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82" r:id="rId3"/>
    <p:sldId id="264" r:id="rId4"/>
    <p:sldId id="270" r:id="rId5"/>
    <p:sldId id="269" r:id="rId6"/>
    <p:sldId id="257" r:id="rId7"/>
    <p:sldId id="271" r:id="rId8"/>
    <p:sldId id="258" r:id="rId9"/>
    <p:sldId id="272" r:id="rId10"/>
    <p:sldId id="265" r:id="rId11"/>
    <p:sldId id="259" r:id="rId12"/>
    <p:sldId id="266" r:id="rId13"/>
    <p:sldId id="278" r:id="rId14"/>
    <p:sldId id="260" r:id="rId15"/>
    <p:sldId id="267" r:id="rId16"/>
    <p:sldId id="274" r:id="rId17"/>
    <p:sldId id="261" r:id="rId18"/>
    <p:sldId id="279" r:id="rId19"/>
    <p:sldId id="280" r:id="rId20"/>
    <p:sldId id="275" r:id="rId21"/>
    <p:sldId id="281" r:id="rId22"/>
    <p:sldId id="283" r:id="rId23"/>
    <p:sldId id="268" r:id="rId24"/>
    <p:sldId id="276" r:id="rId25"/>
    <p:sldId id="262" r:id="rId26"/>
    <p:sldId id="284" r:id="rId27"/>
    <p:sldId id="263" r:id="rId28"/>
    <p:sldId id="285" r:id="rId29"/>
    <p:sldId id="286" r:id="rId30"/>
  </p:sldIdLst>
  <p:sldSz cx="9144000" cy="6858000" type="screen4x3"/>
  <p:notesSz cx="6858000" cy="9144000"/>
  <p:defaultTextStyle>
    <a:defPPr>
      <a:defRPr lang="en-US"/>
    </a:defPPr>
    <a:lvl1pPr algn="l" rtl="0" fontAlgn="base">
      <a:spcBef>
        <a:spcPct val="0"/>
      </a:spcBef>
      <a:spcAft>
        <a:spcPct val="0"/>
      </a:spcAft>
      <a:defRPr kumimoji="1" sz="2400" b="1"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b="1"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b="1"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b="1"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b="1"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b="1"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b="1"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b="1"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b="1"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FFFF99"/>
    <a:srgbClr val="FFFFFF"/>
    <a:srgbClr val="0066CC"/>
    <a:srgbClr val="33CC33"/>
    <a:srgbClr val="FF3300"/>
    <a:srgbClr val="CC33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5" autoAdjust="0"/>
    <p:restoredTop sz="94629" autoAdjust="0"/>
  </p:normalViewPr>
  <p:slideViewPr>
    <p:cSldViewPr snapToGrid="0">
      <p:cViewPr varScale="1">
        <p:scale>
          <a:sx n="107" d="100"/>
          <a:sy n="107" d="100"/>
        </p:scale>
        <p:origin x="-1950" y="-96"/>
      </p:cViewPr>
      <p:guideLst>
        <p:guide orient="horz" pos="4319"/>
        <p:guide pos="5759"/>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 Id="rId4" Type="http://schemas.openxmlformats.org/officeDocument/2006/relationships/image" Target="../media/image37.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image" Target="../media/image41.wmf"/><Relationship Id="rId7" Type="http://schemas.openxmlformats.org/officeDocument/2006/relationships/image" Target="../media/image45.wmf"/><Relationship Id="rId2" Type="http://schemas.openxmlformats.org/officeDocument/2006/relationships/image" Target="../media/image40.wmf"/><Relationship Id="rId1" Type="http://schemas.openxmlformats.org/officeDocument/2006/relationships/image" Target="../media/image39.wmf"/><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image" Target="../media/image49.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 Id="rId5" Type="http://schemas.openxmlformats.org/officeDocument/2006/relationships/image" Target="../media/image55.wmf"/><Relationship Id="rId4" Type="http://schemas.openxmlformats.org/officeDocument/2006/relationships/image" Target="../media/image54.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 Id="rId5" Type="http://schemas.openxmlformats.org/officeDocument/2006/relationships/image" Target="../media/image60.wmf"/><Relationship Id="rId4" Type="http://schemas.openxmlformats.org/officeDocument/2006/relationships/image" Target="../media/image59.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4"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 Id="rId5" Type="http://schemas.openxmlformats.org/officeDocument/2006/relationships/image" Target="../media/image33.wmf"/><Relationship Id="rId4"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zh-CN" altLang="en-US"/>
          </a:p>
        </p:txBody>
      </p:sp>
      <p:sp>
        <p:nvSpPr>
          <p:cNvPr id="1331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317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331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331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461DEBF6-C0C0-4506-924B-4CCA5066D618}" type="slidenum">
              <a:rPr lang="zh-CN" altLang="en-US"/>
              <a:pPr>
                <a:defRPr/>
              </a:pPr>
              <a:t>‹#›</a:t>
            </a:fld>
            <a:endParaRPr lang="en-US" altLang="zh-CN"/>
          </a:p>
        </p:txBody>
      </p:sp>
    </p:spTree>
    <p:extLst>
      <p:ext uri="{BB962C8B-B14F-4D97-AF65-F5344CB8AC3E}">
        <p14:creationId xmlns:p14="http://schemas.microsoft.com/office/powerpoint/2010/main" val="5532648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61DEBF6-C0C0-4506-924B-4CCA5066D618}" type="slidenum">
              <a:rPr lang="zh-CN" altLang="en-US" smtClean="0"/>
              <a:pPr>
                <a:defRPr/>
              </a:pPr>
              <a:t>29</a:t>
            </a:fld>
            <a:endParaRPr lang="en-US" altLang="zh-CN"/>
          </a:p>
        </p:txBody>
      </p:sp>
    </p:spTree>
    <p:extLst>
      <p:ext uri="{BB962C8B-B14F-4D97-AF65-F5344CB8AC3E}">
        <p14:creationId xmlns:p14="http://schemas.microsoft.com/office/powerpoint/2010/main" val="3649396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AE881F-D406-46A2-941B-BE3B74E24323}" type="slidenum">
              <a:rPr lang="zh-CN" altLang="en-US"/>
              <a:pPr>
                <a:defRPr/>
              </a:pPr>
              <a:t>‹#›</a:t>
            </a:fld>
            <a:endParaRPr lang="en-US" altLang="zh-CN"/>
          </a:p>
        </p:txBody>
      </p:sp>
    </p:spTree>
    <p:extLst>
      <p:ext uri="{BB962C8B-B14F-4D97-AF65-F5344CB8AC3E}">
        <p14:creationId xmlns:p14="http://schemas.microsoft.com/office/powerpoint/2010/main" val="333798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88CAECF-A8F8-49E9-A46A-E70409CF220E}" type="slidenum">
              <a:rPr lang="zh-CN" altLang="en-US"/>
              <a:pPr>
                <a:defRPr/>
              </a:pPr>
              <a:t>‹#›</a:t>
            </a:fld>
            <a:endParaRPr lang="en-US" altLang="zh-CN"/>
          </a:p>
        </p:txBody>
      </p:sp>
    </p:spTree>
    <p:extLst>
      <p:ext uri="{BB962C8B-B14F-4D97-AF65-F5344CB8AC3E}">
        <p14:creationId xmlns:p14="http://schemas.microsoft.com/office/powerpoint/2010/main" val="358225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D5ED19-56E4-44B7-AAA7-36C73D93F679}" type="slidenum">
              <a:rPr lang="zh-CN" altLang="en-US"/>
              <a:pPr>
                <a:defRPr/>
              </a:pPr>
              <a:t>‹#›</a:t>
            </a:fld>
            <a:endParaRPr lang="en-US" altLang="zh-CN"/>
          </a:p>
        </p:txBody>
      </p:sp>
    </p:spTree>
    <p:extLst>
      <p:ext uri="{BB962C8B-B14F-4D97-AF65-F5344CB8AC3E}">
        <p14:creationId xmlns:p14="http://schemas.microsoft.com/office/powerpoint/2010/main" val="363262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366B10E-1B40-46B6-8DAD-9827F27EF47F}" type="slidenum">
              <a:rPr lang="zh-CN" altLang="en-US"/>
              <a:pPr>
                <a:defRPr/>
              </a:pPr>
              <a:t>‹#›</a:t>
            </a:fld>
            <a:endParaRPr lang="en-US" altLang="zh-CN"/>
          </a:p>
        </p:txBody>
      </p:sp>
    </p:spTree>
    <p:extLst>
      <p:ext uri="{BB962C8B-B14F-4D97-AF65-F5344CB8AC3E}">
        <p14:creationId xmlns:p14="http://schemas.microsoft.com/office/powerpoint/2010/main" val="3023950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4DEC8FB-9B39-45F6-BB5F-A935924C70CA}" type="slidenum">
              <a:rPr lang="zh-CN" altLang="en-US"/>
              <a:pPr>
                <a:defRPr/>
              </a:pPr>
              <a:t>‹#›</a:t>
            </a:fld>
            <a:endParaRPr lang="en-US" altLang="zh-CN"/>
          </a:p>
        </p:txBody>
      </p:sp>
    </p:spTree>
    <p:extLst>
      <p:ext uri="{BB962C8B-B14F-4D97-AF65-F5344CB8AC3E}">
        <p14:creationId xmlns:p14="http://schemas.microsoft.com/office/powerpoint/2010/main" val="1022172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2E92A08-0159-41F0-B23D-B43DC2D5EB40}" type="slidenum">
              <a:rPr lang="zh-CN" altLang="en-US"/>
              <a:pPr>
                <a:defRPr/>
              </a:pPr>
              <a:t>‹#›</a:t>
            </a:fld>
            <a:endParaRPr lang="en-US" altLang="zh-CN"/>
          </a:p>
        </p:txBody>
      </p:sp>
    </p:spTree>
    <p:extLst>
      <p:ext uri="{BB962C8B-B14F-4D97-AF65-F5344CB8AC3E}">
        <p14:creationId xmlns:p14="http://schemas.microsoft.com/office/powerpoint/2010/main" val="1084307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0B10B0CA-9F83-4F1E-B003-5F809AEAA03E}" type="slidenum">
              <a:rPr lang="zh-CN" altLang="en-US"/>
              <a:pPr>
                <a:defRPr/>
              </a:pPr>
              <a:t>‹#›</a:t>
            </a:fld>
            <a:endParaRPr lang="en-US" altLang="zh-CN"/>
          </a:p>
        </p:txBody>
      </p:sp>
    </p:spTree>
    <p:extLst>
      <p:ext uri="{BB962C8B-B14F-4D97-AF65-F5344CB8AC3E}">
        <p14:creationId xmlns:p14="http://schemas.microsoft.com/office/powerpoint/2010/main" val="21863593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CD8264F-A7AD-4A2C-8668-9134EBD19B46}" type="slidenum">
              <a:rPr lang="zh-CN" altLang="en-US"/>
              <a:pPr>
                <a:defRPr/>
              </a:pPr>
              <a:t>‹#›</a:t>
            </a:fld>
            <a:endParaRPr lang="en-US" altLang="zh-CN"/>
          </a:p>
        </p:txBody>
      </p:sp>
    </p:spTree>
    <p:extLst>
      <p:ext uri="{BB962C8B-B14F-4D97-AF65-F5344CB8AC3E}">
        <p14:creationId xmlns:p14="http://schemas.microsoft.com/office/powerpoint/2010/main" val="527121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C7EDBA50-8640-4327-9CA9-F01E0318C8FE}" type="slidenum">
              <a:rPr lang="zh-CN" altLang="en-US"/>
              <a:pPr>
                <a:defRPr/>
              </a:pPr>
              <a:t>‹#›</a:t>
            </a:fld>
            <a:endParaRPr lang="en-US" altLang="zh-CN"/>
          </a:p>
        </p:txBody>
      </p:sp>
    </p:spTree>
    <p:extLst>
      <p:ext uri="{BB962C8B-B14F-4D97-AF65-F5344CB8AC3E}">
        <p14:creationId xmlns:p14="http://schemas.microsoft.com/office/powerpoint/2010/main" val="33239121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734556B-1116-49E0-9342-06B4722075FD}" type="slidenum">
              <a:rPr lang="zh-CN" altLang="en-US"/>
              <a:pPr>
                <a:defRPr/>
              </a:pPr>
              <a:t>‹#›</a:t>
            </a:fld>
            <a:endParaRPr lang="en-US" altLang="zh-CN"/>
          </a:p>
        </p:txBody>
      </p:sp>
    </p:spTree>
    <p:extLst>
      <p:ext uri="{BB962C8B-B14F-4D97-AF65-F5344CB8AC3E}">
        <p14:creationId xmlns:p14="http://schemas.microsoft.com/office/powerpoint/2010/main" val="1386177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5AA16E2-1C06-415B-884D-987ECBA96E10}" type="slidenum">
              <a:rPr lang="zh-CN" altLang="en-US"/>
              <a:pPr>
                <a:defRPr/>
              </a:pPr>
              <a:t>‹#›</a:t>
            </a:fld>
            <a:endParaRPr lang="en-US" altLang="zh-CN"/>
          </a:p>
        </p:txBody>
      </p:sp>
    </p:spTree>
    <p:extLst>
      <p:ext uri="{BB962C8B-B14F-4D97-AF65-F5344CB8AC3E}">
        <p14:creationId xmlns:p14="http://schemas.microsoft.com/office/powerpoint/2010/main" val="3562206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b="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0" sz="1400" b="0"/>
            </a:lvl1pPr>
          </a:lstStyle>
          <a:p>
            <a:pPr>
              <a:defRPr/>
            </a:pPr>
            <a:endParaRPr lang="en-US" altLang="zh-CN"/>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2000">
                <a:solidFill>
                  <a:srgbClr val="0000FF"/>
                </a:solidFill>
              </a:defRPr>
            </a:lvl1pPr>
          </a:lstStyle>
          <a:p>
            <a:pPr>
              <a:defRPr/>
            </a:pPr>
            <a:fld id="{6F16903A-F3A7-467E-A8C8-A41D8DB3A7E4}"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14.xml"/><Relationship Id="rId7"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3.xml"/><Relationship Id="rId4" Type="http://schemas.openxmlformats.org/officeDocument/2006/relationships/slide" Target="slide17.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oleObject" Target="../embeddings/oleObject18.bin"/><Relationship Id="rId7" Type="http://schemas.openxmlformats.org/officeDocument/2006/relationships/image" Target="../media/image25.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19.bin"/><Relationship Id="rId11" Type="http://schemas.openxmlformats.org/officeDocument/2006/relationships/image" Target="../media/image27.wmf"/><Relationship Id="rId5" Type="http://schemas.openxmlformats.org/officeDocument/2006/relationships/image" Target="../media/image28.wmf"/><Relationship Id="rId10" Type="http://schemas.openxmlformats.org/officeDocument/2006/relationships/oleObject" Target="../embeddings/oleObject21.bin"/><Relationship Id="rId4" Type="http://schemas.openxmlformats.org/officeDocument/2006/relationships/image" Target="../media/image24.wmf"/><Relationship Id="rId9" Type="http://schemas.openxmlformats.org/officeDocument/2006/relationships/image" Target="../media/image26.wmf"/></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33.wmf"/><Relationship Id="rId3" Type="http://schemas.openxmlformats.org/officeDocument/2006/relationships/oleObject" Target="../embeddings/oleObject22.bin"/><Relationship Id="rId7" Type="http://schemas.openxmlformats.org/officeDocument/2006/relationships/image" Target="../media/image30.wmf"/><Relationship Id="rId12"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23.bin"/><Relationship Id="rId11" Type="http://schemas.openxmlformats.org/officeDocument/2006/relationships/image" Target="../media/image32.wmf"/><Relationship Id="rId5" Type="http://schemas.openxmlformats.org/officeDocument/2006/relationships/image" Target="../media/image5.wmf"/><Relationship Id="rId10" Type="http://schemas.openxmlformats.org/officeDocument/2006/relationships/oleObject" Target="../embeddings/oleObject25.bin"/><Relationship Id="rId4" Type="http://schemas.openxmlformats.org/officeDocument/2006/relationships/image" Target="../media/image29.wmf"/><Relationship Id="rId9" Type="http://schemas.openxmlformats.org/officeDocument/2006/relationships/image" Target="../media/image31.wmf"/></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29.bin"/><Relationship Id="rId3" Type="http://schemas.openxmlformats.org/officeDocument/2006/relationships/oleObject" Target="../embeddings/oleObject27.bin"/><Relationship Id="rId7" Type="http://schemas.openxmlformats.org/officeDocument/2006/relationships/image" Target="../media/image35.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28.bin"/><Relationship Id="rId11" Type="http://schemas.openxmlformats.org/officeDocument/2006/relationships/image" Target="../media/image37.wmf"/><Relationship Id="rId5" Type="http://schemas.openxmlformats.org/officeDocument/2006/relationships/image" Target="../media/image38.wmf"/><Relationship Id="rId10" Type="http://schemas.openxmlformats.org/officeDocument/2006/relationships/oleObject" Target="../embeddings/oleObject30.bin"/><Relationship Id="rId4" Type="http://schemas.openxmlformats.org/officeDocument/2006/relationships/image" Target="../media/image34.wmf"/><Relationship Id="rId9" Type="http://schemas.openxmlformats.org/officeDocument/2006/relationships/image" Target="../media/image36.wmf"/></Relationships>
</file>

<file path=ppt/slides/_rels/slide13.xml.rels><?xml version="1.0" encoding="UTF-8" standalone="yes"?>
<Relationships xmlns="http://schemas.openxmlformats.org/package/2006/relationships"><Relationship Id="rId8" Type="http://schemas.openxmlformats.org/officeDocument/2006/relationships/image" Target="../media/image41.wmf"/><Relationship Id="rId13" Type="http://schemas.openxmlformats.org/officeDocument/2006/relationships/oleObject" Target="../embeddings/oleObject36.bin"/><Relationship Id="rId18" Type="http://schemas.openxmlformats.org/officeDocument/2006/relationships/image" Target="../media/image46.wmf"/><Relationship Id="rId3" Type="http://schemas.openxmlformats.org/officeDocument/2006/relationships/oleObject" Target="../embeddings/oleObject31.bin"/><Relationship Id="rId7" Type="http://schemas.openxmlformats.org/officeDocument/2006/relationships/oleObject" Target="../embeddings/oleObject33.bin"/><Relationship Id="rId12" Type="http://schemas.openxmlformats.org/officeDocument/2006/relationships/image" Target="../media/image43.wmf"/><Relationship Id="rId17" Type="http://schemas.openxmlformats.org/officeDocument/2006/relationships/oleObject" Target="../embeddings/oleObject38.bin"/><Relationship Id="rId2" Type="http://schemas.openxmlformats.org/officeDocument/2006/relationships/slideLayout" Target="../slideLayouts/slideLayout7.xml"/><Relationship Id="rId16" Type="http://schemas.openxmlformats.org/officeDocument/2006/relationships/image" Target="../media/image45.wmf"/><Relationship Id="rId1" Type="http://schemas.openxmlformats.org/officeDocument/2006/relationships/vmlDrawing" Target="../drawings/vmlDrawing11.vml"/><Relationship Id="rId6" Type="http://schemas.openxmlformats.org/officeDocument/2006/relationships/image" Target="../media/image40.wmf"/><Relationship Id="rId11" Type="http://schemas.openxmlformats.org/officeDocument/2006/relationships/oleObject" Target="../embeddings/oleObject35.bin"/><Relationship Id="rId5" Type="http://schemas.openxmlformats.org/officeDocument/2006/relationships/oleObject" Target="../embeddings/oleObject32.bin"/><Relationship Id="rId15" Type="http://schemas.openxmlformats.org/officeDocument/2006/relationships/oleObject" Target="../embeddings/oleObject37.bin"/><Relationship Id="rId10" Type="http://schemas.openxmlformats.org/officeDocument/2006/relationships/image" Target="../media/image42.wmf"/><Relationship Id="rId19" Type="http://schemas.openxmlformats.org/officeDocument/2006/relationships/slide" Target="slide1.xml"/><Relationship Id="rId4" Type="http://schemas.openxmlformats.org/officeDocument/2006/relationships/image" Target="../media/image39.wmf"/><Relationship Id="rId9" Type="http://schemas.openxmlformats.org/officeDocument/2006/relationships/oleObject" Target="../embeddings/oleObject34.bin"/><Relationship Id="rId14" Type="http://schemas.openxmlformats.org/officeDocument/2006/relationships/image" Target="../media/image44.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47.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48.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1.bin"/><Relationship Id="rId7"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50.wmf"/><Relationship Id="rId5" Type="http://schemas.openxmlformats.org/officeDocument/2006/relationships/oleObject" Target="../embeddings/oleObject42.bin"/><Relationship Id="rId4" Type="http://schemas.openxmlformats.org/officeDocument/2006/relationships/image" Target="../media/image49.wmf"/></Relationships>
</file>

<file path=ppt/slides/_rels/slide17.xml.rels><?xml version="1.0" encoding="UTF-8" standalone="yes"?>
<Relationships xmlns="http://schemas.openxmlformats.org/package/2006/relationships"><Relationship Id="rId8" Type="http://schemas.openxmlformats.org/officeDocument/2006/relationships/image" Target="../media/image53.wmf"/><Relationship Id="rId3" Type="http://schemas.openxmlformats.org/officeDocument/2006/relationships/oleObject" Target="../embeddings/oleObject43.bin"/><Relationship Id="rId7" Type="http://schemas.openxmlformats.org/officeDocument/2006/relationships/oleObject" Target="../embeddings/oleObject45.bin"/><Relationship Id="rId12" Type="http://schemas.openxmlformats.org/officeDocument/2006/relationships/image" Target="../media/image55.w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52.wmf"/><Relationship Id="rId11" Type="http://schemas.openxmlformats.org/officeDocument/2006/relationships/oleObject" Target="../embeddings/oleObject47.bin"/><Relationship Id="rId5" Type="http://schemas.openxmlformats.org/officeDocument/2006/relationships/oleObject" Target="../embeddings/oleObject44.bin"/><Relationship Id="rId10" Type="http://schemas.openxmlformats.org/officeDocument/2006/relationships/image" Target="../media/image54.wmf"/><Relationship Id="rId4" Type="http://schemas.openxmlformats.org/officeDocument/2006/relationships/image" Target="../media/image51.wmf"/><Relationship Id="rId9" Type="http://schemas.openxmlformats.org/officeDocument/2006/relationships/oleObject" Target="../embeddings/oleObject46.bin"/></Relationships>
</file>

<file path=ppt/slides/_rels/slide18.xml.rels><?xml version="1.0" encoding="UTF-8" standalone="yes"?>
<Relationships xmlns="http://schemas.openxmlformats.org/package/2006/relationships"><Relationship Id="rId8" Type="http://schemas.openxmlformats.org/officeDocument/2006/relationships/image" Target="../media/image58.wmf"/><Relationship Id="rId3" Type="http://schemas.openxmlformats.org/officeDocument/2006/relationships/oleObject" Target="../embeddings/oleObject48.bin"/><Relationship Id="rId7" Type="http://schemas.openxmlformats.org/officeDocument/2006/relationships/oleObject" Target="../embeddings/oleObject50.bin"/><Relationship Id="rId12" Type="http://schemas.openxmlformats.org/officeDocument/2006/relationships/image" Target="../media/image60.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57.wmf"/><Relationship Id="rId11" Type="http://schemas.openxmlformats.org/officeDocument/2006/relationships/oleObject" Target="../embeddings/oleObject52.bin"/><Relationship Id="rId5" Type="http://schemas.openxmlformats.org/officeDocument/2006/relationships/oleObject" Target="../embeddings/oleObject49.bin"/><Relationship Id="rId10" Type="http://schemas.openxmlformats.org/officeDocument/2006/relationships/image" Target="../media/image59.wmf"/><Relationship Id="rId4" Type="http://schemas.openxmlformats.org/officeDocument/2006/relationships/image" Target="../media/image56.wmf"/><Relationship Id="rId9" Type="http://schemas.openxmlformats.org/officeDocument/2006/relationships/oleObject" Target="../embeddings/oleObject51.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7.vml"/><Relationship Id="rId5" Type="http://schemas.openxmlformats.org/officeDocument/2006/relationships/slide" Target="slide1.xml"/><Relationship Id="rId4" Type="http://schemas.openxmlformats.org/officeDocument/2006/relationships/image" Target="../media/image61.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63.png"/><Relationship Id="rId4" Type="http://schemas.openxmlformats.org/officeDocument/2006/relationships/image" Target="../media/image62.wmf"/></Relationships>
</file>

<file path=ppt/slides/_rels/slide2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7.xml"/><Relationship Id="rId1" Type="http://schemas.openxmlformats.org/officeDocument/2006/relationships/vmlDrawing" Target="../drawings/vmlDrawing19.vml"/><Relationship Id="rId5" Type="http://schemas.openxmlformats.org/officeDocument/2006/relationships/image" Target="../media/image66.wmf"/><Relationship Id="rId4" Type="http://schemas.openxmlformats.org/officeDocument/2006/relationships/oleObject" Target="../embeddings/oleObject55.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7.xml"/><Relationship Id="rId1" Type="http://schemas.openxmlformats.org/officeDocument/2006/relationships/vmlDrawing" Target="../drawings/vmlDrawing20.vml"/><Relationship Id="rId5" Type="http://schemas.openxmlformats.org/officeDocument/2006/relationships/slide" Target="slide1.xml"/><Relationship Id="rId4" Type="http://schemas.openxmlformats.org/officeDocument/2006/relationships/image" Target="../media/image67.wmf"/></Relationships>
</file>

<file path=ppt/slides/_rels/slide2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slide" Target="slide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7"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3.wmf"/><Relationship Id="rId4"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7.png"/><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6.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0.bin"/><Relationship Id="rId13" Type="http://schemas.openxmlformats.org/officeDocument/2006/relationships/oleObject" Target="../embeddings/oleObject13.bin"/><Relationship Id="rId3" Type="http://schemas.openxmlformats.org/officeDocument/2006/relationships/oleObject" Target="../embeddings/oleObject8.bin"/><Relationship Id="rId7" Type="http://schemas.openxmlformats.org/officeDocument/2006/relationships/image" Target="../media/image13.wmf"/><Relationship Id="rId12"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9.bin"/><Relationship Id="rId11" Type="http://schemas.openxmlformats.org/officeDocument/2006/relationships/image" Target="../media/image15.wmf"/><Relationship Id="rId5" Type="http://schemas.openxmlformats.org/officeDocument/2006/relationships/image" Target="../media/image16.wmf"/><Relationship Id="rId10" Type="http://schemas.openxmlformats.org/officeDocument/2006/relationships/oleObject" Target="../embeddings/oleObject11.bin"/><Relationship Id="rId4" Type="http://schemas.openxmlformats.org/officeDocument/2006/relationships/image" Target="../media/image12.wmf"/><Relationship Id="rId9" Type="http://schemas.openxmlformats.org/officeDocument/2006/relationships/image" Target="../media/image14.wmf"/></Relationships>
</file>

<file path=ppt/slides/_rels/slide8.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14.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1.wmf"/><Relationship Id="rId5" Type="http://schemas.openxmlformats.org/officeDocument/2006/relationships/image" Target="../media/image20.wmf"/><Relationship Id="rId10" Type="http://schemas.openxmlformats.org/officeDocument/2006/relationships/image" Target="../media/image19.wmf"/><Relationship Id="rId4" Type="http://schemas.openxmlformats.org/officeDocument/2006/relationships/image" Target="../media/image17.wmf"/><Relationship Id="rId9" Type="http://schemas.openxmlformats.org/officeDocument/2006/relationships/oleObject" Target="../embeddings/oleObject16.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23.png"/><Relationship Id="rId4" Type="http://schemas.openxmlformats.org/officeDocument/2006/relationships/image" Target="../media/image2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7991475" y="206375"/>
            <a:ext cx="949325"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3447CA57-0337-45A6-8F41-BA0D6C5A1842}" type="slidenum">
              <a:rPr kumimoji="0" lang="zh-CN" altLang="en-US" sz="2000" smtClean="0">
                <a:solidFill>
                  <a:srgbClr val="FF0000"/>
                </a:solidFill>
              </a:rPr>
              <a:pPr eaLnBrk="1" hangingPunct="1"/>
              <a:t>1</a:t>
            </a:fld>
            <a:endParaRPr kumimoji="0" lang="en-US" altLang="zh-CN" sz="2000" dirty="0" smtClean="0">
              <a:solidFill>
                <a:srgbClr val="FF0000"/>
              </a:solidFill>
            </a:endParaRPr>
          </a:p>
        </p:txBody>
      </p:sp>
      <p:sp>
        <p:nvSpPr>
          <p:cNvPr id="5157" name="Text Box 37"/>
          <p:cNvSpPr txBox="1">
            <a:spLocks noChangeArrowheads="1"/>
          </p:cNvSpPr>
          <p:nvPr/>
        </p:nvSpPr>
        <p:spPr bwMode="auto">
          <a:xfrm>
            <a:off x="334234" y="357535"/>
            <a:ext cx="77581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algn="ctr"/>
            <a:r>
              <a:rPr kumimoji="0" lang="zh-CN" altLang="en-US" sz="2800" dirty="0">
                <a:latin typeface="宋体" pitchFamily="2" charset="-122"/>
              </a:rPr>
              <a:t>第10章   圆柱齿轮精度设计与检测(2)</a:t>
            </a:r>
            <a:r>
              <a:rPr kumimoji="0" lang="zh-CN" altLang="en-US" sz="2800" b="0" dirty="0">
                <a:latin typeface="宋体" pitchFamily="2" charset="-122"/>
              </a:rPr>
              <a:t> </a:t>
            </a:r>
          </a:p>
        </p:txBody>
      </p:sp>
      <p:sp>
        <p:nvSpPr>
          <p:cNvPr id="2052" name="Text Box 38">
            <a:hlinkClick r:id="rId2" action="ppaction://hlinksldjump"/>
          </p:cNvPr>
          <p:cNvSpPr txBox="1">
            <a:spLocks noChangeArrowheads="1"/>
          </p:cNvSpPr>
          <p:nvPr/>
        </p:nvSpPr>
        <p:spPr bwMode="auto">
          <a:xfrm>
            <a:off x="582985" y="863714"/>
            <a:ext cx="824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solidFill>
                  <a:schemeClr val="accent1">
                    <a:lumMod val="75000"/>
                  </a:schemeClr>
                </a:solidFill>
              </a:rPr>
              <a:t>10.2.2  评定齿轮精度的可选用偏差项目及参数</a:t>
            </a:r>
            <a:r>
              <a:rPr lang="zh-CN" altLang="en-US" b="0" dirty="0">
                <a:solidFill>
                  <a:schemeClr val="accent1">
                    <a:lumMod val="75000"/>
                  </a:schemeClr>
                </a:solidFill>
              </a:rPr>
              <a:t> -----------</a:t>
            </a:r>
            <a:r>
              <a:rPr lang="zh-CN" altLang="en-US" dirty="0">
                <a:solidFill>
                  <a:schemeClr val="accent1">
                    <a:lumMod val="75000"/>
                  </a:schemeClr>
                </a:solidFill>
              </a:rPr>
              <a:t>(2)</a:t>
            </a:r>
          </a:p>
        </p:txBody>
      </p:sp>
      <p:sp>
        <p:nvSpPr>
          <p:cNvPr id="2053" name="Text Box 39"/>
          <p:cNvSpPr txBox="1">
            <a:spLocks noChangeArrowheads="1"/>
          </p:cNvSpPr>
          <p:nvPr/>
        </p:nvSpPr>
        <p:spPr bwMode="auto">
          <a:xfrm>
            <a:off x="658813" y="1313036"/>
            <a:ext cx="7126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000" dirty="0"/>
              <a:t>1.  </a:t>
            </a:r>
            <a:r>
              <a:rPr lang="zh-CN" altLang="en-US" sz="2000" dirty="0">
                <a:latin typeface="宋体" pitchFamily="2" charset="-122"/>
              </a:rPr>
              <a:t>传递运动准确性的可选用参数 </a:t>
            </a:r>
            <a:r>
              <a:rPr lang="zh-CN" altLang="en-US" sz="2000" b="0" dirty="0" smtClean="0">
                <a:latin typeface="宋体" pitchFamily="2" charset="-122"/>
              </a:rPr>
              <a:t>---------------</a:t>
            </a:r>
            <a:r>
              <a:rPr lang="zh-CN" altLang="en-US" sz="2000" dirty="0" smtClean="0">
                <a:latin typeface="宋体" pitchFamily="2" charset="-122"/>
              </a:rPr>
              <a:t>(</a:t>
            </a:r>
            <a:r>
              <a:rPr lang="zh-CN" altLang="en-US" sz="2000" dirty="0">
                <a:latin typeface="宋体" pitchFamily="2" charset="-122"/>
              </a:rPr>
              <a:t>3)</a:t>
            </a:r>
          </a:p>
        </p:txBody>
      </p:sp>
      <p:sp>
        <p:nvSpPr>
          <p:cNvPr id="2054" name="Text Box 40"/>
          <p:cNvSpPr txBox="1">
            <a:spLocks noChangeArrowheads="1"/>
          </p:cNvSpPr>
          <p:nvPr/>
        </p:nvSpPr>
        <p:spPr bwMode="auto">
          <a:xfrm>
            <a:off x="658813" y="1693449"/>
            <a:ext cx="74390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algn="just" eaLnBrk="1" hangingPunct="1">
              <a:spcBef>
                <a:spcPct val="50000"/>
              </a:spcBef>
            </a:pPr>
            <a:r>
              <a:rPr lang="zh-CN" altLang="en-US" sz="2000" dirty="0"/>
              <a:t>2. </a:t>
            </a:r>
            <a:r>
              <a:rPr lang="zh-CN" altLang="en-US" sz="2000" dirty="0" smtClean="0"/>
              <a:t> </a:t>
            </a:r>
            <a:r>
              <a:rPr lang="zh-CN" altLang="en-US" sz="2000" dirty="0" smtClean="0">
                <a:latin typeface="宋体" pitchFamily="2" charset="-122"/>
              </a:rPr>
              <a:t>传动</a:t>
            </a:r>
            <a:r>
              <a:rPr lang="zh-CN" altLang="en-US" sz="2000" dirty="0">
                <a:latin typeface="宋体" pitchFamily="2" charset="-122"/>
              </a:rPr>
              <a:t>平稳性的可选用参数</a:t>
            </a:r>
            <a:r>
              <a:rPr lang="zh-CN" altLang="en-US" sz="2000" b="0" dirty="0" smtClean="0">
                <a:latin typeface="宋体" pitchFamily="2" charset="-122"/>
              </a:rPr>
              <a:t>-------------------</a:t>
            </a:r>
            <a:r>
              <a:rPr lang="zh-CN" altLang="en-US" sz="2000" dirty="0" smtClean="0">
                <a:latin typeface="宋体" pitchFamily="2" charset="-122"/>
              </a:rPr>
              <a:t>(</a:t>
            </a:r>
            <a:r>
              <a:rPr lang="zh-CN" altLang="en-US" sz="2000" dirty="0">
                <a:latin typeface="宋体" pitchFamily="2" charset="-122"/>
              </a:rPr>
              <a:t>11)</a:t>
            </a:r>
          </a:p>
        </p:txBody>
      </p:sp>
      <p:sp>
        <p:nvSpPr>
          <p:cNvPr id="2055" name="Text Box 41">
            <a:hlinkClick r:id="rId3" action="ppaction://hlinksldjump"/>
          </p:cNvPr>
          <p:cNvSpPr txBox="1">
            <a:spLocks noChangeArrowheads="1"/>
          </p:cNvSpPr>
          <p:nvPr/>
        </p:nvSpPr>
        <p:spPr bwMode="auto">
          <a:xfrm>
            <a:off x="582985" y="2049463"/>
            <a:ext cx="824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solidFill>
                  <a:schemeClr val="accent1">
                    <a:lumMod val="75000"/>
                  </a:schemeClr>
                </a:solidFill>
              </a:rPr>
              <a:t>10.2.3  齿轮精度等级及其图样标注</a:t>
            </a:r>
            <a:r>
              <a:rPr lang="zh-CN" altLang="en-US" b="0" dirty="0" smtClean="0">
                <a:solidFill>
                  <a:schemeClr val="accent1">
                    <a:lumMod val="75000"/>
                  </a:schemeClr>
                </a:solidFill>
              </a:rPr>
              <a:t>--------------------------</a:t>
            </a:r>
            <a:r>
              <a:rPr lang="zh-CN" altLang="en-US" dirty="0" smtClean="0">
                <a:solidFill>
                  <a:schemeClr val="accent1">
                    <a:lumMod val="75000"/>
                  </a:schemeClr>
                </a:solidFill>
              </a:rPr>
              <a:t>(</a:t>
            </a:r>
            <a:r>
              <a:rPr lang="zh-CN" altLang="en-US" dirty="0">
                <a:solidFill>
                  <a:schemeClr val="accent1">
                    <a:lumMod val="75000"/>
                  </a:schemeClr>
                </a:solidFill>
              </a:rPr>
              <a:t>14)</a:t>
            </a:r>
            <a:r>
              <a:rPr lang="zh-CN" altLang="en-US" b="0" dirty="0">
                <a:solidFill>
                  <a:schemeClr val="accent1">
                    <a:lumMod val="75000"/>
                  </a:schemeClr>
                </a:solidFill>
              </a:rPr>
              <a:t> </a:t>
            </a:r>
          </a:p>
        </p:txBody>
      </p:sp>
      <p:sp>
        <p:nvSpPr>
          <p:cNvPr id="2056" name="Text Box 42"/>
          <p:cNvSpPr txBox="1">
            <a:spLocks noChangeArrowheads="1"/>
          </p:cNvSpPr>
          <p:nvPr/>
        </p:nvSpPr>
        <p:spPr bwMode="auto">
          <a:xfrm>
            <a:off x="658813" y="2495550"/>
            <a:ext cx="73723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000" dirty="0"/>
              <a:t>1.  </a:t>
            </a:r>
            <a:r>
              <a:rPr lang="zh-CN" altLang="en-US" sz="2000" dirty="0">
                <a:latin typeface="宋体" pitchFamily="2" charset="-122"/>
              </a:rPr>
              <a:t>精度等级 </a:t>
            </a:r>
            <a:r>
              <a:rPr lang="zh-CN" altLang="en-US" sz="2000" dirty="0" smtClean="0">
                <a:latin typeface="宋体" pitchFamily="2" charset="-122"/>
              </a:rPr>
              <a:t>------------------------------</a:t>
            </a:r>
            <a:r>
              <a:rPr lang="en-US" altLang="zh-CN" sz="2000" dirty="0" smtClean="0">
                <a:latin typeface="宋体" pitchFamily="2" charset="-122"/>
              </a:rPr>
              <a:t>-</a:t>
            </a:r>
            <a:r>
              <a:rPr lang="zh-CN" altLang="en-US" sz="2000" dirty="0" smtClean="0">
                <a:latin typeface="宋体" pitchFamily="2" charset="-122"/>
              </a:rPr>
              <a:t>-(</a:t>
            </a:r>
            <a:r>
              <a:rPr lang="zh-CN" altLang="en-US" sz="2000" dirty="0">
                <a:latin typeface="宋体" pitchFamily="2" charset="-122"/>
              </a:rPr>
              <a:t>14)</a:t>
            </a:r>
          </a:p>
        </p:txBody>
      </p:sp>
      <p:sp>
        <p:nvSpPr>
          <p:cNvPr id="2057" name="Text Box 43"/>
          <p:cNvSpPr txBox="1">
            <a:spLocks noChangeArrowheads="1"/>
          </p:cNvSpPr>
          <p:nvPr/>
        </p:nvSpPr>
        <p:spPr bwMode="auto">
          <a:xfrm>
            <a:off x="658813" y="2903538"/>
            <a:ext cx="7524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000" dirty="0"/>
              <a:t>2. </a:t>
            </a:r>
            <a:r>
              <a:rPr lang="zh-CN" altLang="en-US" sz="2000" dirty="0">
                <a:latin typeface="宋体" pitchFamily="2" charset="-122"/>
              </a:rPr>
              <a:t>图样标注</a:t>
            </a:r>
            <a:r>
              <a:rPr lang="zh-CN" altLang="en-US" sz="2000" dirty="0"/>
              <a:t> </a:t>
            </a:r>
            <a:r>
              <a:rPr lang="zh-CN" altLang="en-US" sz="2000" dirty="0" smtClean="0"/>
              <a:t>---------------------------------------------------(</a:t>
            </a:r>
            <a:r>
              <a:rPr lang="zh-CN" altLang="en-US" sz="2000" dirty="0"/>
              <a:t>15)</a:t>
            </a:r>
          </a:p>
        </p:txBody>
      </p:sp>
      <p:sp>
        <p:nvSpPr>
          <p:cNvPr id="2058" name="Text Box 44">
            <a:hlinkClick r:id="rId4" action="ppaction://hlinksldjump"/>
          </p:cNvPr>
          <p:cNvSpPr txBox="1">
            <a:spLocks noChangeArrowheads="1"/>
          </p:cNvSpPr>
          <p:nvPr/>
        </p:nvSpPr>
        <p:spPr bwMode="auto">
          <a:xfrm>
            <a:off x="582985" y="3289947"/>
            <a:ext cx="824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solidFill>
                  <a:schemeClr val="accent1">
                    <a:lumMod val="75000"/>
                  </a:schemeClr>
                </a:solidFill>
              </a:rPr>
              <a:t>10.2.4  齿轮偏差允许值的计算公式及其数值表</a:t>
            </a:r>
            <a:r>
              <a:rPr lang="zh-CN" altLang="en-US" b="0" dirty="0" smtClean="0">
                <a:solidFill>
                  <a:schemeClr val="accent1">
                    <a:lumMod val="75000"/>
                  </a:schemeClr>
                </a:solidFill>
              </a:rPr>
              <a:t>-----------</a:t>
            </a:r>
            <a:r>
              <a:rPr lang="zh-CN" altLang="en-US" dirty="0" smtClean="0">
                <a:solidFill>
                  <a:schemeClr val="accent1">
                    <a:lumMod val="75000"/>
                  </a:schemeClr>
                </a:solidFill>
              </a:rPr>
              <a:t>(</a:t>
            </a:r>
            <a:r>
              <a:rPr lang="zh-CN" altLang="en-US" dirty="0">
                <a:solidFill>
                  <a:schemeClr val="accent1">
                    <a:lumMod val="75000"/>
                  </a:schemeClr>
                </a:solidFill>
              </a:rPr>
              <a:t>17)</a:t>
            </a:r>
            <a:r>
              <a:rPr lang="zh-CN" altLang="en-US" b="0" dirty="0">
                <a:solidFill>
                  <a:schemeClr val="accent1">
                    <a:lumMod val="75000"/>
                  </a:schemeClr>
                </a:solidFill>
              </a:rPr>
              <a:t> </a:t>
            </a:r>
          </a:p>
        </p:txBody>
      </p:sp>
      <p:sp>
        <p:nvSpPr>
          <p:cNvPr id="2059" name="Text Box 45"/>
          <p:cNvSpPr txBox="1">
            <a:spLocks noChangeArrowheads="1"/>
          </p:cNvSpPr>
          <p:nvPr/>
        </p:nvSpPr>
        <p:spPr bwMode="auto">
          <a:xfrm>
            <a:off x="658813" y="3753289"/>
            <a:ext cx="82819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000" b="0" dirty="0"/>
              <a:t>1. </a:t>
            </a:r>
            <a:r>
              <a:rPr lang="zh-CN" altLang="en-US" sz="2000" dirty="0">
                <a:solidFill>
                  <a:srgbClr val="FF3300"/>
                </a:solidFill>
              </a:rPr>
              <a:t>五级精度</a:t>
            </a:r>
            <a:r>
              <a:rPr lang="zh-CN" altLang="en-US" sz="2000" dirty="0"/>
              <a:t>的计算公式 (单位为</a:t>
            </a:r>
            <a:r>
              <a:rPr lang="en-US" altLang="zh-CN" sz="2000" dirty="0" err="1"/>
              <a:t>μm</a:t>
            </a:r>
            <a:r>
              <a:rPr lang="en-US" altLang="zh-CN" sz="2000" b="0" dirty="0" smtClean="0"/>
              <a:t>)---------------------(</a:t>
            </a:r>
            <a:r>
              <a:rPr lang="en-US" altLang="zh-CN" sz="2000" b="0" dirty="0"/>
              <a:t>17)</a:t>
            </a:r>
            <a:endParaRPr lang="en-US" altLang="zh-CN" sz="2000" b="0" dirty="0">
              <a:latin typeface="宋体" pitchFamily="2" charset="-122"/>
            </a:endParaRPr>
          </a:p>
        </p:txBody>
      </p:sp>
      <p:sp>
        <p:nvSpPr>
          <p:cNvPr id="2060" name="Text Box 46"/>
          <p:cNvSpPr txBox="1">
            <a:spLocks noChangeArrowheads="1"/>
          </p:cNvSpPr>
          <p:nvPr/>
        </p:nvSpPr>
        <p:spPr bwMode="auto">
          <a:xfrm>
            <a:off x="644745" y="4141201"/>
            <a:ext cx="641723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000" dirty="0"/>
              <a:t>2. </a:t>
            </a:r>
            <a:r>
              <a:rPr lang="zh-CN" altLang="en-US" sz="2000" dirty="0">
                <a:latin typeface="宋体" pitchFamily="2" charset="-122"/>
              </a:rPr>
              <a:t>偏差允许值的数值表</a:t>
            </a:r>
            <a:r>
              <a:rPr lang="zh-CN" altLang="en-US" sz="2000" dirty="0"/>
              <a:t> </a:t>
            </a:r>
            <a:r>
              <a:rPr lang="zh-CN" altLang="en-US" sz="2000" b="0" dirty="0" smtClean="0"/>
              <a:t>-----------------------------------</a:t>
            </a:r>
            <a:r>
              <a:rPr lang="zh-CN" altLang="en-US" sz="2000" dirty="0" smtClean="0"/>
              <a:t>-(</a:t>
            </a:r>
            <a:r>
              <a:rPr lang="zh-CN" altLang="en-US" sz="2000" dirty="0"/>
              <a:t>20)</a:t>
            </a:r>
          </a:p>
        </p:txBody>
      </p:sp>
      <p:sp>
        <p:nvSpPr>
          <p:cNvPr id="2061" name="Rectangle 47">
            <a:hlinkClick r:id="rId5" action="ppaction://hlinksldjump"/>
          </p:cNvPr>
          <p:cNvSpPr>
            <a:spLocks noChangeArrowheads="1"/>
          </p:cNvSpPr>
          <p:nvPr/>
        </p:nvSpPr>
        <p:spPr bwMode="auto">
          <a:xfrm>
            <a:off x="582985" y="4506386"/>
            <a:ext cx="824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dirty="0">
                <a:solidFill>
                  <a:schemeClr val="accent1">
                    <a:lumMod val="75000"/>
                  </a:schemeClr>
                </a:solidFill>
              </a:rPr>
              <a:t>例  题</a:t>
            </a:r>
            <a:r>
              <a:rPr lang="en-US" altLang="zh-CN" dirty="0">
                <a:solidFill>
                  <a:schemeClr val="accent1">
                    <a:lumMod val="75000"/>
                  </a:schemeClr>
                </a:solidFill>
              </a:rPr>
              <a:t>10. 2</a:t>
            </a:r>
            <a:r>
              <a:rPr lang="en-US" altLang="zh-CN" b="0" dirty="0">
                <a:solidFill>
                  <a:schemeClr val="accent1">
                    <a:lumMod val="75000"/>
                  </a:schemeClr>
                </a:solidFill>
              </a:rPr>
              <a:t>-</a:t>
            </a:r>
            <a:r>
              <a:rPr lang="en-US" altLang="zh-CN" b="0" dirty="0" smtClean="0">
                <a:solidFill>
                  <a:schemeClr val="accent1">
                    <a:lumMod val="75000"/>
                  </a:schemeClr>
                </a:solidFill>
              </a:rPr>
              <a:t>-------------------------------------------------------</a:t>
            </a:r>
            <a:r>
              <a:rPr lang="zh-CN" altLang="en-US" dirty="0">
                <a:solidFill>
                  <a:schemeClr val="accent1">
                    <a:lumMod val="75000"/>
                  </a:schemeClr>
                </a:solidFill>
              </a:rPr>
              <a:t>（2</a:t>
            </a:r>
            <a:r>
              <a:rPr lang="en-US" altLang="zh-CN" dirty="0">
                <a:solidFill>
                  <a:schemeClr val="accent1">
                    <a:lumMod val="75000"/>
                  </a:schemeClr>
                </a:solidFill>
              </a:rPr>
              <a:t>3</a:t>
            </a:r>
            <a:r>
              <a:rPr lang="zh-CN" altLang="en-US" dirty="0">
                <a:solidFill>
                  <a:schemeClr val="accent1">
                    <a:lumMod val="75000"/>
                  </a:schemeClr>
                </a:solidFill>
              </a:rPr>
              <a:t>）</a:t>
            </a:r>
          </a:p>
        </p:txBody>
      </p:sp>
      <p:sp>
        <p:nvSpPr>
          <p:cNvPr id="2062" name="Text Box 48">
            <a:hlinkClick r:id="rId6" action="ppaction://hlinksldjump"/>
          </p:cNvPr>
          <p:cNvSpPr txBox="1">
            <a:spLocks noChangeArrowheads="1"/>
          </p:cNvSpPr>
          <p:nvPr/>
        </p:nvSpPr>
        <p:spPr bwMode="auto">
          <a:xfrm>
            <a:off x="582985" y="4946696"/>
            <a:ext cx="824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solidFill>
                  <a:schemeClr val="accent1">
                    <a:lumMod val="75000"/>
                  </a:schemeClr>
                </a:solidFill>
                <a:latin typeface="宋体" pitchFamily="2" charset="-122"/>
              </a:rPr>
              <a:t>作业 </a:t>
            </a:r>
            <a:r>
              <a:rPr lang="zh-CN" altLang="en-US" dirty="0">
                <a:solidFill>
                  <a:schemeClr val="accent1">
                    <a:lumMod val="75000"/>
                  </a:schemeClr>
                </a:solidFill>
              </a:rPr>
              <a:t>思考题2 ，作业题 4</a:t>
            </a:r>
            <a:r>
              <a:rPr lang="zh-CN" altLang="en-US" b="0" dirty="0" smtClean="0">
                <a:solidFill>
                  <a:schemeClr val="accent1">
                    <a:lumMod val="75000"/>
                  </a:schemeClr>
                </a:solidFill>
              </a:rPr>
              <a:t>------------------------------------</a:t>
            </a:r>
            <a:r>
              <a:rPr lang="zh-CN" altLang="en-US" dirty="0">
                <a:solidFill>
                  <a:schemeClr val="accent1">
                    <a:lumMod val="75000"/>
                  </a:schemeClr>
                </a:solidFill>
              </a:rPr>
              <a:t>（2</a:t>
            </a:r>
            <a:r>
              <a:rPr lang="en-US" altLang="zh-CN" dirty="0">
                <a:solidFill>
                  <a:schemeClr val="accent1">
                    <a:lumMod val="75000"/>
                  </a:schemeClr>
                </a:solidFill>
              </a:rPr>
              <a:t>5</a:t>
            </a:r>
            <a:r>
              <a:rPr lang="zh-CN" altLang="en-US" dirty="0">
                <a:solidFill>
                  <a:schemeClr val="accent1">
                    <a:lumMod val="75000"/>
                  </a:schemeClr>
                </a:solidFill>
              </a:rPr>
              <a:t>）</a:t>
            </a:r>
          </a:p>
        </p:txBody>
      </p:sp>
      <p:sp>
        <p:nvSpPr>
          <p:cNvPr id="2063" name="Text Box 49">
            <a:hlinkClick r:id="rId7" action="ppaction://hlinksldjump"/>
          </p:cNvPr>
          <p:cNvSpPr txBox="1">
            <a:spLocks noChangeArrowheads="1"/>
          </p:cNvSpPr>
          <p:nvPr/>
        </p:nvSpPr>
        <p:spPr bwMode="auto">
          <a:xfrm>
            <a:off x="582985" y="5388167"/>
            <a:ext cx="809678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dirty="0">
                <a:solidFill>
                  <a:schemeClr val="accent1">
                    <a:lumMod val="75000"/>
                  </a:schemeClr>
                </a:solidFill>
              </a:rPr>
              <a:t>课  堂  练  习</a:t>
            </a:r>
            <a:r>
              <a:rPr lang="zh-CN" altLang="en-US" b="0" dirty="0" smtClean="0">
                <a:solidFill>
                  <a:schemeClr val="accent1">
                    <a:lumMod val="75000"/>
                  </a:schemeClr>
                </a:solidFill>
              </a:rPr>
              <a:t>------------------------------------------------------</a:t>
            </a:r>
            <a:r>
              <a:rPr lang="zh-CN" altLang="en-US" dirty="0" smtClean="0">
                <a:solidFill>
                  <a:schemeClr val="accent1">
                    <a:lumMod val="75000"/>
                  </a:schemeClr>
                </a:solidFill>
              </a:rPr>
              <a:t>(</a:t>
            </a:r>
            <a:r>
              <a:rPr lang="zh-CN" altLang="en-US" dirty="0">
                <a:solidFill>
                  <a:schemeClr val="accent1">
                    <a:lumMod val="75000"/>
                  </a:schemeClr>
                </a:solidFill>
              </a:rPr>
              <a:t>26)</a:t>
            </a:r>
          </a:p>
        </p:txBody>
      </p:sp>
      <p:sp>
        <p:nvSpPr>
          <p:cNvPr id="2064" name="Text Box 50">
            <a:hlinkClick r:id="rId8" action="ppaction://hlinksldjump"/>
          </p:cNvPr>
          <p:cNvSpPr txBox="1">
            <a:spLocks noChangeArrowheads="1"/>
          </p:cNvSpPr>
          <p:nvPr/>
        </p:nvSpPr>
        <p:spPr bwMode="auto">
          <a:xfrm>
            <a:off x="600355" y="5794692"/>
            <a:ext cx="809678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dirty="0">
                <a:solidFill>
                  <a:schemeClr val="accent1">
                    <a:lumMod val="75000"/>
                  </a:schemeClr>
                </a:solidFill>
              </a:rPr>
              <a:t>公 差 表 格</a:t>
            </a:r>
            <a:r>
              <a:rPr lang="en-US" altLang="zh-CN" b="0" dirty="0" smtClean="0">
                <a:solidFill>
                  <a:schemeClr val="accent1">
                    <a:lumMod val="75000"/>
                  </a:schemeClr>
                </a:solidFill>
              </a:rPr>
              <a:t>--------------------------------------------------------</a:t>
            </a:r>
            <a:r>
              <a:rPr lang="en-US" altLang="zh-CN" dirty="0" smtClean="0">
                <a:solidFill>
                  <a:schemeClr val="accent1">
                    <a:lumMod val="75000"/>
                  </a:schemeClr>
                </a:solidFill>
              </a:rPr>
              <a:t>(</a:t>
            </a:r>
            <a:r>
              <a:rPr lang="en-US" altLang="zh-CN" dirty="0">
                <a:solidFill>
                  <a:schemeClr val="accent1">
                    <a:lumMod val="75000"/>
                  </a:schemeClr>
                </a:solidFill>
              </a:rPr>
              <a:t>27)</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57"/>
                                        </p:tgtEl>
                                        <p:attrNameLst>
                                          <p:attrName>style.visibility</p:attrName>
                                        </p:attrNameLst>
                                      </p:cBhvr>
                                      <p:to>
                                        <p:strVal val="visible"/>
                                      </p:to>
                                    </p:set>
                                    <p:animEffect transition="in" filter="wipe(left)">
                                      <p:cBhvr>
                                        <p:cTn id="7" dur="500"/>
                                        <p:tgtEl>
                                          <p:spTgt spid="51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wipe(left)">
                                      <p:cBhvr>
                                        <p:cTn id="15" dur="500"/>
                                        <p:tgtEl>
                                          <p:spTgt spid="205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054"/>
                                        </p:tgtEl>
                                        <p:attrNameLst>
                                          <p:attrName>style.visibility</p:attrName>
                                        </p:attrNameLst>
                                      </p:cBhvr>
                                      <p:to>
                                        <p:strVal val="visible"/>
                                      </p:to>
                                    </p:set>
                                    <p:animEffect transition="in" filter="wipe(left)">
                                      <p:cBhvr>
                                        <p:cTn id="18" dur="500"/>
                                        <p:tgtEl>
                                          <p:spTgt spid="205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055"/>
                                        </p:tgtEl>
                                        <p:attrNameLst>
                                          <p:attrName>style.visibility</p:attrName>
                                        </p:attrNameLst>
                                      </p:cBhvr>
                                      <p:to>
                                        <p:strVal val="visible"/>
                                      </p:to>
                                    </p:set>
                                    <p:animEffect transition="in" filter="wipe(left)">
                                      <p:cBhvr>
                                        <p:cTn id="21" dur="500"/>
                                        <p:tgtEl>
                                          <p:spTgt spid="205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056"/>
                                        </p:tgtEl>
                                        <p:attrNameLst>
                                          <p:attrName>style.visibility</p:attrName>
                                        </p:attrNameLst>
                                      </p:cBhvr>
                                      <p:to>
                                        <p:strVal val="visible"/>
                                      </p:to>
                                    </p:set>
                                    <p:animEffect transition="in" filter="wipe(left)">
                                      <p:cBhvr>
                                        <p:cTn id="24" dur="500"/>
                                        <p:tgtEl>
                                          <p:spTgt spid="205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057"/>
                                        </p:tgtEl>
                                        <p:attrNameLst>
                                          <p:attrName>style.visibility</p:attrName>
                                        </p:attrNameLst>
                                      </p:cBhvr>
                                      <p:to>
                                        <p:strVal val="visible"/>
                                      </p:to>
                                    </p:set>
                                    <p:animEffect transition="in" filter="wipe(left)">
                                      <p:cBhvr>
                                        <p:cTn id="27" dur="500"/>
                                        <p:tgtEl>
                                          <p:spTgt spid="205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058"/>
                                        </p:tgtEl>
                                        <p:attrNameLst>
                                          <p:attrName>style.visibility</p:attrName>
                                        </p:attrNameLst>
                                      </p:cBhvr>
                                      <p:to>
                                        <p:strVal val="visible"/>
                                      </p:to>
                                    </p:set>
                                    <p:animEffect transition="in" filter="wipe(left)">
                                      <p:cBhvr>
                                        <p:cTn id="30" dur="500"/>
                                        <p:tgtEl>
                                          <p:spTgt spid="205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59"/>
                                        </p:tgtEl>
                                        <p:attrNameLst>
                                          <p:attrName>style.visibility</p:attrName>
                                        </p:attrNameLst>
                                      </p:cBhvr>
                                      <p:to>
                                        <p:strVal val="visible"/>
                                      </p:to>
                                    </p:set>
                                    <p:animEffect transition="in" filter="wipe(left)">
                                      <p:cBhvr>
                                        <p:cTn id="33" dur="500"/>
                                        <p:tgtEl>
                                          <p:spTgt spid="205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060"/>
                                        </p:tgtEl>
                                        <p:attrNameLst>
                                          <p:attrName>style.visibility</p:attrName>
                                        </p:attrNameLst>
                                      </p:cBhvr>
                                      <p:to>
                                        <p:strVal val="visible"/>
                                      </p:to>
                                    </p:set>
                                    <p:animEffect transition="in" filter="wipe(left)">
                                      <p:cBhvr>
                                        <p:cTn id="36" dur="500"/>
                                        <p:tgtEl>
                                          <p:spTgt spid="206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061"/>
                                        </p:tgtEl>
                                        <p:attrNameLst>
                                          <p:attrName>style.visibility</p:attrName>
                                        </p:attrNameLst>
                                      </p:cBhvr>
                                      <p:to>
                                        <p:strVal val="visible"/>
                                      </p:to>
                                    </p:set>
                                    <p:animEffect transition="in" filter="wipe(left)">
                                      <p:cBhvr>
                                        <p:cTn id="39" dur="500"/>
                                        <p:tgtEl>
                                          <p:spTgt spid="206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062"/>
                                        </p:tgtEl>
                                        <p:attrNameLst>
                                          <p:attrName>style.visibility</p:attrName>
                                        </p:attrNameLst>
                                      </p:cBhvr>
                                      <p:to>
                                        <p:strVal val="visible"/>
                                      </p:to>
                                    </p:set>
                                    <p:animEffect transition="in" filter="wipe(left)">
                                      <p:cBhvr>
                                        <p:cTn id="42" dur="500"/>
                                        <p:tgtEl>
                                          <p:spTgt spid="206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063"/>
                                        </p:tgtEl>
                                        <p:attrNameLst>
                                          <p:attrName>style.visibility</p:attrName>
                                        </p:attrNameLst>
                                      </p:cBhvr>
                                      <p:to>
                                        <p:strVal val="visible"/>
                                      </p:to>
                                    </p:set>
                                    <p:animEffect transition="in" filter="wipe(left)">
                                      <p:cBhvr>
                                        <p:cTn id="45" dur="500"/>
                                        <p:tgtEl>
                                          <p:spTgt spid="206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064"/>
                                        </p:tgtEl>
                                        <p:attrNameLst>
                                          <p:attrName>style.visibility</p:attrName>
                                        </p:attrNameLst>
                                      </p:cBhvr>
                                      <p:to>
                                        <p:strVal val="visible"/>
                                      </p:to>
                                    </p:set>
                                    <p:animEffect transition="in" filter="wipe(left)">
                                      <p:cBhvr>
                                        <p:cTn id="48" dur="500"/>
                                        <p:tgtEl>
                                          <p:spTgt spid="20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7" grpId="0"/>
      <p:bldP spid="2052" grpId="0"/>
      <p:bldP spid="2053" grpId="0"/>
      <p:bldP spid="2054" grpId="0"/>
      <p:bldP spid="2055" grpId="0"/>
      <p:bldP spid="2056" grpId="0"/>
      <p:bldP spid="2057" grpId="0"/>
      <p:bldP spid="2058" grpId="0"/>
      <p:bldP spid="2059" grpId="0"/>
      <p:bldP spid="2060" grpId="0"/>
      <p:bldP spid="2061" grpId="0"/>
      <p:bldP spid="2062" grpId="0"/>
      <p:bldP spid="2063" grpId="0"/>
      <p:bldP spid="206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xfrm>
            <a:off x="6971714" y="174625"/>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EBBCCD3E-0490-4045-9479-4BDF78BBE953}" type="slidenum">
              <a:rPr kumimoji="0" lang="zh-CN" altLang="en-US" sz="2000" smtClean="0">
                <a:solidFill>
                  <a:srgbClr val="0000FF"/>
                </a:solidFill>
              </a:rPr>
              <a:pPr eaLnBrk="1" hangingPunct="1"/>
              <a:t>10</a:t>
            </a:fld>
            <a:endParaRPr kumimoji="0" lang="en-US" altLang="zh-CN" sz="2000" smtClean="0">
              <a:solidFill>
                <a:srgbClr val="0000FF"/>
              </a:solidFill>
            </a:endParaRPr>
          </a:p>
        </p:txBody>
      </p:sp>
      <p:sp>
        <p:nvSpPr>
          <p:cNvPr id="16399" name="Text Box 15"/>
          <p:cNvSpPr txBox="1">
            <a:spLocks noChangeArrowheads="1"/>
          </p:cNvSpPr>
          <p:nvPr/>
        </p:nvSpPr>
        <p:spPr bwMode="auto">
          <a:xfrm>
            <a:off x="546100" y="1851139"/>
            <a:ext cx="5291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a:t>跨齿数：</a:t>
            </a:r>
            <a:r>
              <a:rPr lang="en-US" altLang="zh-CN" i="1"/>
              <a:t>k = </a:t>
            </a:r>
            <a:r>
              <a:rPr lang="en-US" altLang="zh-CN"/>
              <a:t>z／9 + 0.5  （</a:t>
            </a:r>
            <a:r>
              <a:rPr lang="zh-CN" altLang="en-US"/>
              <a:t>取整数）</a:t>
            </a:r>
          </a:p>
        </p:txBody>
      </p:sp>
      <p:sp>
        <p:nvSpPr>
          <p:cNvPr id="16400" name="Text Box 16"/>
          <p:cNvSpPr txBox="1">
            <a:spLocks noChangeArrowheads="1"/>
          </p:cNvSpPr>
          <p:nvPr/>
        </p:nvSpPr>
        <p:spPr bwMode="auto">
          <a:xfrm>
            <a:off x="5278438" y="2414701"/>
            <a:ext cx="3082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a:solidFill>
                  <a:srgbClr val="FF3300"/>
                </a:solidFill>
              </a:rPr>
              <a:t>一般均布测 6 次</a:t>
            </a:r>
          </a:p>
        </p:txBody>
      </p:sp>
      <p:grpSp>
        <p:nvGrpSpPr>
          <p:cNvPr id="16417" name="Group 33"/>
          <p:cNvGrpSpPr>
            <a:grpSpLocks/>
          </p:cNvGrpSpPr>
          <p:nvPr/>
        </p:nvGrpSpPr>
        <p:grpSpPr bwMode="auto">
          <a:xfrm>
            <a:off x="628650" y="296976"/>
            <a:ext cx="6124575" cy="669925"/>
            <a:chOff x="316" y="92"/>
            <a:chExt cx="3858" cy="422"/>
          </a:xfrm>
        </p:grpSpPr>
        <p:sp>
          <p:nvSpPr>
            <p:cNvPr id="11284" name="Text Box 4"/>
            <p:cNvSpPr txBox="1">
              <a:spLocks noChangeArrowheads="1"/>
            </p:cNvSpPr>
            <p:nvPr/>
          </p:nvSpPr>
          <p:spPr bwMode="auto">
            <a:xfrm>
              <a:off x="316" y="110"/>
              <a:ext cx="33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t>(</a:t>
              </a:r>
              <a:r>
                <a:rPr lang="zh-CN" altLang="en-US" dirty="0">
                  <a:latin typeface="宋体" pitchFamily="2" charset="-122"/>
                </a:rPr>
                <a:t>4</a:t>
              </a:r>
              <a:r>
                <a:rPr lang="zh-CN" altLang="en-US" dirty="0"/>
                <a:t>) </a:t>
              </a:r>
              <a:r>
                <a:rPr lang="zh-CN" altLang="en-US" dirty="0">
                  <a:latin typeface="宋体" pitchFamily="2" charset="-122"/>
                </a:rPr>
                <a:t>公法线长度变动</a:t>
              </a:r>
              <a:endParaRPr lang="zh-CN" altLang="en-US" dirty="0"/>
            </a:p>
          </p:txBody>
        </p:sp>
        <p:graphicFrame>
          <p:nvGraphicFramePr>
            <p:cNvPr id="11285" name="Object 20"/>
            <p:cNvGraphicFramePr>
              <a:graphicFrameLocks noChangeAspect="1"/>
            </p:cNvGraphicFramePr>
            <p:nvPr/>
          </p:nvGraphicFramePr>
          <p:xfrm>
            <a:off x="2064" y="92"/>
            <a:ext cx="2110" cy="422"/>
          </p:xfrm>
          <a:graphic>
            <a:graphicData uri="http://schemas.openxmlformats.org/presentationml/2006/ole">
              <mc:AlternateContent xmlns:mc="http://schemas.openxmlformats.org/markup-compatibility/2006">
                <mc:Choice xmlns:v="urn:schemas-microsoft-com:vml" Requires="v">
                  <p:oleObj spid="_x0000_s11338" name="公式" r:id="rId3" imgW="1143000" imgH="228600" progId="Equation.3">
                    <p:embed/>
                  </p:oleObj>
                </mc:Choice>
                <mc:Fallback>
                  <p:oleObj name="公式" r:id="rId3" imgW="1143000" imgH="22860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4" y="92"/>
                          <a:ext cx="2110" cy="4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6412" name="Group 28"/>
          <p:cNvGrpSpPr>
            <a:grpSpLocks/>
          </p:cNvGrpSpPr>
          <p:nvPr/>
        </p:nvGrpSpPr>
        <p:grpSpPr bwMode="auto">
          <a:xfrm>
            <a:off x="2953544" y="2847975"/>
            <a:ext cx="5767388" cy="3759200"/>
            <a:chOff x="444" y="1665"/>
            <a:chExt cx="3633" cy="2368"/>
          </a:xfrm>
        </p:grpSpPr>
        <p:grpSp>
          <p:nvGrpSpPr>
            <p:cNvPr id="11276" name="Group 24"/>
            <p:cNvGrpSpPr>
              <a:grpSpLocks/>
            </p:cNvGrpSpPr>
            <p:nvPr/>
          </p:nvGrpSpPr>
          <p:grpSpPr bwMode="auto">
            <a:xfrm>
              <a:off x="444" y="1665"/>
              <a:ext cx="3633" cy="2368"/>
              <a:chOff x="1064" y="1665"/>
              <a:chExt cx="3633" cy="2368"/>
            </a:xfrm>
          </p:grpSpPr>
          <p:grpSp>
            <p:nvGrpSpPr>
              <p:cNvPr id="11279" name="Group 21"/>
              <p:cNvGrpSpPr>
                <a:grpSpLocks/>
              </p:cNvGrpSpPr>
              <p:nvPr/>
            </p:nvGrpSpPr>
            <p:grpSpPr bwMode="auto">
              <a:xfrm>
                <a:off x="1064" y="1665"/>
                <a:ext cx="3633" cy="2368"/>
                <a:chOff x="1064" y="1638"/>
                <a:chExt cx="3633" cy="2368"/>
              </a:xfrm>
            </p:grpSpPr>
            <p:pic>
              <p:nvPicPr>
                <p:cNvPr id="11282" name="Picture 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4" y="1638"/>
                  <a:ext cx="3633" cy="2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83" name="Text Box 19"/>
                <p:cNvSpPr txBox="1">
                  <a:spLocks noChangeArrowheads="1"/>
                </p:cNvSpPr>
                <p:nvPr/>
              </p:nvSpPr>
              <p:spPr bwMode="auto">
                <a:xfrm>
                  <a:off x="1435" y="3775"/>
                  <a:ext cx="274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r>
                    <a:rPr kumimoji="0" lang="zh-CN" altLang="en-US" sz="1800" b="0">
                      <a:latin typeface="宋体" pitchFamily="2" charset="-122"/>
                    </a:rPr>
                    <a:t>图10.22 </a:t>
                  </a:r>
                  <a:r>
                    <a:rPr kumimoji="0" lang="zh-CN" altLang="en-US" sz="1800">
                      <a:latin typeface="宋体" pitchFamily="2" charset="-122"/>
                    </a:rPr>
                    <a:t>公法线千分尺测量公法线长度</a:t>
                  </a:r>
                  <a:endParaRPr kumimoji="0" lang="en-US" altLang="zh-CN" sz="1800">
                    <a:latin typeface="宋体" pitchFamily="2" charset="-122"/>
                  </a:endParaRPr>
                </a:p>
              </p:txBody>
            </p:sp>
          </p:grpSp>
          <p:sp>
            <p:nvSpPr>
              <p:cNvPr id="11280" name="Line 22"/>
              <p:cNvSpPr>
                <a:spLocks noChangeShapeType="1"/>
              </p:cNvSpPr>
              <p:nvPr/>
            </p:nvSpPr>
            <p:spPr bwMode="auto">
              <a:xfrm>
                <a:off x="1809" y="2583"/>
                <a:ext cx="0" cy="1098"/>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81" name="Line 23"/>
              <p:cNvSpPr>
                <a:spLocks noChangeShapeType="1"/>
              </p:cNvSpPr>
              <p:nvPr/>
            </p:nvSpPr>
            <p:spPr bwMode="auto">
              <a:xfrm>
                <a:off x="2853" y="2556"/>
                <a:ext cx="0" cy="1125"/>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1277" name="Line 25"/>
            <p:cNvSpPr>
              <a:spLocks noChangeShapeType="1"/>
            </p:cNvSpPr>
            <p:nvPr/>
          </p:nvSpPr>
          <p:spPr bwMode="auto">
            <a:xfrm>
              <a:off x="1150" y="3537"/>
              <a:ext cx="1062" cy="0"/>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11278" name="Object 26"/>
            <p:cNvGraphicFramePr>
              <a:graphicFrameLocks noChangeAspect="1"/>
            </p:cNvGraphicFramePr>
            <p:nvPr/>
          </p:nvGraphicFramePr>
          <p:xfrm>
            <a:off x="1505" y="3164"/>
            <a:ext cx="371" cy="394"/>
          </p:xfrm>
          <a:graphic>
            <a:graphicData uri="http://schemas.openxmlformats.org/presentationml/2006/ole">
              <mc:AlternateContent xmlns:mc="http://schemas.openxmlformats.org/markup-compatibility/2006">
                <mc:Choice xmlns:v="urn:schemas-microsoft-com:vml" Requires="v">
                  <p:oleObj spid="_x0000_s11339" name="公式" r:id="rId6" imgW="203040" imgH="215640" progId="Equation.3">
                    <p:embed/>
                  </p:oleObj>
                </mc:Choice>
                <mc:Fallback>
                  <p:oleObj name="公式" r:id="rId6" imgW="203040" imgH="215640" progId="Equation.3">
                    <p:embed/>
                    <p:pic>
                      <p:nvPicPr>
                        <p:cNvPr id="0" name="Object 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05" y="3164"/>
                          <a:ext cx="371" cy="3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6411" name="Object 27"/>
          <p:cNvGraphicFramePr>
            <a:graphicFrameLocks noChangeAspect="1"/>
          </p:cNvGraphicFramePr>
          <p:nvPr>
            <p:extLst>
              <p:ext uri="{D42A27DB-BD31-4B8C-83A1-F6EECF244321}">
                <p14:modId xmlns:p14="http://schemas.microsoft.com/office/powerpoint/2010/main" val="455899119"/>
              </p:ext>
            </p:extLst>
          </p:nvPr>
        </p:nvGraphicFramePr>
        <p:xfrm>
          <a:off x="617538" y="2340089"/>
          <a:ext cx="4100512" cy="671512"/>
        </p:xfrm>
        <a:graphic>
          <a:graphicData uri="http://schemas.openxmlformats.org/presentationml/2006/ole">
            <mc:AlternateContent xmlns:mc="http://schemas.openxmlformats.org/markup-compatibility/2006">
              <mc:Choice xmlns:v="urn:schemas-microsoft-com:vml" Requires="v">
                <p:oleObj spid="_x0000_s11340" name="公式" r:id="rId8" imgW="1397000" imgH="228600" progId="Equation.3">
                  <p:embed/>
                </p:oleObj>
              </mc:Choice>
              <mc:Fallback>
                <p:oleObj name="公式" r:id="rId8" imgW="1397000" imgH="228600" progId="Equation.3">
                  <p:embed/>
                  <p:pic>
                    <p:nvPicPr>
                      <p:cNvPr id="0" name="Object 2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7538" y="2340089"/>
                        <a:ext cx="4100512" cy="67151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416" name="Text Box 32"/>
          <p:cNvSpPr txBox="1">
            <a:spLocks noChangeArrowheads="1"/>
          </p:cNvSpPr>
          <p:nvPr/>
        </p:nvSpPr>
        <p:spPr bwMode="auto">
          <a:xfrm>
            <a:off x="470544" y="900226"/>
            <a:ext cx="789082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dirty="0">
                <a:latin typeface="宋体" pitchFamily="2" charset="-122"/>
              </a:rPr>
              <a:t>    </a:t>
            </a:r>
            <a:r>
              <a:rPr lang="zh-CN" altLang="en-US" dirty="0">
                <a:solidFill>
                  <a:srgbClr val="FF3300"/>
                </a:solidFill>
                <a:latin typeface="宋体" pitchFamily="2" charset="-122"/>
              </a:rPr>
              <a:t>公法线长度变动</a:t>
            </a:r>
            <a:r>
              <a:rPr lang="zh-CN" altLang="en-US" dirty="0">
                <a:latin typeface="宋体" pitchFamily="2" charset="-122"/>
              </a:rPr>
              <a:t>是指在齿轮一周内，跨</a:t>
            </a:r>
            <a:r>
              <a:rPr lang="en-US" altLang="zh-CN" i="1" dirty="0">
                <a:latin typeface="宋体" pitchFamily="2" charset="-122"/>
              </a:rPr>
              <a:t>k</a:t>
            </a:r>
            <a:r>
              <a:rPr lang="zh-CN" altLang="en-US" dirty="0">
                <a:latin typeface="宋体" pitchFamily="2" charset="-122"/>
              </a:rPr>
              <a:t>个齿的公法线长度的最大值与最小值之差。</a:t>
            </a:r>
            <a:endParaRPr lang="zh-CN" altLang="en-US" dirty="0"/>
          </a:p>
        </p:txBody>
      </p:sp>
      <p:grpSp>
        <p:nvGrpSpPr>
          <p:cNvPr id="16420" name="Group 36"/>
          <p:cNvGrpSpPr>
            <a:grpSpLocks/>
          </p:cNvGrpSpPr>
          <p:nvPr/>
        </p:nvGrpSpPr>
        <p:grpSpPr bwMode="auto">
          <a:xfrm>
            <a:off x="487904" y="3295937"/>
            <a:ext cx="2528887" cy="2392363"/>
            <a:chOff x="201" y="1884"/>
            <a:chExt cx="1593" cy="1507"/>
          </a:xfrm>
        </p:grpSpPr>
        <p:sp>
          <p:nvSpPr>
            <p:cNvPr id="11274" name="Text Box 34"/>
            <p:cNvSpPr txBox="1">
              <a:spLocks noChangeArrowheads="1"/>
            </p:cNvSpPr>
            <p:nvPr/>
          </p:nvSpPr>
          <p:spPr bwMode="auto">
            <a:xfrm>
              <a:off x="201" y="1884"/>
              <a:ext cx="1593" cy="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pPr>
              <a:r>
                <a:rPr lang="zh-CN" altLang="en-US" dirty="0"/>
                <a:t>在新国标中没有</a:t>
              </a:r>
            </a:p>
            <a:p>
              <a:pPr eaLnBrk="1" hangingPunct="1">
                <a:lnSpc>
                  <a:spcPct val="120000"/>
                </a:lnSpc>
              </a:pPr>
              <a:r>
                <a:rPr lang="zh-CN" altLang="en-US" dirty="0"/>
                <a:t>此项参数。但齿</a:t>
              </a:r>
            </a:p>
            <a:p>
              <a:pPr eaLnBrk="1" hangingPunct="1">
                <a:lnSpc>
                  <a:spcPct val="120000"/>
                </a:lnSpc>
              </a:pPr>
              <a:r>
                <a:rPr lang="zh-CN" altLang="en-US" dirty="0"/>
                <a:t>轮生产厂家常用</a:t>
              </a:r>
            </a:p>
          </p:txBody>
        </p:sp>
        <p:graphicFrame>
          <p:nvGraphicFramePr>
            <p:cNvPr id="11275" name="Object 35"/>
            <p:cNvGraphicFramePr>
              <a:graphicFrameLocks noChangeAspect="1"/>
            </p:cNvGraphicFramePr>
            <p:nvPr/>
          </p:nvGraphicFramePr>
          <p:xfrm>
            <a:off x="240" y="2737"/>
            <a:ext cx="1433" cy="654"/>
          </p:xfrm>
          <a:graphic>
            <a:graphicData uri="http://schemas.openxmlformats.org/presentationml/2006/ole">
              <mc:AlternateContent xmlns:mc="http://schemas.openxmlformats.org/markup-compatibility/2006">
                <mc:Choice xmlns:v="urn:schemas-microsoft-com:vml" Requires="v">
                  <p:oleObj spid="_x0000_s11341" name="公式" r:id="rId10" imgW="1002865" imgH="457002" progId="Equation.3">
                    <p:embed/>
                  </p:oleObj>
                </mc:Choice>
                <mc:Fallback>
                  <p:oleObj name="公式" r:id="rId10" imgW="1002865" imgH="457002" progId="Equation.3">
                    <p:embed/>
                    <p:pic>
                      <p:nvPicPr>
                        <p:cNvPr id="0" name="Object 3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0" y="2737"/>
                          <a:ext cx="1433" cy="654"/>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6417"/>
                                        </p:tgtEl>
                                        <p:attrNameLst>
                                          <p:attrName>style.visibility</p:attrName>
                                        </p:attrNameLst>
                                      </p:cBhvr>
                                      <p:to>
                                        <p:strVal val="visible"/>
                                      </p:to>
                                    </p:set>
                                    <p:animEffect transition="in" filter="wipe(left)">
                                      <p:cBhvr>
                                        <p:cTn id="7" dur="2000"/>
                                        <p:tgtEl>
                                          <p:spTgt spid="164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6412"/>
                                        </p:tgtEl>
                                        <p:attrNameLst>
                                          <p:attrName>style.visibility</p:attrName>
                                        </p:attrNameLst>
                                      </p:cBhvr>
                                      <p:to>
                                        <p:strVal val="visible"/>
                                      </p:to>
                                    </p:set>
                                    <p:anim calcmode="lin" valueType="num">
                                      <p:cBhvr additive="base">
                                        <p:cTn id="12" dur="500" fill="hold"/>
                                        <p:tgtEl>
                                          <p:spTgt spid="16412"/>
                                        </p:tgtEl>
                                        <p:attrNameLst>
                                          <p:attrName>ppt_x</p:attrName>
                                        </p:attrNameLst>
                                      </p:cBhvr>
                                      <p:tavLst>
                                        <p:tav tm="0">
                                          <p:val>
                                            <p:strVal val="0-#ppt_w/2"/>
                                          </p:val>
                                        </p:tav>
                                        <p:tav tm="100000">
                                          <p:val>
                                            <p:strVal val="#ppt_x"/>
                                          </p:val>
                                        </p:tav>
                                      </p:tavLst>
                                    </p:anim>
                                    <p:anim calcmode="lin" valueType="num">
                                      <p:cBhvr additive="base">
                                        <p:cTn id="13" dur="500" fill="hold"/>
                                        <p:tgtEl>
                                          <p:spTgt spid="1641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6416">
                                            <p:txEl>
                                              <p:pRg st="0" end="0"/>
                                            </p:txEl>
                                          </p:spTgt>
                                        </p:tgtEl>
                                        <p:attrNameLst>
                                          <p:attrName>style.visibility</p:attrName>
                                        </p:attrNameLst>
                                      </p:cBhvr>
                                      <p:to>
                                        <p:strVal val="visible"/>
                                      </p:to>
                                    </p:set>
                                    <p:animEffect transition="in" filter="wipe(left)">
                                      <p:cBhvr>
                                        <p:cTn id="18" dur="300"/>
                                        <p:tgtEl>
                                          <p:spTgt spid="16416">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6399"/>
                                        </p:tgtEl>
                                        <p:attrNameLst>
                                          <p:attrName>style.visibility</p:attrName>
                                        </p:attrNameLst>
                                      </p:cBhvr>
                                      <p:to>
                                        <p:strVal val="visible"/>
                                      </p:to>
                                    </p:set>
                                    <p:animEffect transition="in" filter="wipe(left)">
                                      <p:cBhvr>
                                        <p:cTn id="23" dur="300"/>
                                        <p:tgtEl>
                                          <p:spTgt spid="1639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6400"/>
                                        </p:tgtEl>
                                        <p:attrNameLst>
                                          <p:attrName>style.visibility</p:attrName>
                                        </p:attrNameLst>
                                      </p:cBhvr>
                                      <p:to>
                                        <p:strVal val="visible"/>
                                      </p:to>
                                    </p:set>
                                    <p:animEffect transition="in" filter="wipe(left)">
                                      <p:cBhvr>
                                        <p:cTn id="28" dur="300"/>
                                        <p:tgtEl>
                                          <p:spTgt spid="1640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6411"/>
                                        </p:tgtEl>
                                        <p:attrNameLst>
                                          <p:attrName>style.visibility</p:attrName>
                                        </p:attrNameLst>
                                      </p:cBhvr>
                                      <p:to>
                                        <p:strVal val="visible"/>
                                      </p:to>
                                    </p:set>
                                    <p:animEffect transition="in" filter="wipe(left)">
                                      <p:cBhvr>
                                        <p:cTn id="33" dur="500"/>
                                        <p:tgtEl>
                                          <p:spTgt spid="1641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nodeType="clickEffect">
                                  <p:stCondLst>
                                    <p:cond delay="0"/>
                                  </p:stCondLst>
                                  <p:childTnLst>
                                    <p:set>
                                      <p:cBhvr>
                                        <p:cTn id="37" dur="1" fill="hold">
                                          <p:stCondLst>
                                            <p:cond delay="0"/>
                                          </p:stCondLst>
                                        </p:cTn>
                                        <p:tgtEl>
                                          <p:spTgt spid="16420"/>
                                        </p:tgtEl>
                                        <p:attrNameLst>
                                          <p:attrName>style.visibility</p:attrName>
                                        </p:attrNameLst>
                                      </p:cBhvr>
                                      <p:to>
                                        <p:strVal val="visible"/>
                                      </p:to>
                                    </p:set>
                                    <p:animEffect transition="in" filter="wipe(up)">
                                      <p:cBhvr>
                                        <p:cTn id="38" dur="2000"/>
                                        <p:tgtEl>
                                          <p:spTgt spid="16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9" grpId="0" autoUpdateAnimBg="0"/>
      <p:bldP spid="16400" grpId="0" autoUpdateAnimBg="0"/>
      <p:bldP spid="16416"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xfrm>
            <a:off x="7007108" y="346320"/>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0E4E38C5-EE17-4F97-A54D-13C899BCC2C3}" type="slidenum">
              <a:rPr kumimoji="0" lang="zh-CN" altLang="en-US" sz="2000" smtClean="0">
                <a:solidFill>
                  <a:srgbClr val="0000FF"/>
                </a:solidFill>
              </a:rPr>
              <a:pPr eaLnBrk="1" hangingPunct="1"/>
              <a:t>11</a:t>
            </a:fld>
            <a:endParaRPr kumimoji="0" lang="en-US" altLang="zh-CN" sz="2000" dirty="0" smtClean="0">
              <a:solidFill>
                <a:srgbClr val="0000FF"/>
              </a:solidFill>
            </a:endParaRPr>
          </a:p>
        </p:txBody>
      </p:sp>
      <p:sp>
        <p:nvSpPr>
          <p:cNvPr id="8194" name="Text Box 2"/>
          <p:cNvSpPr txBox="1">
            <a:spLocks noChangeArrowheads="1"/>
          </p:cNvSpPr>
          <p:nvPr/>
        </p:nvSpPr>
        <p:spPr bwMode="auto">
          <a:xfrm>
            <a:off x="944661" y="325759"/>
            <a:ext cx="491206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algn="just" eaLnBrk="1" hangingPunct="1">
              <a:spcBef>
                <a:spcPct val="50000"/>
              </a:spcBef>
            </a:pPr>
            <a:r>
              <a:rPr lang="zh-CN" altLang="en-US" dirty="0"/>
              <a:t>2. </a:t>
            </a:r>
            <a:r>
              <a:rPr lang="zh-CN" altLang="en-US" dirty="0">
                <a:latin typeface="宋体" pitchFamily="2" charset="-122"/>
              </a:rPr>
              <a:t>传动平稳性的可选用参数</a:t>
            </a:r>
          </a:p>
        </p:txBody>
      </p:sp>
      <p:grpSp>
        <p:nvGrpSpPr>
          <p:cNvPr id="8292" name="Group 100"/>
          <p:cNvGrpSpPr>
            <a:grpSpLocks/>
          </p:cNvGrpSpPr>
          <p:nvPr/>
        </p:nvGrpSpPr>
        <p:grpSpPr bwMode="auto">
          <a:xfrm>
            <a:off x="923083" y="724783"/>
            <a:ext cx="5835650" cy="591576"/>
            <a:chOff x="227" y="354"/>
            <a:chExt cx="3742" cy="347"/>
          </a:xfrm>
        </p:grpSpPr>
        <p:sp>
          <p:nvSpPr>
            <p:cNvPr id="12315" name="Text Box 3"/>
            <p:cNvSpPr txBox="1">
              <a:spLocks noChangeArrowheads="1"/>
            </p:cNvSpPr>
            <p:nvPr/>
          </p:nvSpPr>
          <p:spPr bwMode="auto">
            <a:xfrm>
              <a:off x="227" y="371"/>
              <a:ext cx="28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a:t>(1) </a:t>
              </a:r>
              <a:r>
                <a:rPr lang="zh-CN" altLang="en-US">
                  <a:latin typeface="宋体" pitchFamily="2" charset="-122"/>
                </a:rPr>
                <a:t>一齿切向综合偏差</a:t>
              </a:r>
              <a:endParaRPr lang="zh-CN" altLang="en-US"/>
            </a:p>
          </p:txBody>
        </p:sp>
        <p:graphicFrame>
          <p:nvGraphicFramePr>
            <p:cNvPr id="12316" name="Object 62"/>
            <p:cNvGraphicFramePr>
              <a:graphicFrameLocks noChangeAspect="1"/>
            </p:cNvGraphicFramePr>
            <p:nvPr/>
          </p:nvGraphicFramePr>
          <p:xfrm>
            <a:off x="2253" y="354"/>
            <a:ext cx="1716" cy="347"/>
          </p:xfrm>
          <a:graphic>
            <a:graphicData uri="http://schemas.openxmlformats.org/presentationml/2006/ole">
              <mc:AlternateContent xmlns:mc="http://schemas.openxmlformats.org/markup-compatibility/2006">
                <mc:Choice xmlns:v="urn:schemas-microsoft-com:vml" Requires="v">
                  <p:oleObj spid="_x0000_s12382" name="公式" r:id="rId3" imgW="1015559" imgH="215806" progId="Equation.3">
                    <p:embed/>
                  </p:oleObj>
                </mc:Choice>
                <mc:Fallback>
                  <p:oleObj name="公式" r:id="rId3" imgW="1015559" imgH="215806" progId="Equation.3">
                    <p:embed/>
                    <p:pic>
                      <p:nvPicPr>
                        <p:cNvPr id="0" name="Object 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3" y="354"/>
                          <a:ext cx="1716" cy="3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263" name="Group 71"/>
          <p:cNvGrpSpPr>
            <a:grpSpLocks/>
          </p:cNvGrpSpPr>
          <p:nvPr/>
        </p:nvGrpSpPr>
        <p:grpSpPr bwMode="auto">
          <a:xfrm>
            <a:off x="596783" y="2201863"/>
            <a:ext cx="6938962" cy="3717925"/>
            <a:chOff x="570" y="225"/>
            <a:chExt cx="4371" cy="2342"/>
          </a:xfrm>
        </p:grpSpPr>
        <p:grpSp>
          <p:nvGrpSpPr>
            <p:cNvPr id="12311" name="Group 72"/>
            <p:cNvGrpSpPr>
              <a:grpSpLocks/>
            </p:cNvGrpSpPr>
            <p:nvPr/>
          </p:nvGrpSpPr>
          <p:grpSpPr bwMode="auto">
            <a:xfrm>
              <a:off x="570" y="225"/>
              <a:ext cx="4371" cy="2107"/>
              <a:chOff x="1344" y="2352"/>
              <a:chExt cx="4236" cy="1708"/>
            </a:xfrm>
          </p:grpSpPr>
          <p:pic>
            <p:nvPicPr>
              <p:cNvPr id="12313" name="Picture 7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44" y="2352"/>
                <a:ext cx="4236" cy="1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14" name="Text Box 74"/>
              <p:cNvSpPr txBox="1">
                <a:spLocks noChangeArrowheads="1"/>
              </p:cNvSpPr>
              <p:nvPr/>
            </p:nvSpPr>
            <p:spPr bwMode="auto">
              <a:xfrm>
                <a:off x="4656" y="3888"/>
                <a:ext cx="720"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1600" b="0"/>
                  <a:t>轮齿编号</a:t>
                </a:r>
              </a:p>
            </p:txBody>
          </p:sp>
        </p:grpSp>
        <p:sp>
          <p:nvSpPr>
            <p:cNvPr id="12312" name="Text Box 75"/>
            <p:cNvSpPr txBox="1">
              <a:spLocks noChangeArrowheads="1"/>
            </p:cNvSpPr>
            <p:nvPr/>
          </p:nvSpPr>
          <p:spPr bwMode="auto">
            <a:xfrm>
              <a:off x="1703" y="2336"/>
              <a:ext cx="20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1800">
                  <a:latin typeface="宋体" pitchFamily="2" charset="-122"/>
                </a:rPr>
                <a:t>图10.7  切向综合偏差曲线</a:t>
              </a:r>
              <a:endParaRPr lang="en-US" altLang="zh-CN" sz="1800">
                <a:latin typeface="宋体" pitchFamily="2" charset="-122"/>
              </a:endParaRPr>
            </a:p>
          </p:txBody>
        </p:sp>
      </p:grpSp>
      <p:sp>
        <p:nvSpPr>
          <p:cNvPr id="8268" name="Line 76"/>
          <p:cNvSpPr>
            <a:spLocks noChangeShapeType="1"/>
          </p:cNvSpPr>
          <p:nvPr/>
        </p:nvSpPr>
        <p:spPr bwMode="auto">
          <a:xfrm>
            <a:off x="6407033" y="4259263"/>
            <a:ext cx="600075"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69" name="Line 77"/>
          <p:cNvSpPr>
            <a:spLocks noChangeShapeType="1"/>
          </p:cNvSpPr>
          <p:nvPr/>
        </p:nvSpPr>
        <p:spPr bwMode="auto">
          <a:xfrm>
            <a:off x="6349883" y="3860800"/>
            <a:ext cx="657225"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283" name="Group 91"/>
          <p:cNvGrpSpPr>
            <a:grpSpLocks/>
          </p:cNvGrpSpPr>
          <p:nvPr/>
        </p:nvGrpSpPr>
        <p:grpSpPr bwMode="auto">
          <a:xfrm>
            <a:off x="6803908" y="3429000"/>
            <a:ext cx="3175" cy="1428750"/>
            <a:chOff x="933" y="2160"/>
            <a:chExt cx="3222" cy="900"/>
          </a:xfrm>
        </p:grpSpPr>
        <p:sp>
          <p:nvSpPr>
            <p:cNvPr id="12309" name="Line 78"/>
            <p:cNvSpPr>
              <a:spLocks noChangeShapeType="1"/>
            </p:cNvSpPr>
            <p:nvPr/>
          </p:nvSpPr>
          <p:spPr bwMode="auto">
            <a:xfrm>
              <a:off x="933" y="2160"/>
              <a:ext cx="0" cy="27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10" name="Line 79"/>
            <p:cNvSpPr>
              <a:spLocks noChangeShapeType="1"/>
            </p:cNvSpPr>
            <p:nvPr/>
          </p:nvSpPr>
          <p:spPr bwMode="auto">
            <a:xfrm>
              <a:off x="4155" y="2682"/>
              <a:ext cx="0" cy="378"/>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272" name="Group 80"/>
          <p:cNvGrpSpPr>
            <a:grpSpLocks/>
          </p:cNvGrpSpPr>
          <p:nvPr/>
        </p:nvGrpSpPr>
        <p:grpSpPr bwMode="auto">
          <a:xfrm>
            <a:off x="7486533" y="3240088"/>
            <a:ext cx="1068387" cy="1057275"/>
            <a:chOff x="4825" y="846"/>
            <a:chExt cx="673" cy="666"/>
          </a:xfrm>
        </p:grpSpPr>
        <p:sp>
          <p:nvSpPr>
            <p:cNvPr id="12307" name="AutoShape 81"/>
            <p:cNvSpPr>
              <a:spLocks noChangeArrowheads="1"/>
            </p:cNvSpPr>
            <p:nvPr/>
          </p:nvSpPr>
          <p:spPr bwMode="auto">
            <a:xfrm>
              <a:off x="4869" y="846"/>
              <a:ext cx="576" cy="636"/>
            </a:xfrm>
            <a:prstGeom prst="wedgeEllipseCallout">
              <a:avLst>
                <a:gd name="adj1" fmla="val -112500"/>
                <a:gd name="adj2" fmla="val 32389"/>
              </a:avLst>
            </a:prstGeom>
            <a:solidFill>
              <a:srgbClr val="FFFF99"/>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p>
          </p:txBody>
        </p:sp>
        <p:graphicFrame>
          <p:nvGraphicFramePr>
            <p:cNvPr id="12308" name="Object 82"/>
            <p:cNvGraphicFramePr>
              <a:graphicFrameLocks noChangeAspect="1"/>
            </p:cNvGraphicFramePr>
            <p:nvPr/>
          </p:nvGraphicFramePr>
          <p:xfrm>
            <a:off x="4825" y="940"/>
            <a:ext cx="673" cy="572"/>
          </p:xfrm>
          <a:graphic>
            <a:graphicData uri="http://schemas.openxmlformats.org/presentationml/2006/ole">
              <mc:AlternateContent xmlns:mc="http://schemas.openxmlformats.org/markup-compatibility/2006">
                <mc:Choice xmlns:v="urn:schemas-microsoft-com:vml" Requires="v">
                  <p:oleObj spid="_x0000_s12383" name="Equation" r:id="rId6" imgW="253780" imgH="215713" progId="Equation.3">
                    <p:embed/>
                  </p:oleObj>
                </mc:Choice>
                <mc:Fallback>
                  <p:oleObj name="Equation" r:id="rId6" imgW="253780" imgH="215713" progId="Equation.3">
                    <p:embed/>
                    <p:pic>
                      <p:nvPicPr>
                        <p:cNvPr id="0" name="Object 8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5" y="940"/>
                          <a:ext cx="673" cy="5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8282" name="Group 90"/>
          <p:cNvGrpSpPr>
            <a:grpSpLocks/>
          </p:cNvGrpSpPr>
          <p:nvPr/>
        </p:nvGrpSpPr>
        <p:grpSpPr bwMode="auto">
          <a:xfrm>
            <a:off x="636470" y="3486150"/>
            <a:ext cx="6564313" cy="2660650"/>
            <a:chOff x="268" y="2196"/>
            <a:chExt cx="4135" cy="1676"/>
          </a:xfrm>
        </p:grpSpPr>
        <p:grpSp>
          <p:nvGrpSpPr>
            <p:cNvPr id="12301" name="Group 86"/>
            <p:cNvGrpSpPr>
              <a:grpSpLocks/>
            </p:cNvGrpSpPr>
            <p:nvPr/>
          </p:nvGrpSpPr>
          <p:grpSpPr bwMode="auto">
            <a:xfrm>
              <a:off x="268" y="3388"/>
              <a:ext cx="684" cy="484"/>
              <a:chOff x="268" y="3388"/>
              <a:chExt cx="684" cy="484"/>
            </a:xfrm>
          </p:grpSpPr>
          <p:sp>
            <p:nvSpPr>
              <p:cNvPr id="12305" name="AutoShape 84"/>
              <p:cNvSpPr>
                <a:spLocks noChangeArrowheads="1"/>
              </p:cNvSpPr>
              <p:nvPr/>
            </p:nvSpPr>
            <p:spPr bwMode="auto">
              <a:xfrm>
                <a:off x="268" y="3388"/>
                <a:ext cx="684" cy="469"/>
              </a:xfrm>
              <a:prstGeom prst="wedgeRoundRectCallout">
                <a:avLst>
                  <a:gd name="adj1" fmla="val 276764"/>
                  <a:gd name="adj2" fmla="val -202352"/>
                  <a:gd name="adj3" fmla="val 16667"/>
                </a:avLst>
              </a:prstGeom>
              <a:solidFill>
                <a:srgbClr val="CCFFFF"/>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p>
            </p:txBody>
          </p:sp>
          <p:graphicFrame>
            <p:nvGraphicFramePr>
              <p:cNvPr id="12306" name="Object 85"/>
              <p:cNvGraphicFramePr>
                <a:graphicFrameLocks noChangeAspect="1"/>
              </p:cNvGraphicFramePr>
              <p:nvPr/>
            </p:nvGraphicFramePr>
            <p:xfrm>
              <a:off x="325" y="3418"/>
              <a:ext cx="588" cy="454"/>
            </p:xfrm>
            <a:graphic>
              <a:graphicData uri="http://schemas.openxmlformats.org/presentationml/2006/ole">
                <mc:AlternateContent xmlns:mc="http://schemas.openxmlformats.org/markup-compatibility/2006">
                  <mc:Choice xmlns:v="urn:schemas-microsoft-com:vml" Requires="v">
                    <p:oleObj spid="_x0000_s12384" name="Equation" r:id="rId8" imgW="279279" imgH="215806" progId="Equation.3">
                      <p:embed/>
                    </p:oleObj>
                  </mc:Choice>
                  <mc:Fallback>
                    <p:oleObj name="Equation" r:id="rId8" imgW="279279" imgH="215806" progId="Equation.3">
                      <p:embed/>
                      <p:pic>
                        <p:nvPicPr>
                          <p:cNvPr id="0" name="Object 8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5" y="3418"/>
                            <a:ext cx="588" cy="4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2302" name="Line 87"/>
            <p:cNvSpPr>
              <a:spLocks noChangeShapeType="1"/>
            </p:cNvSpPr>
            <p:nvPr/>
          </p:nvSpPr>
          <p:spPr bwMode="auto">
            <a:xfrm>
              <a:off x="2466" y="2196"/>
              <a:ext cx="693"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3" name="Line 88"/>
            <p:cNvSpPr>
              <a:spLocks noChangeShapeType="1"/>
            </p:cNvSpPr>
            <p:nvPr/>
          </p:nvSpPr>
          <p:spPr bwMode="auto">
            <a:xfrm>
              <a:off x="2358" y="2853"/>
              <a:ext cx="2045"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4" name="Line 89"/>
            <p:cNvSpPr>
              <a:spLocks noChangeShapeType="1"/>
            </p:cNvSpPr>
            <p:nvPr/>
          </p:nvSpPr>
          <p:spPr bwMode="auto">
            <a:xfrm>
              <a:off x="2691" y="2214"/>
              <a:ext cx="0" cy="666"/>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8284" name="Object 92"/>
          <p:cNvGraphicFramePr>
            <a:graphicFrameLocks noChangeAspect="1"/>
          </p:cNvGraphicFramePr>
          <p:nvPr>
            <p:extLst>
              <p:ext uri="{D42A27DB-BD31-4B8C-83A1-F6EECF244321}">
                <p14:modId xmlns:p14="http://schemas.microsoft.com/office/powerpoint/2010/main" val="1052677274"/>
              </p:ext>
            </p:extLst>
          </p:nvPr>
        </p:nvGraphicFramePr>
        <p:xfrm>
          <a:off x="327348" y="1224626"/>
          <a:ext cx="7658100" cy="1004341"/>
        </p:xfrm>
        <a:graphic>
          <a:graphicData uri="http://schemas.openxmlformats.org/presentationml/2006/ole">
            <mc:AlternateContent xmlns:mc="http://schemas.openxmlformats.org/markup-compatibility/2006">
              <mc:Choice xmlns:v="urn:schemas-microsoft-com:vml" Requires="v">
                <p:oleObj spid="_x0000_s12385" name="公式" r:id="rId10" imgW="3492360" imgH="457200" progId="Equation.3">
                  <p:embed/>
                </p:oleObj>
              </mc:Choice>
              <mc:Fallback>
                <p:oleObj name="公式" r:id="rId10" imgW="3492360" imgH="457200" progId="Equation.3">
                  <p:embed/>
                  <p:pic>
                    <p:nvPicPr>
                      <p:cNvPr id="0" name="Object 9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7348" y="1224626"/>
                        <a:ext cx="7658100" cy="1004341"/>
                      </a:xfrm>
                      <a:prstGeom prst="rect">
                        <a:avLst/>
                      </a:prstGeom>
                      <a:noFill/>
                      <a:ln>
                        <a:noFill/>
                      </a:ln>
                      <a:effectLst/>
                      <a:extLst/>
                    </p:spPr>
                  </p:pic>
                </p:oleObj>
              </mc:Fallback>
            </mc:AlternateContent>
          </a:graphicData>
        </a:graphic>
      </p:graphicFrame>
      <p:graphicFrame>
        <p:nvGraphicFramePr>
          <p:cNvPr id="8287" name="Object 95"/>
          <p:cNvGraphicFramePr>
            <a:graphicFrameLocks noChangeAspect="1"/>
          </p:cNvGraphicFramePr>
          <p:nvPr>
            <p:extLst>
              <p:ext uri="{D42A27DB-BD31-4B8C-83A1-F6EECF244321}">
                <p14:modId xmlns:p14="http://schemas.microsoft.com/office/powerpoint/2010/main" val="4161112761"/>
              </p:ext>
            </p:extLst>
          </p:nvPr>
        </p:nvGraphicFramePr>
        <p:xfrm>
          <a:off x="1841500" y="6022975"/>
          <a:ext cx="5961063" cy="539229"/>
        </p:xfrm>
        <a:graphic>
          <a:graphicData uri="http://schemas.openxmlformats.org/presentationml/2006/ole">
            <mc:AlternateContent xmlns:mc="http://schemas.openxmlformats.org/markup-compatibility/2006">
              <mc:Choice xmlns:v="urn:schemas-microsoft-com:vml" Requires="v">
                <p:oleObj spid="_x0000_s12386" name="公式" r:id="rId12" imgW="2209680" imgH="241200" progId="Equation.3">
                  <p:embed/>
                </p:oleObj>
              </mc:Choice>
              <mc:Fallback>
                <p:oleObj name="公式" r:id="rId12" imgW="2209680" imgH="241200" progId="Equation.3">
                  <p:embed/>
                  <p:pic>
                    <p:nvPicPr>
                      <p:cNvPr id="0" name="Object 9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41500" y="6022975"/>
                        <a:ext cx="5961063" cy="539229"/>
                      </a:xfrm>
                      <a:prstGeom prst="rect">
                        <a:avLst/>
                      </a:prstGeom>
                      <a:solidFill>
                        <a:srgbClr val="FFFF99"/>
                      </a:solidFill>
                      <a:ln w="9525">
                        <a:solidFill>
                          <a:srgbClr val="FFFF99"/>
                        </a:solidFill>
                        <a:miter lim="800000"/>
                        <a:headEnd/>
                        <a:tailEnd/>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wipe(left)">
                                      <p:cBhvr>
                                        <p:cTn id="7" dur="750"/>
                                        <p:tgtEl>
                                          <p:spTgt spid="819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292"/>
                                        </p:tgtEl>
                                        <p:attrNameLst>
                                          <p:attrName>style.visibility</p:attrName>
                                        </p:attrNameLst>
                                      </p:cBhvr>
                                      <p:to>
                                        <p:strVal val="visible"/>
                                      </p:to>
                                    </p:set>
                                    <p:animEffect transition="in" filter="wipe(left)">
                                      <p:cBhvr>
                                        <p:cTn id="12" dur="2000"/>
                                        <p:tgtEl>
                                          <p:spTgt spid="829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nodeType="clickEffect">
                                  <p:stCondLst>
                                    <p:cond delay="0"/>
                                  </p:stCondLst>
                                  <p:childTnLst>
                                    <p:set>
                                      <p:cBhvr>
                                        <p:cTn id="16" dur="1" fill="hold">
                                          <p:stCondLst>
                                            <p:cond delay="0"/>
                                          </p:stCondLst>
                                        </p:cTn>
                                        <p:tgtEl>
                                          <p:spTgt spid="8284"/>
                                        </p:tgtEl>
                                        <p:attrNameLst>
                                          <p:attrName>style.visibility</p:attrName>
                                        </p:attrNameLst>
                                      </p:cBhvr>
                                      <p:to>
                                        <p:strVal val="visible"/>
                                      </p:to>
                                    </p:set>
                                    <p:anim calcmode="lin" valueType="num">
                                      <p:cBhvr>
                                        <p:cTn id="17" dur="500" fill="hold"/>
                                        <p:tgtEl>
                                          <p:spTgt spid="8284"/>
                                        </p:tgtEl>
                                        <p:attrNameLst>
                                          <p:attrName>ppt_x</p:attrName>
                                        </p:attrNameLst>
                                      </p:cBhvr>
                                      <p:tavLst>
                                        <p:tav tm="0">
                                          <p:val>
                                            <p:strVal val="#ppt_x-#ppt_w/2"/>
                                          </p:val>
                                        </p:tav>
                                        <p:tav tm="100000">
                                          <p:val>
                                            <p:strVal val="#ppt_x"/>
                                          </p:val>
                                        </p:tav>
                                      </p:tavLst>
                                    </p:anim>
                                    <p:anim calcmode="lin" valueType="num">
                                      <p:cBhvr>
                                        <p:cTn id="18" dur="500" fill="hold"/>
                                        <p:tgtEl>
                                          <p:spTgt spid="8284"/>
                                        </p:tgtEl>
                                        <p:attrNameLst>
                                          <p:attrName>ppt_y</p:attrName>
                                        </p:attrNameLst>
                                      </p:cBhvr>
                                      <p:tavLst>
                                        <p:tav tm="0">
                                          <p:val>
                                            <p:strVal val="#ppt_y"/>
                                          </p:val>
                                        </p:tav>
                                        <p:tav tm="100000">
                                          <p:val>
                                            <p:strVal val="#ppt_y"/>
                                          </p:val>
                                        </p:tav>
                                      </p:tavLst>
                                    </p:anim>
                                    <p:anim calcmode="lin" valueType="num">
                                      <p:cBhvr>
                                        <p:cTn id="19" dur="500" fill="hold"/>
                                        <p:tgtEl>
                                          <p:spTgt spid="8284"/>
                                        </p:tgtEl>
                                        <p:attrNameLst>
                                          <p:attrName>ppt_w</p:attrName>
                                        </p:attrNameLst>
                                      </p:cBhvr>
                                      <p:tavLst>
                                        <p:tav tm="0">
                                          <p:val>
                                            <p:fltVal val="0"/>
                                          </p:val>
                                        </p:tav>
                                        <p:tav tm="100000">
                                          <p:val>
                                            <p:strVal val="#ppt_w"/>
                                          </p:val>
                                        </p:tav>
                                      </p:tavLst>
                                    </p:anim>
                                    <p:anim calcmode="lin" valueType="num">
                                      <p:cBhvr>
                                        <p:cTn id="20" dur="500" fill="hold"/>
                                        <p:tgtEl>
                                          <p:spTgt spid="8284"/>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8263"/>
                                        </p:tgtEl>
                                        <p:attrNameLst>
                                          <p:attrName>style.visibility</p:attrName>
                                        </p:attrNameLst>
                                      </p:cBhvr>
                                      <p:to>
                                        <p:strVal val="visible"/>
                                      </p:to>
                                    </p:set>
                                    <p:anim calcmode="lin" valueType="num">
                                      <p:cBhvr additive="base">
                                        <p:cTn id="25" dur="500" fill="hold"/>
                                        <p:tgtEl>
                                          <p:spTgt spid="8263"/>
                                        </p:tgtEl>
                                        <p:attrNameLst>
                                          <p:attrName>ppt_x</p:attrName>
                                        </p:attrNameLst>
                                      </p:cBhvr>
                                      <p:tavLst>
                                        <p:tav tm="0">
                                          <p:val>
                                            <p:strVal val="0-#ppt_w/2"/>
                                          </p:val>
                                        </p:tav>
                                        <p:tav tm="100000">
                                          <p:val>
                                            <p:strVal val="#ppt_x"/>
                                          </p:val>
                                        </p:tav>
                                      </p:tavLst>
                                    </p:anim>
                                    <p:anim calcmode="lin" valueType="num">
                                      <p:cBhvr additive="base">
                                        <p:cTn id="26" dur="500" fill="hold"/>
                                        <p:tgtEl>
                                          <p:spTgt spid="826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42" fill="hold" nodeType="clickEffect">
                                  <p:stCondLst>
                                    <p:cond delay="0"/>
                                  </p:stCondLst>
                                  <p:childTnLst>
                                    <p:set>
                                      <p:cBhvr>
                                        <p:cTn id="30" dur="1" fill="hold">
                                          <p:stCondLst>
                                            <p:cond delay="0"/>
                                          </p:stCondLst>
                                        </p:cTn>
                                        <p:tgtEl>
                                          <p:spTgt spid="8282"/>
                                        </p:tgtEl>
                                        <p:attrNameLst>
                                          <p:attrName>style.visibility</p:attrName>
                                        </p:attrNameLst>
                                      </p:cBhvr>
                                      <p:to>
                                        <p:strVal val="visible"/>
                                      </p:to>
                                    </p:set>
                                    <p:animEffect transition="in" filter="barn(outHorizontal)">
                                      <p:cBhvr>
                                        <p:cTn id="31" dur="500"/>
                                        <p:tgtEl>
                                          <p:spTgt spid="828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6" presetClass="entr" presetSubtype="42" fill="hold" grpId="0" nodeType="clickEffect">
                                  <p:stCondLst>
                                    <p:cond delay="0"/>
                                  </p:stCondLst>
                                  <p:childTnLst>
                                    <p:set>
                                      <p:cBhvr>
                                        <p:cTn id="35" dur="1" fill="hold">
                                          <p:stCondLst>
                                            <p:cond delay="0"/>
                                          </p:stCondLst>
                                        </p:cTn>
                                        <p:tgtEl>
                                          <p:spTgt spid="8268"/>
                                        </p:tgtEl>
                                        <p:attrNameLst>
                                          <p:attrName>style.visibility</p:attrName>
                                        </p:attrNameLst>
                                      </p:cBhvr>
                                      <p:to>
                                        <p:strVal val="visible"/>
                                      </p:to>
                                    </p:set>
                                    <p:animEffect transition="in" filter="barn(outHorizontal)">
                                      <p:cBhvr>
                                        <p:cTn id="36" dur="500"/>
                                        <p:tgtEl>
                                          <p:spTgt spid="826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42" fill="hold" grpId="0" nodeType="clickEffect">
                                  <p:stCondLst>
                                    <p:cond delay="0"/>
                                  </p:stCondLst>
                                  <p:childTnLst>
                                    <p:set>
                                      <p:cBhvr>
                                        <p:cTn id="40" dur="1" fill="hold">
                                          <p:stCondLst>
                                            <p:cond delay="0"/>
                                          </p:stCondLst>
                                        </p:cTn>
                                        <p:tgtEl>
                                          <p:spTgt spid="8269"/>
                                        </p:tgtEl>
                                        <p:attrNameLst>
                                          <p:attrName>style.visibility</p:attrName>
                                        </p:attrNameLst>
                                      </p:cBhvr>
                                      <p:to>
                                        <p:strVal val="visible"/>
                                      </p:to>
                                    </p:set>
                                    <p:animEffect transition="in" filter="barn(outHorizontal)">
                                      <p:cBhvr>
                                        <p:cTn id="41" dur="500"/>
                                        <p:tgtEl>
                                          <p:spTgt spid="8269"/>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6" presetClass="entr" presetSubtype="42" fill="hold" nodeType="clickEffect">
                                  <p:stCondLst>
                                    <p:cond delay="0"/>
                                  </p:stCondLst>
                                  <p:childTnLst>
                                    <p:set>
                                      <p:cBhvr>
                                        <p:cTn id="45" dur="1" fill="hold">
                                          <p:stCondLst>
                                            <p:cond delay="0"/>
                                          </p:stCondLst>
                                        </p:cTn>
                                        <p:tgtEl>
                                          <p:spTgt spid="8283"/>
                                        </p:tgtEl>
                                        <p:attrNameLst>
                                          <p:attrName>style.visibility</p:attrName>
                                        </p:attrNameLst>
                                      </p:cBhvr>
                                      <p:to>
                                        <p:strVal val="visible"/>
                                      </p:to>
                                    </p:set>
                                    <p:animEffect transition="in" filter="barn(outHorizontal)">
                                      <p:cBhvr>
                                        <p:cTn id="46" dur="500"/>
                                        <p:tgtEl>
                                          <p:spTgt spid="8283"/>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7" presetClass="entr" presetSubtype="8" fill="hold" nodeType="clickEffect">
                                  <p:stCondLst>
                                    <p:cond delay="0"/>
                                  </p:stCondLst>
                                  <p:childTnLst>
                                    <p:set>
                                      <p:cBhvr>
                                        <p:cTn id="50" dur="1" fill="hold">
                                          <p:stCondLst>
                                            <p:cond delay="0"/>
                                          </p:stCondLst>
                                        </p:cTn>
                                        <p:tgtEl>
                                          <p:spTgt spid="8272"/>
                                        </p:tgtEl>
                                        <p:attrNameLst>
                                          <p:attrName>style.visibility</p:attrName>
                                        </p:attrNameLst>
                                      </p:cBhvr>
                                      <p:to>
                                        <p:strVal val="visible"/>
                                      </p:to>
                                    </p:set>
                                    <p:anim calcmode="lin" valueType="num">
                                      <p:cBhvr>
                                        <p:cTn id="51" dur="500" fill="hold"/>
                                        <p:tgtEl>
                                          <p:spTgt spid="8272"/>
                                        </p:tgtEl>
                                        <p:attrNameLst>
                                          <p:attrName>ppt_x</p:attrName>
                                        </p:attrNameLst>
                                      </p:cBhvr>
                                      <p:tavLst>
                                        <p:tav tm="0">
                                          <p:val>
                                            <p:strVal val="#ppt_x-#ppt_w/2"/>
                                          </p:val>
                                        </p:tav>
                                        <p:tav tm="100000">
                                          <p:val>
                                            <p:strVal val="#ppt_x"/>
                                          </p:val>
                                        </p:tav>
                                      </p:tavLst>
                                    </p:anim>
                                    <p:anim calcmode="lin" valueType="num">
                                      <p:cBhvr>
                                        <p:cTn id="52" dur="500" fill="hold"/>
                                        <p:tgtEl>
                                          <p:spTgt spid="8272"/>
                                        </p:tgtEl>
                                        <p:attrNameLst>
                                          <p:attrName>ppt_y</p:attrName>
                                        </p:attrNameLst>
                                      </p:cBhvr>
                                      <p:tavLst>
                                        <p:tav tm="0">
                                          <p:val>
                                            <p:strVal val="#ppt_y"/>
                                          </p:val>
                                        </p:tav>
                                        <p:tav tm="100000">
                                          <p:val>
                                            <p:strVal val="#ppt_y"/>
                                          </p:val>
                                        </p:tav>
                                      </p:tavLst>
                                    </p:anim>
                                    <p:anim calcmode="lin" valueType="num">
                                      <p:cBhvr>
                                        <p:cTn id="53" dur="500" fill="hold"/>
                                        <p:tgtEl>
                                          <p:spTgt spid="8272"/>
                                        </p:tgtEl>
                                        <p:attrNameLst>
                                          <p:attrName>ppt_w</p:attrName>
                                        </p:attrNameLst>
                                      </p:cBhvr>
                                      <p:tavLst>
                                        <p:tav tm="0">
                                          <p:val>
                                            <p:fltVal val="0"/>
                                          </p:val>
                                        </p:tav>
                                        <p:tav tm="100000">
                                          <p:val>
                                            <p:strVal val="#ppt_w"/>
                                          </p:val>
                                        </p:tav>
                                      </p:tavLst>
                                    </p:anim>
                                    <p:anim calcmode="lin" valueType="num">
                                      <p:cBhvr>
                                        <p:cTn id="54" dur="500" fill="hold"/>
                                        <p:tgtEl>
                                          <p:spTgt spid="8272"/>
                                        </p:tgtEl>
                                        <p:attrNameLst>
                                          <p:attrName>ppt_h</p:attrName>
                                        </p:attrNameLst>
                                      </p:cBhvr>
                                      <p:tavLst>
                                        <p:tav tm="0">
                                          <p:val>
                                            <p:strVal val="#ppt_h"/>
                                          </p:val>
                                        </p:tav>
                                        <p:tav tm="100000">
                                          <p:val>
                                            <p:strVal val="#ppt_h"/>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8287"/>
                                        </p:tgtEl>
                                        <p:attrNameLst>
                                          <p:attrName>style.visibility</p:attrName>
                                        </p:attrNameLst>
                                      </p:cBhvr>
                                      <p:to>
                                        <p:strVal val="visible"/>
                                      </p:to>
                                    </p:set>
                                    <p:animEffect transition="in" filter="wipe(left)">
                                      <p:cBhvr>
                                        <p:cTn id="59" dur="500"/>
                                        <p:tgtEl>
                                          <p:spTgt spid="8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autoUpdateAnimBg="0"/>
      <p:bldP spid="8268" grpId="0" animBg="1"/>
      <p:bldP spid="826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xfrm>
            <a:off x="6985781" y="174885"/>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9EA8D486-033E-49BD-BBF7-C83D142201EB}" type="slidenum">
              <a:rPr kumimoji="0" lang="zh-CN" altLang="en-US" sz="2000" smtClean="0">
                <a:solidFill>
                  <a:srgbClr val="0000FF"/>
                </a:solidFill>
              </a:rPr>
              <a:pPr eaLnBrk="1" hangingPunct="1"/>
              <a:t>12</a:t>
            </a:fld>
            <a:endParaRPr kumimoji="0" lang="en-US" altLang="zh-CN" sz="2000" dirty="0" smtClean="0">
              <a:solidFill>
                <a:srgbClr val="0000FF"/>
              </a:solidFill>
            </a:endParaRPr>
          </a:p>
        </p:txBody>
      </p:sp>
      <p:grpSp>
        <p:nvGrpSpPr>
          <p:cNvPr id="18472" name="Group 1064"/>
          <p:cNvGrpSpPr>
            <a:grpSpLocks/>
          </p:cNvGrpSpPr>
          <p:nvPr/>
        </p:nvGrpSpPr>
        <p:grpSpPr bwMode="auto">
          <a:xfrm>
            <a:off x="1200829" y="556074"/>
            <a:ext cx="6184729" cy="627673"/>
            <a:chOff x="207" y="122"/>
            <a:chExt cx="3914" cy="355"/>
          </a:xfrm>
        </p:grpSpPr>
        <p:sp>
          <p:nvSpPr>
            <p:cNvPr id="13332" name="Text Box 1028"/>
            <p:cNvSpPr txBox="1">
              <a:spLocks noChangeArrowheads="1"/>
            </p:cNvSpPr>
            <p:nvPr/>
          </p:nvSpPr>
          <p:spPr bwMode="auto">
            <a:xfrm>
              <a:off x="207" y="122"/>
              <a:ext cx="272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dirty="0"/>
                <a:t>(2)  </a:t>
              </a:r>
              <a:r>
                <a:rPr lang="zh-CN" altLang="en-US" sz="2800" dirty="0">
                  <a:latin typeface="宋体" pitchFamily="2" charset="-122"/>
                </a:rPr>
                <a:t>一齿径向综合偏差</a:t>
              </a:r>
            </a:p>
          </p:txBody>
        </p:sp>
        <p:graphicFrame>
          <p:nvGraphicFramePr>
            <p:cNvPr id="13333" name="Object 1042"/>
            <p:cNvGraphicFramePr>
              <a:graphicFrameLocks noChangeAspect="1"/>
            </p:cNvGraphicFramePr>
            <p:nvPr/>
          </p:nvGraphicFramePr>
          <p:xfrm>
            <a:off x="2495" y="144"/>
            <a:ext cx="1626" cy="333"/>
          </p:xfrm>
          <a:graphic>
            <a:graphicData uri="http://schemas.openxmlformats.org/presentationml/2006/ole">
              <mc:AlternateContent xmlns:mc="http://schemas.openxmlformats.org/markup-compatibility/2006">
                <mc:Choice xmlns:v="urn:schemas-microsoft-com:vml" Requires="v">
                  <p:oleObj spid="_x0000_s13386" name="公式" r:id="rId3" imgW="1053643" imgH="215806" progId="Equation.3">
                    <p:embed/>
                  </p:oleObj>
                </mc:Choice>
                <mc:Fallback>
                  <p:oleObj name="公式" r:id="rId3" imgW="1053643" imgH="215806" progId="Equation.3">
                    <p:embed/>
                    <p:pic>
                      <p:nvPicPr>
                        <p:cNvPr id="0" name="Object 10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5" y="144"/>
                          <a:ext cx="1626" cy="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8468" name="Group 1060"/>
          <p:cNvGrpSpPr>
            <a:grpSpLocks/>
          </p:cNvGrpSpPr>
          <p:nvPr/>
        </p:nvGrpSpPr>
        <p:grpSpPr bwMode="auto">
          <a:xfrm>
            <a:off x="661482" y="1831250"/>
            <a:ext cx="7948613" cy="4325938"/>
            <a:chOff x="204" y="1265"/>
            <a:chExt cx="5007" cy="2725"/>
          </a:xfrm>
        </p:grpSpPr>
        <p:pic>
          <p:nvPicPr>
            <p:cNvPr id="13330" name="Picture 103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4" y="1265"/>
              <a:ext cx="5007" cy="2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31" name="Text Box 1043"/>
            <p:cNvSpPr txBox="1">
              <a:spLocks noChangeArrowheads="1"/>
            </p:cNvSpPr>
            <p:nvPr/>
          </p:nvSpPr>
          <p:spPr bwMode="auto">
            <a:xfrm>
              <a:off x="1346" y="3702"/>
              <a:ext cx="24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en-US" altLang="zh-CN"/>
                <a:t> </a:t>
              </a:r>
              <a:r>
                <a:rPr lang="zh-CN" altLang="en-US"/>
                <a:t>图10.8 径向综合偏差曲线</a:t>
              </a:r>
            </a:p>
          </p:txBody>
        </p:sp>
      </p:grpSp>
      <p:grpSp>
        <p:nvGrpSpPr>
          <p:cNvPr id="18467" name="Group 1059"/>
          <p:cNvGrpSpPr>
            <a:grpSpLocks/>
          </p:cNvGrpSpPr>
          <p:nvPr/>
        </p:nvGrpSpPr>
        <p:grpSpPr bwMode="auto">
          <a:xfrm>
            <a:off x="4080957" y="2894875"/>
            <a:ext cx="1314450" cy="1401763"/>
            <a:chOff x="2358" y="1935"/>
            <a:chExt cx="828" cy="883"/>
          </a:xfrm>
        </p:grpSpPr>
        <p:sp>
          <p:nvSpPr>
            <p:cNvPr id="13327" name="Line 1045"/>
            <p:cNvSpPr>
              <a:spLocks noChangeShapeType="1"/>
            </p:cNvSpPr>
            <p:nvPr/>
          </p:nvSpPr>
          <p:spPr bwMode="auto">
            <a:xfrm>
              <a:off x="2358" y="1963"/>
              <a:ext cx="828"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28" name="Line 1046"/>
            <p:cNvSpPr>
              <a:spLocks noChangeShapeType="1"/>
            </p:cNvSpPr>
            <p:nvPr/>
          </p:nvSpPr>
          <p:spPr bwMode="auto">
            <a:xfrm>
              <a:off x="2574" y="2818"/>
              <a:ext cx="558"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29" name="Line 1048"/>
            <p:cNvSpPr>
              <a:spLocks noChangeShapeType="1"/>
            </p:cNvSpPr>
            <p:nvPr/>
          </p:nvSpPr>
          <p:spPr bwMode="auto">
            <a:xfrm>
              <a:off x="3088" y="1935"/>
              <a:ext cx="0" cy="864"/>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8460" name="Group 1052"/>
          <p:cNvGrpSpPr>
            <a:grpSpLocks/>
          </p:cNvGrpSpPr>
          <p:nvPr/>
        </p:nvGrpSpPr>
        <p:grpSpPr bwMode="auto">
          <a:xfrm>
            <a:off x="6695570" y="4768125"/>
            <a:ext cx="1400175" cy="1038225"/>
            <a:chOff x="4275" y="3015"/>
            <a:chExt cx="882" cy="654"/>
          </a:xfrm>
        </p:grpSpPr>
        <p:sp>
          <p:nvSpPr>
            <p:cNvPr id="13325" name="AutoShape 1049"/>
            <p:cNvSpPr>
              <a:spLocks noChangeArrowheads="1"/>
            </p:cNvSpPr>
            <p:nvPr/>
          </p:nvSpPr>
          <p:spPr bwMode="auto">
            <a:xfrm>
              <a:off x="4275" y="3015"/>
              <a:ext cx="882" cy="654"/>
            </a:xfrm>
            <a:prstGeom prst="wedgeEllipseCallout">
              <a:avLst>
                <a:gd name="adj1" fmla="val -142856"/>
                <a:gd name="adj2" fmla="val -161162"/>
              </a:avLst>
            </a:prstGeom>
            <a:solidFill>
              <a:srgbClr val="CCFFFF"/>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p>
          </p:txBody>
        </p:sp>
        <p:graphicFrame>
          <p:nvGraphicFramePr>
            <p:cNvPr id="13326" name="Object 1051"/>
            <p:cNvGraphicFramePr>
              <a:graphicFrameLocks noChangeAspect="1"/>
            </p:cNvGraphicFramePr>
            <p:nvPr/>
          </p:nvGraphicFramePr>
          <p:xfrm>
            <a:off x="4308" y="3082"/>
            <a:ext cx="713" cy="577"/>
          </p:xfrm>
          <a:graphic>
            <a:graphicData uri="http://schemas.openxmlformats.org/presentationml/2006/ole">
              <mc:AlternateContent xmlns:mc="http://schemas.openxmlformats.org/markup-compatibility/2006">
                <mc:Choice xmlns:v="urn:schemas-microsoft-com:vml" Requires="v">
                  <p:oleObj spid="_x0000_s13387" name="Equation" r:id="rId6" imgW="266353" imgH="215619" progId="Equation.3">
                    <p:embed/>
                  </p:oleObj>
                </mc:Choice>
                <mc:Fallback>
                  <p:oleObj name="Equation" r:id="rId6" imgW="266353" imgH="215619" progId="Equation.3">
                    <p:embed/>
                    <p:pic>
                      <p:nvPicPr>
                        <p:cNvPr id="0" name="Object 105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08" y="3082"/>
                          <a:ext cx="713" cy="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8465" name="Group 1057"/>
          <p:cNvGrpSpPr>
            <a:grpSpLocks/>
          </p:cNvGrpSpPr>
          <p:nvPr/>
        </p:nvGrpSpPr>
        <p:grpSpPr bwMode="auto">
          <a:xfrm>
            <a:off x="794832" y="2550388"/>
            <a:ext cx="2843213" cy="3373437"/>
            <a:chOff x="288" y="1718"/>
            <a:chExt cx="1791" cy="2125"/>
          </a:xfrm>
        </p:grpSpPr>
        <p:grpSp>
          <p:nvGrpSpPr>
            <p:cNvPr id="13321" name="Group 1055"/>
            <p:cNvGrpSpPr>
              <a:grpSpLocks/>
            </p:cNvGrpSpPr>
            <p:nvPr/>
          </p:nvGrpSpPr>
          <p:grpSpPr bwMode="auto">
            <a:xfrm>
              <a:off x="288" y="3250"/>
              <a:ext cx="900" cy="593"/>
              <a:chOff x="558" y="3150"/>
              <a:chExt cx="900" cy="593"/>
            </a:xfrm>
          </p:grpSpPr>
          <p:sp>
            <p:nvSpPr>
              <p:cNvPr id="13323" name="AutoShape 1053"/>
              <p:cNvSpPr>
                <a:spLocks noChangeArrowheads="1"/>
              </p:cNvSpPr>
              <p:nvPr/>
            </p:nvSpPr>
            <p:spPr bwMode="auto">
              <a:xfrm>
                <a:off x="558" y="3168"/>
                <a:ext cx="900" cy="528"/>
              </a:xfrm>
              <a:prstGeom prst="wedgeRoundRectCallout">
                <a:avLst>
                  <a:gd name="adj1" fmla="val 139171"/>
                  <a:gd name="adj2" fmla="val -206597"/>
                  <a:gd name="adj3" fmla="val 16667"/>
                </a:avLst>
              </a:prstGeom>
              <a:solidFill>
                <a:srgbClr val="FFFFFF"/>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p>
            </p:txBody>
          </p:sp>
          <p:graphicFrame>
            <p:nvGraphicFramePr>
              <p:cNvPr id="13324" name="Object 1054"/>
              <p:cNvGraphicFramePr>
                <a:graphicFrameLocks noChangeAspect="1"/>
              </p:cNvGraphicFramePr>
              <p:nvPr/>
            </p:nvGraphicFramePr>
            <p:xfrm>
              <a:off x="615" y="3150"/>
              <a:ext cx="839" cy="593"/>
            </p:xfrm>
            <a:graphic>
              <a:graphicData uri="http://schemas.openxmlformats.org/presentationml/2006/ole">
                <mc:AlternateContent xmlns:mc="http://schemas.openxmlformats.org/markup-compatibility/2006">
                  <mc:Choice xmlns:v="urn:schemas-microsoft-com:vml" Requires="v">
                    <p:oleObj spid="_x0000_s13388" name="Equation" r:id="rId8" imgW="304536" imgH="215713" progId="Equation.3">
                      <p:embed/>
                    </p:oleObj>
                  </mc:Choice>
                  <mc:Fallback>
                    <p:oleObj name="Equation" r:id="rId8" imgW="304536" imgH="215713" progId="Equation.3">
                      <p:embed/>
                      <p:pic>
                        <p:nvPicPr>
                          <p:cNvPr id="0" name="Object 105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5" y="3150"/>
                            <a:ext cx="839" cy="5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3322" name="Line 1056"/>
            <p:cNvSpPr>
              <a:spLocks noChangeShapeType="1"/>
            </p:cNvSpPr>
            <p:nvPr/>
          </p:nvSpPr>
          <p:spPr bwMode="auto">
            <a:xfrm>
              <a:off x="2079" y="1718"/>
              <a:ext cx="0" cy="1494"/>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18471" name="Object 1063"/>
          <p:cNvGraphicFramePr>
            <a:graphicFrameLocks noChangeAspect="1"/>
          </p:cNvGraphicFramePr>
          <p:nvPr>
            <p:extLst>
              <p:ext uri="{D42A27DB-BD31-4B8C-83A1-F6EECF244321}">
                <p14:modId xmlns:p14="http://schemas.microsoft.com/office/powerpoint/2010/main" val="1377629780"/>
              </p:ext>
            </p:extLst>
          </p:nvPr>
        </p:nvGraphicFramePr>
        <p:xfrm>
          <a:off x="548938" y="1190906"/>
          <a:ext cx="7230501" cy="903254"/>
        </p:xfrm>
        <a:graphic>
          <a:graphicData uri="http://schemas.openxmlformats.org/presentationml/2006/ole">
            <mc:AlternateContent xmlns:mc="http://schemas.openxmlformats.org/markup-compatibility/2006">
              <mc:Choice xmlns:v="urn:schemas-microsoft-com:vml" Requires="v">
                <p:oleObj spid="_x0000_s13389" name="公式" r:id="rId10" imgW="3657600" imgH="457200" progId="Equation.3">
                  <p:embed/>
                </p:oleObj>
              </mc:Choice>
              <mc:Fallback>
                <p:oleObj name="公式" r:id="rId10" imgW="3657600" imgH="457200" progId="Equation.3">
                  <p:embed/>
                  <p:pic>
                    <p:nvPicPr>
                      <p:cNvPr id="0" name="Object 106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48938" y="1190906"/>
                        <a:ext cx="7230501" cy="903254"/>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8472"/>
                                        </p:tgtEl>
                                        <p:attrNameLst>
                                          <p:attrName>style.visibility</p:attrName>
                                        </p:attrNameLst>
                                      </p:cBhvr>
                                      <p:to>
                                        <p:strVal val="visible"/>
                                      </p:to>
                                    </p:set>
                                    <p:animEffect transition="in" filter="wipe(left)">
                                      <p:cBhvr>
                                        <p:cTn id="7" dur="2000"/>
                                        <p:tgtEl>
                                          <p:spTgt spid="184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8471"/>
                                        </p:tgtEl>
                                        <p:attrNameLst>
                                          <p:attrName>style.visibility</p:attrName>
                                        </p:attrNameLst>
                                      </p:cBhvr>
                                      <p:to>
                                        <p:strVal val="visible"/>
                                      </p:to>
                                    </p:set>
                                    <p:animEffect transition="in" filter="wipe(left)">
                                      <p:cBhvr>
                                        <p:cTn id="12" dur="2000"/>
                                        <p:tgtEl>
                                          <p:spTgt spid="184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18468"/>
                                        </p:tgtEl>
                                        <p:attrNameLst>
                                          <p:attrName>style.visibility</p:attrName>
                                        </p:attrNameLst>
                                      </p:cBhvr>
                                      <p:to>
                                        <p:strVal val="visible"/>
                                      </p:to>
                                    </p:set>
                                    <p:anim calcmode="lin" valueType="num">
                                      <p:cBhvr additive="base">
                                        <p:cTn id="17" dur="500" fill="hold"/>
                                        <p:tgtEl>
                                          <p:spTgt spid="18468"/>
                                        </p:tgtEl>
                                        <p:attrNameLst>
                                          <p:attrName>ppt_x</p:attrName>
                                        </p:attrNameLst>
                                      </p:cBhvr>
                                      <p:tavLst>
                                        <p:tav tm="0">
                                          <p:val>
                                            <p:strVal val="0-#ppt_w/2"/>
                                          </p:val>
                                        </p:tav>
                                        <p:tav tm="100000">
                                          <p:val>
                                            <p:strVal val="#ppt_x"/>
                                          </p:val>
                                        </p:tav>
                                      </p:tavLst>
                                    </p:anim>
                                    <p:anim calcmode="lin" valueType="num">
                                      <p:cBhvr additive="base">
                                        <p:cTn id="18" dur="500" fill="hold"/>
                                        <p:tgtEl>
                                          <p:spTgt spid="1846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42" fill="hold" nodeType="clickEffect">
                                  <p:stCondLst>
                                    <p:cond delay="0"/>
                                  </p:stCondLst>
                                  <p:childTnLst>
                                    <p:set>
                                      <p:cBhvr>
                                        <p:cTn id="22" dur="1" fill="hold">
                                          <p:stCondLst>
                                            <p:cond delay="0"/>
                                          </p:stCondLst>
                                        </p:cTn>
                                        <p:tgtEl>
                                          <p:spTgt spid="18465"/>
                                        </p:tgtEl>
                                        <p:attrNameLst>
                                          <p:attrName>style.visibility</p:attrName>
                                        </p:attrNameLst>
                                      </p:cBhvr>
                                      <p:to>
                                        <p:strVal val="visible"/>
                                      </p:to>
                                    </p:set>
                                    <p:animEffect transition="in" filter="barn(outHorizontal)">
                                      <p:cBhvr>
                                        <p:cTn id="23" dur="500"/>
                                        <p:tgtEl>
                                          <p:spTgt spid="1846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42" fill="hold" nodeType="clickEffect">
                                  <p:stCondLst>
                                    <p:cond delay="0"/>
                                  </p:stCondLst>
                                  <p:childTnLst>
                                    <p:set>
                                      <p:cBhvr>
                                        <p:cTn id="27" dur="1" fill="hold">
                                          <p:stCondLst>
                                            <p:cond delay="0"/>
                                          </p:stCondLst>
                                        </p:cTn>
                                        <p:tgtEl>
                                          <p:spTgt spid="18467"/>
                                        </p:tgtEl>
                                        <p:attrNameLst>
                                          <p:attrName>style.visibility</p:attrName>
                                        </p:attrNameLst>
                                      </p:cBhvr>
                                      <p:to>
                                        <p:strVal val="visible"/>
                                      </p:to>
                                    </p:set>
                                    <p:animEffect transition="in" filter="barn(outHorizontal)">
                                      <p:cBhvr>
                                        <p:cTn id="28" dur="500"/>
                                        <p:tgtEl>
                                          <p:spTgt spid="1846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4" fill="hold" nodeType="clickEffect">
                                  <p:stCondLst>
                                    <p:cond delay="0"/>
                                  </p:stCondLst>
                                  <p:childTnLst>
                                    <p:set>
                                      <p:cBhvr>
                                        <p:cTn id="32" dur="1" fill="hold">
                                          <p:stCondLst>
                                            <p:cond delay="0"/>
                                          </p:stCondLst>
                                        </p:cTn>
                                        <p:tgtEl>
                                          <p:spTgt spid="18460"/>
                                        </p:tgtEl>
                                        <p:attrNameLst>
                                          <p:attrName>style.visibility</p:attrName>
                                        </p:attrNameLst>
                                      </p:cBhvr>
                                      <p:to>
                                        <p:strVal val="visible"/>
                                      </p:to>
                                    </p:set>
                                    <p:anim calcmode="lin" valueType="num">
                                      <p:cBhvr>
                                        <p:cTn id="33" dur="500" fill="hold"/>
                                        <p:tgtEl>
                                          <p:spTgt spid="18460"/>
                                        </p:tgtEl>
                                        <p:attrNameLst>
                                          <p:attrName>ppt_x</p:attrName>
                                        </p:attrNameLst>
                                      </p:cBhvr>
                                      <p:tavLst>
                                        <p:tav tm="0">
                                          <p:val>
                                            <p:strVal val="#ppt_x"/>
                                          </p:val>
                                        </p:tav>
                                        <p:tav tm="100000">
                                          <p:val>
                                            <p:strVal val="#ppt_x"/>
                                          </p:val>
                                        </p:tav>
                                      </p:tavLst>
                                    </p:anim>
                                    <p:anim calcmode="lin" valueType="num">
                                      <p:cBhvr>
                                        <p:cTn id="34" dur="500" fill="hold"/>
                                        <p:tgtEl>
                                          <p:spTgt spid="18460"/>
                                        </p:tgtEl>
                                        <p:attrNameLst>
                                          <p:attrName>ppt_y</p:attrName>
                                        </p:attrNameLst>
                                      </p:cBhvr>
                                      <p:tavLst>
                                        <p:tav tm="0">
                                          <p:val>
                                            <p:strVal val="#ppt_y+#ppt_h/2"/>
                                          </p:val>
                                        </p:tav>
                                        <p:tav tm="100000">
                                          <p:val>
                                            <p:strVal val="#ppt_y"/>
                                          </p:val>
                                        </p:tav>
                                      </p:tavLst>
                                    </p:anim>
                                    <p:anim calcmode="lin" valueType="num">
                                      <p:cBhvr>
                                        <p:cTn id="35" dur="500" fill="hold"/>
                                        <p:tgtEl>
                                          <p:spTgt spid="18460"/>
                                        </p:tgtEl>
                                        <p:attrNameLst>
                                          <p:attrName>ppt_w</p:attrName>
                                        </p:attrNameLst>
                                      </p:cBhvr>
                                      <p:tavLst>
                                        <p:tav tm="0">
                                          <p:val>
                                            <p:strVal val="#ppt_w"/>
                                          </p:val>
                                        </p:tav>
                                        <p:tav tm="100000">
                                          <p:val>
                                            <p:strVal val="#ppt_w"/>
                                          </p:val>
                                        </p:tav>
                                      </p:tavLst>
                                    </p:anim>
                                    <p:anim calcmode="lin" valueType="num">
                                      <p:cBhvr>
                                        <p:cTn id="36" dur="500" fill="hold"/>
                                        <p:tgtEl>
                                          <p:spTgt spid="1846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xfrm>
            <a:off x="6989601" y="194345"/>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34C90717-15CE-4C43-96B1-221C3222FE7C}" type="slidenum">
              <a:rPr kumimoji="0" lang="zh-CN" altLang="en-US" sz="2000" smtClean="0">
                <a:solidFill>
                  <a:srgbClr val="0000FF"/>
                </a:solidFill>
              </a:rPr>
              <a:pPr eaLnBrk="1" hangingPunct="1"/>
              <a:t>13</a:t>
            </a:fld>
            <a:endParaRPr kumimoji="0" lang="en-US" altLang="zh-CN" sz="2000" dirty="0" smtClean="0">
              <a:solidFill>
                <a:srgbClr val="0000FF"/>
              </a:solidFill>
            </a:endParaRPr>
          </a:p>
        </p:txBody>
      </p:sp>
      <p:grpSp>
        <p:nvGrpSpPr>
          <p:cNvPr id="43034" name="Group 1050"/>
          <p:cNvGrpSpPr>
            <a:grpSpLocks/>
          </p:cNvGrpSpPr>
          <p:nvPr/>
        </p:nvGrpSpPr>
        <p:grpSpPr bwMode="auto">
          <a:xfrm>
            <a:off x="255474" y="1657110"/>
            <a:ext cx="2049463" cy="2597150"/>
            <a:chOff x="256" y="932"/>
            <a:chExt cx="1291" cy="1636"/>
          </a:xfrm>
        </p:grpSpPr>
        <p:sp>
          <p:nvSpPr>
            <p:cNvPr id="14366" name="Rectangle 1028"/>
            <p:cNvSpPr>
              <a:spLocks noChangeArrowheads="1"/>
            </p:cNvSpPr>
            <p:nvPr/>
          </p:nvSpPr>
          <p:spPr bwMode="auto">
            <a:xfrm>
              <a:off x="256" y="1301"/>
              <a:ext cx="1016" cy="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800" dirty="0"/>
                <a:t>  可选用</a:t>
              </a:r>
            </a:p>
            <a:p>
              <a:pPr>
                <a:lnSpc>
                  <a:spcPct val="150000"/>
                </a:lnSpc>
              </a:pPr>
              <a:r>
                <a:rPr lang="zh-CN" altLang="en-US" sz="2800" dirty="0"/>
                <a:t>评定参数</a:t>
              </a:r>
            </a:p>
          </p:txBody>
        </p:sp>
        <p:sp>
          <p:nvSpPr>
            <p:cNvPr id="14367" name="AutoShape 1029"/>
            <p:cNvSpPr>
              <a:spLocks/>
            </p:cNvSpPr>
            <p:nvPr/>
          </p:nvSpPr>
          <p:spPr bwMode="auto">
            <a:xfrm>
              <a:off x="1206" y="932"/>
              <a:ext cx="341" cy="1636"/>
            </a:xfrm>
            <a:prstGeom prst="leftBrace">
              <a:avLst>
                <a:gd name="adj1" fmla="val 39980"/>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3041" name="Group 1057"/>
          <p:cNvGrpSpPr>
            <a:grpSpLocks/>
          </p:cNvGrpSpPr>
          <p:nvPr/>
        </p:nvGrpSpPr>
        <p:grpSpPr bwMode="auto">
          <a:xfrm>
            <a:off x="2279537" y="607773"/>
            <a:ext cx="2255837" cy="2309812"/>
            <a:chOff x="1531" y="271"/>
            <a:chExt cx="1421" cy="1455"/>
          </a:xfrm>
        </p:grpSpPr>
        <p:sp>
          <p:nvSpPr>
            <p:cNvPr id="14364" name="Rectangle 1030"/>
            <p:cNvSpPr>
              <a:spLocks noChangeArrowheads="1"/>
            </p:cNvSpPr>
            <p:nvPr/>
          </p:nvSpPr>
          <p:spPr bwMode="auto">
            <a:xfrm>
              <a:off x="1531" y="508"/>
              <a:ext cx="1211" cy="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800">
                  <a:latin typeface="宋体" pitchFamily="2" charset="-122"/>
                </a:rPr>
                <a:t>传递运动</a:t>
              </a:r>
            </a:p>
            <a:p>
              <a:pPr>
                <a:lnSpc>
                  <a:spcPct val="150000"/>
                </a:lnSpc>
              </a:pPr>
              <a:r>
                <a:rPr lang="zh-CN" altLang="en-US" sz="2800">
                  <a:latin typeface="宋体" pitchFamily="2" charset="-122"/>
                </a:rPr>
                <a:t> 准确性</a:t>
              </a:r>
            </a:p>
          </p:txBody>
        </p:sp>
        <p:sp>
          <p:nvSpPr>
            <p:cNvPr id="14365" name="AutoShape 1031"/>
            <p:cNvSpPr>
              <a:spLocks/>
            </p:cNvSpPr>
            <p:nvPr/>
          </p:nvSpPr>
          <p:spPr bwMode="auto">
            <a:xfrm>
              <a:off x="2611" y="271"/>
              <a:ext cx="341" cy="1455"/>
            </a:xfrm>
            <a:prstGeom prst="leftBrace">
              <a:avLst>
                <a:gd name="adj1" fmla="val 35557"/>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3035" name="Group 1051"/>
          <p:cNvGrpSpPr>
            <a:grpSpLocks/>
          </p:cNvGrpSpPr>
          <p:nvPr/>
        </p:nvGrpSpPr>
        <p:grpSpPr bwMode="auto">
          <a:xfrm>
            <a:off x="4541724" y="404573"/>
            <a:ext cx="3563938" cy="661987"/>
            <a:chOff x="2956" y="143"/>
            <a:chExt cx="2245" cy="417"/>
          </a:xfrm>
        </p:grpSpPr>
        <p:sp>
          <p:nvSpPr>
            <p:cNvPr id="14362" name="Rectangle 1032"/>
            <p:cNvSpPr>
              <a:spLocks noChangeArrowheads="1"/>
            </p:cNvSpPr>
            <p:nvPr/>
          </p:nvSpPr>
          <p:spPr bwMode="auto">
            <a:xfrm>
              <a:off x="2956" y="143"/>
              <a:ext cx="216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t>切向综合总偏差</a:t>
              </a:r>
            </a:p>
          </p:txBody>
        </p:sp>
        <p:graphicFrame>
          <p:nvGraphicFramePr>
            <p:cNvPr id="14363" name="Object 1033"/>
            <p:cNvGraphicFramePr>
              <a:graphicFrameLocks noChangeAspect="1"/>
            </p:cNvGraphicFramePr>
            <p:nvPr/>
          </p:nvGraphicFramePr>
          <p:xfrm>
            <a:off x="4600" y="182"/>
            <a:ext cx="601" cy="378"/>
          </p:xfrm>
          <a:graphic>
            <a:graphicData uri="http://schemas.openxmlformats.org/presentationml/2006/ole">
              <mc:AlternateContent xmlns:mc="http://schemas.openxmlformats.org/markup-compatibility/2006">
                <mc:Choice xmlns:v="urn:schemas-microsoft-com:vml" Requires="v">
                  <p:oleObj spid="_x0000_s14464" name="公式" r:id="rId3" imgW="342603" imgH="215713" progId="Equation.3">
                    <p:embed/>
                  </p:oleObj>
                </mc:Choice>
                <mc:Fallback>
                  <p:oleObj name="公式" r:id="rId3" imgW="342603" imgH="215713" progId="Equation.3">
                    <p:embed/>
                    <p:pic>
                      <p:nvPicPr>
                        <p:cNvPr id="0" name="Object 10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0" y="182"/>
                          <a:ext cx="601" cy="378"/>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3036" name="Group 1052"/>
          <p:cNvGrpSpPr>
            <a:grpSpLocks/>
          </p:cNvGrpSpPr>
          <p:nvPr/>
        </p:nvGrpSpPr>
        <p:grpSpPr bwMode="auto">
          <a:xfrm>
            <a:off x="4551249" y="1095135"/>
            <a:ext cx="3635375" cy="625475"/>
            <a:chOff x="2962" y="578"/>
            <a:chExt cx="2290" cy="394"/>
          </a:xfrm>
        </p:grpSpPr>
        <p:sp>
          <p:nvSpPr>
            <p:cNvPr id="14360" name="Text Box 1034"/>
            <p:cNvSpPr txBox="1">
              <a:spLocks noChangeArrowheads="1"/>
            </p:cNvSpPr>
            <p:nvPr/>
          </p:nvSpPr>
          <p:spPr bwMode="auto">
            <a:xfrm>
              <a:off x="2962" y="578"/>
              <a:ext cx="191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algn="just" eaLnBrk="1" hangingPunct="1">
                <a:spcBef>
                  <a:spcPct val="50000"/>
                </a:spcBef>
              </a:pPr>
              <a:r>
                <a:rPr lang="zh-CN" altLang="en-US" sz="2800"/>
                <a:t>径向综合总偏差</a:t>
              </a:r>
            </a:p>
          </p:txBody>
        </p:sp>
        <p:graphicFrame>
          <p:nvGraphicFramePr>
            <p:cNvPr id="14361" name="Object 1035"/>
            <p:cNvGraphicFramePr>
              <a:graphicFrameLocks noChangeAspect="1"/>
            </p:cNvGraphicFramePr>
            <p:nvPr/>
          </p:nvGraphicFramePr>
          <p:xfrm>
            <a:off x="4665" y="603"/>
            <a:ext cx="587" cy="369"/>
          </p:xfrm>
          <a:graphic>
            <a:graphicData uri="http://schemas.openxmlformats.org/presentationml/2006/ole">
              <mc:AlternateContent xmlns:mc="http://schemas.openxmlformats.org/markup-compatibility/2006">
                <mc:Choice xmlns:v="urn:schemas-microsoft-com:vml" Requires="v">
                  <p:oleObj spid="_x0000_s14465" name="公式" r:id="rId5" imgW="342603" imgH="215713" progId="Equation.3">
                    <p:embed/>
                  </p:oleObj>
                </mc:Choice>
                <mc:Fallback>
                  <p:oleObj name="公式" r:id="rId5" imgW="342603" imgH="215713" progId="Equation.3">
                    <p:embed/>
                    <p:pic>
                      <p:nvPicPr>
                        <p:cNvPr id="0" name="Object 10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65" y="603"/>
                          <a:ext cx="587" cy="369"/>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3037" name="Group 1053"/>
          <p:cNvGrpSpPr>
            <a:grpSpLocks/>
          </p:cNvGrpSpPr>
          <p:nvPr/>
        </p:nvGrpSpPr>
        <p:grpSpPr bwMode="auto">
          <a:xfrm>
            <a:off x="4608399" y="1779348"/>
            <a:ext cx="3765550" cy="625475"/>
            <a:chOff x="2998" y="1009"/>
            <a:chExt cx="2139" cy="394"/>
          </a:xfrm>
        </p:grpSpPr>
        <p:sp>
          <p:nvSpPr>
            <p:cNvPr id="14358" name="Text Box 1038"/>
            <p:cNvSpPr txBox="1">
              <a:spLocks noChangeArrowheads="1"/>
            </p:cNvSpPr>
            <p:nvPr/>
          </p:nvSpPr>
          <p:spPr bwMode="auto">
            <a:xfrm>
              <a:off x="2998" y="1028"/>
              <a:ext cx="150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a:t>径向跳动</a:t>
              </a:r>
            </a:p>
          </p:txBody>
        </p:sp>
        <p:graphicFrame>
          <p:nvGraphicFramePr>
            <p:cNvPr id="14359" name="Object 1039"/>
            <p:cNvGraphicFramePr>
              <a:graphicFrameLocks noChangeAspect="1"/>
            </p:cNvGraphicFramePr>
            <p:nvPr/>
          </p:nvGraphicFramePr>
          <p:xfrm>
            <a:off x="4509" y="1009"/>
            <a:ext cx="628" cy="394"/>
          </p:xfrm>
          <a:graphic>
            <a:graphicData uri="http://schemas.openxmlformats.org/presentationml/2006/ole">
              <mc:AlternateContent xmlns:mc="http://schemas.openxmlformats.org/markup-compatibility/2006">
                <mc:Choice xmlns:v="urn:schemas-microsoft-com:vml" Requires="v">
                  <p:oleObj spid="_x0000_s14466" name="公式" r:id="rId7" imgW="317087" imgH="215619" progId="Equation.3">
                    <p:embed/>
                  </p:oleObj>
                </mc:Choice>
                <mc:Fallback>
                  <p:oleObj name="公式" r:id="rId7" imgW="317087" imgH="215619" progId="Equation.3">
                    <p:embed/>
                    <p:pic>
                      <p:nvPicPr>
                        <p:cNvPr id="0" name="Object 10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09" y="1009"/>
                          <a:ext cx="628" cy="394"/>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3038" name="Group 1054"/>
          <p:cNvGrpSpPr>
            <a:grpSpLocks/>
          </p:cNvGrpSpPr>
          <p:nvPr/>
        </p:nvGrpSpPr>
        <p:grpSpPr bwMode="auto">
          <a:xfrm>
            <a:off x="4627449" y="2528648"/>
            <a:ext cx="3687763" cy="600075"/>
            <a:chOff x="3010" y="1481"/>
            <a:chExt cx="2323" cy="378"/>
          </a:xfrm>
        </p:grpSpPr>
        <p:sp>
          <p:nvSpPr>
            <p:cNvPr id="14356" name="Text Box 1040"/>
            <p:cNvSpPr txBox="1">
              <a:spLocks noChangeArrowheads="1"/>
            </p:cNvSpPr>
            <p:nvPr/>
          </p:nvSpPr>
          <p:spPr bwMode="auto">
            <a:xfrm>
              <a:off x="3010" y="1481"/>
              <a:ext cx="199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a:latin typeface="宋体" pitchFamily="2" charset="-122"/>
                </a:rPr>
                <a:t>公法线长度变动</a:t>
              </a:r>
              <a:endParaRPr lang="zh-CN" altLang="en-US" sz="2800"/>
            </a:p>
          </p:txBody>
        </p:sp>
        <p:graphicFrame>
          <p:nvGraphicFramePr>
            <p:cNvPr id="14357" name="Object 1041"/>
            <p:cNvGraphicFramePr>
              <a:graphicFrameLocks noChangeAspect="1"/>
            </p:cNvGraphicFramePr>
            <p:nvPr/>
          </p:nvGraphicFramePr>
          <p:xfrm>
            <a:off x="4669" y="1485"/>
            <a:ext cx="664" cy="374"/>
          </p:xfrm>
          <a:graphic>
            <a:graphicData uri="http://schemas.openxmlformats.org/presentationml/2006/ole">
              <mc:AlternateContent xmlns:mc="http://schemas.openxmlformats.org/markup-compatibility/2006">
                <mc:Choice xmlns:v="urn:schemas-microsoft-com:vml" Requires="v">
                  <p:oleObj spid="_x0000_s14467" name="公式" r:id="rId9" imgW="406224" imgH="228501" progId="Equation.3">
                    <p:embed/>
                  </p:oleObj>
                </mc:Choice>
                <mc:Fallback>
                  <p:oleObj name="公式" r:id="rId9" imgW="406224" imgH="228501" progId="Equation.3">
                    <p:embed/>
                    <p:pic>
                      <p:nvPicPr>
                        <p:cNvPr id="0" name="Object 10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69" y="1485"/>
                          <a:ext cx="664" cy="374"/>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3042" name="Group 1058"/>
          <p:cNvGrpSpPr>
            <a:grpSpLocks/>
          </p:cNvGrpSpPr>
          <p:nvPr/>
        </p:nvGrpSpPr>
        <p:grpSpPr bwMode="auto">
          <a:xfrm>
            <a:off x="2414474" y="3239848"/>
            <a:ext cx="1892300" cy="1374775"/>
            <a:chOff x="1616" y="1929"/>
            <a:chExt cx="1192" cy="866"/>
          </a:xfrm>
        </p:grpSpPr>
        <p:sp>
          <p:nvSpPr>
            <p:cNvPr id="14354" name="Rectangle 1042"/>
            <p:cNvSpPr>
              <a:spLocks noChangeArrowheads="1"/>
            </p:cNvSpPr>
            <p:nvPr/>
          </p:nvSpPr>
          <p:spPr bwMode="auto">
            <a:xfrm>
              <a:off x="1616" y="1929"/>
              <a:ext cx="1048" cy="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800">
                  <a:latin typeface="宋体" pitchFamily="2" charset="-122"/>
                </a:rPr>
                <a:t> 传动</a:t>
              </a:r>
            </a:p>
            <a:p>
              <a:pPr>
                <a:lnSpc>
                  <a:spcPct val="150000"/>
                </a:lnSpc>
              </a:pPr>
              <a:r>
                <a:rPr lang="zh-CN" altLang="en-US" sz="2800">
                  <a:latin typeface="宋体" pitchFamily="2" charset="-122"/>
                </a:rPr>
                <a:t>平稳性</a:t>
              </a:r>
            </a:p>
          </p:txBody>
        </p:sp>
        <p:sp>
          <p:nvSpPr>
            <p:cNvPr id="14355" name="AutoShape 1043"/>
            <p:cNvSpPr>
              <a:spLocks/>
            </p:cNvSpPr>
            <p:nvPr/>
          </p:nvSpPr>
          <p:spPr bwMode="auto">
            <a:xfrm>
              <a:off x="2536" y="2041"/>
              <a:ext cx="272" cy="741"/>
            </a:xfrm>
            <a:prstGeom prst="leftBrace">
              <a:avLst>
                <a:gd name="adj1" fmla="val 22702"/>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3039" name="Group 1055"/>
          <p:cNvGrpSpPr>
            <a:grpSpLocks/>
          </p:cNvGrpSpPr>
          <p:nvPr/>
        </p:nvGrpSpPr>
        <p:grpSpPr bwMode="auto">
          <a:xfrm>
            <a:off x="4376624" y="3193810"/>
            <a:ext cx="4106863" cy="595313"/>
            <a:chOff x="2852" y="1900"/>
            <a:chExt cx="2587" cy="375"/>
          </a:xfrm>
        </p:grpSpPr>
        <p:sp>
          <p:nvSpPr>
            <p:cNvPr id="14352" name="Text Box 1044"/>
            <p:cNvSpPr txBox="1">
              <a:spLocks noChangeArrowheads="1"/>
            </p:cNvSpPr>
            <p:nvPr/>
          </p:nvSpPr>
          <p:spPr bwMode="auto">
            <a:xfrm>
              <a:off x="2852" y="1900"/>
              <a:ext cx="221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a:latin typeface="宋体" pitchFamily="2" charset="-122"/>
                </a:rPr>
                <a:t>一齿切向综合偏差</a:t>
              </a:r>
              <a:endParaRPr lang="zh-CN" altLang="en-US" sz="2800"/>
            </a:p>
          </p:txBody>
        </p:sp>
        <p:graphicFrame>
          <p:nvGraphicFramePr>
            <p:cNvPr id="14353" name="Object 1045"/>
            <p:cNvGraphicFramePr>
              <a:graphicFrameLocks noChangeAspect="1"/>
            </p:cNvGraphicFramePr>
            <p:nvPr/>
          </p:nvGraphicFramePr>
          <p:xfrm>
            <a:off x="4755" y="1908"/>
            <a:ext cx="684" cy="367"/>
          </p:xfrm>
          <a:graphic>
            <a:graphicData uri="http://schemas.openxmlformats.org/presentationml/2006/ole">
              <mc:AlternateContent xmlns:mc="http://schemas.openxmlformats.org/markup-compatibility/2006">
                <mc:Choice xmlns:v="urn:schemas-microsoft-com:vml" Requires="v">
                  <p:oleObj spid="_x0000_s14468" name="公式" r:id="rId11" imgW="266353" imgH="215619" progId="Equation.3">
                    <p:embed/>
                  </p:oleObj>
                </mc:Choice>
                <mc:Fallback>
                  <p:oleObj name="公式" r:id="rId11" imgW="266353" imgH="215619" progId="Equation.3">
                    <p:embed/>
                    <p:pic>
                      <p:nvPicPr>
                        <p:cNvPr id="0" name="Object 104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55" y="1908"/>
                          <a:ext cx="684" cy="367"/>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3040" name="Group 1056"/>
          <p:cNvGrpSpPr>
            <a:grpSpLocks/>
          </p:cNvGrpSpPr>
          <p:nvPr/>
        </p:nvGrpSpPr>
        <p:grpSpPr bwMode="auto">
          <a:xfrm>
            <a:off x="4467112" y="4176473"/>
            <a:ext cx="3987800" cy="587375"/>
            <a:chOff x="2909" y="2519"/>
            <a:chExt cx="2512" cy="370"/>
          </a:xfrm>
        </p:grpSpPr>
        <p:graphicFrame>
          <p:nvGraphicFramePr>
            <p:cNvPr id="14350" name="Object 1046"/>
            <p:cNvGraphicFramePr>
              <a:graphicFrameLocks noChangeAspect="1"/>
            </p:cNvGraphicFramePr>
            <p:nvPr/>
          </p:nvGraphicFramePr>
          <p:xfrm>
            <a:off x="4834" y="2519"/>
            <a:ext cx="587" cy="370"/>
          </p:xfrm>
          <a:graphic>
            <a:graphicData uri="http://schemas.openxmlformats.org/presentationml/2006/ole">
              <mc:AlternateContent xmlns:mc="http://schemas.openxmlformats.org/markup-compatibility/2006">
                <mc:Choice xmlns:v="urn:schemas-microsoft-com:vml" Requires="v">
                  <p:oleObj spid="_x0000_s14469" name="公式" r:id="rId13" imgW="342603" imgH="215713" progId="Equation.3">
                    <p:embed/>
                  </p:oleObj>
                </mc:Choice>
                <mc:Fallback>
                  <p:oleObj name="公式" r:id="rId13" imgW="342603" imgH="215713" progId="Equation.3">
                    <p:embed/>
                    <p:pic>
                      <p:nvPicPr>
                        <p:cNvPr id="0" name="Object 104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34" y="2519"/>
                          <a:ext cx="587" cy="37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51" name="Rectangle 1047"/>
            <p:cNvSpPr>
              <a:spLocks noChangeArrowheads="1"/>
            </p:cNvSpPr>
            <p:nvPr/>
          </p:nvSpPr>
          <p:spPr bwMode="auto">
            <a:xfrm>
              <a:off x="2909" y="2545"/>
              <a:ext cx="229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latin typeface="宋体" pitchFamily="2" charset="-122"/>
                </a:rPr>
                <a:t>一切径向综合偏差</a:t>
              </a:r>
            </a:p>
          </p:txBody>
        </p:sp>
      </p:grpSp>
      <p:graphicFrame>
        <p:nvGraphicFramePr>
          <p:cNvPr id="43032" name="Object 1048"/>
          <p:cNvGraphicFramePr>
            <a:graphicFrameLocks noChangeAspect="1"/>
          </p:cNvGraphicFramePr>
          <p:nvPr>
            <p:extLst>
              <p:ext uri="{D42A27DB-BD31-4B8C-83A1-F6EECF244321}">
                <p14:modId xmlns:p14="http://schemas.microsoft.com/office/powerpoint/2010/main" val="2442683511"/>
              </p:ext>
            </p:extLst>
          </p:nvPr>
        </p:nvGraphicFramePr>
        <p:xfrm>
          <a:off x="817924" y="4669103"/>
          <a:ext cx="2716212" cy="549275"/>
        </p:xfrm>
        <a:graphic>
          <a:graphicData uri="http://schemas.openxmlformats.org/presentationml/2006/ole">
            <mc:AlternateContent xmlns:mc="http://schemas.openxmlformats.org/markup-compatibility/2006">
              <mc:Choice xmlns:v="urn:schemas-microsoft-com:vml" Requires="v">
                <p:oleObj spid="_x0000_s14470" name="公式" r:id="rId15" imgW="1066337" imgH="215806" progId="Equation.3">
                  <p:embed/>
                </p:oleObj>
              </mc:Choice>
              <mc:Fallback>
                <p:oleObj name="公式" r:id="rId15" imgW="1066337" imgH="215806" progId="Equation.3">
                  <p:embed/>
                  <p:pic>
                    <p:nvPicPr>
                      <p:cNvPr id="0" name="Object 104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17924" y="4669103"/>
                        <a:ext cx="2716212" cy="549275"/>
                      </a:xfrm>
                      <a:prstGeom prst="rect">
                        <a:avLst/>
                      </a:prstGeom>
                      <a:solidFill>
                        <a:srgbClr val="FFCCFF"/>
                      </a:solidFill>
                      <a:ln>
                        <a:noFill/>
                      </a:ln>
                      <a:effectLst/>
                      <a:extLst>
                        <a:ext uri="{91240B29-F687-4F45-9708-019B960494DF}">
                          <a14:hiddenLine xmlns:a14="http://schemas.microsoft.com/office/drawing/2010/main" w="9525">
                            <a:solidFill>
                              <a:srgbClr val="FFCC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033" name="Object 1049"/>
          <p:cNvGraphicFramePr>
            <a:graphicFrameLocks noChangeAspect="1"/>
          </p:cNvGraphicFramePr>
          <p:nvPr>
            <p:extLst>
              <p:ext uri="{D42A27DB-BD31-4B8C-83A1-F6EECF244321}">
                <p14:modId xmlns:p14="http://schemas.microsoft.com/office/powerpoint/2010/main" val="2096535698"/>
              </p:ext>
            </p:extLst>
          </p:nvPr>
        </p:nvGraphicFramePr>
        <p:xfrm>
          <a:off x="775343" y="5253543"/>
          <a:ext cx="7527925" cy="638175"/>
        </p:xfrm>
        <a:graphic>
          <a:graphicData uri="http://schemas.openxmlformats.org/presentationml/2006/ole">
            <mc:AlternateContent xmlns:mc="http://schemas.openxmlformats.org/markup-compatibility/2006">
              <mc:Choice xmlns:v="urn:schemas-microsoft-com:vml" Requires="v">
                <p:oleObj spid="_x0000_s14471" name="公式" r:id="rId17" imgW="2692400" imgH="228600" progId="Equation.3">
                  <p:embed/>
                </p:oleObj>
              </mc:Choice>
              <mc:Fallback>
                <p:oleObj name="公式" r:id="rId17" imgW="2692400" imgH="228600" progId="Equation.3">
                  <p:embed/>
                  <p:pic>
                    <p:nvPicPr>
                      <p:cNvPr id="0" name="Object 104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75343" y="5253543"/>
                        <a:ext cx="7527925" cy="638175"/>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右箭头 1">
            <a:hlinkClick r:id="rId19" action="ppaction://hlinksldjump"/>
          </p:cNvPr>
          <p:cNvSpPr/>
          <p:nvPr/>
        </p:nvSpPr>
        <p:spPr bwMode="auto">
          <a:xfrm>
            <a:off x="7376361" y="5795889"/>
            <a:ext cx="1486286" cy="914400"/>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rPr>
              <a:t>返回到</a:t>
            </a:r>
            <a:r>
              <a:rPr kumimoji="1" lang="en-US" altLang="zh-CN" b="1" i="0" u="none" strike="noStrike" cap="none" normalizeH="0" baseline="0" dirty="0" smtClean="0">
                <a:ln>
                  <a:noFill/>
                </a:ln>
                <a:solidFill>
                  <a:srgbClr val="C00000"/>
                </a:solidFill>
                <a:effectLst/>
                <a:latin typeface="方正舒体" pitchFamily="2" charset="-122"/>
                <a:ea typeface="方正舒体" pitchFamily="2" charset="-122"/>
              </a:rPr>
              <a:t>1</a:t>
            </a:r>
            <a:endPar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3034"/>
                                        </p:tgtEl>
                                        <p:attrNameLst>
                                          <p:attrName>style.visibility</p:attrName>
                                        </p:attrNameLst>
                                      </p:cBhvr>
                                      <p:to>
                                        <p:strVal val="visible"/>
                                      </p:to>
                                    </p:set>
                                    <p:animEffect transition="in" filter="wipe(left)">
                                      <p:cBhvr>
                                        <p:cTn id="7" dur="2000"/>
                                        <p:tgtEl>
                                          <p:spTgt spid="430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43041"/>
                                        </p:tgtEl>
                                        <p:attrNameLst>
                                          <p:attrName>style.visibility</p:attrName>
                                        </p:attrNameLst>
                                      </p:cBhvr>
                                      <p:to>
                                        <p:strVal val="visible"/>
                                      </p:to>
                                    </p:set>
                                    <p:animEffect transition="in" filter="wipe(up)">
                                      <p:cBhvr>
                                        <p:cTn id="12" dur="2000"/>
                                        <p:tgtEl>
                                          <p:spTgt spid="430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3035"/>
                                        </p:tgtEl>
                                        <p:attrNameLst>
                                          <p:attrName>style.visibility</p:attrName>
                                        </p:attrNameLst>
                                      </p:cBhvr>
                                      <p:to>
                                        <p:strVal val="visible"/>
                                      </p:to>
                                    </p:set>
                                    <p:animEffect transition="in" filter="wipe(left)">
                                      <p:cBhvr>
                                        <p:cTn id="17" dur="2000"/>
                                        <p:tgtEl>
                                          <p:spTgt spid="4303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3036"/>
                                        </p:tgtEl>
                                        <p:attrNameLst>
                                          <p:attrName>style.visibility</p:attrName>
                                        </p:attrNameLst>
                                      </p:cBhvr>
                                      <p:to>
                                        <p:strVal val="visible"/>
                                      </p:to>
                                    </p:set>
                                    <p:animEffect transition="in" filter="wipe(left)">
                                      <p:cBhvr>
                                        <p:cTn id="22" dur="2000"/>
                                        <p:tgtEl>
                                          <p:spTgt spid="4303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3037"/>
                                        </p:tgtEl>
                                        <p:attrNameLst>
                                          <p:attrName>style.visibility</p:attrName>
                                        </p:attrNameLst>
                                      </p:cBhvr>
                                      <p:to>
                                        <p:strVal val="visible"/>
                                      </p:to>
                                    </p:set>
                                    <p:animEffect transition="in" filter="wipe(left)">
                                      <p:cBhvr>
                                        <p:cTn id="27" dur="2000"/>
                                        <p:tgtEl>
                                          <p:spTgt spid="4303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43038"/>
                                        </p:tgtEl>
                                        <p:attrNameLst>
                                          <p:attrName>style.visibility</p:attrName>
                                        </p:attrNameLst>
                                      </p:cBhvr>
                                      <p:to>
                                        <p:strVal val="visible"/>
                                      </p:to>
                                    </p:set>
                                    <p:animEffect transition="in" filter="wipe(left)">
                                      <p:cBhvr>
                                        <p:cTn id="32" dur="2000"/>
                                        <p:tgtEl>
                                          <p:spTgt spid="4303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43042"/>
                                        </p:tgtEl>
                                        <p:attrNameLst>
                                          <p:attrName>style.visibility</p:attrName>
                                        </p:attrNameLst>
                                      </p:cBhvr>
                                      <p:to>
                                        <p:strVal val="visible"/>
                                      </p:to>
                                    </p:set>
                                    <p:animEffect transition="in" filter="wipe(left)">
                                      <p:cBhvr>
                                        <p:cTn id="37" dur="2000"/>
                                        <p:tgtEl>
                                          <p:spTgt spid="4304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43039"/>
                                        </p:tgtEl>
                                        <p:attrNameLst>
                                          <p:attrName>style.visibility</p:attrName>
                                        </p:attrNameLst>
                                      </p:cBhvr>
                                      <p:to>
                                        <p:strVal val="visible"/>
                                      </p:to>
                                    </p:set>
                                    <p:animEffect transition="in" filter="wipe(left)">
                                      <p:cBhvr>
                                        <p:cTn id="42" dur="2000"/>
                                        <p:tgtEl>
                                          <p:spTgt spid="4303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43040"/>
                                        </p:tgtEl>
                                        <p:attrNameLst>
                                          <p:attrName>style.visibility</p:attrName>
                                        </p:attrNameLst>
                                      </p:cBhvr>
                                      <p:to>
                                        <p:strVal val="visible"/>
                                      </p:to>
                                    </p:set>
                                    <p:animEffect transition="in" filter="wipe(left)">
                                      <p:cBhvr>
                                        <p:cTn id="47" dur="2000"/>
                                        <p:tgtEl>
                                          <p:spTgt spid="4304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43032"/>
                                        </p:tgtEl>
                                        <p:attrNameLst>
                                          <p:attrName>style.visibility</p:attrName>
                                        </p:attrNameLst>
                                      </p:cBhvr>
                                      <p:to>
                                        <p:strVal val="visible"/>
                                      </p:to>
                                    </p:set>
                                    <p:animEffect transition="in" filter="wipe(left)">
                                      <p:cBhvr>
                                        <p:cTn id="52" dur="500"/>
                                        <p:tgtEl>
                                          <p:spTgt spid="4303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43033"/>
                                        </p:tgtEl>
                                        <p:attrNameLst>
                                          <p:attrName>style.visibility</p:attrName>
                                        </p:attrNameLst>
                                      </p:cBhvr>
                                      <p:to>
                                        <p:strVal val="visible"/>
                                      </p:to>
                                    </p:set>
                                    <p:animEffect transition="in" filter="wipe(left)">
                                      <p:cBhvr>
                                        <p:cTn id="57" dur="500"/>
                                        <p:tgtEl>
                                          <p:spTgt spid="43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xfrm>
            <a:off x="6809785" y="252785"/>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383DB177-F18A-47F6-B874-74B043752B06}" type="slidenum">
              <a:rPr kumimoji="0" lang="zh-CN" altLang="en-US" sz="2000" smtClean="0">
                <a:solidFill>
                  <a:srgbClr val="0000FF"/>
                </a:solidFill>
              </a:rPr>
              <a:pPr eaLnBrk="1" hangingPunct="1"/>
              <a:t>14</a:t>
            </a:fld>
            <a:endParaRPr kumimoji="0" lang="en-US" altLang="zh-CN" sz="2000" dirty="0" smtClean="0">
              <a:solidFill>
                <a:srgbClr val="0000FF"/>
              </a:solidFill>
            </a:endParaRPr>
          </a:p>
        </p:txBody>
      </p:sp>
      <p:sp>
        <p:nvSpPr>
          <p:cNvPr id="9218" name="Text Box 2"/>
          <p:cNvSpPr txBox="1">
            <a:spLocks noChangeArrowheads="1"/>
          </p:cNvSpPr>
          <p:nvPr/>
        </p:nvSpPr>
        <p:spPr bwMode="auto">
          <a:xfrm>
            <a:off x="1031132" y="561287"/>
            <a:ext cx="59340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dirty="0"/>
              <a:t>10.2.3  齿轮精度等级及其图样标注</a:t>
            </a:r>
            <a:r>
              <a:rPr lang="zh-CN" altLang="en-US" b="0" dirty="0"/>
              <a:t> </a:t>
            </a:r>
          </a:p>
        </p:txBody>
      </p:sp>
      <p:sp>
        <p:nvSpPr>
          <p:cNvPr id="9219" name="Text Box 3"/>
          <p:cNvSpPr txBox="1">
            <a:spLocks noChangeArrowheads="1"/>
          </p:cNvSpPr>
          <p:nvPr/>
        </p:nvSpPr>
        <p:spPr bwMode="auto">
          <a:xfrm>
            <a:off x="1090817" y="1132787"/>
            <a:ext cx="2800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a:t>1.  </a:t>
            </a:r>
            <a:r>
              <a:rPr lang="zh-CN" altLang="en-US" sz="2800">
                <a:latin typeface="宋体" pitchFamily="2" charset="-122"/>
              </a:rPr>
              <a:t>精度等级</a:t>
            </a:r>
            <a:r>
              <a:rPr lang="zh-CN" altLang="en-US">
                <a:latin typeface="宋体" pitchFamily="2" charset="-122"/>
              </a:rPr>
              <a:t> </a:t>
            </a:r>
          </a:p>
        </p:txBody>
      </p:sp>
      <p:sp>
        <p:nvSpPr>
          <p:cNvPr id="9222" name="Text Box 6"/>
          <p:cNvSpPr txBox="1">
            <a:spLocks noChangeArrowheads="1"/>
          </p:cNvSpPr>
          <p:nvPr/>
        </p:nvSpPr>
        <p:spPr bwMode="auto">
          <a:xfrm>
            <a:off x="793954" y="4304085"/>
            <a:ext cx="47117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800" dirty="0"/>
              <a:t>其中：  0～2</a:t>
            </a:r>
            <a:r>
              <a:rPr lang="zh-CN" altLang="en-US" sz="2800" dirty="0">
                <a:latin typeface="宋体" pitchFamily="2" charset="-122"/>
              </a:rPr>
              <a:t>级为展望级，</a:t>
            </a:r>
            <a:endParaRPr lang="zh-CN" altLang="en-US" dirty="0"/>
          </a:p>
        </p:txBody>
      </p:sp>
      <p:sp>
        <p:nvSpPr>
          <p:cNvPr id="9223" name="Text Box 7"/>
          <p:cNvSpPr txBox="1">
            <a:spLocks noChangeArrowheads="1"/>
          </p:cNvSpPr>
          <p:nvPr/>
        </p:nvSpPr>
        <p:spPr bwMode="auto">
          <a:xfrm>
            <a:off x="2056543" y="5768060"/>
            <a:ext cx="29289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dirty="0">
                <a:solidFill>
                  <a:srgbClr val="FF3300"/>
                </a:solidFill>
              </a:rPr>
              <a:t>5 级为基础级，</a:t>
            </a:r>
          </a:p>
        </p:txBody>
      </p:sp>
      <p:sp>
        <p:nvSpPr>
          <p:cNvPr id="9220" name="Text Box 4"/>
          <p:cNvSpPr txBox="1">
            <a:spLocks noChangeArrowheads="1"/>
          </p:cNvSpPr>
          <p:nvPr/>
        </p:nvSpPr>
        <p:spPr bwMode="auto">
          <a:xfrm>
            <a:off x="1114629" y="1626500"/>
            <a:ext cx="6721475"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2800"/>
              <a:t>GB/T 10095.1～.2</a:t>
            </a:r>
            <a:r>
              <a:rPr lang="zh-CN" altLang="en-US" sz="2800">
                <a:latin typeface="宋体" pitchFamily="2" charset="-122"/>
              </a:rPr>
              <a:t>规定</a:t>
            </a:r>
            <a:r>
              <a:rPr lang="zh-CN" altLang="en-US" sz="2800">
                <a:solidFill>
                  <a:srgbClr val="FF3300"/>
                </a:solidFill>
              </a:rPr>
              <a:t>13</a:t>
            </a:r>
            <a:r>
              <a:rPr lang="zh-CN" altLang="en-US" sz="2800">
                <a:latin typeface="宋体" pitchFamily="2" charset="-122"/>
              </a:rPr>
              <a:t>个</a:t>
            </a:r>
            <a:r>
              <a:rPr lang="zh-CN" altLang="en-US" sz="2800"/>
              <a:t>精度</a:t>
            </a:r>
            <a:r>
              <a:rPr lang="zh-CN" altLang="en-US" sz="2800">
                <a:latin typeface="宋体" pitchFamily="2" charset="-122"/>
              </a:rPr>
              <a:t>等级:</a:t>
            </a:r>
          </a:p>
        </p:txBody>
      </p:sp>
      <p:sp>
        <p:nvSpPr>
          <p:cNvPr id="9248" name="Text Box 32"/>
          <p:cNvSpPr txBox="1">
            <a:spLocks noChangeArrowheads="1"/>
          </p:cNvSpPr>
          <p:nvPr/>
        </p:nvSpPr>
        <p:spPr bwMode="auto">
          <a:xfrm>
            <a:off x="1386092" y="3796085"/>
            <a:ext cx="57864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dirty="0"/>
              <a:t>4、5、…、12，</a:t>
            </a:r>
            <a:r>
              <a:rPr lang="zh-CN" altLang="en-US" sz="2800" dirty="0">
                <a:latin typeface="宋体" pitchFamily="2" charset="-122"/>
              </a:rPr>
              <a:t>精度依次降低。</a:t>
            </a:r>
          </a:p>
        </p:txBody>
      </p:sp>
      <p:sp>
        <p:nvSpPr>
          <p:cNvPr id="9251" name="Rectangle 35"/>
          <p:cNvSpPr>
            <a:spLocks noChangeArrowheads="1"/>
          </p:cNvSpPr>
          <p:nvPr/>
        </p:nvSpPr>
        <p:spPr bwMode="auto">
          <a:xfrm>
            <a:off x="1355929" y="2202762"/>
            <a:ext cx="537845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sz="2800"/>
              <a:t>0、   1、   2、   …    、     12。</a:t>
            </a:r>
            <a:endParaRPr lang="zh-CN" altLang="en-US" sz="2800">
              <a:latin typeface="宋体" pitchFamily="2" charset="-122"/>
            </a:endParaRPr>
          </a:p>
        </p:txBody>
      </p:sp>
      <p:grpSp>
        <p:nvGrpSpPr>
          <p:cNvPr id="9255" name="Group 39"/>
          <p:cNvGrpSpPr>
            <a:grpSpLocks/>
          </p:cNvGrpSpPr>
          <p:nvPr/>
        </p:nvGrpSpPr>
        <p:grpSpPr bwMode="auto">
          <a:xfrm>
            <a:off x="1324179" y="3189660"/>
            <a:ext cx="7112000" cy="592138"/>
            <a:chOff x="816" y="1562"/>
            <a:chExt cx="3934" cy="373"/>
          </a:xfrm>
        </p:grpSpPr>
        <p:sp>
          <p:nvSpPr>
            <p:cNvPr id="15378" name="Rectangle 36"/>
            <p:cNvSpPr>
              <a:spLocks noChangeArrowheads="1"/>
            </p:cNvSpPr>
            <p:nvPr/>
          </p:nvSpPr>
          <p:spPr bwMode="auto">
            <a:xfrm>
              <a:off x="816" y="1585"/>
              <a:ext cx="56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a:latin typeface="宋体" pitchFamily="2" charset="-122"/>
                </a:rPr>
                <a:t>只有</a:t>
              </a:r>
            </a:p>
          </p:txBody>
        </p:sp>
        <p:graphicFrame>
          <p:nvGraphicFramePr>
            <p:cNvPr id="15379" name="Object 37"/>
            <p:cNvGraphicFramePr>
              <a:graphicFrameLocks noChangeAspect="1"/>
            </p:cNvGraphicFramePr>
            <p:nvPr/>
          </p:nvGraphicFramePr>
          <p:xfrm>
            <a:off x="1470" y="1562"/>
            <a:ext cx="1119" cy="373"/>
          </p:xfrm>
          <a:graphic>
            <a:graphicData uri="http://schemas.openxmlformats.org/presentationml/2006/ole">
              <mc:AlternateContent xmlns:mc="http://schemas.openxmlformats.org/markup-compatibility/2006">
                <mc:Choice xmlns:v="urn:schemas-microsoft-com:vml" Requires="v">
                  <p:oleObj spid="_x0000_s15393" name="Equation" r:id="rId3" imgW="647419" imgH="215806" progId="Equation.3">
                    <p:embed/>
                  </p:oleObj>
                </mc:Choice>
                <mc:Fallback>
                  <p:oleObj name="Equation" r:id="rId3" imgW="647419" imgH="215806" progId="Equation.3">
                    <p:embed/>
                    <p:pic>
                      <p:nvPicPr>
                        <p:cNvPr id="0" name="Object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0" y="1562"/>
                          <a:ext cx="1119" cy="3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380" name="Rectangle 38"/>
            <p:cNvSpPr>
              <a:spLocks noChangeArrowheads="1"/>
            </p:cNvSpPr>
            <p:nvPr/>
          </p:nvSpPr>
          <p:spPr bwMode="auto">
            <a:xfrm>
              <a:off x="2594" y="1586"/>
              <a:ext cx="215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latin typeface="宋体" pitchFamily="2" charset="-122"/>
                </a:rPr>
                <a:t>规定了</a:t>
              </a:r>
              <a:r>
                <a:rPr lang="zh-CN" altLang="en-US" sz="2800">
                  <a:solidFill>
                    <a:srgbClr val="CC3300"/>
                  </a:solidFill>
                </a:rPr>
                <a:t>9</a:t>
              </a:r>
              <a:r>
                <a:rPr lang="zh-CN" altLang="en-US" sz="2800"/>
                <a:t>个精度</a:t>
              </a:r>
              <a:r>
                <a:rPr lang="zh-CN" altLang="en-US" sz="2800">
                  <a:latin typeface="宋体" pitchFamily="2" charset="-122"/>
                </a:rPr>
                <a:t>等级：</a:t>
              </a:r>
            </a:p>
          </p:txBody>
        </p:sp>
      </p:grpSp>
      <p:sp>
        <p:nvSpPr>
          <p:cNvPr id="9256" name="Line 40"/>
          <p:cNvSpPr>
            <a:spLocks noChangeShapeType="1"/>
          </p:cNvSpPr>
          <p:nvPr/>
        </p:nvSpPr>
        <p:spPr bwMode="auto">
          <a:xfrm>
            <a:off x="1200354" y="2967410"/>
            <a:ext cx="4714875" cy="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57" name="Rectangle 41"/>
          <p:cNvSpPr>
            <a:spLocks noChangeArrowheads="1"/>
          </p:cNvSpPr>
          <p:nvPr/>
        </p:nvSpPr>
        <p:spPr bwMode="auto">
          <a:xfrm>
            <a:off x="5964442" y="2694360"/>
            <a:ext cx="3076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latin typeface="宋体" pitchFamily="2" charset="-122"/>
              </a:rPr>
              <a:t>精度依次降低。</a:t>
            </a:r>
          </a:p>
        </p:txBody>
      </p:sp>
      <p:sp>
        <p:nvSpPr>
          <p:cNvPr id="9258" name="Rectangle 42"/>
          <p:cNvSpPr>
            <a:spLocks noChangeArrowheads="1"/>
          </p:cNvSpPr>
          <p:nvPr/>
        </p:nvSpPr>
        <p:spPr bwMode="auto">
          <a:xfrm>
            <a:off x="2016328" y="5263055"/>
            <a:ext cx="5349875"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sz="2800" dirty="0"/>
              <a:t>10～12</a:t>
            </a:r>
            <a:r>
              <a:rPr lang="zh-CN" altLang="en-US" sz="2800" dirty="0">
                <a:latin typeface="宋体" pitchFamily="2" charset="-122"/>
              </a:rPr>
              <a:t>级为低精度级。</a:t>
            </a:r>
            <a:r>
              <a:rPr lang="zh-CN" altLang="en-US" dirty="0"/>
              <a:t> </a:t>
            </a:r>
          </a:p>
        </p:txBody>
      </p:sp>
      <p:sp>
        <p:nvSpPr>
          <p:cNvPr id="9259" name="Rectangle 43"/>
          <p:cNvSpPr>
            <a:spLocks noChangeArrowheads="1"/>
          </p:cNvSpPr>
          <p:nvPr/>
        </p:nvSpPr>
        <p:spPr bwMode="auto">
          <a:xfrm>
            <a:off x="4998773" y="4813206"/>
            <a:ext cx="35179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dirty="0"/>
              <a:t>9</a:t>
            </a:r>
            <a:r>
              <a:rPr lang="zh-CN" altLang="en-US" sz="2800" dirty="0">
                <a:latin typeface="宋体" pitchFamily="2" charset="-122"/>
              </a:rPr>
              <a:t>级为较低级，</a:t>
            </a:r>
          </a:p>
        </p:txBody>
      </p:sp>
      <p:sp>
        <p:nvSpPr>
          <p:cNvPr id="9260" name="Rectangle 44"/>
          <p:cNvSpPr>
            <a:spLocks noChangeArrowheads="1"/>
          </p:cNvSpPr>
          <p:nvPr/>
        </p:nvSpPr>
        <p:spPr bwMode="auto">
          <a:xfrm>
            <a:off x="2059190" y="4848718"/>
            <a:ext cx="30638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t>6～8</a:t>
            </a:r>
            <a:r>
              <a:rPr lang="zh-CN" altLang="en-US" sz="2800">
                <a:latin typeface="宋体" pitchFamily="2" charset="-122"/>
              </a:rPr>
              <a:t>级中等级，</a:t>
            </a:r>
          </a:p>
        </p:txBody>
      </p:sp>
      <p:sp>
        <p:nvSpPr>
          <p:cNvPr id="9261" name="Rectangle 45"/>
          <p:cNvSpPr>
            <a:spLocks noChangeArrowheads="1"/>
          </p:cNvSpPr>
          <p:nvPr/>
        </p:nvSpPr>
        <p:spPr bwMode="auto">
          <a:xfrm>
            <a:off x="4981779" y="4305673"/>
            <a:ext cx="4265613"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sz="2800"/>
              <a:t>3～5</a:t>
            </a:r>
            <a:r>
              <a:rPr lang="zh-CN" altLang="en-US" sz="2800">
                <a:latin typeface="宋体" pitchFamily="2" charset="-122"/>
              </a:rPr>
              <a:t>级为高精度等级，</a:t>
            </a:r>
          </a:p>
        </p:txBody>
      </p:sp>
      <p:sp>
        <p:nvSpPr>
          <p:cNvPr id="9262" name="Rectangle 46"/>
          <p:cNvSpPr>
            <a:spLocks noChangeArrowheads="1"/>
          </p:cNvSpPr>
          <p:nvPr/>
        </p:nvSpPr>
        <p:spPr bwMode="auto">
          <a:xfrm>
            <a:off x="4812443" y="5769648"/>
            <a:ext cx="40719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a:solidFill>
                  <a:srgbClr val="FF3300"/>
                </a:solidFill>
              </a:rPr>
              <a:t>5～8级为常用级。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wipe(left)">
                                      <p:cBhvr>
                                        <p:cTn id="7" dur="500"/>
                                        <p:tgtEl>
                                          <p:spTgt spid="92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219">
                                            <p:txEl>
                                              <p:pRg st="0" end="0"/>
                                            </p:txEl>
                                          </p:spTgt>
                                        </p:tgtEl>
                                        <p:attrNameLst>
                                          <p:attrName>style.visibility</p:attrName>
                                        </p:attrNameLst>
                                      </p:cBhvr>
                                      <p:to>
                                        <p:strVal val="visible"/>
                                      </p:to>
                                    </p:set>
                                    <p:animEffect transition="in" filter="wipe(left)">
                                      <p:cBhvr>
                                        <p:cTn id="12" dur="300"/>
                                        <p:tgtEl>
                                          <p:spTgt spid="921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220"/>
                                        </p:tgtEl>
                                        <p:attrNameLst>
                                          <p:attrName>style.visibility</p:attrName>
                                        </p:attrNameLst>
                                      </p:cBhvr>
                                      <p:to>
                                        <p:strVal val="visible"/>
                                      </p:to>
                                    </p:set>
                                    <p:animEffect transition="in" filter="wipe(left)">
                                      <p:cBhvr>
                                        <p:cTn id="17" dur="300"/>
                                        <p:tgtEl>
                                          <p:spTgt spid="92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251"/>
                                        </p:tgtEl>
                                        <p:attrNameLst>
                                          <p:attrName>style.visibility</p:attrName>
                                        </p:attrNameLst>
                                      </p:cBhvr>
                                      <p:to>
                                        <p:strVal val="visible"/>
                                      </p:to>
                                    </p:set>
                                    <p:animEffect transition="in" filter="wipe(left)">
                                      <p:cBhvr>
                                        <p:cTn id="22" dur="300"/>
                                        <p:tgtEl>
                                          <p:spTgt spid="92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8" fill="hold" grpId="0" nodeType="clickEffect">
                                  <p:stCondLst>
                                    <p:cond delay="0"/>
                                  </p:stCondLst>
                                  <p:childTnLst>
                                    <p:set>
                                      <p:cBhvr>
                                        <p:cTn id="26" dur="1" fill="hold">
                                          <p:stCondLst>
                                            <p:cond delay="0"/>
                                          </p:stCondLst>
                                        </p:cTn>
                                        <p:tgtEl>
                                          <p:spTgt spid="9256"/>
                                        </p:tgtEl>
                                        <p:attrNameLst>
                                          <p:attrName>style.visibility</p:attrName>
                                        </p:attrNameLst>
                                      </p:cBhvr>
                                      <p:to>
                                        <p:strVal val="visible"/>
                                      </p:to>
                                    </p:set>
                                    <p:anim calcmode="lin" valueType="num">
                                      <p:cBhvr>
                                        <p:cTn id="27" dur="500" fill="hold"/>
                                        <p:tgtEl>
                                          <p:spTgt spid="9256"/>
                                        </p:tgtEl>
                                        <p:attrNameLst>
                                          <p:attrName>ppt_x</p:attrName>
                                        </p:attrNameLst>
                                      </p:cBhvr>
                                      <p:tavLst>
                                        <p:tav tm="0">
                                          <p:val>
                                            <p:strVal val="#ppt_x-#ppt_w/2"/>
                                          </p:val>
                                        </p:tav>
                                        <p:tav tm="100000">
                                          <p:val>
                                            <p:strVal val="#ppt_x"/>
                                          </p:val>
                                        </p:tav>
                                      </p:tavLst>
                                    </p:anim>
                                    <p:anim calcmode="lin" valueType="num">
                                      <p:cBhvr>
                                        <p:cTn id="28" dur="500" fill="hold"/>
                                        <p:tgtEl>
                                          <p:spTgt spid="9256"/>
                                        </p:tgtEl>
                                        <p:attrNameLst>
                                          <p:attrName>ppt_y</p:attrName>
                                        </p:attrNameLst>
                                      </p:cBhvr>
                                      <p:tavLst>
                                        <p:tav tm="0">
                                          <p:val>
                                            <p:strVal val="#ppt_y"/>
                                          </p:val>
                                        </p:tav>
                                        <p:tav tm="100000">
                                          <p:val>
                                            <p:strVal val="#ppt_y"/>
                                          </p:val>
                                        </p:tav>
                                      </p:tavLst>
                                    </p:anim>
                                    <p:anim calcmode="lin" valueType="num">
                                      <p:cBhvr>
                                        <p:cTn id="29" dur="500" fill="hold"/>
                                        <p:tgtEl>
                                          <p:spTgt spid="9256"/>
                                        </p:tgtEl>
                                        <p:attrNameLst>
                                          <p:attrName>ppt_w</p:attrName>
                                        </p:attrNameLst>
                                      </p:cBhvr>
                                      <p:tavLst>
                                        <p:tav tm="0">
                                          <p:val>
                                            <p:fltVal val="0"/>
                                          </p:val>
                                        </p:tav>
                                        <p:tav tm="100000">
                                          <p:val>
                                            <p:strVal val="#ppt_w"/>
                                          </p:val>
                                        </p:tav>
                                      </p:tavLst>
                                    </p:anim>
                                    <p:anim calcmode="lin" valueType="num">
                                      <p:cBhvr>
                                        <p:cTn id="30" dur="500" fill="hold"/>
                                        <p:tgtEl>
                                          <p:spTgt spid="9256"/>
                                        </p:tgtEl>
                                        <p:attrNameLst>
                                          <p:attrName>ppt_h</p:attrName>
                                        </p:attrNameLst>
                                      </p:cBhvr>
                                      <p:tavLst>
                                        <p:tav tm="0">
                                          <p:val>
                                            <p:strVal val="#ppt_h"/>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iterate type="wd">
                                    <p:tmPct val="100000"/>
                                  </p:iterate>
                                  <p:childTnLst>
                                    <p:set>
                                      <p:cBhvr>
                                        <p:cTn id="34" dur="1" fill="hold">
                                          <p:stCondLst>
                                            <p:cond delay="0"/>
                                          </p:stCondLst>
                                        </p:cTn>
                                        <p:tgtEl>
                                          <p:spTgt spid="9257"/>
                                        </p:tgtEl>
                                        <p:attrNameLst>
                                          <p:attrName>style.visibility</p:attrName>
                                        </p:attrNameLst>
                                      </p:cBhvr>
                                      <p:to>
                                        <p:strVal val="visible"/>
                                      </p:to>
                                    </p:set>
                                    <p:animEffect transition="in" filter="wipe(left)">
                                      <p:cBhvr>
                                        <p:cTn id="35" dur="300"/>
                                        <p:tgtEl>
                                          <p:spTgt spid="925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9255"/>
                                        </p:tgtEl>
                                        <p:attrNameLst>
                                          <p:attrName>style.visibility</p:attrName>
                                        </p:attrNameLst>
                                      </p:cBhvr>
                                      <p:to>
                                        <p:strVal val="visible"/>
                                      </p:to>
                                    </p:set>
                                    <p:animEffect transition="in" filter="wipe(left)">
                                      <p:cBhvr>
                                        <p:cTn id="40" dur="500"/>
                                        <p:tgtEl>
                                          <p:spTgt spid="9255"/>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9248"/>
                                        </p:tgtEl>
                                        <p:attrNameLst>
                                          <p:attrName>style.visibility</p:attrName>
                                        </p:attrNameLst>
                                      </p:cBhvr>
                                      <p:to>
                                        <p:strVal val="visible"/>
                                      </p:to>
                                    </p:set>
                                    <p:animEffect transition="in" filter="wipe(left)">
                                      <p:cBhvr>
                                        <p:cTn id="45" dur="300"/>
                                        <p:tgtEl>
                                          <p:spTgt spid="924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9222"/>
                                        </p:tgtEl>
                                        <p:attrNameLst>
                                          <p:attrName>style.visibility</p:attrName>
                                        </p:attrNameLst>
                                      </p:cBhvr>
                                      <p:to>
                                        <p:strVal val="visible"/>
                                      </p:to>
                                    </p:set>
                                    <p:animEffect transition="in" filter="wipe(left)">
                                      <p:cBhvr>
                                        <p:cTn id="50" dur="300"/>
                                        <p:tgtEl>
                                          <p:spTgt spid="9222"/>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iterate type="wd">
                                    <p:tmPct val="100000"/>
                                  </p:iterate>
                                  <p:childTnLst>
                                    <p:set>
                                      <p:cBhvr>
                                        <p:cTn id="54" dur="1" fill="hold">
                                          <p:stCondLst>
                                            <p:cond delay="0"/>
                                          </p:stCondLst>
                                        </p:cTn>
                                        <p:tgtEl>
                                          <p:spTgt spid="9261"/>
                                        </p:tgtEl>
                                        <p:attrNameLst>
                                          <p:attrName>style.visibility</p:attrName>
                                        </p:attrNameLst>
                                      </p:cBhvr>
                                      <p:to>
                                        <p:strVal val="visible"/>
                                      </p:to>
                                    </p:set>
                                    <p:animEffect transition="in" filter="wipe(left)">
                                      <p:cBhvr>
                                        <p:cTn id="55" dur="300"/>
                                        <p:tgtEl>
                                          <p:spTgt spid="9261"/>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grpId="0" nodeType="clickEffect">
                                  <p:stCondLst>
                                    <p:cond delay="0"/>
                                  </p:stCondLst>
                                  <p:iterate type="wd">
                                    <p:tmPct val="100000"/>
                                  </p:iterate>
                                  <p:childTnLst>
                                    <p:set>
                                      <p:cBhvr>
                                        <p:cTn id="59" dur="1" fill="hold">
                                          <p:stCondLst>
                                            <p:cond delay="0"/>
                                          </p:stCondLst>
                                        </p:cTn>
                                        <p:tgtEl>
                                          <p:spTgt spid="9260"/>
                                        </p:tgtEl>
                                        <p:attrNameLst>
                                          <p:attrName>style.visibility</p:attrName>
                                        </p:attrNameLst>
                                      </p:cBhvr>
                                      <p:to>
                                        <p:strVal val="visible"/>
                                      </p:to>
                                    </p:set>
                                    <p:animEffect transition="in" filter="wipe(left)">
                                      <p:cBhvr>
                                        <p:cTn id="60" dur="300"/>
                                        <p:tgtEl>
                                          <p:spTgt spid="9260"/>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grpId="0" nodeType="clickEffect">
                                  <p:stCondLst>
                                    <p:cond delay="0"/>
                                  </p:stCondLst>
                                  <p:iterate type="wd">
                                    <p:tmPct val="100000"/>
                                  </p:iterate>
                                  <p:childTnLst>
                                    <p:set>
                                      <p:cBhvr>
                                        <p:cTn id="64" dur="1" fill="hold">
                                          <p:stCondLst>
                                            <p:cond delay="0"/>
                                          </p:stCondLst>
                                        </p:cTn>
                                        <p:tgtEl>
                                          <p:spTgt spid="9259"/>
                                        </p:tgtEl>
                                        <p:attrNameLst>
                                          <p:attrName>style.visibility</p:attrName>
                                        </p:attrNameLst>
                                      </p:cBhvr>
                                      <p:to>
                                        <p:strVal val="visible"/>
                                      </p:to>
                                    </p:set>
                                    <p:animEffect transition="in" filter="wipe(left)">
                                      <p:cBhvr>
                                        <p:cTn id="65" dur="300"/>
                                        <p:tgtEl>
                                          <p:spTgt spid="9259"/>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grpId="0" nodeType="clickEffect">
                                  <p:stCondLst>
                                    <p:cond delay="0"/>
                                  </p:stCondLst>
                                  <p:iterate type="wd">
                                    <p:tmPct val="100000"/>
                                  </p:iterate>
                                  <p:childTnLst>
                                    <p:set>
                                      <p:cBhvr>
                                        <p:cTn id="69" dur="1" fill="hold">
                                          <p:stCondLst>
                                            <p:cond delay="0"/>
                                          </p:stCondLst>
                                        </p:cTn>
                                        <p:tgtEl>
                                          <p:spTgt spid="9258"/>
                                        </p:tgtEl>
                                        <p:attrNameLst>
                                          <p:attrName>style.visibility</p:attrName>
                                        </p:attrNameLst>
                                      </p:cBhvr>
                                      <p:to>
                                        <p:strVal val="visible"/>
                                      </p:to>
                                    </p:set>
                                    <p:animEffect transition="in" filter="wipe(left)">
                                      <p:cBhvr>
                                        <p:cTn id="70" dur="300"/>
                                        <p:tgtEl>
                                          <p:spTgt spid="9258"/>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grpId="0" nodeType="clickEffect">
                                  <p:stCondLst>
                                    <p:cond delay="0"/>
                                  </p:stCondLst>
                                  <p:iterate type="wd">
                                    <p:tmPct val="100000"/>
                                  </p:iterate>
                                  <p:childTnLst>
                                    <p:set>
                                      <p:cBhvr>
                                        <p:cTn id="74" dur="1" fill="hold">
                                          <p:stCondLst>
                                            <p:cond delay="0"/>
                                          </p:stCondLst>
                                        </p:cTn>
                                        <p:tgtEl>
                                          <p:spTgt spid="9223"/>
                                        </p:tgtEl>
                                        <p:attrNameLst>
                                          <p:attrName>style.visibility</p:attrName>
                                        </p:attrNameLst>
                                      </p:cBhvr>
                                      <p:to>
                                        <p:strVal val="visible"/>
                                      </p:to>
                                    </p:set>
                                    <p:animEffect transition="in" filter="wipe(left)">
                                      <p:cBhvr>
                                        <p:cTn id="75" dur="300"/>
                                        <p:tgtEl>
                                          <p:spTgt spid="9223"/>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grpId="0" nodeType="clickEffect">
                                  <p:stCondLst>
                                    <p:cond delay="0"/>
                                  </p:stCondLst>
                                  <p:iterate type="wd">
                                    <p:tmPct val="100000"/>
                                  </p:iterate>
                                  <p:childTnLst>
                                    <p:set>
                                      <p:cBhvr>
                                        <p:cTn id="79" dur="1" fill="hold">
                                          <p:stCondLst>
                                            <p:cond delay="0"/>
                                          </p:stCondLst>
                                        </p:cTn>
                                        <p:tgtEl>
                                          <p:spTgt spid="9262"/>
                                        </p:tgtEl>
                                        <p:attrNameLst>
                                          <p:attrName>style.visibility</p:attrName>
                                        </p:attrNameLst>
                                      </p:cBhvr>
                                      <p:to>
                                        <p:strVal val="visible"/>
                                      </p:to>
                                    </p:set>
                                    <p:animEffect transition="in" filter="wipe(left)">
                                      <p:cBhvr>
                                        <p:cTn id="80" dur="300"/>
                                        <p:tgtEl>
                                          <p:spTgt spid="9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autoUpdateAnimBg="0"/>
      <p:bldP spid="9219" grpId="0" build="p" autoUpdateAnimBg="0"/>
      <p:bldP spid="9222" grpId="0" autoUpdateAnimBg="0"/>
      <p:bldP spid="9223" grpId="0" autoUpdateAnimBg="0"/>
      <p:bldP spid="9220" grpId="0" autoUpdateAnimBg="0"/>
      <p:bldP spid="9248" grpId="0" autoUpdateAnimBg="0"/>
      <p:bldP spid="9251" grpId="0" autoUpdateAnimBg="0"/>
      <p:bldP spid="9256" grpId="0" animBg="1"/>
      <p:bldP spid="9257" grpId="0" autoUpdateAnimBg="0"/>
      <p:bldP spid="9258" grpId="0" autoUpdateAnimBg="0"/>
      <p:bldP spid="9259" grpId="0" autoUpdateAnimBg="0"/>
      <p:bldP spid="9260" grpId="0" autoUpdateAnimBg="0"/>
      <p:bldP spid="9261" grpId="0" autoUpdateAnimBg="0"/>
      <p:bldP spid="9262"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xfrm>
            <a:off x="7046913" y="236538"/>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5310FFAA-A121-4A5F-A967-35E238CEDF81}" type="slidenum">
              <a:rPr kumimoji="0" lang="zh-CN" altLang="en-US" sz="2000" smtClean="0">
                <a:solidFill>
                  <a:srgbClr val="0000FF"/>
                </a:solidFill>
              </a:rPr>
              <a:pPr eaLnBrk="1" hangingPunct="1"/>
              <a:t>15</a:t>
            </a:fld>
            <a:endParaRPr kumimoji="0" lang="en-US" altLang="zh-CN" sz="2000" dirty="0" smtClean="0">
              <a:solidFill>
                <a:srgbClr val="0000FF"/>
              </a:solidFill>
            </a:endParaRPr>
          </a:p>
        </p:txBody>
      </p:sp>
      <p:sp>
        <p:nvSpPr>
          <p:cNvPr id="20484" name="Text Box 4"/>
          <p:cNvSpPr txBox="1">
            <a:spLocks noChangeArrowheads="1"/>
          </p:cNvSpPr>
          <p:nvPr/>
        </p:nvSpPr>
        <p:spPr bwMode="auto">
          <a:xfrm>
            <a:off x="645319" y="329406"/>
            <a:ext cx="27670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dirty="0"/>
              <a:t>2. </a:t>
            </a:r>
            <a:r>
              <a:rPr lang="zh-CN" altLang="en-US" sz="2800" dirty="0">
                <a:latin typeface="宋体" pitchFamily="2" charset="-122"/>
              </a:rPr>
              <a:t>图样标注</a:t>
            </a:r>
            <a:r>
              <a:rPr lang="zh-CN" altLang="en-US" dirty="0"/>
              <a:t> </a:t>
            </a:r>
          </a:p>
        </p:txBody>
      </p:sp>
      <p:sp>
        <p:nvSpPr>
          <p:cNvPr id="20486" name="Text Box 6"/>
          <p:cNvSpPr txBox="1">
            <a:spLocks noChangeArrowheads="1"/>
          </p:cNvSpPr>
          <p:nvPr/>
        </p:nvSpPr>
        <p:spPr bwMode="auto">
          <a:xfrm>
            <a:off x="367203" y="1860550"/>
            <a:ext cx="8228012"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0" dirty="0"/>
              <a:t> </a:t>
            </a:r>
            <a:r>
              <a:rPr lang="zh-CN" altLang="en-US" sz="2800" dirty="0">
                <a:latin typeface="宋体" pitchFamily="2" charset="-122"/>
              </a:rPr>
              <a:t>当所有要求</a:t>
            </a:r>
            <a:r>
              <a:rPr lang="zh-CN" altLang="en-US" sz="2800" dirty="0">
                <a:solidFill>
                  <a:srgbClr val="FF3300"/>
                </a:solidFill>
                <a:latin typeface="宋体" pitchFamily="2" charset="-122"/>
              </a:rPr>
              <a:t>精度等级相同</a:t>
            </a:r>
            <a:r>
              <a:rPr lang="zh-CN" altLang="en-US" sz="2800" dirty="0">
                <a:solidFill>
                  <a:schemeClr val="tx2"/>
                </a:solidFill>
                <a:latin typeface="宋体" pitchFamily="2" charset="-122"/>
              </a:rPr>
              <a:t>时</a:t>
            </a:r>
            <a:r>
              <a:rPr lang="zh-CN" altLang="en-US" sz="2800" dirty="0">
                <a:latin typeface="宋体" pitchFamily="2" charset="-122"/>
              </a:rPr>
              <a:t>，只标</a:t>
            </a:r>
            <a:r>
              <a:rPr lang="zh-CN" altLang="en-US" sz="2800" dirty="0"/>
              <a:t>等级和标准号：</a:t>
            </a:r>
          </a:p>
        </p:txBody>
      </p:sp>
      <p:sp>
        <p:nvSpPr>
          <p:cNvPr id="20487" name="Text Box 7"/>
          <p:cNvSpPr txBox="1">
            <a:spLocks noChangeArrowheads="1"/>
          </p:cNvSpPr>
          <p:nvPr/>
        </p:nvSpPr>
        <p:spPr bwMode="auto">
          <a:xfrm>
            <a:off x="463785" y="2441575"/>
            <a:ext cx="4656846"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dirty="0" smtClean="0">
                <a:latin typeface="宋体" pitchFamily="2" charset="-122"/>
              </a:rPr>
              <a:t>如</a:t>
            </a:r>
            <a:r>
              <a:rPr lang="zh-CN" altLang="en-US" sz="2800" dirty="0" smtClean="0">
                <a:solidFill>
                  <a:srgbClr val="FF3300"/>
                </a:solidFill>
              </a:rPr>
              <a:t>7 </a:t>
            </a:r>
            <a:r>
              <a:rPr lang="en-US" altLang="zh-CN" sz="2800" dirty="0">
                <a:solidFill>
                  <a:srgbClr val="FF3300"/>
                </a:solidFill>
              </a:rPr>
              <a:t>GB/T 10095.1～.2</a:t>
            </a:r>
            <a:endParaRPr lang="zh-CN" altLang="en-US" sz="2800" dirty="0">
              <a:solidFill>
                <a:srgbClr val="FF3300"/>
              </a:solidFill>
            </a:endParaRPr>
          </a:p>
        </p:txBody>
      </p:sp>
      <p:sp>
        <p:nvSpPr>
          <p:cNvPr id="20488" name="Text Box 8"/>
          <p:cNvSpPr txBox="1">
            <a:spLocks noChangeArrowheads="1"/>
          </p:cNvSpPr>
          <p:nvPr/>
        </p:nvSpPr>
        <p:spPr bwMode="auto">
          <a:xfrm>
            <a:off x="488950" y="3298825"/>
            <a:ext cx="8266113" cy="690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40000"/>
              </a:lnSpc>
              <a:spcBef>
                <a:spcPct val="50000"/>
              </a:spcBef>
            </a:pPr>
            <a:r>
              <a:rPr lang="zh-CN" altLang="en-US" sz="2800" dirty="0"/>
              <a:t>按准确性、平稳性和载荷分布均匀性的顺序标注:</a:t>
            </a:r>
          </a:p>
        </p:txBody>
      </p:sp>
      <p:grpSp>
        <p:nvGrpSpPr>
          <p:cNvPr id="20513" name="Group 33"/>
          <p:cNvGrpSpPr>
            <a:grpSpLocks/>
          </p:cNvGrpSpPr>
          <p:nvPr/>
        </p:nvGrpSpPr>
        <p:grpSpPr bwMode="auto">
          <a:xfrm>
            <a:off x="444503" y="588963"/>
            <a:ext cx="4676775" cy="1071562"/>
            <a:chOff x="280" y="468"/>
            <a:chExt cx="2946" cy="675"/>
          </a:xfrm>
        </p:grpSpPr>
        <p:sp>
          <p:nvSpPr>
            <p:cNvPr id="16403" name="Text Box 5"/>
            <p:cNvSpPr txBox="1">
              <a:spLocks noChangeArrowheads="1"/>
            </p:cNvSpPr>
            <p:nvPr/>
          </p:nvSpPr>
          <p:spPr bwMode="auto">
            <a:xfrm>
              <a:off x="280" y="639"/>
              <a:ext cx="294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dirty="0"/>
                <a:t>(1)  </a:t>
              </a:r>
              <a:r>
                <a:rPr lang="zh-CN" altLang="en-US" sz="2800" dirty="0">
                  <a:latin typeface="宋体" pitchFamily="2" charset="-122"/>
                </a:rPr>
                <a:t>齿轮精度等级的</a:t>
              </a:r>
              <a:r>
                <a:rPr lang="zh-CN" altLang="en-US" sz="2800" dirty="0">
                  <a:solidFill>
                    <a:srgbClr val="FF3300"/>
                  </a:solidFill>
                  <a:latin typeface="宋体" pitchFamily="2" charset="-122"/>
                </a:rPr>
                <a:t>标注:</a:t>
              </a:r>
              <a:endParaRPr lang="zh-CN" altLang="en-US" sz="2800" dirty="0"/>
            </a:p>
          </p:txBody>
        </p:sp>
        <p:sp>
          <p:nvSpPr>
            <p:cNvPr id="16404" name="AutoShape 21"/>
            <p:cNvSpPr>
              <a:spLocks/>
            </p:cNvSpPr>
            <p:nvPr/>
          </p:nvSpPr>
          <p:spPr bwMode="auto">
            <a:xfrm>
              <a:off x="2901" y="468"/>
              <a:ext cx="240" cy="675"/>
            </a:xfrm>
            <a:prstGeom prst="leftBrace">
              <a:avLst>
                <a:gd name="adj1" fmla="val 23437"/>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0502" name="Text Box 22"/>
          <p:cNvSpPr txBox="1">
            <a:spLocks noChangeArrowheads="1"/>
          </p:cNvSpPr>
          <p:nvPr/>
        </p:nvSpPr>
        <p:spPr bwMode="auto">
          <a:xfrm>
            <a:off x="4970463" y="363538"/>
            <a:ext cx="34512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b="0"/>
              <a:t>① </a:t>
            </a:r>
            <a:r>
              <a:rPr lang="zh-CN" altLang="en-US" sz="2800"/>
              <a:t>精度等级</a:t>
            </a:r>
          </a:p>
        </p:txBody>
      </p:sp>
      <p:sp>
        <p:nvSpPr>
          <p:cNvPr id="20503" name="Text Box 23"/>
          <p:cNvSpPr txBox="1">
            <a:spLocks noChangeArrowheads="1"/>
          </p:cNvSpPr>
          <p:nvPr/>
        </p:nvSpPr>
        <p:spPr bwMode="auto">
          <a:xfrm>
            <a:off x="4970463" y="877888"/>
            <a:ext cx="31956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b="0"/>
              <a:t>② </a:t>
            </a:r>
            <a:r>
              <a:rPr lang="zh-CN" altLang="en-US" sz="2800"/>
              <a:t>偏差代号</a:t>
            </a:r>
          </a:p>
        </p:txBody>
      </p:sp>
      <p:sp>
        <p:nvSpPr>
          <p:cNvPr id="20504" name="Text Box 24"/>
          <p:cNvSpPr txBox="1">
            <a:spLocks noChangeArrowheads="1"/>
          </p:cNvSpPr>
          <p:nvPr/>
        </p:nvSpPr>
        <p:spPr bwMode="auto">
          <a:xfrm>
            <a:off x="4970463" y="1420813"/>
            <a:ext cx="30289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b="0"/>
              <a:t>③ </a:t>
            </a:r>
            <a:r>
              <a:rPr lang="zh-CN" altLang="en-US" sz="2800"/>
              <a:t>标准代号</a:t>
            </a:r>
          </a:p>
        </p:txBody>
      </p:sp>
      <p:sp>
        <p:nvSpPr>
          <p:cNvPr id="20505" name="Rectangle 25"/>
          <p:cNvSpPr>
            <a:spLocks noChangeArrowheads="1"/>
          </p:cNvSpPr>
          <p:nvPr/>
        </p:nvSpPr>
        <p:spPr bwMode="auto">
          <a:xfrm>
            <a:off x="457200" y="2946400"/>
            <a:ext cx="48910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t>当要求</a:t>
            </a:r>
            <a:r>
              <a:rPr lang="zh-CN" altLang="en-US" sz="2800">
                <a:solidFill>
                  <a:srgbClr val="FF3300"/>
                </a:solidFill>
              </a:rPr>
              <a:t>精度等级不同时</a:t>
            </a:r>
            <a:r>
              <a:rPr lang="zh-CN" altLang="en-US" sz="2800"/>
              <a:t>，</a:t>
            </a:r>
          </a:p>
        </p:txBody>
      </p:sp>
      <p:sp>
        <p:nvSpPr>
          <p:cNvPr id="20506" name="Rectangle 26"/>
          <p:cNvSpPr>
            <a:spLocks noChangeArrowheads="1"/>
          </p:cNvSpPr>
          <p:nvPr/>
        </p:nvSpPr>
        <p:spPr bwMode="auto">
          <a:xfrm>
            <a:off x="1476375" y="3800475"/>
            <a:ext cx="5184775" cy="690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40000"/>
              </a:lnSpc>
              <a:spcBef>
                <a:spcPct val="50000"/>
              </a:spcBef>
            </a:pPr>
            <a:r>
              <a:rPr lang="zh-CN" altLang="en-US" sz="2800" dirty="0">
                <a:solidFill>
                  <a:srgbClr val="FF3300"/>
                </a:solidFill>
              </a:rPr>
              <a:t>精度等级、偏差代号和标准号。</a:t>
            </a:r>
          </a:p>
        </p:txBody>
      </p:sp>
      <p:graphicFrame>
        <p:nvGraphicFramePr>
          <p:cNvPr id="20507" name="Object 27"/>
          <p:cNvGraphicFramePr>
            <a:graphicFrameLocks noChangeAspect="1"/>
          </p:cNvGraphicFramePr>
          <p:nvPr/>
        </p:nvGraphicFramePr>
        <p:xfrm>
          <a:off x="571500" y="4454525"/>
          <a:ext cx="7791450" cy="735013"/>
        </p:xfrm>
        <a:graphic>
          <a:graphicData uri="http://schemas.openxmlformats.org/presentationml/2006/ole">
            <mc:AlternateContent xmlns:mc="http://schemas.openxmlformats.org/markup-compatibility/2006">
              <mc:Choice xmlns:v="urn:schemas-microsoft-com:vml" Requires="v">
                <p:oleObj spid="_x0000_s16417" name="Equation" r:id="rId3" imgW="2628900" imgH="241300" progId="Equation.3">
                  <p:embed/>
                </p:oleObj>
              </mc:Choice>
              <mc:Fallback>
                <p:oleObj name="Equation" r:id="rId3" imgW="2628900" imgH="241300" progId="Equation.3">
                  <p:embed/>
                  <p:pic>
                    <p:nvPicPr>
                      <p:cNvPr id="0" name="Object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 y="4454525"/>
                        <a:ext cx="7791450" cy="735013"/>
                      </a:xfrm>
                      <a:prstGeom prst="rect">
                        <a:avLst/>
                      </a:prstGeom>
                      <a:solidFill>
                        <a:srgbClr val="FFFF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508" name="AutoShape 28"/>
          <p:cNvSpPr>
            <a:spLocks noChangeArrowheads="1"/>
          </p:cNvSpPr>
          <p:nvPr/>
        </p:nvSpPr>
        <p:spPr bwMode="auto">
          <a:xfrm>
            <a:off x="671513" y="5461000"/>
            <a:ext cx="1357312" cy="609600"/>
          </a:xfrm>
          <a:prstGeom prst="wedgeRoundRectCallout">
            <a:avLst>
              <a:gd name="adj1" fmla="val 55264"/>
              <a:gd name="adj2" fmla="val -124481"/>
              <a:gd name="adj3" fmla="val 16667"/>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a:t>准确性</a:t>
            </a:r>
          </a:p>
        </p:txBody>
      </p:sp>
      <p:grpSp>
        <p:nvGrpSpPr>
          <p:cNvPr id="20511" name="Group 31"/>
          <p:cNvGrpSpPr>
            <a:grpSpLocks/>
          </p:cNvGrpSpPr>
          <p:nvPr/>
        </p:nvGrpSpPr>
        <p:grpSpPr bwMode="auto">
          <a:xfrm>
            <a:off x="2500313" y="5022850"/>
            <a:ext cx="1528762" cy="1074738"/>
            <a:chOff x="1575" y="3199"/>
            <a:chExt cx="963" cy="677"/>
          </a:xfrm>
        </p:grpSpPr>
        <p:sp>
          <p:nvSpPr>
            <p:cNvPr id="16401" name="AutoShape 29"/>
            <p:cNvSpPr>
              <a:spLocks noChangeArrowheads="1"/>
            </p:cNvSpPr>
            <p:nvPr/>
          </p:nvSpPr>
          <p:spPr bwMode="auto">
            <a:xfrm>
              <a:off x="1575" y="3492"/>
              <a:ext cx="963" cy="384"/>
            </a:xfrm>
            <a:prstGeom prst="wedgeRoundRectCallout">
              <a:avLst>
                <a:gd name="adj1" fmla="val -6940"/>
                <a:gd name="adj2" fmla="val -122065"/>
                <a:gd name="adj3" fmla="val 16667"/>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a:t>平稳性</a:t>
              </a:r>
            </a:p>
          </p:txBody>
        </p:sp>
        <p:sp>
          <p:nvSpPr>
            <p:cNvPr id="16402" name="Line 30"/>
            <p:cNvSpPr>
              <a:spLocks noChangeShapeType="1"/>
            </p:cNvSpPr>
            <p:nvPr/>
          </p:nvSpPr>
          <p:spPr bwMode="auto">
            <a:xfrm flipV="1">
              <a:off x="2223" y="3199"/>
              <a:ext cx="126" cy="392"/>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0512" name="AutoShape 32"/>
          <p:cNvSpPr>
            <a:spLocks noChangeArrowheads="1"/>
          </p:cNvSpPr>
          <p:nvPr/>
        </p:nvSpPr>
        <p:spPr bwMode="auto">
          <a:xfrm>
            <a:off x="4684713" y="5503863"/>
            <a:ext cx="3443287" cy="609600"/>
          </a:xfrm>
          <a:prstGeom prst="wedgeEllipseCallout">
            <a:avLst>
              <a:gd name="adj1" fmla="val -30500"/>
              <a:gd name="adj2" fmla="val -124481"/>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a:t>载荷分布均匀性</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0484">
                                            <p:txEl>
                                              <p:pRg st="0" end="0"/>
                                            </p:txEl>
                                          </p:spTgt>
                                        </p:tgtEl>
                                        <p:attrNameLst>
                                          <p:attrName>style.visibility</p:attrName>
                                        </p:attrNameLst>
                                      </p:cBhvr>
                                      <p:to>
                                        <p:strVal val="visible"/>
                                      </p:to>
                                    </p:set>
                                    <p:animEffect transition="in" filter="wipe(left)">
                                      <p:cBhvr>
                                        <p:cTn id="7" dur="300"/>
                                        <p:tgtEl>
                                          <p:spTgt spid="2048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0513"/>
                                        </p:tgtEl>
                                        <p:attrNameLst>
                                          <p:attrName>style.visibility</p:attrName>
                                        </p:attrNameLst>
                                      </p:cBhvr>
                                      <p:to>
                                        <p:strVal val="visible"/>
                                      </p:to>
                                    </p:set>
                                    <p:animEffect transition="in" filter="wipe(left)">
                                      <p:cBhvr>
                                        <p:cTn id="12" dur="2000"/>
                                        <p:tgtEl>
                                          <p:spTgt spid="205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0502"/>
                                        </p:tgtEl>
                                        <p:attrNameLst>
                                          <p:attrName>style.visibility</p:attrName>
                                        </p:attrNameLst>
                                      </p:cBhvr>
                                      <p:to>
                                        <p:strVal val="visible"/>
                                      </p:to>
                                    </p:set>
                                    <p:animEffect transition="in" filter="wipe(left)">
                                      <p:cBhvr>
                                        <p:cTn id="17" dur="300"/>
                                        <p:tgtEl>
                                          <p:spTgt spid="2050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0503"/>
                                        </p:tgtEl>
                                        <p:attrNameLst>
                                          <p:attrName>style.visibility</p:attrName>
                                        </p:attrNameLst>
                                      </p:cBhvr>
                                      <p:to>
                                        <p:strVal val="visible"/>
                                      </p:to>
                                    </p:set>
                                    <p:animEffect transition="in" filter="wipe(left)">
                                      <p:cBhvr>
                                        <p:cTn id="22" dur="300"/>
                                        <p:tgtEl>
                                          <p:spTgt spid="2050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0504"/>
                                        </p:tgtEl>
                                        <p:attrNameLst>
                                          <p:attrName>style.visibility</p:attrName>
                                        </p:attrNameLst>
                                      </p:cBhvr>
                                      <p:to>
                                        <p:strVal val="visible"/>
                                      </p:to>
                                    </p:set>
                                    <p:animEffect transition="in" filter="wipe(left)">
                                      <p:cBhvr>
                                        <p:cTn id="27" dur="300"/>
                                        <p:tgtEl>
                                          <p:spTgt spid="2050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0486"/>
                                        </p:tgtEl>
                                        <p:attrNameLst>
                                          <p:attrName>style.visibility</p:attrName>
                                        </p:attrNameLst>
                                      </p:cBhvr>
                                      <p:to>
                                        <p:strVal val="visible"/>
                                      </p:to>
                                    </p:set>
                                    <p:animEffect transition="in" filter="wipe(left)">
                                      <p:cBhvr>
                                        <p:cTn id="32" dur="300"/>
                                        <p:tgtEl>
                                          <p:spTgt spid="2048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0487"/>
                                        </p:tgtEl>
                                        <p:attrNameLst>
                                          <p:attrName>style.visibility</p:attrName>
                                        </p:attrNameLst>
                                      </p:cBhvr>
                                      <p:to>
                                        <p:strVal val="visible"/>
                                      </p:to>
                                    </p:set>
                                    <p:animEffect transition="in" filter="wipe(left)">
                                      <p:cBhvr>
                                        <p:cTn id="37" dur="300"/>
                                        <p:tgtEl>
                                          <p:spTgt spid="2048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0505"/>
                                        </p:tgtEl>
                                        <p:attrNameLst>
                                          <p:attrName>style.visibility</p:attrName>
                                        </p:attrNameLst>
                                      </p:cBhvr>
                                      <p:to>
                                        <p:strVal val="visible"/>
                                      </p:to>
                                    </p:set>
                                    <p:animEffect transition="in" filter="wipe(left)">
                                      <p:cBhvr>
                                        <p:cTn id="42" dur="300"/>
                                        <p:tgtEl>
                                          <p:spTgt spid="2050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20488"/>
                                        </p:tgtEl>
                                        <p:attrNameLst>
                                          <p:attrName>style.visibility</p:attrName>
                                        </p:attrNameLst>
                                      </p:cBhvr>
                                      <p:to>
                                        <p:strVal val="visible"/>
                                      </p:to>
                                    </p:set>
                                    <p:animEffect transition="in" filter="wipe(left)">
                                      <p:cBhvr>
                                        <p:cTn id="47" dur="300"/>
                                        <p:tgtEl>
                                          <p:spTgt spid="2048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20506"/>
                                        </p:tgtEl>
                                        <p:attrNameLst>
                                          <p:attrName>style.visibility</p:attrName>
                                        </p:attrNameLst>
                                      </p:cBhvr>
                                      <p:to>
                                        <p:strVal val="visible"/>
                                      </p:to>
                                    </p:set>
                                    <p:animEffect transition="in" filter="wipe(left)">
                                      <p:cBhvr>
                                        <p:cTn id="52" dur="300"/>
                                        <p:tgtEl>
                                          <p:spTgt spid="2050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20507"/>
                                        </p:tgtEl>
                                        <p:attrNameLst>
                                          <p:attrName>style.visibility</p:attrName>
                                        </p:attrNameLst>
                                      </p:cBhvr>
                                      <p:to>
                                        <p:strVal val="visible"/>
                                      </p:to>
                                    </p:set>
                                    <p:animEffect transition="in" filter="wipe(left)">
                                      <p:cBhvr>
                                        <p:cTn id="57" dur="500"/>
                                        <p:tgtEl>
                                          <p:spTgt spid="2050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7" presetClass="entr" presetSubtype="4" fill="hold" grpId="0" nodeType="clickEffect">
                                  <p:stCondLst>
                                    <p:cond delay="0"/>
                                  </p:stCondLst>
                                  <p:iterate type="wd">
                                    <p:tmPct val="100000"/>
                                  </p:iterate>
                                  <p:childTnLst>
                                    <p:set>
                                      <p:cBhvr>
                                        <p:cTn id="61" dur="1" fill="hold">
                                          <p:stCondLst>
                                            <p:cond delay="0"/>
                                          </p:stCondLst>
                                        </p:cTn>
                                        <p:tgtEl>
                                          <p:spTgt spid="20508"/>
                                        </p:tgtEl>
                                        <p:attrNameLst>
                                          <p:attrName>style.visibility</p:attrName>
                                        </p:attrNameLst>
                                      </p:cBhvr>
                                      <p:to>
                                        <p:strVal val="visible"/>
                                      </p:to>
                                    </p:set>
                                    <p:anim calcmode="lin" valueType="num">
                                      <p:cBhvr>
                                        <p:cTn id="62" dur="300" fill="hold"/>
                                        <p:tgtEl>
                                          <p:spTgt spid="20508"/>
                                        </p:tgtEl>
                                        <p:attrNameLst>
                                          <p:attrName>ppt_x</p:attrName>
                                        </p:attrNameLst>
                                      </p:cBhvr>
                                      <p:tavLst>
                                        <p:tav tm="0">
                                          <p:val>
                                            <p:strVal val="#ppt_x"/>
                                          </p:val>
                                        </p:tav>
                                        <p:tav tm="100000">
                                          <p:val>
                                            <p:strVal val="#ppt_x"/>
                                          </p:val>
                                        </p:tav>
                                      </p:tavLst>
                                    </p:anim>
                                    <p:anim calcmode="lin" valueType="num">
                                      <p:cBhvr>
                                        <p:cTn id="63" dur="300" fill="hold"/>
                                        <p:tgtEl>
                                          <p:spTgt spid="20508"/>
                                        </p:tgtEl>
                                        <p:attrNameLst>
                                          <p:attrName>ppt_y</p:attrName>
                                        </p:attrNameLst>
                                      </p:cBhvr>
                                      <p:tavLst>
                                        <p:tav tm="0">
                                          <p:val>
                                            <p:strVal val="#ppt_y+#ppt_h/2"/>
                                          </p:val>
                                        </p:tav>
                                        <p:tav tm="100000">
                                          <p:val>
                                            <p:strVal val="#ppt_y"/>
                                          </p:val>
                                        </p:tav>
                                      </p:tavLst>
                                    </p:anim>
                                    <p:anim calcmode="lin" valueType="num">
                                      <p:cBhvr>
                                        <p:cTn id="64" dur="300" fill="hold"/>
                                        <p:tgtEl>
                                          <p:spTgt spid="20508"/>
                                        </p:tgtEl>
                                        <p:attrNameLst>
                                          <p:attrName>ppt_w</p:attrName>
                                        </p:attrNameLst>
                                      </p:cBhvr>
                                      <p:tavLst>
                                        <p:tav tm="0">
                                          <p:val>
                                            <p:strVal val="#ppt_w"/>
                                          </p:val>
                                        </p:tav>
                                        <p:tav tm="100000">
                                          <p:val>
                                            <p:strVal val="#ppt_w"/>
                                          </p:val>
                                        </p:tav>
                                      </p:tavLst>
                                    </p:anim>
                                    <p:anim calcmode="lin" valueType="num">
                                      <p:cBhvr>
                                        <p:cTn id="65" dur="300" fill="hold"/>
                                        <p:tgtEl>
                                          <p:spTgt spid="20508"/>
                                        </p:tgtEl>
                                        <p:attrNameLst>
                                          <p:attrName>ppt_h</p:attrName>
                                        </p:attrNameLst>
                                      </p:cBhvr>
                                      <p:tavLst>
                                        <p:tav tm="0">
                                          <p:val>
                                            <p:fltVal val="0"/>
                                          </p:val>
                                        </p:tav>
                                        <p:tav tm="100000">
                                          <p:val>
                                            <p:strVal val="#ppt_h"/>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17" presetClass="entr" presetSubtype="4" fill="hold" nodeType="clickEffect">
                                  <p:stCondLst>
                                    <p:cond delay="0"/>
                                  </p:stCondLst>
                                  <p:childTnLst>
                                    <p:set>
                                      <p:cBhvr>
                                        <p:cTn id="69" dur="1" fill="hold">
                                          <p:stCondLst>
                                            <p:cond delay="0"/>
                                          </p:stCondLst>
                                        </p:cTn>
                                        <p:tgtEl>
                                          <p:spTgt spid="20511"/>
                                        </p:tgtEl>
                                        <p:attrNameLst>
                                          <p:attrName>style.visibility</p:attrName>
                                        </p:attrNameLst>
                                      </p:cBhvr>
                                      <p:to>
                                        <p:strVal val="visible"/>
                                      </p:to>
                                    </p:set>
                                    <p:anim calcmode="lin" valueType="num">
                                      <p:cBhvr>
                                        <p:cTn id="70" dur="500" fill="hold"/>
                                        <p:tgtEl>
                                          <p:spTgt spid="20511"/>
                                        </p:tgtEl>
                                        <p:attrNameLst>
                                          <p:attrName>ppt_x</p:attrName>
                                        </p:attrNameLst>
                                      </p:cBhvr>
                                      <p:tavLst>
                                        <p:tav tm="0">
                                          <p:val>
                                            <p:strVal val="#ppt_x"/>
                                          </p:val>
                                        </p:tav>
                                        <p:tav tm="100000">
                                          <p:val>
                                            <p:strVal val="#ppt_x"/>
                                          </p:val>
                                        </p:tav>
                                      </p:tavLst>
                                    </p:anim>
                                    <p:anim calcmode="lin" valueType="num">
                                      <p:cBhvr>
                                        <p:cTn id="71" dur="500" fill="hold"/>
                                        <p:tgtEl>
                                          <p:spTgt spid="20511"/>
                                        </p:tgtEl>
                                        <p:attrNameLst>
                                          <p:attrName>ppt_y</p:attrName>
                                        </p:attrNameLst>
                                      </p:cBhvr>
                                      <p:tavLst>
                                        <p:tav tm="0">
                                          <p:val>
                                            <p:strVal val="#ppt_y+#ppt_h/2"/>
                                          </p:val>
                                        </p:tav>
                                        <p:tav tm="100000">
                                          <p:val>
                                            <p:strVal val="#ppt_y"/>
                                          </p:val>
                                        </p:tav>
                                      </p:tavLst>
                                    </p:anim>
                                    <p:anim calcmode="lin" valueType="num">
                                      <p:cBhvr>
                                        <p:cTn id="72" dur="500" fill="hold"/>
                                        <p:tgtEl>
                                          <p:spTgt spid="20511"/>
                                        </p:tgtEl>
                                        <p:attrNameLst>
                                          <p:attrName>ppt_w</p:attrName>
                                        </p:attrNameLst>
                                      </p:cBhvr>
                                      <p:tavLst>
                                        <p:tav tm="0">
                                          <p:val>
                                            <p:strVal val="#ppt_w"/>
                                          </p:val>
                                        </p:tav>
                                        <p:tav tm="100000">
                                          <p:val>
                                            <p:strVal val="#ppt_w"/>
                                          </p:val>
                                        </p:tav>
                                      </p:tavLst>
                                    </p:anim>
                                    <p:anim calcmode="lin" valueType="num">
                                      <p:cBhvr>
                                        <p:cTn id="73" dur="500" fill="hold"/>
                                        <p:tgtEl>
                                          <p:spTgt spid="20511"/>
                                        </p:tgtEl>
                                        <p:attrNameLst>
                                          <p:attrName>ppt_h</p:attrName>
                                        </p:attrNameLst>
                                      </p:cBhvr>
                                      <p:tavLst>
                                        <p:tav tm="0">
                                          <p:val>
                                            <p:fltVal val="0"/>
                                          </p:val>
                                        </p:tav>
                                        <p:tav tm="100000">
                                          <p:val>
                                            <p:strVal val="#ppt_h"/>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17" presetClass="entr" presetSubtype="4" fill="hold" grpId="0" nodeType="clickEffect">
                                  <p:stCondLst>
                                    <p:cond delay="0"/>
                                  </p:stCondLst>
                                  <p:iterate type="wd">
                                    <p:tmPct val="100000"/>
                                  </p:iterate>
                                  <p:childTnLst>
                                    <p:set>
                                      <p:cBhvr>
                                        <p:cTn id="77" dur="1" fill="hold">
                                          <p:stCondLst>
                                            <p:cond delay="0"/>
                                          </p:stCondLst>
                                        </p:cTn>
                                        <p:tgtEl>
                                          <p:spTgt spid="20512"/>
                                        </p:tgtEl>
                                        <p:attrNameLst>
                                          <p:attrName>style.visibility</p:attrName>
                                        </p:attrNameLst>
                                      </p:cBhvr>
                                      <p:to>
                                        <p:strVal val="visible"/>
                                      </p:to>
                                    </p:set>
                                    <p:anim calcmode="lin" valueType="num">
                                      <p:cBhvr>
                                        <p:cTn id="78" dur="300" fill="hold"/>
                                        <p:tgtEl>
                                          <p:spTgt spid="20512"/>
                                        </p:tgtEl>
                                        <p:attrNameLst>
                                          <p:attrName>ppt_x</p:attrName>
                                        </p:attrNameLst>
                                      </p:cBhvr>
                                      <p:tavLst>
                                        <p:tav tm="0">
                                          <p:val>
                                            <p:strVal val="#ppt_x"/>
                                          </p:val>
                                        </p:tav>
                                        <p:tav tm="100000">
                                          <p:val>
                                            <p:strVal val="#ppt_x"/>
                                          </p:val>
                                        </p:tav>
                                      </p:tavLst>
                                    </p:anim>
                                    <p:anim calcmode="lin" valueType="num">
                                      <p:cBhvr>
                                        <p:cTn id="79" dur="300" fill="hold"/>
                                        <p:tgtEl>
                                          <p:spTgt spid="20512"/>
                                        </p:tgtEl>
                                        <p:attrNameLst>
                                          <p:attrName>ppt_y</p:attrName>
                                        </p:attrNameLst>
                                      </p:cBhvr>
                                      <p:tavLst>
                                        <p:tav tm="0">
                                          <p:val>
                                            <p:strVal val="#ppt_y+#ppt_h/2"/>
                                          </p:val>
                                        </p:tav>
                                        <p:tav tm="100000">
                                          <p:val>
                                            <p:strVal val="#ppt_y"/>
                                          </p:val>
                                        </p:tav>
                                      </p:tavLst>
                                    </p:anim>
                                    <p:anim calcmode="lin" valueType="num">
                                      <p:cBhvr>
                                        <p:cTn id="80" dur="300" fill="hold"/>
                                        <p:tgtEl>
                                          <p:spTgt spid="20512"/>
                                        </p:tgtEl>
                                        <p:attrNameLst>
                                          <p:attrName>ppt_w</p:attrName>
                                        </p:attrNameLst>
                                      </p:cBhvr>
                                      <p:tavLst>
                                        <p:tav tm="0">
                                          <p:val>
                                            <p:strVal val="#ppt_w"/>
                                          </p:val>
                                        </p:tav>
                                        <p:tav tm="100000">
                                          <p:val>
                                            <p:strVal val="#ppt_w"/>
                                          </p:val>
                                        </p:tav>
                                      </p:tavLst>
                                    </p:anim>
                                    <p:anim calcmode="lin" valueType="num">
                                      <p:cBhvr>
                                        <p:cTn id="81" dur="300" fill="hold"/>
                                        <p:tgtEl>
                                          <p:spTgt spid="205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uild="p" autoUpdateAnimBg="0"/>
      <p:bldP spid="20486" grpId="0" autoUpdateAnimBg="0"/>
      <p:bldP spid="20487" grpId="0" autoUpdateAnimBg="0"/>
      <p:bldP spid="20488" grpId="0" autoUpdateAnimBg="0"/>
      <p:bldP spid="20502" grpId="0" autoUpdateAnimBg="0"/>
      <p:bldP spid="20503" grpId="0" autoUpdateAnimBg="0"/>
      <p:bldP spid="20504" grpId="0" autoUpdateAnimBg="0"/>
      <p:bldP spid="20505" grpId="0" autoUpdateAnimBg="0"/>
      <p:bldP spid="20506" grpId="0" autoUpdateAnimBg="0"/>
      <p:bldP spid="20508" grpId="0" animBg="1" autoUpdateAnimBg="0"/>
      <p:bldP spid="20512"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xfrm>
            <a:off x="7083425" y="285750"/>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150E9947-280C-4329-836B-50C496531534}" type="slidenum">
              <a:rPr kumimoji="0" lang="zh-CN" altLang="en-US" sz="2000" smtClean="0">
                <a:solidFill>
                  <a:srgbClr val="0000FF"/>
                </a:solidFill>
              </a:rPr>
              <a:pPr eaLnBrk="1" hangingPunct="1"/>
              <a:t>16</a:t>
            </a:fld>
            <a:endParaRPr kumimoji="0" lang="en-US" altLang="zh-CN" sz="2000" dirty="0" smtClean="0">
              <a:solidFill>
                <a:srgbClr val="0000FF"/>
              </a:solidFill>
            </a:endParaRPr>
          </a:p>
        </p:txBody>
      </p:sp>
      <p:sp>
        <p:nvSpPr>
          <p:cNvPr id="34820" name="Text Box 4"/>
          <p:cNvSpPr txBox="1">
            <a:spLocks noChangeArrowheads="1"/>
          </p:cNvSpPr>
          <p:nvPr/>
        </p:nvSpPr>
        <p:spPr bwMode="auto">
          <a:xfrm>
            <a:off x="1540199" y="489005"/>
            <a:ext cx="37004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dirty="0"/>
              <a:t>(2) </a:t>
            </a:r>
            <a:r>
              <a:rPr lang="zh-CN" altLang="en-US" sz="2800" dirty="0">
                <a:latin typeface="宋体" pitchFamily="2" charset="-122"/>
              </a:rPr>
              <a:t>侧隙的标注</a:t>
            </a:r>
          </a:p>
        </p:txBody>
      </p:sp>
      <p:sp>
        <p:nvSpPr>
          <p:cNvPr id="34821" name="Text Box 5"/>
          <p:cNvSpPr txBox="1">
            <a:spLocks noChangeArrowheads="1"/>
          </p:cNvSpPr>
          <p:nvPr/>
        </p:nvSpPr>
        <p:spPr bwMode="auto">
          <a:xfrm>
            <a:off x="729456" y="1088126"/>
            <a:ext cx="802481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dirty="0" smtClean="0"/>
              <a:t>         对大</a:t>
            </a:r>
            <a:r>
              <a:rPr lang="zh-CN" altLang="en-US" sz="2800" dirty="0"/>
              <a:t>模数齿轮 一般标注公称齿厚及其上、下偏差。</a:t>
            </a:r>
          </a:p>
        </p:txBody>
      </p:sp>
      <p:graphicFrame>
        <p:nvGraphicFramePr>
          <p:cNvPr id="34822" name="Object 6"/>
          <p:cNvGraphicFramePr>
            <a:graphicFrameLocks noChangeAspect="1"/>
          </p:cNvGraphicFramePr>
          <p:nvPr/>
        </p:nvGraphicFramePr>
        <p:xfrm>
          <a:off x="3155950" y="1619250"/>
          <a:ext cx="3087688" cy="1738313"/>
        </p:xfrm>
        <a:graphic>
          <a:graphicData uri="http://schemas.openxmlformats.org/presentationml/2006/ole">
            <mc:AlternateContent xmlns:mc="http://schemas.openxmlformats.org/markup-compatibility/2006">
              <mc:Choice xmlns:v="urn:schemas-microsoft-com:vml" Requires="v">
                <p:oleObj spid="_x0000_s17444" name="Equation" r:id="rId3" imgW="330200" imgH="279400" progId="Equation.3">
                  <p:embed/>
                </p:oleObj>
              </mc:Choice>
              <mc:Fallback>
                <p:oleObj name="Equation" r:id="rId3" imgW="330200" imgH="2794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5950" y="1619250"/>
                        <a:ext cx="3087688" cy="1738313"/>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823" name="Text Box 7"/>
          <p:cNvSpPr txBox="1">
            <a:spLocks noChangeArrowheads="1"/>
          </p:cNvSpPr>
          <p:nvPr/>
        </p:nvSpPr>
        <p:spPr bwMode="auto">
          <a:xfrm>
            <a:off x="493891" y="3087223"/>
            <a:ext cx="8030503" cy="1076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pPr>
            <a:r>
              <a:rPr lang="zh-CN" altLang="en-US" sz="2800" b="0" dirty="0"/>
              <a:t>         </a:t>
            </a:r>
            <a:r>
              <a:rPr lang="zh-CN" altLang="en-US" sz="2800" dirty="0"/>
              <a:t>对中小模数齿轮一般标注公称公法线长度</a:t>
            </a:r>
            <a:r>
              <a:rPr lang="zh-CN" altLang="en-US" sz="2800" dirty="0" smtClean="0"/>
              <a:t>及其上</a:t>
            </a:r>
            <a:r>
              <a:rPr lang="zh-CN" altLang="en-US" sz="2800" dirty="0"/>
              <a:t>、下偏差</a:t>
            </a:r>
            <a:r>
              <a:rPr lang="zh-CN" altLang="en-US" sz="2800" b="0" dirty="0"/>
              <a:t>。</a:t>
            </a:r>
          </a:p>
        </p:txBody>
      </p:sp>
      <p:graphicFrame>
        <p:nvGraphicFramePr>
          <p:cNvPr id="34824" name="Object 8"/>
          <p:cNvGraphicFramePr>
            <a:graphicFrameLocks noChangeAspect="1"/>
          </p:cNvGraphicFramePr>
          <p:nvPr>
            <p:extLst>
              <p:ext uri="{D42A27DB-BD31-4B8C-83A1-F6EECF244321}">
                <p14:modId xmlns:p14="http://schemas.microsoft.com/office/powerpoint/2010/main" val="228112180"/>
              </p:ext>
            </p:extLst>
          </p:nvPr>
        </p:nvGraphicFramePr>
        <p:xfrm>
          <a:off x="3298825" y="3988086"/>
          <a:ext cx="3214517" cy="2005013"/>
        </p:xfrm>
        <a:graphic>
          <a:graphicData uri="http://schemas.openxmlformats.org/presentationml/2006/ole">
            <mc:AlternateContent xmlns:mc="http://schemas.openxmlformats.org/markup-compatibility/2006">
              <mc:Choice xmlns:v="urn:schemas-microsoft-com:vml" Requires="v">
                <p:oleObj spid="_x0000_s17445" name="Equation" r:id="rId5" imgW="380835" imgH="279279" progId="Equation.3">
                  <p:embed/>
                </p:oleObj>
              </mc:Choice>
              <mc:Fallback>
                <p:oleObj name="Equation" r:id="rId5" imgW="380835" imgH="279279"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98825" y="3988086"/>
                        <a:ext cx="3214517" cy="2005013"/>
                      </a:xfrm>
                      <a:prstGeom prst="rect">
                        <a:avLst/>
                      </a:prstGeom>
                      <a:solidFill>
                        <a:srgbClr val="FFFFCC"/>
                      </a:solidFill>
                      <a:ln>
                        <a:noFill/>
                      </a:ln>
                      <a:extLst/>
                    </p:spPr>
                  </p:pic>
                </p:oleObj>
              </mc:Fallback>
            </mc:AlternateContent>
          </a:graphicData>
        </a:graphic>
      </p:graphicFrame>
      <p:sp>
        <p:nvSpPr>
          <p:cNvPr id="34825" name="Rectangle 9"/>
          <p:cNvSpPr>
            <a:spLocks noChangeArrowheads="1"/>
          </p:cNvSpPr>
          <p:nvPr/>
        </p:nvSpPr>
        <p:spPr bwMode="auto">
          <a:xfrm>
            <a:off x="738341" y="2178746"/>
            <a:ext cx="21066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0" dirty="0"/>
              <a:t>即</a:t>
            </a:r>
          </a:p>
        </p:txBody>
      </p:sp>
      <p:sp>
        <p:nvSpPr>
          <p:cNvPr id="34826" name="Rectangle 10"/>
          <p:cNvSpPr>
            <a:spLocks noChangeArrowheads="1"/>
          </p:cNvSpPr>
          <p:nvPr/>
        </p:nvSpPr>
        <p:spPr bwMode="auto">
          <a:xfrm>
            <a:off x="738341" y="4716683"/>
            <a:ext cx="11398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0" dirty="0"/>
              <a:t>即</a:t>
            </a:r>
          </a:p>
        </p:txBody>
      </p:sp>
      <p:sp>
        <p:nvSpPr>
          <p:cNvPr id="10" name="右箭头 9">
            <a:hlinkClick r:id="rId7" action="ppaction://hlinksldjump"/>
          </p:cNvPr>
          <p:cNvSpPr/>
          <p:nvPr/>
        </p:nvSpPr>
        <p:spPr bwMode="auto">
          <a:xfrm>
            <a:off x="7376361" y="5795889"/>
            <a:ext cx="1486286" cy="914400"/>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rPr>
              <a:t>返回到</a:t>
            </a:r>
            <a:r>
              <a:rPr kumimoji="1" lang="en-US" altLang="zh-CN" b="1" i="0" u="none" strike="noStrike" cap="none" normalizeH="0" baseline="0" dirty="0" smtClean="0">
                <a:ln>
                  <a:noFill/>
                </a:ln>
                <a:solidFill>
                  <a:srgbClr val="C00000"/>
                </a:solidFill>
                <a:effectLst/>
                <a:latin typeface="方正舒体" pitchFamily="2" charset="-122"/>
                <a:ea typeface="方正舒体" pitchFamily="2" charset="-122"/>
              </a:rPr>
              <a:t>1</a:t>
            </a:r>
            <a:endPar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4820"/>
                                        </p:tgtEl>
                                        <p:attrNameLst>
                                          <p:attrName>style.visibility</p:attrName>
                                        </p:attrNameLst>
                                      </p:cBhvr>
                                      <p:to>
                                        <p:strVal val="visible"/>
                                      </p:to>
                                    </p:set>
                                    <p:animEffect transition="in" filter="wipe(left)">
                                      <p:cBhvr>
                                        <p:cTn id="7" dur="300"/>
                                        <p:tgtEl>
                                          <p:spTgt spid="348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4821"/>
                                        </p:tgtEl>
                                        <p:attrNameLst>
                                          <p:attrName>style.visibility</p:attrName>
                                        </p:attrNameLst>
                                      </p:cBhvr>
                                      <p:to>
                                        <p:strVal val="visible"/>
                                      </p:to>
                                    </p:set>
                                    <p:animEffect transition="in" filter="wipe(left)">
                                      <p:cBhvr>
                                        <p:cTn id="12" dur="300"/>
                                        <p:tgtEl>
                                          <p:spTgt spid="348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4825"/>
                                        </p:tgtEl>
                                        <p:attrNameLst>
                                          <p:attrName>style.visibility</p:attrName>
                                        </p:attrNameLst>
                                      </p:cBhvr>
                                      <p:to>
                                        <p:strVal val="visible"/>
                                      </p:to>
                                    </p:set>
                                    <p:animEffect transition="in" filter="wipe(left)">
                                      <p:cBhvr>
                                        <p:cTn id="17" dur="300"/>
                                        <p:tgtEl>
                                          <p:spTgt spid="3482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4822"/>
                                        </p:tgtEl>
                                        <p:attrNameLst>
                                          <p:attrName>style.visibility</p:attrName>
                                        </p:attrNameLst>
                                      </p:cBhvr>
                                      <p:to>
                                        <p:strVal val="visible"/>
                                      </p:to>
                                    </p:set>
                                    <p:animEffect transition="in" filter="wipe(left)">
                                      <p:cBhvr>
                                        <p:cTn id="22" dur="500"/>
                                        <p:tgtEl>
                                          <p:spTgt spid="348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4823"/>
                                        </p:tgtEl>
                                        <p:attrNameLst>
                                          <p:attrName>style.visibility</p:attrName>
                                        </p:attrNameLst>
                                      </p:cBhvr>
                                      <p:to>
                                        <p:strVal val="visible"/>
                                      </p:to>
                                    </p:set>
                                    <p:animEffect transition="in" filter="wipe(left)">
                                      <p:cBhvr>
                                        <p:cTn id="27" dur="300"/>
                                        <p:tgtEl>
                                          <p:spTgt spid="348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34826"/>
                                        </p:tgtEl>
                                        <p:attrNameLst>
                                          <p:attrName>style.visibility</p:attrName>
                                        </p:attrNameLst>
                                      </p:cBhvr>
                                      <p:to>
                                        <p:strVal val="visible"/>
                                      </p:to>
                                    </p:set>
                                    <p:animEffect transition="in" filter="wipe(left)">
                                      <p:cBhvr>
                                        <p:cTn id="32" dur="300"/>
                                        <p:tgtEl>
                                          <p:spTgt spid="3482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34824"/>
                                        </p:tgtEl>
                                        <p:attrNameLst>
                                          <p:attrName>style.visibility</p:attrName>
                                        </p:attrNameLst>
                                      </p:cBhvr>
                                      <p:to>
                                        <p:strVal val="visible"/>
                                      </p:to>
                                    </p:set>
                                    <p:animEffect transition="in" filter="wipe(left)">
                                      <p:cBhvr>
                                        <p:cTn id="37" dur="500"/>
                                        <p:tgtEl>
                                          <p:spTgt spid="34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utoUpdateAnimBg="0"/>
      <p:bldP spid="34821" grpId="0" autoUpdateAnimBg="0"/>
      <p:bldP spid="34823" grpId="0" autoUpdateAnimBg="0"/>
      <p:bldP spid="34825" grpId="0" autoUpdateAnimBg="0"/>
      <p:bldP spid="3482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xfrm>
            <a:off x="7016852" y="216487"/>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C50D7106-55CE-4770-B322-2CD6FFCED685}" type="slidenum">
              <a:rPr kumimoji="0" lang="zh-CN" altLang="en-US" sz="2000" smtClean="0">
                <a:solidFill>
                  <a:srgbClr val="0000FF"/>
                </a:solidFill>
              </a:rPr>
              <a:pPr eaLnBrk="1" hangingPunct="1"/>
              <a:t>17</a:t>
            </a:fld>
            <a:endParaRPr kumimoji="0" lang="en-US" altLang="zh-CN" sz="2000" dirty="0" smtClean="0">
              <a:solidFill>
                <a:srgbClr val="0000FF"/>
              </a:solidFill>
            </a:endParaRPr>
          </a:p>
        </p:txBody>
      </p:sp>
      <p:sp>
        <p:nvSpPr>
          <p:cNvPr id="10254" name="Text Box 14"/>
          <p:cNvSpPr txBox="1">
            <a:spLocks noChangeArrowheads="1"/>
          </p:cNvSpPr>
          <p:nvPr/>
        </p:nvSpPr>
        <p:spPr bwMode="auto">
          <a:xfrm>
            <a:off x="433490" y="453250"/>
            <a:ext cx="82744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dirty="0"/>
              <a:t>10.2.4  齿轮偏差允许值的计算公式及其数值表</a:t>
            </a:r>
            <a:r>
              <a:rPr lang="zh-CN" altLang="en-US" b="0" dirty="0"/>
              <a:t> </a:t>
            </a:r>
          </a:p>
        </p:txBody>
      </p:sp>
      <p:sp>
        <p:nvSpPr>
          <p:cNvPr id="10255" name="Text Box 15"/>
          <p:cNvSpPr txBox="1">
            <a:spLocks noChangeArrowheads="1"/>
          </p:cNvSpPr>
          <p:nvPr/>
        </p:nvSpPr>
        <p:spPr bwMode="auto">
          <a:xfrm>
            <a:off x="906565" y="972362"/>
            <a:ext cx="70627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b="0"/>
              <a:t>1. </a:t>
            </a:r>
            <a:r>
              <a:rPr lang="zh-CN" altLang="en-US" sz="2800">
                <a:solidFill>
                  <a:srgbClr val="FF3300"/>
                </a:solidFill>
              </a:rPr>
              <a:t>五级精度</a:t>
            </a:r>
            <a:r>
              <a:rPr lang="zh-CN" altLang="en-US" sz="2800"/>
              <a:t>的计算公式 (单位为</a:t>
            </a:r>
            <a:r>
              <a:rPr lang="en-US" altLang="zh-CN" sz="2800"/>
              <a:t>μm</a:t>
            </a:r>
            <a:r>
              <a:rPr lang="en-US" altLang="zh-CN" sz="2800" b="0"/>
              <a:t>)</a:t>
            </a:r>
            <a:endParaRPr lang="en-US" altLang="zh-CN" b="0">
              <a:latin typeface="宋体" pitchFamily="2" charset="-122"/>
            </a:endParaRPr>
          </a:p>
        </p:txBody>
      </p:sp>
      <p:graphicFrame>
        <p:nvGraphicFramePr>
          <p:cNvPr id="10276" name="Object 36"/>
          <p:cNvGraphicFramePr>
            <a:graphicFrameLocks noChangeAspect="1"/>
          </p:cNvGraphicFramePr>
          <p:nvPr>
            <p:extLst>
              <p:ext uri="{D42A27DB-BD31-4B8C-83A1-F6EECF244321}">
                <p14:modId xmlns:p14="http://schemas.microsoft.com/office/powerpoint/2010/main" val="1862973843"/>
              </p:ext>
            </p:extLst>
          </p:nvPr>
        </p:nvGraphicFramePr>
        <p:xfrm>
          <a:off x="2143227" y="1948674"/>
          <a:ext cx="4257675" cy="638175"/>
        </p:xfrm>
        <a:graphic>
          <a:graphicData uri="http://schemas.openxmlformats.org/presentationml/2006/ole">
            <mc:AlternateContent xmlns:mc="http://schemas.openxmlformats.org/markup-compatibility/2006">
              <mc:Choice xmlns:v="urn:schemas-microsoft-com:vml" Requires="v">
                <p:oleObj spid="_x0000_s18507" name="Equation" r:id="rId3" imgW="1701800" imgH="254000" progId="Equation.3">
                  <p:embed/>
                </p:oleObj>
              </mc:Choice>
              <mc:Fallback>
                <p:oleObj name="Equation" r:id="rId3" imgW="1701800" imgH="254000" progId="Equation.3">
                  <p:embed/>
                  <p:pic>
                    <p:nvPicPr>
                      <p:cNvPr id="0" name="Object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227" y="1948674"/>
                        <a:ext cx="42576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94" name="Text Box 54"/>
          <p:cNvSpPr txBox="1">
            <a:spLocks noChangeArrowheads="1"/>
          </p:cNvSpPr>
          <p:nvPr/>
        </p:nvSpPr>
        <p:spPr bwMode="auto">
          <a:xfrm>
            <a:off x="833540" y="1513699"/>
            <a:ext cx="5111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a:t>(1) 单个齿距偏差</a:t>
            </a:r>
          </a:p>
        </p:txBody>
      </p:sp>
      <p:sp>
        <p:nvSpPr>
          <p:cNvPr id="10295" name="Text Box 55"/>
          <p:cNvSpPr txBox="1">
            <a:spLocks noChangeArrowheads="1"/>
          </p:cNvSpPr>
          <p:nvPr/>
        </p:nvSpPr>
        <p:spPr bwMode="auto">
          <a:xfrm>
            <a:off x="619227" y="2577324"/>
            <a:ext cx="49069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a:t>（2） 齿距累积偏差</a:t>
            </a:r>
          </a:p>
        </p:txBody>
      </p:sp>
      <p:graphicFrame>
        <p:nvGraphicFramePr>
          <p:cNvPr id="10296" name="Object 56"/>
          <p:cNvGraphicFramePr>
            <a:graphicFrameLocks noChangeAspect="1"/>
          </p:cNvGraphicFramePr>
          <p:nvPr>
            <p:extLst>
              <p:ext uri="{D42A27DB-BD31-4B8C-83A1-F6EECF244321}">
                <p14:modId xmlns:p14="http://schemas.microsoft.com/office/powerpoint/2010/main" val="3809447924"/>
              </p:ext>
            </p:extLst>
          </p:nvPr>
        </p:nvGraphicFramePr>
        <p:xfrm>
          <a:off x="2163865" y="3034524"/>
          <a:ext cx="4217987" cy="687388"/>
        </p:xfrm>
        <a:graphic>
          <a:graphicData uri="http://schemas.openxmlformats.org/presentationml/2006/ole">
            <mc:AlternateContent xmlns:mc="http://schemas.openxmlformats.org/markup-compatibility/2006">
              <mc:Choice xmlns:v="urn:schemas-microsoft-com:vml" Requires="v">
                <p:oleObj spid="_x0000_s18508" name="Equation" r:id="rId5" imgW="1637589" imgH="266584" progId="Equation.3">
                  <p:embed/>
                </p:oleObj>
              </mc:Choice>
              <mc:Fallback>
                <p:oleObj name="Equation" r:id="rId5" imgW="1637589" imgH="266584" progId="Equation.3">
                  <p:embed/>
                  <p:pic>
                    <p:nvPicPr>
                      <p:cNvPr id="0" name="Object 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63865" y="3034524"/>
                        <a:ext cx="4217987" cy="687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97" name="Text Box 57"/>
          <p:cNvSpPr txBox="1">
            <a:spLocks noChangeArrowheads="1"/>
          </p:cNvSpPr>
          <p:nvPr/>
        </p:nvSpPr>
        <p:spPr bwMode="auto">
          <a:xfrm>
            <a:off x="619227" y="3685399"/>
            <a:ext cx="49768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a:t>（3）齿距累积总偏差</a:t>
            </a:r>
          </a:p>
        </p:txBody>
      </p:sp>
      <p:graphicFrame>
        <p:nvGraphicFramePr>
          <p:cNvPr id="10298" name="Object 58"/>
          <p:cNvGraphicFramePr>
            <a:graphicFrameLocks noChangeAspect="1"/>
          </p:cNvGraphicFramePr>
          <p:nvPr>
            <p:extLst>
              <p:ext uri="{D42A27DB-BD31-4B8C-83A1-F6EECF244321}">
                <p14:modId xmlns:p14="http://schemas.microsoft.com/office/powerpoint/2010/main" val="1079219186"/>
              </p:ext>
            </p:extLst>
          </p:nvPr>
        </p:nvGraphicFramePr>
        <p:xfrm>
          <a:off x="2070202" y="4090212"/>
          <a:ext cx="4557713" cy="727075"/>
        </p:xfrm>
        <a:graphic>
          <a:graphicData uri="http://schemas.openxmlformats.org/presentationml/2006/ole">
            <mc:AlternateContent xmlns:mc="http://schemas.openxmlformats.org/markup-compatibility/2006">
              <mc:Choice xmlns:v="urn:schemas-microsoft-com:vml" Requires="v">
                <p:oleObj spid="_x0000_s18509" name="Equation" r:id="rId7" imgW="1511300" imgH="241300" progId="Equation.3">
                  <p:embed/>
                </p:oleObj>
              </mc:Choice>
              <mc:Fallback>
                <p:oleObj name="Equation" r:id="rId7" imgW="1511300" imgH="241300" progId="Equation.3">
                  <p:embed/>
                  <p:pic>
                    <p:nvPicPr>
                      <p:cNvPr id="0" name="Object 5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70202" y="4090212"/>
                        <a:ext cx="4557713" cy="727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99" name="Text Box 59"/>
          <p:cNvSpPr txBox="1">
            <a:spLocks noChangeArrowheads="1"/>
          </p:cNvSpPr>
          <p:nvPr/>
        </p:nvSpPr>
        <p:spPr bwMode="auto">
          <a:xfrm>
            <a:off x="619227" y="4871262"/>
            <a:ext cx="39512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a:t>（4）齿廓总偏差</a:t>
            </a:r>
          </a:p>
        </p:txBody>
      </p:sp>
      <p:graphicFrame>
        <p:nvGraphicFramePr>
          <p:cNvPr id="10300" name="Object 60"/>
          <p:cNvGraphicFramePr>
            <a:graphicFrameLocks noChangeAspect="1"/>
          </p:cNvGraphicFramePr>
          <p:nvPr>
            <p:extLst>
              <p:ext uri="{D42A27DB-BD31-4B8C-83A1-F6EECF244321}">
                <p14:modId xmlns:p14="http://schemas.microsoft.com/office/powerpoint/2010/main" val="1825686546"/>
              </p:ext>
            </p:extLst>
          </p:nvPr>
        </p:nvGraphicFramePr>
        <p:xfrm>
          <a:off x="4157765" y="4883962"/>
          <a:ext cx="4049712" cy="582612"/>
        </p:xfrm>
        <a:graphic>
          <a:graphicData uri="http://schemas.openxmlformats.org/presentationml/2006/ole">
            <mc:AlternateContent xmlns:mc="http://schemas.openxmlformats.org/markup-compatibility/2006">
              <mc:Choice xmlns:v="urn:schemas-microsoft-com:vml" Requires="v">
                <p:oleObj spid="_x0000_s18510" name="公式" r:id="rId9" imgW="1765080" imgH="253800" progId="Equation.3">
                  <p:embed/>
                </p:oleObj>
              </mc:Choice>
              <mc:Fallback>
                <p:oleObj name="公式" r:id="rId9" imgW="1765080" imgH="253800" progId="Equation.3">
                  <p:embed/>
                  <p:pic>
                    <p:nvPicPr>
                      <p:cNvPr id="0" name="Object 6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57765" y="4883962"/>
                        <a:ext cx="4049712" cy="582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301" name="Text Box 61"/>
          <p:cNvSpPr txBox="1">
            <a:spLocks noChangeArrowheads="1"/>
          </p:cNvSpPr>
          <p:nvPr/>
        </p:nvSpPr>
        <p:spPr bwMode="auto">
          <a:xfrm>
            <a:off x="619227" y="5428474"/>
            <a:ext cx="4959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a:t>（5）螺旋线总偏差</a:t>
            </a:r>
            <a:r>
              <a:rPr lang="zh-CN" altLang="en-US"/>
              <a:t> </a:t>
            </a:r>
          </a:p>
        </p:txBody>
      </p:sp>
      <p:graphicFrame>
        <p:nvGraphicFramePr>
          <p:cNvPr id="10302" name="Object 62"/>
          <p:cNvGraphicFramePr>
            <a:graphicFrameLocks noChangeAspect="1"/>
          </p:cNvGraphicFramePr>
          <p:nvPr>
            <p:extLst>
              <p:ext uri="{D42A27DB-BD31-4B8C-83A1-F6EECF244321}">
                <p14:modId xmlns:p14="http://schemas.microsoft.com/office/powerpoint/2010/main" val="3095684048"/>
              </p:ext>
            </p:extLst>
          </p:nvPr>
        </p:nvGraphicFramePr>
        <p:xfrm>
          <a:off x="2138465" y="5906312"/>
          <a:ext cx="4287837" cy="692150"/>
        </p:xfrm>
        <a:graphic>
          <a:graphicData uri="http://schemas.openxmlformats.org/presentationml/2006/ole">
            <mc:AlternateContent xmlns:mc="http://schemas.openxmlformats.org/markup-compatibility/2006">
              <mc:Choice xmlns:v="urn:schemas-microsoft-com:vml" Requires="v">
                <p:oleObj spid="_x0000_s18511" name="公式" r:id="rId11" imgW="1650960" imgH="266400" progId="Equation.3">
                  <p:embed/>
                </p:oleObj>
              </mc:Choice>
              <mc:Fallback>
                <p:oleObj name="公式" r:id="rId11" imgW="1650960" imgH="266400" progId="Equation.3">
                  <p:embed/>
                  <p:pic>
                    <p:nvPicPr>
                      <p:cNvPr id="0" name="Object 6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38465" y="5906312"/>
                        <a:ext cx="4287837" cy="692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54"/>
                                        </p:tgtEl>
                                        <p:attrNameLst>
                                          <p:attrName>style.visibility</p:attrName>
                                        </p:attrNameLst>
                                      </p:cBhvr>
                                      <p:to>
                                        <p:strVal val="visible"/>
                                      </p:to>
                                    </p:set>
                                    <p:animEffect transition="in" filter="wipe(left)">
                                      <p:cBhvr>
                                        <p:cTn id="7" dur="500"/>
                                        <p:tgtEl>
                                          <p:spTgt spid="102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55"/>
                                        </p:tgtEl>
                                        <p:attrNameLst>
                                          <p:attrName>style.visibility</p:attrName>
                                        </p:attrNameLst>
                                      </p:cBhvr>
                                      <p:to>
                                        <p:strVal val="visible"/>
                                      </p:to>
                                    </p:set>
                                    <p:animEffect transition="in" filter="wipe(left)">
                                      <p:cBhvr>
                                        <p:cTn id="12" dur="500"/>
                                        <p:tgtEl>
                                          <p:spTgt spid="102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0294"/>
                                        </p:tgtEl>
                                        <p:attrNameLst>
                                          <p:attrName>style.visibility</p:attrName>
                                        </p:attrNameLst>
                                      </p:cBhvr>
                                      <p:to>
                                        <p:strVal val="visible"/>
                                      </p:to>
                                    </p:set>
                                    <p:animEffect transition="in" filter="wipe(left)">
                                      <p:cBhvr>
                                        <p:cTn id="17" dur="300"/>
                                        <p:tgtEl>
                                          <p:spTgt spid="1029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276"/>
                                        </p:tgtEl>
                                        <p:attrNameLst>
                                          <p:attrName>style.visibility</p:attrName>
                                        </p:attrNameLst>
                                      </p:cBhvr>
                                      <p:to>
                                        <p:strVal val="visible"/>
                                      </p:to>
                                    </p:set>
                                    <p:animEffect transition="in" filter="wipe(left)">
                                      <p:cBhvr>
                                        <p:cTn id="22" dur="500"/>
                                        <p:tgtEl>
                                          <p:spTgt spid="1027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0295"/>
                                        </p:tgtEl>
                                        <p:attrNameLst>
                                          <p:attrName>style.visibility</p:attrName>
                                        </p:attrNameLst>
                                      </p:cBhvr>
                                      <p:to>
                                        <p:strVal val="visible"/>
                                      </p:to>
                                    </p:set>
                                    <p:animEffect transition="in" filter="wipe(left)">
                                      <p:cBhvr>
                                        <p:cTn id="27" dur="300"/>
                                        <p:tgtEl>
                                          <p:spTgt spid="1029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0296"/>
                                        </p:tgtEl>
                                        <p:attrNameLst>
                                          <p:attrName>style.visibility</p:attrName>
                                        </p:attrNameLst>
                                      </p:cBhvr>
                                      <p:to>
                                        <p:strVal val="visible"/>
                                      </p:to>
                                    </p:set>
                                    <p:animEffect transition="in" filter="wipe(left)">
                                      <p:cBhvr>
                                        <p:cTn id="32" dur="500"/>
                                        <p:tgtEl>
                                          <p:spTgt spid="1029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0297"/>
                                        </p:tgtEl>
                                        <p:attrNameLst>
                                          <p:attrName>style.visibility</p:attrName>
                                        </p:attrNameLst>
                                      </p:cBhvr>
                                      <p:to>
                                        <p:strVal val="visible"/>
                                      </p:to>
                                    </p:set>
                                    <p:animEffect transition="in" filter="wipe(left)">
                                      <p:cBhvr>
                                        <p:cTn id="37" dur="300"/>
                                        <p:tgtEl>
                                          <p:spTgt spid="1029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0298"/>
                                        </p:tgtEl>
                                        <p:attrNameLst>
                                          <p:attrName>style.visibility</p:attrName>
                                        </p:attrNameLst>
                                      </p:cBhvr>
                                      <p:to>
                                        <p:strVal val="visible"/>
                                      </p:to>
                                    </p:set>
                                    <p:animEffect transition="in" filter="wipe(left)">
                                      <p:cBhvr>
                                        <p:cTn id="42" dur="500"/>
                                        <p:tgtEl>
                                          <p:spTgt spid="1029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0299"/>
                                        </p:tgtEl>
                                        <p:attrNameLst>
                                          <p:attrName>style.visibility</p:attrName>
                                        </p:attrNameLst>
                                      </p:cBhvr>
                                      <p:to>
                                        <p:strVal val="visible"/>
                                      </p:to>
                                    </p:set>
                                    <p:animEffect transition="in" filter="wipe(left)">
                                      <p:cBhvr>
                                        <p:cTn id="47" dur="300"/>
                                        <p:tgtEl>
                                          <p:spTgt spid="1029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10300"/>
                                        </p:tgtEl>
                                        <p:attrNameLst>
                                          <p:attrName>style.visibility</p:attrName>
                                        </p:attrNameLst>
                                      </p:cBhvr>
                                      <p:to>
                                        <p:strVal val="visible"/>
                                      </p:to>
                                    </p:set>
                                    <p:animEffect transition="in" filter="wipe(left)">
                                      <p:cBhvr>
                                        <p:cTn id="52" dur="500"/>
                                        <p:tgtEl>
                                          <p:spTgt spid="1030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0301"/>
                                        </p:tgtEl>
                                        <p:attrNameLst>
                                          <p:attrName>style.visibility</p:attrName>
                                        </p:attrNameLst>
                                      </p:cBhvr>
                                      <p:to>
                                        <p:strVal val="visible"/>
                                      </p:to>
                                    </p:set>
                                    <p:animEffect transition="in" filter="wipe(left)">
                                      <p:cBhvr>
                                        <p:cTn id="57" dur="300"/>
                                        <p:tgtEl>
                                          <p:spTgt spid="1030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10302"/>
                                        </p:tgtEl>
                                        <p:attrNameLst>
                                          <p:attrName>style.visibility</p:attrName>
                                        </p:attrNameLst>
                                      </p:cBhvr>
                                      <p:to>
                                        <p:strVal val="visible"/>
                                      </p:to>
                                    </p:set>
                                    <p:animEffect transition="in" filter="wipe(left)">
                                      <p:cBhvr>
                                        <p:cTn id="62" dur="500"/>
                                        <p:tgtEl>
                                          <p:spTgt spid="10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4" grpId="0" autoUpdateAnimBg="0"/>
      <p:bldP spid="10255" grpId="0" autoUpdateAnimBg="0"/>
      <p:bldP spid="10294" grpId="0" autoUpdateAnimBg="0"/>
      <p:bldP spid="10295" grpId="0" autoUpdateAnimBg="0"/>
      <p:bldP spid="10297" grpId="0" autoUpdateAnimBg="0"/>
      <p:bldP spid="10299" grpId="0" autoUpdateAnimBg="0"/>
      <p:bldP spid="10301"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xfrm>
            <a:off x="6981825" y="276225"/>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F9866E50-9A6E-4561-998D-87F9FB6A07A8}" type="slidenum">
              <a:rPr kumimoji="0" lang="zh-CN" altLang="en-US" sz="2000" smtClean="0">
                <a:solidFill>
                  <a:srgbClr val="0000FF"/>
                </a:solidFill>
              </a:rPr>
              <a:pPr eaLnBrk="1" hangingPunct="1"/>
              <a:t>18</a:t>
            </a:fld>
            <a:endParaRPr kumimoji="0" lang="en-US" altLang="zh-CN" sz="2000" dirty="0" smtClean="0">
              <a:solidFill>
                <a:srgbClr val="0000FF"/>
              </a:solidFill>
            </a:endParaRPr>
          </a:p>
        </p:txBody>
      </p:sp>
      <p:sp>
        <p:nvSpPr>
          <p:cNvPr id="45060" name="Text Box 4"/>
          <p:cNvSpPr txBox="1">
            <a:spLocks noChangeArrowheads="1"/>
          </p:cNvSpPr>
          <p:nvPr/>
        </p:nvSpPr>
        <p:spPr bwMode="auto">
          <a:xfrm>
            <a:off x="718801" y="439401"/>
            <a:ext cx="5105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a:t>(6) 一齿切向综合偏差</a:t>
            </a:r>
            <a:endParaRPr lang="en-US" altLang="zh-CN" sz="2800"/>
          </a:p>
        </p:txBody>
      </p:sp>
      <p:graphicFrame>
        <p:nvGraphicFramePr>
          <p:cNvPr id="45061" name="Object 5"/>
          <p:cNvGraphicFramePr>
            <a:graphicFrameLocks noChangeAspect="1"/>
          </p:cNvGraphicFramePr>
          <p:nvPr>
            <p:extLst>
              <p:ext uri="{D42A27DB-BD31-4B8C-83A1-F6EECF244321}">
                <p14:modId xmlns:p14="http://schemas.microsoft.com/office/powerpoint/2010/main" val="860560670"/>
              </p:ext>
            </p:extLst>
          </p:nvPr>
        </p:nvGraphicFramePr>
        <p:xfrm>
          <a:off x="955338" y="1047413"/>
          <a:ext cx="5881688" cy="657225"/>
        </p:xfrm>
        <a:graphic>
          <a:graphicData uri="http://schemas.openxmlformats.org/presentationml/2006/ole">
            <mc:AlternateContent xmlns:mc="http://schemas.openxmlformats.org/markup-compatibility/2006">
              <mc:Choice xmlns:v="urn:schemas-microsoft-com:vml" Requires="v">
                <p:oleObj spid="_x0000_s19528" name="公式" r:id="rId3" imgW="2273040" imgH="253800" progId="Equation.3">
                  <p:embed/>
                </p:oleObj>
              </mc:Choice>
              <mc:Fallback>
                <p:oleObj name="公式" r:id="rId3" imgW="2273040" imgH="2538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338" y="1047413"/>
                        <a:ext cx="5881688" cy="65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062" name="Object 6"/>
          <p:cNvGraphicFramePr>
            <a:graphicFrameLocks noChangeAspect="1"/>
          </p:cNvGraphicFramePr>
          <p:nvPr>
            <p:extLst>
              <p:ext uri="{D42A27DB-BD31-4B8C-83A1-F6EECF244321}">
                <p14:modId xmlns:p14="http://schemas.microsoft.com/office/powerpoint/2010/main" val="3282597758"/>
              </p:ext>
            </p:extLst>
          </p:nvPr>
        </p:nvGraphicFramePr>
        <p:xfrm>
          <a:off x="939463" y="1742738"/>
          <a:ext cx="7431088" cy="1162050"/>
        </p:xfrm>
        <a:graphic>
          <a:graphicData uri="http://schemas.openxmlformats.org/presentationml/2006/ole">
            <mc:AlternateContent xmlns:mc="http://schemas.openxmlformats.org/markup-compatibility/2006">
              <mc:Choice xmlns:v="urn:schemas-microsoft-com:vml" Requires="v">
                <p:oleObj spid="_x0000_s19529" name="公式" r:id="rId5" imgW="3251160" imgH="507960" progId="Equation.3">
                  <p:embed/>
                </p:oleObj>
              </mc:Choice>
              <mc:Fallback>
                <p:oleObj name="公式" r:id="rId5" imgW="3251160" imgH="50796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9463" y="1742738"/>
                        <a:ext cx="7431088" cy="1162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063" name="Text Box 7"/>
          <p:cNvSpPr txBox="1">
            <a:spLocks noChangeArrowheads="1"/>
          </p:cNvSpPr>
          <p:nvPr/>
        </p:nvSpPr>
        <p:spPr bwMode="auto">
          <a:xfrm>
            <a:off x="718801" y="2857163"/>
            <a:ext cx="74406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a:t>(7) 切向综合总偏差</a:t>
            </a:r>
            <a:endParaRPr lang="en-US" altLang="zh-CN"/>
          </a:p>
        </p:txBody>
      </p:sp>
      <p:graphicFrame>
        <p:nvGraphicFramePr>
          <p:cNvPr id="45064" name="Object 8"/>
          <p:cNvGraphicFramePr>
            <a:graphicFrameLocks noChangeAspect="1"/>
          </p:cNvGraphicFramePr>
          <p:nvPr>
            <p:extLst>
              <p:ext uri="{D42A27DB-BD31-4B8C-83A1-F6EECF244321}">
                <p14:modId xmlns:p14="http://schemas.microsoft.com/office/powerpoint/2010/main" val="1284465853"/>
              </p:ext>
            </p:extLst>
          </p:nvPr>
        </p:nvGraphicFramePr>
        <p:xfrm>
          <a:off x="3860463" y="3087351"/>
          <a:ext cx="2330450" cy="660400"/>
        </p:xfrm>
        <a:graphic>
          <a:graphicData uri="http://schemas.openxmlformats.org/presentationml/2006/ole">
            <mc:AlternateContent xmlns:mc="http://schemas.openxmlformats.org/markup-compatibility/2006">
              <mc:Choice xmlns:v="urn:schemas-microsoft-com:vml" Requires="v">
                <p:oleObj spid="_x0000_s19530" name="公式" r:id="rId7" imgW="761760" imgH="215640" progId="Equation.3">
                  <p:embed/>
                </p:oleObj>
              </mc:Choice>
              <mc:Fallback>
                <p:oleObj name="公式" r:id="rId7" imgW="761760" imgH="21564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60463" y="3087351"/>
                        <a:ext cx="2330450"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065" name="Text Box 9"/>
          <p:cNvSpPr txBox="1">
            <a:spLocks noChangeArrowheads="1"/>
          </p:cNvSpPr>
          <p:nvPr/>
        </p:nvSpPr>
        <p:spPr bwMode="auto">
          <a:xfrm>
            <a:off x="490201" y="3757276"/>
            <a:ext cx="6861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a:t>（8）径向综合总偏差</a:t>
            </a:r>
          </a:p>
        </p:txBody>
      </p:sp>
      <p:graphicFrame>
        <p:nvGraphicFramePr>
          <p:cNvPr id="45066" name="Object 10"/>
          <p:cNvGraphicFramePr>
            <a:graphicFrameLocks noChangeAspect="1"/>
          </p:cNvGraphicFramePr>
          <p:nvPr>
            <p:extLst>
              <p:ext uri="{D42A27DB-BD31-4B8C-83A1-F6EECF244321}">
                <p14:modId xmlns:p14="http://schemas.microsoft.com/office/powerpoint/2010/main" val="273273394"/>
              </p:ext>
            </p:extLst>
          </p:nvPr>
        </p:nvGraphicFramePr>
        <p:xfrm>
          <a:off x="1542713" y="4231938"/>
          <a:ext cx="4541838" cy="685800"/>
        </p:xfrm>
        <a:graphic>
          <a:graphicData uri="http://schemas.openxmlformats.org/presentationml/2006/ole">
            <mc:AlternateContent xmlns:mc="http://schemas.openxmlformats.org/markup-compatibility/2006">
              <mc:Choice xmlns:v="urn:schemas-microsoft-com:vml" Requires="v">
                <p:oleObj spid="_x0000_s19531" name="公式" r:id="rId9" imgW="1600200" imgH="241200" progId="Equation.3">
                  <p:embed/>
                </p:oleObj>
              </mc:Choice>
              <mc:Fallback>
                <p:oleObj name="公式" r:id="rId9" imgW="1600200" imgH="241200"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2713" y="4231938"/>
                        <a:ext cx="4541838"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067" name="Text Box 11"/>
          <p:cNvSpPr txBox="1">
            <a:spLocks noChangeArrowheads="1"/>
          </p:cNvSpPr>
          <p:nvPr/>
        </p:nvSpPr>
        <p:spPr bwMode="auto">
          <a:xfrm>
            <a:off x="518776" y="4957426"/>
            <a:ext cx="55610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a:t>（9）</a:t>
            </a:r>
            <a:r>
              <a:rPr lang="zh-CN" altLang="en-US" sz="2800"/>
              <a:t>一齿径向综合偏差</a:t>
            </a:r>
          </a:p>
        </p:txBody>
      </p:sp>
      <p:graphicFrame>
        <p:nvGraphicFramePr>
          <p:cNvPr id="45068" name="Object 12"/>
          <p:cNvGraphicFramePr>
            <a:graphicFrameLocks noChangeAspect="1"/>
          </p:cNvGraphicFramePr>
          <p:nvPr>
            <p:extLst>
              <p:ext uri="{D42A27DB-BD31-4B8C-83A1-F6EECF244321}">
                <p14:modId xmlns:p14="http://schemas.microsoft.com/office/powerpoint/2010/main" val="1840697831"/>
              </p:ext>
            </p:extLst>
          </p:nvPr>
        </p:nvGraphicFramePr>
        <p:xfrm>
          <a:off x="1264901" y="5549563"/>
          <a:ext cx="6108700" cy="873125"/>
        </p:xfrm>
        <a:graphic>
          <a:graphicData uri="http://schemas.openxmlformats.org/presentationml/2006/ole">
            <mc:AlternateContent xmlns:mc="http://schemas.openxmlformats.org/markup-compatibility/2006">
              <mc:Choice xmlns:v="urn:schemas-microsoft-com:vml" Requires="v">
                <p:oleObj spid="_x0000_s19532" name="公式" r:id="rId11" imgW="1688760" imgH="241200" progId="Equation.3">
                  <p:embed/>
                </p:oleObj>
              </mc:Choice>
              <mc:Fallback>
                <p:oleObj name="公式" r:id="rId11" imgW="1688760" imgH="241200" progId="Equation.3">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64901" y="5549563"/>
                        <a:ext cx="6108700" cy="873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wipe(left)">
                                      <p:cBhvr>
                                        <p:cTn id="7" dur="500"/>
                                        <p:tgtEl>
                                          <p:spTgt spid="450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5061"/>
                                        </p:tgtEl>
                                        <p:attrNameLst>
                                          <p:attrName>style.visibility</p:attrName>
                                        </p:attrNameLst>
                                      </p:cBhvr>
                                      <p:to>
                                        <p:strVal val="visible"/>
                                      </p:to>
                                    </p:set>
                                    <p:animEffect transition="in" filter="wipe(left)">
                                      <p:cBhvr>
                                        <p:cTn id="12" dur="500"/>
                                        <p:tgtEl>
                                          <p:spTgt spid="450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5062"/>
                                        </p:tgtEl>
                                        <p:attrNameLst>
                                          <p:attrName>style.visibility</p:attrName>
                                        </p:attrNameLst>
                                      </p:cBhvr>
                                      <p:to>
                                        <p:strVal val="visible"/>
                                      </p:to>
                                    </p:set>
                                    <p:animEffect transition="in" filter="wipe(left)">
                                      <p:cBhvr>
                                        <p:cTn id="17" dur="500"/>
                                        <p:tgtEl>
                                          <p:spTgt spid="4506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5063"/>
                                        </p:tgtEl>
                                        <p:attrNameLst>
                                          <p:attrName>style.visibility</p:attrName>
                                        </p:attrNameLst>
                                      </p:cBhvr>
                                      <p:to>
                                        <p:strVal val="visible"/>
                                      </p:to>
                                    </p:set>
                                    <p:animEffect transition="in" filter="wipe(left)">
                                      <p:cBhvr>
                                        <p:cTn id="22" dur="500"/>
                                        <p:tgtEl>
                                          <p:spTgt spid="4506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5064"/>
                                        </p:tgtEl>
                                        <p:attrNameLst>
                                          <p:attrName>style.visibility</p:attrName>
                                        </p:attrNameLst>
                                      </p:cBhvr>
                                      <p:to>
                                        <p:strVal val="visible"/>
                                      </p:to>
                                    </p:set>
                                    <p:animEffect transition="in" filter="wipe(left)">
                                      <p:cBhvr>
                                        <p:cTn id="27" dur="500"/>
                                        <p:tgtEl>
                                          <p:spTgt spid="4506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5065"/>
                                        </p:tgtEl>
                                        <p:attrNameLst>
                                          <p:attrName>style.visibility</p:attrName>
                                        </p:attrNameLst>
                                      </p:cBhvr>
                                      <p:to>
                                        <p:strVal val="visible"/>
                                      </p:to>
                                    </p:set>
                                    <p:animEffect transition="in" filter="wipe(left)">
                                      <p:cBhvr>
                                        <p:cTn id="32" dur="500"/>
                                        <p:tgtEl>
                                          <p:spTgt spid="4506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45066"/>
                                        </p:tgtEl>
                                        <p:attrNameLst>
                                          <p:attrName>style.visibility</p:attrName>
                                        </p:attrNameLst>
                                      </p:cBhvr>
                                      <p:to>
                                        <p:strVal val="visible"/>
                                      </p:to>
                                    </p:set>
                                    <p:animEffect transition="in" filter="wipe(left)">
                                      <p:cBhvr>
                                        <p:cTn id="37" dur="500"/>
                                        <p:tgtEl>
                                          <p:spTgt spid="4506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5067"/>
                                        </p:tgtEl>
                                        <p:attrNameLst>
                                          <p:attrName>style.visibility</p:attrName>
                                        </p:attrNameLst>
                                      </p:cBhvr>
                                      <p:to>
                                        <p:strVal val="visible"/>
                                      </p:to>
                                    </p:set>
                                    <p:animEffect transition="in" filter="wipe(left)">
                                      <p:cBhvr>
                                        <p:cTn id="42" dur="500"/>
                                        <p:tgtEl>
                                          <p:spTgt spid="4506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45068"/>
                                        </p:tgtEl>
                                        <p:attrNameLst>
                                          <p:attrName>style.visibility</p:attrName>
                                        </p:attrNameLst>
                                      </p:cBhvr>
                                      <p:to>
                                        <p:strVal val="visible"/>
                                      </p:to>
                                    </p:set>
                                    <p:animEffect transition="in" filter="wipe(left)">
                                      <p:cBhvr>
                                        <p:cTn id="47" dur="500"/>
                                        <p:tgtEl>
                                          <p:spTgt spid="45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autoUpdateAnimBg="0"/>
      <p:bldP spid="45063" grpId="0" autoUpdateAnimBg="0"/>
      <p:bldP spid="45065" grpId="0" autoUpdateAnimBg="0"/>
      <p:bldP spid="4506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xfrm>
            <a:off x="7027986" y="174625"/>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14623028-BB1A-4EB2-AFD9-357B711AAADC}" type="slidenum">
              <a:rPr kumimoji="0" lang="zh-CN" altLang="en-US" sz="2000" smtClean="0">
                <a:solidFill>
                  <a:srgbClr val="0000FF"/>
                </a:solidFill>
              </a:rPr>
              <a:pPr eaLnBrk="1" hangingPunct="1"/>
              <a:t>19</a:t>
            </a:fld>
            <a:endParaRPr kumimoji="0" lang="en-US" altLang="zh-CN" sz="2000" dirty="0" smtClean="0">
              <a:solidFill>
                <a:srgbClr val="0000FF"/>
              </a:solidFill>
            </a:endParaRPr>
          </a:p>
        </p:txBody>
      </p:sp>
      <p:sp>
        <p:nvSpPr>
          <p:cNvPr id="47108" name="Text Box 4"/>
          <p:cNvSpPr txBox="1">
            <a:spLocks noChangeArrowheads="1"/>
          </p:cNvSpPr>
          <p:nvPr/>
        </p:nvSpPr>
        <p:spPr bwMode="auto">
          <a:xfrm>
            <a:off x="548448" y="258838"/>
            <a:ext cx="56562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dirty="0"/>
              <a:t>（10）径向跳动公差</a:t>
            </a:r>
          </a:p>
        </p:txBody>
      </p:sp>
      <p:graphicFrame>
        <p:nvGraphicFramePr>
          <p:cNvPr id="47109" name="Object 5"/>
          <p:cNvGraphicFramePr>
            <a:graphicFrameLocks noChangeAspect="1"/>
          </p:cNvGraphicFramePr>
          <p:nvPr>
            <p:extLst>
              <p:ext uri="{D42A27DB-BD31-4B8C-83A1-F6EECF244321}">
                <p14:modId xmlns:p14="http://schemas.microsoft.com/office/powerpoint/2010/main" val="3140411821"/>
              </p:ext>
            </p:extLst>
          </p:nvPr>
        </p:nvGraphicFramePr>
        <p:xfrm>
          <a:off x="1002846" y="671686"/>
          <a:ext cx="6561137" cy="750888"/>
        </p:xfrm>
        <a:graphic>
          <a:graphicData uri="http://schemas.openxmlformats.org/presentationml/2006/ole">
            <mc:AlternateContent xmlns:mc="http://schemas.openxmlformats.org/markup-compatibility/2006">
              <mc:Choice xmlns:v="urn:schemas-microsoft-com:vml" Requires="v">
                <p:oleObj spid="_x0000_s20505" name="Equation" r:id="rId3" imgW="2108200" imgH="241300" progId="Equation.3">
                  <p:embed/>
                </p:oleObj>
              </mc:Choice>
              <mc:Fallback>
                <p:oleObj name="Equation" r:id="rId3" imgW="2108200" imgH="2413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2846" y="671686"/>
                        <a:ext cx="6561137" cy="750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110" name="Text Box 6"/>
          <p:cNvSpPr txBox="1">
            <a:spLocks noChangeArrowheads="1"/>
          </p:cNvSpPr>
          <p:nvPr/>
        </p:nvSpPr>
        <p:spPr bwMode="auto">
          <a:xfrm>
            <a:off x="322263" y="1360661"/>
            <a:ext cx="7824787"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pPr>
            <a:r>
              <a:rPr lang="zh-CN" altLang="en-US" sz="2800" b="0" dirty="0"/>
              <a:t>        </a:t>
            </a:r>
            <a:r>
              <a:rPr lang="zh-CN" altLang="en-US" sz="2800" dirty="0"/>
              <a:t>以上计算各式中的 </a:t>
            </a:r>
            <a:r>
              <a:rPr lang="en-US" altLang="zh-CN" sz="2800" i="1" dirty="0" err="1"/>
              <a:t>m</a:t>
            </a:r>
            <a:r>
              <a:rPr lang="en-US" altLang="zh-CN" sz="2800" baseline="-25000" dirty="0" err="1"/>
              <a:t>n</a:t>
            </a:r>
            <a:r>
              <a:rPr lang="en-US" altLang="zh-CN" sz="2800" dirty="0"/>
              <a:t> 、</a:t>
            </a:r>
            <a:r>
              <a:rPr lang="en-US" altLang="zh-CN" sz="2800" i="1" dirty="0" err="1"/>
              <a:t>d</a:t>
            </a:r>
            <a:r>
              <a:rPr lang="en-US" altLang="zh-CN" sz="2800" dirty="0" err="1"/>
              <a:t>、</a:t>
            </a:r>
            <a:r>
              <a:rPr lang="en-US" altLang="zh-CN" sz="2800" i="1" dirty="0" err="1"/>
              <a:t>b</a:t>
            </a:r>
            <a:r>
              <a:rPr lang="zh-CN" altLang="en-US" sz="2800" dirty="0"/>
              <a:t>均应取该参数</a:t>
            </a:r>
            <a:r>
              <a:rPr lang="zh-CN" altLang="en-US" sz="2800" dirty="0">
                <a:solidFill>
                  <a:srgbClr val="FF3300"/>
                </a:solidFill>
              </a:rPr>
              <a:t>分段界限值的几何平均值</a:t>
            </a:r>
            <a:r>
              <a:rPr lang="zh-CN" altLang="en-US" sz="2800" dirty="0"/>
              <a:t>（</a:t>
            </a:r>
            <a:r>
              <a:rPr lang="en-US" altLang="zh-CN" sz="2800" dirty="0"/>
              <a:t>mm）。</a:t>
            </a:r>
          </a:p>
        </p:txBody>
      </p:sp>
      <p:sp>
        <p:nvSpPr>
          <p:cNvPr id="47111" name="Text Box 7"/>
          <p:cNvSpPr txBox="1">
            <a:spLocks noChangeArrowheads="1"/>
          </p:cNvSpPr>
          <p:nvPr/>
        </p:nvSpPr>
        <p:spPr bwMode="auto">
          <a:xfrm>
            <a:off x="710185" y="2446511"/>
            <a:ext cx="42005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dirty="0"/>
              <a:t>尾 数 圆 整 规 则</a:t>
            </a:r>
            <a:r>
              <a:rPr lang="zh-CN" altLang="en-US" sz="2800" dirty="0">
                <a:solidFill>
                  <a:srgbClr val="FF3300"/>
                </a:solidFill>
              </a:rPr>
              <a:t>：</a:t>
            </a:r>
          </a:p>
        </p:txBody>
      </p:sp>
      <p:sp>
        <p:nvSpPr>
          <p:cNvPr id="47112" name="Text Box 8"/>
          <p:cNvSpPr txBox="1">
            <a:spLocks noChangeArrowheads="1"/>
          </p:cNvSpPr>
          <p:nvPr/>
        </p:nvSpPr>
        <p:spPr bwMode="auto">
          <a:xfrm>
            <a:off x="675060" y="2925763"/>
            <a:ext cx="53498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b="0"/>
              <a:t>①  </a:t>
            </a:r>
            <a:r>
              <a:rPr lang="zh-CN" altLang="en-US" sz="2800"/>
              <a:t>计算值</a:t>
            </a:r>
            <a:r>
              <a:rPr lang="zh-CN" altLang="en-US" sz="2800" b="0"/>
              <a:t> </a:t>
            </a:r>
            <a:r>
              <a:rPr lang="zh-CN" altLang="en-US" sz="2800">
                <a:solidFill>
                  <a:srgbClr val="FF3300"/>
                </a:solidFill>
              </a:rPr>
              <a:t>&gt;10</a:t>
            </a:r>
            <a:r>
              <a:rPr lang="en-US" altLang="zh-CN" sz="2800">
                <a:solidFill>
                  <a:srgbClr val="FF3300"/>
                </a:solidFill>
              </a:rPr>
              <a:t>μm </a:t>
            </a:r>
            <a:r>
              <a:rPr lang="zh-CN" altLang="en-US" sz="2800" b="0"/>
              <a:t>时,</a:t>
            </a:r>
          </a:p>
        </p:txBody>
      </p:sp>
      <p:sp>
        <p:nvSpPr>
          <p:cNvPr id="47113" name="Text Box 9"/>
          <p:cNvSpPr txBox="1">
            <a:spLocks noChangeArrowheads="1"/>
          </p:cNvSpPr>
          <p:nvPr/>
        </p:nvSpPr>
        <p:spPr bwMode="auto">
          <a:xfrm>
            <a:off x="690935" y="3995738"/>
            <a:ext cx="52466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a:t>②  计算值</a:t>
            </a:r>
            <a:r>
              <a:rPr lang="zh-CN" altLang="en-US" sz="2800">
                <a:solidFill>
                  <a:srgbClr val="FF3300"/>
                </a:solidFill>
              </a:rPr>
              <a:t>&lt;10</a:t>
            </a:r>
            <a:r>
              <a:rPr lang="en-US" altLang="zh-CN" sz="2800">
                <a:solidFill>
                  <a:srgbClr val="FF3300"/>
                </a:solidFill>
              </a:rPr>
              <a:t>μm </a:t>
            </a:r>
            <a:r>
              <a:rPr lang="zh-CN" altLang="en-US" sz="2800"/>
              <a:t>时,</a:t>
            </a:r>
          </a:p>
        </p:txBody>
      </p:sp>
      <p:sp>
        <p:nvSpPr>
          <p:cNvPr id="47114" name="Rectangle 10"/>
          <p:cNvSpPr>
            <a:spLocks noChangeArrowheads="1"/>
          </p:cNvSpPr>
          <p:nvPr/>
        </p:nvSpPr>
        <p:spPr bwMode="auto">
          <a:xfrm>
            <a:off x="619498" y="5022850"/>
            <a:ext cx="55403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0"/>
              <a:t> </a:t>
            </a:r>
            <a:r>
              <a:rPr lang="zh-CN" altLang="en-US" sz="2800"/>
              <a:t>③ 计算值</a:t>
            </a:r>
            <a:r>
              <a:rPr lang="zh-CN" altLang="en-US" sz="2800">
                <a:solidFill>
                  <a:srgbClr val="FF3300"/>
                </a:solidFill>
              </a:rPr>
              <a:t>&lt;5</a:t>
            </a:r>
            <a:r>
              <a:rPr lang="en-US" altLang="zh-CN" sz="2800">
                <a:solidFill>
                  <a:srgbClr val="FF3300"/>
                </a:solidFill>
              </a:rPr>
              <a:t>μm </a:t>
            </a:r>
            <a:r>
              <a:rPr lang="zh-CN" altLang="en-US" sz="2800"/>
              <a:t>时,</a:t>
            </a:r>
          </a:p>
        </p:txBody>
      </p:sp>
      <p:sp>
        <p:nvSpPr>
          <p:cNvPr id="47115" name="Rectangle 11"/>
          <p:cNvSpPr>
            <a:spLocks noChangeArrowheads="1"/>
          </p:cNvSpPr>
          <p:nvPr/>
        </p:nvSpPr>
        <p:spPr bwMode="auto">
          <a:xfrm>
            <a:off x="1200523" y="3448050"/>
            <a:ext cx="50339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t>圆整到最接近的</a:t>
            </a:r>
            <a:r>
              <a:rPr lang="zh-CN" altLang="en-US" sz="2800">
                <a:solidFill>
                  <a:srgbClr val="FF3300"/>
                </a:solidFill>
              </a:rPr>
              <a:t>整数</a:t>
            </a:r>
            <a:r>
              <a:rPr lang="zh-CN" altLang="en-US" sz="2800"/>
              <a:t>；</a:t>
            </a:r>
          </a:p>
        </p:txBody>
      </p:sp>
      <p:sp>
        <p:nvSpPr>
          <p:cNvPr id="47116" name="Rectangle 12"/>
          <p:cNvSpPr>
            <a:spLocks noChangeArrowheads="1"/>
          </p:cNvSpPr>
          <p:nvPr/>
        </p:nvSpPr>
        <p:spPr bwMode="auto">
          <a:xfrm>
            <a:off x="797129" y="4522788"/>
            <a:ext cx="77438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a:t>圆整到最接近的尾数为</a:t>
            </a:r>
            <a:r>
              <a:rPr lang="zh-CN" altLang="en-US" sz="2800" dirty="0">
                <a:solidFill>
                  <a:srgbClr val="FF3300"/>
                </a:solidFill>
              </a:rPr>
              <a:t>0.5 </a:t>
            </a:r>
            <a:r>
              <a:rPr lang="en-US" altLang="zh-CN" sz="2800" dirty="0" err="1">
                <a:solidFill>
                  <a:srgbClr val="FF3300"/>
                </a:solidFill>
              </a:rPr>
              <a:t>μm</a:t>
            </a:r>
            <a:r>
              <a:rPr lang="zh-CN" altLang="en-US" sz="2800" dirty="0">
                <a:solidFill>
                  <a:srgbClr val="FF3300"/>
                </a:solidFill>
              </a:rPr>
              <a:t>的小数或整数</a:t>
            </a:r>
            <a:r>
              <a:rPr lang="zh-CN" altLang="en-US" sz="2800" dirty="0"/>
              <a:t>；</a:t>
            </a:r>
          </a:p>
        </p:txBody>
      </p:sp>
      <p:sp>
        <p:nvSpPr>
          <p:cNvPr id="47117" name="Rectangle 13"/>
          <p:cNvSpPr>
            <a:spLocks noChangeArrowheads="1"/>
          </p:cNvSpPr>
          <p:nvPr/>
        </p:nvSpPr>
        <p:spPr bwMode="auto">
          <a:xfrm>
            <a:off x="803479" y="5618163"/>
            <a:ext cx="78152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a:t>圆整到最接近的尾数为</a:t>
            </a:r>
            <a:r>
              <a:rPr lang="zh-CN" altLang="en-US" sz="2800">
                <a:solidFill>
                  <a:srgbClr val="FF3300"/>
                </a:solidFill>
              </a:rPr>
              <a:t>0.1 </a:t>
            </a:r>
            <a:r>
              <a:rPr lang="en-US" altLang="zh-CN" sz="2800">
                <a:solidFill>
                  <a:srgbClr val="FF3300"/>
                </a:solidFill>
              </a:rPr>
              <a:t>μm</a:t>
            </a:r>
            <a:r>
              <a:rPr lang="zh-CN" altLang="en-US" sz="2800">
                <a:solidFill>
                  <a:srgbClr val="FF3300"/>
                </a:solidFill>
              </a:rPr>
              <a:t>的小数或整数。</a:t>
            </a:r>
          </a:p>
        </p:txBody>
      </p:sp>
      <p:sp>
        <p:nvSpPr>
          <p:cNvPr id="13" name="右箭头 12">
            <a:hlinkClick r:id="rId5" action="ppaction://hlinksldjump"/>
          </p:cNvPr>
          <p:cNvSpPr/>
          <p:nvPr/>
        </p:nvSpPr>
        <p:spPr bwMode="auto">
          <a:xfrm>
            <a:off x="7376361" y="5795889"/>
            <a:ext cx="1486286" cy="914400"/>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rPr>
              <a:t>返回到</a:t>
            </a:r>
            <a:r>
              <a:rPr kumimoji="1" lang="en-US" altLang="zh-CN" b="1" i="0" u="none" strike="noStrike" cap="none" normalizeH="0" baseline="0" dirty="0" smtClean="0">
                <a:ln>
                  <a:noFill/>
                </a:ln>
                <a:solidFill>
                  <a:srgbClr val="C00000"/>
                </a:solidFill>
                <a:effectLst/>
                <a:latin typeface="方正舒体" pitchFamily="2" charset="-122"/>
                <a:ea typeface="方正舒体" pitchFamily="2" charset="-122"/>
              </a:rPr>
              <a:t>1</a:t>
            </a:r>
            <a:endPar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wipe(left)">
                                      <p:cBhvr>
                                        <p:cTn id="7" dur="500"/>
                                        <p:tgtEl>
                                          <p:spTgt spid="471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7109"/>
                                        </p:tgtEl>
                                        <p:attrNameLst>
                                          <p:attrName>style.visibility</p:attrName>
                                        </p:attrNameLst>
                                      </p:cBhvr>
                                      <p:to>
                                        <p:strVal val="visible"/>
                                      </p:to>
                                    </p:set>
                                    <p:animEffect transition="in" filter="wipe(left)">
                                      <p:cBhvr>
                                        <p:cTn id="12" dur="500"/>
                                        <p:tgtEl>
                                          <p:spTgt spid="471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7110"/>
                                        </p:tgtEl>
                                        <p:attrNameLst>
                                          <p:attrName>style.visibility</p:attrName>
                                        </p:attrNameLst>
                                      </p:cBhvr>
                                      <p:to>
                                        <p:strVal val="visible"/>
                                      </p:to>
                                    </p:set>
                                    <p:animEffect transition="in" filter="wipe(left)">
                                      <p:cBhvr>
                                        <p:cTn id="17" dur="500"/>
                                        <p:tgtEl>
                                          <p:spTgt spid="471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7111"/>
                                        </p:tgtEl>
                                        <p:attrNameLst>
                                          <p:attrName>style.visibility</p:attrName>
                                        </p:attrNameLst>
                                      </p:cBhvr>
                                      <p:to>
                                        <p:strVal val="visible"/>
                                      </p:to>
                                    </p:set>
                                    <p:animEffect transition="in" filter="wipe(left)">
                                      <p:cBhvr>
                                        <p:cTn id="22" dur="500"/>
                                        <p:tgtEl>
                                          <p:spTgt spid="471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7112"/>
                                        </p:tgtEl>
                                        <p:attrNameLst>
                                          <p:attrName>style.visibility</p:attrName>
                                        </p:attrNameLst>
                                      </p:cBhvr>
                                      <p:to>
                                        <p:strVal val="visible"/>
                                      </p:to>
                                    </p:set>
                                    <p:animEffect transition="in" filter="wipe(left)">
                                      <p:cBhvr>
                                        <p:cTn id="27" dur="500"/>
                                        <p:tgtEl>
                                          <p:spTgt spid="4711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7115"/>
                                        </p:tgtEl>
                                        <p:attrNameLst>
                                          <p:attrName>style.visibility</p:attrName>
                                        </p:attrNameLst>
                                      </p:cBhvr>
                                      <p:to>
                                        <p:strVal val="visible"/>
                                      </p:to>
                                    </p:set>
                                    <p:animEffect transition="in" filter="wipe(left)">
                                      <p:cBhvr>
                                        <p:cTn id="32" dur="500"/>
                                        <p:tgtEl>
                                          <p:spTgt spid="4711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7113"/>
                                        </p:tgtEl>
                                        <p:attrNameLst>
                                          <p:attrName>style.visibility</p:attrName>
                                        </p:attrNameLst>
                                      </p:cBhvr>
                                      <p:to>
                                        <p:strVal val="visible"/>
                                      </p:to>
                                    </p:set>
                                    <p:animEffect transition="in" filter="wipe(left)">
                                      <p:cBhvr>
                                        <p:cTn id="37" dur="500"/>
                                        <p:tgtEl>
                                          <p:spTgt spid="4711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7116"/>
                                        </p:tgtEl>
                                        <p:attrNameLst>
                                          <p:attrName>style.visibility</p:attrName>
                                        </p:attrNameLst>
                                      </p:cBhvr>
                                      <p:to>
                                        <p:strVal val="visible"/>
                                      </p:to>
                                    </p:set>
                                    <p:animEffect transition="in" filter="wipe(left)">
                                      <p:cBhvr>
                                        <p:cTn id="42" dur="500"/>
                                        <p:tgtEl>
                                          <p:spTgt spid="4711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7114"/>
                                        </p:tgtEl>
                                        <p:attrNameLst>
                                          <p:attrName>style.visibility</p:attrName>
                                        </p:attrNameLst>
                                      </p:cBhvr>
                                      <p:to>
                                        <p:strVal val="visible"/>
                                      </p:to>
                                    </p:set>
                                    <p:animEffect transition="in" filter="wipe(left)">
                                      <p:cBhvr>
                                        <p:cTn id="47" dur="500"/>
                                        <p:tgtEl>
                                          <p:spTgt spid="471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7117"/>
                                        </p:tgtEl>
                                        <p:attrNameLst>
                                          <p:attrName>style.visibility</p:attrName>
                                        </p:attrNameLst>
                                      </p:cBhvr>
                                      <p:to>
                                        <p:strVal val="visible"/>
                                      </p:to>
                                    </p:set>
                                    <p:animEffect transition="in" filter="wipe(left)">
                                      <p:cBhvr>
                                        <p:cTn id="52" dur="500"/>
                                        <p:tgtEl>
                                          <p:spTgt spid="47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utoUpdateAnimBg="0"/>
      <p:bldP spid="47110" grpId="0" autoUpdateAnimBg="0"/>
      <p:bldP spid="47111" grpId="0" autoUpdateAnimBg="0"/>
      <p:bldP spid="47112" grpId="0" autoUpdateAnimBg="0"/>
      <p:bldP spid="47113" grpId="0" autoUpdateAnimBg="0"/>
      <p:bldP spid="47114" grpId="0" autoUpdateAnimBg="0"/>
      <p:bldP spid="47115" grpId="0" autoUpdateAnimBg="0"/>
      <p:bldP spid="47116" grpId="0" autoUpdateAnimBg="0"/>
      <p:bldP spid="4711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xfrm>
            <a:off x="7013917" y="280972"/>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E69B021A-1514-4569-8D29-9648810C25D7}" type="slidenum">
              <a:rPr kumimoji="0" lang="zh-CN" altLang="en-US" sz="2000" smtClean="0">
                <a:solidFill>
                  <a:srgbClr val="0000FF"/>
                </a:solidFill>
              </a:rPr>
              <a:pPr eaLnBrk="1" hangingPunct="1"/>
              <a:t>2</a:t>
            </a:fld>
            <a:endParaRPr kumimoji="0" lang="en-US" altLang="zh-CN" sz="2000" dirty="0" smtClean="0">
              <a:solidFill>
                <a:srgbClr val="0000FF"/>
              </a:solidFill>
            </a:endParaRPr>
          </a:p>
        </p:txBody>
      </p:sp>
      <p:sp>
        <p:nvSpPr>
          <p:cNvPr id="51204" name="Text Box 4"/>
          <p:cNvSpPr txBox="1">
            <a:spLocks noChangeArrowheads="1"/>
          </p:cNvSpPr>
          <p:nvPr/>
        </p:nvSpPr>
        <p:spPr bwMode="auto">
          <a:xfrm>
            <a:off x="942774" y="1022268"/>
            <a:ext cx="73578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t>10.2.2  评定齿轮精度的</a:t>
            </a:r>
            <a:r>
              <a:rPr lang="zh-CN" altLang="en-US" dirty="0">
                <a:solidFill>
                  <a:srgbClr val="FF3300"/>
                </a:solidFill>
              </a:rPr>
              <a:t>可选用检验</a:t>
            </a:r>
            <a:r>
              <a:rPr lang="zh-CN" altLang="en-US" dirty="0"/>
              <a:t>偏差项目及参数</a:t>
            </a:r>
            <a:r>
              <a:rPr lang="zh-CN" altLang="en-US" b="0" dirty="0"/>
              <a:t> </a:t>
            </a:r>
          </a:p>
        </p:txBody>
      </p:sp>
      <p:sp>
        <p:nvSpPr>
          <p:cNvPr id="51205" name="Text Box 5"/>
          <p:cNvSpPr txBox="1">
            <a:spLocks noChangeArrowheads="1"/>
          </p:cNvSpPr>
          <p:nvPr/>
        </p:nvSpPr>
        <p:spPr bwMode="auto">
          <a:xfrm>
            <a:off x="423087" y="2066843"/>
            <a:ext cx="7753247"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dirty="0"/>
              <a:t>        用某种加工方法生产的齿轮，用上述必检参数检验</a:t>
            </a:r>
            <a:r>
              <a:rPr lang="zh-CN" altLang="en-US" dirty="0">
                <a:solidFill>
                  <a:srgbClr val="FF3300"/>
                </a:solidFill>
              </a:rPr>
              <a:t>合格后</a:t>
            </a:r>
            <a:r>
              <a:rPr lang="zh-CN" altLang="en-US" dirty="0"/>
              <a:t>，如果：</a:t>
            </a:r>
          </a:p>
        </p:txBody>
      </p:sp>
      <p:sp>
        <p:nvSpPr>
          <p:cNvPr id="51206" name="Text Box 6"/>
          <p:cNvSpPr txBox="1">
            <a:spLocks noChangeArrowheads="1"/>
          </p:cNvSpPr>
          <p:nvPr/>
        </p:nvSpPr>
        <p:spPr bwMode="auto">
          <a:xfrm>
            <a:off x="531038" y="4523533"/>
            <a:ext cx="735233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dirty="0"/>
              <a:t>        标准规定还可用下列参数来评定齿轮传递运动准确性和齿轮传动平稳性的精度：</a:t>
            </a:r>
          </a:p>
        </p:txBody>
      </p:sp>
      <p:sp>
        <p:nvSpPr>
          <p:cNvPr id="51207" name="Rectangle 7"/>
          <p:cNvSpPr>
            <a:spLocks noChangeArrowheads="1"/>
          </p:cNvSpPr>
          <p:nvPr/>
        </p:nvSpPr>
        <p:spPr bwMode="auto">
          <a:xfrm>
            <a:off x="413562" y="3011172"/>
            <a:ext cx="7469809"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dirty="0"/>
              <a:t>      （1）在生产</a:t>
            </a:r>
            <a:r>
              <a:rPr lang="zh-CN" altLang="en-US" dirty="0">
                <a:solidFill>
                  <a:srgbClr val="FF3300"/>
                </a:solidFill>
              </a:rPr>
              <a:t>工艺条件不变</a:t>
            </a:r>
            <a:r>
              <a:rPr lang="zh-CN" altLang="en-US" dirty="0"/>
              <a:t>（尤其是切削机床的精度得到保证）的情况下，继续生产同样的齿轮时；</a:t>
            </a:r>
          </a:p>
        </p:txBody>
      </p:sp>
      <p:sp>
        <p:nvSpPr>
          <p:cNvPr id="51208" name="Rectangle 8"/>
          <p:cNvSpPr>
            <a:spLocks noChangeArrowheads="1"/>
          </p:cNvSpPr>
          <p:nvPr/>
        </p:nvSpPr>
        <p:spPr bwMode="auto">
          <a:xfrm>
            <a:off x="899337" y="3981195"/>
            <a:ext cx="7532687"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dirty="0"/>
              <a:t>（2）或作</a:t>
            </a:r>
            <a:r>
              <a:rPr lang="zh-CN" altLang="en-US" dirty="0">
                <a:solidFill>
                  <a:srgbClr val="FF3300"/>
                </a:solidFill>
              </a:rPr>
              <a:t>误差分析用</a:t>
            </a:r>
            <a:r>
              <a:rPr lang="zh-CN" altLang="en-US" dirty="0"/>
              <a:t>的齿轮时。</a:t>
            </a:r>
          </a:p>
        </p:txBody>
      </p:sp>
      <p:sp>
        <p:nvSpPr>
          <p:cNvPr id="51209" name="Text Box 9"/>
          <p:cNvSpPr txBox="1">
            <a:spLocks noChangeArrowheads="1"/>
          </p:cNvSpPr>
          <p:nvPr/>
        </p:nvSpPr>
        <p:spPr bwMode="auto">
          <a:xfrm>
            <a:off x="999349" y="1581068"/>
            <a:ext cx="7772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dirty="0"/>
              <a:t>什么情况下可选用下列</a:t>
            </a:r>
            <a:r>
              <a:rPr lang="en-US" altLang="zh-CN" dirty="0"/>
              <a:t>(</a:t>
            </a:r>
            <a:r>
              <a:rPr lang="zh-CN" altLang="en-US" dirty="0">
                <a:solidFill>
                  <a:srgbClr val="FF3300"/>
                </a:solidFill>
              </a:rPr>
              <a:t>不是强制性的</a:t>
            </a:r>
            <a:r>
              <a:rPr lang="en-US" altLang="zh-CN" dirty="0"/>
              <a:t>)</a:t>
            </a:r>
            <a:r>
              <a:rPr lang="zh-CN" altLang="en-US" dirty="0"/>
              <a:t>检验参数？</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04">
                                            <p:txEl>
                                              <p:pRg st="0" end="0"/>
                                            </p:txEl>
                                          </p:spTgt>
                                        </p:tgtEl>
                                        <p:attrNameLst>
                                          <p:attrName>style.visibility</p:attrName>
                                        </p:attrNameLst>
                                      </p:cBhvr>
                                      <p:to>
                                        <p:strVal val="visible"/>
                                      </p:to>
                                    </p:set>
                                    <p:animEffect transition="in" filter="wipe(left)">
                                      <p:cBhvr>
                                        <p:cTn id="7" dur="500"/>
                                        <p:tgtEl>
                                          <p:spTgt spid="512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209"/>
                                        </p:tgtEl>
                                        <p:attrNameLst>
                                          <p:attrName>style.visibility</p:attrName>
                                        </p:attrNameLst>
                                      </p:cBhvr>
                                      <p:to>
                                        <p:strVal val="visible"/>
                                      </p:to>
                                    </p:set>
                                    <p:animEffect transition="in" filter="wipe(left)">
                                      <p:cBhvr>
                                        <p:cTn id="12" dur="300"/>
                                        <p:tgtEl>
                                          <p:spTgt spid="512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1205"/>
                                        </p:tgtEl>
                                        <p:attrNameLst>
                                          <p:attrName>style.visibility</p:attrName>
                                        </p:attrNameLst>
                                      </p:cBhvr>
                                      <p:to>
                                        <p:strVal val="visible"/>
                                      </p:to>
                                    </p:set>
                                    <p:animEffect transition="in" filter="wipe(left)">
                                      <p:cBhvr>
                                        <p:cTn id="17" dur="300"/>
                                        <p:tgtEl>
                                          <p:spTgt spid="512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1207"/>
                                        </p:tgtEl>
                                        <p:attrNameLst>
                                          <p:attrName>style.visibility</p:attrName>
                                        </p:attrNameLst>
                                      </p:cBhvr>
                                      <p:to>
                                        <p:strVal val="visible"/>
                                      </p:to>
                                    </p:set>
                                    <p:animEffect transition="in" filter="wipe(left)">
                                      <p:cBhvr>
                                        <p:cTn id="22" dur="300"/>
                                        <p:tgtEl>
                                          <p:spTgt spid="5120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1208"/>
                                        </p:tgtEl>
                                        <p:attrNameLst>
                                          <p:attrName>style.visibility</p:attrName>
                                        </p:attrNameLst>
                                      </p:cBhvr>
                                      <p:to>
                                        <p:strVal val="visible"/>
                                      </p:to>
                                    </p:set>
                                    <p:animEffect transition="in" filter="wipe(left)">
                                      <p:cBhvr>
                                        <p:cTn id="27" dur="300"/>
                                        <p:tgtEl>
                                          <p:spTgt spid="5120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1206"/>
                                        </p:tgtEl>
                                        <p:attrNameLst>
                                          <p:attrName>style.visibility</p:attrName>
                                        </p:attrNameLst>
                                      </p:cBhvr>
                                      <p:to>
                                        <p:strVal val="visible"/>
                                      </p:to>
                                    </p:set>
                                    <p:animEffect transition="in" filter="wipe(left)">
                                      <p:cBhvr>
                                        <p:cTn id="32" dur="300"/>
                                        <p:tgtEl>
                                          <p:spTgt spid="51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build="p" autoUpdateAnimBg="0"/>
      <p:bldP spid="51205" grpId="0" autoUpdateAnimBg="0"/>
      <p:bldP spid="51206" grpId="0" autoUpdateAnimBg="0"/>
      <p:bldP spid="51207" grpId="0" autoUpdateAnimBg="0"/>
      <p:bldP spid="51208" grpId="0" autoUpdateAnimBg="0"/>
      <p:bldP spid="5120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xfrm>
            <a:off x="7116763" y="142875"/>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8D7265C1-976A-47C3-836A-D264810298D2}" type="slidenum">
              <a:rPr kumimoji="0" lang="zh-CN" altLang="en-US" sz="2000" smtClean="0">
                <a:solidFill>
                  <a:srgbClr val="0000FF"/>
                </a:solidFill>
              </a:rPr>
              <a:pPr eaLnBrk="1" hangingPunct="1"/>
              <a:t>20</a:t>
            </a:fld>
            <a:endParaRPr kumimoji="0" lang="en-US" altLang="zh-CN" sz="2000" dirty="0" smtClean="0">
              <a:solidFill>
                <a:srgbClr val="0000FF"/>
              </a:solidFill>
            </a:endParaRPr>
          </a:p>
        </p:txBody>
      </p:sp>
      <p:sp>
        <p:nvSpPr>
          <p:cNvPr id="36868" name="Text Box 4"/>
          <p:cNvSpPr txBox="1">
            <a:spLocks noChangeArrowheads="1"/>
          </p:cNvSpPr>
          <p:nvPr/>
        </p:nvSpPr>
        <p:spPr bwMode="auto">
          <a:xfrm>
            <a:off x="563226" y="236696"/>
            <a:ext cx="51768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t>2.</a:t>
            </a:r>
            <a:r>
              <a:rPr lang="zh-CN" altLang="en-US" sz="2800" dirty="0"/>
              <a:t> </a:t>
            </a:r>
            <a:r>
              <a:rPr lang="zh-CN" altLang="en-US" dirty="0">
                <a:latin typeface="宋体" pitchFamily="2" charset="-122"/>
              </a:rPr>
              <a:t>偏差允许值的数值表</a:t>
            </a:r>
            <a:r>
              <a:rPr lang="zh-CN" altLang="en-US" dirty="0"/>
              <a:t> </a:t>
            </a:r>
          </a:p>
        </p:txBody>
      </p:sp>
      <p:sp>
        <p:nvSpPr>
          <p:cNvPr id="36871" name="Text Box 7"/>
          <p:cNvSpPr txBox="1">
            <a:spLocks noChangeArrowheads="1"/>
          </p:cNvSpPr>
          <p:nvPr/>
        </p:nvSpPr>
        <p:spPr bwMode="auto">
          <a:xfrm>
            <a:off x="7116763" y="908637"/>
            <a:ext cx="1484312" cy="608013"/>
          </a:xfrm>
          <a:prstGeom prst="rect">
            <a:avLst/>
          </a:prstGeom>
          <a:noFill/>
          <a:ln w="2857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3200" b="0"/>
              <a:t>   </a:t>
            </a:r>
            <a:r>
              <a:rPr lang="zh-CN" altLang="en-US">
                <a:solidFill>
                  <a:srgbClr val="FF3300"/>
                </a:solidFill>
              </a:rPr>
              <a:t>得 </a:t>
            </a:r>
            <a:r>
              <a:rPr lang="en-US" altLang="zh-CN" i="1">
                <a:solidFill>
                  <a:srgbClr val="FF3300"/>
                </a:solidFill>
              </a:rPr>
              <a:t>T</a:t>
            </a:r>
            <a:r>
              <a:rPr lang="en-US" altLang="zh-CN" i="1" baseline="-30000">
                <a:solidFill>
                  <a:srgbClr val="FF3300"/>
                </a:solidFill>
              </a:rPr>
              <a:t>n</a:t>
            </a:r>
            <a:endParaRPr lang="zh-CN" altLang="en-US" i="1">
              <a:solidFill>
                <a:srgbClr val="FF3300"/>
              </a:solidFill>
            </a:endParaRPr>
          </a:p>
        </p:txBody>
      </p:sp>
      <p:sp>
        <p:nvSpPr>
          <p:cNvPr id="36876" name="Text Box 12"/>
          <p:cNvSpPr txBox="1">
            <a:spLocks noChangeArrowheads="1"/>
          </p:cNvSpPr>
          <p:nvPr/>
        </p:nvSpPr>
        <p:spPr bwMode="auto">
          <a:xfrm>
            <a:off x="4948238" y="2071688"/>
            <a:ext cx="2971800" cy="485775"/>
          </a:xfrm>
          <a:prstGeom prst="rect">
            <a:avLst/>
          </a:prstGeom>
          <a:noFill/>
          <a:ln w="2857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solidFill>
                  <a:srgbClr val="FF3300"/>
                </a:solidFill>
                <a:latin typeface="宋体" pitchFamily="2" charset="-122"/>
              </a:rPr>
              <a:t>得</a:t>
            </a:r>
            <a:r>
              <a:rPr lang="zh-CN" altLang="en-US" dirty="0">
                <a:solidFill>
                  <a:srgbClr val="FF3300"/>
                </a:solidFill>
              </a:rPr>
              <a:t>表 10.1～10.3</a:t>
            </a:r>
          </a:p>
        </p:txBody>
      </p:sp>
      <p:sp>
        <p:nvSpPr>
          <p:cNvPr id="36878" name="Rectangle 14"/>
          <p:cNvSpPr>
            <a:spLocks noChangeArrowheads="1"/>
          </p:cNvSpPr>
          <p:nvPr/>
        </p:nvSpPr>
        <p:spPr bwMode="auto">
          <a:xfrm>
            <a:off x="3514725" y="907050"/>
            <a:ext cx="1390650" cy="485775"/>
          </a:xfrm>
          <a:prstGeom prst="rect">
            <a:avLst/>
          </a:prstGeom>
          <a:noFill/>
          <a:ln w="2857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solidFill>
                  <a:srgbClr val="FF3300"/>
                </a:solidFill>
              </a:rPr>
              <a:t>得 </a:t>
            </a:r>
            <a:r>
              <a:rPr lang="en-US" altLang="zh-CN" i="1">
                <a:solidFill>
                  <a:srgbClr val="FF3300"/>
                </a:solidFill>
              </a:rPr>
              <a:t>T</a:t>
            </a:r>
            <a:r>
              <a:rPr lang="en-US" altLang="zh-CN" baseline="-30000">
                <a:solidFill>
                  <a:srgbClr val="FF3300"/>
                </a:solidFill>
              </a:rPr>
              <a:t>5</a:t>
            </a:r>
            <a:endParaRPr lang="zh-CN" altLang="en-US" baseline="-30000">
              <a:solidFill>
                <a:srgbClr val="FF3300"/>
              </a:solidFill>
            </a:endParaRPr>
          </a:p>
        </p:txBody>
      </p:sp>
      <p:sp>
        <p:nvSpPr>
          <p:cNvPr id="36883" name="AutoShape 19"/>
          <p:cNvSpPr>
            <a:spLocks noChangeArrowheads="1"/>
          </p:cNvSpPr>
          <p:nvPr/>
        </p:nvSpPr>
        <p:spPr bwMode="auto">
          <a:xfrm>
            <a:off x="311911" y="735600"/>
            <a:ext cx="3049588" cy="957262"/>
          </a:xfrm>
          <a:prstGeom prst="notchedRightArrow">
            <a:avLst>
              <a:gd name="adj1" fmla="val 50000"/>
              <a:gd name="adj2" fmla="val 84867"/>
            </a:avLst>
          </a:prstGeom>
          <a:solidFill>
            <a:srgbClr val="FFFFCC"/>
          </a:solidFill>
          <a:ln w="381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t>按上述公式计算</a:t>
            </a:r>
          </a:p>
        </p:txBody>
      </p:sp>
      <p:grpSp>
        <p:nvGrpSpPr>
          <p:cNvPr id="36887" name="Group 23"/>
          <p:cNvGrpSpPr>
            <a:grpSpLocks/>
          </p:cNvGrpSpPr>
          <p:nvPr/>
        </p:nvGrpSpPr>
        <p:grpSpPr bwMode="auto">
          <a:xfrm>
            <a:off x="4948238" y="526050"/>
            <a:ext cx="2155825" cy="1354137"/>
            <a:chOff x="3141" y="279"/>
            <a:chExt cx="1533" cy="963"/>
          </a:xfrm>
        </p:grpSpPr>
        <p:graphicFrame>
          <p:nvGraphicFramePr>
            <p:cNvPr id="21520" name="Object 15"/>
            <p:cNvGraphicFramePr>
              <a:graphicFrameLocks noChangeAspect="1"/>
            </p:cNvGraphicFramePr>
            <p:nvPr/>
          </p:nvGraphicFramePr>
          <p:xfrm>
            <a:off x="3345" y="520"/>
            <a:ext cx="1114" cy="510"/>
          </p:xfrm>
          <a:graphic>
            <a:graphicData uri="http://schemas.openxmlformats.org/presentationml/2006/ole">
              <mc:AlternateContent xmlns:mc="http://schemas.openxmlformats.org/markup-compatibility/2006">
                <mc:Choice xmlns:v="urn:schemas-microsoft-com:vml" Requires="v">
                  <p:oleObj spid="_x0000_s21534" name="Equation" r:id="rId3" imgW="647700" imgH="292100" progId="Equation.3">
                    <p:embed/>
                  </p:oleObj>
                </mc:Choice>
                <mc:Fallback>
                  <p:oleObj name="Equation" r:id="rId3" imgW="647700" imgH="29210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5" y="520"/>
                          <a:ext cx="1114" cy="510"/>
                        </a:xfrm>
                        <a:prstGeom prst="rect">
                          <a:avLst/>
                        </a:prstGeom>
                        <a:solidFill>
                          <a:srgbClr val="FFCC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21" name="AutoShape 20"/>
            <p:cNvSpPr>
              <a:spLocks noChangeArrowheads="1"/>
            </p:cNvSpPr>
            <p:nvPr/>
          </p:nvSpPr>
          <p:spPr bwMode="auto">
            <a:xfrm>
              <a:off x="3141" y="279"/>
              <a:ext cx="1533" cy="963"/>
            </a:xfrm>
            <a:prstGeom prst="notchedRightArrow">
              <a:avLst>
                <a:gd name="adj1" fmla="val 50000"/>
                <a:gd name="adj2" fmla="val 39798"/>
              </a:avLst>
            </a:prstGeom>
            <a:noFill/>
            <a:ln w="38100">
              <a:solidFill>
                <a:schemeClr val="accent1"/>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tLang="zh-CN" sz="2800" baseline="-25000"/>
            </a:p>
          </p:txBody>
        </p:sp>
      </p:grpSp>
      <p:sp>
        <p:nvSpPr>
          <p:cNvPr id="36888" name="AutoShape 24"/>
          <p:cNvSpPr>
            <a:spLocks noChangeArrowheads="1"/>
          </p:cNvSpPr>
          <p:nvPr/>
        </p:nvSpPr>
        <p:spPr bwMode="auto">
          <a:xfrm>
            <a:off x="314325" y="1757363"/>
            <a:ext cx="4214813" cy="1028700"/>
          </a:xfrm>
          <a:prstGeom prst="notchedRightArrow">
            <a:avLst>
              <a:gd name="adj1" fmla="val 50000"/>
              <a:gd name="adj2" fmla="val 108796"/>
            </a:avLst>
          </a:prstGeom>
          <a:noFill/>
          <a:ln w="38100">
            <a:solidFill>
              <a:schemeClr val="accent1"/>
            </a:solidFill>
            <a:miter lim="800000"/>
            <a:headEnd/>
            <a:tailEnd/>
          </a:ln>
          <a:effectLst/>
          <a:extLst>
            <a:ext uri="{909E8E84-426E-40DD-AFC4-6F175D3DCCD1}">
              <a14:hiddenFill xmlns:a14="http://schemas.microsoft.com/office/drawing/2010/main">
                <a:solidFill>
                  <a:srgbClr val="FF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a:t>按规定进行尾数化整</a:t>
            </a:r>
          </a:p>
        </p:txBody>
      </p:sp>
      <p:grpSp>
        <p:nvGrpSpPr>
          <p:cNvPr id="36899" name="Group 35"/>
          <p:cNvGrpSpPr>
            <a:grpSpLocks/>
          </p:cNvGrpSpPr>
          <p:nvPr/>
        </p:nvGrpSpPr>
        <p:grpSpPr bwMode="auto">
          <a:xfrm>
            <a:off x="325438" y="2837741"/>
            <a:ext cx="8407400" cy="3617912"/>
            <a:chOff x="205" y="1823"/>
            <a:chExt cx="5296" cy="2279"/>
          </a:xfrm>
        </p:grpSpPr>
        <p:pic>
          <p:nvPicPr>
            <p:cNvPr id="21515" name="Picture 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 y="1823"/>
              <a:ext cx="5296" cy="2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16" name="Rectangle 26"/>
            <p:cNvSpPr>
              <a:spLocks noChangeArrowheads="1"/>
            </p:cNvSpPr>
            <p:nvPr/>
          </p:nvSpPr>
          <p:spPr bwMode="auto">
            <a:xfrm>
              <a:off x="4956" y="1871"/>
              <a:ext cx="315" cy="14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200"/>
                <a:t>2008)</a:t>
              </a:r>
            </a:p>
          </p:txBody>
        </p:sp>
        <p:sp>
          <p:nvSpPr>
            <p:cNvPr id="21517" name="Text Box 31"/>
            <p:cNvSpPr txBox="1">
              <a:spLocks noChangeArrowheads="1"/>
            </p:cNvSpPr>
            <p:nvPr/>
          </p:nvSpPr>
          <p:spPr bwMode="auto">
            <a:xfrm>
              <a:off x="2020" y="2071"/>
              <a:ext cx="681" cy="32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1400"/>
                <a:t>齿距累积总偏差</a:t>
              </a:r>
              <a:r>
                <a:rPr lang="en-US" altLang="zh-CN" sz="1400" i="1"/>
                <a:t>F</a:t>
              </a:r>
              <a:r>
                <a:rPr lang="en-US" altLang="zh-CN" sz="1400" i="1" baseline="-25000"/>
                <a:t>P</a:t>
              </a:r>
            </a:p>
          </p:txBody>
        </p:sp>
        <p:sp>
          <p:nvSpPr>
            <p:cNvPr id="21518" name="Text Box 32"/>
            <p:cNvSpPr txBox="1">
              <a:spLocks noChangeArrowheads="1"/>
            </p:cNvSpPr>
            <p:nvPr/>
          </p:nvSpPr>
          <p:spPr bwMode="auto">
            <a:xfrm>
              <a:off x="2728" y="2072"/>
              <a:ext cx="681"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1400"/>
                <a:t>齿廓总偏差</a:t>
              </a:r>
              <a:endParaRPr lang="en-US" altLang="zh-CN" sz="1400" i="1" baseline="-25000"/>
            </a:p>
          </p:txBody>
        </p:sp>
        <p:sp>
          <p:nvSpPr>
            <p:cNvPr id="21519" name="Text Box 34"/>
            <p:cNvSpPr txBox="1">
              <a:spLocks noChangeArrowheads="1"/>
            </p:cNvSpPr>
            <p:nvPr/>
          </p:nvSpPr>
          <p:spPr bwMode="auto">
            <a:xfrm>
              <a:off x="1256" y="2126"/>
              <a:ext cx="699" cy="17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1200"/>
                <a:t>单个齿距偏差</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wipe(left)">
                                      <p:cBhvr>
                                        <p:cTn id="7" dur="500"/>
                                        <p:tgtEl>
                                          <p:spTgt spid="368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36883"/>
                                        </p:tgtEl>
                                        <p:attrNameLst>
                                          <p:attrName>style.visibility</p:attrName>
                                        </p:attrNameLst>
                                      </p:cBhvr>
                                      <p:to>
                                        <p:strVal val="visible"/>
                                      </p:to>
                                    </p:set>
                                    <p:anim calcmode="lin" valueType="num">
                                      <p:cBhvr>
                                        <p:cTn id="12" dur="500" fill="hold"/>
                                        <p:tgtEl>
                                          <p:spTgt spid="36883"/>
                                        </p:tgtEl>
                                        <p:attrNameLst>
                                          <p:attrName>ppt_x</p:attrName>
                                        </p:attrNameLst>
                                      </p:cBhvr>
                                      <p:tavLst>
                                        <p:tav tm="0">
                                          <p:val>
                                            <p:strVal val="#ppt_x-#ppt_w/2"/>
                                          </p:val>
                                        </p:tav>
                                        <p:tav tm="100000">
                                          <p:val>
                                            <p:strVal val="#ppt_x"/>
                                          </p:val>
                                        </p:tav>
                                      </p:tavLst>
                                    </p:anim>
                                    <p:anim calcmode="lin" valueType="num">
                                      <p:cBhvr>
                                        <p:cTn id="13" dur="500" fill="hold"/>
                                        <p:tgtEl>
                                          <p:spTgt spid="36883"/>
                                        </p:tgtEl>
                                        <p:attrNameLst>
                                          <p:attrName>ppt_y</p:attrName>
                                        </p:attrNameLst>
                                      </p:cBhvr>
                                      <p:tavLst>
                                        <p:tav tm="0">
                                          <p:val>
                                            <p:strVal val="#ppt_y"/>
                                          </p:val>
                                        </p:tav>
                                        <p:tav tm="100000">
                                          <p:val>
                                            <p:strVal val="#ppt_y"/>
                                          </p:val>
                                        </p:tav>
                                      </p:tavLst>
                                    </p:anim>
                                    <p:anim calcmode="lin" valueType="num">
                                      <p:cBhvr>
                                        <p:cTn id="14" dur="500" fill="hold"/>
                                        <p:tgtEl>
                                          <p:spTgt spid="36883"/>
                                        </p:tgtEl>
                                        <p:attrNameLst>
                                          <p:attrName>ppt_w</p:attrName>
                                        </p:attrNameLst>
                                      </p:cBhvr>
                                      <p:tavLst>
                                        <p:tav tm="0">
                                          <p:val>
                                            <p:fltVal val="0"/>
                                          </p:val>
                                        </p:tav>
                                        <p:tav tm="100000">
                                          <p:val>
                                            <p:strVal val="#ppt_w"/>
                                          </p:val>
                                        </p:tav>
                                      </p:tavLst>
                                    </p:anim>
                                    <p:anim calcmode="lin" valueType="num">
                                      <p:cBhvr>
                                        <p:cTn id="15" dur="500" fill="hold"/>
                                        <p:tgtEl>
                                          <p:spTgt spid="36883"/>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iterate type="wd">
                                    <p:tmPct val="100000"/>
                                  </p:iterate>
                                  <p:childTnLst>
                                    <p:set>
                                      <p:cBhvr>
                                        <p:cTn id="19" dur="1" fill="hold">
                                          <p:stCondLst>
                                            <p:cond delay="0"/>
                                          </p:stCondLst>
                                        </p:cTn>
                                        <p:tgtEl>
                                          <p:spTgt spid="36878"/>
                                        </p:tgtEl>
                                        <p:attrNameLst>
                                          <p:attrName>style.visibility</p:attrName>
                                        </p:attrNameLst>
                                      </p:cBhvr>
                                      <p:to>
                                        <p:strVal val="visible"/>
                                      </p:to>
                                    </p:set>
                                    <p:animEffect transition="in" filter="wipe(left)">
                                      <p:cBhvr>
                                        <p:cTn id="20" dur="300"/>
                                        <p:tgtEl>
                                          <p:spTgt spid="3687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8" fill="hold" nodeType="clickEffect">
                                  <p:stCondLst>
                                    <p:cond delay="0"/>
                                  </p:stCondLst>
                                  <p:childTnLst>
                                    <p:set>
                                      <p:cBhvr>
                                        <p:cTn id="24" dur="1" fill="hold">
                                          <p:stCondLst>
                                            <p:cond delay="0"/>
                                          </p:stCondLst>
                                        </p:cTn>
                                        <p:tgtEl>
                                          <p:spTgt spid="36887"/>
                                        </p:tgtEl>
                                        <p:attrNameLst>
                                          <p:attrName>style.visibility</p:attrName>
                                        </p:attrNameLst>
                                      </p:cBhvr>
                                      <p:to>
                                        <p:strVal val="visible"/>
                                      </p:to>
                                    </p:set>
                                    <p:anim calcmode="lin" valueType="num">
                                      <p:cBhvr>
                                        <p:cTn id="25" dur="500" fill="hold"/>
                                        <p:tgtEl>
                                          <p:spTgt spid="36887"/>
                                        </p:tgtEl>
                                        <p:attrNameLst>
                                          <p:attrName>ppt_x</p:attrName>
                                        </p:attrNameLst>
                                      </p:cBhvr>
                                      <p:tavLst>
                                        <p:tav tm="0">
                                          <p:val>
                                            <p:strVal val="#ppt_x-#ppt_w/2"/>
                                          </p:val>
                                        </p:tav>
                                        <p:tav tm="100000">
                                          <p:val>
                                            <p:strVal val="#ppt_x"/>
                                          </p:val>
                                        </p:tav>
                                      </p:tavLst>
                                    </p:anim>
                                    <p:anim calcmode="lin" valueType="num">
                                      <p:cBhvr>
                                        <p:cTn id="26" dur="500" fill="hold"/>
                                        <p:tgtEl>
                                          <p:spTgt spid="36887"/>
                                        </p:tgtEl>
                                        <p:attrNameLst>
                                          <p:attrName>ppt_y</p:attrName>
                                        </p:attrNameLst>
                                      </p:cBhvr>
                                      <p:tavLst>
                                        <p:tav tm="0">
                                          <p:val>
                                            <p:strVal val="#ppt_y"/>
                                          </p:val>
                                        </p:tav>
                                        <p:tav tm="100000">
                                          <p:val>
                                            <p:strVal val="#ppt_y"/>
                                          </p:val>
                                        </p:tav>
                                      </p:tavLst>
                                    </p:anim>
                                    <p:anim calcmode="lin" valueType="num">
                                      <p:cBhvr>
                                        <p:cTn id="27" dur="500" fill="hold"/>
                                        <p:tgtEl>
                                          <p:spTgt spid="36887"/>
                                        </p:tgtEl>
                                        <p:attrNameLst>
                                          <p:attrName>ppt_w</p:attrName>
                                        </p:attrNameLst>
                                      </p:cBhvr>
                                      <p:tavLst>
                                        <p:tav tm="0">
                                          <p:val>
                                            <p:fltVal val="0"/>
                                          </p:val>
                                        </p:tav>
                                        <p:tav tm="100000">
                                          <p:val>
                                            <p:strVal val="#ppt_w"/>
                                          </p:val>
                                        </p:tav>
                                      </p:tavLst>
                                    </p:anim>
                                    <p:anim calcmode="lin" valueType="num">
                                      <p:cBhvr>
                                        <p:cTn id="28" dur="500" fill="hold"/>
                                        <p:tgtEl>
                                          <p:spTgt spid="36887"/>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36871"/>
                                        </p:tgtEl>
                                        <p:attrNameLst>
                                          <p:attrName>style.visibility</p:attrName>
                                        </p:attrNameLst>
                                      </p:cBhvr>
                                      <p:to>
                                        <p:strVal val="visible"/>
                                      </p:to>
                                    </p:set>
                                    <p:animEffect transition="in" filter="wipe(left)">
                                      <p:cBhvr>
                                        <p:cTn id="33" dur="300"/>
                                        <p:tgtEl>
                                          <p:spTgt spid="3687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36888"/>
                                        </p:tgtEl>
                                        <p:attrNameLst>
                                          <p:attrName>style.visibility</p:attrName>
                                        </p:attrNameLst>
                                      </p:cBhvr>
                                      <p:to>
                                        <p:strVal val="visible"/>
                                      </p:to>
                                    </p:set>
                                    <p:anim calcmode="lin" valueType="num">
                                      <p:cBhvr>
                                        <p:cTn id="38" dur="500" fill="hold"/>
                                        <p:tgtEl>
                                          <p:spTgt spid="36888"/>
                                        </p:tgtEl>
                                        <p:attrNameLst>
                                          <p:attrName>ppt_x</p:attrName>
                                        </p:attrNameLst>
                                      </p:cBhvr>
                                      <p:tavLst>
                                        <p:tav tm="0">
                                          <p:val>
                                            <p:strVal val="#ppt_x-#ppt_w/2"/>
                                          </p:val>
                                        </p:tav>
                                        <p:tav tm="100000">
                                          <p:val>
                                            <p:strVal val="#ppt_x"/>
                                          </p:val>
                                        </p:tav>
                                      </p:tavLst>
                                    </p:anim>
                                    <p:anim calcmode="lin" valueType="num">
                                      <p:cBhvr>
                                        <p:cTn id="39" dur="500" fill="hold"/>
                                        <p:tgtEl>
                                          <p:spTgt spid="36888"/>
                                        </p:tgtEl>
                                        <p:attrNameLst>
                                          <p:attrName>ppt_y</p:attrName>
                                        </p:attrNameLst>
                                      </p:cBhvr>
                                      <p:tavLst>
                                        <p:tav tm="0">
                                          <p:val>
                                            <p:strVal val="#ppt_y"/>
                                          </p:val>
                                        </p:tav>
                                        <p:tav tm="100000">
                                          <p:val>
                                            <p:strVal val="#ppt_y"/>
                                          </p:val>
                                        </p:tav>
                                      </p:tavLst>
                                    </p:anim>
                                    <p:anim calcmode="lin" valueType="num">
                                      <p:cBhvr>
                                        <p:cTn id="40" dur="500" fill="hold"/>
                                        <p:tgtEl>
                                          <p:spTgt spid="36888"/>
                                        </p:tgtEl>
                                        <p:attrNameLst>
                                          <p:attrName>ppt_w</p:attrName>
                                        </p:attrNameLst>
                                      </p:cBhvr>
                                      <p:tavLst>
                                        <p:tav tm="0">
                                          <p:val>
                                            <p:fltVal val="0"/>
                                          </p:val>
                                        </p:tav>
                                        <p:tav tm="100000">
                                          <p:val>
                                            <p:strVal val="#ppt_w"/>
                                          </p:val>
                                        </p:tav>
                                      </p:tavLst>
                                    </p:anim>
                                    <p:anim calcmode="lin" valueType="num">
                                      <p:cBhvr>
                                        <p:cTn id="41" dur="500" fill="hold"/>
                                        <p:tgtEl>
                                          <p:spTgt spid="36888"/>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iterate type="wd">
                                    <p:tmPct val="100000"/>
                                  </p:iterate>
                                  <p:childTnLst>
                                    <p:set>
                                      <p:cBhvr>
                                        <p:cTn id="45" dur="1" fill="hold">
                                          <p:stCondLst>
                                            <p:cond delay="0"/>
                                          </p:stCondLst>
                                        </p:cTn>
                                        <p:tgtEl>
                                          <p:spTgt spid="36876"/>
                                        </p:tgtEl>
                                        <p:attrNameLst>
                                          <p:attrName>style.visibility</p:attrName>
                                        </p:attrNameLst>
                                      </p:cBhvr>
                                      <p:to>
                                        <p:strVal val="visible"/>
                                      </p:to>
                                    </p:set>
                                    <p:animEffect transition="in" filter="wipe(left)">
                                      <p:cBhvr>
                                        <p:cTn id="46" dur="300"/>
                                        <p:tgtEl>
                                          <p:spTgt spid="36876"/>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36899"/>
                                        </p:tgtEl>
                                        <p:attrNameLst>
                                          <p:attrName>style.visibility</p:attrName>
                                        </p:attrNameLst>
                                      </p:cBhvr>
                                      <p:to>
                                        <p:strVal val="visible"/>
                                      </p:to>
                                    </p:set>
                                    <p:anim calcmode="lin" valueType="num">
                                      <p:cBhvr additive="base">
                                        <p:cTn id="51" dur="500" fill="hold"/>
                                        <p:tgtEl>
                                          <p:spTgt spid="36899"/>
                                        </p:tgtEl>
                                        <p:attrNameLst>
                                          <p:attrName>ppt_x</p:attrName>
                                        </p:attrNameLst>
                                      </p:cBhvr>
                                      <p:tavLst>
                                        <p:tav tm="0">
                                          <p:val>
                                            <p:strVal val="#ppt_x"/>
                                          </p:val>
                                        </p:tav>
                                        <p:tav tm="100000">
                                          <p:val>
                                            <p:strVal val="#ppt_x"/>
                                          </p:val>
                                        </p:tav>
                                      </p:tavLst>
                                    </p:anim>
                                    <p:anim calcmode="lin" valueType="num">
                                      <p:cBhvr additive="base">
                                        <p:cTn id="52" dur="500" fill="hold"/>
                                        <p:tgtEl>
                                          <p:spTgt spid="368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utoUpdateAnimBg="0"/>
      <p:bldP spid="36871" grpId="0" animBg="1" autoUpdateAnimBg="0"/>
      <p:bldP spid="36876" grpId="0" animBg="1" autoUpdateAnimBg="0"/>
      <p:bldP spid="36878" grpId="0" animBg="1" autoUpdateAnimBg="0"/>
      <p:bldP spid="36883" grpId="0" animBg="1" autoUpdateAnimBg="0"/>
      <p:bldP spid="36888"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xfrm>
            <a:off x="6971714" y="174162"/>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BE6B7472-2D8B-4EA1-BAAC-C7823E280E31}" type="slidenum">
              <a:rPr kumimoji="0" lang="zh-CN" altLang="en-US" sz="2000" smtClean="0">
                <a:solidFill>
                  <a:srgbClr val="0000FF"/>
                </a:solidFill>
              </a:rPr>
              <a:pPr eaLnBrk="1" hangingPunct="1"/>
              <a:t>21</a:t>
            </a:fld>
            <a:endParaRPr kumimoji="0" lang="en-US" altLang="zh-CN" sz="2000" dirty="0" smtClean="0">
              <a:solidFill>
                <a:srgbClr val="0000FF"/>
              </a:solidFill>
            </a:endParaRPr>
          </a:p>
        </p:txBody>
      </p:sp>
      <p:grpSp>
        <p:nvGrpSpPr>
          <p:cNvPr id="49165" name="Group 13"/>
          <p:cNvGrpSpPr>
            <a:grpSpLocks/>
          </p:cNvGrpSpPr>
          <p:nvPr/>
        </p:nvGrpSpPr>
        <p:grpSpPr bwMode="auto">
          <a:xfrm>
            <a:off x="292100" y="192088"/>
            <a:ext cx="7524750" cy="6492875"/>
            <a:chOff x="184" y="121"/>
            <a:chExt cx="4740" cy="4090"/>
          </a:xfrm>
        </p:grpSpPr>
        <p:grpSp>
          <p:nvGrpSpPr>
            <p:cNvPr id="22533" name="Group 12"/>
            <p:cNvGrpSpPr>
              <a:grpSpLocks/>
            </p:cNvGrpSpPr>
            <p:nvPr/>
          </p:nvGrpSpPr>
          <p:grpSpPr bwMode="auto">
            <a:xfrm>
              <a:off x="184" y="121"/>
              <a:ext cx="4740" cy="4090"/>
              <a:chOff x="184" y="121"/>
              <a:chExt cx="4740" cy="4090"/>
            </a:xfrm>
          </p:grpSpPr>
          <p:pic>
            <p:nvPicPr>
              <p:cNvPr id="2253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 y="154"/>
                <a:ext cx="4740" cy="4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6" name="Rectangle 5"/>
              <p:cNvSpPr>
                <a:spLocks noChangeArrowheads="1"/>
              </p:cNvSpPr>
              <p:nvPr/>
            </p:nvSpPr>
            <p:spPr bwMode="auto">
              <a:xfrm>
                <a:off x="3951" y="121"/>
                <a:ext cx="506" cy="1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800"/>
                  <a:t>2008)</a:t>
                </a:r>
              </a:p>
            </p:txBody>
          </p:sp>
        </p:grpSp>
        <p:sp>
          <p:nvSpPr>
            <p:cNvPr id="22534" name="Text Box 9"/>
            <p:cNvSpPr txBox="1">
              <a:spLocks noChangeArrowheads="1"/>
            </p:cNvSpPr>
            <p:nvPr/>
          </p:nvSpPr>
          <p:spPr bwMode="auto">
            <a:xfrm>
              <a:off x="3185" y="472"/>
              <a:ext cx="1016"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1600"/>
                <a:t>螺旋线总偏差</a:t>
              </a:r>
              <a:endParaRPr lang="en-US" altLang="zh-CN" sz="1600" i="1" baseline="-25000"/>
            </a:p>
          </p:txBody>
        </p:sp>
      </p:grpSp>
      <p:sp>
        <p:nvSpPr>
          <p:cNvPr id="22532" name="Text Box 11"/>
          <p:cNvSpPr txBox="1">
            <a:spLocks noChangeArrowheads="1"/>
          </p:cNvSpPr>
          <p:nvPr/>
        </p:nvSpPr>
        <p:spPr bwMode="auto">
          <a:xfrm>
            <a:off x="9051925" y="3052763"/>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49165"/>
                                        </p:tgtEl>
                                        <p:attrNameLst>
                                          <p:attrName>style.visibility</p:attrName>
                                        </p:attrNameLst>
                                      </p:cBhvr>
                                      <p:to>
                                        <p:strVal val="visible"/>
                                      </p:to>
                                    </p:set>
                                    <p:anim calcmode="lin" valueType="num">
                                      <p:cBhvr additive="base">
                                        <p:cTn id="7" dur="2000" fill="hold"/>
                                        <p:tgtEl>
                                          <p:spTgt spid="49165"/>
                                        </p:tgtEl>
                                        <p:attrNameLst>
                                          <p:attrName>ppt_x</p:attrName>
                                        </p:attrNameLst>
                                      </p:cBhvr>
                                      <p:tavLst>
                                        <p:tav tm="0">
                                          <p:val>
                                            <p:strVal val="#ppt_x"/>
                                          </p:val>
                                        </p:tav>
                                        <p:tav tm="100000">
                                          <p:val>
                                            <p:strVal val="#ppt_x"/>
                                          </p:val>
                                        </p:tav>
                                      </p:tavLst>
                                    </p:anim>
                                    <p:anim calcmode="lin" valueType="num">
                                      <p:cBhvr additive="base">
                                        <p:cTn id="8" dur="2000" fill="hold"/>
                                        <p:tgtEl>
                                          <p:spTgt spid="491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5"/>
          <p:cNvSpPr>
            <a:spLocks noGrp="1"/>
          </p:cNvSpPr>
          <p:nvPr>
            <p:ph type="sldNum" sz="quarter" idx="12"/>
          </p:nvPr>
        </p:nvSpPr>
        <p:spPr>
          <a:xfrm>
            <a:off x="6957647" y="356065"/>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1CA2B5AC-124C-4DA4-AB72-A049193F7BA6}" type="slidenum">
              <a:rPr kumimoji="0" lang="zh-CN" altLang="en-US" sz="2000" smtClean="0">
                <a:solidFill>
                  <a:srgbClr val="0000FF"/>
                </a:solidFill>
              </a:rPr>
              <a:pPr eaLnBrk="1" hangingPunct="1"/>
              <a:t>22</a:t>
            </a:fld>
            <a:endParaRPr kumimoji="0" lang="en-US" altLang="zh-CN" sz="2000" dirty="0" smtClean="0">
              <a:solidFill>
                <a:srgbClr val="0000FF"/>
              </a:solidFill>
            </a:endParaRPr>
          </a:p>
        </p:txBody>
      </p:sp>
      <p:grpSp>
        <p:nvGrpSpPr>
          <p:cNvPr id="53254" name="Group 6"/>
          <p:cNvGrpSpPr>
            <a:grpSpLocks/>
          </p:cNvGrpSpPr>
          <p:nvPr/>
        </p:nvGrpSpPr>
        <p:grpSpPr bwMode="auto">
          <a:xfrm>
            <a:off x="1187450" y="338138"/>
            <a:ext cx="6503988" cy="6088062"/>
            <a:chOff x="748" y="213"/>
            <a:chExt cx="4097" cy="3835"/>
          </a:xfrm>
        </p:grpSpPr>
        <p:pic>
          <p:nvPicPr>
            <p:cNvPr id="235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 y="213"/>
              <a:ext cx="4097" cy="3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7" name="Text Box 5"/>
            <p:cNvSpPr txBox="1">
              <a:spLocks noChangeArrowheads="1"/>
            </p:cNvSpPr>
            <p:nvPr/>
          </p:nvSpPr>
          <p:spPr bwMode="auto">
            <a:xfrm>
              <a:off x="1114" y="286"/>
              <a:ext cx="728"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algn="r" eaLnBrk="1" hangingPunct="1"/>
              <a:r>
                <a:rPr lang="zh-CN" altLang="en-US" sz="1800"/>
                <a:t>表</a:t>
              </a:r>
              <a:r>
                <a:rPr lang="en-US" altLang="zh-CN" sz="1800"/>
                <a:t>10.3</a:t>
              </a:r>
            </a:p>
          </p:txBody>
        </p:sp>
      </p:grpSp>
      <p:sp>
        <p:nvSpPr>
          <p:cNvPr id="6" name="右箭头 5">
            <a:hlinkClick r:id="rId3" action="ppaction://hlinksldjump"/>
          </p:cNvPr>
          <p:cNvSpPr/>
          <p:nvPr/>
        </p:nvSpPr>
        <p:spPr bwMode="auto">
          <a:xfrm>
            <a:off x="7376361" y="5795889"/>
            <a:ext cx="1486286" cy="914400"/>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rPr>
              <a:t>返回到</a:t>
            </a:r>
            <a:r>
              <a:rPr kumimoji="1" lang="en-US" altLang="zh-CN" b="1" i="0" u="none" strike="noStrike" cap="none" normalizeH="0" baseline="0" dirty="0" smtClean="0">
                <a:ln>
                  <a:noFill/>
                </a:ln>
                <a:solidFill>
                  <a:srgbClr val="C00000"/>
                </a:solidFill>
                <a:effectLst/>
                <a:latin typeface="方正舒体" pitchFamily="2" charset="-122"/>
                <a:ea typeface="方正舒体" pitchFamily="2" charset="-122"/>
              </a:rPr>
              <a:t>1</a:t>
            </a:r>
            <a:endPar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53254"/>
                                        </p:tgtEl>
                                        <p:attrNameLst>
                                          <p:attrName>style.visibility</p:attrName>
                                        </p:attrNameLst>
                                      </p:cBhvr>
                                      <p:to>
                                        <p:strVal val="visible"/>
                                      </p:to>
                                    </p:set>
                                    <p:anim calcmode="lin" valueType="num">
                                      <p:cBhvr additive="base">
                                        <p:cTn id="7" dur="2000" fill="hold"/>
                                        <p:tgtEl>
                                          <p:spTgt spid="53254"/>
                                        </p:tgtEl>
                                        <p:attrNameLst>
                                          <p:attrName>ppt_x</p:attrName>
                                        </p:attrNameLst>
                                      </p:cBhvr>
                                      <p:tavLst>
                                        <p:tav tm="0">
                                          <p:val>
                                            <p:strVal val="#ppt_x"/>
                                          </p:val>
                                        </p:tav>
                                        <p:tav tm="100000">
                                          <p:val>
                                            <p:strVal val="#ppt_x"/>
                                          </p:val>
                                        </p:tav>
                                      </p:tavLst>
                                    </p:anim>
                                    <p:anim calcmode="lin" valueType="num">
                                      <p:cBhvr additive="base">
                                        <p:cTn id="8" dur="2000" fill="hold"/>
                                        <p:tgtEl>
                                          <p:spTgt spid="532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xfrm>
            <a:off x="6985812" y="295286"/>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BACB5400-21F7-4AEF-83FB-6B4E7CC2F4C7}" type="slidenum">
              <a:rPr kumimoji="0" lang="zh-CN" altLang="en-US" sz="2000" smtClean="0">
                <a:solidFill>
                  <a:srgbClr val="0000FF"/>
                </a:solidFill>
              </a:rPr>
              <a:pPr eaLnBrk="1" hangingPunct="1"/>
              <a:t>23</a:t>
            </a:fld>
            <a:endParaRPr kumimoji="0" lang="en-US" altLang="zh-CN" sz="2000" dirty="0" smtClean="0">
              <a:solidFill>
                <a:srgbClr val="0000FF"/>
              </a:solidFill>
            </a:endParaRPr>
          </a:p>
        </p:txBody>
      </p:sp>
      <p:sp>
        <p:nvSpPr>
          <p:cNvPr id="22532" name="Text Box 4"/>
          <p:cNvSpPr txBox="1">
            <a:spLocks noChangeArrowheads="1"/>
          </p:cNvSpPr>
          <p:nvPr/>
        </p:nvSpPr>
        <p:spPr bwMode="auto">
          <a:xfrm>
            <a:off x="312350" y="372726"/>
            <a:ext cx="7886700"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b="0">
                <a:latin typeface="宋体" pitchFamily="2" charset="-122"/>
              </a:rPr>
              <a:t>    </a:t>
            </a:r>
            <a:r>
              <a:rPr lang="zh-CN" altLang="en-US" sz="2800"/>
              <a:t>例</a:t>
            </a:r>
            <a:r>
              <a:rPr lang="en-US" altLang="zh-CN" sz="2800"/>
              <a:t>10.2  </a:t>
            </a:r>
            <a:r>
              <a:rPr lang="zh-CN" altLang="en-US" sz="2800"/>
              <a:t>某直齿圆柱齿轮的精度等级为 </a:t>
            </a:r>
          </a:p>
          <a:p>
            <a:pPr eaLnBrk="1" hangingPunct="1"/>
            <a:r>
              <a:rPr lang="zh-CN" altLang="en-US" sz="2800"/>
              <a:t>        7</a:t>
            </a:r>
            <a:r>
              <a:rPr lang="en-US" altLang="zh-CN" sz="2800"/>
              <a:t>GB/T10095.1~.2，</a:t>
            </a:r>
            <a:r>
              <a:rPr lang="en-US" altLang="zh-CN" sz="2800" i="1"/>
              <a:t>m</a:t>
            </a:r>
            <a:r>
              <a:rPr lang="en-US" altLang="zh-CN" sz="2800"/>
              <a:t>=3, α=20° ,   </a:t>
            </a:r>
            <a:r>
              <a:rPr lang="en-US" altLang="zh-CN" sz="2800" i="1"/>
              <a:t>z </a:t>
            </a:r>
            <a:r>
              <a:rPr lang="en-US" altLang="zh-CN" sz="2800"/>
              <a:t>= 40。  </a:t>
            </a:r>
            <a:r>
              <a:rPr lang="zh-CN" altLang="en-US" sz="2800"/>
              <a:t>按均布方位测得六处实际公法线长度为：</a:t>
            </a:r>
          </a:p>
        </p:txBody>
      </p:sp>
      <p:sp>
        <p:nvSpPr>
          <p:cNvPr id="22534" name="Text Box 6"/>
          <p:cNvSpPr txBox="1">
            <a:spLocks noChangeArrowheads="1"/>
          </p:cNvSpPr>
          <p:nvPr/>
        </p:nvSpPr>
        <p:spPr bwMode="auto">
          <a:xfrm>
            <a:off x="952112" y="2836526"/>
            <a:ext cx="368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a:t>解：(1) 计算</a:t>
            </a:r>
            <a:r>
              <a:rPr lang="en-US" altLang="zh-CN">
                <a:solidFill>
                  <a:srgbClr val="FF3300"/>
                </a:solidFill>
              </a:rPr>
              <a:t>Δ</a:t>
            </a:r>
            <a:r>
              <a:rPr lang="en-US" altLang="zh-CN" i="1">
                <a:solidFill>
                  <a:srgbClr val="FF3300"/>
                </a:solidFill>
              </a:rPr>
              <a:t>F</a:t>
            </a:r>
            <a:r>
              <a:rPr lang="en-US" altLang="zh-CN" baseline="-30000">
                <a:solidFill>
                  <a:srgbClr val="FF3300"/>
                </a:solidFill>
              </a:rPr>
              <a:t>W</a:t>
            </a:r>
            <a:r>
              <a:rPr lang="en-US" altLang="zh-CN" baseline="-30000"/>
              <a:t> </a:t>
            </a:r>
            <a:endParaRPr lang="zh-CN" altLang="en-US" baseline="-30000"/>
          </a:p>
        </p:txBody>
      </p:sp>
      <p:sp>
        <p:nvSpPr>
          <p:cNvPr id="22535" name="Text Box 7"/>
          <p:cNvSpPr txBox="1">
            <a:spLocks noChangeArrowheads="1"/>
          </p:cNvSpPr>
          <p:nvPr/>
        </p:nvSpPr>
        <p:spPr bwMode="auto">
          <a:xfrm>
            <a:off x="1102925" y="3269913"/>
            <a:ext cx="3568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en-US" altLang="zh-CN"/>
              <a:t>  Δ</a:t>
            </a:r>
            <a:r>
              <a:rPr lang="en-US" altLang="zh-CN" i="1"/>
              <a:t>F</a:t>
            </a:r>
            <a:r>
              <a:rPr lang="en-US" altLang="zh-CN" baseline="-30000"/>
              <a:t>W </a:t>
            </a:r>
            <a:r>
              <a:rPr lang="zh-CN" altLang="en-US"/>
              <a:t>=</a:t>
            </a:r>
            <a:r>
              <a:rPr lang="en-US" altLang="zh-CN" i="1"/>
              <a:t>W</a:t>
            </a:r>
            <a:r>
              <a:rPr lang="en-US" altLang="zh-CN" baseline="-25000"/>
              <a:t>kmax</a:t>
            </a:r>
            <a:r>
              <a:rPr lang="en-US" altLang="zh-CN">
                <a:cs typeface="Times New Roman" pitchFamily="18" charset="0"/>
              </a:rPr>
              <a:t>–</a:t>
            </a:r>
            <a:r>
              <a:rPr lang="en-US" altLang="zh-CN" i="1"/>
              <a:t>W</a:t>
            </a:r>
            <a:r>
              <a:rPr lang="en-US" altLang="zh-CN" baseline="-25000"/>
              <a:t>kmin</a:t>
            </a:r>
          </a:p>
        </p:txBody>
      </p:sp>
      <p:sp>
        <p:nvSpPr>
          <p:cNvPr id="22537" name="Text Box 9"/>
          <p:cNvSpPr txBox="1">
            <a:spLocks noChangeArrowheads="1"/>
          </p:cNvSpPr>
          <p:nvPr/>
        </p:nvSpPr>
        <p:spPr bwMode="auto">
          <a:xfrm>
            <a:off x="3808025" y="3271501"/>
            <a:ext cx="30876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en-US" altLang="zh-CN"/>
              <a:t>=   41.468 - 41.445</a:t>
            </a:r>
            <a:endParaRPr lang="zh-CN" altLang="en-US"/>
          </a:p>
        </p:txBody>
      </p:sp>
      <p:grpSp>
        <p:nvGrpSpPr>
          <p:cNvPr id="22545" name="Group 17"/>
          <p:cNvGrpSpPr>
            <a:grpSpLocks/>
          </p:cNvGrpSpPr>
          <p:nvPr/>
        </p:nvGrpSpPr>
        <p:grpSpPr bwMode="auto">
          <a:xfrm>
            <a:off x="2211388" y="3609975"/>
            <a:ext cx="4545012" cy="2913063"/>
            <a:chOff x="3094" y="2255"/>
            <a:chExt cx="2260" cy="1412"/>
          </a:xfrm>
        </p:grpSpPr>
        <p:pic>
          <p:nvPicPr>
            <p:cNvPr id="24589"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94" y="2255"/>
              <a:ext cx="2260" cy="1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90" name="Text Box 14"/>
            <p:cNvSpPr txBox="1">
              <a:spLocks noChangeArrowheads="1"/>
            </p:cNvSpPr>
            <p:nvPr/>
          </p:nvSpPr>
          <p:spPr bwMode="auto">
            <a:xfrm>
              <a:off x="4606" y="3394"/>
              <a:ext cx="638" cy="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r>
                <a:rPr kumimoji="0" lang="zh-CN" altLang="en-US" sz="1800" b="0">
                  <a:latin typeface="宋体" pitchFamily="2" charset="-122"/>
                </a:rPr>
                <a:t>图10.22</a:t>
              </a:r>
            </a:p>
          </p:txBody>
        </p:sp>
      </p:grpSp>
      <p:sp>
        <p:nvSpPr>
          <p:cNvPr id="22546" name="Rectangle 18"/>
          <p:cNvSpPr>
            <a:spLocks noChangeArrowheads="1"/>
          </p:cNvSpPr>
          <p:nvPr/>
        </p:nvSpPr>
        <p:spPr bwMode="auto">
          <a:xfrm>
            <a:off x="6237288" y="3046413"/>
            <a:ext cx="22272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a:t>= </a:t>
            </a:r>
            <a:r>
              <a:rPr lang="en-US" altLang="zh-CN">
                <a:solidFill>
                  <a:srgbClr val="FF3300"/>
                </a:solidFill>
              </a:rPr>
              <a:t>0.023</a:t>
            </a:r>
            <a:endParaRPr lang="zh-CN" altLang="en-US">
              <a:solidFill>
                <a:srgbClr val="FF3300"/>
              </a:solidFill>
            </a:endParaRPr>
          </a:p>
        </p:txBody>
      </p:sp>
      <p:sp>
        <p:nvSpPr>
          <p:cNvPr id="22551" name="Line 23"/>
          <p:cNvSpPr>
            <a:spLocks noChangeShapeType="1"/>
          </p:cNvSpPr>
          <p:nvPr/>
        </p:nvSpPr>
        <p:spPr bwMode="auto">
          <a:xfrm>
            <a:off x="331400" y="2182476"/>
            <a:ext cx="11430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52" name="Line 24"/>
          <p:cNvSpPr>
            <a:spLocks noChangeShapeType="1"/>
          </p:cNvSpPr>
          <p:nvPr/>
        </p:nvSpPr>
        <p:spPr bwMode="auto">
          <a:xfrm>
            <a:off x="3890575" y="2196763"/>
            <a:ext cx="11430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553" name="Rectangle 25"/>
          <p:cNvSpPr>
            <a:spLocks noChangeArrowheads="1"/>
          </p:cNvSpPr>
          <p:nvPr/>
        </p:nvSpPr>
        <p:spPr bwMode="auto">
          <a:xfrm>
            <a:off x="413950" y="1758613"/>
            <a:ext cx="8350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t>41.468</a:t>
            </a:r>
            <a:r>
              <a:rPr lang="zh-CN" altLang="en-US" b="0"/>
              <a:t>，</a:t>
            </a:r>
            <a:r>
              <a:rPr lang="zh-CN" altLang="en-US"/>
              <a:t>41.463，41.458</a:t>
            </a:r>
            <a:r>
              <a:rPr lang="zh-CN" altLang="en-US" b="0"/>
              <a:t>，</a:t>
            </a:r>
            <a:r>
              <a:rPr lang="zh-CN" altLang="en-US"/>
              <a:t>41.445</a:t>
            </a:r>
            <a:r>
              <a:rPr lang="zh-CN" altLang="en-US" b="0"/>
              <a:t>，</a:t>
            </a:r>
            <a:r>
              <a:rPr lang="zh-CN" altLang="en-US"/>
              <a:t>41.452</a:t>
            </a:r>
            <a:r>
              <a:rPr lang="zh-CN" altLang="en-US" b="0"/>
              <a:t>，</a:t>
            </a:r>
            <a:r>
              <a:rPr lang="zh-CN" altLang="en-US"/>
              <a:t>41.460</a:t>
            </a:r>
            <a:r>
              <a:rPr lang="zh-CN" altLang="en-US" b="0"/>
              <a:t>(</a:t>
            </a:r>
            <a:r>
              <a:rPr lang="en-US" altLang="zh-CN" b="0"/>
              <a:t>mm)</a:t>
            </a:r>
            <a:endParaRPr lang="zh-CN" altLang="en-US" b="0"/>
          </a:p>
        </p:txBody>
      </p:sp>
      <p:sp>
        <p:nvSpPr>
          <p:cNvPr id="22554" name="Rectangle 26"/>
          <p:cNvSpPr>
            <a:spLocks noChangeArrowheads="1"/>
          </p:cNvSpPr>
          <p:nvPr/>
        </p:nvSpPr>
        <p:spPr bwMode="auto">
          <a:xfrm>
            <a:off x="891400" y="2288838"/>
            <a:ext cx="79994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dirty="0"/>
              <a:t>求公法线长度变动</a:t>
            </a:r>
            <a:r>
              <a:rPr lang="en-US" altLang="zh-CN" sz="2800" dirty="0">
                <a:solidFill>
                  <a:srgbClr val="FF3300"/>
                </a:solidFill>
              </a:rPr>
              <a:t>Δ</a:t>
            </a:r>
            <a:r>
              <a:rPr lang="en-US" altLang="zh-CN" sz="2800" i="1" dirty="0">
                <a:solidFill>
                  <a:srgbClr val="FF3300"/>
                </a:solidFill>
              </a:rPr>
              <a:t>F</a:t>
            </a:r>
            <a:r>
              <a:rPr lang="en-US" altLang="zh-CN" sz="2800" baseline="-30000" dirty="0">
                <a:solidFill>
                  <a:srgbClr val="FF3300"/>
                </a:solidFill>
              </a:rPr>
              <a:t>W</a:t>
            </a:r>
            <a:r>
              <a:rPr lang="zh-CN" altLang="en-US" sz="2800" dirty="0"/>
              <a:t>和</a:t>
            </a:r>
            <a:r>
              <a:rPr lang="zh-CN" altLang="en-US" dirty="0"/>
              <a:t>公法线长度偏差</a:t>
            </a:r>
            <a:r>
              <a:rPr lang="en-US" altLang="zh-CN" dirty="0" err="1">
                <a:solidFill>
                  <a:srgbClr val="FF3300"/>
                </a:solidFill>
              </a:rPr>
              <a:t>Δ</a:t>
            </a:r>
            <a:r>
              <a:rPr lang="en-US" altLang="zh-CN" i="1" dirty="0" err="1">
                <a:solidFill>
                  <a:srgbClr val="FF3300"/>
                </a:solidFill>
              </a:rPr>
              <a:t>E</a:t>
            </a:r>
            <a:r>
              <a:rPr lang="en-US" altLang="zh-CN" baseline="-30000" dirty="0" err="1">
                <a:solidFill>
                  <a:srgbClr val="FF3300"/>
                </a:solidFill>
              </a:rPr>
              <a:t>bn</a:t>
            </a:r>
            <a:r>
              <a:rPr lang="en-US" altLang="zh-CN" dirty="0"/>
              <a:t> 。</a:t>
            </a:r>
            <a:endParaRPr lang="zh-CN" altLang="en-US" sz="28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wipe(left)">
                                      <p:cBhvr>
                                        <p:cTn id="7" dur="1750"/>
                                        <p:tgtEl>
                                          <p:spTgt spid="225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22545"/>
                                        </p:tgtEl>
                                        <p:attrNameLst>
                                          <p:attrName>style.visibility</p:attrName>
                                        </p:attrNameLst>
                                      </p:cBhvr>
                                      <p:to>
                                        <p:strVal val="visible"/>
                                      </p:to>
                                    </p:set>
                                    <p:anim calcmode="lin" valueType="num">
                                      <p:cBhvr additive="base">
                                        <p:cTn id="12" dur="500" fill="hold"/>
                                        <p:tgtEl>
                                          <p:spTgt spid="22545"/>
                                        </p:tgtEl>
                                        <p:attrNameLst>
                                          <p:attrName>ppt_x</p:attrName>
                                        </p:attrNameLst>
                                      </p:cBhvr>
                                      <p:tavLst>
                                        <p:tav tm="0">
                                          <p:val>
                                            <p:strVal val="1+#ppt_w/2"/>
                                          </p:val>
                                        </p:tav>
                                        <p:tav tm="100000">
                                          <p:val>
                                            <p:strVal val="#ppt_x"/>
                                          </p:val>
                                        </p:tav>
                                      </p:tavLst>
                                    </p:anim>
                                    <p:anim calcmode="lin" valueType="num">
                                      <p:cBhvr additive="base">
                                        <p:cTn id="13" dur="500" fill="hold"/>
                                        <p:tgtEl>
                                          <p:spTgt spid="2254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2553"/>
                                        </p:tgtEl>
                                        <p:attrNameLst>
                                          <p:attrName>style.visibility</p:attrName>
                                        </p:attrNameLst>
                                      </p:cBhvr>
                                      <p:to>
                                        <p:strVal val="visible"/>
                                      </p:to>
                                    </p:set>
                                    <p:animEffect transition="in" filter="wipe(left)">
                                      <p:cBhvr>
                                        <p:cTn id="18" dur="500"/>
                                        <p:tgtEl>
                                          <p:spTgt spid="2255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22554"/>
                                        </p:tgtEl>
                                        <p:attrNameLst>
                                          <p:attrName>style.visibility</p:attrName>
                                        </p:attrNameLst>
                                      </p:cBhvr>
                                      <p:to>
                                        <p:strVal val="visible"/>
                                      </p:to>
                                    </p:set>
                                    <p:animEffect transition="in" filter="wipe(left)">
                                      <p:cBhvr>
                                        <p:cTn id="23" dur="300"/>
                                        <p:tgtEl>
                                          <p:spTgt spid="2255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2534">
                                            <p:txEl>
                                              <p:pRg st="0" end="0"/>
                                            </p:txEl>
                                          </p:spTgt>
                                        </p:tgtEl>
                                        <p:attrNameLst>
                                          <p:attrName>style.visibility</p:attrName>
                                        </p:attrNameLst>
                                      </p:cBhvr>
                                      <p:to>
                                        <p:strVal val="visible"/>
                                      </p:to>
                                    </p:set>
                                    <p:animEffect transition="in" filter="wipe(left)">
                                      <p:cBhvr>
                                        <p:cTn id="28" dur="300"/>
                                        <p:tgtEl>
                                          <p:spTgt spid="22534">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22535">
                                            <p:txEl>
                                              <p:pRg st="0" end="0"/>
                                            </p:txEl>
                                          </p:spTgt>
                                        </p:tgtEl>
                                        <p:attrNameLst>
                                          <p:attrName>style.visibility</p:attrName>
                                        </p:attrNameLst>
                                      </p:cBhvr>
                                      <p:to>
                                        <p:strVal val="visible"/>
                                      </p:to>
                                    </p:set>
                                    <p:animEffect transition="in" filter="wipe(left)">
                                      <p:cBhvr>
                                        <p:cTn id="33" dur="300"/>
                                        <p:tgtEl>
                                          <p:spTgt spid="22535">
                                            <p:txEl>
                                              <p:pRg st="0" end="0"/>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8" fill="hold" grpId="0" nodeType="clickEffect">
                                  <p:stCondLst>
                                    <p:cond delay="0"/>
                                  </p:stCondLst>
                                  <p:childTnLst>
                                    <p:set>
                                      <p:cBhvr>
                                        <p:cTn id="37" dur="1" fill="hold">
                                          <p:stCondLst>
                                            <p:cond delay="0"/>
                                          </p:stCondLst>
                                        </p:cTn>
                                        <p:tgtEl>
                                          <p:spTgt spid="22551"/>
                                        </p:tgtEl>
                                        <p:attrNameLst>
                                          <p:attrName>style.visibility</p:attrName>
                                        </p:attrNameLst>
                                      </p:cBhvr>
                                      <p:to>
                                        <p:strVal val="visible"/>
                                      </p:to>
                                    </p:set>
                                    <p:anim calcmode="lin" valueType="num">
                                      <p:cBhvr>
                                        <p:cTn id="38" dur="500" fill="hold"/>
                                        <p:tgtEl>
                                          <p:spTgt spid="22551"/>
                                        </p:tgtEl>
                                        <p:attrNameLst>
                                          <p:attrName>ppt_x</p:attrName>
                                        </p:attrNameLst>
                                      </p:cBhvr>
                                      <p:tavLst>
                                        <p:tav tm="0">
                                          <p:val>
                                            <p:strVal val="#ppt_x-#ppt_w/2"/>
                                          </p:val>
                                        </p:tav>
                                        <p:tav tm="100000">
                                          <p:val>
                                            <p:strVal val="#ppt_x"/>
                                          </p:val>
                                        </p:tav>
                                      </p:tavLst>
                                    </p:anim>
                                    <p:anim calcmode="lin" valueType="num">
                                      <p:cBhvr>
                                        <p:cTn id="39" dur="500" fill="hold"/>
                                        <p:tgtEl>
                                          <p:spTgt spid="22551"/>
                                        </p:tgtEl>
                                        <p:attrNameLst>
                                          <p:attrName>ppt_y</p:attrName>
                                        </p:attrNameLst>
                                      </p:cBhvr>
                                      <p:tavLst>
                                        <p:tav tm="0">
                                          <p:val>
                                            <p:strVal val="#ppt_y"/>
                                          </p:val>
                                        </p:tav>
                                        <p:tav tm="100000">
                                          <p:val>
                                            <p:strVal val="#ppt_y"/>
                                          </p:val>
                                        </p:tav>
                                      </p:tavLst>
                                    </p:anim>
                                    <p:anim calcmode="lin" valueType="num">
                                      <p:cBhvr>
                                        <p:cTn id="40" dur="500" fill="hold"/>
                                        <p:tgtEl>
                                          <p:spTgt spid="22551"/>
                                        </p:tgtEl>
                                        <p:attrNameLst>
                                          <p:attrName>ppt_w</p:attrName>
                                        </p:attrNameLst>
                                      </p:cBhvr>
                                      <p:tavLst>
                                        <p:tav tm="0">
                                          <p:val>
                                            <p:fltVal val="0"/>
                                          </p:val>
                                        </p:tav>
                                        <p:tav tm="100000">
                                          <p:val>
                                            <p:strVal val="#ppt_w"/>
                                          </p:val>
                                        </p:tav>
                                      </p:tavLst>
                                    </p:anim>
                                    <p:anim calcmode="lin" valueType="num">
                                      <p:cBhvr>
                                        <p:cTn id="41" dur="500" fill="hold"/>
                                        <p:tgtEl>
                                          <p:spTgt spid="22551"/>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7" presetClass="entr" presetSubtype="8" fill="hold" grpId="0" nodeType="clickEffect">
                                  <p:stCondLst>
                                    <p:cond delay="0"/>
                                  </p:stCondLst>
                                  <p:childTnLst>
                                    <p:set>
                                      <p:cBhvr>
                                        <p:cTn id="45" dur="1" fill="hold">
                                          <p:stCondLst>
                                            <p:cond delay="0"/>
                                          </p:stCondLst>
                                        </p:cTn>
                                        <p:tgtEl>
                                          <p:spTgt spid="22552"/>
                                        </p:tgtEl>
                                        <p:attrNameLst>
                                          <p:attrName>style.visibility</p:attrName>
                                        </p:attrNameLst>
                                      </p:cBhvr>
                                      <p:to>
                                        <p:strVal val="visible"/>
                                      </p:to>
                                    </p:set>
                                    <p:anim calcmode="lin" valueType="num">
                                      <p:cBhvr>
                                        <p:cTn id="46" dur="500" fill="hold"/>
                                        <p:tgtEl>
                                          <p:spTgt spid="22552"/>
                                        </p:tgtEl>
                                        <p:attrNameLst>
                                          <p:attrName>ppt_x</p:attrName>
                                        </p:attrNameLst>
                                      </p:cBhvr>
                                      <p:tavLst>
                                        <p:tav tm="0">
                                          <p:val>
                                            <p:strVal val="#ppt_x-#ppt_w/2"/>
                                          </p:val>
                                        </p:tav>
                                        <p:tav tm="100000">
                                          <p:val>
                                            <p:strVal val="#ppt_x"/>
                                          </p:val>
                                        </p:tav>
                                      </p:tavLst>
                                    </p:anim>
                                    <p:anim calcmode="lin" valueType="num">
                                      <p:cBhvr>
                                        <p:cTn id="47" dur="500" fill="hold"/>
                                        <p:tgtEl>
                                          <p:spTgt spid="22552"/>
                                        </p:tgtEl>
                                        <p:attrNameLst>
                                          <p:attrName>ppt_y</p:attrName>
                                        </p:attrNameLst>
                                      </p:cBhvr>
                                      <p:tavLst>
                                        <p:tav tm="0">
                                          <p:val>
                                            <p:strVal val="#ppt_y"/>
                                          </p:val>
                                        </p:tav>
                                        <p:tav tm="100000">
                                          <p:val>
                                            <p:strVal val="#ppt_y"/>
                                          </p:val>
                                        </p:tav>
                                      </p:tavLst>
                                    </p:anim>
                                    <p:anim calcmode="lin" valueType="num">
                                      <p:cBhvr>
                                        <p:cTn id="48" dur="500" fill="hold"/>
                                        <p:tgtEl>
                                          <p:spTgt spid="22552"/>
                                        </p:tgtEl>
                                        <p:attrNameLst>
                                          <p:attrName>ppt_w</p:attrName>
                                        </p:attrNameLst>
                                      </p:cBhvr>
                                      <p:tavLst>
                                        <p:tav tm="0">
                                          <p:val>
                                            <p:fltVal val="0"/>
                                          </p:val>
                                        </p:tav>
                                        <p:tav tm="100000">
                                          <p:val>
                                            <p:strVal val="#ppt_w"/>
                                          </p:val>
                                        </p:tav>
                                      </p:tavLst>
                                    </p:anim>
                                    <p:anim calcmode="lin" valueType="num">
                                      <p:cBhvr>
                                        <p:cTn id="49" dur="500" fill="hold"/>
                                        <p:tgtEl>
                                          <p:spTgt spid="22552"/>
                                        </p:tgtEl>
                                        <p:attrNameLst>
                                          <p:attrName>ppt_h</p:attrName>
                                        </p:attrNameLst>
                                      </p:cBhvr>
                                      <p:tavLst>
                                        <p:tav tm="0">
                                          <p:val>
                                            <p:strVal val="#ppt_h"/>
                                          </p:val>
                                        </p:tav>
                                        <p:tav tm="100000">
                                          <p:val>
                                            <p:strVal val="#ppt_h"/>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iterate type="wd">
                                    <p:tmPct val="100000"/>
                                  </p:iterate>
                                  <p:childTnLst>
                                    <p:set>
                                      <p:cBhvr>
                                        <p:cTn id="53" dur="1" fill="hold">
                                          <p:stCondLst>
                                            <p:cond delay="0"/>
                                          </p:stCondLst>
                                        </p:cTn>
                                        <p:tgtEl>
                                          <p:spTgt spid="22537">
                                            <p:txEl>
                                              <p:pRg st="0" end="0"/>
                                            </p:txEl>
                                          </p:spTgt>
                                        </p:tgtEl>
                                        <p:attrNameLst>
                                          <p:attrName>style.visibility</p:attrName>
                                        </p:attrNameLst>
                                      </p:cBhvr>
                                      <p:to>
                                        <p:strVal val="visible"/>
                                      </p:to>
                                    </p:set>
                                    <p:animEffect transition="in" filter="wipe(left)">
                                      <p:cBhvr>
                                        <p:cTn id="54" dur="300"/>
                                        <p:tgtEl>
                                          <p:spTgt spid="22537">
                                            <p:txEl>
                                              <p:pRg st="0" end="0"/>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grpId="0" nodeType="clickEffect">
                                  <p:stCondLst>
                                    <p:cond delay="0"/>
                                  </p:stCondLst>
                                  <p:iterate type="wd">
                                    <p:tmPct val="100000"/>
                                  </p:iterate>
                                  <p:childTnLst>
                                    <p:set>
                                      <p:cBhvr>
                                        <p:cTn id="58" dur="1" fill="hold">
                                          <p:stCondLst>
                                            <p:cond delay="0"/>
                                          </p:stCondLst>
                                        </p:cTn>
                                        <p:tgtEl>
                                          <p:spTgt spid="22546"/>
                                        </p:tgtEl>
                                        <p:attrNameLst>
                                          <p:attrName>style.visibility</p:attrName>
                                        </p:attrNameLst>
                                      </p:cBhvr>
                                      <p:to>
                                        <p:strVal val="visible"/>
                                      </p:to>
                                    </p:set>
                                    <p:animEffect transition="in" filter="wipe(left)">
                                      <p:cBhvr>
                                        <p:cTn id="59" dur="300"/>
                                        <p:tgtEl>
                                          <p:spTgt spid="22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utoUpdateAnimBg="0"/>
      <p:bldP spid="22534" grpId="0" build="p" autoUpdateAnimBg="0"/>
      <p:bldP spid="22535" grpId="0" build="p" autoUpdateAnimBg="0"/>
      <p:bldP spid="22537" grpId="0" build="p" autoUpdateAnimBg="0"/>
      <p:bldP spid="22546" grpId="0" autoUpdateAnimBg="0"/>
      <p:bldP spid="22551" grpId="0" animBg="1"/>
      <p:bldP spid="22552" grpId="0" animBg="1"/>
      <p:bldP spid="22553" grpId="0" autoUpdateAnimBg="0"/>
      <p:bldP spid="22554"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xfrm>
            <a:off x="6988175" y="242887"/>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668C5CC4-CDC5-4009-98FE-08E3430B5129}" type="slidenum">
              <a:rPr kumimoji="0" lang="zh-CN" altLang="en-US" sz="2000" smtClean="0">
                <a:solidFill>
                  <a:srgbClr val="0000FF"/>
                </a:solidFill>
              </a:rPr>
              <a:pPr eaLnBrk="1" hangingPunct="1"/>
              <a:t>24</a:t>
            </a:fld>
            <a:endParaRPr kumimoji="0" lang="en-US" altLang="zh-CN" sz="2000" dirty="0" smtClean="0">
              <a:solidFill>
                <a:srgbClr val="0000FF"/>
              </a:solidFill>
            </a:endParaRPr>
          </a:p>
        </p:txBody>
      </p:sp>
      <p:sp>
        <p:nvSpPr>
          <p:cNvPr id="38917" name="Text Box 5"/>
          <p:cNvSpPr txBox="1">
            <a:spLocks noChangeArrowheads="1"/>
          </p:cNvSpPr>
          <p:nvPr/>
        </p:nvSpPr>
        <p:spPr bwMode="auto">
          <a:xfrm>
            <a:off x="642938" y="431463"/>
            <a:ext cx="7681912"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pPr>
            <a:r>
              <a:rPr lang="zh-CN" altLang="en-US"/>
              <a:t>根据7级精度和</a:t>
            </a:r>
            <a:r>
              <a:rPr lang="en-US" altLang="zh-CN" i="1"/>
              <a:t>m</a:t>
            </a:r>
            <a:r>
              <a:rPr lang="en-US" altLang="zh-CN"/>
              <a:t>=3</a:t>
            </a:r>
            <a:r>
              <a:rPr lang="zh-CN" altLang="en-US"/>
              <a:t> 、</a:t>
            </a:r>
            <a:r>
              <a:rPr lang="en-US" altLang="zh-CN" i="1"/>
              <a:t>d</a:t>
            </a:r>
            <a:r>
              <a:rPr lang="en-US" altLang="zh-CN"/>
              <a:t>  =</a:t>
            </a:r>
            <a:r>
              <a:rPr lang="en-US" altLang="zh-CN" i="1"/>
              <a:t>m z =</a:t>
            </a:r>
            <a:r>
              <a:rPr lang="en-US" altLang="zh-CN"/>
              <a:t>3×40=120 </a:t>
            </a:r>
            <a:r>
              <a:rPr lang="zh-CN" altLang="en-US"/>
              <a:t>查表</a:t>
            </a:r>
            <a:r>
              <a:rPr lang="en-US" altLang="zh-CN"/>
              <a:t>10.1</a:t>
            </a:r>
            <a:r>
              <a:rPr lang="zh-CN" altLang="en-US"/>
              <a:t>得</a:t>
            </a:r>
          </a:p>
        </p:txBody>
      </p:sp>
      <p:grpSp>
        <p:nvGrpSpPr>
          <p:cNvPr id="38932" name="Group 20"/>
          <p:cNvGrpSpPr>
            <a:grpSpLocks/>
          </p:cNvGrpSpPr>
          <p:nvPr/>
        </p:nvGrpSpPr>
        <p:grpSpPr bwMode="auto">
          <a:xfrm>
            <a:off x="363538" y="2238375"/>
            <a:ext cx="8407400" cy="4103688"/>
            <a:chOff x="23" y="1033"/>
            <a:chExt cx="5296" cy="2585"/>
          </a:xfrm>
        </p:grpSpPr>
        <p:grpSp>
          <p:nvGrpSpPr>
            <p:cNvPr id="25609" name="Group 13"/>
            <p:cNvGrpSpPr>
              <a:grpSpLocks/>
            </p:cNvGrpSpPr>
            <p:nvPr/>
          </p:nvGrpSpPr>
          <p:grpSpPr bwMode="auto">
            <a:xfrm>
              <a:off x="23" y="1033"/>
              <a:ext cx="5296" cy="2585"/>
              <a:chOff x="23" y="1033"/>
              <a:chExt cx="5296" cy="2585"/>
            </a:xfrm>
          </p:grpSpPr>
          <p:pic>
            <p:nvPicPr>
              <p:cNvPr id="2561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 y="1033"/>
                <a:ext cx="5296" cy="2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14" name="Rectangle 11"/>
              <p:cNvSpPr>
                <a:spLocks noChangeArrowheads="1"/>
              </p:cNvSpPr>
              <p:nvPr/>
            </p:nvSpPr>
            <p:spPr bwMode="auto">
              <a:xfrm>
                <a:off x="4765" y="1099"/>
                <a:ext cx="442" cy="15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400"/>
                  <a:t>2008)</a:t>
                </a:r>
              </a:p>
            </p:txBody>
          </p:sp>
        </p:grpSp>
        <p:sp>
          <p:nvSpPr>
            <p:cNvPr id="25610" name="Text Box 17"/>
            <p:cNvSpPr txBox="1">
              <a:spLocks noChangeArrowheads="1"/>
            </p:cNvSpPr>
            <p:nvPr/>
          </p:nvSpPr>
          <p:spPr bwMode="auto">
            <a:xfrm>
              <a:off x="1085" y="1380"/>
              <a:ext cx="692" cy="17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1200"/>
                <a:t>单个齿距偏差</a:t>
              </a:r>
            </a:p>
          </p:txBody>
        </p:sp>
        <p:sp>
          <p:nvSpPr>
            <p:cNvPr id="25611" name="Text Box 18"/>
            <p:cNvSpPr txBox="1">
              <a:spLocks noChangeArrowheads="1"/>
            </p:cNvSpPr>
            <p:nvPr/>
          </p:nvSpPr>
          <p:spPr bwMode="auto">
            <a:xfrm>
              <a:off x="1848" y="1363"/>
              <a:ext cx="653" cy="32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1400"/>
                <a:t>齿距累积总偏差</a:t>
              </a:r>
              <a:r>
                <a:rPr lang="en-US" altLang="zh-CN" sz="1400" i="1"/>
                <a:t>F</a:t>
              </a:r>
              <a:r>
                <a:rPr lang="en-US" altLang="zh-CN" sz="1400" baseline="-25000"/>
                <a:t>P</a:t>
              </a:r>
            </a:p>
          </p:txBody>
        </p:sp>
        <p:sp>
          <p:nvSpPr>
            <p:cNvPr id="25612" name="Text Box 19"/>
            <p:cNvSpPr txBox="1">
              <a:spLocks noChangeArrowheads="1"/>
            </p:cNvSpPr>
            <p:nvPr/>
          </p:nvSpPr>
          <p:spPr bwMode="auto">
            <a:xfrm>
              <a:off x="2569" y="1354"/>
              <a:ext cx="696"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1400"/>
                <a:t>齿廓总偏差</a:t>
              </a:r>
              <a:endParaRPr lang="en-US" altLang="zh-CN" sz="1400" baseline="-25000"/>
            </a:p>
          </p:txBody>
        </p:sp>
      </p:grpSp>
      <p:sp>
        <p:nvSpPr>
          <p:cNvPr id="38933" name="Line 21"/>
          <p:cNvSpPr>
            <a:spLocks noChangeShapeType="1"/>
          </p:cNvSpPr>
          <p:nvPr/>
        </p:nvSpPr>
        <p:spPr bwMode="auto">
          <a:xfrm>
            <a:off x="322263" y="6032500"/>
            <a:ext cx="8570912"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34" name="Rectangle 22"/>
          <p:cNvSpPr>
            <a:spLocks noChangeArrowheads="1"/>
          </p:cNvSpPr>
          <p:nvPr/>
        </p:nvSpPr>
        <p:spPr bwMode="auto">
          <a:xfrm>
            <a:off x="8296275" y="5775325"/>
            <a:ext cx="358775" cy="258763"/>
          </a:xfrm>
          <a:prstGeom prst="rect">
            <a:avLst/>
          </a:prstGeom>
          <a:noFill/>
          <a:ln w="2857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936" name="Text Box 24"/>
          <p:cNvSpPr txBox="1">
            <a:spLocks noChangeArrowheads="1"/>
          </p:cNvSpPr>
          <p:nvPr/>
        </p:nvSpPr>
        <p:spPr bwMode="auto">
          <a:xfrm>
            <a:off x="5861050" y="1173923"/>
            <a:ext cx="2213806" cy="68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pPr>
            <a:r>
              <a:rPr lang="en-US" altLang="zh-CN" sz="3200" i="1" dirty="0"/>
              <a:t>F</a:t>
            </a:r>
            <a:r>
              <a:rPr lang="en-US" altLang="zh-CN" sz="3200" baseline="-30000" dirty="0"/>
              <a:t>W  </a:t>
            </a:r>
            <a:r>
              <a:rPr lang="en-US" altLang="zh-CN" sz="3200" dirty="0"/>
              <a:t>= </a:t>
            </a:r>
            <a:r>
              <a:rPr lang="en-US" altLang="zh-CN" sz="3200" dirty="0">
                <a:solidFill>
                  <a:srgbClr val="FF3300"/>
                </a:solidFill>
              </a:rPr>
              <a:t>0.028。</a:t>
            </a:r>
            <a:endParaRPr lang="zh-CN" altLang="en-US" sz="3200" dirty="0">
              <a:solidFill>
                <a:srgbClr val="FF3300"/>
              </a:solidFill>
            </a:endParaRPr>
          </a:p>
        </p:txBody>
      </p:sp>
      <p:graphicFrame>
        <p:nvGraphicFramePr>
          <p:cNvPr id="38939" name="Object 27"/>
          <p:cNvGraphicFramePr>
            <a:graphicFrameLocks noChangeAspect="1"/>
          </p:cNvGraphicFramePr>
          <p:nvPr>
            <p:extLst>
              <p:ext uri="{D42A27DB-BD31-4B8C-83A1-F6EECF244321}">
                <p14:modId xmlns:p14="http://schemas.microsoft.com/office/powerpoint/2010/main" val="2396751285"/>
              </p:ext>
            </p:extLst>
          </p:nvPr>
        </p:nvGraphicFramePr>
        <p:xfrm>
          <a:off x="756580" y="996731"/>
          <a:ext cx="4645416" cy="1137739"/>
        </p:xfrm>
        <a:graphic>
          <a:graphicData uri="http://schemas.openxmlformats.org/presentationml/2006/ole">
            <mc:AlternateContent xmlns:mc="http://schemas.openxmlformats.org/markup-compatibility/2006">
              <mc:Choice xmlns:v="urn:schemas-microsoft-com:vml" Requires="v">
                <p:oleObj spid="_x0000_s25627" name="公式" r:id="rId4" imgW="1866900" imgH="457200" progId="Equation.3">
                  <p:embed/>
                </p:oleObj>
              </mc:Choice>
              <mc:Fallback>
                <p:oleObj name="公式" r:id="rId4" imgW="1866900" imgH="457200" progId="Equation.3">
                  <p:embed/>
                  <p:pic>
                    <p:nvPicPr>
                      <p:cNvPr id="0" name="Object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6580" y="996731"/>
                        <a:ext cx="4645416" cy="1137739"/>
                      </a:xfrm>
                      <a:prstGeom prst="rect">
                        <a:avLst/>
                      </a:prstGeom>
                      <a:solidFill>
                        <a:srgbClr val="FFCC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917"/>
                                        </p:tgtEl>
                                        <p:attrNameLst>
                                          <p:attrName>style.visibility</p:attrName>
                                        </p:attrNameLst>
                                      </p:cBhvr>
                                      <p:to>
                                        <p:strVal val="visible"/>
                                      </p:to>
                                    </p:set>
                                    <p:animEffect transition="in" filter="wipe(left)">
                                      <p:cBhvr>
                                        <p:cTn id="7" dur="500"/>
                                        <p:tgtEl>
                                          <p:spTgt spid="389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8932"/>
                                        </p:tgtEl>
                                        <p:attrNameLst>
                                          <p:attrName>style.visibility</p:attrName>
                                        </p:attrNameLst>
                                      </p:cBhvr>
                                      <p:to>
                                        <p:strVal val="visible"/>
                                      </p:to>
                                    </p:set>
                                    <p:anim calcmode="lin" valueType="num">
                                      <p:cBhvr additive="base">
                                        <p:cTn id="12" dur="500" fill="hold"/>
                                        <p:tgtEl>
                                          <p:spTgt spid="38932"/>
                                        </p:tgtEl>
                                        <p:attrNameLst>
                                          <p:attrName>ppt_x</p:attrName>
                                        </p:attrNameLst>
                                      </p:cBhvr>
                                      <p:tavLst>
                                        <p:tav tm="0">
                                          <p:val>
                                            <p:strVal val="#ppt_x"/>
                                          </p:val>
                                        </p:tav>
                                        <p:tav tm="100000">
                                          <p:val>
                                            <p:strVal val="#ppt_x"/>
                                          </p:val>
                                        </p:tav>
                                      </p:tavLst>
                                    </p:anim>
                                    <p:anim calcmode="lin" valueType="num">
                                      <p:cBhvr additive="base">
                                        <p:cTn id="13" dur="500" fill="hold"/>
                                        <p:tgtEl>
                                          <p:spTgt spid="3893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38933"/>
                                        </p:tgtEl>
                                        <p:attrNameLst>
                                          <p:attrName>style.visibility</p:attrName>
                                        </p:attrNameLst>
                                      </p:cBhvr>
                                      <p:to>
                                        <p:strVal val="visible"/>
                                      </p:to>
                                    </p:set>
                                    <p:anim calcmode="lin" valueType="num">
                                      <p:cBhvr>
                                        <p:cTn id="18" dur="500" fill="hold"/>
                                        <p:tgtEl>
                                          <p:spTgt spid="38933"/>
                                        </p:tgtEl>
                                        <p:attrNameLst>
                                          <p:attrName>ppt_x</p:attrName>
                                        </p:attrNameLst>
                                      </p:cBhvr>
                                      <p:tavLst>
                                        <p:tav tm="0">
                                          <p:val>
                                            <p:strVal val="#ppt_x-#ppt_w/2"/>
                                          </p:val>
                                        </p:tav>
                                        <p:tav tm="100000">
                                          <p:val>
                                            <p:strVal val="#ppt_x"/>
                                          </p:val>
                                        </p:tav>
                                      </p:tavLst>
                                    </p:anim>
                                    <p:anim calcmode="lin" valueType="num">
                                      <p:cBhvr>
                                        <p:cTn id="19" dur="500" fill="hold"/>
                                        <p:tgtEl>
                                          <p:spTgt spid="38933"/>
                                        </p:tgtEl>
                                        <p:attrNameLst>
                                          <p:attrName>ppt_y</p:attrName>
                                        </p:attrNameLst>
                                      </p:cBhvr>
                                      <p:tavLst>
                                        <p:tav tm="0">
                                          <p:val>
                                            <p:strVal val="#ppt_y"/>
                                          </p:val>
                                        </p:tav>
                                        <p:tav tm="100000">
                                          <p:val>
                                            <p:strVal val="#ppt_y"/>
                                          </p:val>
                                        </p:tav>
                                      </p:tavLst>
                                    </p:anim>
                                    <p:anim calcmode="lin" valueType="num">
                                      <p:cBhvr>
                                        <p:cTn id="20" dur="500" fill="hold"/>
                                        <p:tgtEl>
                                          <p:spTgt spid="38933"/>
                                        </p:tgtEl>
                                        <p:attrNameLst>
                                          <p:attrName>ppt_w</p:attrName>
                                        </p:attrNameLst>
                                      </p:cBhvr>
                                      <p:tavLst>
                                        <p:tav tm="0">
                                          <p:val>
                                            <p:fltVal val="0"/>
                                          </p:val>
                                        </p:tav>
                                        <p:tav tm="100000">
                                          <p:val>
                                            <p:strVal val="#ppt_w"/>
                                          </p:val>
                                        </p:tav>
                                      </p:tavLst>
                                    </p:anim>
                                    <p:anim calcmode="lin" valueType="num">
                                      <p:cBhvr>
                                        <p:cTn id="21" dur="500" fill="hold"/>
                                        <p:tgtEl>
                                          <p:spTgt spid="38933"/>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42" fill="hold" grpId="0" nodeType="clickEffect">
                                  <p:stCondLst>
                                    <p:cond delay="0"/>
                                  </p:stCondLst>
                                  <p:childTnLst>
                                    <p:set>
                                      <p:cBhvr>
                                        <p:cTn id="25" dur="1" fill="hold">
                                          <p:stCondLst>
                                            <p:cond delay="0"/>
                                          </p:stCondLst>
                                        </p:cTn>
                                        <p:tgtEl>
                                          <p:spTgt spid="38934"/>
                                        </p:tgtEl>
                                        <p:attrNameLst>
                                          <p:attrName>style.visibility</p:attrName>
                                        </p:attrNameLst>
                                      </p:cBhvr>
                                      <p:to>
                                        <p:strVal val="visible"/>
                                      </p:to>
                                    </p:set>
                                    <p:animEffect transition="in" filter="barn(outHorizontal)">
                                      <p:cBhvr>
                                        <p:cTn id="26" dur="500"/>
                                        <p:tgtEl>
                                          <p:spTgt spid="3893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38936"/>
                                        </p:tgtEl>
                                        <p:attrNameLst>
                                          <p:attrName>style.visibility</p:attrName>
                                        </p:attrNameLst>
                                      </p:cBhvr>
                                      <p:to>
                                        <p:strVal val="visible"/>
                                      </p:to>
                                    </p:set>
                                    <p:animEffect transition="in" filter="wipe(left)">
                                      <p:cBhvr>
                                        <p:cTn id="31" dur="300"/>
                                        <p:tgtEl>
                                          <p:spTgt spid="3893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38939"/>
                                        </p:tgtEl>
                                        <p:attrNameLst>
                                          <p:attrName>style.visibility</p:attrName>
                                        </p:attrNameLst>
                                      </p:cBhvr>
                                      <p:to>
                                        <p:strVal val="visible"/>
                                      </p:to>
                                    </p:set>
                                    <p:animEffect transition="in" filter="wipe(left)">
                                      <p:cBhvr>
                                        <p:cTn id="36" dur="2000"/>
                                        <p:tgtEl>
                                          <p:spTgt spid="38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autoUpdateAnimBg="0"/>
      <p:bldP spid="38933" grpId="0" animBg="1"/>
      <p:bldP spid="38934" grpId="0" animBg="1"/>
      <p:bldP spid="38936"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xfrm>
            <a:off x="7111158" y="126612"/>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8C0CD7B3-B757-4937-BEDA-33022B788D04}" type="slidenum">
              <a:rPr kumimoji="0" lang="zh-CN" altLang="en-US" sz="2000" smtClean="0">
                <a:solidFill>
                  <a:srgbClr val="0000FF"/>
                </a:solidFill>
              </a:rPr>
              <a:pPr eaLnBrk="1" hangingPunct="1"/>
              <a:t>25</a:t>
            </a:fld>
            <a:endParaRPr kumimoji="0" lang="en-US" altLang="zh-CN" sz="2000" dirty="0" smtClean="0">
              <a:solidFill>
                <a:srgbClr val="0000FF"/>
              </a:solidFill>
            </a:endParaRPr>
          </a:p>
        </p:txBody>
      </p:sp>
      <p:sp>
        <p:nvSpPr>
          <p:cNvPr id="11266" name="Text Box 2"/>
          <p:cNvSpPr txBox="1">
            <a:spLocks noChangeArrowheads="1"/>
          </p:cNvSpPr>
          <p:nvPr/>
        </p:nvSpPr>
        <p:spPr bwMode="auto">
          <a:xfrm>
            <a:off x="657160" y="5911850"/>
            <a:ext cx="51355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latin typeface="宋体" pitchFamily="2" charset="-122"/>
              </a:rPr>
              <a:t>作业 </a:t>
            </a:r>
            <a:r>
              <a:rPr lang="zh-CN" altLang="en-US" dirty="0"/>
              <a:t>思考题2 ，作业题 4</a:t>
            </a:r>
          </a:p>
        </p:txBody>
      </p:sp>
      <p:sp>
        <p:nvSpPr>
          <p:cNvPr id="11271" name="Text Box 7"/>
          <p:cNvSpPr txBox="1">
            <a:spLocks noChangeArrowheads="1"/>
          </p:cNvSpPr>
          <p:nvPr/>
        </p:nvSpPr>
        <p:spPr bwMode="auto">
          <a:xfrm>
            <a:off x="323850" y="1571212"/>
            <a:ext cx="5924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a:t>(2) 计算公法线长度偏差</a:t>
            </a:r>
            <a:r>
              <a:rPr lang="en-US" altLang="zh-CN">
                <a:solidFill>
                  <a:srgbClr val="FF3300"/>
                </a:solidFill>
              </a:rPr>
              <a:t>Δ</a:t>
            </a:r>
            <a:r>
              <a:rPr lang="en-US" altLang="zh-CN" i="1">
                <a:solidFill>
                  <a:srgbClr val="FF3300"/>
                </a:solidFill>
              </a:rPr>
              <a:t>E</a:t>
            </a:r>
            <a:r>
              <a:rPr lang="en-US" altLang="zh-CN" baseline="-30000">
                <a:solidFill>
                  <a:srgbClr val="FF3300"/>
                </a:solidFill>
              </a:rPr>
              <a:t>bn</a:t>
            </a:r>
            <a:r>
              <a:rPr lang="en-US" altLang="zh-CN"/>
              <a:t> </a:t>
            </a:r>
            <a:endParaRPr lang="zh-CN" altLang="en-US"/>
          </a:p>
        </p:txBody>
      </p:sp>
      <p:sp>
        <p:nvSpPr>
          <p:cNvPr id="11273" name="Rectangle 9"/>
          <p:cNvSpPr>
            <a:spLocks noChangeArrowheads="1"/>
          </p:cNvSpPr>
          <p:nvPr/>
        </p:nvSpPr>
        <p:spPr bwMode="auto">
          <a:xfrm>
            <a:off x="857184" y="2601913"/>
            <a:ext cx="22526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t>由 式10.16</a:t>
            </a:r>
            <a:endParaRPr lang="en-US" altLang="zh-CN"/>
          </a:p>
        </p:txBody>
      </p:sp>
      <p:sp>
        <p:nvSpPr>
          <p:cNvPr id="11275" name="Rectangle 11"/>
          <p:cNvSpPr>
            <a:spLocks noChangeArrowheads="1"/>
          </p:cNvSpPr>
          <p:nvPr/>
        </p:nvSpPr>
        <p:spPr bwMode="auto">
          <a:xfrm>
            <a:off x="857184" y="3092450"/>
            <a:ext cx="2690812"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t>由 式10.17</a:t>
            </a:r>
            <a:endParaRPr lang="en-US" altLang="zh-CN"/>
          </a:p>
        </p:txBody>
      </p:sp>
      <p:sp>
        <p:nvSpPr>
          <p:cNvPr id="11276" name="Text Box 12"/>
          <p:cNvSpPr txBox="1">
            <a:spLocks noChangeArrowheads="1"/>
          </p:cNvSpPr>
          <p:nvPr/>
        </p:nvSpPr>
        <p:spPr bwMode="auto">
          <a:xfrm>
            <a:off x="1033396" y="4221163"/>
            <a:ext cx="3470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en-US" altLang="zh-CN"/>
              <a:t>Δ</a:t>
            </a:r>
            <a:r>
              <a:rPr lang="en-US" altLang="zh-CN" i="1"/>
              <a:t>E</a:t>
            </a:r>
            <a:r>
              <a:rPr lang="en-US" altLang="zh-CN" baseline="-30000"/>
              <a:t>bnmax</a:t>
            </a:r>
            <a:r>
              <a:rPr lang="en-US" altLang="zh-CN"/>
              <a:t>= </a:t>
            </a:r>
            <a:r>
              <a:rPr lang="en-US" altLang="zh-CN" i="1"/>
              <a:t>W</a:t>
            </a:r>
            <a:r>
              <a:rPr lang="en-US" altLang="zh-CN" i="1" baseline="-25000"/>
              <a:t>k</a:t>
            </a:r>
            <a:r>
              <a:rPr lang="en-US" altLang="zh-CN" baseline="-25000"/>
              <a:t>max</a:t>
            </a:r>
            <a:r>
              <a:rPr lang="en-US" altLang="zh-CN"/>
              <a:t>-</a:t>
            </a:r>
            <a:r>
              <a:rPr lang="en-US" altLang="zh-CN" i="1"/>
              <a:t>W</a:t>
            </a:r>
            <a:r>
              <a:rPr lang="en-US" altLang="zh-CN" i="1" baseline="-25000"/>
              <a:t>k</a:t>
            </a:r>
            <a:endParaRPr lang="zh-CN" altLang="en-US" i="1" baseline="-25000"/>
          </a:p>
        </p:txBody>
      </p:sp>
      <p:sp>
        <p:nvSpPr>
          <p:cNvPr id="11278" name="Text Box 14"/>
          <p:cNvSpPr txBox="1">
            <a:spLocks noChangeArrowheads="1"/>
          </p:cNvSpPr>
          <p:nvPr/>
        </p:nvSpPr>
        <p:spPr bwMode="auto">
          <a:xfrm>
            <a:off x="1033396" y="4754563"/>
            <a:ext cx="3819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en-US" altLang="zh-CN"/>
              <a:t>Δ</a:t>
            </a:r>
            <a:r>
              <a:rPr lang="en-US" altLang="zh-CN" i="1"/>
              <a:t>E</a:t>
            </a:r>
            <a:r>
              <a:rPr lang="en-US" altLang="zh-CN" baseline="-30000"/>
              <a:t>bnmin</a:t>
            </a:r>
            <a:r>
              <a:rPr lang="en-US" altLang="zh-CN"/>
              <a:t>= </a:t>
            </a:r>
            <a:r>
              <a:rPr lang="en-US" altLang="zh-CN" i="1"/>
              <a:t>W</a:t>
            </a:r>
            <a:r>
              <a:rPr lang="en-US" altLang="zh-CN" i="1" baseline="-25000"/>
              <a:t>k</a:t>
            </a:r>
            <a:r>
              <a:rPr lang="en-US" altLang="zh-CN" baseline="-25000"/>
              <a:t>min</a:t>
            </a:r>
            <a:r>
              <a:rPr lang="en-US" altLang="zh-CN"/>
              <a:t>-</a:t>
            </a:r>
            <a:r>
              <a:rPr lang="en-US" altLang="zh-CN" i="1"/>
              <a:t>W</a:t>
            </a:r>
            <a:r>
              <a:rPr lang="en-US" altLang="zh-CN" i="1" baseline="-25000"/>
              <a:t>k</a:t>
            </a:r>
            <a:endParaRPr lang="zh-CN" altLang="en-US" i="1" baseline="-25000"/>
          </a:p>
        </p:txBody>
      </p:sp>
      <p:sp>
        <p:nvSpPr>
          <p:cNvPr id="11279" name="Text Box 15"/>
          <p:cNvSpPr txBox="1">
            <a:spLocks noChangeArrowheads="1"/>
          </p:cNvSpPr>
          <p:nvPr/>
        </p:nvSpPr>
        <p:spPr bwMode="auto">
          <a:xfrm>
            <a:off x="995296" y="5359400"/>
            <a:ext cx="7604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a:t>若     </a:t>
            </a:r>
            <a:r>
              <a:rPr lang="en-US" altLang="zh-CN"/>
              <a:t>Δ</a:t>
            </a:r>
            <a:r>
              <a:rPr lang="en-US" altLang="zh-CN" i="1"/>
              <a:t>E</a:t>
            </a:r>
            <a:r>
              <a:rPr lang="en-US" altLang="zh-CN" baseline="-30000"/>
              <a:t>bnmax</a:t>
            </a:r>
            <a:r>
              <a:rPr lang="zh-CN" altLang="en-US">
                <a:solidFill>
                  <a:srgbClr val="000000"/>
                </a:solidFill>
              </a:rPr>
              <a:t>≤ </a:t>
            </a:r>
            <a:r>
              <a:rPr lang="en-US" altLang="zh-CN" i="1"/>
              <a:t>E</a:t>
            </a:r>
            <a:r>
              <a:rPr lang="en-US" altLang="zh-CN" baseline="-30000"/>
              <a:t>bns </a:t>
            </a:r>
            <a:r>
              <a:rPr lang="en-US" altLang="zh-CN"/>
              <a:t>,</a:t>
            </a:r>
            <a:r>
              <a:rPr lang="zh-CN" altLang="en-US">
                <a:solidFill>
                  <a:srgbClr val="000000"/>
                </a:solidFill>
              </a:rPr>
              <a:t> </a:t>
            </a:r>
            <a:r>
              <a:rPr lang="en-US" altLang="zh-CN"/>
              <a:t>Δ</a:t>
            </a:r>
            <a:r>
              <a:rPr lang="en-US" altLang="zh-CN" i="1"/>
              <a:t>E</a:t>
            </a:r>
            <a:r>
              <a:rPr lang="en-US" altLang="zh-CN" baseline="-30000"/>
              <a:t>bnmin</a:t>
            </a:r>
            <a:r>
              <a:rPr lang="zh-CN" altLang="en-US">
                <a:solidFill>
                  <a:srgbClr val="000000"/>
                </a:solidFill>
              </a:rPr>
              <a:t> ≥ </a:t>
            </a:r>
            <a:r>
              <a:rPr lang="en-US" altLang="zh-CN" i="1"/>
              <a:t>E</a:t>
            </a:r>
            <a:r>
              <a:rPr lang="en-US" altLang="zh-CN" baseline="-30000"/>
              <a:t>bni</a:t>
            </a:r>
            <a:r>
              <a:rPr lang="zh-CN" altLang="en-US" baseline="-30000"/>
              <a:t> </a:t>
            </a:r>
            <a:r>
              <a:rPr lang="zh-CN" altLang="en-US"/>
              <a:t>,则合格。</a:t>
            </a:r>
            <a:endParaRPr lang="en-US" altLang="zh-CN" baseline="-30000"/>
          </a:p>
        </p:txBody>
      </p:sp>
      <p:sp>
        <p:nvSpPr>
          <p:cNvPr id="11282" name="Text Box 18"/>
          <p:cNvSpPr txBox="1">
            <a:spLocks noChangeArrowheads="1"/>
          </p:cNvSpPr>
          <p:nvPr/>
        </p:nvSpPr>
        <p:spPr bwMode="auto">
          <a:xfrm>
            <a:off x="3728971" y="4221163"/>
            <a:ext cx="4127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en-US" altLang="zh-CN"/>
              <a:t>= 41.468-</a:t>
            </a:r>
            <a:r>
              <a:rPr lang="en-US" altLang="zh-CN">
                <a:solidFill>
                  <a:srgbClr val="FF3300"/>
                </a:solidFill>
              </a:rPr>
              <a:t>41.532</a:t>
            </a:r>
            <a:r>
              <a:rPr lang="en-US" altLang="zh-CN"/>
              <a:t>= - 0.064</a:t>
            </a:r>
            <a:endParaRPr lang="zh-CN" altLang="en-US"/>
          </a:p>
        </p:txBody>
      </p:sp>
      <p:sp>
        <p:nvSpPr>
          <p:cNvPr id="11283" name="Text Box 19"/>
          <p:cNvSpPr txBox="1">
            <a:spLocks noChangeArrowheads="1"/>
          </p:cNvSpPr>
          <p:nvPr/>
        </p:nvSpPr>
        <p:spPr bwMode="auto">
          <a:xfrm>
            <a:off x="3700396" y="4754563"/>
            <a:ext cx="4549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en-US" altLang="zh-CN"/>
              <a:t>= 41.445-</a:t>
            </a:r>
            <a:r>
              <a:rPr lang="en-US" altLang="zh-CN">
                <a:solidFill>
                  <a:srgbClr val="FF3300"/>
                </a:solidFill>
              </a:rPr>
              <a:t>41.532</a:t>
            </a:r>
            <a:r>
              <a:rPr lang="en-US" altLang="zh-CN"/>
              <a:t>= - 0.087</a:t>
            </a:r>
            <a:endParaRPr lang="zh-CN" altLang="en-US"/>
          </a:p>
        </p:txBody>
      </p:sp>
      <p:sp>
        <p:nvSpPr>
          <p:cNvPr id="11284" name="Rectangle 20"/>
          <p:cNvSpPr>
            <a:spLocks noChangeArrowheads="1"/>
          </p:cNvSpPr>
          <p:nvPr/>
        </p:nvSpPr>
        <p:spPr bwMode="auto">
          <a:xfrm>
            <a:off x="2638359" y="2649538"/>
            <a:ext cx="3790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i="1"/>
              <a:t>k</a:t>
            </a:r>
            <a:r>
              <a:rPr lang="en-US" altLang="zh-CN"/>
              <a:t>=</a:t>
            </a:r>
            <a:r>
              <a:rPr lang="en-US" altLang="zh-CN" i="1"/>
              <a:t>z</a:t>
            </a:r>
            <a:r>
              <a:rPr lang="en-US" altLang="zh-CN"/>
              <a:t>/9+0.5=40/9+0.5=5 </a:t>
            </a:r>
          </a:p>
        </p:txBody>
      </p:sp>
      <p:sp>
        <p:nvSpPr>
          <p:cNvPr id="11285" name="Rectangle 21"/>
          <p:cNvSpPr>
            <a:spLocks noChangeArrowheads="1"/>
          </p:cNvSpPr>
          <p:nvPr/>
        </p:nvSpPr>
        <p:spPr bwMode="auto">
          <a:xfrm>
            <a:off x="2505009" y="3135313"/>
            <a:ext cx="530542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i="1"/>
              <a:t>W</a:t>
            </a:r>
            <a:r>
              <a:rPr lang="en-US" altLang="zh-CN" i="1" baseline="-25000"/>
              <a:t>k</a:t>
            </a:r>
            <a:r>
              <a:rPr lang="en-US" altLang="zh-CN" baseline="-25000"/>
              <a:t> </a:t>
            </a:r>
            <a:r>
              <a:rPr lang="en-US" altLang="zh-CN"/>
              <a:t>= </a:t>
            </a:r>
            <a:r>
              <a:rPr lang="en-US" altLang="zh-CN" i="1"/>
              <a:t>m</a:t>
            </a:r>
            <a:r>
              <a:rPr lang="en-US" altLang="zh-CN"/>
              <a:t>[2.952(</a:t>
            </a:r>
            <a:r>
              <a:rPr lang="en-US" altLang="zh-CN" i="1"/>
              <a:t>k</a:t>
            </a:r>
            <a:r>
              <a:rPr lang="en-US" altLang="zh-CN"/>
              <a:t>-0.5)+0.014</a:t>
            </a:r>
            <a:r>
              <a:rPr lang="en-US" altLang="zh-CN" i="1"/>
              <a:t>z</a:t>
            </a:r>
            <a:r>
              <a:rPr lang="en-US" altLang="zh-CN"/>
              <a:t>]</a:t>
            </a:r>
          </a:p>
        </p:txBody>
      </p:sp>
      <p:sp>
        <p:nvSpPr>
          <p:cNvPr id="11286" name="Rectangle 22"/>
          <p:cNvSpPr>
            <a:spLocks noChangeArrowheads="1"/>
          </p:cNvSpPr>
          <p:nvPr/>
        </p:nvSpPr>
        <p:spPr bwMode="auto">
          <a:xfrm>
            <a:off x="2543109" y="3683000"/>
            <a:ext cx="4443412"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a:t>= 3[2.952(5-0.5)+0.014</a:t>
            </a:r>
            <a:r>
              <a:rPr lang="en-US" altLang="zh-CN">
                <a:solidFill>
                  <a:srgbClr val="000000"/>
                </a:solidFill>
              </a:rPr>
              <a:t>×40]</a:t>
            </a:r>
            <a:endParaRPr lang="en-US" altLang="zh-CN"/>
          </a:p>
        </p:txBody>
      </p:sp>
      <p:sp>
        <p:nvSpPr>
          <p:cNvPr id="11288" name="Rectangle 24"/>
          <p:cNvSpPr>
            <a:spLocks noChangeArrowheads="1"/>
          </p:cNvSpPr>
          <p:nvPr/>
        </p:nvSpPr>
        <p:spPr bwMode="auto">
          <a:xfrm>
            <a:off x="6114984" y="3740150"/>
            <a:ext cx="207645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b="0">
                <a:solidFill>
                  <a:srgbClr val="000000"/>
                </a:solidFill>
              </a:rPr>
              <a:t>  =    </a:t>
            </a:r>
            <a:r>
              <a:rPr lang="en-US" altLang="zh-CN">
                <a:solidFill>
                  <a:srgbClr val="FF3300"/>
                </a:solidFill>
              </a:rPr>
              <a:t>41.532</a:t>
            </a:r>
            <a:r>
              <a:rPr lang="en-US" altLang="zh-CN" b="0"/>
              <a:t>         </a:t>
            </a:r>
          </a:p>
        </p:txBody>
      </p:sp>
      <p:graphicFrame>
        <p:nvGraphicFramePr>
          <p:cNvPr id="11292" name="Object 28"/>
          <p:cNvGraphicFramePr>
            <a:graphicFrameLocks noChangeAspect="1"/>
          </p:cNvGraphicFramePr>
          <p:nvPr>
            <p:extLst>
              <p:ext uri="{D42A27DB-BD31-4B8C-83A1-F6EECF244321}">
                <p14:modId xmlns:p14="http://schemas.microsoft.com/office/powerpoint/2010/main" val="2140579574"/>
              </p:ext>
            </p:extLst>
          </p:nvPr>
        </p:nvGraphicFramePr>
        <p:xfrm>
          <a:off x="1044575" y="2013686"/>
          <a:ext cx="4113146" cy="649888"/>
        </p:xfrm>
        <a:graphic>
          <a:graphicData uri="http://schemas.openxmlformats.org/presentationml/2006/ole">
            <mc:AlternateContent xmlns:mc="http://schemas.openxmlformats.org/markup-compatibility/2006">
              <mc:Choice xmlns:v="urn:schemas-microsoft-com:vml" Requires="v">
                <p:oleObj spid="_x0000_s26657" name="公式" r:id="rId3" imgW="1447560" imgH="228600" progId="Equation.3">
                  <p:embed/>
                </p:oleObj>
              </mc:Choice>
              <mc:Fallback>
                <p:oleObj name="公式" r:id="rId3" imgW="1447560" imgH="228600" progId="Equation.3">
                  <p:embed/>
                  <p:pic>
                    <p:nvPicPr>
                      <p:cNvPr id="0" name="Object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4575" y="2013686"/>
                        <a:ext cx="4113146" cy="649888"/>
                      </a:xfrm>
                      <a:prstGeom prst="rect">
                        <a:avLst/>
                      </a:prstGeom>
                      <a:noFill/>
                      <a:ln>
                        <a:noFill/>
                      </a:ln>
                      <a:effectLst/>
                      <a:extLst/>
                    </p:spPr>
                  </p:pic>
                </p:oleObj>
              </mc:Fallback>
            </mc:AlternateContent>
          </a:graphicData>
        </a:graphic>
      </p:graphicFrame>
      <p:sp>
        <p:nvSpPr>
          <p:cNvPr id="11293" name="Rectangle 29"/>
          <p:cNvSpPr>
            <a:spLocks noChangeArrowheads="1"/>
          </p:cNvSpPr>
          <p:nvPr/>
        </p:nvSpPr>
        <p:spPr bwMode="auto">
          <a:xfrm>
            <a:off x="304851" y="201174"/>
            <a:ext cx="87534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dirty="0"/>
              <a:t>例</a:t>
            </a:r>
            <a:r>
              <a:rPr lang="en-US" altLang="zh-CN" dirty="0"/>
              <a:t>10.2  </a:t>
            </a:r>
            <a:r>
              <a:rPr lang="zh-CN" altLang="en-US" dirty="0"/>
              <a:t>某直齿圆柱齿轮的精度等级为 </a:t>
            </a:r>
            <a:r>
              <a:rPr lang="en-US" altLang="zh-CN" dirty="0"/>
              <a:t>7GB/T10095.1~.2，</a:t>
            </a:r>
            <a:r>
              <a:rPr lang="en-US" altLang="zh-CN" i="1" dirty="0"/>
              <a:t>m</a:t>
            </a:r>
            <a:r>
              <a:rPr lang="en-US" altLang="zh-CN" dirty="0"/>
              <a:t>=3, α=20° ,   </a:t>
            </a:r>
            <a:r>
              <a:rPr lang="en-US" altLang="zh-CN" i="1" dirty="0"/>
              <a:t>z </a:t>
            </a:r>
            <a:r>
              <a:rPr lang="en-US" altLang="zh-CN" dirty="0"/>
              <a:t>= 40。  </a:t>
            </a:r>
            <a:r>
              <a:rPr lang="zh-CN" altLang="en-US" dirty="0"/>
              <a:t>按均布方位测得六处实际公法线长度为：</a:t>
            </a:r>
          </a:p>
        </p:txBody>
      </p:sp>
      <p:sp>
        <p:nvSpPr>
          <p:cNvPr id="11294" name="Line 30"/>
          <p:cNvSpPr>
            <a:spLocks noChangeShapeType="1"/>
          </p:cNvSpPr>
          <p:nvPr/>
        </p:nvSpPr>
        <p:spPr bwMode="auto">
          <a:xfrm>
            <a:off x="150813" y="1385888"/>
            <a:ext cx="11430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5" name="Line 31"/>
          <p:cNvSpPr>
            <a:spLocks noChangeShapeType="1"/>
          </p:cNvSpPr>
          <p:nvPr/>
        </p:nvSpPr>
        <p:spPr bwMode="auto">
          <a:xfrm>
            <a:off x="3646488" y="1400175"/>
            <a:ext cx="11430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6" name="Rectangle 32"/>
          <p:cNvSpPr>
            <a:spLocks noChangeArrowheads="1"/>
          </p:cNvSpPr>
          <p:nvPr/>
        </p:nvSpPr>
        <p:spPr bwMode="auto">
          <a:xfrm>
            <a:off x="317551" y="998099"/>
            <a:ext cx="8289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dirty="0"/>
              <a:t>41.468</a:t>
            </a:r>
            <a:r>
              <a:rPr lang="zh-CN" altLang="en-US" b="0" dirty="0"/>
              <a:t>，</a:t>
            </a:r>
            <a:r>
              <a:rPr lang="zh-CN" altLang="en-US" dirty="0"/>
              <a:t>41.463，41.458</a:t>
            </a:r>
            <a:r>
              <a:rPr lang="zh-CN" altLang="en-US" b="0" dirty="0"/>
              <a:t>，</a:t>
            </a:r>
            <a:r>
              <a:rPr lang="zh-CN" altLang="en-US" dirty="0"/>
              <a:t>41.445</a:t>
            </a:r>
            <a:r>
              <a:rPr lang="zh-CN" altLang="en-US" b="0" dirty="0"/>
              <a:t>，</a:t>
            </a:r>
            <a:r>
              <a:rPr lang="zh-CN" altLang="en-US" dirty="0"/>
              <a:t>41.452</a:t>
            </a:r>
            <a:r>
              <a:rPr lang="zh-CN" altLang="en-US" b="0" dirty="0"/>
              <a:t>，</a:t>
            </a:r>
            <a:r>
              <a:rPr lang="zh-CN" altLang="en-US" dirty="0"/>
              <a:t>41.460</a:t>
            </a:r>
            <a:r>
              <a:rPr lang="zh-CN" altLang="en-US" b="0" dirty="0"/>
              <a:t>(</a:t>
            </a:r>
            <a:r>
              <a:rPr lang="en-US" altLang="zh-CN" b="0" dirty="0"/>
              <a:t>mm)</a:t>
            </a:r>
            <a:endParaRPr lang="zh-CN" altLang="en-US" b="0" dirty="0"/>
          </a:p>
        </p:txBody>
      </p:sp>
      <p:sp>
        <p:nvSpPr>
          <p:cNvPr id="21" name="右箭头 20">
            <a:hlinkClick r:id="rId5" action="ppaction://hlinksldjump"/>
          </p:cNvPr>
          <p:cNvSpPr/>
          <p:nvPr/>
        </p:nvSpPr>
        <p:spPr bwMode="auto">
          <a:xfrm>
            <a:off x="7376361" y="5795889"/>
            <a:ext cx="1486286" cy="914400"/>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rPr>
              <a:t>返回到</a:t>
            </a:r>
            <a:r>
              <a:rPr kumimoji="1" lang="en-US" altLang="zh-CN" b="1" i="0" u="none" strike="noStrike" cap="none" normalizeH="0" baseline="0" dirty="0" smtClean="0">
                <a:ln>
                  <a:noFill/>
                </a:ln>
                <a:solidFill>
                  <a:srgbClr val="C00000"/>
                </a:solidFill>
                <a:effectLst/>
                <a:latin typeface="方正舒体" pitchFamily="2" charset="-122"/>
                <a:ea typeface="方正舒体" pitchFamily="2" charset="-122"/>
              </a:rPr>
              <a:t>1</a:t>
            </a:r>
            <a:endPar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93"/>
                                        </p:tgtEl>
                                        <p:attrNameLst>
                                          <p:attrName>style.visibility</p:attrName>
                                        </p:attrNameLst>
                                      </p:cBhvr>
                                      <p:to>
                                        <p:strVal val="visible"/>
                                      </p:to>
                                    </p:set>
                                    <p:animEffect transition="in" filter="wipe(left)">
                                      <p:cBhvr>
                                        <p:cTn id="7" dur="500"/>
                                        <p:tgtEl>
                                          <p:spTgt spid="112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96"/>
                                        </p:tgtEl>
                                        <p:attrNameLst>
                                          <p:attrName>style.visibility</p:attrName>
                                        </p:attrNameLst>
                                      </p:cBhvr>
                                      <p:to>
                                        <p:strVal val="visible"/>
                                      </p:to>
                                    </p:set>
                                    <p:animEffect transition="in" filter="wipe(left)">
                                      <p:cBhvr>
                                        <p:cTn id="12" dur="500"/>
                                        <p:tgtEl>
                                          <p:spTgt spid="1129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271">
                                            <p:txEl>
                                              <p:pRg st="0" end="0"/>
                                            </p:txEl>
                                          </p:spTgt>
                                        </p:tgtEl>
                                        <p:attrNameLst>
                                          <p:attrName>style.visibility</p:attrName>
                                        </p:attrNameLst>
                                      </p:cBhvr>
                                      <p:to>
                                        <p:strVal val="visible"/>
                                      </p:to>
                                    </p:set>
                                    <p:animEffect transition="in" filter="wipe(left)">
                                      <p:cBhvr>
                                        <p:cTn id="17" dur="300"/>
                                        <p:tgtEl>
                                          <p:spTgt spid="1127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1292"/>
                                        </p:tgtEl>
                                        <p:attrNameLst>
                                          <p:attrName>style.visibility</p:attrName>
                                        </p:attrNameLst>
                                      </p:cBhvr>
                                      <p:to>
                                        <p:strVal val="visible"/>
                                      </p:to>
                                    </p:set>
                                    <p:animEffect transition="in" filter="wipe(left)">
                                      <p:cBhvr>
                                        <p:cTn id="22" dur="500"/>
                                        <p:tgtEl>
                                          <p:spTgt spid="1129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1273">
                                            <p:txEl>
                                              <p:pRg st="0" end="0"/>
                                            </p:txEl>
                                          </p:spTgt>
                                        </p:tgtEl>
                                        <p:attrNameLst>
                                          <p:attrName>style.visibility</p:attrName>
                                        </p:attrNameLst>
                                      </p:cBhvr>
                                      <p:to>
                                        <p:strVal val="visible"/>
                                      </p:to>
                                    </p:set>
                                    <p:animEffect transition="in" filter="wipe(left)">
                                      <p:cBhvr>
                                        <p:cTn id="27" dur="300"/>
                                        <p:tgtEl>
                                          <p:spTgt spid="11273">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1284">
                                            <p:txEl>
                                              <p:pRg st="0" end="0"/>
                                            </p:txEl>
                                          </p:spTgt>
                                        </p:tgtEl>
                                        <p:attrNameLst>
                                          <p:attrName>style.visibility</p:attrName>
                                        </p:attrNameLst>
                                      </p:cBhvr>
                                      <p:to>
                                        <p:strVal val="visible"/>
                                      </p:to>
                                    </p:set>
                                    <p:animEffect transition="in" filter="wipe(left)">
                                      <p:cBhvr>
                                        <p:cTn id="32" dur="300"/>
                                        <p:tgtEl>
                                          <p:spTgt spid="11284">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1275">
                                            <p:txEl>
                                              <p:pRg st="0" end="0"/>
                                            </p:txEl>
                                          </p:spTgt>
                                        </p:tgtEl>
                                        <p:attrNameLst>
                                          <p:attrName>style.visibility</p:attrName>
                                        </p:attrNameLst>
                                      </p:cBhvr>
                                      <p:to>
                                        <p:strVal val="visible"/>
                                      </p:to>
                                    </p:set>
                                    <p:animEffect transition="in" filter="wipe(left)">
                                      <p:cBhvr>
                                        <p:cTn id="37" dur="300"/>
                                        <p:tgtEl>
                                          <p:spTgt spid="11275">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1285">
                                            <p:txEl>
                                              <p:pRg st="0" end="0"/>
                                            </p:txEl>
                                          </p:spTgt>
                                        </p:tgtEl>
                                        <p:attrNameLst>
                                          <p:attrName>style.visibility</p:attrName>
                                        </p:attrNameLst>
                                      </p:cBhvr>
                                      <p:to>
                                        <p:strVal val="visible"/>
                                      </p:to>
                                    </p:set>
                                    <p:animEffect transition="in" filter="wipe(left)">
                                      <p:cBhvr>
                                        <p:cTn id="42" dur="300"/>
                                        <p:tgtEl>
                                          <p:spTgt spid="11285">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1286">
                                            <p:txEl>
                                              <p:pRg st="0" end="0"/>
                                            </p:txEl>
                                          </p:spTgt>
                                        </p:tgtEl>
                                        <p:attrNameLst>
                                          <p:attrName>style.visibility</p:attrName>
                                        </p:attrNameLst>
                                      </p:cBhvr>
                                      <p:to>
                                        <p:strVal val="visible"/>
                                      </p:to>
                                    </p:set>
                                    <p:animEffect transition="in" filter="wipe(left)">
                                      <p:cBhvr>
                                        <p:cTn id="47" dur="300"/>
                                        <p:tgtEl>
                                          <p:spTgt spid="11286">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1288">
                                            <p:txEl>
                                              <p:pRg st="0" end="0"/>
                                            </p:txEl>
                                          </p:spTgt>
                                        </p:tgtEl>
                                        <p:attrNameLst>
                                          <p:attrName>style.visibility</p:attrName>
                                        </p:attrNameLst>
                                      </p:cBhvr>
                                      <p:to>
                                        <p:strVal val="visible"/>
                                      </p:to>
                                    </p:set>
                                    <p:animEffect transition="in" filter="wipe(left)">
                                      <p:cBhvr>
                                        <p:cTn id="52" dur="300"/>
                                        <p:tgtEl>
                                          <p:spTgt spid="11288">
                                            <p:txEl>
                                              <p:pRg st="0" end="0"/>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1276">
                                            <p:txEl>
                                              <p:pRg st="0" end="0"/>
                                            </p:txEl>
                                          </p:spTgt>
                                        </p:tgtEl>
                                        <p:attrNameLst>
                                          <p:attrName>style.visibility</p:attrName>
                                        </p:attrNameLst>
                                      </p:cBhvr>
                                      <p:to>
                                        <p:strVal val="visible"/>
                                      </p:to>
                                    </p:set>
                                    <p:animEffect transition="in" filter="wipe(left)">
                                      <p:cBhvr>
                                        <p:cTn id="57" dur="300"/>
                                        <p:tgtEl>
                                          <p:spTgt spid="11276">
                                            <p:txEl>
                                              <p:pRg st="0" end="0"/>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7" presetClass="entr" presetSubtype="8" fill="hold" grpId="0" nodeType="clickEffect">
                                  <p:stCondLst>
                                    <p:cond delay="0"/>
                                  </p:stCondLst>
                                  <p:childTnLst>
                                    <p:set>
                                      <p:cBhvr>
                                        <p:cTn id="61" dur="1" fill="hold">
                                          <p:stCondLst>
                                            <p:cond delay="0"/>
                                          </p:stCondLst>
                                        </p:cTn>
                                        <p:tgtEl>
                                          <p:spTgt spid="11294"/>
                                        </p:tgtEl>
                                        <p:attrNameLst>
                                          <p:attrName>style.visibility</p:attrName>
                                        </p:attrNameLst>
                                      </p:cBhvr>
                                      <p:to>
                                        <p:strVal val="visible"/>
                                      </p:to>
                                    </p:set>
                                    <p:anim calcmode="lin" valueType="num">
                                      <p:cBhvr>
                                        <p:cTn id="62" dur="500" fill="hold"/>
                                        <p:tgtEl>
                                          <p:spTgt spid="11294"/>
                                        </p:tgtEl>
                                        <p:attrNameLst>
                                          <p:attrName>ppt_x</p:attrName>
                                        </p:attrNameLst>
                                      </p:cBhvr>
                                      <p:tavLst>
                                        <p:tav tm="0">
                                          <p:val>
                                            <p:strVal val="#ppt_x-#ppt_w/2"/>
                                          </p:val>
                                        </p:tav>
                                        <p:tav tm="100000">
                                          <p:val>
                                            <p:strVal val="#ppt_x"/>
                                          </p:val>
                                        </p:tav>
                                      </p:tavLst>
                                    </p:anim>
                                    <p:anim calcmode="lin" valueType="num">
                                      <p:cBhvr>
                                        <p:cTn id="63" dur="500" fill="hold"/>
                                        <p:tgtEl>
                                          <p:spTgt spid="11294"/>
                                        </p:tgtEl>
                                        <p:attrNameLst>
                                          <p:attrName>ppt_y</p:attrName>
                                        </p:attrNameLst>
                                      </p:cBhvr>
                                      <p:tavLst>
                                        <p:tav tm="0">
                                          <p:val>
                                            <p:strVal val="#ppt_y"/>
                                          </p:val>
                                        </p:tav>
                                        <p:tav tm="100000">
                                          <p:val>
                                            <p:strVal val="#ppt_y"/>
                                          </p:val>
                                        </p:tav>
                                      </p:tavLst>
                                    </p:anim>
                                    <p:anim calcmode="lin" valueType="num">
                                      <p:cBhvr>
                                        <p:cTn id="64" dur="500" fill="hold"/>
                                        <p:tgtEl>
                                          <p:spTgt spid="11294"/>
                                        </p:tgtEl>
                                        <p:attrNameLst>
                                          <p:attrName>ppt_w</p:attrName>
                                        </p:attrNameLst>
                                      </p:cBhvr>
                                      <p:tavLst>
                                        <p:tav tm="0">
                                          <p:val>
                                            <p:fltVal val="0"/>
                                          </p:val>
                                        </p:tav>
                                        <p:tav tm="100000">
                                          <p:val>
                                            <p:strVal val="#ppt_w"/>
                                          </p:val>
                                        </p:tav>
                                      </p:tavLst>
                                    </p:anim>
                                    <p:anim calcmode="lin" valueType="num">
                                      <p:cBhvr>
                                        <p:cTn id="65" dur="500" fill="hold"/>
                                        <p:tgtEl>
                                          <p:spTgt spid="11294"/>
                                        </p:tgtEl>
                                        <p:attrNameLst>
                                          <p:attrName>ppt_h</p:attrName>
                                        </p:attrNameLst>
                                      </p:cBhvr>
                                      <p:tavLst>
                                        <p:tav tm="0">
                                          <p:val>
                                            <p:strVal val="#ppt_h"/>
                                          </p:val>
                                        </p:tav>
                                        <p:tav tm="100000">
                                          <p:val>
                                            <p:strVal val="#ppt_h"/>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grpId="0" nodeType="clickEffect">
                                  <p:stCondLst>
                                    <p:cond delay="0"/>
                                  </p:stCondLst>
                                  <p:iterate type="wd">
                                    <p:tmPct val="100000"/>
                                  </p:iterate>
                                  <p:childTnLst>
                                    <p:set>
                                      <p:cBhvr>
                                        <p:cTn id="69" dur="1" fill="hold">
                                          <p:stCondLst>
                                            <p:cond delay="0"/>
                                          </p:stCondLst>
                                        </p:cTn>
                                        <p:tgtEl>
                                          <p:spTgt spid="11282">
                                            <p:txEl>
                                              <p:pRg st="0" end="0"/>
                                            </p:txEl>
                                          </p:spTgt>
                                        </p:tgtEl>
                                        <p:attrNameLst>
                                          <p:attrName>style.visibility</p:attrName>
                                        </p:attrNameLst>
                                      </p:cBhvr>
                                      <p:to>
                                        <p:strVal val="visible"/>
                                      </p:to>
                                    </p:set>
                                    <p:animEffect transition="in" filter="wipe(left)">
                                      <p:cBhvr>
                                        <p:cTn id="70" dur="300"/>
                                        <p:tgtEl>
                                          <p:spTgt spid="11282">
                                            <p:txEl>
                                              <p:pRg st="0" end="0"/>
                                            </p:txEl>
                                          </p:spTgt>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grpId="0" nodeType="clickEffect">
                                  <p:stCondLst>
                                    <p:cond delay="0"/>
                                  </p:stCondLst>
                                  <p:iterate type="wd">
                                    <p:tmPct val="100000"/>
                                  </p:iterate>
                                  <p:childTnLst>
                                    <p:set>
                                      <p:cBhvr>
                                        <p:cTn id="74" dur="1" fill="hold">
                                          <p:stCondLst>
                                            <p:cond delay="0"/>
                                          </p:stCondLst>
                                        </p:cTn>
                                        <p:tgtEl>
                                          <p:spTgt spid="11278">
                                            <p:txEl>
                                              <p:pRg st="0" end="0"/>
                                            </p:txEl>
                                          </p:spTgt>
                                        </p:tgtEl>
                                        <p:attrNameLst>
                                          <p:attrName>style.visibility</p:attrName>
                                        </p:attrNameLst>
                                      </p:cBhvr>
                                      <p:to>
                                        <p:strVal val="visible"/>
                                      </p:to>
                                    </p:set>
                                    <p:animEffect transition="in" filter="wipe(left)">
                                      <p:cBhvr>
                                        <p:cTn id="75" dur="300"/>
                                        <p:tgtEl>
                                          <p:spTgt spid="11278">
                                            <p:txEl>
                                              <p:pRg st="0" end="0"/>
                                            </p:txEl>
                                          </p:spTgt>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17" presetClass="entr" presetSubtype="8" fill="hold" grpId="0" nodeType="clickEffect">
                                  <p:stCondLst>
                                    <p:cond delay="0"/>
                                  </p:stCondLst>
                                  <p:childTnLst>
                                    <p:set>
                                      <p:cBhvr>
                                        <p:cTn id="79" dur="1" fill="hold">
                                          <p:stCondLst>
                                            <p:cond delay="0"/>
                                          </p:stCondLst>
                                        </p:cTn>
                                        <p:tgtEl>
                                          <p:spTgt spid="11295"/>
                                        </p:tgtEl>
                                        <p:attrNameLst>
                                          <p:attrName>style.visibility</p:attrName>
                                        </p:attrNameLst>
                                      </p:cBhvr>
                                      <p:to>
                                        <p:strVal val="visible"/>
                                      </p:to>
                                    </p:set>
                                    <p:anim calcmode="lin" valueType="num">
                                      <p:cBhvr>
                                        <p:cTn id="80" dur="500" fill="hold"/>
                                        <p:tgtEl>
                                          <p:spTgt spid="11295"/>
                                        </p:tgtEl>
                                        <p:attrNameLst>
                                          <p:attrName>ppt_x</p:attrName>
                                        </p:attrNameLst>
                                      </p:cBhvr>
                                      <p:tavLst>
                                        <p:tav tm="0">
                                          <p:val>
                                            <p:strVal val="#ppt_x-#ppt_w/2"/>
                                          </p:val>
                                        </p:tav>
                                        <p:tav tm="100000">
                                          <p:val>
                                            <p:strVal val="#ppt_x"/>
                                          </p:val>
                                        </p:tav>
                                      </p:tavLst>
                                    </p:anim>
                                    <p:anim calcmode="lin" valueType="num">
                                      <p:cBhvr>
                                        <p:cTn id="81" dur="500" fill="hold"/>
                                        <p:tgtEl>
                                          <p:spTgt spid="11295"/>
                                        </p:tgtEl>
                                        <p:attrNameLst>
                                          <p:attrName>ppt_y</p:attrName>
                                        </p:attrNameLst>
                                      </p:cBhvr>
                                      <p:tavLst>
                                        <p:tav tm="0">
                                          <p:val>
                                            <p:strVal val="#ppt_y"/>
                                          </p:val>
                                        </p:tav>
                                        <p:tav tm="100000">
                                          <p:val>
                                            <p:strVal val="#ppt_y"/>
                                          </p:val>
                                        </p:tav>
                                      </p:tavLst>
                                    </p:anim>
                                    <p:anim calcmode="lin" valueType="num">
                                      <p:cBhvr>
                                        <p:cTn id="82" dur="500" fill="hold"/>
                                        <p:tgtEl>
                                          <p:spTgt spid="11295"/>
                                        </p:tgtEl>
                                        <p:attrNameLst>
                                          <p:attrName>ppt_w</p:attrName>
                                        </p:attrNameLst>
                                      </p:cBhvr>
                                      <p:tavLst>
                                        <p:tav tm="0">
                                          <p:val>
                                            <p:fltVal val="0"/>
                                          </p:val>
                                        </p:tav>
                                        <p:tav tm="100000">
                                          <p:val>
                                            <p:strVal val="#ppt_w"/>
                                          </p:val>
                                        </p:tav>
                                      </p:tavLst>
                                    </p:anim>
                                    <p:anim calcmode="lin" valueType="num">
                                      <p:cBhvr>
                                        <p:cTn id="83" dur="500" fill="hold"/>
                                        <p:tgtEl>
                                          <p:spTgt spid="11295"/>
                                        </p:tgtEl>
                                        <p:attrNameLst>
                                          <p:attrName>ppt_h</p:attrName>
                                        </p:attrNameLst>
                                      </p:cBhvr>
                                      <p:tavLst>
                                        <p:tav tm="0">
                                          <p:val>
                                            <p:strVal val="#ppt_h"/>
                                          </p:val>
                                        </p:tav>
                                        <p:tav tm="100000">
                                          <p:val>
                                            <p:strVal val="#ppt_h"/>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22" presetClass="entr" presetSubtype="8" fill="hold" grpId="0" nodeType="clickEffect">
                                  <p:stCondLst>
                                    <p:cond delay="0"/>
                                  </p:stCondLst>
                                  <p:iterate type="wd">
                                    <p:tmPct val="100000"/>
                                  </p:iterate>
                                  <p:childTnLst>
                                    <p:set>
                                      <p:cBhvr>
                                        <p:cTn id="87" dur="1" fill="hold">
                                          <p:stCondLst>
                                            <p:cond delay="0"/>
                                          </p:stCondLst>
                                        </p:cTn>
                                        <p:tgtEl>
                                          <p:spTgt spid="11283">
                                            <p:txEl>
                                              <p:pRg st="0" end="0"/>
                                            </p:txEl>
                                          </p:spTgt>
                                        </p:tgtEl>
                                        <p:attrNameLst>
                                          <p:attrName>style.visibility</p:attrName>
                                        </p:attrNameLst>
                                      </p:cBhvr>
                                      <p:to>
                                        <p:strVal val="visible"/>
                                      </p:to>
                                    </p:set>
                                    <p:animEffect transition="in" filter="wipe(left)">
                                      <p:cBhvr>
                                        <p:cTn id="88" dur="300"/>
                                        <p:tgtEl>
                                          <p:spTgt spid="11283">
                                            <p:txEl>
                                              <p:pRg st="0" end="0"/>
                                            </p:txEl>
                                          </p:spTgt>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22" presetClass="entr" presetSubtype="8" fill="hold" grpId="0" nodeType="clickEffect">
                                  <p:stCondLst>
                                    <p:cond delay="0"/>
                                  </p:stCondLst>
                                  <p:iterate type="wd">
                                    <p:tmPct val="100000"/>
                                  </p:iterate>
                                  <p:childTnLst>
                                    <p:set>
                                      <p:cBhvr>
                                        <p:cTn id="92" dur="1" fill="hold">
                                          <p:stCondLst>
                                            <p:cond delay="0"/>
                                          </p:stCondLst>
                                        </p:cTn>
                                        <p:tgtEl>
                                          <p:spTgt spid="11279">
                                            <p:txEl>
                                              <p:pRg st="0" end="0"/>
                                            </p:txEl>
                                          </p:spTgt>
                                        </p:tgtEl>
                                        <p:attrNameLst>
                                          <p:attrName>style.visibility</p:attrName>
                                        </p:attrNameLst>
                                      </p:cBhvr>
                                      <p:to>
                                        <p:strVal val="visible"/>
                                      </p:to>
                                    </p:set>
                                    <p:animEffect transition="in" filter="wipe(left)">
                                      <p:cBhvr>
                                        <p:cTn id="93" dur="300"/>
                                        <p:tgtEl>
                                          <p:spTgt spid="11279">
                                            <p:txEl>
                                              <p:pRg st="0" end="0"/>
                                            </p:txEl>
                                          </p:spTgt>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22" presetClass="entr" presetSubtype="8" fill="hold" grpId="0" nodeType="clickEffect">
                                  <p:stCondLst>
                                    <p:cond delay="0"/>
                                  </p:stCondLst>
                                  <p:iterate type="wd">
                                    <p:tmPct val="100000"/>
                                  </p:iterate>
                                  <p:childTnLst>
                                    <p:set>
                                      <p:cBhvr>
                                        <p:cTn id="97" dur="1" fill="hold">
                                          <p:stCondLst>
                                            <p:cond delay="0"/>
                                          </p:stCondLst>
                                        </p:cTn>
                                        <p:tgtEl>
                                          <p:spTgt spid="11266">
                                            <p:txEl>
                                              <p:pRg st="0" end="0"/>
                                            </p:txEl>
                                          </p:spTgt>
                                        </p:tgtEl>
                                        <p:attrNameLst>
                                          <p:attrName>style.visibility</p:attrName>
                                        </p:attrNameLst>
                                      </p:cBhvr>
                                      <p:to>
                                        <p:strVal val="visible"/>
                                      </p:to>
                                    </p:set>
                                    <p:animEffect transition="in" filter="wipe(left)">
                                      <p:cBhvr>
                                        <p:cTn id="98" dur="300"/>
                                        <p:tgtEl>
                                          <p:spTgt spid="112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autoUpdateAnimBg="0"/>
      <p:bldP spid="11271" grpId="0" build="p" autoUpdateAnimBg="0"/>
      <p:bldP spid="11273" grpId="0" build="p" autoUpdateAnimBg="0"/>
      <p:bldP spid="11275" grpId="0" build="p" autoUpdateAnimBg="0"/>
      <p:bldP spid="11276" grpId="0" build="p" autoUpdateAnimBg="0"/>
      <p:bldP spid="11278" grpId="0" build="p" autoUpdateAnimBg="0"/>
      <p:bldP spid="11279" grpId="0" build="p" autoUpdateAnimBg="0"/>
      <p:bldP spid="11282" grpId="0" build="p" autoUpdateAnimBg="0"/>
      <p:bldP spid="11283" grpId="0" build="p" autoUpdateAnimBg="0"/>
      <p:bldP spid="11284" grpId="0" build="p" autoUpdateAnimBg="0"/>
      <p:bldP spid="11285" grpId="0" build="p" autoUpdateAnimBg="0"/>
      <p:bldP spid="11286" grpId="0" build="p" autoUpdateAnimBg="0"/>
      <p:bldP spid="11288" grpId="0" build="p" autoUpdateAnimBg="0"/>
      <p:bldP spid="11293" grpId="0" autoUpdateAnimBg="0"/>
      <p:bldP spid="11294" grpId="0" animBg="1"/>
      <p:bldP spid="11295" grpId="0" animBg="1"/>
      <p:bldP spid="1129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xfrm>
            <a:off x="6788834" y="281934"/>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37441BA9-A3BA-4F21-84BD-FE9B7E00A7EA}" type="slidenum">
              <a:rPr kumimoji="0" lang="zh-CN" altLang="en-US" sz="2000" smtClean="0">
                <a:solidFill>
                  <a:srgbClr val="0000FF"/>
                </a:solidFill>
              </a:rPr>
              <a:pPr eaLnBrk="1" hangingPunct="1"/>
              <a:t>26</a:t>
            </a:fld>
            <a:endParaRPr kumimoji="0" lang="en-US" altLang="zh-CN" sz="2000" dirty="0" smtClean="0">
              <a:solidFill>
                <a:srgbClr val="0000FF"/>
              </a:solidFill>
            </a:endParaRPr>
          </a:p>
        </p:txBody>
      </p:sp>
      <p:sp>
        <p:nvSpPr>
          <p:cNvPr id="54276" name="Text Box 4"/>
          <p:cNvSpPr txBox="1">
            <a:spLocks noChangeArrowheads="1"/>
          </p:cNvSpPr>
          <p:nvPr/>
        </p:nvSpPr>
        <p:spPr bwMode="auto">
          <a:xfrm>
            <a:off x="2805113" y="479578"/>
            <a:ext cx="34226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a:t>课  堂  练  习</a:t>
            </a:r>
          </a:p>
        </p:txBody>
      </p:sp>
      <p:sp>
        <p:nvSpPr>
          <p:cNvPr id="54277" name="Text Box 5"/>
          <p:cNvSpPr txBox="1">
            <a:spLocks noChangeArrowheads="1"/>
          </p:cNvSpPr>
          <p:nvPr/>
        </p:nvSpPr>
        <p:spPr bwMode="auto">
          <a:xfrm>
            <a:off x="350838" y="1133899"/>
            <a:ext cx="7904162"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pPr>
            <a:r>
              <a:rPr lang="zh-CN" altLang="en-US" sz="2800" b="0" dirty="0"/>
              <a:t>        </a:t>
            </a:r>
            <a:r>
              <a:rPr lang="zh-CN" altLang="en-US" sz="2800" dirty="0"/>
              <a:t>有一渐开线直齿齿轮，精度为：</a:t>
            </a:r>
          </a:p>
          <a:p>
            <a:pPr eaLnBrk="1" hangingPunct="1">
              <a:lnSpc>
                <a:spcPct val="120000"/>
              </a:lnSpc>
            </a:pPr>
            <a:r>
              <a:rPr lang="zh-CN" altLang="en-US" sz="2800" dirty="0"/>
              <a:t>         8</a:t>
            </a:r>
            <a:r>
              <a:rPr lang="en-US" altLang="zh-CN" sz="2800" dirty="0"/>
              <a:t>GB/T10095.1~.2, </a:t>
            </a:r>
            <a:r>
              <a:rPr lang="en-US" altLang="zh-CN" sz="2800" i="1" dirty="0"/>
              <a:t>m</a:t>
            </a:r>
            <a:r>
              <a:rPr lang="en-US" altLang="zh-CN" sz="2800" dirty="0"/>
              <a:t> = 3,</a:t>
            </a:r>
            <a:r>
              <a:rPr lang="en-US" altLang="zh-CN" sz="2800" i="1" dirty="0"/>
              <a:t> z</a:t>
            </a:r>
            <a:r>
              <a:rPr lang="en-US" altLang="zh-CN" sz="2800" dirty="0"/>
              <a:t> = 30，</a:t>
            </a:r>
            <a:r>
              <a:rPr lang="en-US" altLang="zh-CN" sz="2800" i="1" dirty="0"/>
              <a:t>b</a:t>
            </a:r>
            <a:r>
              <a:rPr lang="en-US" altLang="zh-CN" sz="2800" dirty="0"/>
              <a:t>=40</a:t>
            </a:r>
          </a:p>
        </p:txBody>
      </p:sp>
      <p:sp>
        <p:nvSpPr>
          <p:cNvPr id="54278" name="Text Box 6"/>
          <p:cNvSpPr txBox="1">
            <a:spLocks noChangeArrowheads="1"/>
          </p:cNvSpPr>
          <p:nvPr/>
        </p:nvSpPr>
        <p:spPr bwMode="auto">
          <a:xfrm>
            <a:off x="1112771" y="2335366"/>
            <a:ext cx="35607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a:t>查表确定：</a:t>
            </a:r>
            <a:endParaRPr lang="en-US" altLang="zh-CN" sz="2800"/>
          </a:p>
        </p:txBody>
      </p:sp>
      <p:sp>
        <p:nvSpPr>
          <p:cNvPr id="54279" name="Rectangle 7"/>
          <p:cNvSpPr>
            <a:spLocks noChangeArrowheads="1"/>
          </p:cNvSpPr>
          <p:nvPr/>
        </p:nvSpPr>
        <p:spPr bwMode="auto">
          <a:xfrm>
            <a:off x="1112771" y="2937028"/>
            <a:ext cx="5197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t>齿距累积总偏差</a:t>
            </a:r>
            <a:r>
              <a:rPr lang="en-US" altLang="zh-CN" sz="2800" i="1"/>
              <a:t>F</a:t>
            </a:r>
            <a:r>
              <a:rPr lang="en-US" altLang="zh-CN" sz="2800" baseline="-25000"/>
              <a:t>P</a:t>
            </a:r>
            <a:r>
              <a:rPr lang="en-US" altLang="zh-CN" sz="2800"/>
              <a:t>=</a:t>
            </a:r>
          </a:p>
        </p:txBody>
      </p:sp>
      <p:sp>
        <p:nvSpPr>
          <p:cNvPr id="54280" name="Text Box 8"/>
          <p:cNvSpPr txBox="1">
            <a:spLocks noChangeArrowheads="1"/>
          </p:cNvSpPr>
          <p:nvPr/>
        </p:nvSpPr>
        <p:spPr bwMode="auto">
          <a:xfrm>
            <a:off x="1112771" y="4070503"/>
            <a:ext cx="4189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a:t>螺旋线总偏差</a:t>
            </a:r>
            <a:r>
              <a:rPr lang="en-US" altLang="zh-CN" i="1"/>
              <a:t>F</a:t>
            </a:r>
            <a:r>
              <a:rPr lang="en-US" altLang="zh-CN" baseline="-25000"/>
              <a:t>β </a:t>
            </a:r>
            <a:r>
              <a:rPr lang="en-US" altLang="zh-CN" i="1"/>
              <a:t>=</a:t>
            </a:r>
            <a:endParaRPr lang="en-US" altLang="zh-CN" i="1" baseline="-25000"/>
          </a:p>
        </p:txBody>
      </p:sp>
      <p:sp>
        <p:nvSpPr>
          <p:cNvPr id="54281" name="Rectangle 9"/>
          <p:cNvSpPr>
            <a:spLocks noChangeArrowheads="1"/>
          </p:cNvSpPr>
          <p:nvPr/>
        </p:nvSpPr>
        <p:spPr bwMode="auto">
          <a:xfrm>
            <a:off x="1112771" y="4665816"/>
            <a:ext cx="44878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t>径向跳动公差</a:t>
            </a:r>
            <a:r>
              <a:rPr lang="en-US" altLang="zh-CN" sz="2800" i="1"/>
              <a:t>F</a:t>
            </a:r>
            <a:r>
              <a:rPr lang="en-US" altLang="zh-CN" sz="2800" baseline="-25000"/>
              <a:t>r</a:t>
            </a:r>
            <a:r>
              <a:rPr lang="en-US" altLang="zh-CN" sz="2800"/>
              <a:t>=</a:t>
            </a:r>
          </a:p>
        </p:txBody>
      </p:sp>
      <p:sp>
        <p:nvSpPr>
          <p:cNvPr id="54282" name="Text Box 10"/>
          <p:cNvSpPr txBox="1">
            <a:spLocks noChangeArrowheads="1"/>
          </p:cNvSpPr>
          <p:nvPr/>
        </p:nvSpPr>
        <p:spPr bwMode="auto">
          <a:xfrm>
            <a:off x="1112771" y="3491066"/>
            <a:ext cx="45688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a:t>单个齿距偏差 </a:t>
            </a:r>
            <a:r>
              <a:rPr lang="en-US" altLang="zh-CN" sz="2800" i="1"/>
              <a:t>f </a:t>
            </a:r>
            <a:r>
              <a:rPr lang="en-US" altLang="zh-CN" sz="2800" baseline="-25000"/>
              <a:t>pt</a:t>
            </a:r>
            <a:r>
              <a:rPr lang="en-US" altLang="zh-CN" sz="2800"/>
              <a:t>=</a:t>
            </a:r>
          </a:p>
        </p:txBody>
      </p:sp>
      <p:sp>
        <p:nvSpPr>
          <p:cNvPr id="10" name="右箭头 9">
            <a:hlinkClick r:id="rId2" action="ppaction://hlinksldjump"/>
          </p:cNvPr>
          <p:cNvSpPr/>
          <p:nvPr/>
        </p:nvSpPr>
        <p:spPr bwMode="auto">
          <a:xfrm>
            <a:off x="7376361" y="5795889"/>
            <a:ext cx="1486286" cy="914400"/>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rPr>
              <a:t>返回到</a:t>
            </a:r>
            <a:r>
              <a:rPr kumimoji="1" lang="en-US" altLang="zh-CN" b="1" i="0" u="none" strike="noStrike" cap="none" normalizeH="0" baseline="0" dirty="0" smtClean="0">
                <a:ln>
                  <a:noFill/>
                </a:ln>
                <a:solidFill>
                  <a:srgbClr val="C00000"/>
                </a:solidFill>
                <a:effectLst/>
                <a:latin typeface="方正舒体" pitchFamily="2" charset="-122"/>
                <a:ea typeface="方正舒体" pitchFamily="2" charset="-122"/>
              </a:rPr>
              <a:t>1</a:t>
            </a:r>
            <a:endPar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276"/>
                                        </p:tgtEl>
                                        <p:attrNameLst>
                                          <p:attrName>style.visibility</p:attrName>
                                        </p:attrNameLst>
                                      </p:cBhvr>
                                      <p:to>
                                        <p:strVal val="visible"/>
                                      </p:to>
                                    </p:set>
                                    <p:animEffect transition="in" filter="wipe(left)">
                                      <p:cBhvr>
                                        <p:cTn id="7" dur="500"/>
                                        <p:tgtEl>
                                          <p:spTgt spid="542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4277"/>
                                        </p:tgtEl>
                                        <p:attrNameLst>
                                          <p:attrName>style.visibility</p:attrName>
                                        </p:attrNameLst>
                                      </p:cBhvr>
                                      <p:to>
                                        <p:strVal val="visible"/>
                                      </p:to>
                                    </p:set>
                                    <p:animEffect transition="in" filter="wipe(left)">
                                      <p:cBhvr>
                                        <p:cTn id="12" dur="500"/>
                                        <p:tgtEl>
                                          <p:spTgt spid="542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4278"/>
                                        </p:tgtEl>
                                        <p:attrNameLst>
                                          <p:attrName>style.visibility</p:attrName>
                                        </p:attrNameLst>
                                      </p:cBhvr>
                                      <p:to>
                                        <p:strVal val="visible"/>
                                      </p:to>
                                    </p:set>
                                    <p:animEffect transition="in" filter="wipe(left)">
                                      <p:cBhvr>
                                        <p:cTn id="17" dur="500"/>
                                        <p:tgtEl>
                                          <p:spTgt spid="5427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4279"/>
                                        </p:tgtEl>
                                        <p:attrNameLst>
                                          <p:attrName>style.visibility</p:attrName>
                                        </p:attrNameLst>
                                      </p:cBhvr>
                                      <p:to>
                                        <p:strVal val="visible"/>
                                      </p:to>
                                    </p:set>
                                    <p:animEffect transition="in" filter="wipe(left)">
                                      <p:cBhvr>
                                        <p:cTn id="22" dur="500"/>
                                        <p:tgtEl>
                                          <p:spTgt spid="5427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4282"/>
                                        </p:tgtEl>
                                        <p:attrNameLst>
                                          <p:attrName>style.visibility</p:attrName>
                                        </p:attrNameLst>
                                      </p:cBhvr>
                                      <p:to>
                                        <p:strVal val="visible"/>
                                      </p:to>
                                    </p:set>
                                    <p:animEffect transition="in" filter="wipe(left)">
                                      <p:cBhvr>
                                        <p:cTn id="27" dur="500"/>
                                        <p:tgtEl>
                                          <p:spTgt spid="5428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4280"/>
                                        </p:tgtEl>
                                        <p:attrNameLst>
                                          <p:attrName>style.visibility</p:attrName>
                                        </p:attrNameLst>
                                      </p:cBhvr>
                                      <p:to>
                                        <p:strVal val="visible"/>
                                      </p:to>
                                    </p:set>
                                    <p:animEffect transition="in" filter="wipe(left)">
                                      <p:cBhvr>
                                        <p:cTn id="32" dur="500"/>
                                        <p:tgtEl>
                                          <p:spTgt spid="5428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4281"/>
                                        </p:tgtEl>
                                        <p:attrNameLst>
                                          <p:attrName>style.visibility</p:attrName>
                                        </p:attrNameLst>
                                      </p:cBhvr>
                                      <p:to>
                                        <p:strVal val="visible"/>
                                      </p:to>
                                    </p:set>
                                    <p:animEffect transition="in" filter="wipe(left)">
                                      <p:cBhvr>
                                        <p:cTn id="37" dur="500"/>
                                        <p:tgtEl>
                                          <p:spTgt spid="54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autoUpdateAnimBg="0"/>
      <p:bldP spid="54277" grpId="0" autoUpdateAnimBg="0"/>
      <p:bldP spid="54278" grpId="0" autoUpdateAnimBg="0"/>
      <p:bldP spid="54279" grpId="0" autoUpdateAnimBg="0"/>
      <p:bldP spid="54280" grpId="0" autoUpdateAnimBg="0"/>
      <p:bldP spid="54281" grpId="0" autoUpdateAnimBg="0"/>
      <p:bldP spid="5428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xfrm>
            <a:off x="6856413" y="76176"/>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FE89B0CC-06AD-41DF-84EE-F30EBD3ADC2B}" type="slidenum">
              <a:rPr kumimoji="0" lang="zh-CN" altLang="en-US" sz="2000" smtClean="0">
                <a:solidFill>
                  <a:srgbClr val="0000FF"/>
                </a:solidFill>
              </a:rPr>
              <a:pPr eaLnBrk="1" hangingPunct="1"/>
              <a:t>27</a:t>
            </a:fld>
            <a:endParaRPr kumimoji="0" lang="en-US" altLang="zh-CN" sz="2000" dirty="0" smtClean="0">
              <a:solidFill>
                <a:srgbClr val="0000FF"/>
              </a:solidFill>
            </a:endParaRPr>
          </a:p>
        </p:txBody>
      </p:sp>
      <p:grpSp>
        <p:nvGrpSpPr>
          <p:cNvPr id="28675" name="Group 11"/>
          <p:cNvGrpSpPr>
            <a:grpSpLocks/>
          </p:cNvGrpSpPr>
          <p:nvPr/>
        </p:nvGrpSpPr>
        <p:grpSpPr bwMode="auto">
          <a:xfrm>
            <a:off x="180975" y="517525"/>
            <a:ext cx="8886825" cy="6251575"/>
            <a:chOff x="106" y="240"/>
            <a:chExt cx="5598" cy="3938"/>
          </a:xfrm>
        </p:grpSpPr>
        <p:pic>
          <p:nvPicPr>
            <p:cNvPr id="2867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 y="240"/>
              <a:ext cx="5598" cy="3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7" name="Rectangle 5"/>
            <p:cNvSpPr>
              <a:spLocks noChangeArrowheads="1"/>
            </p:cNvSpPr>
            <p:nvPr/>
          </p:nvSpPr>
          <p:spPr bwMode="auto">
            <a:xfrm>
              <a:off x="5069" y="243"/>
              <a:ext cx="442" cy="15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400"/>
                <a:t>2008)</a:t>
              </a:r>
            </a:p>
          </p:txBody>
        </p:sp>
        <p:sp>
          <p:nvSpPr>
            <p:cNvPr id="28678" name="Text Box 7"/>
            <p:cNvSpPr txBox="1">
              <a:spLocks noChangeArrowheads="1"/>
            </p:cNvSpPr>
            <p:nvPr/>
          </p:nvSpPr>
          <p:spPr bwMode="auto">
            <a:xfrm>
              <a:off x="1273" y="474"/>
              <a:ext cx="692" cy="17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1200"/>
                <a:t>单个齿距偏差</a:t>
              </a:r>
            </a:p>
          </p:txBody>
        </p:sp>
        <p:sp>
          <p:nvSpPr>
            <p:cNvPr id="28679" name="Text Box 8"/>
            <p:cNvSpPr txBox="1">
              <a:spLocks noChangeArrowheads="1"/>
            </p:cNvSpPr>
            <p:nvPr/>
          </p:nvSpPr>
          <p:spPr bwMode="auto">
            <a:xfrm>
              <a:off x="2018" y="492"/>
              <a:ext cx="639" cy="32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1400"/>
                <a:t>齿距累积</a:t>
              </a:r>
            </a:p>
            <a:p>
              <a:pPr eaLnBrk="1" hangingPunct="1"/>
              <a:r>
                <a:rPr lang="zh-CN" altLang="en-US" sz="1400"/>
                <a:t>总偏差</a:t>
              </a:r>
              <a:r>
                <a:rPr lang="en-US" altLang="zh-CN" sz="1400" i="1"/>
                <a:t>F</a:t>
              </a:r>
              <a:r>
                <a:rPr lang="en-US" altLang="zh-CN" sz="1400" baseline="-25000"/>
                <a:t>P</a:t>
              </a:r>
            </a:p>
          </p:txBody>
        </p:sp>
        <p:sp>
          <p:nvSpPr>
            <p:cNvPr id="28680" name="Text Box 10"/>
            <p:cNvSpPr txBox="1">
              <a:spLocks noChangeArrowheads="1"/>
            </p:cNvSpPr>
            <p:nvPr/>
          </p:nvSpPr>
          <p:spPr bwMode="auto">
            <a:xfrm>
              <a:off x="2764" y="475"/>
              <a:ext cx="766"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1400"/>
                <a:t>齿廓总偏差</a:t>
              </a:r>
              <a:endParaRPr lang="en-US" altLang="zh-CN" sz="1400" baseline="-2500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0-#ppt_w/2"/>
                                          </p:val>
                                        </p:tav>
                                        <p:tav tm="100000">
                                          <p:val>
                                            <p:strVal val="#ppt_x"/>
                                          </p:val>
                                        </p:tav>
                                      </p:tavLst>
                                    </p:anim>
                                    <p:anim calcmode="lin" valueType="num">
                                      <p:cBhvr additive="base">
                                        <p:cTn id="8" dur="500" fill="hold"/>
                                        <p:tgtEl>
                                          <p:spTgt spid="286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5"/>
          <p:cNvSpPr>
            <a:spLocks noGrp="1"/>
          </p:cNvSpPr>
          <p:nvPr>
            <p:ph type="sldNum" sz="quarter" idx="12"/>
          </p:nvPr>
        </p:nvSpPr>
        <p:spPr>
          <a:xfrm>
            <a:off x="6864350" y="146027"/>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D2160515-7B39-4AC0-BDCC-5A8E8B25470E}" type="slidenum">
              <a:rPr kumimoji="0" lang="zh-CN" altLang="en-US" sz="2000" smtClean="0">
                <a:solidFill>
                  <a:srgbClr val="0000FF"/>
                </a:solidFill>
              </a:rPr>
              <a:pPr eaLnBrk="1" hangingPunct="1"/>
              <a:t>28</a:t>
            </a:fld>
            <a:endParaRPr kumimoji="0" lang="en-US" altLang="zh-CN" sz="2000" dirty="0" smtClean="0">
              <a:solidFill>
                <a:srgbClr val="0000FF"/>
              </a:solidFill>
            </a:endParaRPr>
          </a:p>
        </p:txBody>
      </p:sp>
      <p:grpSp>
        <p:nvGrpSpPr>
          <p:cNvPr id="55300" name="Group 4"/>
          <p:cNvGrpSpPr>
            <a:grpSpLocks/>
          </p:cNvGrpSpPr>
          <p:nvPr/>
        </p:nvGrpSpPr>
        <p:grpSpPr bwMode="auto">
          <a:xfrm>
            <a:off x="292100" y="192088"/>
            <a:ext cx="7524750" cy="6492875"/>
            <a:chOff x="184" y="121"/>
            <a:chExt cx="4740" cy="4090"/>
          </a:xfrm>
        </p:grpSpPr>
        <p:grpSp>
          <p:nvGrpSpPr>
            <p:cNvPr id="29700" name="Group 5"/>
            <p:cNvGrpSpPr>
              <a:grpSpLocks/>
            </p:cNvGrpSpPr>
            <p:nvPr/>
          </p:nvGrpSpPr>
          <p:grpSpPr bwMode="auto">
            <a:xfrm>
              <a:off x="184" y="121"/>
              <a:ext cx="4740" cy="4090"/>
              <a:chOff x="184" y="121"/>
              <a:chExt cx="4740" cy="4090"/>
            </a:xfrm>
          </p:grpSpPr>
          <p:pic>
            <p:nvPicPr>
              <p:cNvPr id="297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 y="154"/>
                <a:ext cx="4740" cy="4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3" name="Rectangle 7"/>
              <p:cNvSpPr>
                <a:spLocks noChangeArrowheads="1"/>
              </p:cNvSpPr>
              <p:nvPr/>
            </p:nvSpPr>
            <p:spPr bwMode="auto">
              <a:xfrm>
                <a:off x="3951" y="121"/>
                <a:ext cx="506" cy="16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800"/>
                  <a:t>2008)</a:t>
                </a:r>
              </a:p>
            </p:txBody>
          </p:sp>
        </p:grpSp>
        <p:sp>
          <p:nvSpPr>
            <p:cNvPr id="29701" name="Text Box 8"/>
            <p:cNvSpPr txBox="1">
              <a:spLocks noChangeArrowheads="1"/>
            </p:cNvSpPr>
            <p:nvPr/>
          </p:nvSpPr>
          <p:spPr bwMode="auto">
            <a:xfrm>
              <a:off x="3185" y="472"/>
              <a:ext cx="1016"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1600"/>
                <a:t>螺旋线总偏差</a:t>
              </a:r>
              <a:endParaRPr lang="en-US" altLang="zh-CN" sz="1600" i="1" baseline="-25000"/>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55300"/>
                                        </p:tgtEl>
                                        <p:attrNameLst>
                                          <p:attrName>style.visibility</p:attrName>
                                        </p:attrNameLst>
                                      </p:cBhvr>
                                      <p:to>
                                        <p:strVal val="visible"/>
                                      </p:to>
                                    </p:set>
                                    <p:anim calcmode="lin" valueType="num">
                                      <p:cBhvr additive="base">
                                        <p:cTn id="7" dur="2000" fill="hold"/>
                                        <p:tgtEl>
                                          <p:spTgt spid="55300"/>
                                        </p:tgtEl>
                                        <p:attrNameLst>
                                          <p:attrName>ppt_x</p:attrName>
                                        </p:attrNameLst>
                                      </p:cBhvr>
                                      <p:tavLst>
                                        <p:tav tm="0">
                                          <p:val>
                                            <p:strVal val="#ppt_x"/>
                                          </p:val>
                                        </p:tav>
                                        <p:tav tm="100000">
                                          <p:val>
                                            <p:strVal val="#ppt_x"/>
                                          </p:val>
                                        </p:tav>
                                      </p:tavLst>
                                    </p:anim>
                                    <p:anim calcmode="lin" valueType="num">
                                      <p:cBhvr additive="base">
                                        <p:cTn id="8" dur="2000" fill="hold"/>
                                        <p:tgtEl>
                                          <p:spTgt spid="553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5"/>
          <p:cNvSpPr>
            <a:spLocks noGrp="1"/>
          </p:cNvSpPr>
          <p:nvPr>
            <p:ph type="sldNum" sz="quarter" idx="12"/>
          </p:nvPr>
        </p:nvSpPr>
        <p:spPr>
          <a:xfrm>
            <a:off x="7096664" y="180181"/>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E1CF229D-8A22-41A6-9952-37EDC404444A}" type="slidenum">
              <a:rPr kumimoji="0" lang="zh-CN" altLang="en-US" sz="2000" smtClean="0">
                <a:solidFill>
                  <a:srgbClr val="0000FF"/>
                </a:solidFill>
              </a:rPr>
              <a:pPr eaLnBrk="1" hangingPunct="1"/>
              <a:t>29</a:t>
            </a:fld>
            <a:endParaRPr kumimoji="0" lang="en-US" altLang="zh-CN" sz="2000" dirty="0" smtClean="0">
              <a:solidFill>
                <a:srgbClr val="0000FF"/>
              </a:solidFill>
            </a:endParaRPr>
          </a:p>
        </p:txBody>
      </p:sp>
      <p:grpSp>
        <p:nvGrpSpPr>
          <p:cNvPr id="56324" name="Group 4"/>
          <p:cNvGrpSpPr>
            <a:grpSpLocks/>
          </p:cNvGrpSpPr>
          <p:nvPr/>
        </p:nvGrpSpPr>
        <p:grpSpPr bwMode="auto">
          <a:xfrm>
            <a:off x="1187450" y="267114"/>
            <a:ext cx="6503988" cy="6088062"/>
            <a:chOff x="748" y="213"/>
            <a:chExt cx="4097" cy="3835"/>
          </a:xfrm>
        </p:grpSpPr>
        <p:pic>
          <p:nvPicPr>
            <p:cNvPr id="3072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 y="213"/>
              <a:ext cx="4097" cy="3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5" name="Text Box 6"/>
            <p:cNvSpPr txBox="1">
              <a:spLocks noChangeArrowheads="1"/>
            </p:cNvSpPr>
            <p:nvPr/>
          </p:nvSpPr>
          <p:spPr bwMode="auto">
            <a:xfrm>
              <a:off x="1114" y="286"/>
              <a:ext cx="728"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algn="r" eaLnBrk="1" hangingPunct="1"/>
              <a:r>
                <a:rPr lang="zh-CN" altLang="en-US" sz="1800"/>
                <a:t>表</a:t>
              </a:r>
              <a:r>
                <a:rPr lang="en-US" altLang="zh-CN" sz="1800"/>
                <a:t>10.3</a:t>
              </a:r>
            </a:p>
          </p:txBody>
        </p:sp>
      </p:grpSp>
      <p:sp>
        <p:nvSpPr>
          <p:cNvPr id="6" name="右箭头 5">
            <a:hlinkClick r:id="rId4" action="ppaction://hlinksldjump"/>
          </p:cNvPr>
          <p:cNvSpPr/>
          <p:nvPr/>
        </p:nvSpPr>
        <p:spPr bwMode="auto">
          <a:xfrm>
            <a:off x="7110030" y="5426230"/>
            <a:ext cx="1486286" cy="914400"/>
          </a:xfrm>
          <a:prstGeom prst="rightArrow">
            <a:avLst/>
          </a:prstGeom>
          <a:noFill/>
          <a:ln w="3810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rPr>
              <a:t>返回到</a:t>
            </a:r>
            <a:r>
              <a:rPr kumimoji="1" lang="en-US" altLang="zh-CN" b="1" i="0" u="none" strike="noStrike" cap="none" normalizeH="0" baseline="0" dirty="0" smtClean="0">
                <a:ln>
                  <a:noFill/>
                </a:ln>
                <a:solidFill>
                  <a:srgbClr val="C00000"/>
                </a:solidFill>
                <a:effectLst/>
                <a:latin typeface="方正舒体" pitchFamily="2" charset="-122"/>
                <a:ea typeface="方正舒体" pitchFamily="2" charset="-122"/>
              </a:rPr>
              <a:t>1</a:t>
            </a:r>
            <a:endParaRPr kumimoji="1" lang="zh-CN" altLang="en-US" b="1" i="0" u="none" strike="noStrike" cap="none" normalizeH="0" baseline="0" dirty="0" smtClean="0">
              <a:ln>
                <a:noFill/>
              </a:ln>
              <a:solidFill>
                <a:srgbClr val="C00000"/>
              </a:solidFill>
              <a:effectLst/>
              <a:latin typeface="方正舒体" pitchFamily="2" charset="-122"/>
              <a:ea typeface="方正舒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56324"/>
                                        </p:tgtEl>
                                        <p:attrNameLst>
                                          <p:attrName>style.visibility</p:attrName>
                                        </p:attrNameLst>
                                      </p:cBhvr>
                                      <p:to>
                                        <p:strVal val="visible"/>
                                      </p:to>
                                    </p:set>
                                    <p:anim calcmode="lin" valueType="num">
                                      <p:cBhvr additive="base">
                                        <p:cTn id="7" dur="2000" fill="hold"/>
                                        <p:tgtEl>
                                          <p:spTgt spid="56324"/>
                                        </p:tgtEl>
                                        <p:attrNameLst>
                                          <p:attrName>ppt_x</p:attrName>
                                        </p:attrNameLst>
                                      </p:cBhvr>
                                      <p:tavLst>
                                        <p:tav tm="0">
                                          <p:val>
                                            <p:strVal val="#ppt_x"/>
                                          </p:val>
                                        </p:tav>
                                        <p:tav tm="100000">
                                          <p:val>
                                            <p:strVal val="#ppt_x"/>
                                          </p:val>
                                        </p:tav>
                                      </p:tavLst>
                                    </p:anim>
                                    <p:anim calcmode="lin" valueType="num">
                                      <p:cBhvr additive="base">
                                        <p:cTn id="8" dur="2000" fill="hold"/>
                                        <p:tgtEl>
                                          <p:spTgt spid="563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xfrm>
            <a:off x="7056120" y="226017"/>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C5352948-2DE7-489A-8710-DB7B2D90BF3C}" type="slidenum">
              <a:rPr kumimoji="0" lang="zh-CN" altLang="en-US" sz="2000" smtClean="0">
                <a:solidFill>
                  <a:srgbClr val="0000FF"/>
                </a:solidFill>
              </a:rPr>
              <a:pPr eaLnBrk="1" hangingPunct="1"/>
              <a:t>3</a:t>
            </a:fld>
            <a:endParaRPr kumimoji="0" lang="en-US" altLang="zh-CN" sz="2000" dirty="0" smtClean="0">
              <a:solidFill>
                <a:srgbClr val="0000FF"/>
              </a:solidFill>
            </a:endParaRPr>
          </a:p>
        </p:txBody>
      </p:sp>
      <p:sp>
        <p:nvSpPr>
          <p:cNvPr id="14341" name="Text Box 5"/>
          <p:cNvSpPr txBox="1">
            <a:spLocks noChangeArrowheads="1"/>
          </p:cNvSpPr>
          <p:nvPr/>
        </p:nvSpPr>
        <p:spPr bwMode="auto">
          <a:xfrm>
            <a:off x="431800" y="1675185"/>
            <a:ext cx="795254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dirty="0" smtClean="0"/>
              <a:t>         定义：</a:t>
            </a:r>
            <a:r>
              <a:rPr lang="zh-CN" altLang="en-US" dirty="0" smtClean="0">
                <a:solidFill>
                  <a:srgbClr val="FF3300"/>
                </a:solidFill>
              </a:rPr>
              <a:t>切</a:t>
            </a:r>
            <a:r>
              <a:rPr lang="zh-CN" altLang="en-US" dirty="0">
                <a:solidFill>
                  <a:srgbClr val="FF3300"/>
                </a:solidFill>
              </a:rPr>
              <a:t>向综合总偏差</a:t>
            </a:r>
            <a:r>
              <a:rPr lang="zh-CN" altLang="en-US" dirty="0"/>
              <a:t>是指被测齿轮与测量齿轮（基准）</a:t>
            </a:r>
            <a:r>
              <a:rPr lang="zh-CN" altLang="en-US" dirty="0">
                <a:solidFill>
                  <a:srgbClr val="FF3300"/>
                </a:solidFill>
              </a:rPr>
              <a:t>单面啮合</a:t>
            </a:r>
            <a:r>
              <a:rPr lang="zh-CN" altLang="en-US" dirty="0"/>
              <a:t>检测时，被测齿轮一转内，被测齿轮分度圆上实际圆周位移和理论圆周位移的最大差值。</a:t>
            </a:r>
          </a:p>
        </p:txBody>
      </p:sp>
      <p:graphicFrame>
        <p:nvGraphicFramePr>
          <p:cNvPr id="14362" name="Object 26"/>
          <p:cNvGraphicFramePr>
            <a:graphicFrameLocks noChangeAspect="1"/>
          </p:cNvGraphicFramePr>
          <p:nvPr>
            <p:extLst>
              <p:ext uri="{D42A27DB-BD31-4B8C-83A1-F6EECF244321}">
                <p14:modId xmlns:p14="http://schemas.microsoft.com/office/powerpoint/2010/main" val="1189015054"/>
              </p:ext>
            </p:extLst>
          </p:nvPr>
        </p:nvGraphicFramePr>
        <p:xfrm>
          <a:off x="611188" y="1071975"/>
          <a:ext cx="6707187" cy="611187"/>
        </p:xfrm>
        <a:graphic>
          <a:graphicData uri="http://schemas.openxmlformats.org/presentationml/2006/ole">
            <mc:AlternateContent xmlns:mc="http://schemas.openxmlformats.org/markup-compatibility/2006">
              <mc:Choice xmlns:v="urn:schemas-microsoft-com:vml" Requires="v">
                <p:oleObj spid="_x0000_s4129" name="公式" r:id="rId3" imgW="2373870" imgH="215806" progId="Equation.3">
                  <p:embed/>
                </p:oleObj>
              </mc:Choice>
              <mc:Fallback>
                <p:oleObj name="公式" r:id="rId3" imgW="2373870" imgH="215806" progId="Equation.3">
                  <p:embed/>
                  <p:pic>
                    <p:nvPicPr>
                      <p:cNvPr id="0" name="Object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1071975"/>
                        <a:ext cx="6707187" cy="611187"/>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64" name="Text Box 28"/>
          <p:cNvSpPr txBox="1">
            <a:spLocks noChangeArrowheads="1"/>
          </p:cNvSpPr>
          <p:nvPr/>
        </p:nvSpPr>
        <p:spPr bwMode="auto">
          <a:xfrm>
            <a:off x="458788" y="587787"/>
            <a:ext cx="7126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a:t>  1.  </a:t>
            </a:r>
            <a:r>
              <a:rPr lang="zh-CN" altLang="en-US">
                <a:latin typeface="宋体" pitchFamily="2" charset="-122"/>
              </a:rPr>
              <a:t>传递运动准确性的可选用参数 </a:t>
            </a:r>
          </a:p>
        </p:txBody>
      </p:sp>
      <p:graphicFrame>
        <p:nvGraphicFramePr>
          <p:cNvPr id="14381" name="Object 45"/>
          <p:cNvGraphicFramePr>
            <a:graphicFrameLocks noChangeAspect="1"/>
          </p:cNvGraphicFramePr>
          <p:nvPr>
            <p:extLst>
              <p:ext uri="{D42A27DB-BD31-4B8C-83A1-F6EECF244321}">
                <p14:modId xmlns:p14="http://schemas.microsoft.com/office/powerpoint/2010/main" val="1503639034"/>
              </p:ext>
            </p:extLst>
          </p:nvPr>
        </p:nvGraphicFramePr>
        <p:xfrm>
          <a:off x="815975" y="3169242"/>
          <a:ext cx="6926263" cy="1154113"/>
        </p:xfrm>
        <a:graphic>
          <a:graphicData uri="http://schemas.openxmlformats.org/presentationml/2006/ole">
            <mc:AlternateContent xmlns:mc="http://schemas.openxmlformats.org/markup-compatibility/2006">
              <mc:Choice xmlns:v="urn:schemas-microsoft-com:vml" Requires="v">
                <p:oleObj spid="_x0000_s4130" name="公式" r:id="rId5" imgW="1524000" imgH="254000" progId="Equation.3">
                  <p:embed/>
                </p:oleObj>
              </mc:Choice>
              <mc:Fallback>
                <p:oleObj name="公式" r:id="rId5" imgW="1524000" imgH="254000" progId="Equation.3">
                  <p:embed/>
                  <p:pic>
                    <p:nvPicPr>
                      <p:cNvPr id="0" name="Object 4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975" y="3169242"/>
                        <a:ext cx="6926263" cy="1154113"/>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382" name="Text Box 46"/>
          <p:cNvSpPr txBox="1">
            <a:spLocks noChangeArrowheads="1"/>
          </p:cNvSpPr>
          <p:nvPr/>
        </p:nvSpPr>
        <p:spPr bwMode="auto">
          <a:xfrm>
            <a:off x="781050" y="4520154"/>
            <a:ext cx="697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dirty="0"/>
              <a:t>式中       </a:t>
            </a:r>
            <a:r>
              <a:rPr lang="en-US" altLang="zh-CN" i="1" dirty="0"/>
              <a:t>L </a:t>
            </a:r>
            <a:r>
              <a:rPr lang="en-US" altLang="zh-CN" i="1" baseline="-25000" dirty="0"/>
              <a:t>a</a:t>
            </a:r>
            <a:r>
              <a:rPr lang="zh-CN" altLang="en-US" dirty="0"/>
              <a:t>—  实际圆周位移；</a:t>
            </a:r>
          </a:p>
        </p:txBody>
      </p:sp>
      <p:sp>
        <p:nvSpPr>
          <p:cNvPr id="14383" name="Text Box 47"/>
          <p:cNvSpPr txBox="1">
            <a:spLocks noChangeArrowheads="1"/>
          </p:cNvSpPr>
          <p:nvPr/>
        </p:nvSpPr>
        <p:spPr bwMode="auto">
          <a:xfrm>
            <a:off x="1905000" y="5064564"/>
            <a:ext cx="4868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en-US" altLang="zh-CN" i="1" dirty="0"/>
              <a:t>L </a:t>
            </a:r>
            <a:r>
              <a:rPr lang="zh-CN" altLang="en-US" dirty="0"/>
              <a:t>—  理论圆周位移。</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364">
                                            <p:txEl>
                                              <p:pRg st="0" end="0"/>
                                            </p:txEl>
                                          </p:spTgt>
                                        </p:tgtEl>
                                        <p:attrNameLst>
                                          <p:attrName>style.visibility</p:attrName>
                                        </p:attrNameLst>
                                      </p:cBhvr>
                                      <p:to>
                                        <p:strVal val="visible"/>
                                      </p:to>
                                    </p:set>
                                    <p:animEffect transition="in" filter="wipe(left)">
                                      <p:cBhvr>
                                        <p:cTn id="7" dur="300"/>
                                        <p:tgtEl>
                                          <p:spTgt spid="1436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4362"/>
                                        </p:tgtEl>
                                        <p:attrNameLst>
                                          <p:attrName>style.visibility</p:attrName>
                                        </p:attrNameLst>
                                      </p:cBhvr>
                                      <p:to>
                                        <p:strVal val="visible"/>
                                      </p:to>
                                    </p:set>
                                    <p:animEffect transition="in" filter="wipe(left)">
                                      <p:cBhvr>
                                        <p:cTn id="12" dur="500"/>
                                        <p:tgtEl>
                                          <p:spTgt spid="143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4341"/>
                                        </p:tgtEl>
                                        <p:attrNameLst>
                                          <p:attrName>style.visibility</p:attrName>
                                        </p:attrNameLst>
                                      </p:cBhvr>
                                      <p:to>
                                        <p:strVal val="visible"/>
                                      </p:to>
                                    </p:set>
                                    <p:animEffect transition="in" filter="wipe(left)">
                                      <p:cBhvr>
                                        <p:cTn id="17" dur="300"/>
                                        <p:tgtEl>
                                          <p:spTgt spid="143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4381"/>
                                        </p:tgtEl>
                                        <p:attrNameLst>
                                          <p:attrName>style.visibility</p:attrName>
                                        </p:attrNameLst>
                                      </p:cBhvr>
                                      <p:to>
                                        <p:strVal val="visible"/>
                                      </p:to>
                                    </p:set>
                                    <p:animEffect transition="in" filter="wipe(left)">
                                      <p:cBhvr>
                                        <p:cTn id="22" dur="500"/>
                                        <p:tgtEl>
                                          <p:spTgt spid="1438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4382"/>
                                        </p:tgtEl>
                                        <p:attrNameLst>
                                          <p:attrName>style.visibility</p:attrName>
                                        </p:attrNameLst>
                                      </p:cBhvr>
                                      <p:to>
                                        <p:strVal val="visible"/>
                                      </p:to>
                                    </p:set>
                                    <p:animEffect transition="in" filter="wipe(left)">
                                      <p:cBhvr>
                                        <p:cTn id="27" dur="300"/>
                                        <p:tgtEl>
                                          <p:spTgt spid="1438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4383"/>
                                        </p:tgtEl>
                                        <p:attrNameLst>
                                          <p:attrName>style.visibility</p:attrName>
                                        </p:attrNameLst>
                                      </p:cBhvr>
                                      <p:to>
                                        <p:strVal val="visible"/>
                                      </p:to>
                                    </p:set>
                                    <p:animEffect transition="in" filter="wipe(left)">
                                      <p:cBhvr>
                                        <p:cTn id="32" dur="300"/>
                                        <p:tgtEl>
                                          <p:spTgt spid="14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utoUpdateAnimBg="0"/>
      <p:bldP spid="14364" grpId="0" build="p" autoUpdateAnimBg="0"/>
      <p:bldP spid="14382" grpId="0" autoUpdateAnimBg="0"/>
      <p:bldP spid="14383"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xfrm>
            <a:off x="6988328" y="110545"/>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C26E2E48-B9D7-4E1D-9A75-8FF12BB6E8C0}" type="slidenum">
              <a:rPr kumimoji="0" lang="zh-CN" altLang="en-US" sz="2000" smtClean="0">
                <a:solidFill>
                  <a:srgbClr val="0000FF"/>
                </a:solidFill>
              </a:rPr>
              <a:pPr eaLnBrk="1" hangingPunct="1"/>
              <a:t>4</a:t>
            </a:fld>
            <a:endParaRPr kumimoji="0" lang="en-US" altLang="zh-CN" sz="2000" dirty="0" smtClean="0">
              <a:solidFill>
                <a:srgbClr val="0000FF"/>
              </a:solidFill>
            </a:endParaRPr>
          </a:p>
        </p:txBody>
      </p:sp>
      <p:grpSp>
        <p:nvGrpSpPr>
          <p:cNvPr id="26644" name="Group 1044"/>
          <p:cNvGrpSpPr>
            <a:grpSpLocks/>
          </p:cNvGrpSpPr>
          <p:nvPr/>
        </p:nvGrpSpPr>
        <p:grpSpPr bwMode="auto">
          <a:xfrm>
            <a:off x="641350" y="1385888"/>
            <a:ext cx="7004050" cy="3868737"/>
            <a:chOff x="404" y="723"/>
            <a:chExt cx="4412" cy="2437"/>
          </a:xfrm>
        </p:grpSpPr>
        <p:grpSp>
          <p:nvGrpSpPr>
            <p:cNvPr id="5136" name="Group 1028"/>
            <p:cNvGrpSpPr>
              <a:grpSpLocks/>
            </p:cNvGrpSpPr>
            <p:nvPr/>
          </p:nvGrpSpPr>
          <p:grpSpPr bwMode="auto">
            <a:xfrm>
              <a:off x="404" y="723"/>
              <a:ext cx="4412" cy="2160"/>
              <a:chOff x="1344" y="2352"/>
              <a:chExt cx="4236" cy="1702"/>
            </a:xfrm>
          </p:grpSpPr>
          <p:pic>
            <p:nvPicPr>
              <p:cNvPr id="5138" name="Picture 102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4" y="2352"/>
                <a:ext cx="4236" cy="1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39" name="Text Box 1030"/>
              <p:cNvSpPr txBox="1">
                <a:spLocks noChangeArrowheads="1"/>
              </p:cNvSpPr>
              <p:nvPr/>
            </p:nvSpPr>
            <p:spPr bwMode="auto">
              <a:xfrm>
                <a:off x="4656" y="3887"/>
                <a:ext cx="720" cy="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1600" b="0"/>
                  <a:t>轮齿编号</a:t>
                </a:r>
              </a:p>
            </p:txBody>
          </p:sp>
        </p:grpSp>
        <p:sp>
          <p:nvSpPr>
            <p:cNvPr id="5137" name="Text Box 1031"/>
            <p:cNvSpPr txBox="1">
              <a:spLocks noChangeArrowheads="1"/>
            </p:cNvSpPr>
            <p:nvPr/>
          </p:nvSpPr>
          <p:spPr bwMode="auto">
            <a:xfrm>
              <a:off x="1282" y="2872"/>
              <a:ext cx="22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b="0"/>
                <a:t>图10.7  切向综合偏差曲线</a:t>
              </a:r>
            </a:p>
          </p:txBody>
        </p:sp>
      </p:grpSp>
      <p:sp>
        <p:nvSpPr>
          <p:cNvPr id="26632" name="Line 1032"/>
          <p:cNvSpPr>
            <a:spLocks noChangeShapeType="1"/>
          </p:cNvSpPr>
          <p:nvPr/>
        </p:nvSpPr>
        <p:spPr bwMode="auto">
          <a:xfrm>
            <a:off x="3952875" y="2695575"/>
            <a:ext cx="1574800"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33" name="Line 1033"/>
          <p:cNvSpPr>
            <a:spLocks noChangeShapeType="1"/>
          </p:cNvSpPr>
          <p:nvPr/>
        </p:nvSpPr>
        <p:spPr bwMode="auto">
          <a:xfrm>
            <a:off x="4248150" y="3771900"/>
            <a:ext cx="3297238" cy="14288"/>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34" name="Line 1034"/>
          <p:cNvSpPr>
            <a:spLocks noChangeShapeType="1"/>
          </p:cNvSpPr>
          <p:nvPr/>
        </p:nvSpPr>
        <p:spPr bwMode="auto">
          <a:xfrm>
            <a:off x="4559300" y="2730500"/>
            <a:ext cx="0" cy="1089025"/>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6642" name="Group 1042"/>
          <p:cNvGrpSpPr>
            <a:grpSpLocks/>
          </p:cNvGrpSpPr>
          <p:nvPr/>
        </p:nvGrpSpPr>
        <p:grpSpPr bwMode="auto">
          <a:xfrm>
            <a:off x="7645400" y="1855788"/>
            <a:ext cx="1123950" cy="879475"/>
            <a:chOff x="5091" y="1354"/>
            <a:chExt cx="708" cy="554"/>
          </a:xfrm>
        </p:grpSpPr>
        <p:sp>
          <p:nvSpPr>
            <p:cNvPr id="5134" name="AutoShape 1036"/>
            <p:cNvSpPr>
              <a:spLocks noChangeArrowheads="1"/>
            </p:cNvSpPr>
            <p:nvPr/>
          </p:nvSpPr>
          <p:spPr bwMode="auto">
            <a:xfrm>
              <a:off x="5091" y="1354"/>
              <a:ext cx="708" cy="554"/>
            </a:xfrm>
            <a:prstGeom prst="wedgeEllipseCallout">
              <a:avLst>
                <a:gd name="adj1" fmla="val -302560"/>
                <a:gd name="adj2" fmla="val 108120"/>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zh-CN" b="0"/>
            </a:p>
          </p:txBody>
        </p:sp>
        <p:graphicFrame>
          <p:nvGraphicFramePr>
            <p:cNvPr id="5135" name="Object 1037"/>
            <p:cNvGraphicFramePr>
              <a:graphicFrameLocks noChangeAspect="1"/>
            </p:cNvGraphicFramePr>
            <p:nvPr/>
          </p:nvGraphicFramePr>
          <p:xfrm>
            <a:off x="5169" y="1396"/>
            <a:ext cx="630" cy="487"/>
          </p:xfrm>
          <a:graphic>
            <a:graphicData uri="http://schemas.openxmlformats.org/presentationml/2006/ole">
              <mc:AlternateContent xmlns:mc="http://schemas.openxmlformats.org/markup-compatibility/2006">
                <mc:Choice xmlns:v="urn:schemas-microsoft-com:vml" Requires="v">
                  <p:oleObj spid="_x0000_s5164" name="公式" r:id="rId4" imgW="279279" imgH="215806" progId="Equation.3">
                    <p:embed/>
                  </p:oleObj>
                </mc:Choice>
                <mc:Fallback>
                  <p:oleObj name="公式" r:id="rId4" imgW="279279" imgH="215806" progId="Equation.3">
                    <p:embed/>
                    <p:pic>
                      <p:nvPicPr>
                        <p:cNvPr id="0" name="Object 10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69" y="1396"/>
                          <a:ext cx="630" cy="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6647" name="Group 1047"/>
          <p:cNvGrpSpPr>
            <a:grpSpLocks/>
          </p:cNvGrpSpPr>
          <p:nvPr/>
        </p:nvGrpSpPr>
        <p:grpSpPr bwMode="auto">
          <a:xfrm>
            <a:off x="525462" y="5274736"/>
            <a:ext cx="7681913" cy="968375"/>
            <a:chOff x="312" y="3567"/>
            <a:chExt cx="4839" cy="610"/>
          </a:xfrm>
        </p:grpSpPr>
        <p:graphicFrame>
          <p:nvGraphicFramePr>
            <p:cNvPr id="5132" name="Object 1039"/>
            <p:cNvGraphicFramePr>
              <a:graphicFrameLocks noChangeAspect="1"/>
            </p:cNvGraphicFramePr>
            <p:nvPr/>
          </p:nvGraphicFramePr>
          <p:xfrm>
            <a:off x="312" y="3643"/>
            <a:ext cx="505" cy="390"/>
          </p:xfrm>
          <a:graphic>
            <a:graphicData uri="http://schemas.openxmlformats.org/presentationml/2006/ole">
              <mc:AlternateContent xmlns:mc="http://schemas.openxmlformats.org/markup-compatibility/2006">
                <mc:Choice xmlns:v="urn:schemas-microsoft-com:vml" Requires="v">
                  <p:oleObj spid="_x0000_s5165" name="公式" r:id="rId6" imgW="279279" imgH="215806" progId="Equation.3">
                    <p:embed/>
                  </p:oleObj>
                </mc:Choice>
                <mc:Fallback>
                  <p:oleObj name="公式" r:id="rId6" imgW="279279" imgH="215806" progId="Equation.3">
                    <p:embed/>
                    <p:pic>
                      <p:nvPicPr>
                        <p:cNvPr id="0" name="Object 103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2" y="3643"/>
                          <a:ext cx="505" cy="39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33" name="Text Box 1040"/>
            <p:cNvSpPr txBox="1">
              <a:spLocks noChangeArrowheads="1"/>
            </p:cNvSpPr>
            <p:nvPr/>
          </p:nvSpPr>
          <p:spPr bwMode="auto">
            <a:xfrm>
              <a:off x="834" y="3567"/>
              <a:ext cx="4317" cy="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pPr>
              <a:r>
                <a:rPr lang="zh-CN" altLang="en-US" dirty="0"/>
                <a:t>反映了齿距累积总偏差</a:t>
              </a:r>
              <a:r>
                <a:rPr lang="en-US" altLang="zh-CN" dirty="0"/>
                <a:t>Δ</a:t>
              </a:r>
              <a:r>
                <a:rPr lang="en-US" altLang="zh-CN" i="1" dirty="0"/>
                <a:t>F</a:t>
              </a:r>
              <a:r>
                <a:rPr lang="en-US" altLang="zh-CN" baseline="-25000" dirty="0"/>
                <a:t>P</a:t>
              </a:r>
              <a:r>
                <a:rPr lang="zh-CN" altLang="en-US" dirty="0"/>
                <a:t>和单个齿距偏差的综合结果。</a:t>
              </a:r>
              <a:endParaRPr lang="zh-CN" altLang="en-US" baseline="-25000" dirty="0"/>
            </a:p>
          </p:txBody>
        </p:sp>
      </p:grpSp>
      <p:sp>
        <p:nvSpPr>
          <p:cNvPr id="26641" name="Text Box 1041"/>
          <p:cNvSpPr txBox="1">
            <a:spLocks noChangeArrowheads="1"/>
          </p:cNvSpPr>
          <p:nvPr/>
        </p:nvSpPr>
        <p:spPr bwMode="auto">
          <a:xfrm>
            <a:off x="717704" y="386549"/>
            <a:ext cx="630793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dirty="0"/>
              <a:t>在单面啮合测量仪上测量记录图如图10.7所示。</a:t>
            </a:r>
          </a:p>
        </p:txBody>
      </p:sp>
      <p:sp>
        <p:nvSpPr>
          <p:cNvPr id="26643" name="Line 1043"/>
          <p:cNvSpPr>
            <a:spLocks noChangeShapeType="1"/>
          </p:cNvSpPr>
          <p:nvPr/>
        </p:nvSpPr>
        <p:spPr bwMode="auto">
          <a:xfrm>
            <a:off x="2943225" y="1638300"/>
            <a:ext cx="2414588"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646" name="Text Box 1046"/>
          <p:cNvSpPr txBox="1">
            <a:spLocks noChangeArrowheads="1"/>
          </p:cNvSpPr>
          <p:nvPr/>
        </p:nvSpPr>
        <p:spPr bwMode="auto">
          <a:xfrm>
            <a:off x="717703" y="873911"/>
            <a:ext cx="722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a:t>横坐标表示被测齿轮的转角，纵坐标表示切向偏差。</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6641"/>
                                        </p:tgtEl>
                                        <p:attrNameLst>
                                          <p:attrName>style.visibility</p:attrName>
                                        </p:attrNameLst>
                                      </p:cBhvr>
                                      <p:to>
                                        <p:strVal val="visible"/>
                                      </p:to>
                                    </p:set>
                                    <p:animEffect transition="in" filter="wipe(left)">
                                      <p:cBhvr>
                                        <p:cTn id="7" dur="300"/>
                                        <p:tgtEl>
                                          <p:spTgt spid="266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26644"/>
                                        </p:tgtEl>
                                        <p:attrNameLst>
                                          <p:attrName>style.visibility</p:attrName>
                                        </p:attrNameLst>
                                      </p:cBhvr>
                                      <p:to>
                                        <p:strVal val="visible"/>
                                      </p:to>
                                    </p:set>
                                    <p:anim calcmode="lin" valueType="num">
                                      <p:cBhvr additive="base">
                                        <p:cTn id="12" dur="500" fill="hold"/>
                                        <p:tgtEl>
                                          <p:spTgt spid="26644"/>
                                        </p:tgtEl>
                                        <p:attrNameLst>
                                          <p:attrName>ppt_x</p:attrName>
                                        </p:attrNameLst>
                                      </p:cBhvr>
                                      <p:tavLst>
                                        <p:tav tm="0">
                                          <p:val>
                                            <p:strVal val="0-#ppt_w/2"/>
                                          </p:val>
                                        </p:tav>
                                        <p:tav tm="100000">
                                          <p:val>
                                            <p:strVal val="#ppt_x"/>
                                          </p:val>
                                        </p:tav>
                                      </p:tavLst>
                                    </p:anim>
                                    <p:anim calcmode="lin" valueType="num">
                                      <p:cBhvr additive="base">
                                        <p:cTn id="13" dur="500" fill="hold"/>
                                        <p:tgtEl>
                                          <p:spTgt spid="2664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26646"/>
                                        </p:tgtEl>
                                        <p:attrNameLst>
                                          <p:attrName>style.visibility</p:attrName>
                                        </p:attrNameLst>
                                      </p:cBhvr>
                                      <p:to>
                                        <p:strVal val="visible"/>
                                      </p:to>
                                    </p:set>
                                    <p:animEffect transition="in" filter="wipe(left)">
                                      <p:cBhvr>
                                        <p:cTn id="18" dur="300"/>
                                        <p:tgtEl>
                                          <p:spTgt spid="2664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26643"/>
                                        </p:tgtEl>
                                        <p:attrNameLst>
                                          <p:attrName>style.visibility</p:attrName>
                                        </p:attrNameLst>
                                      </p:cBhvr>
                                      <p:to>
                                        <p:strVal val="visible"/>
                                      </p:to>
                                    </p:set>
                                    <p:anim calcmode="lin" valueType="num">
                                      <p:cBhvr>
                                        <p:cTn id="23" dur="500" fill="hold"/>
                                        <p:tgtEl>
                                          <p:spTgt spid="26643"/>
                                        </p:tgtEl>
                                        <p:attrNameLst>
                                          <p:attrName>ppt_x</p:attrName>
                                        </p:attrNameLst>
                                      </p:cBhvr>
                                      <p:tavLst>
                                        <p:tav tm="0">
                                          <p:val>
                                            <p:strVal val="#ppt_x-#ppt_w/2"/>
                                          </p:val>
                                        </p:tav>
                                        <p:tav tm="100000">
                                          <p:val>
                                            <p:strVal val="#ppt_x"/>
                                          </p:val>
                                        </p:tav>
                                      </p:tavLst>
                                    </p:anim>
                                    <p:anim calcmode="lin" valueType="num">
                                      <p:cBhvr>
                                        <p:cTn id="24" dur="500" fill="hold"/>
                                        <p:tgtEl>
                                          <p:spTgt spid="26643"/>
                                        </p:tgtEl>
                                        <p:attrNameLst>
                                          <p:attrName>ppt_y</p:attrName>
                                        </p:attrNameLst>
                                      </p:cBhvr>
                                      <p:tavLst>
                                        <p:tav tm="0">
                                          <p:val>
                                            <p:strVal val="#ppt_y"/>
                                          </p:val>
                                        </p:tav>
                                        <p:tav tm="100000">
                                          <p:val>
                                            <p:strVal val="#ppt_y"/>
                                          </p:val>
                                        </p:tav>
                                      </p:tavLst>
                                    </p:anim>
                                    <p:anim calcmode="lin" valueType="num">
                                      <p:cBhvr>
                                        <p:cTn id="25" dur="500" fill="hold"/>
                                        <p:tgtEl>
                                          <p:spTgt spid="26643"/>
                                        </p:tgtEl>
                                        <p:attrNameLst>
                                          <p:attrName>ppt_w</p:attrName>
                                        </p:attrNameLst>
                                      </p:cBhvr>
                                      <p:tavLst>
                                        <p:tav tm="0">
                                          <p:val>
                                            <p:fltVal val="0"/>
                                          </p:val>
                                        </p:tav>
                                        <p:tav tm="100000">
                                          <p:val>
                                            <p:strVal val="#ppt_w"/>
                                          </p:val>
                                        </p:tav>
                                      </p:tavLst>
                                    </p:anim>
                                    <p:anim calcmode="lin" valueType="num">
                                      <p:cBhvr>
                                        <p:cTn id="26" dur="500" fill="hold"/>
                                        <p:tgtEl>
                                          <p:spTgt spid="26643"/>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26632"/>
                                        </p:tgtEl>
                                        <p:attrNameLst>
                                          <p:attrName>style.visibility</p:attrName>
                                        </p:attrNameLst>
                                      </p:cBhvr>
                                      <p:to>
                                        <p:strVal val="visible"/>
                                      </p:to>
                                    </p:set>
                                    <p:anim calcmode="lin" valueType="num">
                                      <p:cBhvr>
                                        <p:cTn id="31" dur="500" fill="hold"/>
                                        <p:tgtEl>
                                          <p:spTgt spid="26632"/>
                                        </p:tgtEl>
                                        <p:attrNameLst>
                                          <p:attrName>ppt_x</p:attrName>
                                        </p:attrNameLst>
                                      </p:cBhvr>
                                      <p:tavLst>
                                        <p:tav tm="0">
                                          <p:val>
                                            <p:strVal val="#ppt_x-#ppt_w/2"/>
                                          </p:val>
                                        </p:tav>
                                        <p:tav tm="100000">
                                          <p:val>
                                            <p:strVal val="#ppt_x"/>
                                          </p:val>
                                        </p:tav>
                                      </p:tavLst>
                                    </p:anim>
                                    <p:anim calcmode="lin" valueType="num">
                                      <p:cBhvr>
                                        <p:cTn id="32" dur="500" fill="hold"/>
                                        <p:tgtEl>
                                          <p:spTgt spid="26632"/>
                                        </p:tgtEl>
                                        <p:attrNameLst>
                                          <p:attrName>ppt_y</p:attrName>
                                        </p:attrNameLst>
                                      </p:cBhvr>
                                      <p:tavLst>
                                        <p:tav tm="0">
                                          <p:val>
                                            <p:strVal val="#ppt_y"/>
                                          </p:val>
                                        </p:tav>
                                        <p:tav tm="100000">
                                          <p:val>
                                            <p:strVal val="#ppt_y"/>
                                          </p:val>
                                        </p:tav>
                                      </p:tavLst>
                                    </p:anim>
                                    <p:anim calcmode="lin" valueType="num">
                                      <p:cBhvr>
                                        <p:cTn id="33" dur="500" fill="hold"/>
                                        <p:tgtEl>
                                          <p:spTgt spid="26632"/>
                                        </p:tgtEl>
                                        <p:attrNameLst>
                                          <p:attrName>ppt_w</p:attrName>
                                        </p:attrNameLst>
                                      </p:cBhvr>
                                      <p:tavLst>
                                        <p:tav tm="0">
                                          <p:val>
                                            <p:fltVal val="0"/>
                                          </p:val>
                                        </p:tav>
                                        <p:tav tm="100000">
                                          <p:val>
                                            <p:strVal val="#ppt_w"/>
                                          </p:val>
                                        </p:tav>
                                      </p:tavLst>
                                    </p:anim>
                                    <p:anim calcmode="lin" valueType="num">
                                      <p:cBhvr>
                                        <p:cTn id="34" dur="500" fill="hold"/>
                                        <p:tgtEl>
                                          <p:spTgt spid="26632"/>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26633"/>
                                        </p:tgtEl>
                                        <p:attrNameLst>
                                          <p:attrName>style.visibility</p:attrName>
                                        </p:attrNameLst>
                                      </p:cBhvr>
                                      <p:to>
                                        <p:strVal val="visible"/>
                                      </p:to>
                                    </p:set>
                                    <p:anim calcmode="lin" valueType="num">
                                      <p:cBhvr>
                                        <p:cTn id="39" dur="500" fill="hold"/>
                                        <p:tgtEl>
                                          <p:spTgt spid="26633"/>
                                        </p:tgtEl>
                                        <p:attrNameLst>
                                          <p:attrName>ppt_x</p:attrName>
                                        </p:attrNameLst>
                                      </p:cBhvr>
                                      <p:tavLst>
                                        <p:tav tm="0">
                                          <p:val>
                                            <p:strVal val="#ppt_x-#ppt_w/2"/>
                                          </p:val>
                                        </p:tav>
                                        <p:tav tm="100000">
                                          <p:val>
                                            <p:strVal val="#ppt_x"/>
                                          </p:val>
                                        </p:tav>
                                      </p:tavLst>
                                    </p:anim>
                                    <p:anim calcmode="lin" valueType="num">
                                      <p:cBhvr>
                                        <p:cTn id="40" dur="500" fill="hold"/>
                                        <p:tgtEl>
                                          <p:spTgt spid="26633"/>
                                        </p:tgtEl>
                                        <p:attrNameLst>
                                          <p:attrName>ppt_y</p:attrName>
                                        </p:attrNameLst>
                                      </p:cBhvr>
                                      <p:tavLst>
                                        <p:tav tm="0">
                                          <p:val>
                                            <p:strVal val="#ppt_y"/>
                                          </p:val>
                                        </p:tav>
                                        <p:tav tm="100000">
                                          <p:val>
                                            <p:strVal val="#ppt_y"/>
                                          </p:val>
                                        </p:tav>
                                      </p:tavLst>
                                    </p:anim>
                                    <p:anim calcmode="lin" valueType="num">
                                      <p:cBhvr>
                                        <p:cTn id="41" dur="500" fill="hold"/>
                                        <p:tgtEl>
                                          <p:spTgt spid="26633"/>
                                        </p:tgtEl>
                                        <p:attrNameLst>
                                          <p:attrName>ppt_w</p:attrName>
                                        </p:attrNameLst>
                                      </p:cBhvr>
                                      <p:tavLst>
                                        <p:tav tm="0">
                                          <p:val>
                                            <p:fltVal val="0"/>
                                          </p:val>
                                        </p:tav>
                                        <p:tav tm="100000">
                                          <p:val>
                                            <p:strVal val="#ppt_w"/>
                                          </p:val>
                                        </p:tav>
                                      </p:tavLst>
                                    </p:anim>
                                    <p:anim calcmode="lin" valueType="num">
                                      <p:cBhvr>
                                        <p:cTn id="42" dur="500" fill="hold"/>
                                        <p:tgtEl>
                                          <p:spTgt spid="26633"/>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42" fill="hold" grpId="0" nodeType="clickEffect">
                                  <p:stCondLst>
                                    <p:cond delay="0"/>
                                  </p:stCondLst>
                                  <p:childTnLst>
                                    <p:set>
                                      <p:cBhvr>
                                        <p:cTn id="46" dur="1" fill="hold">
                                          <p:stCondLst>
                                            <p:cond delay="0"/>
                                          </p:stCondLst>
                                        </p:cTn>
                                        <p:tgtEl>
                                          <p:spTgt spid="26634"/>
                                        </p:tgtEl>
                                        <p:attrNameLst>
                                          <p:attrName>style.visibility</p:attrName>
                                        </p:attrNameLst>
                                      </p:cBhvr>
                                      <p:to>
                                        <p:strVal val="visible"/>
                                      </p:to>
                                    </p:set>
                                    <p:animEffect transition="in" filter="barn(outHorizontal)">
                                      <p:cBhvr>
                                        <p:cTn id="47" dur="500"/>
                                        <p:tgtEl>
                                          <p:spTgt spid="2663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2" fill="hold" nodeType="clickEffect">
                                  <p:stCondLst>
                                    <p:cond delay="0"/>
                                  </p:stCondLst>
                                  <p:childTnLst>
                                    <p:set>
                                      <p:cBhvr>
                                        <p:cTn id="51" dur="1" fill="hold">
                                          <p:stCondLst>
                                            <p:cond delay="0"/>
                                          </p:stCondLst>
                                        </p:cTn>
                                        <p:tgtEl>
                                          <p:spTgt spid="26642"/>
                                        </p:tgtEl>
                                        <p:attrNameLst>
                                          <p:attrName>style.visibility</p:attrName>
                                        </p:attrNameLst>
                                      </p:cBhvr>
                                      <p:to>
                                        <p:strVal val="visible"/>
                                      </p:to>
                                    </p:set>
                                    <p:anim calcmode="lin" valueType="num">
                                      <p:cBhvr>
                                        <p:cTn id="52" dur="500" fill="hold"/>
                                        <p:tgtEl>
                                          <p:spTgt spid="26642"/>
                                        </p:tgtEl>
                                        <p:attrNameLst>
                                          <p:attrName>ppt_x</p:attrName>
                                        </p:attrNameLst>
                                      </p:cBhvr>
                                      <p:tavLst>
                                        <p:tav tm="0">
                                          <p:val>
                                            <p:strVal val="#ppt_x+#ppt_w/2"/>
                                          </p:val>
                                        </p:tav>
                                        <p:tav tm="100000">
                                          <p:val>
                                            <p:strVal val="#ppt_x"/>
                                          </p:val>
                                        </p:tav>
                                      </p:tavLst>
                                    </p:anim>
                                    <p:anim calcmode="lin" valueType="num">
                                      <p:cBhvr>
                                        <p:cTn id="53" dur="500" fill="hold"/>
                                        <p:tgtEl>
                                          <p:spTgt spid="26642"/>
                                        </p:tgtEl>
                                        <p:attrNameLst>
                                          <p:attrName>ppt_y</p:attrName>
                                        </p:attrNameLst>
                                      </p:cBhvr>
                                      <p:tavLst>
                                        <p:tav tm="0">
                                          <p:val>
                                            <p:strVal val="#ppt_y"/>
                                          </p:val>
                                        </p:tav>
                                        <p:tav tm="100000">
                                          <p:val>
                                            <p:strVal val="#ppt_y"/>
                                          </p:val>
                                        </p:tav>
                                      </p:tavLst>
                                    </p:anim>
                                    <p:anim calcmode="lin" valueType="num">
                                      <p:cBhvr>
                                        <p:cTn id="54" dur="500" fill="hold"/>
                                        <p:tgtEl>
                                          <p:spTgt spid="26642"/>
                                        </p:tgtEl>
                                        <p:attrNameLst>
                                          <p:attrName>ppt_w</p:attrName>
                                        </p:attrNameLst>
                                      </p:cBhvr>
                                      <p:tavLst>
                                        <p:tav tm="0">
                                          <p:val>
                                            <p:fltVal val="0"/>
                                          </p:val>
                                        </p:tav>
                                        <p:tav tm="100000">
                                          <p:val>
                                            <p:strVal val="#ppt_w"/>
                                          </p:val>
                                        </p:tav>
                                      </p:tavLst>
                                    </p:anim>
                                    <p:anim calcmode="lin" valueType="num">
                                      <p:cBhvr>
                                        <p:cTn id="55" dur="500" fill="hold"/>
                                        <p:tgtEl>
                                          <p:spTgt spid="26642"/>
                                        </p:tgtEl>
                                        <p:attrNameLst>
                                          <p:attrName>ppt_h</p:attrName>
                                        </p:attrNameLst>
                                      </p:cBhvr>
                                      <p:tavLst>
                                        <p:tav tm="0">
                                          <p:val>
                                            <p:strVal val="#ppt_h"/>
                                          </p:val>
                                        </p:tav>
                                        <p:tav tm="100000">
                                          <p:val>
                                            <p:strVal val="#ppt_h"/>
                                          </p:val>
                                        </p:tav>
                                      </p:tavLst>
                                    </p:anim>
                                  </p:childTnLst>
                                </p:cTn>
                              </p:par>
                            </p:childTnLst>
                          </p:cTn>
                        </p:par>
                        <p:par>
                          <p:cTn id="56" fill="hold" nodeType="afterGroup">
                            <p:stCondLst>
                              <p:cond delay="500"/>
                            </p:stCondLst>
                            <p:childTnLst>
                              <p:par>
                                <p:cTn id="57" presetID="22" presetClass="entr" presetSubtype="8" fill="hold" nodeType="afterEffect">
                                  <p:stCondLst>
                                    <p:cond delay="0"/>
                                  </p:stCondLst>
                                  <p:childTnLst>
                                    <p:set>
                                      <p:cBhvr>
                                        <p:cTn id="58" dur="1" fill="hold">
                                          <p:stCondLst>
                                            <p:cond delay="0"/>
                                          </p:stCondLst>
                                        </p:cTn>
                                        <p:tgtEl>
                                          <p:spTgt spid="26647"/>
                                        </p:tgtEl>
                                        <p:attrNameLst>
                                          <p:attrName>style.visibility</p:attrName>
                                        </p:attrNameLst>
                                      </p:cBhvr>
                                      <p:to>
                                        <p:strVal val="visible"/>
                                      </p:to>
                                    </p:set>
                                    <p:animEffect transition="in" filter="wipe(left)">
                                      <p:cBhvr>
                                        <p:cTn id="59" dur="2000"/>
                                        <p:tgtEl>
                                          <p:spTgt spid="26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animBg="1"/>
      <p:bldP spid="26633" grpId="0" animBg="1"/>
      <p:bldP spid="26634" grpId="0" animBg="1"/>
      <p:bldP spid="26641" grpId="0" autoUpdateAnimBg="0"/>
      <p:bldP spid="26643" grpId="0" animBg="1"/>
      <p:bldP spid="2664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xfrm>
            <a:off x="6953250" y="121411"/>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1B4EBBE8-AF36-4B68-A91D-D58393CC966C}" type="slidenum">
              <a:rPr kumimoji="0" lang="zh-CN" altLang="en-US" sz="2000" smtClean="0">
                <a:solidFill>
                  <a:srgbClr val="0000FF"/>
                </a:solidFill>
              </a:rPr>
              <a:pPr eaLnBrk="1" hangingPunct="1"/>
              <a:t>5</a:t>
            </a:fld>
            <a:endParaRPr kumimoji="0" lang="en-US" altLang="zh-CN" sz="2000" dirty="0" smtClean="0">
              <a:solidFill>
                <a:srgbClr val="0000FF"/>
              </a:solidFill>
            </a:endParaRPr>
          </a:p>
        </p:txBody>
      </p:sp>
      <p:sp>
        <p:nvSpPr>
          <p:cNvPr id="24580" name="Text Box 4"/>
          <p:cNvSpPr txBox="1">
            <a:spLocks noChangeArrowheads="1"/>
          </p:cNvSpPr>
          <p:nvPr/>
        </p:nvSpPr>
        <p:spPr bwMode="auto">
          <a:xfrm>
            <a:off x="767638" y="589717"/>
            <a:ext cx="3635698"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t>测量</a:t>
            </a:r>
            <a:r>
              <a:rPr lang="zh-CN" altLang="en-US" sz="2800" dirty="0"/>
              <a:t>条件： </a:t>
            </a:r>
          </a:p>
        </p:txBody>
      </p:sp>
      <p:sp>
        <p:nvSpPr>
          <p:cNvPr id="24581" name="Text Box 5"/>
          <p:cNvSpPr txBox="1">
            <a:spLocks noChangeArrowheads="1"/>
          </p:cNvSpPr>
          <p:nvPr/>
        </p:nvSpPr>
        <p:spPr bwMode="auto">
          <a:xfrm>
            <a:off x="705551" y="1146929"/>
            <a:ext cx="32146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a:latin typeface="宋体" pitchFamily="2" charset="-122"/>
              </a:rPr>
              <a:t>①</a:t>
            </a:r>
            <a:r>
              <a:rPr lang="zh-CN" altLang="en-US" sz="2800"/>
              <a:t> </a:t>
            </a:r>
            <a:r>
              <a:rPr lang="zh-CN" altLang="en-US" sz="2800">
                <a:latin typeface="宋体" pitchFamily="2" charset="-122"/>
              </a:rPr>
              <a:t>单啮仪；</a:t>
            </a:r>
            <a:r>
              <a:rPr lang="zh-CN" altLang="en-US" sz="2800"/>
              <a:t> </a:t>
            </a:r>
          </a:p>
        </p:txBody>
      </p:sp>
      <p:sp>
        <p:nvSpPr>
          <p:cNvPr id="24582" name="Text Box 6"/>
          <p:cNvSpPr txBox="1">
            <a:spLocks noChangeArrowheads="1"/>
          </p:cNvSpPr>
          <p:nvPr/>
        </p:nvSpPr>
        <p:spPr bwMode="auto">
          <a:xfrm>
            <a:off x="705551" y="1718429"/>
            <a:ext cx="75723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a:t>② </a:t>
            </a:r>
            <a:r>
              <a:rPr lang="zh-CN" altLang="en-US" sz="2800">
                <a:latin typeface="宋体" pitchFamily="2" charset="-122"/>
              </a:rPr>
              <a:t>测量齿轮（精度比被测齿轮高4级）；</a:t>
            </a:r>
            <a:r>
              <a:rPr lang="zh-CN" altLang="en-US" sz="2800"/>
              <a:t> </a:t>
            </a:r>
          </a:p>
        </p:txBody>
      </p:sp>
      <p:sp>
        <p:nvSpPr>
          <p:cNvPr id="24583" name="Text Box 7"/>
          <p:cNvSpPr txBox="1">
            <a:spLocks noChangeArrowheads="1"/>
          </p:cNvSpPr>
          <p:nvPr/>
        </p:nvSpPr>
        <p:spPr bwMode="auto">
          <a:xfrm>
            <a:off x="734126" y="2970967"/>
            <a:ext cx="19177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t>  </a:t>
            </a:r>
            <a:r>
              <a:rPr lang="zh-CN" altLang="en-US" sz="2800" dirty="0"/>
              <a:t>特点： </a:t>
            </a:r>
          </a:p>
        </p:txBody>
      </p:sp>
      <p:sp>
        <p:nvSpPr>
          <p:cNvPr id="24585" name="Text Box 9"/>
          <p:cNvSpPr txBox="1">
            <a:spLocks noChangeArrowheads="1"/>
          </p:cNvSpPr>
          <p:nvPr/>
        </p:nvSpPr>
        <p:spPr bwMode="auto">
          <a:xfrm>
            <a:off x="705551" y="3585329"/>
            <a:ext cx="83391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sz="2800"/>
              <a:t>①  </a:t>
            </a:r>
            <a:r>
              <a:rPr lang="zh-CN" altLang="en-US" sz="2800">
                <a:latin typeface="宋体" pitchFamily="2" charset="-122"/>
              </a:rPr>
              <a:t>测量状态同齿轮工作状态（单面啮合）相同 ；</a:t>
            </a:r>
          </a:p>
        </p:txBody>
      </p:sp>
      <p:sp>
        <p:nvSpPr>
          <p:cNvPr id="24587" name="Text Box 11"/>
          <p:cNvSpPr txBox="1">
            <a:spLocks noChangeArrowheads="1"/>
          </p:cNvSpPr>
          <p:nvPr/>
        </p:nvSpPr>
        <p:spPr bwMode="auto">
          <a:xfrm>
            <a:off x="705551" y="2348667"/>
            <a:ext cx="49609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dirty="0"/>
              <a:t>③  大批量生产的齿轮。</a:t>
            </a:r>
            <a:endParaRPr lang="en-US" altLang="zh-CN" sz="2800" dirty="0"/>
          </a:p>
        </p:txBody>
      </p:sp>
      <p:grpSp>
        <p:nvGrpSpPr>
          <p:cNvPr id="24590" name="Group 14"/>
          <p:cNvGrpSpPr>
            <a:grpSpLocks/>
          </p:cNvGrpSpPr>
          <p:nvPr/>
        </p:nvGrpSpPr>
        <p:grpSpPr bwMode="auto">
          <a:xfrm>
            <a:off x="721426" y="5177658"/>
            <a:ext cx="8042275" cy="771525"/>
            <a:chOff x="402" y="3162"/>
            <a:chExt cx="4782" cy="486"/>
          </a:xfrm>
        </p:grpSpPr>
        <p:sp>
          <p:nvSpPr>
            <p:cNvPr id="6156" name="Rectangle 12"/>
            <p:cNvSpPr>
              <a:spLocks noChangeArrowheads="1"/>
            </p:cNvSpPr>
            <p:nvPr/>
          </p:nvSpPr>
          <p:spPr bwMode="auto">
            <a:xfrm>
              <a:off x="980" y="3203"/>
              <a:ext cx="4204"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800" dirty="0">
                  <a:latin typeface="宋体" pitchFamily="2" charset="-122"/>
                </a:rPr>
                <a:t>是评定传递运动准确性齿轮的理想参数。</a:t>
              </a:r>
              <a:r>
                <a:rPr lang="zh-CN" altLang="en-US" sz="2800" dirty="0"/>
                <a:t> </a:t>
              </a:r>
            </a:p>
          </p:txBody>
        </p:sp>
        <p:graphicFrame>
          <p:nvGraphicFramePr>
            <p:cNvPr id="6157" name="Object 13"/>
            <p:cNvGraphicFramePr>
              <a:graphicFrameLocks noChangeAspect="1"/>
            </p:cNvGraphicFramePr>
            <p:nvPr/>
          </p:nvGraphicFramePr>
          <p:xfrm>
            <a:off x="402" y="3162"/>
            <a:ext cx="630" cy="486"/>
          </p:xfrm>
          <a:graphic>
            <a:graphicData uri="http://schemas.openxmlformats.org/presentationml/2006/ole">
              <mc:AlternateContent xmlns:mc="http://schemas.openxmlformats.org/markup-compatibility/2006">
                <mc:Choice xmlns:v="urn:schemas-microsoft-com:vml" Requires="v">
                  <p:oleObj spid="_x0000_s6171" name="公式" r:id="rId3" imgW="279279" imgH="215806" progId="Equation.3">
                    <p:embed/>
                  </p:oleObj>
                </mc:Choice>
                <mc:Fallback>
                  <p:oleObj name="公式" r:id="rId3" imgW="279279" imgH="215806"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 y="3162"/>
                          <a:ext cx="630" cy="486"/>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4591" name="Text Box 15"/>
          <p:cNvSpPr txBox="1">
            <a:spLocks noChangeArrowheads="1"/>
          </p:cNvSpPr>
          <p:nvPr/>
        </p:nvSpPr>
        <p:spPr bwMode="auto">
          <a:xfrm>
            <a:off x="734126" y="4694231"/>
            <a:ext cx="41767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sz="2800" dirty="0"/>
              <a:t>③  检验效率很高。</a:t>
            </a:r>
            <a:endParaRPr lang="en-US" altLang="zh-CN" sz="2800" dirty="0"/>
          </a:p>
        </p:txBody>
      </p:sp>
      <p:pic>
        <p:nvPicPr>
          <p:cNvPr id="6168" name="Picture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6215" y="4150539"/>
            <a:ext cx="7501711" cy="556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4580"/>
                                        </p:tgtEl>
                                        <p:attrNameLst>
                                          <p:attrName>style.visibility</p:attrName>
                                        </p:attrNameLst>
                                      </p:cBhvr>
                                      <p:to>
                                        <p:strVal val="visible"/>
                                      </p:to>
                                    </p:set>
                                    <p:animEffect transition="in" filter="wipe(left)">
                                      <p:cBhvr>
                                        <p:cTn id="7" dur="300"/>
                                        <p:tgtEl>
                                          <p:spTgt spid="245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4581"/>
                                        </p:tgtEl>
                                        <p:attrNameLst>
                                          <p:attrName>style.visibility</p:attrName>
                                        </p:attrNameLst>
                                      </p:cBhvr>
                                      <p:to>
                                        <p:strVal val="visible"/>
                                      </p:to>
                                    </p:set>
                                    <p:animEffect transition="in" filter="wipe(left)">
                                      <p:cBhvr>
                                        <p:cTn id="12" dur="300"/>
                                        <p:tgtEl>
                                          <p:spTgt spid="245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4582"/>
                                        </p:tgtEl>
                                        <p:attrNameLst>
                                          <p:attrName>style.visibility</p:attrName>
                                        </p:attrNameLst>
                                      </p:cBhvr>
                                      <p:to>
                                        <p:strVal val="visible"/>
                                      </p:to>
                                    </p:set>
                                    <p:animEffect transition="in" filter="wipe(left)">
                                      <p:cBhvr>
                                        <p:cTn id="17" dur="300"/>
                                        <p:tgtEl>
                                          <p:spTgt spid="2458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4587"/>
                                        </p:tgtEl>
                                        <p:attrNameLst>
                                          <p:attrName>style.visibility</p:attrName>
                                        </p:attrNameLst>
                                      </p:cBhvr>
                                      <p:to>
                                        <p:strVal val="visible"/>
                                      </p:to>
                                    </p:set>
                                    <p:animEffect transition="in" filter="wipe(left)">
                                      <p:cBhvr>
                                        <p:cTn id="22" dur="300"/>
                                        <p:tgtEl>
                                          <p:spTgt spid="2458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4583"/>
                                        </p:tgtEl>
                                        <p:attrNameLst>
                                          <p:attrName>style.visibility</p:attrName>
                                        </p:attrNameLst>
                                      </p:cBhvr>
                                      <p:to>
                                        <p:strVal val="visible"/>
                                      </p:to>
                                    </p:set>
                                    <p:animEffect transition="in" filter="wipe(left)">
                                      <p:cBhvr>
                                        <p:cTn id="27" dur="300"/>
                                        <p:tgtEl>
                                          <p:spTgt spid="2458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4585"/>
                                        </p:tgtEl>
                                        <p:attrNameLst>
                                          <p:attrName>style.visibility</p:attrName>
                                        </p:attrNameLst>
                                      </p:cBhvr>
                                      <p:to>
                                        <p:strVal val="visible"/>
                                      </p:to>
                                    </p:set>
                                    <p:animEffect transition="in" filter="wipe(left)">
                                      <p:cBhvr>
                                        <p:cTn id="32" dur="300"/>
                                        <p:tgtEl>
                                          <p:spTgt spid="2458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6168"/>
                                        </p:tgtEl>
                                        <p:attrNameLst>
                                          <p:attrName>style.visibility</p:attrName>
                                        </p:attrNameLst>
                                      </p:cBhvr>
                                      <p:to>
                                        <p:strVal val="visible"/>
                                      </p:to>
                                    </p:set>
                                    <p:animEffect transition="in" filter="wipe(left)">
                                      <p:cBhvr>
                                        <p:cTn id="37" dur="500"/>
                                        <p:tgtEl>
                                          <p:spTgt spid="616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4591"/>
                                        </p:tgtEl>
                                        <p:attrNameLst>
                                          <p:attrName>style.visibility</p:attrName>
                                        </p:attrNameLst>
                                      </p:cBhvr>
                                      <p:to>
                                        <p:strVal val="visible"/>
                                      </p:to>
                                    </p:set>
                                    <p:animEffect transition="in" filter="wipe(left)">
                                      <p:cBhvr>
                                        <p:cTn id="42" dur="300"/>
                                        <p:tgtEl>
                                          <p:spTgt spid="2459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4590"/>
                                        </p:tgtEl>
                                        <p:attrNameLst>
                                          <p:attrName>style.visibility</p:attrName>
                                        </p:attrNameLst>
                                      </p:cBhvr>
                                      <p:to>
                                        <p:strVal val="visible"/>
                                      </p:to>
                                    </p:set>
                                    <p:animEffect transition="in" filter="wipe(left)">
                                      <p:cBhvr>
                                        <p:cTn id="47" dur="500"/>
                                        <p:tgtEl>
                                          <p:spTgt spid="24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utoUpdateAnimBg="0"/>
      <p:bldP spid="24581" grpId="0" autoUpdateAnimBg="0"/>
      <p:bldP spid="24582" grpId="0" autoUpdateAnimBg="0"/>
      <p:bldP spid="24583" grpId="0" autoUpdateAnimBg="0"/>
      <p:bldP spid="24585" grpId="0" autoUpdateAnimBg="0"/>
      <p:bldP spid="24587" grpId="0" autoUpdateAnimBg="0"/>
      <p:bldP spid="2459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xfrm>
            <a:off x="7027992" y="309175"/>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85C59453-713A-47E0-874A-BCE581DE9B91}" type="slidenum">
              <a:rPr kumimoji="0" lang="zh-CN" altLang="en-US" sz="2000" smtClean="0">
                <a:solidFill>
                  <a:srgbClr val="0000FF"/>
                </a:solidFill>
              </a:rPr>
              <a:pPr eaLnBrk="1" hangingPunct="1"/>
              <a:t>6</a:t>
            </a:fld>
            <a:endParaRPr kumimoji="0" lang="en-US" altLang="zh-CN" sz="2000" smtClean="0">
              <a:solidFill>
                <a:srgbClr val="0000FF"/>
              </a:solidFill>
            </a:endParaRPr>
          </a:p>
        </p:txBody>
      </p:sp>
      <p:grpSp>
        <p:nvGrpSpPr>
          <p:cNvPr id="6199" name="Group 55"/>
          <p:cNvGrpSpPr>
            <a:grpSpLocks/>
          </p:cNvGrpSpPr>
          <p:nvPr/>
        </p:nvGrpSpPr>
        <p:grpSpPr bwMode="auto">
          <a:xfrm>
            <a:off x="1084904" y="451223"/>
            <a:ext cx="5808663" cy="558800"/>
            <a:chOff x="180" y="115"/>
            <a:chExt cx="3659" cy="352"/>
          </a:xfrm>
        </p:grpSpPr>
        <p:sp>
          <p:nvSpPr>
            <p:cNvPr id="7178" name="Text Box 8"/>
            <p:cNvSpPr txBox="1">
              <a:spLocks noChangeArrowheads="1"/>
            </p:cNvSpPr>
            <p:nvPr/>
          </p:nvSpPr>
          <p:spPr bwMode="auto">
            <a:xfrm>
              <a:off x="180" y="115"/>
              <a:ext cx="265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algn="just" eaLnBrk="1" hangingPunct="1">
                <a:spcBef>
                  <a:spcPct val="50000"/>
                </a:spcBef>
              </a:pPr>
              <a:r>
                <a:rPr lang="zh-CN" altLang="en-US" dirty="0"/>
                <a:t>(2)  径向综合总偏差</a:t>
              </a:r>
            </a:p>
          </p:txBody>
        </p:sp>
        <p:graphicFrame>
          <p:nvGraphicFramePr>
            <p:cNvPr id="7179" name="Object 32"/>
            <p:cNvGraphicFramePr>
              <a:graphicFrameLocks noChangeAspect="1"/>
            </p:cNvGraphicFramePr>
            <p:nvPr/>
          </p:nvGraphicFramePr>
          <p:xfrm>
            <a:off x="2101" y="120"/>
            <a:ext cx="1738" cy="347"/>
          </p:xfrm>
          <a:graphic>
            <a:graphicData uri="http://schemas.openxmlformats.org/presentationml/2006/ole">
              <mc:AlternateContent xmlns:mc="http://schemas.openxmlformats.org/markup-compatibility/2006">
                <mc:Choice xmlns:v="urn:schemas-microsoft-com:vml" Requires="v">
                  <p:oleObj spid="_x0000_s7206" name="公式" r:id="rId3" imgW="1079032" imgH="215806" progId="Equation.3">
                    <p:embed/>
                  </p:oleObj>
                </mc:Choice>
                <mc:Fallback>
                  <p:oleObj name="公式" r:id="rId3" imgW="1079032" imgH="215806" progId="Equation.3">
                    <p:embed/>
                    <p:pic>
                      <p:nvPicPr>
                        <p:cNvPr id="0" name="Object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1" y="120"/>
                          <a:ext cx="1738" cy="347"/>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6158" name="Text Box 14"/>
          <p:cNvSpPr txBox="1">
            <a:spLocks noChangeArrowheads="1"/>
          </p:cNvSpPr>
          <p:nvPr/>
        </p:nvSpPr>
        <p:spPr bwMode="auto">
          <a:xfrm>
            <a:off x="497429" y="954460"/>
            <a:ext cx="8393356" cy="97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dirty="0"/>
              <a:t>        径向综合总偏差是指被测齿轮与测量齿轮</a:t>
            </a:r>
            <a:r>
              <a:rPr lang="zh-CN" altLang="en-US" dirty="0">
                <a:solidFill>
                  <a:srgbClr val="FF3300"/>
                </a:solidFill>
              </a:rPr>
              <a:t>双面啮合</a:t>
            </a:r>
            <a:r>
              <a:rPr lang="zh-CN" altLang="en-US" dirty="0"/>
              <a:t>检测时，在被测齿轮一转内</a:t>
            </a:r>
            <a:r>
              <a:rPr lang="zh-CN" altLang="en-US" dirty="0">
                <a:solidFill>
                  <a:srgbClr val="FF3300"/>
                </a:solidFill>
              </a:rPr>
              <a:t>双啮中心距</a:t>
            </a:r>
            <a:r>
              <a:rPr lang="en-US" altLang="zh-CN" i="1" dirty="0">
                <a:solidFill>
                  <a:srgbClr val="FF3300"/>
                </a:solidFill>
              </a:rPr>
              <a:t>a</a:t>
            </a:r>
            <a:r>
              <a:rPr lang="en-US" altLang="zh-CN" dirty="0">
                <a:solidFill>
                  <a:srgbClr val="FF3300"/>
                </a:solidFill>
              </a:rPr>
              <a:t>˝ </a:t>
            </a:r>
            <a:r>
              <a:rPr lang="zh-CN" altLang="en-US" dirty="0"/>
              <a:t>的最大值与最小值之差。 </a:t>
            </a:r>
          </a:p>
        </p:txBody>
      </p:sp>
      <p:sp>
        <p:nvSpPr>
          <p:cNvPr id="6" name="TextBox 5"/>
          <p:cNvSpPr txBox="1">
            <a:spLocks noRot="1" noChangeAspect="1" noMove="1" noResize="1" noEditPoints="1" noAdjustHandles="1" noChangeArrowheads="1" noChangeShapeType="1" noTextEdit="1"/>
          </p:cNvSpPr>
          <p:nvPr/>
        </p:nvSpPr>
        <p:spPr>
          <a:xfrm>
            <a:off x="534768" y="5260536"/>
            <a:ext cx="6808568" cy="693844"/>
          </a:xfrm>
          <a:prstGeom prst="rect">
            <a:avLst/>
          </a:prstGeom>
          <a:blipFill rotWithShape="1">
            <a:blip r:embed="rId5"/>
            <a:stretch>
              <a:fillRect t="-10526" b="-31579"/>
            </a:stretch>
          </a:blipFill>
        </p:spPr>
        <p:txBody>
          <a:bodyPr/>
          <a:lstStyle/>
          <a:p>
            <a:pPr>
              <a:defRPr/>
            </a:pPr>
            <a:r>
              <a:rPr lang="zh-CN" altLang="en-US">
                <a:noFill/>
              </a:rPr>
              <a:t> </a:t>
            </a:r>
          </a:p>
        </p:txBody>
      </p:sp>
      <p:pic>
        <p:nvPicPr>
          <p:cNvPr id="57353" name="Picture 10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6763" y="1807555"/>
            <a:ext cx="7610475"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Group 53"/>
          <p:cNvGrpSpPr>
            <a:grpSpLocks/>
          </p:cNvGrpSpPr>
          <p:nvPr/>
        </p:nvGrpSpPr>
        <p:grpSpPr bwMode="auto">
          <a:xfrm>
            <a:off x="5416062" y="4990290"/>
            <a:ext cx="1261866" cy="1234335"/>
            <a:chOff x="1965" y="3048"/>
            <a:chExt cx="576" cy="559"/>
          </a:xfrm>
        </p:grpSpPr>
        <p:sp>
          <p:nvSpPr>
            <p:cNvPr id="7176" name="AutoShape 45"/>
            <p:cNvSpPr>
              <a:spLocks noChangeArrowheads="1"/>
            </p:cNvSpPr>
            <p:nvPr/>
          </p:nvSpPr>
          <p:spPr bwMode="auto">
            <a:xfrm>
              <a:off x="1965" y="3048"/>
              <a:ext cx="576" cy="559"/>
            </a:xfrm>
            <a:prstGeom prst="wedgeEllipseCallout">
              <a:avLst>
                <a:gd name="adj1" fmla="val -235514"/>
                <a:gd name="adj2" fmla="val -112541"/>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p>
          </p:txBody>
        </p:sp>
        <p:graphicFrame>
          <p:nvGraphicFramePr>
            <p:cNvPr id="7177" name="Object 46"/>
            <p:cNvGraphicFramePr>
              <a:graphicFrameLocks noChangeAspect="1"/>
            </p:cNvGraphicFramePr>
            <p:nvPr/>
          </p:nvGraphicFramePr>
          <p:xfrm>
            <a:off x="1978" y="3052"/>
            <a:ext cx="551" cy="551"/>
          </p:xfrm>
          <a:graphic>
            <a:graphicData uri="http://schemas.openxmlformats.org/presentationml/2006/ole">
              <mc:AlternateContent xmlns:mc="http://schemas.openxmlformats.org/markup-compatibility/2006">
                <mc:Choice xmlns:v="urn:schemas-microsoft-com:vml" Requires="v">
                  <p:oleObj spid="_x0000_s7207" name="Equation" r:id="rId7" imgW="177492" imgH="177492" progId="Equation.3">
                    <p:embed/>
                  </p:oleObj>
                </mc:Choice>
                <mc:Fallback>
                  <p:oleObj name="Equation" r:id="rId7" imgW="177492" imgH="177492" progId="Equation.3">
                    <p:embed/>
                    <p:pic>
                      <p:nvPicPr>
                        <p:cNvPr id="0" name="Object 4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78" y="3052"/>
                          <a:ext cx="551" cy="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199"/>
                                        </p:tgtEl>
                                        <p:attrNameLst>
                                          <p:attrName>style.visibility</p:attrName>
                                        </p:attrNameLst>
                                      </p:cBhvr>
                                      <p:to>
                                        <p:strVal val="visible"/>
                                      </p:to>
                                    </p:set>
                                    <p:animEffect transition="in" filter="wipe(left)">
                                      <p:cBhvr>
                                        <p:cTn id="7" dur="2000"/>
                                        <p:tgtEl>
                                          <p:spTgt spid="61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58"/>
                                        </p:tgtEl>
                                        <p:attrNameLst>
                                          <p:attrName>style.visibility</p:attrName>
                                        </p:attrNameLst>
                                      </p:cBhvr>
                                      <p:to>
                                        <p:strVal val="visible"/>
                                      </p:to>
                                    </p:set>
                                    <p:animEffect transition="in" filter="wipe(left)">
                                      <p:cBhvr>
                                        <p:cTn id="12" dur="300"/>
                                        <p:tgtEl>
                                          <p:spTgt spid="615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57353"/>
                                        </p:tgtEl>
                                        <p:attrNameLst>
                                          <p:attrName>style.visibility</p:attrName>
                                        </p:attrNameLst>
                                      </p:cBhvr>
                                      <p:to>
                                        <p:strVal val="visible"/>
                                      </p:to>
                                    </p:set>
                                    <p:anim calcmode="lin" valueType="num">
                                      <p:cBhvr additive="base">
                                        <p:cTn id="17" dur="500" fill="hold"/>
                                        <p:tgtEl>
                                          <p:spTgt spid="57353"/>
                                        </p:tgtEl>
                                        <p:attrNameLst>
                                          <p:attrName>ppt_x</p:attrName>
                                        </p:attrNameLst>
                                      </p:cBhvr>
                                      <p:tavLst>
                                        <p:tav tm="0">
                                          <p:val>
                                            <p:strVal val="1+#ppt_w/2"/>
                                          </p:val>
                                        </p:tav>
                                        <p:tav tm="100000">
                                          <p:val>
                                            <p:strVal val="#ppt_x"/>
                                          </p:val>
                                        </p:tav>
                                      </p:tavLst>
                                    </p:anim>
                                    <p:anim calcmode="lin" valueType="num">
                                      <p:cBhvr additive="base">
                                        <p:cTn id="18" dur="500" fill="hold"/>
                                        <p:tgtEl>
                                          <p:spTgt spid="5735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4"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ppt_x</p:attrName>
                                        </p:attrNameLst>
                                      </p:cBhvr>
                                      <p:tavLst>
                                        <p:tav tm="0">
                                          <p:val>
                                            <p:strVal val="#ppt_x"/>
                                          </p:val>
                                        </p:tav>
                                        <p:tav tm="100000">
                                          <p:val>
                                            <p:strVal val="#ppt_x"/>
                                          </p:val>
                                        </p:tav>
                                      </p:tavLst>
                                    </p:anim>
                                    <p:anim calcmode="lin" valueType="num">
                                      <p:cBhvr>
                                        <p:cTn id="24" dur="500" fill="hold"/>
                                        <p:tgtEl>
                                          <p:spTgt spid="23"/>
                                        </p:tgtEl>
                                        <p:attrNameLst>
                                          <p:attrName>ppt_y</p:attrName>
                                        </p:attrNameLst>
                                      </p:cBhvr>
                                      <p:tavLst>
                                        <p:tav tm="0">
                                          <p:val>
                                            <p:strVal val="#ppt_y+#ppt_h/2"/>
                                          </p:val>
                                        </p:tav>
                                        <p:tav tm="100000">
                                          <p:val>
                                            <p:strVal val="#ppt_y"/>
                                          </p:val>
                                        </p:tav>
                                      </p:tavLst>
                                    </p:anim>
                                    <p:anim calcmode="lin" valueType="num">
                                      <p:cBhvr>
                                        <p:cTn id="25" dur="500" fill="hold"/>
                                        <p:tgtEl>
                                          <p:spTgt spid="23"/>
                                        </p:tgtEl>
                                        <p:attrNameLst>
                                          <p:attrName>ppt_w</p:attrName>
                                        </p:attrNameLst>
                                      </p:cBhvr>
                                      <p:tavLst>
                                        <p:tav tm="0">
                                          <p:val>
                                            <p:strVal val="#ppt_w"/>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xfrm>
            <a:off x="7070187" y="174625"/>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D769A9B0-08A0-4401-A232-0697CEDDF79C}" type="slidenum">
              <a:rPr kumimoji="0" lang="zh-CN" altLang="en-US" sz="2000" smtClean="0">
                <a:solidFill>
                  <a:srgbClr val="0000FF"/>
                </a:solidFill>
              </a:rPr>
              <a:pPr eaLnBrk="1" hangingPunct="1"/>
              <a:t>7</a:t>
            </a:fld>
            <a:endParaRPr kumimoji="0" lang="en-US" altLang="zh-CN" sz="2000" dirty="0" smtClean="0">
              <a:solidFill>
                <a:srgbClr val="0000FF"/>
              </a:solidFill>
            </a:endParaRPr>
          </a:p>
        </p:txBody>
      </p:sp>
      <p:grpSp>
        <p:nvGrpSpPr>
          <p:cNvPr id="28694" name="Group 22"/>
          <p:cNvGrpSpPr>
            <a:grpSpLocks/>
          </p:cNvGrpSpPr>
          <p:nvPr/>
        </p:nvGrpSpPr>
        <p:grpSpPr bwMode="auto">
          <a:xfrm>
            <a:off x="5951032" y="631825"/>
            <a:ext cx="1471613" cy="987425"/>
            <a:chOff x="3536" y="131"/>
            <a:chExt cx="927" cy="622"/>
          </a:xfrm>
        </p:grpSpPr>
        <p:sp>
          <p:nvSpPr>
            <p:cNvPr id="8212" name="AutoShape 12"/>
            <p:cNvSpPr>
              <a:spLocks noChangeArrowheads="1"/>
            </p:cNvSpPr>
            <p:nvPr/>
          </p:nvSpPr>
          <p:spPr bwMode="auto">
            <a:xfrm>
              <a:off x="3536" y="131"/>
              <a:ext cx="927" cy="618"/>
            </a:xfrm>
            <a:prstGeom prst="wedgeEllipseCallout">
              <a:avLst>
                <a:gd name="adj1" fmla="val -82792"/>
                <a:gd name="adj2" fmla="val 149514"/>
              </a:avLst>
            </a:prstGeom>
            <a:solidFill>
              <a:schemeClr val="bg1"/>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b="0"/>
            </a:p>
          </p:txBody>
        </p:sp>
        <p:graphicFrame>
          <p:nvGraphicFramePr>
            <p:cNvPr id="8213" name="Object 13"/>
            <p:cNvGraphicFramePr>
              <a:graphicFrameLocks noChangeAspect="1"/>
            </p:cNvGraphicFramePr>
            <p:nvPr/>
          </p:nvGraphicFramePr>
          <p:xfrm>
            <a:off x="3603" y="183"/>
            <a:ext cx="804" cy="570"/>
          </p:xfrm>
          <a:graphic>
            <a:graphicData uri="http://schemas.openxmlformats.org/presentationml/2006/ole">
              <mc:AlternateContent xmlns:mc="http://schemas.openxmlformats.org/markup-compatibility/2006">
                <mc:Choice xmlns:v="urn:schemas-microsoft-com:vml" Requires="v">
                  <p:oleObj spid="_x0000_s8292" name="公式" r:id="rId3" imgW="304536" imgH="215713" progId="Equation.3">
                    <p:embed/>
                  </p:oleObj>
                </mc:Choice>
                <mc:Fallback>
                  <p:oleObj name="公式" r:id="rId3" imgW="304536" imgH="215713"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3" y="183"/>
                          <a:ext cx="804" cy="5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8704" name="Group 32"/>
          <p:cNvGrpSpPr>
            <a:grpSpLocks/>
          </p:cNvGrpSpPr>
          <p:nvPr/>
        </p:nvGrpSpPr>
        <p:grpSpPr bwMode="auto">
          <a:xfrm>
            <a:off x="564645" y="1317625"/>
            <a:ext cx="7777162" cy="3827463"/>
            <a:chOff x="143" y="563"/>
            <a:chExt cx="4899" cy="2411"/>
          </a:xfrm>
        </p:grpSpPr>
        <p:grpSp>
          <p:nvGrpSpPr>
            <p:cNvPr id="8206" name="Group 20"/>
            <p:cNvGrpSpPr>
              <a:grpSpLocks/>
            </p:cNvGrpSpPr>
            <p:nvPr/>
          </p:nvGrpSpPr>
          <p:grpSpPr bwMode="auto">
            <a:xfrm>
              <a:off x="143" y="563"/>
              <a:ext cx="4899" cy="2411"/>
              <a:chOff x="187" y="469"/>
              <a:chExt cx="4899" cy="2411"/>
            </a:xfrm>
          </p:grpSpPr>
          <p:sp>
            <p:nvSpPr>
              <p:cNvPr id="8210" name="Text Box 16"/>
              <p:cNvSpPr txBox="1">
                <a:spLocks noChangeArrowheads="1"/>
              </p:cNvSpPr>
              <p:nvPr/>
            </p:nvSpPr>
            <p:spPr bwMode="auto">
              <a:xfrm>
                <a:off x="1507" y="2592"/>
                <a:ext cx="255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r>
                  <a:rPr lang="zh-CN" altLang="en-US"/>
                  <a:t>图10.8 径向综合偏差曲线</a:t>
                </a:r>
              </a:p>
            </p:txBody>
          </p:sp>
          <p:pic>
            <p:nvPicPr>
              <p:cNvPr id="8211" name="Picture 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7" y="469"/>
                <a:ext cx="4899" cy="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aphicFrame>
          <p:nvGraphicFramePr>
            <p:cNvPr id="8207" name="Object 29"/>
            <p:cNvGraphicFramePr>
              <a:graphicFrameLocks noChangeAspect="1"/>
            </p:cNvGraphicFramePr>
            <p:nvPr/>
          </p:nvGraphicFramePr>
          <p:xfrm>
            <a:off x="4079" y="1791"/>
            <a:ext cx="610" cy="499"/>
          </p:xfrm>
          <a:graphic>
            <a:graphicData uri="http://schemas.openxmlformats.org/presentationml/2006/ole">
              <mc:AlternateContent xmlns:mc="http://schemas.openxmlformats.org/markup-compatibility/2006">
                <mc:Choice xmlns:v="urn:schemas-microsoft-com:vml" Requires="v">
                  <p:oleObj spid="_x0000_s8293" name="公式" r:id="rId6" imgW="279400" imgH="228600" progId="Equation.3">
                    <p:embed/>
                  </p:oleObj>
                </mc:Choice>
                <mc:Fallback>
                  <p:oleObj name="公式" r:id="rId6" imgW="279400" imgH="228600" progId="Equation.3">
                    <p:embed/>
                    <p:pic>
                      <p:nvPicPr>
                        <p:cNvPr id="0" name="Object 2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79" y="1791"/>
                          <a:ext cx="610" cy="499"/>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08" name="Object 30"/>
            <p:cNvGraphicFramePr>
              <a:graphicFrameLocks noChangeAspect="1"/>
            </p:cNvGraphicFramePr>
            <p:nvPr/>
          </p:nvGraphicFramePr>
          <p:xfrm>
            <a:off x="2985" y="2101"/>
            <a:ext cx="532" cy="430"/>
          </p:xfrm>
          <a:graphic>
            <a:graphicData uri="http://schemas.openxmlformats.org/presentationml/2006/ole">
              <mc:AlternateContent xmlns:mc="http://schemas.openxmlformats.org/markup-compatibility/2006">
                <mc:Choice xmlns:v="urn:schemas-microsoft-com:vml" Requires="v">
                  <p:oleObj spid="_x0000_s8294" name="Equation" r:id="rId8" imgW="266353" imgH="215619" progId="Equation.3">
                    <p:embed/>
                  </p:oleObj>
                </mc:Choice>
                <mc:Fallback>
                  <p:oleObj name="Equation" r:id="rId8" imgW="266353" imgH="215619" progId="Equation.3">
                    <p:embed/>
                    <p:pic>
                      <p:nvPicPr>
                        <p:cNvPr id="0" name="Object 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85" y="2101"/>
                          <a:ext cx="532" cy="43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09" name="Object 31"/>
            <p:cNvGraphicFramePr>
              <a:graphicFrameLocks noChangeAspect="1"/>
            </p:cNvGraphicFramePr>
            <p:nvPr/>
          </p:nvGraphicFramePr>
          <p:xfrm>
            <a:off x="3661" y="2068"/>
            <a:ext cx="310" cy="310"/>
          </p:xfrm>
          <a:graphic>
            <a:graphicData uri="http://schemas.openxmlformats.org/presentationml/2006/ole">
              <mc:AlternateContent xmlns:mc="http://schemas.openxmlformats.org/markup-compatibility/2006">
                <mc:Choice xmlns:v="urn:schemas-microsoft-com:vml" Requires="v">
                  <p:oleObj spid="_x0000_s8295" name="Equation" r:id="rId10" imgW="177492" imgH="177492" progId="Equation.3">
                    <p:embed/>
                  </p:oleObj>
                </mc:Choice>
                <mc:Fallback>
                  <p:oleObj name="Equation" r:id="rId10" imgW="177492" imgH="177492" progId="Equation.3">
                    <p:embed/>
                    <p:pic>
                      <p:nvPicPr>
                        <p:cNvPr id="0" name="Object 3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61" y="2068"/>
                          <a:ext cx="310" cy="310"/>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8705" name="Line 33"/>
          <p:cNvSpPr>
            <a:spLocks noChangeShapeType="1"/>
          </p:cNvSpPr>
          <p:nvPr/>
        </p:nvSpPr>
        <p:spPr bwMode="auto">
          <a:xfrm>
            <a:off x="4757738" y="1924050"/>
            <a:ext cx="2486025"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706" name="Line 34"/>
          <p:cNvSpPr>
            <a:spLocks noChangeShapeType="1"/>
          </p:cNvSpPr>
          <p:nvPr/>
        </p:nvSpPr>
        <p:spPr bwMode="auto">
          <a:xfrm>
            <a:off x="1985963" y="3509963"/>
            <a:ext cx="394335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707" name="Line 35"/>
          <p:cNvSpPr>
            <a:spLocks noChangeShapeType="1"/>
          </p:cNvSpPr>
          <p:nvPr/>
        </p:nvSpPr>
        <p:spPr bwMode="auto">
          <a:xfrm>
            <a:off x="5395627" y="1952625"/>
            <a:ext cx="0" cy="1571625"/>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 name="组合 1"/>
          <p:cNvGrpSpPr>
            <a:grpSpLocks/>
          </p:cNvGrpSpPr>
          <p:nvPr/>
        </p:nvGrpSpPr>
        <p:grpSpPr bwMode="auto">
          <a:xfrm>
            <a:off x="676750" y="520195"/>
            <a:ext cx="5894387" cy="781050"/>
            <a:chOff x="198877" y="519580"/>
            <a:chExt cx="5893949" cy="781421"/>
          </a:xfrm>
        </p:grpSpPr>
        <p:sp>
          <p:nvSpPr>
            <p:cNvPr id="8204" name="Rectangle 18"/>
            <p:cNvSpPr>
              <a:spLocks noChangeArrowheads="1"/>
            </p:cNvSpPr>
            <p:nvPr/>
          </p:nvSpPr>
          <p:spPr bwMode="auto">
            <a:xfrm>
              <a:off x="1258888" y="620580"/>
              <a:ext cx="48339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dirty="0"/>
                <a:t>测量记录图如图10.8所示。</a:t>
              </a:r>
            </a:p>
          </p:txBody>
        </p:sp>
        <p:graphicFrame>
          <p:nvGraphicFramePr>
            <p:cNvPr id="8205" name="Object 13"/>
            <p:cNvGraphicFramePr>
              <a:graphicFrameLocks noChangeAspect="1"/>
            </p:cNvGraphicFramePr>
            <p:nvPr>
              <p:extLst>
                <p:ext uri="{D42A27DB-BD31-4B8C-83A1-F6EECF244321}">
                  <p14:modId xmlns:p14="http://schemas.microsoft.com/office/powerpoint/2010/main" val="758397328"/>
                </p:ext>
              </p:extLst>
            </p:nvPr>
          </p:nvGraphicFramePr>
          <p:xfrm>
            <a:off x="198877" y="519580"/>
            <a:ext cx="1102215" cy="781421"/>
          </p:xfrm>
          <a:graphic>
            <a:graphicData uri="http://schemas.openxmlformats.org/presentationml/2006/ole">
              <mc:AlternateContent xmlns:mc="http://schemas.openxmlformats.org/markup-compatibility/2006">
                <mc:Choice xmlns:v="urn:schemas-microsoft-com:vml" Requires="v">
                  <p:oleObj spid="_x0000_s8296" name="公式" r:id="rId12" imgW="304536" imgH="215713" progId="Equation.3">
                    <p:embed/>
                  </p:oleObj>
                </mc:Choice>
                <mc:Fallback>
                  <p:oleObj name="公式" r:id="rId12" imgW="304536" imgH="215713"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877" y="519580"/>
                          <a:ext cx="1102215" cy="781421"/>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3" name="组合 2"/>
          <p:cNvGrpSpPr>
            <a:grpSpLocks/>
          </p:cNvGrpSpPr>
          <p:nvPr/>
        </p:nvGrpSpPr>
        <p:grpSpPr bwMode="auto">
          <a:xfrm>
            <a:off x="708025" y="5271598"/>
            <a:ext cx="7956550" cy="1163637"/>
            <a:chOff x="707780" y="5341838"/>
            <a:chExt cx="7956795" cy="1163686"/>
          </a:xfrm>
        </p:grpSpPr>
        <p:sp>
          <p:nvSpPr>
            <p:cNvPr id="8202" name="Text Box 4"/>
            <p:cNvSpPr txBox="1">
              <a:spLocks noChangeArrowheads="1"/>
            </p:cNvSpPr>
            <p:nvPr/>
          </p:nvSpPr>
          <p:spPr bwMode="auto">
            <a:xfrm>
              <a:off x="1689100" y="5387924"/>
              <a:ext cx="6975475"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pPr>
              <a:r>
                <a:rPr lang="zh-CN" altLang="en-US" sz="2800" dirty="0"/>
                <a:t>反映</a:t>
              </a:r>
              <a:r>
                <a:rPr lang="zh-CN" altLang="en-US" sz="2800" dirty="0">
                  <a:solidFill>
                    <a:srgbClr val="FF3300"/>
                  </a:solidFill>
                </a:rPr>
                <a:t>齿坯安装偏心</a:t>
              </a:r>
              <a:r>
                <a:rPr lang="zh-CN" altLang="en-US" sz="2800" dirty="0"/>
                <a:t>（几何偏心） 产生的齿距偏差。 </a:t>
              </a:r>
            </a:p>
          </p:txBody>
        </p:sp>
        <p:graphicFrame>
          <p:nvGraphicFramePr>
            <p:cNvPr id="8203" name="Object 13"/>
            <p:cNvGraphicFramePr>
              <a:graphicFrameLocks noChangeAspect="1"/>
            </p:cNvGraphicFramePr>
            <p:nvPr/>
          </p:nvGraphicFramePr>
          <p:xfrm>
            <a:off x="707780" y="5341838"/>
            <a:ext cx="1102215" cy="781421"/>
          </p:xfrm>
          <a:graphic>
            <a:graphicData uri="http://schemas.openxmlformats.org/presentationml/2006/ole">
              <mc:AlternateContent xmlns:mc="http://schemas.openxmlformats.org/markup-compatibility/2006">
                <mc:Choice xmlns:v="urn:schemas-microsoft-com:vml" Requires="v">
                  <p:oleObj spid="_x0000_s8297" name="公式" r:id="rId13" imgW="304536" imgH="215713" progId="Equation.3">
                    <p:embed/>
                  </p:oleObj>
                </mc:Choice>
                <mc:Fallback>
                  <p:oleObj name="公式" r:id="rId13" imgW="304536" imgH="215713"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780" y="5341838"/>
                          <a:ext cx="1102215" cy="781421"/>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28704"/>
                                        </p:tgtEl>
                                        <p:attrNameLst>
                                          <p:attrName>style.visibility</p:attrName>
                                        </p:attrNameLst>
                                      </p:cBhvr>
                                      <p:to>
                                        <p:strVal val="visible"/>
                                      </p:to>
                                    </p:set>
                                    <p:anim calcmode="lin" valueType="num">
                                      <p:cBhvr additive="base">
                                        <p:cTn id="12" dur="500" fill="hold"/>
                                        <p:tgtEl>
                                          <p:spTgt spid="28704"/>
                                        </p:tgtEl>
                                        <p:attrNameLst>
                                          <p:attrName>ppt_x</p:attrName>
                                        </p:attrNameLst>
                                      </p:cBhvr>
                                      <p:tavLst>
                                        <p:tav tm="0">
                                          <p:val>
                                            <p:strVal val="0-#ppt_w/2"/>
                                          </p:val>
                                        </p:tav>
                                        <p:tav tm="100000">
                                          <p:val>
                                            <p:strVal val="#ppt_x"/>
                                          </p:val>
                                        </p:tav>
                                      </p:tavLst>
                                    </p:anim>
                                    <p:anim calcmode="lin" valueType="num">
                                      <p:cBhvr additive="base">
                                        <p:cTn id="13" dur="500" fill="hold"/>
                                        <p:tgtEl>
                                          <p:spTgt spid="2870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28705"/>
                                        </p:tgtEl>
                                        <p:attrNameLst>
                                          <p:attrName>style.visibility</p:attrName>
                                        </p:attrNameLst>
                                      </p:cBhvr>
                                      <p:to>
                                        <p:strVal val="visible"/>
                                      </p:to>
                                    </p:set>
                                    <p:anim calcmode="lin" valueType="num">
                                      <p:cBhvr>
                                        <p:cTn id="18" dur="500" fill="hold"/>
                                        <p:tgtEl>
                                          <p:spTgt spid="28705"/>
                                        </p:tgtEl>
                                        <p:attrNameLst>
                                          <p:attrName>ppt_x</p:attrName>
                                        </p:attrNameLst>
                                      </p:cBhvr>
                                      <p:tavLst>
                                        <p:tav tm="0">
                                          <p:val>
                                            <p:strVal val="#ppt_x-#ppt_w/2"/>
                                          </p:val>
                                        </p:tav>
                                        <p:tav tm="100000">
                                          <p:val>
                                            <p:strVal val="#ppt_x"/>
                                          </p:val>
                                        </p:tav>
                                      </p:tavLst>
                                    </p:anim>
                                    <p:anim calcmode="lin" valueType="num">
                                      <p:cBhvr>
                                        <p:cTn id="19" dur="500" fill="hold"/>
                                        <p:tgtEl>
                                          <p:spTgt spid="28705"/>
                                        </p:tgtEl>
                                        <p:attrNameLst>
                                          <p:attrName>ppt_y</p:attrName>
                                        </p:attrNameLst>
                                      </p:cBhvr>
                                      <p:tavLst>
                                        <p:tav tm="0">
                                          <p:val>
                                            <p:strVal val="#ppt_y"/>
                                          </p:val>
                                        </p:tav>
                                        <p:tav tm="100000">
                                          <p:val>
                                            <p:strVal val="#ppt_y"/>
                                          </p:val>
                                        </p:tav>
                                      </p:tavLst>
                                    </p:anim>
                                    <p:anim calcmode="lin" valueType="num">
                                      <p:cBhvr>
                                        <p:cTn id="20" dur="500" fill="hold"/>
                                        <p:tgtEl>
                                          <p:spTgt spid="28705"/>
                                        </p:tgtEl>
                                        <p:attrNameLst>
                                          <p:attrName>ppt_w</p:attrName>
                                        </p:attrNameLst>
                                      </p:cBhvr>
                                      <p:tavLst>
                                        <p:tav tm="0">
                                          <p:val>
                                            <p:fltVal val="0"/>
                                          </p:val>
                                        </p:tav>
                                        <p:tav tm="100000">
                                          <p:val>
                                            <p:strVal val="#ppt_w"/>
                                          </p:val>
                                        </p:tav>
                                      </p:tavLst>
                                    </p:anim>
                                    <p:anim calcmode="lin" valueType="num">
                                      <p:cBhvr>
                                        <p:cTn id="21" dur="500" fill="hold"/>
                                        <p:tgtEl>
                                          <p:spTgt spid="28705"/>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7" presetClass="entr" presetSubtype="8" fill="hold" grpId="0" nodeType="clickEffect">
                                  <p:stCondLst>
                                    <p:cond delay="0"/>
                                  </p:stCondLst>
                                  <p:childTnLst>
                                    <p:set>
                                      <p:cBhvr>
                                        <p:cTn id="25" dur="1" fill="hold">
                                          <p:stCondLst>
                                            <p:cond delay="0"/>
                                          </p:stCondLst>
                                        </p:cTn>
                                        <p:tgtEl>
                                          <p:spTgt spid="28706"/>
                                        </p:tgtEl>
                                        <p:attrNameLst>
                                          <p:attrName>style.visibility</p:attrName>
                                        </p:attrNameLst>
                                      </p:cBhvr>
                                      <p:to>
                                        <p:strVal val="visible"/>
                                      </p:to>
                                    </p:set>
                                    <p:anim calcmode="lin" valueType="num">
                                      <p:cBhvr>
                                        <p:cTn id="26" dur="500" fill="hold"/>
                                        <p:tgtEl>
                                          <p:spTgt spid="28706"/>
                                        </p:tgtEl>
                                        <p:attrNameLst>
                                          <p:attrName>ppt_x</p:attrName>
                                        </p:attrNameLst>
                                      </p:cBhvr>
                                      <p:tavLst>
                                        <p:tav tm="0">
                                          <p:val>
                                            <p:strVal val="#ppt_x-#ppt_w/2"/>
                                          </p:val>
                                        </p:tav>
                                        <p:tav tm="100000">
                                          <p:val>
                                            <p:strVal val="#ppt_x"/>
                                          </p:val>
                                        </p:tav>
                                      </p:tavLst>
                                    </p:anim>
                                    <p:anim calcmode="lin" valueType="num">
                                      <p:cBhvr>
                                        <p:cTn id="27" dur="500" fill="hold"/>
                                        <p:tgtEl>
                                          <p:spTgt spid="28706"/>
                                        </p:tgtEl>
                                        <p:attrNameLst>
                                          <p:attrName>ppt_y</p:attrName>
                                        </p:attrNameLst>
                                      </p:cBhvr>
                                      <p:tavLst>
                                        <p:tav tm="0">
                                          <p:val>
                                            <p:strVal val="#ppt_y"/>
                                          </p:val>
                                        </p:tav>
                                        <p:tav tm="100000">
                                          <p:val>
                                            <p:strVal val="#ppt_y"/>
                                          </p:val>
                                        </p:tav>
                                      </p:tavLst>
                                    </p:anim>
                                    <p:anim calcmode="lin" valueType="num">
                                      <p:cBhvr>
                                        <p:cTn id="28" dur="500" fill="hold"/>
                                        <p:tgtEl>
                                          <p:spTgt spid="28706"/>
                                        </p:tgtEl>
                                        <p:attrNameLst>
                                          <p:attrName>ppt_w</p:attrName>
                                        </p:attrNameLst>
                                      </p:cBhvr>
                                      <p:tavLst>
                                        <p:tav tm="0">
                                          <p:val>
                                            <p:fltVal val="0"/>
                                          </p:val>
                                        </p:tav>
                                        <p:tav tm="100000">
                                          <p:val>
                                            <p:strVal val="#ppt_w"/>
                                          </p:val>
                                        </p:tav>
                                      </p:tavLst>
                                    </p:anim>
                                    <p:anim calcmode="lin" valueType="num">
                                      <p:cBhvr>
                                        <p:cTn id="29" dur="500" fill="hold"/>
                                        <p:tgtEl>
                                          <p:spTgt spid="28706"/>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16" presetClass="entr" presetSubtype="42" fill="hold" grpId="0" nodeType="clickEffect">
                                  <p:stCondLst>
                                    <p:cond delay="0"/>
                                  </p:stCondLst>
                                  <p:childTnLst>
                                    <p:set>
                                      <p:cBhvr>
                                        <p:cTn id="33" dur="1" fill="hold">
                                          <p:stCondLst>
                                            <p:cond delay="0"/>
                                          </p:stCondLst>
                                        </p:cTn>
                                        <p:tgtEl>
                                          <p:spTgt spid="28707"/>
                                        </p:tgtEl>
                                        <p:attrNameLst>
                                          <p:attrName>style.visibility</p:attrName>
                                        </p:attrNameLst>
                                      </p:cBhvr>
                                      <p:to>
                                        <p:strVal val="visible"/>
                                      </p:to>
                                    </p:set>
                                    <p:animEffect transition="in" filter="barn(outHorizontal)">
                                      <p:cBhvr>
                                        <p:cTn id="34" dur="500"/>
                                        <p:tgtEl>
                                          <p:spTgt spid="28707"/>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1" fill="hold" nodeType="clickEffect">
                                  <p:stCondLst>
                                    <p:cond delay="0"/>
                                  </p:stCondLst>
                                  <p:childTnLst>
                                    <p:set>
                                      <p:cBhvr>
                                        <p:cTn id="38" dur="1" fill="hold">
                                          <p:stCondLst>
                                            <p:cond delay="0"/>
                                          </p:stCondLst>
                                        </p:cTn>
                                        <p:tgtEl>
                                          <p:spTgt spid="28694"/>
                                        </p:tgtEl>
                                        <p:attrNameLst>
                                          <p:attrName>style.visibility</p:attrName>
                                        </p:attrNameLst>
                                      </p:cBhvr>
                                      <p:to>
                                        <p:strVal val="visible"/>
                                      </p:to>
                                    </p:set>
                                    <p:anim calcmode="lin" valueType="num">
                                      <p:cBhvr>
                                        <p:cTn id="39" dur="500" fill="hold"/>
                                        <p:tgtEl>
                                          <p:spTgt spid="28694"/>
                                        </p:tgtEl>
                                        <p:attrNameLst>
                                          <p:attrName>ppt_x</p:attrName>
                                        </p:attrNameLst>
                                      </p:cBhvr>
                                      <p:tavLst>
                                        <p:tav tm="0">
                                          <p:val>
                                            <p:strVal val="#ppt_x"/>
                                          </p:val>
                                        </p:tav>
                                        <p:tav tm="100000">
                                          <p:val>
                                            <p:strVal val="#ppt_x"/>
                                          </p:val>
                                        </p:tav>
                                      </p:tavLst>
                                    </p:anim>
                                    <p:anim calcmode="lin" valueType="num">
                                      <p:cBhvr>
                                        <p:cTn id="40" dur="500" fill="hold"/>
                                        <p:tgtEl>
                                          <p:spTgt spid="28694"/>
                                        </p:tgtEl>
                                        <p:attrNameLst>
                                          <p:attrName>ppt_y</p:attrName>
                                        </p:attrNameLst>
                                      </p:cBhvr>
                                      <p:tavLst>
                                        <p:tav tm="0">
                                          <p:val>
                                            <p:strVal val="#ppt_y-#ppt_h/2"/>
                                          </p:val>
                                        </p:tav>
                                        <p:tav tm="100000">
                                          <p:val>
                                            <p:strVal val="#ppt_y"/>
                                          </p:val>
                                        </p:tav>
                                      </p:tavLst>
                                    </p:anim>
                                    <p:anim calcmode="lin" valueType="num">
                                      <p:cBhvr>
                                        <p:cTn id="41" dur="500" fill="hold"/>
                                        <p:tgtEl>
                                          <p:spTgt spid="28694"/>
                                        </p:tgtEl>
                                        <p:attrNameLst>
                                          <p:attrName>ppt_w</p:attrName>
                                        </p:attrNameLst>
                                      </p:cBhvr>
                                      <p:tavLst>
                                        <p:tav tm="0">
                                          <p:val>
                                            <p:strVal val="#ppt_w"/>
                                          </p:val>
                                        </p:tav>
                                        <p:tav tm="100000">
                                          <p:val>
                                            <p:strVal val="#ppt_w"/>
                                          </p:val>
                                        </p:tav>
                                      </p:tavLst>
                                    </p:anim>
                                    <p:anim calcmode="lin" valueType="num">
                                      <p:cBhvr>
                                        <p:cTn id="42" dur="500" fill="hold"/>
                                        <p:tgtEl>
                                          <p:spTgt spid="28694"/>
                                        </p:tgtEl>
                                        <p:attrNameLst>
                                          <p:attrName>ppt_h</p:attrName>
                                        </p:attrNameLst>
                                      </p:cBhvr>
                                      <p:tavLst>
                                        <p:tav tm="0">
                                          <p:val>
                                            <p:fltVal val="0"/>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05" grpId="0" animBg="1"/>
      <p:bldP spid="28706" grpId="0" animBg="1"/>
      <p:bldP spid="2870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xfrm>
            <a:off x="6877844" y="304659"/>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B2DCE1B9-F0A2-4486-8309-6374C7D56C67}" type="slidenum">
              <a:rPr kumimoji="0" lang="zh-CN" altLang="en-US" sz="2000" smtClean="0">
                <a:solidFill>
                  <a:srgbClr val="0000FF"/>
                </a:solidFill>
              </a:rPr>
              <a:pPr eaLnBrk="1" hangingPunct="1"/>
              <a:t>8</a:t>
            </a:fld>
            <a:endParaRPr kumimoji="0" lang="en-US" altLang="zh-CN" sz="2000" smtClean="0">
              <a:solidFill>
                <a:srgbClr val="0000FF"/>
              </a:solidFill>
            </a:endParaRPr>
          </a:p>
        </p:txBody>
      </p:sp>
      <p:graphicFrame>
        <p:nvGraphicFramePr>
          <p:cNvPr id="7180" name="Object 12"/>
          <p:cNvGraphicFramePr>
            <a:graphicFrameLocks noChangeAspect="1"/>
          </p:cNvGraphicFramePr>
          <p:nvPr>
            <p:extLst>
              <p:ext uri="{D42A27DB-BD31-4B8C-83A1-F6EECF244321}">
                <p14:modId xmlns:p14="http://schemas.microsoft.com/office/powerpoint/2010/main" val="2285182493"/>
              </p:ext>
            </p:extLst>
          </p:nvPr>
        </p:nvGraphicFramePr>
        <p:xfrm>
          <a:off x="554752" y="1670491"/>
          <a:ext cx="2527300" cy="546100"/>
        </p:xfrm>
        <a:graphic>
          <a:graphicData uri="http://schemas.openxmlformats.org/presentationml/2006/ole">
            <mc:AlternateContent xmlns:mc="http://schemas.openxmlformats.org/markup-compatibility/2006">
              <mc:Choice xmlns:v="urn:schemas-microsoft-com:vml" Requires="v">
                <p:oleObj spid="_x0000_s9270" r:id="rId3" imgW="1054100" imgH="228600" progId="Equation.DSMT4">
                  <p:embed/>
                </p:oleObj>
              </mc:Choice>
              <mc:Fallback>
                <p:oleObj r:id="rId3" imgW="1054100" imgH="228600" progId="Equation.DSMT4">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752" y="1670491"/>
                        <a:ext cx="2527300" cy="5461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7178"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5125" y="2379663"/>
            <a:ext cx="5022850" cy="359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9"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37150" y="2846388"/>
            <a:ext cx="3481388"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215" name="Group 47"/>
          <p:cNvGrpSpPr>
            <a:grpSpLocks/>
          </p:cNvGrpSpPr>
          <p:nvPr/>
        </p:nvGrpSpPr>
        <p:grpSpPr bwMode="auto">
          <a:xfrm>
            <a:off x="978038" y="279451"/>
            <a:ext cx="4779973" cy="484188"/>
            <a:chOff x="173" y="114"/>
            <a:chExt cx="3011" cy="305"/>
          </a:xfrm>
        </p:grpSpPr>
        <p:sp>
          <p:nvSpPr>
            <p:cNvPr id="9229" name="Text Box 2"/>
            <p:cNvSpPr txBox="1">
              <a:spLocks noChangeArrowheads="1"/>
            </p:cNvSpPr>
            <p:nvPr/>
          </p:nvSpPr>
          <p:spPr bwMode="auto">
            <a:xfrm>
              <a:off x="173" y="117"/>
              <a:ext cx="170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spcBef>
                  <a:spcPct val="50000"/>
                </a:spcBef>
              </a:pPr>
              <a:r>
                <a:rPr lang="zh-CN" altLang="en-US" dirty="0"/>
                <a:t>(3) 径向跳动</a:t>
              </a:r>
            </a:p>
          </p:txBody>
        </p:sp>
        <p:graphicFrame>
          <p:nvGraphicFramePr>
            <p:cNvPr id="9230" name="Object 35"/>
            <p:cNvGraphicFramePr>
              <a:graphicFrameLocks noChangeAspect="1"/>
            </p:cNvGraphicFramePr>
            <p:nvPr>
              <p:extLst>
                <p:ext uri="{D42A27DB-BD31-4B8C-83A1-F6EECF244321}">
                  <p14:modId xmlns:p14="http://schemas.microsoft.com/office/powerpoint/2010/main" val="3822960980"/>
                </p:ext>
              </p:extLst>
            </p:nvPr>
          </p:nvGraphicFramePr>
          <p:xfrm>
            <a:off x="1610" y="114"/>
            <a:ext cx="1574" cy="305"/>
          </p:xfrm>
          <a:graphic>
            <a:graphicData uri="http://schemas.openxmlformats.org/presentationml/2006/ole">
              <mc:AlternateContent xmlns:mc="http://schemas.openxmlformats.org/markup-compatibility/2006">
                <mc:Choice xmlns:v="urn:schemas-microsoft-com:vml" Requires="v">
                  <p:oleObj spid="_x0000_s9271" name="公式" r:id="rId7" imgW="1028254" imgH="215806" progId="Equation.3">
                    <p:embed/>
                  </p:oleObj>
                </mc:Choice>
                <mc:Fallback>
                  <p:oleObj name="公式" r:id="rId7" imgW="1028254" imgH="215806" progId="Equation.3">
                    <p:embed/>
                    <p:pic>
                      <p:nvPicPr>
                        <p:cNvPr id="0" name="Object 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0" y="114"/>
                          <a:ext cx="1574" cy="3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7205" name="AutoShape 37"/>
          <p:cNvSpPr>
            <a:spLocks/>
          </p:cNvSpPr>
          <p:nvPr/>
        </p:nvSpPr>
        <p:spPr bwMode="auto">
          <a:xfrm>
            <a:off x="2763838" y="5951538"/>
            <a:ext cx="2651125" cy="609600"/>
          </a:xfrm>
          <a:prstGeom prst="borderCallout2">
            <a:avLst>
              <a:gd name="adj1" fmla="val 18750"/>
              <a:gd name="adj2" fmla="val -2875"/>
              <a:gd name="adj3" fmla="val 18750"/>
              <a:gd name="adj4" fmla="val -12995"/>
              <a:gd name="adj5" fmla="val -45051"/>
              <a:gd name="adj6" fmla="val -49463"/>
            </a:avLst>
          </a:prstGeom>
          <a:noFill/>
          <a:ln w="38100">
            <a:solidFill>
              <a:srgbClr val="FF3300"/>
            </a:solidFill>
            <a:miter lim="800000"/>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a:t>径向跳动测量仪</a:t>
            </a:r>
          </a:p>
        </p:txBody>
      </p:sp>
      <p:sp>
        <p:nvSpPr>
          <p:cNvPr id="7206" name="AutoShape 38"/>
          <p:cNvSpPr>
            <a:spLocks/>
          </p:cNvSpPr>
          <p:nvPr/>
        </p:nvSpPr>
        <p:spPr bwMode="auto">
          <a:xfrm>
            <a:off x="4019550" y="3132138"/>
            <a:ext cx="1797050" cy="609600"/>
          </a:xfrm>
          <a:prstGeom prst="borderCallout2">
            <a:avLst>
              <a:gd name="adj1" fmla="val 18750"/>
              <a:gd name="adj2" fmla="val -4241"/>
              <a:gd name="adj3" fmla="val 18750"/>
              <a:gd name="adj4" fmla="val -19083"/>
              <a:gd name="adj5" fmla="val 155991"/>
              <a:gd name="adj6" fmla="val -72171"/>
            </a:avLst>
          </a:prstGeom>
          <a:noFill/>
          <a:ln w="38100">
            <a:solidFill>
              <a:srgbClr val="FF3300"/>
            </a:solidFill>
            <a:miter lim="800000"/>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a:t>被测齿轮</a:t>
            </a:r>
          </a:p>
        </p:txBody>
      </p:sp>
      <p:sp>
        <p:nvSpPr>
          <p:cNvPr id="7207" name="AutoShape 39"/>
          <p:cNvSpPr>
            <a:spLocks noChangeArrowheads="1"/>
          </p:cNvSpPr>
          <p:nvPr/>
        </p:nvSpPr>
        <p:spPr bwMode="auto">
          <a:xfrm>
            <a:off x="438150" y="2433638"/>
            <a:ext cx="1317625" cy="998537"/>
          </a:xfrm>
          <a:prstGeom prst="wedgeEllipseCallout">
            <a:avLst>
              <a:gd name="adj1" fmla="val 104819"/>
              <a:gd name="adj2" fmla="val -9144"/>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a:t>指示表</a:t>
            </a:r>
          </a:p>
        </p:txBody>
      </p:sp>
      <p:sp>
        <p:nvSpPr>
          <p:cNvPr id="7208" name="AutoShape 40"/>
          <p:cNvSpPr>
            <a:spLocks/>
          </p:cNvSpPr>
          <p:nvPr/>
        </p:nvSpPr>
        <p:spPr bwMode="auto">
          <a:xfrm>
            <a:off x="6224588" y="5827713"/>
            <a:ext cx="1787525" cy="609600"/>
          </a:xfrm>
          <a:prstGeom prst="borderCallout1">
            <a:avLst>
              <a:gd name="adj1" fmla="val 18750"/>
              <a:gd name="adj2" fmla="val 29574"/>
              <a:gd name="adj3" fmla="val -215366"/>
              <a:gd name="adj4" fmla="val 29574"/>
            </a:avLst>
          </a:prstGeom>
          <a:noFill/>
          <a:ln w="38100">
            <a:solidFill>
              <a:srgbClr val="FF3300"/>
            </a:solidFill>
            <a:miter lim="800000"/>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a:t>球形测头</a:t>
            </a:r>
          </a:p>
        </p:txBody>
      </p:sp>
      <p:graphicFrame>
        <p:nvGraphicFramePr>
          <p:cNvPr id="7209" name="Object 41"/>
          <p:cNvGraphicFramePr>
            <a:graphicFrameLocks noChangeAspect="1"/>
          </p:cNvGraphicFramePr>
          <p:nvPr>
            <p:extLst>
              <p:ext uri="{D42A27DB-BD31-4B8C-83A1-F6EECF244321}">
                <p14:modId xmlns:p14="http://schemas.microsoft.com/office/powerpoint/2010/main" val="4228686095"/>
              </p:ext>
            </p:extLst>
          </p:nvPr>
        </p:nvGraphicFramePr>
        <p:xfrm>
          <a:off x="3137095" y="1763084"/>
          <a:ext cx="4987322" cy="509604"/>
        </p:xfrm>
        <a:graphic>
          <a:graphicData uri="http://schemas.openxmlformats.org/presentationml/2006/ole">
            <mc:AlternateContent xmlns:mc="http://schemas.openxmlformats.org/markup-compatibility/2006">
              <mc:Choice xmlns:v="urn:schemas-microsoft-com:vml" Requires="v">
                <p:oleObj spid="_x0000_s9272" name="公式" r:id="rId9" imgW="2108200" imgH="215900" progId="Equation.3">
                  <p:embed/>
                </p:oleObj>
              </mc:Choice>
              <mc:Fallback>
                <p:oleObj name="公式" r:id="rId9" imgW="2108200" imgH="215900" progId="Equation.3">
                  <p:embed/>
                  <p:pic>
                    <p:nvPicPr>
                      <p:cNvPr id="0" name="Object 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7095" y="1763084"/>
                        <a:ext cx="4987322" cy="509604"/>
                      </a:xfrm>
                      <a:prstGeom prst="rect">
                        <a:avLst/>
                      </a:prstGeom>
                      <a:noFill/>
                      <a:ln>
                        <a:noFill/>
                      </a:ln>
                      <a:effectLst/>
                      <a:extLst/>
                    </p:spPr>
                  </p:pic>
                </p:oleObj>
              </mc:Fallback>
            </mc:AlternateContent>
          </a:graphicData>
        </a:graphic>
      </p:graphicFrame>
      <p:sp>
        <p:nvSpPr>
          <p:cNvPr id="7214" name="Text Box 46"/>
          <p:cNvSpPr txBox="1">
            <a:spLocks noChangeArrowheads="1"/>
          </p:cNvSpPr>
          <p:nvPr/>
        </p:nvSpPr>
        <p:spPr bwMode="auto">
          <a:xfrm>
            <a:off x="469396" y="733966"/>
            <a:ext cx="788035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dirty="0">
                <a:solidFill>
                  <a:srgbClr val="FF3300"/>
                </a:solidFill>
              </a:rPr>
              <a:t>       径向跳动</a:t>
            </a:r>
            <a:r>
              <a:rPr lang="zh-CN" altLang="en-US" dirty="0"/>
              <a:t>是指测头相继置于每个齿槽内，从测头到齿轮基准轴线的最大与最小距离之差，如图</a:t>
            </a:r>
            <a:r>
              <a:rPr lang="en-US" altLang="zh-CN" dirty="0"/>
              <a:t>10.16</a:t>
            </a:r>
            <a:r>
              <a:rPr lang="zh-CN" altLang="en-US" dirty="0"/>
              <a:t>所示。</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215"/>
                                        </p:tgtEl>
                                        <p:attrNameLst>
                                          <p:attrName>style.visibility</p:attrName>
                                        </p:attrNameLst>
                                      </p:cBhvr>
                                      <p:to>
                                        <p:strVal val="visible"/>
                                      </p:to>
                                    </p:set>
                                    <p:animEffect transition="in" filter="wipe(left)">
                                      <p:cBhvr>
                                        <p:cTn id="7" dur="2000"/>
                                        <p:tgtEl>
                                          <p:spTgt spid="72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7178"/>
                                        </p:tgtEl>
                                        <p:attrNameLst>
                                          <p:attrName>style.visibility</p:attrName>
                                        </p:attrNameLst>
                                      </p:cBhvr>
                                      <p:to>
                                        <p:strVal val="visible"/>
                                      </p:to>
                                    </p:set>
                                    <p:anim calcmode="lin" valueType="num">
                                      <p:cBhvr additive="base">
                                        <p:cTn id="12" dur="500" fill="hold"/>
                                        <p:tgtEl>
                                          <p:spTgt spid="7178"/>
                                        </p:tgtEl>
                                        <p:attrNameLst>
                                          <p:attrName>ppt_x</p:attrName>
                                        </p:attrNameLst>
                                      </p:cBhvr>
                                      <p:tavLst>
                                        <p:tav tm="0">
                                          <p:val>
                                            <p:strVal val="0-#ppt_w/2"/>
                                          </p:val>
                                        </p:tav>
                                        <p:tav tm="100000">
                                          <p:val>
                                            <p:strVal val="#ppt_x"/>
                                          </p:val>
                                        </p:tav>
                                      </p:tavLst>
                                    </p:anim>
                                    <p:anim calcmode="lin" valueType="num">
                                      <p:cBhvr additive="base">
                                        <p:cTn id="13" dur="500" fill="hold"/>
                                        <p:tgtEl>
                                          <p:spTgt spid="717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214"/>
                                        </p:tgtEl>
                                        <p:attrNameLst>
                                          <p:attrName>style.visibility</p:attrName>
                                        </p:attrNameLst>
                                      </p:cBhvr>
                                      <p:to>
                                        <p:strVal val="visible"/>
                                      </p:to>
                                    </p:set>
                                    <p:animEffect transition="in" filter="wipe(left)">
                                      <p:cBhvr>
                                        <p:cTn id="18" dur="2000"/>
                                        <p:tgtEl>
                                          <p:spTgt spid="721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2" fill="hold" grpId="0" nodeType="clickEffect">
                                  <p:stCondLst>
                                    <p:cond delay="0"/>
                                  </p:stCondLst>
                                  <p:childTnLst>
                                    <p:set>
                                      <p:cBhvr>
                                        <p:cTn id="22" dur="1" fill="hold">
                                          <p:stCondLst>
                                            <p:cond delay="0"/>
                                          </p:stCondLst>
                                        </p:cTn>
                                        <p:tgtEl>
                                          <p:spTgt spid="7205"/>
                                        </p:tgtEl>
                                        <p:attrNameLst>
                                          <p:attrName>style.visibility</p:attrName>
                                        </p:attrNameLst>
                                      </p:cBhvr>
                                      <p:to>
                                        <p:strVal val="visible"/>
                                      </p:to>
                                    </p:set>
                                    <p:anim calcmode="lin" valueType="num">
                                      <p:cBhvr>
                                        <p:cTn id="23" dur="500" fill="hold"/>
                                        <p:tgtEl>
                                          <p:spTgt spid="7205"/>
                                        </p:tgtEl>
                                        <p:attrNameLst>
                                          <p:attrName>ppt_x</p:attrName>
                                        </p:attrNameLst>
                                      </p:cBhvr>
                                      <p:tavLst>
                                        <p:tav tm="0">
                                          <p:val>
                                            <p:strVal val="#ppt_x+#ppt_w/2"/>
                                          </p:val>
                                        </p:tav>
                                        <p:tav tm="100000">
                                          <p:val>
                                            <p:strVal val="#ppt_x"/>
                                          </p:val>
                                        </p:tav>
                                      </p:tavLst>
                                    </p:anim>
                                    <p:anim calcmode="lin" valueType="num">
                                      <p:cBhvr>
                                        <p:cTn id="24" dur="500" fill="hold"/>
                                        <p:tgtEl>
                                          <p:spTgt spid="7205"/>
                                        </p:tgtEl>
                                        <p:attrNameLst>
                                          <p:attrName>ppt_y</p:attrName>
                                        </p:attrNameLst>
                                      </p:cBhvr>
                                      <p:tavLst>
                                        <p:tav tm="0">
                                          <p:val>
                                            <p:strVal val="#ppt_y"/>
                                          </p:val>
                                        </p:tav>
                                        <p:tav tm="100000">
                                          <p:val>
                                            <p:strVal val="#ppt_y"/>
                                          </p:val>
                                        </p:tav>
                                      </p:tavLst>
                                    </p:anim>
                                    <p:anim calcmode="lin" valueType="num">
                                      <p:cBhvr>
                                        <p:cTn id="25" dur="500" fill="hold"/>
                                        <p:tgtEl>
                                          <p:spTgt spid="7205"/>
                                        </p:tgtEl>
                                        <p:attrNameLst>
                                          <p:attrName>ppt_w</p:attrName>
                                        </p:attrNameLst>
                                      </p:cBhvr>
                                      <p:tavLst>
                                        <p:tav tm="0">
                                          <p:val>
                                            <p:fltVal val="0"/>
                                          </p:val>
                                        </p:tav>
                                        <p:tav tm="100000">
                                          <p:val>
                                            <p:strVal val="#ppt_w"/>
                                          </p:val>
                                        </p:tav>
                                      </p:tavLst>
                                    </p:anim>
                                    <p:anim calcmode="lin" valueType="num">
                                      <p:cBhvr>
                                        <p:cTn id="26" dur="500" fill="hold"/>
                                        <p:tgtEl>
                                          <p:spTgt spid="7205"/>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2" fill="hold" grpId="0" nodeType="clickEffect">
                                  <p:stCondLst>
                                    <p:cond delay="0"/>
                                  </p:stCondLst>
                                  <p:childTnLst>
                                    <p:set>
                                      <p:cBhvr>
                                        <p:cTn id="30" dur="1" fill="hold">
                                          <p:stCondLst>
                                            <p:cond delay="0"/>
                                          </p:stCondLst>
                                        </p:cTn>
                                        <p:tgtEl>
                                          <p:spTgt spid="7206"/>
                                        </p:tgtEl>
                                        <p:attrNameLst>
                                          <p:attrName>style.visibility</p:attrName>
                                        </p:attrNameLst>
                                      </p:cBhvr>
                                      <p:to>
                                        <p:strVal val="visible"/>
                                      </p:to>
                                    </p:set>
                                    <p:anim calcmode="lin" valueType="num">
                                      <p:cBhvr>
                                        <p:cTn id="31" dur="500" fill="hold"/>
                                        <p:tgtEl>
                                          <p:spTgt spid="7206"/>
                                        </p:tgtEl>
                                        <p:attrNameLst>
                                          <p:attrName>ppt_x</p:attrName>
                                        </p:attrNameLst>
                                      </p:cBhvr>
                                      <p:tavLst>
                                        <p:tav tm="0">
                                          <p:val>
                                            <p:strVal val="#ppt_x+#ppt_w/2"/>
                                          </p:val>
                                        </p:tav>
                                        <p:tav tm="100000">
                                          <p:val>
                                            <p:strVal val="#ppt_x"/>
                                          </p:val>
                                        </p:tav>
                                      </p:tavLst>
                                    </p:anim>
                                    <p:anim calcmode="lin" valueType="num">
                                      <p:cBhvr>
                                        <p:cTn id="32" dur="500" fill="hold"/>
                                        <p:tgtEl>
                                          <p:spTgt spid="7206"/>
                                        </p:tgtEl>
                                        <p:attrNameLst>
                                          <p:attrName>ppt_y</p:attrName>
                                        </p:attrNameLst>
                                      </p:cBhvr>
                                      <p:tavLst>
                                        <p:tav tm="0">
                                          <p:val>
                                            <p:strVal val="#ppt_y"/>
                                          </p:val>
                                        </p:tav>
                                        <p:tav tm="100000">
                                          <p:val>
                                            <p:strVal val="#ppt_y"/>
                                          </p:val>
                                        </p:tav>
                                      </p:tavLst>
                                    </p:anim>
                                    <p:anim calcmode="lin" valueType="num">
                                      <p:cBhvr>
                                        <p:cTn id="33" dur="500" fill="hold"/>
                                        <p:tgtEl>
                                          <p:spTgt spid="7206"/>
                                        </p:tgtEl>
                                        <p:attrNameLst>
                                          <p:attrName>ppt_w</p:attrName>
                                        </p:attrNameLst>
                                      </p:cBhvr>
                                      <p:tavLst>
                                        <p:tav tm="0">
                                          <p:val>
                                            <p:fltVal val="0"/>
                                          </p:val>
                                        </p:tav>
                                        <p:tav tm="100000">
                                          <p:val>
                                            <p:strVal val="#ppt_w"/>
                                          </p:val>
                                        </p:tav>
                                      </p:tavLst>
                                    </p:anim>
                                    <p:anim calcmode="lin" valueType="num">
                                      <p:cBhvr>
                                        <p:cTn id="34" dur="500" fill="hold"/>
                                        <p:tgtEl>
                                          <p:spTgt spid="7206"/>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7207"/>
                                        </p:tgtEl>
                                        <p:attrNameLst>
                                          <p:attrName>style.visibility</p:attrName>
                                        </p:attrNameLst>
                                      </p:cBhvr>
                                      <p:to>
                                        <p:strVal val="visible"/>
                                      </p:to>
                                    </p:set>
                                    <p:anim calcmode="lin" valueType="num">
                                      <p:cBhvr>
                                        <p:cTn id="39" dur="500" fill="hold"/>
                                        <p:tgtEl>
                                          <p:spTgt spid="7207"/>
                                        </p:tgtEl>
                                        <p:attrNameLst>
                                          <p:attrName>ppt_x</p:attrName>
                                        </p:attrNameLst>
                                      </p:cBhvr>
                                      <p:tavLst>
                                        <p:tav tm="0">
                                          <p:val>
                                            <p:strVal val="#ppt_x-#ppt_w/2"/>
                                          </p:val>
                                        </p:tav>
                                        <p:tav tm="100000">
                                          <p:val>
                                            <p:strVal val="#ppt_x"/>
                                          </p:val>
                                        </p:tav>
                                      </p:tavLst>
                                    </p:anim>
                                    <p:anim calcmode="lin" valueType="num">
                                      <p:cBhvr>
                                        <p:cTn id="40" dur="500" fill="hold"/>
                                        <p:tgtEl>
                                          <p:spTgt spid="7207"/>
                                        </p:tgtEl>
                                        <p:attrNameLst>
                                          <p:attrName>ppt_y</p:attrName>
                                        </p:attrNameLst>
                                      </p:cBhvr>
                                      <p:tavLst>
                                        <p:tav tm="0">
                                          <p:val>
                                            <p:strVal val="#ppt_y"/>
                                          </p:val>
                                        </p:tav>
                                        <p:tav tm="100000">
                                          <p:val>
                                            <p:strVal val="#ppt_y"/>
                                          </p:val>
                                        </p:tav>
                                      </p:tavLst>
                                    </p:anim>
                                    <p:anim calcmode="lin" valueType="num">
                                      <p:cBhvr>
                                        <p:cTn id="41" dur="500" fill="hold"/>
                                        <p:tgtEl>
                                          <p:spTgt spid="7207"/>
                                        </p:tgtEl>
                                        <p:attrNameLst>
                                          <p:attrName>ppt_w</p:attrName>
                                        </p:attrNameLst>
                                      </p:cBhvr>
                                      <p:tavLst>
                                        <p:tav tm="0">
                                          <p:val>
                                            <p:fltVal val="0"/>
                                          </p:val>
                                        </p:tav>
                                        <p:tav tm="100000">
                                          <p:val>
                                            <p:strVal val="#ppt_w"/>
                                          </p:val>
                                        </p:tav>
                                      </p:tavLst>
                                    </p:anim>
                                    <p:anim calcmode="lin" valueType="num">
                                      <p:cBhvr>
                                        <p:cTn id="42" dur="500" fill="hold"/>
                                        <p:tgtEl>
                                          <p:spTgt spid="7207"/>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2" fill="hold" nodeType="clickEffect">
                                  <p:stCondLst>
                                    <p:cond delay="0"/>
                                  </p:stCondLst>
                                  <p:childTnLst>
                                    <p:set>
                                      <p:cBhvr>
                                        <p:cTn id="46" dur="1" fill="hold">
                                          <p:stCondLst>
                                            <p:cond delay="0"/>
                                          </p:stCondLst>
                                        </p:cTn>
                                        <p:tgtEl>
                                          <p:spTgt spid="7179"/>
                                        </p:tgtEl>
                                        <p:attrNameLst>
                                          <p:attrName>style.visibility</p:attrName>
                                        </p:attrNameLst>
                                      </p:cBhvr>
                                      <p:to>
                                        <p:strVal val="visible"/>
                                      </p:to>
                                    </p:set>
                                    <p:anim calcmode="lin" valueType="num">
                                      <p:cBhvr additive="base">
                                        <p:cTn id="47" dur="500" fill="hold"/>
                                        <p:tgtEl>
                                          <p:spTgt spid="7179"/>
                                        </p:tgtEl>
                                        <p:attrNameLst>
                                          <p:attrName>ppt_x</p:attrName>
                                        </p:attrNameLst>
                                      </p:cBhvr>
                                      <p:tavLst>
                                        <p:tav tm="0">
                                          <p:val>
                                            <p:strVal val="1+#ppt_w/2"/>
                                          </p:val>
                                        </p:tav>
                                        <p:tav tm="100000">
                                          <p:val>
                                            <p:strVal val="#ppt_x"/>
                                          </p:val>
                                        </p:tav>
                                      </p:tavLst>
                                    </p:anim>
                                    <p:anim calcmode="lin" valueType="num">
                                      <p:cBhvr additive="base">
                                        <p:cTn id="48" dur="500" fill="hold"/>
                                        <p:tgtEl>
                                          <p:spTgt spid="7179"/>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17" presetClass="entr" presetSubtype="4" fill="hold" grpId="0" nodeType="clickEffect">
                                  <p:stCondLst>
                                    <p:cond delay="0"/>
                                  </p:stCondLst>
                                  <p:childTnLst>
                                    <p:set>
                                      <p:cBhvr>
                                        <p:cTn id="52" dur="1" fill="hold">
                                          <p:stCondLst>
                                            <p:cond delay="0"/>
                                          </p:stCondLst>
                                        </p:cTn>
                                        <p:tgtEl>
                                          <p:spTgt spid="7208"/>
                                        </p:tgtEl>
                                        <p:attrNameLst>
                                          <p:attrName>style.visibility</p:attrName>
                                        </p:attrNameLst>
                                      </p:cBhvr>
                                      <p:to>
                                        <p:strVal val="visible"/>
                                      </p:to>
                                    </p:set>
                                    <p:anim calcmode="lin" valueType="num">
                                      <p:cBhvr>
                                        <p:cTn id="53" dur="500" fill="hold"/>
                                        <p:tgtEl>
                                          <p:spTgt spid="7208"/>
                                        </p:tgtEl>
                                        <p:attrNameLst>
                                          <p:attrName>ppt_x</p:attrName>
                                        </p:attrNameLst>
                                      </p:cBhvr>
                                      <p:tavLst>
                                        <p:tav tm="0">
                                          <p:val>
                                            <p:strVal val="#ppt_x"/>
                                          </p:val>
                                        </p:tav>
                                        <p:tav tm="100000">
                                          <p:val>
                                            <p:strVal val="#ppt_x"/>
                                          </p:val>
                                        </p:tav>
                                      </p:tavLst>
                                    </p:anim>
                                    <p:anim calcmode="lin" valueType="num">
                                      <p:cBhvr>
                                        <p:cTn id="54" dur="500" fill="hold"/>
                                        <p:tgtEl>
                                          <p:spTgt spid="7208"/>
                                        </p:tgtEl>
                                        <p:attrNameLst>
                                          <p:attrName>ppt_y</p:attrName>
                                        </p:attrNameLst>
                                      </p:cBhvr>
                                      <p:tavLst>
                                        <p:tav tm="0">
                                          <p:val>
                                            <p:strVal val="#ppt_y+#ppt_h/2"/>
                                          </p:val>
                                        </p:tav>
                                        <p:tav tm="100000">
                                          <p:val>
                                            <p:strVal val="#ppt_y"/>
                                          </p:val>
                                        </p:tav>
                                      </p:tavLst>
                                    </p:anim>
                                    <p:anim calcmode="lin" valueType="num">
                                      <p:cBhvr>
                                        <p:cTn id="55" dur="500" fill="hold"/>
                                        <p:tgtEl>
                                          <p:spTgt spid="7208"/>
                                        </p:tgtEl>
                                        <p:attrNameLst>
                                          <p:attrName>ppt_w</p:attrName>
                                        </p:attrNameLst>
                                      </p:cBhvr>
                                      <p:tavLst>
                                        <p:tav tm="0">
                                          <p:val>
                                            <p:strVal val="#ppt_w"/>
                                          </p:val>
                                        </p:tav>
                                        <p:tav tm="100000">
                                          <p:val>
                                            <p:strVal val="#ppt_w"/>
                                          </p:val>
                                        </p:tav>
                                      </p:tavLst>
                                    </p:anim>
                                    <p:anim calcmode="lin" valueType="num">
                                      <p:cBhvr>
                                        <p:cTn id="56" dur="500" fill="hold"/>
                                        <p:tgtEl>
                                          <p:spTgt spid="7208"/>
                                        </p:tgtEl>
                                        <p:attrNameLst>
                                          <p:attrName>ppt_h</p:attrName>
                                        </p:attrNameLst>
                                      </p:cBhvr>
                                      <p:tavLst>
                                        <p:tav tm="0">
                                          <p:val>
                                            <p:fltVal val="0"/>
                                          </p:val>
                                        </p:tav>
                                        <p:tav tm="100000">
                                          <p:val>
                                            <p:strVal val="#ppt_h"/>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nodeType="clickEffect">
                                  <p:stCondLst>
                                    <p:cond delay="0"/>
                                  </p:stCondLst>
                                  <p:childTnLst>
                                    <p:set>
                                      <p:cBhvr>
                                        <p:cTn id="60" dur="1" fill="hold">
                                          <p:stCondLst>
                                            <p:cond delay="0"/>
                                          </p:stCondLst>
                                        </p:cTn>
                                        <p:tgtEl>
                                          <p:spTgt spid="7180"/>
                                        </p:tgtEl>
                                        <p:attrNameLst>
                                          <p:attrName>style.visibility</p:attrName>
                                        </p:attrNameLst>
                                      </p:cBhvr>
                                      <p:to>
                                        <p:strVal val="visible"/>
                                      </p:to>
                                    </p:set>
                                    <p:animEffect transition="in" filter="wipe(left)">
                                      <p:cBhvr>
                                        <p:cTn id="61" dur="500"/>
                                        <p:tgtEl>
                                          <p:spTgt spid="7180"/>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8" fill="hold" nodeType="clickEffect">
                                  <p:stCondLst>
                                    <p:cond delay="0"/>
                                  </p:stCondLst>
                                  <p:childTnLst>
                                    <p:set>
                                      <p:cBhvr>
                                        <p:cTn id="65" dur="1" fill="hold">
                                          <p:stCondLst>
                                            <p:cond delay="0"/>
                                          </p:stCondLst>
                                        </p:cTn>
                                        <p:tgtEl>
                                          <p:spTgt spid="7209"/>
                                        </p:tgtEl>
                                        <p:attrNameLst>
                                          <p:attrName>style.visibility</p:attrName>
                                        </p:attrNameLst>
                                      </p:cBhvr>
                                      <p:to>
                                        <p:strVal val="visible"/>
                                      </p:to>
                                    </p:set>
                                    <p:animEffect transition="in" filter="wipe(left)">
                                      <p:cBhvr>
                                        <p:cTn id="66" dur="500"/>
                                        <p:tgtEl>
                                          <p:spTgt spid="7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05" grpId="0" animBg="1" autoUpdateAnimBg="0"/>
      <p:bldP spid="7206" grpId="0" animBg="1" autoUpdateAnimBg="0"/>
      <p:bldP spid="7207" grpId="0" animBg="1" autoUpdateAnimBg="0"/>
      <p:bldP spid="7208" grpId="0" animBg="1" autoUpdateAnimBg="0"/>
      <p:bldP spid="72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xfrm>
            <a:off x="6939109" y="307804"/>
            <a:ext cx="1905000" cy="457200"/>
          </a:xfrm>
          <a:noFill/>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CBFD0AB4-E11F-4CF0-9F2B-6B7AF3518643}" type="slidenum">
              <a:rPr kumimoji="0" lang="zh-CN" altLang="en-US" sz="2000" smtClean="0">
                <a:solidFill>
                  <a:srgbClr val="0000FF"/>
                </a:solidFill>
              </a:rPr>
              <a:pPr eaLnBrk="1" hangingPunct="1"/>
              <a:t>9</a:t>
            </a:fld>
            <a:endParaRPr kumimoji="0" lang="en-US" altLang="zh-CN" sz="2000" dirty="0" smtClean="0">
              <a:solidFill>
                <a:srgbClr val="0000FF"/>
              </a:solidFill>
            </a:endParaRPr>
          </a:p>
        </p:txBody>
      </p:sp>
      <p:grpSp>
        <p:nvGrpSpPr>
          <p:cNvPr id="30739" name="Group 1043"/>
          <p:cNvGrpSpPr>
            <a:grpSpLocks/>
          </p:cNvGrpSpPr>
          <p:nvPr/>
        </p:nvGrpSpPr>
        <p:grpSpPr bwMode="auto">
          <a:xfrm>
            <a:off x="679282" y="4837111"/>
            <a:ext cx="7958137" cy="752475"/>
            <a:chOff x="357" y="2957"/>
            <a:chExt cx="5013" cy="474"/>
          </a:xfrm>
        </p:grpSpPr>
        <p:graphicFrame>
          <p:nvGraphicFramePr>
            <p:cNvPr id="10252" name="Object 1031"/>
            <p:cNvGraphicFramePr>
              <a:graphicFrameLocks noChangeAspect="1"/>
            </p:cNvGraphicFramePr>
            <p:nvPr>
              <p:extLst>
                <p:ext uri="{D42A27DB-BD31-4B8C-83A1-F6EECF244321}">
                  <p14:modId xmlns:p14="http://schemas.microsoft.com/office/powerpoint/2010/main" val="2483101526"/>
                </p:ext>
              </p:extLst>
            </p:nvPr>
          </p:nvGraphicFramePr>
          <p:xfrm>
            <a:off x="357" y="2957"/>
            <a:ext cx="390" cy="474"/>
          </p:xfrm>
          <a:graphic>
            <a:graphicData uri="http://schemas.openxmlformats.org/presentationml/2006/ole">
              <mc:AlternateContent xmlns:mc="http://schemas.openxmlformats.org/markup-compatibility/2006">
                <mc:Choice xmlns:v="urn:schemas-microsoft-com:vml" Requires="v">
                  <p:oleObj spid="_x0000_s10277" name="Equation" r:id="rId3" imgW="253780" imgH="215713" progId="Equation.3">
                    <p:embed/>
                  </p:oleObj>
                </mc:Choice>
                <mc:Fallback>
                  <p:oleObj name="Equation" r:id="rId3" imgW="253780" imgH="215713" progId="Equation.3">
                    <p:embed/>
                    <p:pic>
                      <p:nvPicPr>
                        <p:cNvPr id="0" name="Object 10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 y="2957"/>
                          <a:ext cx="390" cy="474"/>
                        </a:xfrm>
                        <a:prstGeom prst="rect">
                          <a:avLst/>
                        </a:prstGeom>
                        <a:solidFill>
                          <a:srgbClr val="FFCCFF"/>
                        </a:solidFill>
                        <a:ln>
                          <a:noFill/>
                        </a:ln>
                        <a:effectLst/>
                        <a:extLst/>
                      </p:spPr>
                    </p:pic>
                  </p:oleObj>
                </mc:Fallback>
              </mc:AlternateContent>
            </a:graphicData>
          </a:graphic>
        </p:graphicFrame>
        <p:sp>
          <p:nvSpPr>
            <p:cNvPr id="10253" name="Text Box 1032"/>
            <p:cNvSpPr txBox="1">
              <a:spLocks noChangeArrowheads="1"/>
            </p:cNvSpPr>
            <p:nvPr/>
          </p:nvSpPr>
          <p:spPr bwMode="auto">
            <a:xfrm>
              <a:off x="747" y="2993"/>
              <a:ext cx="4623"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lnSpc>
                  <a:spcPct val="120000"/>
                </a:lnSpc>
              </a:pPr>
              <a:r>
                <a:rPr lang="zh-CN" altLang="en-US" sz="2800" dirty="0">
                  <a:solidFill>
                    <a:srgbClr val="FF3300"/>
                  </a:solidFill>
                </a:rPr>
                <a:t>反映几何偏心和齿距与齿廓偏差的综合影响。</a:t>
              </a:r>
            </a:p>
          </p:txBody>
        </p:sp>
      </p:grpSp>
      <p:sp>
        <p:nvSpPr>
          <p:cNvPr id="30729" name="Rectangle 1033"/>
          <p:cNvSpPr>
            <a:spLocks noChangeArrowheads="1"/>
          </p:cNvSpPr>
          <p:nvPr/>
        </p:nvSpPr>
        <p:spPr bwMode="auto">
          <a:xfrm>
            <a:off x="1176484" y="505448"/>
            <a:ext cx="57626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dirty="0"/>
              <a:t>径向跳动偏差折线图(图10.9)</a:t>
            </a:r>
          </a:p>
        </p:txBody>
      </p:sp>
      <p:pic>
        <p:nvPicPr>
          <p:cNvPr id="10268" name="Picture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244" y="1201103"/>
            <a:ext cx="8088474" cy="3417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Line 1037"/>
          <p:cNvSpPr>
            <a:spLocks noChangeShapeType="1"/>
          </p:cNvSpPr>
          <p:nvPr/>
        </p:nvSpPr>
        <p:spPr bwMode="auto">
          <a:xfrm>
            <a:off x="4985698" y="3816301"/>
            <a:ext cx="2892203"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Line 1036"/>
          <p:cNvSpPr>
            <a:spLocks noChangeShapeType="1"/>
          </p:cNvSpPr>
          <p:nvPr/>
        </p:nvSpPr>
        <p:spPr bwMode="auto">
          <a:xfrm>
            <a:off x="2335231" y="1436885"/>
            <a:ext cx="554267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 name="Line 1034"/>
          <p:cNvSpPr>
            <a:spLocks noChangeShapeType="1"/>
          </p:cNvSpPr>
          <p:nvPr/>
        </p:nvSpPr>
        <p:spPr bwMode="auto">
          <a:xfrm>
            <a:off x="7569402" y="1491994"/>
            <a:ext cx="0" cy="2324308"/>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0729"/>
                                        </p:tgtEl>
                                        <p:attrNameLst>
                                          <p:attrName>style.visibility</p:attrName>
                                        </p:attrNameLst>
                                      </p:cBhvr>
                                      <p:to>
                                        <p:strVal val="visible"/>
                                      </p:to>
                                    </p:set>
                                    <p:animEffect transition="in" filter="wipe(up)">
                                      <p:cBhvr>
                                        <p:cTn id="7" dur="500"/>
                                        <p:tgtEl>
                                          <p:spTgt spid="307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0268"/>
                                        </p:tgtEl>
                                        <p:attrNameLst>
                                          <p:attrName>style.visibility</p:attrName>
                                        </p:attrNameLst>
                                      </p:cBhvr>
                                      <p:to>
                                        <p:strVal val="visible"/>
                                      </p:to>
                                    </p:set>
                                    <p:anim calcmode="lin" valueType="num">
                                      <p:cBhvr additive="base">
                                        <p:cTn id="12" dur="500" fill="hold"/>
                                        <p:tgtEl>
                                          <p:spTgt spid="10268"/>
                                        </p:tgtEl>
                                        <p:attrNameLst>
                                          <p:attrName>ppt_x</p:attrName>
                                        </p:attrNameLst>
                                      </p:cBhvr>
                                      <p:tavLst>
                                        <p:tav tm="0">
                                          <p:val>
                                            <p:strVal val="1+#ppt_w/2"/>
                                          </p:val>
                                        </p:tav>
                                        <p:tav tm="100000">
                                          <p:val>
                                            <p:strVal val="#ppt_x"/>
                                          </p:val>
                                        </p:tav>
                                      </p:tavLst>
                                    </p:anim>
                                    <p:anim calcmode="lin" valueType="num">
                                      <p:cBhvr additive="base">
                                        <p:cTn id="13" dur="500" fill="hold"/>
                                        <p:tgtEl>
                                          <p:spTgt spid="1026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ppt_x</p:attrName>
                                        </p:attrNameLst>
                                      </p:cBhvr>
                                      <p:tavLst>
                                        <p:tav tm="0">
                                          <p:val>
                                            <p:strVal val="#ppt_x-#ppt_w/2"/>
                                          </p:val>
                                        </p:tav>
                                        <p:tav tm="100000">
                                          <p:val>
                                            <p:strVal val="#ppt_x"/>
                                          </p:val>
                                        </p:tav>
                                      </p:tavLst>
                                    </p:anim>
                                    <p:anim calcmode="lin" valueType="num">
                                      <p:cBhvr>
                                        <p:cTn id="19" dur="500" fill="hold"/>
                                        <p:tgtEl>
                                          <p:spTgt spid="17"/>
                                        </p:tgtEl>
                                        <p:attrNameLst>
                                          <p:attrName>ppt_y</p:attrName>
                                        </p:attrNameLst>
                                      </p:cBhvr>
                                      <p:tavLst>
                                        <p:tav tm="0">
                                          <p:val>
                                            <p:strVal val="#ppt_y"/>
                                          </p:val>
                                        </p:tav>
                                        <p:tav tm="100000">
                                          <p:val>
                                            <p:strVal val="#ppt_y"/>
                                          </p:val>
                                        </p:tav>
                                      </p:tavLst>
                                    </p:anim>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7" presetClass="entr" presetSubtype="8"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ppt_x</p:attrName>
                                        </p:attrNameLst>
                                      </p:cBhvr>
                                      <p:tavLst>
                                        <p:tav tm="0">
                                          <p:val>
                                            <p:strVal val="#ppt_x-#ppt_w/2"/>
                                          </p:val>
                                        </p:tav>
                                        <p:tav tm="100000">
                                          <p:val>
                                            <p:strVal val="#ppt_x"/>
                                          </p:val>
                                        </p:tav>
                                      </p:tavLst>
                                    </p:anim>
                                    <p:anim calcmode="lin" valueType="num">
                                      <p:cBhvr>
                                        <p:cTn id="27" dur="500" fill="hold"/>
                                        <p:tgtEl>
                                          <p:spTgt spid="18"/>
                                        </p:tgtEl>
                                        <p:attrNameLst>
                                          <p:attrName>ppt_y</p:attrName>
                                        </p:attrNameLst>
                                      </p:cBhvr>
                                      <p:tavLst>
                                        <p:tav tm="0">
                                          <p:val>
                                            <p:strVal val="#ppt_y"/>
                                          </p:val>
                                        </p:tav>
                                        <p:tav tm="100000">
                                          <p:val>
                                            <p:strVal val="#ppt_y"/>
                                          </p:val>
                                        </p:tav>
                                      </p:tavLst>
                                    </p:anim>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4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outHorizontal)">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0739"/>
                                        </p:tgtEl>
                                        <p:attrNameLst>
                                          <p:attrName>style.visibility</p:attrName>
                                        </p:attrNameLst>
                                      </p:cBhvr>
                                      <p:to>
                                        <p:strVal val="visible"/>
                                      </p:to>
                                    </p:set>
                                    <p:animEffect transition="in" filter="wipe(left)">
                                      <p:cBhvr>
                                        <p:cTn id="39" dur="2000"/>
                                        <p:tgtEl>
                                          <p:spTgt spid="30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9" grpId="0" autoUpdateAnimBg="0"/>
      <p:bldP spid="17" grpId="0" animBg="1"/>
      <p:bldP spid="18" grpId="0" animBg="1"/>
      <p:bldP spid="19"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2868</TotalTime>
  <Words>1587</Words>
  <Application>Microsoft Office PowerPoint</Application>
  <PresentationFormat>全屏显示(4:3)</PresentationFormat>
  <Paragraphs>226</Paragraphs>
  <Slides>29</Slides>
  <Notes>1</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29</vt:i4>
      </vt:variant>
    </vt:vector>
  </HeadingPairs>
  <TitlesOfParts>
    <vt:vector size="33" baseType="lpstr">
      <vt:lpstr>默认设计模板</vt:lpstr>
      <vt:lpstr>公式</vt:lpstr>
      <vt:lpstr>Equation</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137</cp:revision>
  <dcterms:created xsi:type="dcterms:W3CDTF">1601-01-01T00:00:00Z</dcterms:created>
  <dcterms:modified xsi:type="dcterms:W3CDTF">2018-11-17T08:39:50Z</dcterms:modified>
</cp:coreProperties>
</file>