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301" r:id="rId2"/>
    <p:sldId id="322" r:id="rId3"/>
    <p:sldId id="306" r:id="rId4"/>
    <p:sldId id="305" r:id="rId5"/>
    <p:sldId id="273" r:id="rId6"/>
    <p:sldId id="297" r:id="rId7"/>
    <p:sldId id="302" r:id="rId8"/>
    <p:sldId id="303" r:id="rId9"/>
    <p:sldId id="298" r:id="rId10"/>
    <p:sldId id="275" r:id="rId11"/>
    <p:sldId id="257" r:id="rId12"/>
    <p:sldId id="278" r:id="rId13"/>
    <p:sldId id="269" r:id="rId14"/>
    <p:sldId id="300" r:id="rId15"/>
    <p:sldId id="299" r:id="rId16"/>
    <p:sldId id="279" r:id="rId17"/>
    <p:sldId id="280" r:id="rId18"/>
    <p:sldId id="258" r:id="rId19"/>
    <p:sldId id="260" r:id="rId20"/>
    <p:sldId id="311" r:id="rId21"/>
    <p:sldId id="312" r:id="rId22"/>
    <p:sldId id="313" r:id="rId23"/>
    <p:sldId id="314" r:id="rId24"/>
    <p:sldId id="315" r:id="rId25"/>
    <p:sldId id="321" r:id="rId26"/>
    <p:sldId id="316" r:id="rId27"/>
    <p:sldId id="317" r:id="rId28"/>
    <p:sldId id="318" r:id="rId29"/>
    <p:sldId id="281" r:id="rId30"/>
    <p:sldId id="319" r:id="rId31"/>
    <p:sldId id="294" r:id="rId32"/>
    <p:sldId id="310" r:id="rId33"/>
    <p:sldId id="282" r:id="rId34"/>
    <p:sldId id="283" r:id="rId35"/>
    <p:sldId id="295" r:id="rId36"/>
    <p:sldId id="262" r:id="rId37"/>
    <p:sldId id="284" r:id="rId38"/>
    <p:sldId id="268" r:id="rId39"/>
    <p:sldId id="292" r:id="rId40"/>
    <p:sldId id="285" r:id="rId41"/>
    <p:sldId id="286" r:id="rId42"/>
    <p:sldId id="293" r:id="rId43"/>
    <p:sldId id="266" r:id="rId44"/>
    <p:sldId id="287" r:id="rId45"/>
    <p:sldId id="288" r:id="rId46"/>
    <p:sldId id="267" r:id="rId47"/>
    <p:sldId id="289" r:id="rId48"/>
    <p:sldId id="276" r:id="rId49"/>
    <p:sldId id="308" r:id="rId50"/>
    <p:sldId id="309" r:id="rId51"/>
    <p:sldId id="320" r:id="rId52"/>
    <p:sldId id="271" r:id="rId53"/>
    <p:sldId id="272" r:id="rId54"/>
    <p:sldId id="290" r:id="rId55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00"/>
    <a:srgbClr val="006600"/>
    <a:srgbClr val="663300"/>
    <a:srgbClr val="FF3300"/>
    <a:srgbClr val="00FFFF"/>
    <a:srgbClr val="CCFFFF"/>
    <a:srgbClr val="FFFF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0" autoAdjust="0"/>
    <p:restoredTop sz="94629" autoAdjust="0"/>
  </p:normalViewPr>
  <p:slideViewPr>
    <p:cSldViewPr>
      <p:cViewPr varScale="1">
        <p:scale>
          <a:sx n="107" d="100"/>
          <a:sy n="107" d="100"/>
        </p:scale>
        <p:origin x="-2160" y="-96"/>
      </p:cViewPr>
      <p:guideLst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63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4C51490-4E41-46AF-B01A-E9FB49CF7B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76942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220310-E762-4EEF-A91A-400D257CBB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8163920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B246F0-EF7F-465A-8CD2-2590CD7E1B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3832903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C7ACDD-5999-4911-8D3A-2DDA654369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645477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E59D7-CB7C-40DF-9ECE-211C377F1E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5572821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C94F31-775C-4A61-858A-266ADEF2B7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901120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B0412E-A496-4008-9B16-1498D6F186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217540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41E30-6E77-4467-8B6D-56B8A6AE3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3902864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0AAD88-7902-4DA8-A58E-D2F6B3C1827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5564023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08A4C-88E3-4517-9527-951409196D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1283673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C4F80-DBFB-48EB-8E80-EFE397B2FC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1392236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7DB612-5453-437E-A102-FF03C3A33E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221464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228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800" b="1"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fld id="{8266D9D5-AAA8-4498-B493-A814BB01EE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Relationship Id="rId9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3.xml"/><Relationship Id="rId13" Type="http://schemas.openxmlformats.org/officeDocument/2006/relationships/slide" Target="slide48.xml"/><Relationship Id="rId3" Type="http://schemas.openxmlformats.org/officeDocument/2006/relationships/slide" Target="slide11.xml"/><Relationship Id="rId7" Type="http://schemas.openxmlformats.org/officeDocument/2006/relationships/slide" Target="slide33.xml"/><Relationship Id="rId12" Type="http://schemas.openxmlformats.org/officeDocument/2006/relationships/slide" Target="slide49.xml"/><Relationship Id="rId2" Type="http://schemas.openxmlformats.org/officeDocument/2006/relationships/slide" Target="slide10.xml"/><Relationship Id="rId16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11" Type="http://schemas.openxmlformats.org/officeDocument/2006/relationships/slide" Target="slide52.xml"/><Relationship Id="rId5" Type="http://schemas.openxmlformats.org/officeDocument/2006/relationships/slide" Target="slide17.xml"/><Relationship Id="rId15" Type="http://schemas.openxmlformats.org/officeDocument/2006/relationships/slide" Target="slide22.xml"/><Relationship Id="rId10" Type="http://schemas.openxmlformats.org/officeDocument/2006/relationships/slide" Target="slide46.xml"/><Relationship Id="rId4" Type="http://schemas.openxmlformats.org/officeDocument/2006/relationships/slide" Target="slide16.xml"/><Relationship Id="rId9" Type="http://schemas.openxmlformats.org/officeDocument/2006/relationships/slide" Target="slide44.xml"/><Relationship Id="rId14" Type="http://schemas.openxmlformats.org/officeDocument/2006/relationships/slide" Target="slide2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w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oleObject" Target="../embeddings/oleObject5.bin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2.wmf"/><Relationship Id="rId5" Type="http://schemas.openxmlformats.org/officeDocument/2006/relationships/image" Target="../media/image13.png"/><Relationship Id="rId10" Type="http://schemas.openxmlformats.org/officeDocument/2006/relationships/oleObject" Target="../embeddings/oleObject8.bin"/><Relationship Id="rId4" Type="http://schemas.openxmlformats.org/officeDocument/2006/relationships/image" Target="../media/image9.wmf"/><Relationship Id="rId9" Type="http://schemas.openxmlformats.org/officeDocument/2006/relationships/image" Target="../media/image11.w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5.w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44624"/>
            <a:ext cx="1905000" cy="457200"/>
          </a:xfrm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CD9CAE3-723D-4F0F-8A2C-BB7E1E2922AC}" type="slidenum">
              <a:rPr lang="en-US" altLang="zh-CN" sz="2800" smtClean="0">
                <a:solidFill>
                  <a:srgbClr val="FF0000"/>
                </a:solidFill>
              </a:rPr>
              <a:pPr eaLnBrk="1" hangingPunct="1"/>
              <a:t>1</a:t>
            </a:fld>
            <a:endParaRPr lang="en-US" altLang="zh-CN" sz="2800" dirty="0" smtClean="0">
              <a:solidFill>
                <a:srgbClr val="FF0000"/>
              </a:solidFill>
            </a:endParaRPr>
          </a:p>
        </p:txBody>
      </p:sp>
      <p:pic>
        <p:nvPicPr>
          <p:cNvPr id="4" name="Picture 2" descr="C:\Users\Administrator\Desktop\第10版机械精度教材修订资料\第10版封面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60" y="423016"/>
            <a:ext cx="8777080" cy="6011967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0">
        <p:push dir="u"/>
      </p:transition>
    </mc:Choice>
    <mc:Fallback xmlns="">
      <p:transition spd="slow" advTm="10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441F758-A416-4928-ACAF-1F3965669DE0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10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35842" name="Text Box 1026"/>
          <p:cNvSpPr txBox="1">
            <a:spLocks noChangeArrowheads="1"/>
          </p:cNvSpPr>
          <p:nvPr/>
        </p:nvSpPr>
        <p:spPr bwMode="auto">
          <a:xfrm>
            <a:off x="1979613" y="404813"/>
            <a:ext cx="434340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10000"/>
              </a:lnSpc>
            </a:pPr>
            <a:r>
              <a:rPr lang="en-US" altLang="zh-CN" sz="2800" b="1" dirty="0">
                <a:solidFill>
                  <a:srgbClr val="CC0000"/>
                </a:solidFill>
              </a:rPr>
              <a:t>      </a:t>
            </a:r>
            <a:r>
              <a:rPr lang="zh-CN" altLang="en-US" sz="2800" b="1" dirty="0">
                <a:solidFill>
                  <a:srgbClr val="CC0000"/>
                </a:solidFill>
              </a:rPr>
              <a:t>内    容    提    要</a:t>
            </a:r>
            <a:r>
              <a:rPr lang="zh-CN" altLang="en-US" sz="2800" b="1" dirty="0">
                <a:solidFill>
                  <a:srgbClr val="CC0000"/>
                </a:solidFill>
                <a:sym typeface="Wingdings" pitchFamily="2" charset="2"/>
              </a:rPr>
              <a:t>：</a:t>
            </a:r>
            <a:endParaRPr lang="zh-CN" altLang="en-US" sz="2800" b="1" dirty="0">
              <a:solidFill>
                <a:srgbClr val="CC0000"/>
              </a:solidFill>
            </a:endParaRPr>
          </a:p>
        </p:txBody>
      </p:sp>
      <p:sp>
        <p:nvSpPr>
          <p:cNvPr id="35844" name="Text Box 1028"/>
          <p:cNvSpPr txBox="1">
            <a:spLocks noChangeArrowheads="1"/>
          </p:cNvSpPr>
          <p:nvPr/>
        </p:nvSpPr>
        <p:spPr bwMode="auto">
          <a:xfrm>
            <a:off x="611188" y="1125538"/>
            <a:ext cx="8077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0000FF"/>
                </a:solidFill>
                <a:sym typeface="Wingdings" pitchFamily="2" charset="2"/>
              </a:rPr>
              <a:t>     </a:t>
            </a:r>
            <a:r>
              <a:rPr lang="en-US" altLang="zh-CN" sz="2800" b="1" dirty="0">
                <a:solidFill>
                  <a:srgbClr val="0000FF"/>
                </a:solidFill>
                <a:sym typeface="Wingdings" pitchFamily="2" charset="2"/>
              </a:rPr>
              <a:t>1.  </a:t>
            </a:r>
            <a:r>
              <a:rPr lang="zh-CN" altLang="en-US" sz="2800" b="1" dirty="0">
                <a:sym typeface="Wingdings" pitchFamily="2" charset="2"/>
              </a:rPr>
              <a:t>互换性与公差的定义</a:t>
            </a:r>
            <a:r>
              <a:rPr lang="en-US" altLang="zh-CN" sz="2800" b="1" dirty="0">
                <a:sym typeface="Wingdings" pitchFamily="2" charset="2"/>
              </a:rPr>
              <a:t>,</a:t>
            </a:r>
            <a:r>
              <a:rPr lang="zh-CN" altLang="en-US" sz="2800" b="1" dirty="0">
                <a:sym typeface="Wingdings" pitchFamily="2" charset="2"/>
              </a:rPr>
              <a:t>以及互换性在设计、制造和使用中所起的作用；</a:t>
            </a:r>
          </a:p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ym typeface="Wingdings" pitchFamily="2" charset="2"/>
              </a:rPr>
              <a:t>     </a:t>
            </a:r>
            <a:r>
              <a:rPr lang="en-US" altLang="zh-CN" sz="2800" b="1" dirty="0">
                <a:sym typeface="Wingdings" pitchFamily="2" charset="2"/>
              </a:rPr>
              <a:t>2.  </a:t>
            </a:r>
            <a:r>
              <a:rPr lang="zh-CN" altLang="en-US" sz="2800" b="1" dirty="0">
                <a:sym typeface="Wingdings" pitchFamily="2" charset="2"/>
              </a:rPr>
              <a:t>互换性的分类；</a:t>
            </a:r>
            <a:endParaRPr lang="en-US" altLang="zh-CN" sz="2800" b="1" dirty="0">
              <a:sym typeface="Wingdings" pitchFamily="2" charset="2"/>
            </a:endParaRPr>
          </a:p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sym typeface="Wingdings" pitchFamily="2" charset="2"/>
              </a:rPr>
              <a:t>     3.  </a:t>
            </a:r>
            <a:r>
              <a:rPr lang="zh-CN" altLang="en-US" sz="2800" b="1" dirty="0">
                <a:sym typeface="Wingdings" pitchFamily="2" charset="2"/>
              </a:rPr>
              <a:t>新一代</a:t>
            </a:r>
            <a:r>
              <a:rPr lang="en-US" altLang="zh-CN" sz="2800" b="1" dirty="0">
                <a:sym typeface="Wingdings" pitchFamily="2" charset="2"/>
              </a:rPr>
              <a:t>GPS </a:t>
            </a:r>
            <a:r>
              <a:rPr lang="zh-CN" altLang="en-US" sz="2800" b="1" dirty="0">
                <a:sym typeface="Wingdings" pitchFamily="2" charset="2"/>
              </a:rPr>
              <a:t>的概念；</a:t>
            </a:r>
          </a:p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ym typeface="Wingdings" pitchFamily="2" charset="2"/>
              </a:rPr>
              <a:t>     </a:t>
            </a:r>
            <a:r>
              <a:rPr lang="en-US" altLang="zh-CN" sz="2800" b="1" dirty="0">
                <a:sym typeface="Wingdings" pitchFamily="2" charset="2"/>
              </a:rPr>
              <a:t>4. </a:t>
            </a:r>
            <a:r>
              <a:rPr lang="zh-CN" altLang="en-US" sz="2800" b="1" dirty="0">
                <a:sym typeface="Wingdings" pitchFamily="2" charset="2"/>
              </a:rPr>
              <a:t>标准化在工业生产中的作用；</a:t>
            </a:r>
          </a:p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sym typeface="Wingdings" pitchFamily="2" charset="2"/>
              </a:rPr>
              <a:t>     </a:t>
            </a:r>
            <a:r>
              <a:rPr lang="en-US" altLang="zh-CN" sz="2800" b="1" dirty="0">
                <a:solidFill>
                  <a:srgbClr val="0000FF"/>
                </a:solidFill>
                <a:sym typeface="Wingdings" pitchFamily="2" charset="2"/>
              </a:rPr>
              <a:t>5. </a:t>
            </a:r>
            <a:r>
              <a:rPr lang="zh-CN" altLang="en-US" sz="2800" b="1" dirty="0">
                <a:sym typeface="Wingdings" pitchFamily="2" charset="2"/>
              </a:rPr>
              <a:t>优先数系的形成和作用；     </a:t>
            </a:r>
          </a:p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sym typeface="Wingdings" pitchFamily="2" charset="2"/>
              </a:rPr>
              <a:t>     </a:t>
            </a:r>
            <a:r>
              <a:rPr lang="en-US" altLang="zh-CN" sz="2800" b="1" dirty="0">
                <a:solidFill>
                  <a:srgbClr val="0000FF"/>
                </a:solidFill>
                <a:sym typeface="Wingdings" pitchFamily="2" charset="2"/>
              </a:rPr>
              <a:t>6. </a:t>
            </a:r>
            <a:r>
              <a:rPr lang="zh-CN" altLang="en-US" sz="2800" b="1" dirty="0">
                <a:sym typeface="Wingdings" pitchFamily="2" charset="2"/>
              </a:rPr>
              <a:t>检测技术发展的概况；</a:t>
            </a:r>
          </a:p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sym typeface="Wingdings" pitchFamily="2" charset="2"/>
              </a:rPr>
              <a:t>     </a:t>
            </a:r>
            <a:r>
              <a:rPr lang="en-US" altLang="zh-CN" sz="2800" b="1" dirty="0">
                <a:solidFill>
                  <a:srgbClr val="0000FF"/>
                </a:solidFill>
                <a:sym typeface="Wingdings" pitchFamily="2" charset="2"/>
              </a:rPr>
              <a:t>7 </a:t>
            </a:r>
            <a:r>
              <a:rPr lang="zh-CN" altLang="en-US" sz="2800" b="1" dirty="0">
                <a:sym typeface="Wingdings" pitchFamily="2" charset="2"/>
              </a:rPr>
              <a:t>本课程的基本内容、特点和任务</a:t>
            </a:r>
            <a:r>
              <a:rPr lang="zh-CN" altLang="en-US" sz="2800" dirty="0">
                <a:sym typeface="Wingdings" pitchFamily="2" charset="2"/>
              </a:rPr>
              <a:t> </a:t>
            </a:r>
            <a:r>
              <a:rPr lang="en-US" altLang="zh-CN" sz="2800" b="1" dirty="0">
                <a:sym typeface="Wingdings" pitchFamily="2" charset="2"/>
              </a:rPr>
              <a:t>(</a:t>
            </a:r>
            <a:r>
              <a:rPr lang="zh-CN" altLang="en-US" sz="2800" b="1" dirty="0">
                <a:sym typeface="Wingdings" pitchFamily="2" charset="2"/>
              </a:rPr>
              <a:t>前面已讲</a:t>
            </a:r>
            <a:r>
              <a:rPr lang="en-US" altLang="zh-CN" sz="2800" b="1" dirty="0">
                <a:sym typeface="Wingdings" pitchFamily="2" charset="2"/>
              </a:rPr>
              <a:t>)</a:t>
            </a:r>
            <a:r>
              <a:rPr lang="zh-CN" altLang="en-US" sz="2800" dirty="0">
                <a:sym typeface="Wingdings" pitchFamily="2" charset="2"/>
              </a:rPr>
              <a:t>。     </a:t>
            </a: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 bwMode="auto">
          <a:xfrm>
            <a:off x="7026275" y="5949950"/>
            <a:ext cx="1800225" cy="574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itchFamily="2" charset="-122"/>
                <a:ea typeface="方正舒体" pitchFamily="2" charset="-122"/>
              </a:rPr>
              <a:t>返回目录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5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58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utoUpdateAnimBg="0"/>
      <p:bldP spid="3584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28A29F7-2BD8-451B-B7CA-DF93457276C5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11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295400" y="304800"/>
            <a:ext cx="5867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宋体" pitchFamily="2" charset="-122"/>
              </a:rPr>
              <a:t>第</a:t>
            </a:r>
            <a:r>
              <a:rPr lang="en-US" altLang="zh-CN" sz="3200" b="1" dirty="0">
                <a:latin typeface="宋体" pitchFamily="2" charset="-122"/>
              </a:rPr>
              <a:t>1</a:t>
            </a:r>
            <a:r>
              <a:rPr lang="zh-CN" altLang="en-US" sz="3200" b="1" dirty="0">
                <a:latin typeface="宋体" pitchFamily="2" charset="-122"/>
              </a:rPr>
              <a:t>章   绪   论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533400" y="1066800"/>
            <a:ext cx="48307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b="1"/>
              <a:t>  1.1 </a:t>
            </a:r>
            <a:r>
              <a:rPr lang="zh-CN" altLang="en-US" sz="2800" b="1"/>
              <a:t>互换性与公差的概念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685800" y="1600200"/>
            <a:ext cx="4572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b="1"/>
              <a:t>   1.1.1</a:t>
            </a:r>
            <a:r>
              <a:rPr lang="zh-CN" altLang="en-US" sz="2800" b="1"/>
              <a:t>互换性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1295400" y="4724400"/>
            <a:ext cx="6805613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/>
              <a:t> </a:t>
            </a:r>
            <a:r>
              <a:rPr lang="zh-CN" altLang="en-US" sz="2800" b="1"/>
              <a:t>从定义可见，广义互换性可分为</a:t>
            </a:r>
            <a:r>
              <a:rPr lang="zh-CN" altLang="en-US" sz="2800" b="1">
                <a:sym typeface="Wingdings" pitchFamily="2" charset="2"/>
              </a:rPr>
              <a:t>：</a:t>
            </a:r>
            <a:endParaRPr lang="zh-CN" altLang="en-US" sz="2800" b="1"/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1143000" y="2057400"/>
            <a:ext cx="45085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800" b="1"/>
              <a:t>   </a:t>
            </a:r>
            <a:r>
              <a:rPr lang="zh-CN" altLang="en-US" sz="2800" b="1"/>
              <a:t>互换性定义：</a:t>
            </a:r>
          </a:p>
        </p:txBody>
      </p:sp>
      <p:sp>
        <p:nvSpPr>
          <p:cNvPr id="3102" name="Text Box 30"/>
          <p:cNvSpPr txBox="1">
            <a:spLocks noChangeArrowheads="1"/>
          </p:cNvSpPr>
          <p:nvPr/>
        </p:nvSpPr>
        <p:spPr bwMode="auto">
          <a:xfrm>
            <a:off x="685800" y="2514600"/>
            <a:ext cx="76962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FF3300"/>
                </a:solidFill>
              </a:rPr>
              <a:t>        </a:t>
            </a:r>
            <a:r>
              <a:rPr lang="zh-CN" altLang="en-US" sz="2800" b="1">
                <a:solidFill>
                  <a:srgbClr val="FF3300"/>
                </a:solidFill>
              </a:rPr>
              <a:t>互换性</a:t>
            </a:r>
            <a:r>
              <a:rPr lang="zh-CN" altLang="en-US" sz="2800" b="1"/>
              <a:t>是指在同一规格的一批零、部件中任取一件，</a:t>
            </a:r>
            <a:r>
              <a:rPr lang="zh-CN" altLang="en-US" b="1"/>
              <a:t>在</a:t>
            </a:r>
            <a:r>
              <a:rPr lang="zh-CN" altLang="en-US" b="1">
                <a:solidFill>
                  <a:srgbClr val="FF3300"/>
                </a:solidFill>
              </a:rPr>
              <a:t>装配时</a:t>
            </a:r>
            <a:r>
              <a:rPr lang="zh-CN" altLang="en-US" b="1"/>
              <a:t>不需经过任何</a:t>
            </a:r>
            <a:r>
              <a:rPr lang="zh-CN" altLang="en-US" b="1">
                <a:solidFill>
                  <a:srgbClr val="CC0000"/>
                </a:solidFill>
              </a:rPr>
              <a:t>选择</a:t>
            </a:r>
            <a:r>
              <a:rPr lang="zh-CN" altLang="en-US" b="1"/>
              <a:t>、</a:t>
            </a:r>
            <a:r>
              <a:rPr lang="zh-CN" altLang="en-US" b="1">
                <a:solidFill>
                  <a:srgbClr val="CC0000"/>
                </a:solidFill>
              </a:rPr>
              <a:t>修配</a:t>
            </a:r>
            <a:r>
              <a:rPr lang="zh-CN" altLang="en-US" b="1"/>
              <a:t>或</a:t>
            </a:r>
            <a:r>
              <a:rPr lang="zh-CN" altLang="en-US" b="1">
                <a:solidFill>
                  <a:srgbClr val="CC0000"/>
                </a:solidFill>
              </a:rPr>
              <a:t>调整</a:t>
            </a:r>
            <a:r>
              <a:rPr lang="zh-CN" altLang="en-US" b="1"/>
              <a:t>，就能装配在整机上。</a:t>
            </a:r>
            <a:endParaRPr lang="zh-CN" altLang="en-US" sz="2800" b="1"/>
          </a:p>
        </p:txBody>
      </p:sp>
      <p:sp>
        <p:nvSpPr>
          <p:cNvPr id="3105" name="Text Box 33"/>
          <p:cNvSpPr txBox="1">
            <a:spLocks noChangeArrowheads="1"/>
          </p:cNvSpPr>
          <p:nvPr/>
        </p:nvSpPr>
        <p:spPr bwMode="auto">
          <a:xfrm>
            <a:off x="1371600" y="4149725"/>
            <a:ext cx="6369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/>
              <a:t>并能满足使用性能要求的特性。</a:t>
            </a:r>
          </a:p>
        </p:txBody>
      </p:sp>
      <p:sp>
        <p:nvSpPr>
          <p:cNvPr id="3119" name="Text Box 47"/>
          <p:cNvSpPr txBox="1">
            <a:spLocks noChangeArrowheads="1"/>
          </p:cNvSpPr>
          <p:nvPr/>
        </p:nvSpPr>
        <p:spPr bwMode="auto">
          <a:xfrm>
            <a:off x="1146175" y="5791200"/>
            <a:ext cx="4794250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800" b="1"/>
              <a:t>（</a:t>
            </a:r>
            <a:r>
              <a:rPr lang="en-US" altLang="zh-CN" sz="2800" b="1"/>
              <a:t>2</a:t>
            </a:r>
            <a:r>
              <a:rPr lang="zh-CN" altLang="en-US" sz="2800" b="1"/>
              <a:t>）</a:t>
            </a:r>
            <a:r>
              <a:rPr lang="zh-CN" altLang="en-US" sz="2800" b="1">
                <a:solidFill>
                  <a:srgbClr val="FF3300"/>
                </a:solidFill>
              </a:rPr>
              <a:t>功能互换性</a:t>
            </a:r>
            <a:r>
              <a:rPr lang="zh-CN" altLang="en-US" sz="2800" b="1"/>
              <a:t>。</a:t>
            </a:r>
            <a:endParaRPr lang="zh-CN" altLang="en-US" b="1"/>
          </a:p>
        </p:txBody>
      </p:sp>
      <p:sp>
        <p:nvSpPr>
          <p:cNvPr id="3120" name="Text Box 48"/>
          <p:cNvSpPr txBox="1">
            <a:spLocks noChangeArrowheads="1"/>
          </p:cNvSpPr>
          <p:nvPr/>
        </p:nvSpPr>
        <p:spPr bwMode="auto">
          <a:xfrm>
            <a:off x="1146175" y="5300663"/>
            <a:ext cx="5946775" cy="60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800" b="1">
                <a:sym typeface="Wingdings" pitchFamily="2" charset="2"/>
              </a:rPr>
              <a:t>（</a:t>
            </a:r>
            <a:r>
              <a:rPr lang="en-US" altLang="zh-CN" sz="2800" b="1">
                <a:sym typeface="Wingdings" pitchFamily="2" charset="2"/>
              </a:rPr>
              <a:t>1</a:t>
            </a:r>
            <a:r>
              <a:rPr lang="zh-CN" altLang="en-US" sz="2800" b="1">
                <a:sym typeface="Wingdings" pitchFamily="2" charset="2"/>
              </a:rPr>
              <a:t>）</a:t>
            </a:r>
            <a:r>
              <a:rPr lang="zh-CN" altLang="en-US" sz="2800" b="1">
                <a:solidFill>
                  <a:srgbClr val="FF3300"/>
                </a:solidFill>
              </a:rPr>
              <a:t>几何参数互换性</a:t>
            </a:r>
            <a:r>
              <a:rPr lang="zh-CN" altLang="en-US" sz="2800" b="1"/>
              <a:t>，</a:t>
            </a:r>
            <a:endParaRPr lang="zh-CN" altLang="en-US" b="1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build="p" autoUpdateAnimBg="0"/>
      <p:bldP spid="3075" grpId="0" build="p" autoUpdateAnimBg="0"/>
      <p:bldP spid="3076" grpId="0" build="p" autoUpdateAnimBg="0"/>
      <p:bldP spid="3081" grpId="0" autoUpdateAnimBg="0"/>
      <p:bldP spid="3097" grpId="0" autoUpdateAnimBg="0"/>
      <p:bldP spid="3102" grpId="0" autoUpdateAnimBg="0"/>
      <p:bldP spid="3105" grpId="0" autoUpdateAnimBg="0"/>
      <p:bldP spid="3119" grpId="0" autoUpdateAnimBg="0"/>
      <p:bldP spid="312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99074AB-6DFE-4E42-9BE6-8D31148C59BE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12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611560" y="4869160"/>
            <a:ext cx="7743825" cy="12700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36000" rIns="36000" bIns="3600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/>
              <a:t>         </a:t>
            </a:r>
            <a:r>
              <a:rPr lang="zh-CN" altLang="en-US" sz="3200" b="1"/>
              <a:t>本课程</a:t>
            </a:r>
            <a:r>
              <a:rPr lang="zh-CN" altLang="en-US" sz="3200" b="1">
                <a:solidFill>
                  <a:srgbClr val="FF3300"/>
                </a:solidFill>
              </a:rPr>
              <a:t>只研究几何参数的互换性</a:t>
            </a:r>
            <a:r>
              <a:rPr lang="zh-CN" altLang="en-US" sz="3200" b="1"/>
              <a:t>，即机械精度设计。</a:t>
            </a: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3200400" y="838200"/>
            <a:ext cx="46116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/>
              <a:t>机械</a:t>
            </a:r>
            <a:r>
              <a:rPr lang="en-US" altLang="zh-CN" sz="2800" b="1">
                <a:cs typeface="Times New Roman" pitchFamily="18" charset="0"/>
              </a:rPr>
              <a:t>— </a:t>
            </a:r>
            <a:r>
              <a:rPr lang="zh-CN" altLang="en-US" sz="2800" b="1"/>
              <a:t>强度，刚度等；</a:t>
            </a:r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2895600" y="1416050"/>
            <a:ext cx="563721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b="1" dirty="0"/>
              <a:t>    </a:t>
            </a:r>
            <a:r>
              <a:rPr lang="zh-CN" altLang="en-US" sz="2800" b="1" dirty="0"/>
              <a:t>质量</a:t>
            </a:r>
            <a:r>
              <a:rPr lang="en-US" altLang="zh-CN" sz="2800" b="1" dirty="0">
                <a:cs typeface="Times New Roman" pitchFamily="18" charset="0"/>
              </a:rPr>
              <a:t>— </a:t>
            </a:r>
            <a:r>
              <a:rPr lang="zh-CN" altLang="en-US" sz="2800" b="1" dirty="0"/>
              <a:t>可靠性，维修性，</a:t>
            </a:r>
          </a:p>
          <a:p>
            <a:pPr algn="just" eaLnBrk="1" hangingPunct="1"/>
            <a:r>
              <a:rPr lang="zh-CN" altLang="en-US" sz="2800" b="1" dirty="0"/>
              <a:t>                 </a:t>
            </a:r>
            <a:r>
              <a:rPr lang="zh-CN" altLang="en-US" sz="2800" b="1" dirty="0" smtClean="0"/>
              <a:t>安全性</a:t>
            </a:r>
            <a:r>
              <a:rPr lang="zh-CN" altLang="en-US" sz="2800" b="1" dirty="0"/>
              <a:t>等。</a:t>
            </a:r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auto">
          <a:xfrm>
            <a:off x="3505200" y="4129088"/>
            <a:ext cx="50276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/>
              <a:t>微 观 轮 廓（表面粗糙度）</a:t>
            </a:r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3478213" y="2438400"/>
            <a:ext cx="50561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/>
              <a:t>尺  寸  精  度（尺寸公差）</a:t>
            </a:r>
          </a:p>
        </p:txBody>
      </p:sp>
      <p:grpSp>
        <p:nvGrpSpPr>
          <p:cNvPr id="40980" name="Group 20"/>
          <p:cNvGrpSpPr>
            <a:grpSpLocks/>
          </p:cNvGrpSpPr>
          <p:nvPr/>
        </p:nvGrpSpPr>
        <p:grpSpPr bwMode="auto">
          <a:xfrm>
            <a:off x="995363" y="2590800"/>
            <a:ext cx="2357437" cy="1828800"/>
            <a:chOff x="627" y="1632"/>
            <a:chExt cx="1485" cy="1152"/>
          </a:xfrm>
        </p:grpSpPr>
        <p:sp>
          <p:nvSpPr>
            <p:cNvPr id="12303" name="Text Box 9"/>
            <p:cNvSpPr txBox="1">
              <a:spLocks noChangeArrowheads="1"/>
            </p:cNvSpPr>
            <p:nvPr/>
          </p:nvSpPr>
          <p:spPr bwMode="auto">
            <a:xfrm>
              <a:off x="627" y="1852"/>
              <a:ext cx="1300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2800" b="1">
                  <a:solidFill>
                    <a:srgbClr val="FF3300"/>
                  </a:solidFill>
                </a:rPr>
                <a:t>几何参数</a:t>
              </a:r>
            </a:p>
            <a:p>
              <a:pPr algn="just" eaLnBrk="1" hangingPunct="1"/>
              <a:r>
                <a:rPr lang="zh-CN" altLang="en-US" sz="2800" b="1"/>
                <a:t>    互换</a:t>
              </a:r>
            </a:p>
          </p:txBody>
        </p:sp>
        <p:sp>
          <p:nvSpPr>
            <p:cNvPr id="12304" name="AutoShape 14"/>
            <p:cNvSpPr>
              <a:spLocks/>
            </p:cNvSpPr>
            <p:nvPr/>
          </p:nvSpPr>
          <p:spPr bwMode="auto">
            <a:xfrm>
              <a:off x="1863" y="1632"/>
              <a:ext cx="249" cy="1152"/>
            </a:xfrm>
            <a:prstGeom prst="leftBrace">
              <a:avLst>
                <a:gd name="adj1" fmla="val 38554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3271838" y="381000"/>
            <a:ext cx="4684712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0" rIns="18000" bIns="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/>
              <a:t>物理</a:t>
            </a:r>
            <a:r>
              <a:rPr lang="en-US" altLang="zh-CN" sz="2800" b="1">
                <a:cs typeface="Times New Roman" pitchFamily="18" charset="0"/>
              </a:rPr>
              <a:t>— </a:t>
            </a:r>
            <a:r>
              <a:rPr lang="zh-CN" altLang="en-US" sz="2800" b="1"/>
              <a:t>硬度，弹性等；</a:t>
            </a:r>
          </a:p>
        </p:txBody>
      </p:sp>
      <p:grpSp>
        <p:nvGrpSpPr>
          <p:cNvPr id="40979" name="Group 19"/>
          <p:cNvGrpSpPr>
            <a:grpSpLocks/>
          </p:cNvGrpSpPr>
          <p:nvPr/>
        </p:nvGrpSpPr>
        <p:grpSpPr bwMode="auto">
          <a:xfrm>
            <a:off x="685800" y="533400"/>
            <a:ext cx="2517775" cy="1295400"/>
            <a:chOff x="432" y="336"/>
            <a:chExt cx="1586" cy="816"/>
          </a:xfrm>
        </p:grpSpPr>
        <p:sp>
          <p:nvSpPr>
            <p:cNvPr id="12301" name="Text Box 5"/>
            <p:cNvSpPr txBox="1">
              <a:spLocks noChangeArrowheads="1"/>
            </p:cNvSpPr>
            <p:nvPr/>
          </p:nvSpPr>
          <p:spPr bwMode="auto">
            <a:xfrm>
              <a:off x="432" y="576"/>
              <a:ext cx="158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dirty="0"/>
                <a:t>    </a:t>
              </a:r>
              <a:r>
                <a:rPr lang="zh-CN" altLang="en-US" sz="2800" b="1" dirty="0"/>
                <a:t>功能互换：</a:t>
              </a:r>
            </a:p>
          </p:txBody>
        </p:sp>
        <p:sp>
          <p:nvSpPr>
            <p:cNvPr id="12302" name="AutoShape 15"/>
            <p:cNvSpPr>
              <a:spLocks/>
            </p:cNvSpPr>
            <p:nvPr/>
          </p:nvSpPr>
          <p:spPr bwMode="auto">
            <a:xfrm>
              <a:off x="1728" y="336"/>
              <a:ext cx="144" cy="816"/>
            </a:xfrm>
            <a:prstGeom prst="leftBrace">
              <a:avLst>
                <a:gd name="adj1" fmla="val 47222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0978" name="Text Box 18"/>
          <p:cNvSpPr txBox="1">
            <a:spLocks noChangeArrowheads="1"/>
          </p:cNvSpPr>
          <p:nvPr/>
        </p:nvSpPr>
        <p:spPr bwMode="auto">
          <a:xfrm>
            <a:off x="3478213" y="3071813"/>
            <a:ext cx="52705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dirty="0"/>
              <a:t>几  何  精  度（形状、方向、</a:t>
            </a:r>
          </a:p>
          <a:p>
            <a:pPr algn="l" eaLnBrk="1" hangingPunct="1"/>
            <a:r>
              <a:rPr lang="zh-CN" altLang="en-US" sz="2800" b="1" dirty="0"/>
              <a:t>                  </a:t>
            </a:r>
            <a:r>
              <a:rPr lang="zh-CN" altLang="en-US" sz="2800" b="1" dirty="0" smtClean="0"/>
              <a:t>位置</a:t>
            </a:r>
            <a:r>
              <a:rPr lang="zh-CN" altLang="en-US" sz="2800" b="1" dirty="0"/>
              <a:t>和跳动公差）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nimBg="1" autoUpdateAnimBg="0"/>
      <p:bldP spid="40967" grpId="0" autoUpdateAnimBg="0"/>
      <p:bldP spid="40968" grpId="0" autoUpdateAnimBg="0"/>
      <p:bldP spid="40973" grpId="0" autoUpdateAnimBg="0"/>
      <p:bldP spid="40970" grpId="0" autoUpdateAnimBg="0"/>
      <p:bldP spid="40966" grpId="0" autoUpdateAnimBg="0"/>
      <p:bldP spid="4097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B1DA57F-50B1-4D00-B0C4-07F4212A1182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13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23638" name="Text Box 86"/>
          <p:cNvSpPr txBox="1">
            <a:spLocks noChangeArrowheads="1"/>
          </p:cNvSpPr>
          <p:nvPr/>
        </p:nvSpPr>
        <p:spPr bwMode="auto">
          <a:xfrm>
            <a:off x="685800" y="914400"/>
            <a:ext cx="44624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</a:rPr>
              <a:t>（</a:t>
            </a:r>
            <a:r>
              <a:rPr lang="en-US" altLang="zh-CN" b="1" dirty="0">
                <a:solidFill>
                  <a:srgbClr val="FF3300"/>
                </a:solidFill>
              </a:rPr>
              <a:t>1</a:t>
            </a:r>
            <a:r>
              <a:rPr lang="zh-CN" altLang="en-US" b="1" dirty="0">
                <a:solidFill>
                  <a:srgbClr val="FF3300"/>
                </a:solidFill>
              </a:rPr>
              <a:t>）尺寸精度</a:t>
            </a:r>
          </a:p>
        </p:txBody>
      </p:sp>
      <p:sp>
        <p:nvSpPr>
          <p:cNvPr id="23657" name="Text Box 105"/>
          <p:cNvSpPr txBox="1">
            <a:spLocks noChangeArrowheads="1"/>
          </p:cNvSpPr>
          <p:nvPr/>
        </p:nvSpPr>
        <p:spPr bwMode="auto">
          <a:xfrm>
            <a:off x="228600" y="152400"/>
            <a:ext cx="815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dirty="0"/>
              <a:t>几何参数设计内容为（即</a:t>
            </a:r>
            <a:r>
              <a:rPr lang="zh-CN" altLang="en-US" sz="2800" b="1" dirty="0">
                <a:solidFill>
                  <a:srgbClr val="FF3300"/>
                </a:solidFill>
              </a:rPr>
              <a:t>机械精度设计内容</a:t>
            </a:r>
            <a:r>
              <a:rPr lang="zh-CN" altLang="en-US" sz="2800" b="1" dirty="0"/>
              <a:t>）：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598092" y="2147019"/>
            <a:ext cx="5035550" cy="3658245"/>
            <a:chOff x="1598092" y="2147019"/>
            <a:chExt cx="5035550" cy="3658245"/>
          </a:xfrm>
        </p:grpSpPr>
        <p:sp>
          <p:nvSpPr>
            <p:cNvPr id="13319" name="Rectangle 22"/>
            <p:cNvSpPr>
              <a:spLocks noChangeArrowheads="1"/>
            </p:cNvSpPr>
            <p:nvPr/>
          </p:nvSpPr>
          <p:spPr bwMode="auto">
            <a:xfrm>
              <a:off x="2069580" y="2147019"/>
              <a:ext cx="1101725" cy="284480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0" name="Rectangle 23"/>
            <p:cNvSpPr>
              <a:spLocks noChangeArrowheads="1"/>
            </p:cNvSpPr>
            <p:nvPr/>
          </p:nvSpPr>
          <p:spPr bwMode="auto">
            <a:xfrm>
              <a:off x="3171305" y="2810594"/>
              <a:ext cx="3148013" cy="15176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1" name="Line 24"/>
            <p:cNvSpPr>
              <a:spLocks noChangeShapeType="1"/>
            </p:cNvSpPr>
            <p:nvPr/>
          </p:nvSpPr>
          <p:spPr bwMode="auto">
            <a:xfrm>
              <a:off x="1598092" y="3569419"/>
              <a:ext cx="50355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3" name="直接连接符 2"/>
            <p:cNvCxnSpPr/>
            <p:nvPr/>
          </p:nvCxnSpPr>
          <p:spPr bwMode="auto">
            <a:xfrm>
              <a:off x="1598092" y="2147019"/>
              <a:ext cx="571054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直接连接符 16"/>
            <p:cNvCxnSpPr/>
            <p:nvPr/>
          </p:nvCxnSpPr>
          <p:spPr bwMode="auto">
            <a:xfrm>
              <a:off x="1598092" y="5013176"/>
              <a:ext cx="571054" cy="0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" name="直接箭头连接符 6"/>
            <p:cNvCxnSpPr/>
            <p:nvPr/>
          </p:nvCxnSpPr>
          <p:spPr bwMode="auto">
            <a:xfrm>
              <a:off x="1737098" y="2147019"/>
              <a:ext cx="0" cy="2866157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arrow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" name="直接连接符 8"/>
            <p:cNvCxnSpPr/>
            <p:nvPr/>
          </p:nvCxnSpPr>
          <p:spPr bwMode="auto">
            <a:xfrm>
              <a:off x="2069580" y="4991819"/>
              <a:ext cx="0" cy="813445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" name="直接连接符 21"/>
            <p:cNvCxnSpPr/>
            <p:nvPr/>
          </p:nvCxnSpPr>
          <p:spPr bwMode="auto">
            <a:xfrm>
              <a:off x="6319318" y="4365104"/>
              <a:ext cx="0" cy="1296144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" name="直接箭头连接符 14"/>
            <p:cNvCxnSpPr/>
            <p:nvPr/>
          </p:nvCxnSpPr>
          <p:spPr bwMode="auto">
            <a:xfrm>
              <a:off x="3171305" y="4869160"/>
              <a:ext cx="3148013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arrow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" name="直接箭头连接符 20"/>
            <p:cNvCxnSpPr/>
            <p:nvPr/>
          </p:nvCxnSpPr>
          <p:spPr bwMode="auto">
            <a:xfrm>
              <a:off x="2069580" y="5400279"/>
              <a:ext cx="4249738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arrow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" name="直接箭头连接符 24"/>
            <p:cNvCxnSpPr/>
            <p:nvPr/>
          </p:nvCxnSpPr>
          <p:spPr bwMode="auto">
            <a:xfrm>
              <a:off x="4860032" y="2810594"/>
              <a:ext cx="0" cy="151765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arrow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3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3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38" grpId="0" autoUpdateAnimBg="0"/>
      <p:bldP spid="23657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1B1166B-53B1-4B74-B90F-CC6653D45895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14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381000" y="152400"/>
            <a:ext cx="3759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dirty="0"/>
              <a:t>（</a:t>
            </a:r>
            <a:r>
              <a:rPr lang="en-US" altLang="zh-CN" sz="2800" dirty="0"/>
              <a:t>2</a:t>
            </a:r>
            <a:r>
              <a:rPr lang="zh-CN" altLang="en-US" sz="2800" dirty="0"/>
              <a:t>）</a:t>
            </a:r>
            <a:r>
              <a:rPr lang="zh-CN" altLang="en-US" sz="2800" b="1" dirty="0">
                <a:solidFill>
                  <a:srgbClr val="CC0000"/>
                </a:solidFill>
              </a:rPr>
              <a:t>几何精度</a:t>
            </a:r>
          </a:p>
        </p:txBody>
      </p:sp>
      <p:grpSp>
        <p:nvGrpSpPr>
          <p:cNvPr id="84997" name="Group 5"/>
          <p:cNvGrpSpPr>
            <a:grpSpLocks/>
          </p:cNvGrpSpPr>
          <p:nvPr/>
        </p:nvGrpSpPr>
        <p:grpSpPr bwMode="auto">
          <a:xfrm>
            <a:off x="457200" y="3429000"/>
            <a:ext cx="2743200" cy="1676400"/>
            <a:chOff x="669" y="1177"/>
            <a:chExt cx="1584" cy="864"/>
          </a:xfrm>
        </p:grpSpPr>
        <p:sp>
          <p:nvSpPr>
            <p:cNvPr id="14392" name="Rectangle 6"/>
            <p:cNvSpPr>
              <a:spLocks noChangeArrowheads="1"/>
            </p:cNvSpPr>
            <p:nvPr/>
          </p:nvSpPr>
          <p:spPr bwMode="auto">
            <a:xfrm>
              <a:off x="813" y="1321"/>
              <a:ext cx="336" cy="72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93" name="Rectangle 7"/>
            <p:cNvSpPr>
              <a:spLocks noChangeArrowheads="1"/>
            </p:cNvSpPr>
            <p:nvPr/>
          </p:nvSpPr>
          <p:spPr bwMode="auto">
            <a:xfrm>
              <a:off x="1149" y="1561"/>
              <a:ext cx="960" cy="38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94" name="Line 8"/>
            <p:cNvSpPr>
              <a:spLocks noChangeShapeType="1"/>
            </p:cNvSpPr>
            <p:nvPr/>
          </p:nvSpPr>
          <p:spPr bwMode="auto">
            <a:xfrm flipV="1">
              <a:off x="669" y="1669"/>
              <a:ext cx="1104" cy="2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Line 9"/>
            <p:cNvSpPr>
              <a:spLocks noChangeShapeType="1"/>
            </p:cNvSpPr>
            <p:nvPr/>
          </p:nvSpPr>
          <p:spPr bwMode="auto">
            <a:xfrm>
              <a:off x="1053" y="1753"/>
              <a:ext cx="12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6" name="Line 10"/>
            <p:cNvSpPr>
              <a:spLocks noChangeShapeType="1"/>
            </p:cNvSpPr>
            <p:nvPr/>
          </p:nvSpPr>
          <p:spPr bwMode="auto">
            <a:xfrm>
              <a:off x="1485" y="1369"/>
              <a:ext cx="0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7" name="Line 11"/>
            <p:cNvSpPr>
              <a:spLocks noChangeShapeType="1"/>
            </p:cNvSpPr>
            <p:nvPr/>
          </p:nvSpPr>
          <p:spPr bwMode="auto">
            <a:xfrm>
              <a:off x="1485" y="1753"/>
              <a:ext cx="0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8" name="Text Box 12"/>
            <p:cNvSpPr txBox="1">
              <a:spLocks noChangeArrowheads="1"/>
            </p:cNvSpPr>
            <p:nvPr/>
          </p:nvSpPr>
          <p:spPr bwMode="auto">
            <a:xfrm>
              <a:off x="1533" y="1177"/>
              <a:ext cx="192" cy="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sz="2800" b="1" i="1">
                  <a:solidFill>
                    <a:srgbClr val="FF3300"/>
                  </a:solidFill>
                </a:rPr>
                <a:t>e</a:t>
              </a:r>
            </a:p>
          </p:txBody>
        </p:sp>
      </p:grpSp>
      <p:sp>
        <p:nvSpPr>
          <p:cNvPr id="85005" name="Text Box 13"/>
          <p:cNvSpPr txBox="1">
            <a:spLocks noChangeArrowheads="1"/>
          </p:cNvSpPr>
          <p:nvPr/>
        </p:nvSpPr>
        <p:spPr bwMode="auto">
          <a:xfrm>
            <a:off x="762000" y="2438400"/>
            <a:ext cx="2873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3300"/>
                </a:solidFill>
              </a:rPr>
              <a:t>①  </a:t>
            </a:r>
            <a:r>
              <a:rPr lang="zh-CN" altLang="en-US" b="1">
                <a:solidFill>
                  <a:srgbClr val="FF3300"/>
                </a:solidFill>
              </a:rPr>
              <a:t>形状精度</a:t>
            </a:r>
          </a:p>
        </p:txBody>
      </p:sp>
      <p:sp>
        <p:nvSpPr>
          <p:cNvPr id="85006" name="Text Box 14"/>
          <p:cNvSpPr txBox="1">
            <a:spLocks noChangeArrowheads="1"/>
          </p:cNvSpPr>
          <p:nvPr/>
        </p:nvSpPr>
        <p:spPr bwMode="auto">
          <a:xfrm>
            <a:off x="685800" y="5486400"/>
            <a:ext cx="302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3300"/>
                </a:solidFill>
              </a:rPr>
              <a:t>③  </a:t>
            </a:r>
            <a:r>
              <a:rPr lang="zh-CN" altLang="en-US" b="1">
                <a:solidFill>
                  <a:srgbClr val="FF3300"/>
                </a:solidFill>
              </a:rPr>
              <a:t>位置精度</a:t>
            </a:r>
          </a:p>
        </p:txBody>
      </p:sp>
      <p:grpSp>
        <p:nvGrpSpPr>
          <p:cNvPr id="85007" name="Group 15"/>
          <p:cNvGrpSpPr>
            <a:grpSpLocks/>
          </p:cNvGrpSpPr>
          <p:nvPr/>
        </p:nvGrpSpPr>
        <p:grpSpPr bwMode="auto">
          <a:xfrm>
            <a:off x="457200" y="609600"/>
            <a:ext cx="3505200" cy="2133600"/>
            <a:chOff x="2821" y="121"/>
            <a:chExt cx="1947" cy="1134"/>
          </a:xfrm>
        </p:grpSpPr>
        <p:sp>
          <p:nvSpPr>
            <p:cNvPr id="14377" name="Line 16"/>
            <p:cNvSpPr>
              <a:spLocks noChangeShapeType="1"/>
            </p:cNvSpPr>
            <p:nvPr/>
          </p:nvSpPr>
          <p:spPr bwMode="auto">
            <a:xfrm>
              <a:off x="4472" y="296"/>
              <a:ext cx="0" cy="1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8" name="Line 17"/>
            <p:cNvSpPr>
              <a:spLocks noChangeShapeType="1"/>
            </p:cNvSpPr>
            <p:nvPr/>
          </p:nvSpPr>
          <p:spPr bwMode="auto">
            <a:xfrm>
              <a:off x="4472" y="618"/>
              <a:ext cx="0" cy="1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379" name="Group 18"/>
            <p:cNvGrpSpPr>
              <a:grpSpLocks/>
            </p:cNvGrpSpPr>
            <p:nvPr/>
          </p:nvGrpSpPr>
          <p:grpSpPr bwMode="auto">
            <a:xfrm>
              <a:off x="2821" y="121"/>
              <a:ext cx="1947" cy="1134"/>
              <a:chOff x="2821" y="121"/>
              <a:chExt cx="1947" cy="1134"/>
            </a:xfrm>
          </p:grpSpPr>
          <p:grpSp>
            <p:nvGrpSpPr>
              <p:cNvPr id="14380" name="Group 19"/>
              <p:cNvGrpSpPr>
                <a:grpSpLocks/>
              </p:cNvGrpSpPr>
              <p:nvPr/>
            </p:nvGrpSpPr>
            <p:grpSpPr bwMode="auto">
              <a:xfrm>
                <a:off x="2821" y="121"/>
                <a:ext cx="1728" cy="1134"/>
                <a:chOff x="2829" y="121"/>
                <a:chExt cx="1728" cy="1134"/>
              </a:xfrm>
            </p:grpSpPr>
            <p:grpSp>
              <p:nvGrpSpPr>
                <p:cNvPr id="14382" name="Group 20"/>
                <p:cNvGrpSpPr>
                  <a:grpSpLocks/>
                </p:cNvGrpSpPr>
                <p:nvPr/>
              </p:nvGrpSpPr>
              <p:grpSpPr bwMode="auto">
                <a:xfrm>
                  <a:off x="3357" y="121"/>
                  <a:ext cx="864" cy="1134"/>
                  <a:chOff x="3840" y="1728"/>
                  <a:chExt cx="864" cy="1134"/>
                </a:xfrm>
              </p:grpSpPr>
              <p:sp>
                <p:nvSpPr>
                  <p:cNvPr id="14389" name="Arc 21"/>
                  <p:cNvSpPr>
                    <a:spLocks/>
                  </p:cNvSpPr>
                  <p:nvPr/>
                </p:nvSpPr>
                <p:spPr bwMode="auto">
                  <a:xfrm rot="-2530956">
                    <a:off x="3984" y="1728"/>
                    <a:ext cx="720" cy="88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90" name="Arc 22"/>
                  <p:cNvSpPr>
                    <a:spLocks/>
                  </p:cNvSpPr>
                  <p:nvPr/>
                </p:nvSpPr>
                <p:spPr bwMode="auto">
                  <a:xfrm rot="-2530956">
                    <a:off x="3840" y="2160"/>
                    <a:ext cx="720" cy="624"/>
                  </a:xfrm>
                  <a:custGeom>
                    <a:avLst/>
                    <a:gdLst>
                      <a:gd name="T0" fmla="*/ 0 w 21600"/>
                      <a:gd name="T1" fmla="*/ 0 h 23640"/>
                      <a:gd name="T2" fmla="*/ 0 w 21600"/>
                      <a:gd name="T3" fmla="*/ 0 h 23640"/>
                      <a:gd name="T4" fmla="*/ 0 w 21600"/>
                      <a:gd name="T5" fmla="*/ 0 h 2364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1600" h="2364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22281"/>
                          <a:pt x="21567" y="22961"/>
                          <a:pt x="21503" y="23640"/>
                        </a:cubicBezTo>
                      </a:path>
                      <a:path w="21600" h="2364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22281"/>
                          <a:pt x="21567" y="22961"/>
                          <a:pt x="21503" y="2364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91" name="Arc 23"/>
                  <p:cNvSpPr>
                    <a:spLocks/>
                  </p:cNvSpPr>
                  <p:nvPr/>
                </p:nvSpPr>
                <p:spPr bwMode="auto">
                  <a:xfrm rot="-2530956">
                    <a:off x="3984" y="1891"/>
                    <a:ext cx="720" cy="971"/>
                  </a:xfrm>
                  <a:custGeom>
                    <a:avLst/>
                    <a:gdLst>
                      <a:gd name="T0" fmla="*/ 0 w 21600"/>
                      <a:gd name="T1" fmla="*/ 0 h 23730"/>
                      <a:gd name="T2" fmla="*/ 0 w 21600"/>
                      <a:gd name="T3" fmla="*/ 0 h 23730"/>
                      <a:gd name="T4" fmla="*/ 0 w 21600"/>
                      <a:gd name="T5" fmla="*/ 0 h 237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1600" h="2373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22311"/>
                          <a:pt x="21564" y="23022"/>
                          <a:pt x="21494" y="23729"/>
                        </a:cubicBezTo>
                      </a:path>
                      <a:path w="21600" h="2373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cubicBezTo>
                          <a:pt x="21600" y="22311"/>
                          <a:pt x="21564" y="23022"/>
                          <a:pt x="21494" y="23729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prstDash val="lgDashDot"/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383" name="Group 24"/>
                <p:cNvGrpSpPr>
                  <a:grpSpLocks/>
                </p:cNvGrpSpPr>
                <p:nvPr/>
              </p:nvGrpSpPr>
              <p:grpSpPr bwMode="auto">
                <a:xfrm>
                  <a:off x="2829" y="265"/>
                  <a:ext cx="1728" cy="720"/>
                  <a:chOff x="2829" y="265"/>
                  <a:chExt cx="1728" cy="720"/>
                </a:xfrm>
              </p:grpSpPr>
              <p:sp>
                <p:nvSpPr>
                  <p:cNvPr id="14384" name="Line 25"/>
                  <p:cNvSpPr>
                    <a:spLocks noChangeShapeType="1"/>
                  </p:cNvSpPr>
                  <p:nvPr/>
                </p:nvSpPr>
                <p:spPr bwMode="auto">
                  <a:xfrm rot="20811666" flipV="1">
                    <a:off x="4173" y="677"/>
                    <a:ext cx="288" cy="16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85" name="Rectangle 26"/>
                  <p:cNvSpPr>
                    <a:spLocks noChangeArrowheads="1"/>
                  </p:cNvSpPr>
                  <p:nvPr/>
                </p:nvSpPr>
                <p:spPr bwMode="auto">
                  <a:xfrm>
                    <a:off x="2973" y="265"/>
                    <a:ext cx="336" cy="720"/>
                  </a:xfrm>
                  <a:prstGeom prst="rect">
                    <a:avLst/>
                  </a:prstGeom>
                  <a:noFill/>
                  <a:ln w="3810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86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2829" y="625"/>
                    <a:ext cx="1728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prstDash val="lgDashDot"/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87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3724" y="483"/>
                    <a:ext cx="816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88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3189" y="785"/>
                    <a:ext cx="96" cy="96"/>
                  </a:xfrm>
                  <a:prstGeom prst="rect">
                    <a:avLst/>
                  </a:prstGeom>
                  <a:solidFill>
                    <a:srgbClr val="FFFFFF"/>
                  </a:solidFill>
                  <a:ln w="38100">
                    <a:solidFill>
                      <a:schemeClr val="bg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zh-CN"/>
                  </a:p>
                </p:txBody>
              </p:sp>
            </p:grpSp>
          </p:grpSp>
          <p:sp>
            <p:nvSpPr>
              <p:cNvPr id="14381" name="Text Box 30"/>
              <p:cNvSpPr txBox="1">
                <a:spLocks noChangeArrowheads="1"/>
              </p:cNvSpPr>
              <p:nvPr/>
            </p:nvSpPr>
            <p:spPr bwMode="auto">
              <a:xfrm>
                <a:off x="4532" y="330"/>
                <a:ext cx="236" cy="2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FF3300"/>
                    </a:solidFill>
                  </a:rPr>
                  <a:t>f</a:t>
                </a:r>
              </a:p>
            </p:txBody>
          </p:sp>
        </p:grpSp>
      </p:grpSp>
      <p:grpSp>
        <p:nvGrpSpPr>
          <p:cNvPr id="85023" name="Group 31"/>
          <p:cNvGrpSpPr>
            <a:grpSpLocks/>
          </p:cNvGrpSpPr>
          <p:nvPr/>
        </p:nvGrpSpPr>
        <p:grpSpPr bwMode="auto">
          <a:xfrm>
            <a:off x="4495800" y="152400"/>
            <a:ext cx="3155950" cy="2133600"/>
            <a:chOff x="576" y="2256"/>
            <a:chExt cx="1988" cy="1344"/>
          </a:xfrm>
        </p:grpSpPr>
        <p:grpSp>
          <p:nvGrpSpPr>
            <p:cNvPr id="14364" name="Group 32"/>
            <p:cNvGrpSpPr>
              <a:grpSpLocks/>
            </p:cNvGrpSpPr>
            <p:nvPr/>
          </p:nvGrpSpPr>
          <p:grpSpPr bwMode="auto">
            <a:xfrm>
              <a:off x="672" y="2544"/>
              <a:ext cx="1200" cy="624"/>
              <a:chOff x="672" y="2544"/>
              <a:chExt cx="1200" cy="624"/>
            </a:xfrm>
          </p:grpSpPr>
          <p:grpSp>
            <p:nvGrpSpPr>
              <p:cNvPr id="14372" name="Group 33"/>
              <p:cNvGrpSpPr>
                <a:grpSpLocks/>
              </p:cNvGrpSpPr>
              <p:nvPr/>
            </p:nvGrpSpPr>
            <p:grpSpPr bwMode="auto">
              <a:xfrm>
                <a:off x="672" y="2544"/>
                <a:ext cx="1200" cy="624"/>
                <a:chOff x="672" y="2544"/>
                <a:chExt cx="1200" cy="624"/>
              </a:xfrm>
            </p:grpSpPr>
            <p:sp>
              <p:nvSpPr>
                <p:cNvPr id="14374" name="Line 34"/>
                <p:cNvSpPr>
                  <a:spLocks noChangeShapeType="1"/>
                </p:cNvSpPr>
                <p:nvPr/>
              </p:nvSpPr>
              <p:spPr bwMode="auto">
                <a:xfrm>
                  <a:off x="672" y="3168"/>
                  <a:ext cx="120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75" name="Line 35"/>
                <p:cNvSpPr>
                  <a:spLocks noChangeShapeType="1"/>
                </p:cNvSpPr>
                <p:nvPr/>
              </p:nvSpPr>
              <p:spPr bwMode="auto">
                <a:xfrm>
                  <a:off x="672" y="2544"/>
                  <a:ext cx="0" cy="62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76" name="Line 36"/>
                <p:cNvSpPr>
                  <a:spLocks noChangeShapeType="1"/>
                </p:cNvSpPr>
                <p:nvPr/>
              </p:nvSpPr>
              <p:spPr bwMode="auto">
                <a:xfrm>
                  <a:off x="1872" y="2736"/>
                  <a:ext cx="0" cy="43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4373" name="Freeform 37"/>
              <p:cNvSpPr>
                <a:spLocks/>
              </p:cNvSpPr>
              <p:nvPr/>
            </p:nvSpPr>
            <p:spPr bwMode="auto">
              <a:xfrm>
                <a:off x="672" y="2544"/>
                <a:ext cx="1200" cy="238"/>
              </a:xfrm>
              <a:custGeom>
                <a:avLst/>
                <a:gdLst>
                  <a:gd name="T0" fmla="*/ 0 w 1200"/>
                  <a:gd name="T1" fmla="*/ 0 h 238"/>
                  <a:gd name="T2" fmla="*/ 768 w 1200"/>
                  <a:gd name="T3" fmla="*/ 206 h 238"/>
                  <a:gd name="T4" fmla="*/ 1200 w 1200"/>
                  <a:gd name="T5" fmla="*/ 192 h 23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00" h="238">
                    <a:moveTo>
                      <a:pt x="0" y="0"/>
                    </a:moveTo>
                    <a:cubicBezTo>
                      <a:pt x="284" y="87"/>
                      <a:pt x="568" y="174"/>
                      <a:pt x="768" y="206"/>
                    </a:cubicBezTo>
                    <a:cubicBezTo>
                      <a:pt x="968" y="238"/>
                      <a:pt x="1128" y="194"/>
                      <a:pt x="1200" y="192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65" name="Line 38"/>
            <p:cNvSpPr>
              <a:spLocks noChangeShapeType="1"/>
            </p:cNvSpPr>
            <p:nvPr/>
          </p:nvSpPr>
          <p:spPr bwMode="auto">
            <a:xfrm>
              <a:off x="1488" y="3168"/>
              <a:ext cx="480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Text Box 39"/>
            <p:cNvSpPr txBox="1">
              <a:spLocks noChangeArrowheads="1"/>
            </p:cNvSpPr>
            <p:nvPr/>
          </p:nvSpPr>
          <p:spPr bwMode="auto">
            <a:xfrm>
              <a:off x="1680" y="3312"/>
              <a:ext cx="8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/>
                <a:t>基准表面</a:t>
              </a:r>
            </a:p>
          </p:txBody>
        </p:sp>
        <p:sp>
          <p:nvSpPr>
            <p:cNvPr id="14367" name="Line 40"/>
            <p:cNvSpPr>
              <a:spLocks noChangeShapeType="1"/>
            </p:cNvSpPr>
            <p:nvPr/>
          </p:nvSpPr>
          <p:spPr bwMode="auto">
            <a:xfrm>
              <a:off x="576" y="2544"/>
              <a:ext cx="15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Line 41"/>
            <p:cNvSpPr>
              <a:spLocks noChangeShapeType="1"/>
            </p:cNvSpPr>
            <p:nvPr/>
          </p:nvSpPr>
          <p:spPr bwMode="auto">
            <a:xfrm>
              <a:off x="576" y="2784"/>
              <a:ext cx="15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9" name="Line 42"/>
            <p:cNvSpPr>
              <a:spLocks noChangeShapeType="1"/>
            </p:cNvSpPr>
            <p:nvPr/>
          </p:nvSpPr>
          <p:spPr bwMode="auto">
            <a:xfrm>
              <a:off x="2016" y="2256"/>
              <a:ext cx="0" cy="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0" name="Line 43"/>
            <p:cNvSpPr>
              <a:spLocks noChangeShapeType="1"/>
            </p:cNvSpPr>
            <p:nvPr/>
          </p:nvSpPr>
          <p:spPr bwMode="auto">
            <a:xfrm>
              <a:off x="2016" y="2784"/>
              <a:ext cx="0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1" name="Text Box 44"/>
            <p:cNvSpPr txBox="1">
              <a:spLocks noChangeArrowheads="1"/>
            </p:cNvSpPr>
            <p:nvPr/>
          </p:nvSpPr>
          <p:spPr bwMode="auto">
            <a:xfrm>
              <a:off x="1938" y="2474"/>
              <a:ext cx="1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 i="1">
                  <a:solidFill>
                    <a:srgbClr val="CC0000"/>
                  </a:solidFill>
                </a:rPr>
                <a:t>f</a:t>
              </a:r>
            </a:p>
          </p:txBody>
        </p:sp>
      </p:grpSp>
      <p:sp>
        <p:nvSpPr>
          <p:cNvPr id="85037" name="Text Box 45"/>
          <p:cNvSpPr txBox="1">
            <a:spLocks noChangeArrowheads="1"/>
          </p:cNvSpPr>
          <p:nvPr/>
        </p:nvSpPr>
        <p:spPr bwMode="auto">
          <a:xfrm>
            <a:off x="4572000" y="2286000"/>
            <a:ext cx="3240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CC0000"/>
                </a:solidFill>
              </a:rPr>
              <a:t>②  </a:t>
            </a:r>
            <a:r>
              <a:rPr lang="zh-CN" altLang="en-US" b="1">
                <a:solidFill>
                  <a:srgbClr val="CC0000"/>
                </a:solidFill>
              </a:rPr>
              <a:t>方向精度</a:t>
            </a:r>
          </a:p>
        </p:txBody>
      </p:sp>
      <p:grpSp>
        <p:nvGrpSpPr>
          <p:cNvPr id="85055" name="Group 63"/>
          <p:cNvGrpSpPr>
            <a:grpSpLocks/>
          </p:cNvGrpSpPr>
          <p:nvPr/>
        </p:nvGrpSpPr>
        <p:grpSpPr bwMode="auto">
          <a:xfrm>
            <a:off x="3810000" y="2895600"/>
            <a:ext cx="3765550" cy="2590800"/>
            <a:chOff x="3072" y="1680"/>
            <a:chExt cx="2372" cy="1632"/>
          </a:xfrm>
        </p:grpSpPr>
        <p:sp>
          <p:nvSpPr>
            <p:cNvPr id="14349" name="Rectangle 47"/>
            <p:cNvSpPr>
              <a:spLocks noChangeArrowheads="1"/>
            </p:cNvSpPr>
            <p:nvPr/>
          </p:nvSpPr>
          <p:spPr bwMode="auto">
            <a:xfrm>
              <a:off x="4066" y="2223"/>
              <a:ext cx="418" cy="993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0" name="Line 48"/>
            <p:cNvSpPr>
              <a:spLocks noChangeShapeType="1"/>
            </p:cNvSpPr>
            <p:nvPr/>
          </p:nvSpPr>
          <p:spPr bwMode="auto">
            <a:xfrm flipV="1">
              <a:off x="3908" y="2688"/>
              <a:ext cx="1008" cy="7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prstDash val="lg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Line 49"/>
            <p:cNvSpPr>
              <a:spLocks noChangeShapeType="1"/>
            </p:cNvSpPr>
            <p:nvPr/>
          </p:nvSpPr>
          <p:spPr bwMode="auto">
            <a:xfrm>
              <a:off x="5300" y="2400"/>
              <a:ext cx="0" cy="5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Freeform 50"/>
            <p:cNvSpPr>
              <a:spLocks/>
            </p:cNvSpPr>
            <p:nvPr/>
          </p:nvSpPr>
          <p:spPr bwMode="auto">
            <a:xfrm>
              <a:off x="4466" y="2418"/>
              <a:ext cx="828" cy="78"/>
            </a:xfrm>
            <a:custGeom>
              <a:avLst/>
              <a:gdLst>
                <a:gd name="T0" fmla="*/ 0 w 828"/>
                <a:gd name="T1" fmla="*/ 36 h 78"/>
                <a:gd name="T2" fmla="*/ 90 w 828"/>
                <a:gd name="T3" fmla="*/ 24 h 78"/>
                <a:gd name="T4" fmla="*/ 144 w 828"/>
                <a:gd name="T5" fmla="*/ 6 h 78"/>
                <a:gd name="T6" fmla="*/ 162 w 828"/>
                <a:gd name="T7" fmla="*/ 0 h 78"/>
                <a:gd name="T8" fmla="*/ 228 w 828"/>
                <a:gd name="T9" fmla="*/ 24 h 78"/>
                <a:gd name="T10" fmla="*/ 282 w 828"/>
                <a:gd name="T11" fmla="*/ 42 h 78"/>
                <a:gd name="T12" fmla="*/ 318 w 828"/>
                <a:gd name="T13" fmla="*/ 54 h 78"/>
                <a:gd name="T14" fmla="*/ 336 w 828"/>
                <a:gd name="T15" fmla="*/ 60 h 78"/>
                <a:gd name="T16" fmla="*/ 408 w 828"/>
                <a:gd name="T17" fmla="*/ 24 h 78"/>
                <a:gd name="T18" fmla="*/ 480 w 828"/>
                <a:gd name="T19" fmla="*/ 48 h 78"/>
                <a:gd name="T20" fmla="*/ 552 w 828"/>
                <a:gd name="T21" fmla="*/ 66 h 78"/>
                <a:gd name="T22" fmla="*/ 588 w 828"/>
                <a:gd name="T23" fmla="*/ 78 h 78"/>
                <a:gd name="T24" fmla="*/ 642 w 828"/>
                <a:gd name="T25" fmla="*/ 48 h 78"/>
                <a:gd name="T26" fmla="*/ 732 w 828"/>
                <a:gd name="T27" fmla="*/ 36 h 78"/>
                <a:gd name="T28" fmla="*/ 768 w 828"/>
                <a:gd name="T29" fmla="*/ 24 h 78"/>
                <a:gd name="T30" fmla="*/ 804 w 828"/>
                <a:gd name="T31" fmla="*/ 6 h 78"/>
                <a:gd name="T32" fmla="*/ 828 w 828"/>
                <a:gd name="T33" fmla="*/ 0 h 7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828" h="78">
                  <a:moveTo>
                    <a:pt x="0" y="36"/>
                  </a:moveTo>
                  <a:cubicBezTo>
                    <a:pt x="45" y="32"/>
                    <a:pt x="55" y="34"/>
                    <a:pt x="90" y="24"/>
                  </a:cubicBezTo>
                  <a:cubicBezTo>
                    <a:pt x="90" y="24"/>
                    <a:pt x="135" y="9"/>
                    <a:pt x="144" y="6"/>
                  </a:cubicBezTo>
                  <a:cubicBezTo>
                    <a:pt x="150" y="4"/>
                    <a:pt x="162" y="0"/>
                    <a:pt x="162" y="0"/>
                  </a:cubicBezTo>
                  <a:cubicBezTo>
                    <a:pt x="186" y="36"/>
                    <a:pt x="163" y="11"/>
                    <a:pt x="228" y="24"/>
                  </a:cubicBezTo>
                  <a:cubicBezTo>
                    <a:pt x="247" y="28"/>
                    <a:pt x="264" y="36"/>
                    <a:pt x="282" y="42"/>
                  </a:cubicBezTo>
                  <a:cubicBezTo>
                    <a:pt x="294" y="46"/>
                    <a:pt x="306" y="50"/>
                    <a:pt x="318" y="54"/>
                  </a:cubicBezTo>
                  <a:cubicBezTo>
                    <a:pt x="324" y="56"/>
                    <a:pt x="336" y="60"/>
                    <a:pt x="336" y="60"/>
                  </a:cubicBezTo>
                  <a:cubicBezTo>
                    <a:pt x="358" y="46"/>
                    <a:pt x="383" y="32"/>
                    <a:pt x="408" y="24"/>
                  </a:cubicBezTo>
                  <a:cubicBezTo>
                    <a:pt x="432" y="32"/>
                    <a:pt x="455" y="42"/>
                    <a:pt x="480" y="48"/>
                  </a:cubicBezTo>
                  <a:cubicBezTo>
                    <a:pt x="512" y="37"/>
                    <a:pt x="526" y="54"/>
                    <a:pt x="552" y="66"/>
                  </a:cubicBezTo>
                  <a:cubicBezTo>
                    <a:pt x="564" y="71"/>
                    <a:pt x="588" y="78"/>
                    <a:pt x="588" y="78"/>
                  </a:cubicBezTo>
                  <a:cubicBezTo>
                    <a:pt x="629" y="50"/>
                    <a:pt x="610" y="59"/>
                    <a:pt x="642" y="48"/>
                  </a:cubicBezTo>
                  <a:cubicBezTo>
                    <a:pt x="677" y="71"/>
                    <a:pt x="700" y="50"/>
                    <a:pt x="732" y="36"/>
                  </a:cubicBezTo>
                  <a:cubicBezTo>
                    <a:pt x="744" y="31"/>
                    <a:pt x="757" y="31"/>
                    <a:pt x="768" y="24"/>
                  </a:cubicBezTo>
                  <a:cubicBezTo>
                    <a:pt x="788" y="11"/>
                    <a:pt x="782" y="12"/>
                    <a:pt x="804" y="6"/>
                  </a:cubicBezTo>
                  <a:cubicBezTo>
                    <a:pt x="812" y="4"/>
                    <a:pt x="828" y="0"/>
                    <a:pt x="828" y="0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Freeform 51"/>
            <p:cNvSpPr>
              <a:spLocks/>
            </p:cNvSpPr>
            <p:nvPr/>
          </p:nvSpPr>
          <p:spPr bwMode="auto">
            <a:xfrm>
              <a:off x="4478" y="2958"/>
              <a:ext cx="816" cy="131"/>
            </a:xfrm>
            <a:custGeom>
              <a:avLst/>
              <a:gdLst>
                <a:gd name="T0" fmla="*/ 0 w 816"/>
                <a:gd name="T1" fmla="*/ 120 h 131"/>
                <a:gd name="T2" fmla="*/ 78 w 816"/>
                <a:gd name="T3" fmla="*/ 108 h 131"/>
                <a:gd name="T4" fmla="*/ 342 w 816"/>
                <a:gd name="T5" fmla="*/ 102 h 131"/>
                <a:gd name="T6" fmla="*/ 582 w 816"/>
                <a:gd name="T7" fmla="*/ 84 h 131"/>
                <a:gd name="T8" fmla="*/ 762 w 816"/>
                <a:gd name="T9" fmla="*/ 54 h 131"/>
                <a:gd name="T10" fmla="*/ 798 w 816"/>
                <a:gd name="T11" fmla="*/ 42 h 131"/>
                <a:gd name="T12" fmla="*/ 816 w 816"/>
                <a:gd name="T13" fmla="*/ 0 h 1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16" h="131">
                  <a:moveTo>
                    <a:pt x="0" y="120"/>
                  </a:moveTo>
                  <a:cubicBezTo>
                    <a:pt x="34" y="131"/>
                    <a:pt x="44" y="109"/>
                    <a:pt x="78" y="108"/>
                  </a:cubicBezTo>
                  <a:cubicBezTo>
                    <a:pt x="166" y="106"/>
                    <a:pt x="254" y="104"/>
                    <a:pt x="342" y="102"/>
                  </a:cubicBezTo>
                  <a:cubicBezTo>
                    <a:pt x="413" y="78"/>
                    <a:pt x="521" y="86"/>
                    <a:pt x="582" y="84"/>
                  </a:cubicBezTo>
                  <a:cubicBezTo>
                    <a:pt x="648" y="62"/>
                    <a:pt x="688" y="58"/>
                    <a:pt x="762" y="54"/>
                  </a:cubicBezTo>
                  <a:cubicBezTo>
                    <a:pt x="774" y="50"/>
                    <a:pt x="794" y="54"/>
                    <a:pt x="798" y="42"/>
                  </a:cubicBezTo>
                  <a:cubicBezTo>
                    <a:pt x="811" y="3"/>
                    <a:pt x="801" y="15"/>
                    <a:pt x="816" y="0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Line 52"/>
            <p:cNvSpPr>
              <a:spLocks noChangeShapeType="1"/>
            </p:cNvSpPr>
            <p:nvPr/>
          </p:nvSpPr>
          <p:spPr bwMode="auto">
            <a:xfrm>
              <a:off x="4388" y="2736"/>
              <a:ext cx="105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Line 53"/>
            <p:cNvSpPr>
              <a:spLocks noChangeShapeType="1"/>
            </p:cNvSpPr>
            <p:nvPr/>
          </p:nvSpPr>
          <p:spPr bwMode="auto">
            <a:xfrm>
              <a:off x="4964" y="2016"/>
              <a:ext cx="0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6" name="Line 54"/>
            <p:cNvSpPr>
              <a:spLocks noChangeShapeType="1"/>
            </p:cNvSpPr>
            <p:nvPr/>
          </p:nvSpPr>
          <p:spPr bwMode="auto">
            <a:xfrm>
              <a:off x="4916" y="2112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Line 55"/>
            <p:cNvSpPr>
              <a:spLocks noChangeShapeType="1"/>
            </p:cNvSpPr>
            <p:nvPr/>
          </p:nvSpPr>
          <p:spPr bwMode="auto">
            <a:xfrm>
              <a:off x="5012" y="2112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358" name="Group 56"/>
            <p:cNvGrpSpPr>
              <a:grpSpLocks/>
            </p:cNvGrpSpPr>
            <p:nvPr/>
          </p:nvGrpSpPr>
          <p:grpSpPr bwMode="auto">
            <a:xfrm>
              <a:off x="4820" y="1680"/>
              <a:ext cx="336" cy="336"/>
              <a:chOff x="1344" y="2400"/>
              <a:chExt cx="336" cy="336"/>
            </a:xfrm>
          </p:grpSpPr>
          <p:sp>
            <p:nvSpPr>
              <p:cNvPr id="14362" name="Oval 57"/>
              <p:cNvSpPr>
                <a:spLocks noChangeArrowheads="1"/>
              </p:cNvSpPr>
              <p:nvPr/>
            </p:nvSpPr>
            <p:spPr bwMode="auto">
              <a:xfrm>
                <a:off x="1344" y="2400"/>
                <a:ext cx="336" cy="33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63" name="Line 58"/>
              <p:cNvSpPr>
                <a:spLocks noChangeShapeType="1"/>
              </p:cNvSpPr>
              <p:nvPr/>
            </p:nvSpPr>
            <p:spPr bwMode="auto">
              <a:xfrm flipV="1">
                <a:off x="1488" y="2461"/>
                <a:ext cx="144" cy="13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59" name="Freeform 59"/>
            <p:cNvSpPr>
              <a:spLocks/>
            </p:cNvSpPr>
            <p:nvPr/>
          </p:nvSpPr>
          <p:spPr bwMode="auto">
            <a:xfrm>
              <a:off x="4610" y="2352"/>
              <a:ext cx="429" cy="889"/>
            </a:xfrm>
            <a:custGeom>
              <a:avLst/>
              <a:gdLst>
                <a:gd name="T0" fmla="*/ 0 w 429"/>
                <a:gd name="T1" fmla="*/ 42 h 889"/>
                <a:gd name="T2" fmla="*/ 36 w 429"/>
                <a:gd name="T3" fmla="*/ 30 h 889"/>
                <a:gd name="T4" fmla="*/ 54 w 429"/>
                <a:gd name="T5" fmla="*/ 18 h 889"/>
                <a:gd name="T6" fmla="*/ 90 w 429"/>
                <a:gd name="T7" fmla="*/ 6 h 889"/>
                <a:gd name="T8" fmla="*/ 108 w 429"/>
                <a:gd name="T9" fmla="*/ 0 h 889"/>
                <a:gd name="T10" fmla="*/ 162 w 429"/>
                <a:gd name="T11" fmla="*/ 30 h 889"/>
                <a:gd name="T12" fmla="*/ 180 w 429"/>
                <a:gd name="T13" fmla="*/ 42 h 889"/>
                <a:gd name="T14" fmla="*/ 210 w 429"/>
                <a:gd name="T15" fmla="*/ 66 h 889"/>
                <a:gd name="T16" fmla="*/ 240 w 429"/>
                <a:gd name="T17" fmla="*/ 90 h 889"/>
                <a:gd name="T18" fmla="*/ 360 w 429"/>
                <a:gd name="T19" fmla="*/ 414 h 889"/>
                <a:gd name="T20" fmla="*/ 384 w 429"/>
                <a:gd name="T21" fmla="*/ 510 h 889"/>
                <a:gd name="T22" fmla="*/ 396 w 429"/>
                <a:gd name="T23" fmla="*/ 546 h 889"/>
                <a:gd name="T24" fmla="*/ 402 w 429"/>
                <a:gd name="T25" fmla="*/ 564 h 889"/>
                <a:gd name="T26" fmla="*/ 348 w 429"/>
                <a:gd name="T27" fmla="*/ 876 h 889"/>
                <a:gd name="T28" fmla="*/ 174 w 429"/>
                <a:gd name="T29" fmla="*/ 852 h 889"/>
                <a:gd name="T30" fmla="*/ 120 w 429"/>
                <a:gd name="T31" fmla="*/ 720 h 88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29" h="889">
                  <a:moveTo>
                    <a:pt x="0" y="42"/>
                  </a:moveTo>
                  <a:cubicBezTo>
                    <a:pt x="12" y="38"/>
                    <a:pt x="25" y="37"/>
                    <a:pt x="36" y="30"/>
                  </a:cubicBezTo>
                  <a:cubicBezTo>
                    <a:pt x="42" y="26"/>
                    <a:pt x="47" y="21"/>
                    <a:pt x="54" y="18"/>
                  </a:cubicBezTo>
                  <a:cubicBezTo>
                    <a:pt x="66" y="13"/>
                    <a:pt x="78" y="10"/>
                    <a:pt x="90" y="6"/>
                  </a:cubicBezTo>
                  <a:cubicBezTo>
                    <a:pt x="96" y="4"/>
                    <a:pt x="108" y="0"/>
                    <a:pt x="108" y="0"/>
                  </a:cubicBezTo>
                  <a:cubicBezTo>
                    <a:pt x="140" y="11"/>
                    <a:pt x="121" y="2"/>
                    <a:pt x="162" y="30"/>
                  </a:cubicBezTo>
                  <a:cubicBezTo>
                    <a:pt x="168" y="34"/>
                    <a:pt x="180" y="42"/>
                    <a:pt x="180" y="42"/>
                  </a:cubicBezTo>
                  <a:cubicBezTo>
                    <a:pt x="214" y="94"/>
                    <a:pt x="169" y="33"/>
                    <a:pt x="210" y="66"/>
                  </a:cubicBezTo>
                  <a:cubicBezTo>
                    <a:pt x="249" y="97"/>
                    <a:pt x="195" y="75"/>
                    <a:pt x="240" y="90"/>
                  </a:cubicBezTo>
                  <a:cubicBezTo>
                    <a:pt x="299" y="179"/>
                    <a:pt x="301" y="325"/>
                    <a:pt x="360" y="414"/>
                  </a:cubicBezTo>
                  <a:cubicBezTo>
                    <a:pt x="368" y="446"/>
                    <a:pt x="375" y="479"/>
                    <a:pt x="384" y="510"/>
                  </a:cubicBezTo>
                  <a:cubicBezTo>
                    <a:pt x="388" y="522"/>
                    <a:pt x="392" y="534"/>
                    <a:pt x="396" y="546"/>
                  </a:cubicBezTo>
                  <a:cubicBezTo>
                    <a:pt x="398" y="552"/>
                    <a:pt x="402" y="564"/>
                    <a:pt x="402" y="564"/>
                  </a:cubicBezTo>
                  <a:cubicBezTo>
                    <a:pt x="401" y="602"/>
                    <a:pt x="429" y="822"/>
                    <a:pt x="348" y="876"/>
                  </a:cubicBezTo>
                  <a:cubicBezTo>
                    <a:pt x="266" y="872"/>
                    <a:pt x="229" y="889"/>
                    <a:pt x="174" y="852"/>
                  </a:cubicBezTo>
                  <a:cubicBezTo>
                    <a:pt x="158" y="804"/>
                    <a:pt x="120" y="773"/>
                    <a:pt x="120" y="720"/>
                  </a:cubicBezTo>
                </a:path>
              </a:pathLst>
            </a:custGeom>
            <a:noFill/>
            <a:ln w="1905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Line 60"/>
            <p:cNvSpPr>
              <a:spLocks noChangeShapeType="1"/>
            </p:cNvSpPr>
            <p:nvPr/>
          </p:nvSpPr>
          <p:spPr bwMode="auto">
            <a:xfrm flipH="1">
              <a:off x="3676" y="2688"/>
              <a:ext cx="500" cy="3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Text Box 61"/>
            <p:cNvSpPr txBox="1">
              <a:spLocks noChangeArrowheads="1"/>
            </p:cNvSpPr>
            <p:nvPr/>
          </p:nvSpPr>
          <p:spPr bwMode="auto">
            <a:xfrm>
              <a:off x="3072" y="3024"/>
              <a:ext cx="93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/>
                <a:t> </a:t>
              </a:r>
              <a:r>
                <a:rPr lang="zh-CN" altLang="en-US" b="1"/>
                <a:t>基准轴线</a:t>
              </a:r>
            </a:p>
          </p:txBody>
        </p:sp>
      </p:grpSp>
      <p:sp>
        <p:nvSpPr>
          <p:cNvPr id="85054" name="Text Box 62"/>
          <p:cNvSpPr txBox="1">
            <a:spLocks noChangeArrowheads="1"/>
          </p:cNvSpPr>
          <p:nvPr/>
        </p:nvSpPr>
        <p:spPr bwMode="auto">
          <a:xfrm>
            <a:off x="4724400" y="5715000"/>
            <a:ext cx="38798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CC0000"/>
                </a:solidFill>
              </a:rPr>
              <a:t>④  </a:t>
            </a:r>
            <a:r>
              <a:rPr lang="zh-CN" altLang="en-US" sz="2800" b="1">
                <a:solidFill>
                  <a:srgbClr val="CC0000"/>
                </a:solidFill>
              </a:rPr>
              <a:t>跳 动 精 度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85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5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5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85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"/>
                                        <p:tgtEl>
                                          <p:spTgt spid="85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5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5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85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 autoUpdateAnimBg="0"/>
      <p:bldP spid="85005" grpId="0" autoUpdateAnimBg="0"/>
      <p:bldP spid="85006" grpId="0" autoUpdateAnimBg="0"/>
      <p:bldP spid="85037" grpId="0" autoUpdateAnimBg="0"/>
      <p:bldP spid="85054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290C9A5-C9D8-4E88-A558-AE984E3637C7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15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609600" y="304800"/>
            <a:ext cx="4038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</a:rPr>
              <a:t>(3)  </a:t>
            </a:r>
            <a:r>
              <a:rPr lang="zh-CN" altLang="en-US" sz="2800" b="1" dirty="0">
                <a:solidFill>
                  <a:srgbClr val="FF3300"/>
                </a:solidFill>
              </a:rPr>
              <a:t>微观轮廓精度</a:t>
            </a:r>
          </a:p>
        </p:txBody>
      </p:sp>
      <p:grpSp>
        <p:nvGrpSpPr>
          <p:cNvPr id="84011" name="Group 43"/>
          <p:cNvGrpSpPr>
            <a:grpSpLocks/>
          </p:cNvGrpSpPr>
          <p:nvPr/>
        </p:nvGrpSpPr>
        <p:grpSpPr bwMode="auto">
          <a:xfrm>
            <a:off x="1447800" y="2133600"/>
            <a:ext cx="5500688" cy="2959101"/>
            <a:chOff x="912" y="1344"/>
            <a:chExt cx="3216" cy="1864"/>
          </a:xfrm>
        </p:grpSpPr>
        <p:grpSp>
          <p:nvGrpSpPr>
            <p:cNvPr id="15366" name="Group 6"/>
            <p:cNvGrpSpPr>
              <a:grpSpLocks/>
            </p:cNvGrpSpPr>
            <p:nvPr/>
          </p:nvGrpSpPr>
          <p:grpSpPr bwMode="auto">
            <a:xfrm>
              <a:off x="912" y="1344"/>
              <a:ext cx="3216" cy="1864"/>
              <a:chOff x="2922" y="1258"/>
              <a:chExt cx="1536" cy="789"/>
            </a:xfrm>
          </p:grpSpPr>
          <p:sp>
            <p:nvSpPr>
              <p:cNvPr id="15368" name="Line 7"/>
              <p:cNvSpPr>
                <a:spLocks noChangeShapeType="1"/>
              </p:cNvSpPr>
              <p:nvPr/>
            </p:nvSpPr>
            <p:spPr bwMode="auto">
              <a:xfrm>
                <a:off x="2922" y="1687"/>
                <a:ext cx="153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69" name="Rectangle 8"/>
              <p:cNvSpPr>
                <a:spLocks noChangeArrowheads="1"/>
              </p:cNvSpPr>
              <p:nvPr/>
            </p:nvSpPr>
            <p:spPr bwMode="auto">
              <a:xfrm>
                <a:off x="3066" y="1327"/>
                <a:ext cx="336" cy="720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70" name="Rectangle 9"/>
              <p:cNvSpPr>
                <a:spLocks noChangeArrowheads="1"/>
              </p:cNvSpPr>
              <p:nvPr/>
            </p:nvSpPr>
            <p:spPr bwMode="auto">
              <a:xfrm>
                <a:off x="3402" y="1495"/>
                <a:ext cx="960" cy="384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71" name="Oval 10"/>
              <p:cNvSpPr>
                <a:spLocks noChangeArrowheads="1"/>
              </p:cNvSpPr>
              <p:nvPr/>
            </p:nvSpPr>
            <p:spPr bwMode="auto">
              <a:xfrm>
                <a:off x="3778" y="1258"/>
                <a:ext cx="428" cy="390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72" name="Freeform 11"/>
              <p:cNvSpPr>
                <a:spLocks/>
              </p:cNvSpPr>
              <p:nvPr/>
            </p:nvSpPr>
            <p:spPr bwMode="auto">
              <a:xfrm>
                <a:off x="3786" y="1451"/>
                <a:ext cx="420" cy="91"/>
              </a:xfrm>
              <a:custGeom>
                <a:avLst/>
                <a:gdLst>
                  <a:gd name="T0" fmla="*/ 0 w 364"/>
                  <a:gd name="T1" fmla="*/ 56 h 91"/>
                  <a:gd name="T2" fmla="*/ 102 w 364"/>
                  <a:gd name="T3" fmla="*/ 48 h 91"/>
                  <a:gd name="T4" fmla="*/ 170 w 364"/>
                  <a:gd name="T5" fmla="*/ 65 h 91"/>
                  <a:gd name="T6" fmla="*/ 220 w 364"/>
                  <a:gd name="T7" fmla="*/ 48 h 91"/>
                  <a:gd name="T8" fmla="*/ 254 w 364"/>
                  <a:gd name="T9" fmla="*/ 39 h 91"/>
                  <a:gd name="T10" fmla="*/ 280 w 364"/>
                  <a:gd name="T11" fmla="*/ 31 h 91"/>
                  <a:gd name="T12" fmla="*/ 288 w 364"/>
                  <a:gd name="T13" fmla="*/ 56 h 91"/>
                  <a:gd name="T14" fmla="*/ 314 w 364"/>
                  <a:gd name="T15" fmla="*/ 65 h 91"/>
                  <a:gd name="T16" fmla="*/ 364 w 364"/>
                  <a:gd name="T17" fmla="*/ 48 h 9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4" h="91">
                    <a:moveTo>
                      <a:pt x="0" y="56"/>
                    </a:moveTo>
                    <a:cubicBezTo>
                      <a:pt x="62" y="15"/>
                      <a:pt x="43" y="9"/>
                      <a:pt x="102" y="48"/>
                    </a:cubicBezTo>
                    <a:cubicBezTo>
                      <a:pt x="128" y="86"/>
                      <a:pt x="130" y="91"/>
                      <a:pt x="170" y="65"/>
                    </a:cubicBezTo>
                    <a:cubicBezTo>
                      <a:pt x="180" y="21"/>
                      <a:pt x="188" y="0"/>
                      <a:pt x="220" y="48"/>
                    </a:cubicBezTo>
                    <a:cubicBezTo>
                      <a:pt x="231" y="45"/>
                      <a:pt x="243" y="42"/>
                      <a:pt x="254" y="39"/>
                    </a:cubicBezTo>
                    <a:cubicBezTo>
                      <a:pt x="263" y="37"/>
                      <a:pt x="272" y="27"/>
                      <a:pt x="280" y="31"/>
                    </a:cubicBezTo>
                    <a:cubicBezTo>
                      <a:pt x="288" y="35"/>
                      <a:pt x="282" y="50"/>
                      <a:pt x="288" y="56"/>
                    </a:cubicBezTo>
                    <a:cubicBezTo>
                      <a:pt x="294" y="62"/>
                      <a:pt x="305" y="62"/>
                      <a:pt x="314" y="65"/>
                    </a:cubicBezTo>
                    <a:cubicBezTo>
                      <a:pt x="353" y="54"/>
                      <a:pt x="337" y="61"/>
                      <a:pt x="364" y="48"/>
                    </a:cubicBezTo>
                  </a:path>
                </a:pathLst>
              </a:custGeom>
              <a:noFill/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67" name="Text Box 12"/>
            <p:cNvSpPr txBox="1">
              <a:spLocks noChangeArrowheads="1"/>
            </p:cNvSpPr>
            <p:nvPr/>
          </p:nvSpPr>
          <p:spPr bwMode="auto">
            <a:xfrm>
              <a:off x="3360" y="1354"/>
              <a:ext cx="480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i="1">
                  <a:solidFill>
                    <a:srgbClr val="FF3300"/>
                  </a:solidFill>
                </a:rPr>
                <a:t>R</a:t>
              </a:r>
            </a:p>
          </p:txBody>
        </p:sp>
      </p:grpSp>
      <p:sp>
        <p:nvSpPr>
          <p:cNvPr id="12" name="圆角矩形 11">
            <a:hlinkClick r:id="rId2" action="ppaction://hlinksldjump"/>
          </p:cNvPr>
          <p:cNvSpPr/>
          <p:nvPr/>
        </p:nvSpPr>
        <p:spPr bwMode="auto">
          <a:xfrm>
            <a:off x="7026275" y="6237288"/>
            <a:ext cx="1800225" cy="5762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itchFamily="2" charset="-122"/>
                <a:ea typeface="方正舒体" pitchFamily="2" charset="-122"/>
              </a:rPr>
              <a:t>返回目录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4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2E0548B-A582-45A7-AD4E-66203193F044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16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323850" y="762000"/>
            <a:ext cx="4495800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b="1"/>
              <a:t>     1.1.2 </a:t>
            </a:r>
            <a:r>
              <a:rPr lang="zh-CN" altLang="en-US" sz="2800" b="1"/>
              <a:t>公差</a:t>
            </a:r>
          </a:p>
        </p:txBody>
      </p:sp>
      <p:sp>
        <p:nvSpPr>
          <p:cNvPr id="43022" name="Text Box 14"/>
          <p:cNvSpPr txBox="1">
            <a:spLocks noChangeArrowheads="1"/>
          </p:cNvSpPr>
          <p:nvPr/>
        </p:nvSpPr>
        <p:spPr bwMode="auto">
          <a:xfrm>
            <a:off x="940072" y="1253703"/>
            <a:ext cx="759236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 dirty="0"/>
              <a:t>公差是指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允许</a:t>
            </a:r>
            <a:r>
              <a:rPr lang="zh-CN" altLang="en-US" sz="2800" b="1" dirty="0">
                <a:solidFill>
                  <a:srgbClr val="FF3300"/>
                </a:solidFill>
              </a:rPr>
              <a:t>零件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几何参数的量变动量</a:t>
            </a:r>
            <a:r>
              <a:rPr lang="zh-CN" altLang="en-US" b="1" dirty="0" smtClean="0">
                <a:solidFill>
                  <a:srgbClr val="FF3300"/>
                </a:solidFill>
              </a:rPr>
              <a:t>。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graphicFrame>
        <p:nvGraphicFramePr>
          <p:cNvPr id="43028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9968559"/>
              </p:ext>
            </p:extLst>
          </p:nvPr>
        </p:nvGraphicFramePr>
        <p:xfrm>
          <a:off x="744538" y="1752600"/>
          <a:ext cx="7181850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3" name="公式" r:id="rId3" imgW="1447172" imgH="253890" progId="Equation.3">
                  <p:embed/>
                </p:oleObj>
              </mc:Choice>
              <mc:Fallback>
                <p:oleObj name="公式" r:id="rId3" imgW="1447172" imgH="25389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4538" y="1752600"/>
                        <a:ext cx="7181850" cy="1225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31" name="Text Box 23"/>
          <p:cNvSpPr txBox="1">
            <a:spLocks noChangeArrowheads="1"/>
          </p:cNvSpPr>
          <p:nvPr/>
        </p:nvSpPr>
        <p:spPr bwMode="auto">
          <a:xfrm>
            <a:off x="685800" y="152400"/>
            <a:ext cx="6623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3300"/>
                </a:solidFill>
              </a:rPr>
              <a:t>怎样保证几何参数有互换性？</a:t>
            </a:r>
          </a:p>
        </p:txBody>
      </p:sp>
      <p:sp>
        <p:nvSpPr>
          <p:cNvPr id="16391" name="TextBox 1"/>
          <p:cNvSpPr txBox="1">
            <a:spLocks noChangeArrowheads="1"/>
          </p:cNvSpPr>
          <p:nvPr/>
        </p:nvSpPr>
        <p:spPr bwMode="auto">
          <a:xfrm>
            <a:off x="539750" y="2852936"/>
            <a:ext cx="7704138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        在加工过程中，由于多种要素的</a:t>
            </a:r>
            <a:r>
              <a:rPr lang="zh-CN" altLang="en-US" b="1" dirty="0" smtClean="0"/>
              <a:t>影响，</a:t>
            </a:r>
            <a:r>
              <a:rPr lang="zh-CN" altLang="en-US" b="1" dirty="0"/>
              <a:t>零件的尺寸、形状、方向和 位置及表面粗糙度轮廓等几何量难以达到完全一致，总是存在误差的。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3701881"/>
              </p:ext>
            </p:extLst>
          </p:nvPr>
        </p:nvGraphicFramePr>
        <p:xfrm>
          <a:off x="685800" y="4077072"/>
          <a:ext cx="5095875" cy="84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4" name="公式" r:id="rId5" imgW="1536033" imgH="253890" progId="Equation.3">
                  <p:embed/>
                </p:oleObj>
              </mc:Choice>
              <mc:Fallback>
                <p:oleObj name="公式" r:id="rId5" imgW="1536033" imgH="253890" progId="Equation.3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077072"/>
                        <a:ext cx="5095875" cy="842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68338" y="5732463"/>
          <a:ext cx="5775325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5" name="公式" r:id="rId7" imgW="1129810" imgH="215806" progId="Equation.3">
                  <p:embed/>
                </p:oleObj>
              </mc:Choice>
              <mc:Fallback>
                <p:oleObj name="公式" r:id="rId7" imgW="1129810" imgH="215806" progId="Equation.3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338" y="5732463"/>
                        <a:ext cx="5775325" cy="792162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4" name="TextBox 4"/>
          <p:cNvSpPr txBox="1">
            <a:spLocks noChangeArrowheads="1"/>
          </p:cNvSpPr>
          <p:nvPr/>
        </p:nvSpPr>
        <p:spPr bwMode="auto">
          <a:xfrm>
            <a:off x="468313" y="4941888"/>
            <a:ext cx="82089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        只要零件的几何参</a:t>
            </a:r>
            <a:r>
              <a:rPr lang="zh-CN" altLang="en-US" b="1" dirty="0" smtClean="0"/>
              <a:t>数值控制</a:t>
            </a:r>
            <a:r>
              <a:rPr lang="zh-CN" altLang="en-US" b="1" dirty="0"/>
              <a:t>在</a:t>
            </a:r>
            <a:r>
              <a:rPr lang="zh-CN" altLang="en-US" b="1" dirty="0">
                <a:solidFill>
                  <a:srgbClr val="FF0000"/>
                </a:solidFill>
              </a:rPr>
              <a:t>某一规定的</a:t>
            </a:r>
            <a:r>
              <a:rPr lang="zh-CN" altLang="en-US" b="1" dirty="0"/>
              <a:t>范围内，就能达到互换性要求。</a:t>
            </a:r>
          </a:p>
        </p:txBody>
      </p:sp>
      <p:sp>
        <p:nvSpPr>
          <p:cNvPr id="12" name="圆角矩形 11">
            <a:hlinkClick r:id="rId9" action="ppaction://hlinksldjump"/>
          </p:cNvPr>
          <p:cNvSpPr/>
          <p:nvPr/>
        </p:nvSpPr>
        <p:spPr bwMode="auto">
          <a:xfrm>
            <a:off x="7026275" y="6165850"/>
            <a:ext cx="1800225" cy="5762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itchFamily="2" charset="-122"/>
                <a:ea typeface="方正舒体" pitchFamily="2" charset="-122"/>
              </a:rPr>
              <a:t>返回目录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 autoUpdateAnimBg="0"/>
      <p:bldP spid="43022" grpId="0" autoUpdateAnimBg="0"/>
      <p:bldP spid="43031" grpId="0" autoUpdateAnimBg="0"/>
      <p:bldP spid="16391" grpId="0"/>
      <p:bldP spid="1639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65F3899-C9CF-42EA-9B3D-B0CF61937826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17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45060" name="Text Box 1028"/>
          <p:cNvSpPr txBox="1">
            <a:spLocks noChangeArrowheads="1"/>
          </p:cNvSpPr>
          <p:nvPr/>
        </p:nvSpPr>
        <p:spPr bwMode="auto">
          <a:xfrm>
            <a:off x="468313" y="188913"/>
            <a:ext cx="7848600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b="1" dirty="0"/>
              <a:t>1.1.3 </a:t>
            </a:r>
            <a:r>
              <a:rPr lang="zh-CN" altLang="en-US" sz="2800" b="1" dirty="0"/>
              <a:t>互换性的种类和互换性在机械制造中的作用</a:t>
            </a:r>
          </a:p>
        </p:txBody>
      </p:sp>
      <p:grpSp>
        <p:nvGrpSpPr>
          <p:cNvPr id="45074" name="Group 1042"/>
          <p:cNvGrpSpPr>
            <a:grpSpLocks/>
          </p:cNvGrpSpPr>
          <p:nvPr/>
        </p:nvGrpSpPr>
        <p:grpSpPr bwMode="auto">
          <a:xfrm>
            <a:off x="323850" y="1890713"/>
            <a:ext cx="3540125" cy="2147887"/>
            <a:chOff x="204" y="1191"/>
            <a:chExt cx="2230" cy="1353"/>
          </a:xfrm>
        </p:grpSpPr>
        <p:sp>
          <p:nvSpPr>
            <p:cNvPr id="17427" name="Text Box 1029"/>
            <p:cNvSpPr txBox="1">
              <a:spLocks noChangeArrowheads="1"/>
            </p:cNvSpPr>
            <p:nvPr/>
          </p:nvSpPr>
          <p:spPr bwMode="auto">
            <a:xfrm>
              <a:off x="204" y="1414"/>
              <a:ext cx="2230" cy="8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lnSpc>
                  <a:spcPct val="120000"/>
                </a:lnSpc>
              </a:pPr>
              <a:r>
                <a:rPr lang="en-US" altLang="zh-CN" dirty="0"/>
                <a:t>    </a:t>
              </a:r>
              <a:r>
                <a:rPr lang="zh-CN" altLang="en-US" b="1" dirty="0"/>
                <a:t>（</a:t>
              </a:r>
              <a:r>
                <a:rPr lang="en-US" altLang="zh-CN" b="1" dirty="0"/>
                <a:t>1</a:t>
              </a:r>
              <a:r>
                <a:rPr lang="zh-CN" altLang="en-US" b="1" dirty="0"/>
                <a:t>）</a:t>
              </a:r>
              <a:r>
                <a:rPr lang="en-US" altLang="zh-CN" sz="3200" b="1" dirty="0"/>
                <a:t> </a:t>
              </a:r>
              <a:r>
                <a:rPr lang="zh-CN" altLang="en-US" sz="3200" b="1" dirty="0"/>
                <a:t>按互换性</a:t>
              </a:r>
              <a:endParaRPr lang="en-US" altLang="zh-CN" sz="3200" b="1" dirty="0"/>
            </a:p>
            <a:p>
              <a:pPr algn="l" eaLnBrk="1" hangingPunct="1">
                <a:lnSpc>
                  <a:spcPct val="120000"/>
                </a:lnSpc>
              </a:pPr>
              <a:r>
                <a:rPr lang="en-US" altLang="zh-CN" sz="3200" b="1" dirty="0">
                  <a:solidFill>
                    <a:srgbClr val="FF3300"/>
                  </a:solidFill>
                </a:rPr>
                <a:t>             </a:t>
              </a:r>
              <a:r>
                <a:rPr lang="zh-CN" altLang="en-US" sz="3200" b="1" dirty="0">
                  <a:solidFill>
                    <a:srgbClr val="FF3300"/>
                  </a:solidFill>
                </a:rPr>
                <a:t>程度</a:t>
              </a:r>
              <a:r>
                <a:rPr lang="zh-CN" altLang="en-US" sz="3200" b="1" dirty="0"/>
                <a:t>分</a:t>
              </a:r>
            </a:p>
          </p:txBody>
        </p:sp>
        <p:sp>
          <p:nvSpPr>
            <p:cNvPr id="17428" name="AutoShape 1030"/>
            <p:cNvSpPr>
              <a:spLocks/>
            </p:cNvSpPr>
            <p:nvPr/>
          </p:nvSpPr>
          <p:spPr bwMode="auto">
            <a:xfrm>
              <a:off x="2160" y="1191"/>
              <a:ext cx="192" cy="1353"/>
            </a:xfrm>
            <a:prstGeom prst="leftBrace">
              <a:avLst>
                <a:gd name="adj1" fmla="val 58724"/>
                <a:gd name="adj2" fmla="val 50000"/>
              </a:avLst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</p:grpSp>
      <p:sp>
        <p:nvSpPr>
          <p:cNvPr id="45065" name="Text Box 1033"/>
          <p:cNvSpPr txBox="1">
            <a:spLocks noChangeArrowheads="1"/>
          </p:cNvSpPr>
          <p:nvPr/>
        </p:nvSpPr>
        <p:spPr bwMode="auto">
          <a:xfrm>
            <a:off x="6094413" y="838200"/>
            <a:ext cx="19335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200" b="1"/>
              <a:t>含 义</a:t>
            </a:r>
          </a:p>
        </p:txBody>
      </p:sp>
      <p:sp>
        <p:nvSpPr>
          <p:cNvPr id="45066" name="Text Box 1034"/>
          <p:cNvSpPr txBox="1">
            <a:spLocks noChangeArrowheads="1"/>
          </p:cNvSpPr>
          <p:nvPr/>
        </p:nvSpPr>
        <p:spPr bwMode="auto">
          <a:xfrm>
            <a:off x="6094413" y="1630363"/>
            <a:ext cx="19335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b="1"/>
              <a:t> </a:t>
            </a:r>
            <a:r>
              <a:rPr lang="zh-CN" altLang="en-US" sz="3200" b="1"/>
              <a:t>实  现</a:t>
            </a:r>
          </a:p>
        </p:txBody>
      </p:sp>
      <p:sp>
        <p:nvSpPr>
          <p:cNvPr id="45067" name="Text Box 1035"/>
          <p:cNvSpPr txBox="1">
            <a:spLocks noChangeArrowheads="1"/>
          </p:cNvSpPr>
          <p:nvPr/>
        </p:nvSpPr>
        <p:spPr bwMode="auto">
          <a:xfrm>
            <a:off x="6094413" y="2286000"/>
            <a:ext cx="22225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/>
              <a:t> </a:t>
            </a:r>
            <a:r>
              <a:rPr lang="zh-CN" altLang="en-US" sz="3200" b="1"/>
              <a:t>应  用</a:t>
            </a:r>
          </a:p>
        </p:txBody>
      </p:sp>
      <p:grpSp>
        <p:nvGrpSpPr>
          <p:cNvPr id="45075" name="Group 1043"/>
          <p:cNvGrpSpPr>
            <a:grpSpLocks/>
          </p:cNvGrpSpPr>
          <p:nvPr/>
        </p:nvGrpSpPr>
        <p:grpSpPr bwMode="auto">
          <a:xfrm>
            <a:off x="3863975" y="1219200"/>
            <a:ext cx="2003425" cy="1371600"/>
            <a:chOff x="2434" y="768"/>
            <a:chExt cx="1262" cy="864"/>
          </a:xfrm>
        </p:grpSpPr>
        <p:sp>
          <p:nvSpPr>
            <p:cNvPr id="17425" name="Text Box 1031"/>
            <p:cNvSpPr txBox="1">
              <a:spLocks noChangeArrowheads="1"/>
            </p:cNvSpPr>
            <p:nvPr/>
          </p:nvSpPr>
          <p:spPr bwMode="auto">
            <a:xfrm>
              <a:off x="2434" y="864"/>
              <a:ext cx="1081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3200" b="1">
                  <a:solidFill>
                    <a:srgbClr val="CC0000"/>
                  </a:solidFill>
                </a:rPr>
                <a:t> </a:t>
              </a:r>
              <a:r>
                <a:rPr lang="zh-CN" altLang="en-US" sz="3200" b="1">
                  <a:solidFill>
                    <a:srgbClr val="CC0000"/>
                  </a:solidFill>
                </a:rPr>
                <a:t>全互</a:t>
              </a:r>
            </a:p>
            <a:p>
              <a:pPr algn="l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3200" b="1">
                  <a:solidFill>
                    <a:srgbClr val="CC0000"/>
                  </a:solidFill>
                </a:rPr>
                <a:t> 完换</a:t>
              </a:r>
            </a:p>
          </p:txBody>
        </p:sp>
        <p:sp>
          <p:nvSpPr>
            <p:cNvPr id="17426" name="AutoShape 1036"/>
            <p:cNvSpPr>
              <a:spLocks/>
            </p:cNvSpPr>
            <p:nvPr/>
          </p:nvSpPr>
          <p:spPr bwMode="auto">
            <a:xfrm>
              <a:off x="3408" y="768"/>
              <a:ext cx="288" cy="864"/>
            </a:xfrm>
            <a:prstGeom prst="leftBrace">
              <a:avLst>
                <a:gd name="adj1" fmla="val 25000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zh-CN"/>
            </a:p>
          </p:txBody>
        </p:sp>
      </p:grpSp>
      <p:grpSp>
        <p:nvGrpSpPr>
          <p:cNvPr id="45076" name="Group 1044"/>
          <p:cNvGrpSpPr>
            <a:grpSpLocks/>
          </p:cNvGrpSpPr>
          <p:nvPr/>
        </p:nvGrpSpPr>
        <p:grpSpPr bwMode="auto">
          <a:xfrm>
            <a:off x="3810000" y="3276600"/>
            <a:ext cx="2057400" cy="1470025"/>
            <a:chOff x="2400" y="2064"/>
            <a:chExt cx="1296" cy="926"/>
          </a:xfrm>
        </p:grpSpPr>
        <p:sp>
          <p:nvSpPr>
            <p:cNvPr id="17423" name="Text Box 1032"/>
            <p:cNvSpPr txBox="1">
              <a:spLocks noChangeArrowheads="1"/>
            </p:cNvSpPr>
            <p:nvPr/>
          </p:nvSpPr>
          <p:spPr bwMode="auto">
            <a:xfrm>
              <a:off x="2400" y="2112"/>
              <a:ext cx="1296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3200" b="1">
                  <a:solidFill>
                    <a:srgbClr val="CC0000"/>
                  </a:solidFill>
                </a:rPr>
                <a:t>不完全</a:t>
              </a:r>
            </a:p>
            <a:p>
              <a:pPr algn="l"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lang="zh-CN" altLang="en-US" sz="3200" b="1">
                  <a:solidFill>
                    <a:srgbClr val="CC0000"/>
                  </a:solidFill>
                </a:rPr>
                <a:t>  互换</a:t>
              </a:r>
            </a:p>
          </p:txBody>
        </p:sp>
        <p:sp>
          <p:nvSpPr>
            <p:cNvPr id="17424" name="AutoShape 1037"/>
            <p:cNvSpPr>
              <a:spLocks/>
            </p:cNvSpPr>
            <p:nvPr/>
          </p:nvSpPr>
          <p:spPr bwMode="auto">
            <a:xfrm>
              <a:off x="3456" y="2064"/>
              <a:ext cx="219" cy="926"/>
            </a:xfrm>
            <a:prstGeom prst="leftBrace">
              <a:avLst>
                <a:gd name="adj1" fmla="val 35236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5070" name="Text Box 1038"/>
          <p:cNvSpPr txBox="1">
            <a:spLocks noChangeArrowheads="1"/>
          </p:cNvSpPr>
          <p:nvPr/>
        </p:nvSpPr>
        <p:spPr bwMode="auto">
          <a:xfrm>
            <a:off x="6094413" y="2971800"/>
            <a:ext cx="22939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200" b="1"/>
              <a:t>含  义</a:t>
            </a:r>
          </a:p>
        </p:txBody>
      </p:sp>
      <p:sp>
        <p:nvSpPr>
          <p:cNvPr id="45071" name="Text Box 1039"/>
          <p:cNvSpPr txBox="1">
            <a:spLocks noChangeArrowheads="1"/>
          </p:cNvSpPr>
          <p:nvPr/>
        </p:nvSpPr>
        <p:spPr bwMode="auto">
          <a:xfrm>
            <a:off x="6094413" y="3657600"/>
            <a:ext cx="2438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200" b="1"/>
              <a:t>实  现</a:t>
            </a:r>
          </a:p>
        </p:txBody>
      </p:sp>
      <p:sp>
        <p:nvSpPr>
          <p:cNvPr id="45072" name="Text Box 1040"/>
          <p:cNvSpPr txBox="1">
            <a:spLocks noChangeArrowheads="1"/>
          </p:cNvSpPr>
          <p:nvPr/>
        </p:nvSpPr>
        <p:spPr bwMode="auto">
          <a:xfrm>
            <a:off x="6094413" y="4449763"/>
            <a:ext cx="21494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200" b="1"/>
              <a:t>应  用</a:t>
            </a:r>
          </a:p>
        </p:txBody>
      </p:sp>
      <p:sp>
        <p:nvSpPr>
          <p:cNvPr id="17421" name="TextBox 1"/>
          <p:cNvSpPr txBox="1">
            <a:spLocks noChangeArrowheads="1"/>
          </p:cNvSpPr>
          <p:nvPr/>
        </p:nvSpPr>
        <p:spPr bwMode="auto">
          <a:xfrm>
            <a:off x="612775" y="806450"/>
            <a:ext cx="36718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/>
              <a:t>1. </a:t>
            </a:r>
            <a:r>
              <a:rPr lang="zh-CN" altLang="en-US" b="1"/>
              <a:t>互换性种类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45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4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45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autoUpdateAnimBg="0"/>
      <p:bldP spid="45067" grpId="0" autoUpdateAnimBg="0"/>
      <p:bldP spid="45070" grpId="0" autoUpdateAnimBg="0"/>
      <p:bldP spid="45071" grpId="0" autoUpdateAnimBg="0"/>
      <p:bldP spid="45072" grpId="0" autoUpdateAnimBg="0"/>
      <p:bldP spid="174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0225593-129E-4496-A689-D6C09F86C161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18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107950" y="457200"/>
            <a:ext cx="3048000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dirty="0"/>
              <a:t> </a:t>
            </a:r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</a:t>
            </a:r>
            <a:r>
              <a:rPr lang="en-US" altLang="zh-CN" sz="2800" b="1" dirty="0"/>
              <a:t> </a:t>
            </a:r>
            <a:r>
              <a:rPr lang="zh-CN" altLang="en-US" sz="2800" b="1" dirty="0"/>
              <a:t>按标准零部</a:t>
            </a:r>
          </a:p>
          <a:p>
            <a:pPr algn="l" eaLnBrk="1" hangingPunct="1"/>
            <a:r>
              <a:rPr lang="zh-CN" altLang="en-US" sz="2800" b="1" dirty="0"/>
              <a:t>          件和机构分</a:t>
            </a:r>
          </a:p>
        </p:txBody>
      </p:sp>
      <p:sp>
        <p:nvSpPr>
          <p:cNvPr id="4103" name="AutoShape 7"/>
          <p:cNvSpPr>
            <a:spLocks/>
          </p:cNvSpPr>
          <p:nvPr/>
        </p:nvSpPr>
        <p:spPr bwMode="auto">
          <a:xfrm>
            <a:off x="3048000" y="457200"/>
            <a:ext cx="381000" cy="914400"/>
          </a:xfrm>
          <a:prstGeom prst="leftBrace">
            <a:avLst>
              <a:gd name="adj1" fmla="val 20000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3429000" y="304800"/>
            <a:ext cx="51752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/>
              <a:t>外互换 </a:t>
            </a:r>
            <a:r>
              <a:rPr lang="en-US" altLang="zh-CN" sz="2800" b="1"/>
              <a:t>( </a:t>
            </a:r>
            <a:r>
              <a:rPr lang="zh-CN" altLang="en-US" sz="2800" b="1"/>
              <a:t>厂外互换</a:t>
            </a:r>
            <a:r>
              <a:rPr lang="en-US" altLang="zh-CN" sz="2800" b="1" i="1"/>
              <a:t>D</a:t>
            </a:r>
            <a:r>
              <a:rPr lang="zh-CN" altLang="en-US" sz="2800" b="1" i="1"/>
              <a:t>、</a:t>
            </a:r>
            <a:r>
              <a:rPr lang="en-US" altLang="zh-CN" sz="2800" b="1" i="1"/>
              <a:t>d </a:t>
            </a:r>
            <a:r>
              <a:rPr lang="en-US" altLang="zh-CN" sz="2800" b="1"/>
              <a:t>)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3429000" y="1066800"/>
            <a:ext cx="52466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/>
              <a:t>内互换 </a:t>
            </a:r>
            <a:r>
              <a:rPr lang="en-US" altLang="zh-CN" sz="2800" b="1"/>
              <a:t>( </a:t>
            </a:r>
            <a:r>
              <a:rPr lang="zh-CN" altLang="en-US" sz="2800" b="1"/>
              <a:t>厂内互换</a:t>
            </a:r>
            <a:r>
              <a:rPr lang="en-US" altLang="zh-CN" sz="2800" b="1" i="1">
                <a:solidFill>
                  <a:srgbClr val="CC0000"/>
                </a:solidFill>
              </a:rPr>
              <a:t>D</a:t>
            </a:r>
            <a:r>
              <a:rPr lang="en-US" altLang="zh-CN" sz="2800" b="1" i="1">
                <a:solidFill>
                  <a:srgbClr val="CC0000"/>
                </a:solidFill>
                <a:latin typeface="宋体" pitchFamily="2" charset="-122"/>
              </a:rPr>
              <a:t>′</a:t>
            </a:r>
            <a:r>
              <a:rPr lang="zh-CN" altLang="en-US" sz="2800" b="1" i="1"/>
              <a:t>、</a:t>
            </a:r>
            <a:r>
              <a:rPr lang="en-US" altLang="zh-CN" sz="2800" b="1" i="1">
                <a:solidFill>
                  <a:srgbClr val="CC0000"/>
                </a:solidFill>
              </a:rPr>
              <a:t>d</a:t>
            </a:r>
            <a:r>
              <a:rPr lang="en-US" altLang="zh-CN" sz="2800" b="1" i="1">
                <a:solidFill>
                  <a:srgbClr val="CC0000"/>
                </a:solidFill>
                <a:latin typeface="宋体" pitchFamily="2" charset="-122"/>
                <a:cs typeface="Times New Roman" pitchFamily="18" charset="0"/>
              </a:rPr>
              <a:t>′</a:t>
            </a:r>
            <a:r>
              <a:rPr lang="en-US" altLang="zh-CN" sz="2800" b="1" i="1">
                <a:solidFill>
                  <a:srgbClr val="CC0000"/>
                </a:solidFill>
                <a:cs typeface="Times New Roman" pitchFamily="18" charset="0"/>
              </a:rPr>
              <a:t> </a:t>
            </a:r>
            <a:r>
              <a:rPr lang="en-US" altLang="zh-CN" sz="2800" b="1"/>
              <a:t>)</a:t>
            </a:r>
          </a:p>
        </p:txBody>
      </p:sp>
      <p:sp>
        <p:nvSpPr>
          <p:cNvPr id="4124" name="Text Box 28"/>
          <p:cNvSpPr txBox="1">
            <a:spLocks noChangeArrowheads="1"/>
          </p:cNvSpPr>
          <p:nvPr/>
        </p:nvSpPr>
        <p:spPr bwMode="auto">
          <a:xfrm>
            <a:off x="828675" y="2438400"/>
            <a:ext cx="2374900" cy="163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en-US" altLang="zh-CN"/>
              <a:t>  </a:t>
            </a:r>
            <a:r>
              <a:rPr lang="zh-CN" altLang="en-US" sz="2800" b="1"/>
              <a:t>例如</a:t>
            </a: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2800" b="1"/>
              <a:t>滚动轴承</a:t>
            </a:r>
            <a:r>
              <a:rPr lang="en-US" altLang="zh-CN" sz="2800" b="1"/>
              <a:t>—</a:t>
            </a:r>
          </a:p>
          <a:p>
            <a:pPr algn="just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3300"/>
                </a:solidFill>
              </a:rPr>
              <a:t>标准部件</a:t>
            </a:r>
          </a:p>
        </p:txBody>
      </p:sp>
      <p:grpSp>
        <p:nvGrpSpPr>
          <p:cNvPr id="18440" name="组合 3"/>
          <p:cNvGrpSpPr>
            <a:grpSpLocks/>
          </p:cNvGrpSpPr>
          <p:nvPr/>
        </p:nvGrpSpPr>
        <p:grpSpPr bwMode="auto">
          <a:xfrm>
            <a:off x="3190875" y="1628775"/>
            <a:ext cx="4549775" cy="4772025"/>
            <a:chOff x="2819400" y="1600200"/>
            <a:chExt cx="4549775" cy="4772025"/>
          </a:xfrm>
        </p:grpSpPr>
        <p:grpSp>
          <p:nvGrpSpPr>
            <p:cNvPr id="18442" name="Group 29"/>
            <p:cNvGrpSpPr>
              <a:grpSpLocks/>
            </p:cNvGrpSpPr>
            <p:nvPr/>
          </p:nvGrpSpPr>
          <p:grpSpPr bwMode="auto">
            <a:xfrm>
              <a:off x="2819400" y="1600200"/>
              <a:ext cx="4549775" cy="4772025"/>
              <a:chOff x="1750" y="1024"/>
              <a:chExt cx="2866" cy="3006"/>
            </a:xfrm>
          </p:grpSpPr>
          <p:pic>
            <p:nvPicPr>
              <p:cNvPr id="18445" name="Picture 30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50" y="1024"/>
                <a:ext cx="2400" cy="3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46" name="Line 15"/>
              <p:cNvSpPr>
                <a:spLocks noChangeShapeType="1"/>
              </p:cNvSpPr>
              <p:nvPr/>
            </p:nvSpPr>
            <p:spPr bwMode="auto">
              <a:xfrm>
                <a:off x="3125" y="1538"/>
                <a:ext cx="1491" cy="0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47" name="Line 16"/>
              <p:cNvSpPr>
                <a:spLocks noChangeShapeType="1"/>
              </p:cNvSpPr>
              <p:nvPr/>
            </p:nvSpPr>
            <p:spPr bwMode="auto">
              <a:xfrm>
                <a:off x="3125" y="3513"/>
                <a:ext cx="1491" cy="0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48" name="Line 17"/>
              <p:cNvSpPr>
                <a:spLocks noChangeShapeType="1"/>
              </p:cNvSpPr>
              <p:nvPr/>
            </p:nvSpPr>
            <p:spPr bwMode="auto">
              <a:xfrm>
                <a:off x="4504" y="1538"/>
                <a:ext cx="0" cy="1975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49" name="Line 18"/>
              <p:cNvSpPr>
                <a:spLocks noChangeShapeType="1"/>
              </p:cNvSpPr>
              <p:nvPr/>
            </p:nvSpPr>
            <p:spPr bwMode="auto">
              <a:xfrm>
                <a:off x="3088" y="3215"/>
                <a:ext cx="1118" cy="0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50" name="Line 19"/>
              <p:cNvSpPr>
                <a:spLocks noChangeShapeType="1"/>
              </p:cNvSpPr>
              <p:nvPr/>
            </p:nvSpPr>
            <p:spPr bwMode="auto">
              <a:xfrm>
                <a:off x="3125" y="1799"/>
                <a:ext cx="1118" cy="0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51" name="Line 20"/>
              <p:cNvSpPr>
                <a:spLocks noChangeShapeType="1"/>
              </p:cNvSpPr>
              <p:nvPr/>
            </p:nvSpPr>
            <p:spPr bwMode="auto">
              <a:xfrm>
                <a:off x="4169" y="1799"/>
                <a:ext cx="0" cy="1416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443" name="TextBox 1"/>
            <p:cNvSpPr txBox="1">
              <a:spLocks noChangeArrowheads="1"/>
            </p:cNvSpPr>
            <p:nvPr/>
          </p:nvSpPr>
          <p:spPr bwMode="auto">
            <a:xfrm rot="16200000" flipH="1">
              <a:off x="6559800" y="3673449"/>
              <a:ext cx="80654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 i="1">
                  <a:solidFill>
                    <a:srgbClr val="FF0000"/>
                  </a:solidFill>
                </a:rPr>
                <a:t>D</a:t>
              </a:r>
              <a:r>
                <a:rPr lang="en-US" altLang="zh-CN" b="1" i="1">
                  <a:solidFill>
                    <a:srgbClr val="FF0000"/>
                  </a:solidFill>
                  <a:latin typeface="宋体" pitchFamily="2" charset="-122"/>
                </a:rPr>
                <a:t>′</a:t>
              </a:r>
              <a:endParaRPr lang="zh-CN" altLang="en-US" b="1" i="1">
                <a:solidFill>
                  <a:srgbClr val="FF0000"/>
                </a:solidFill>
              </a:endParaRPr>
            </a:p>
          </p:txBody>
        </p:sp>
        <p:sp>
          <p:nvSpPr>
            <p:cNvPr id="18444" name="TextBox 20"/>
            <p:cNvSpPr txBox="1">
              <a:spLocks noChangeArrowheads="1"/>
            </p:cNvSpPr>
            <p:nvPr/>
          </p:nvSpPr>
          <p:spPr bwMode="auto">
            <a:xfrm rot="16200000" flipH="1">
              <a:off x="5898088" y="3723630"/>
              <a:ext cx="80654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 i="1">
                  <a:solidFill>
                    <a:srgbClr val="FF0000"/>
                  </a:solidFill>
                </a:rPr>
                <a:t>d</a:t>
              </a:r>
              <a:r>
                <a:rPr lang="en-US" altLang="zh-CN" b="1" i="1">
                  <a:solidFill>
                    <a:srgbClr val="FF0000"/>
                  </a:solidFill>
                  <a:latin typeface="宋体" pitchFamily="2" charset="-122"/>
                </a:rPr>
                <a:t>′</a:t>
              </a:r>
              <a:endParaRPr lang="zh-CN" altLang="en-US" b="1" i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4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autoUpdateAnimBg="0"/>
      <p:bldP spid="4103" grpId="0" animBg="1" autoUpdateAnimBg="0"/>
      <p:bldP spid="4104" grpId="0" build="p" autoUpdateAnimBg="0"/>
      <p:bldP spid="4105" grpId="0" build="p" autoUpdateAnimBg="0"/>
      <p:bldP spid="412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03F02C9-85C1-485C-A236-9F53CBDA79EA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19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533400" y="242888"/>
            <a:ext cx="6553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b="1" dirty="0"/>
              <a:t>2.   </a:t>
            </a:r>
            <a:r>
              <a:rPr lang="zh-CN" altLang="en-US" sz="2800" b="1" dirty="0"/>
              <a:t>互换性在机械制造中的作用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23850" y="776288"/>
            <a:ext cx="48815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/>
              <a:t>（</a:t>
            </a:r>
            <a:r>
              <a:rPr lang="en-US" altLang="zh-CN" sz="2800" b="1"/>
              <a:t>1</a:t>
            </a:r>
            <a:r>
              <a:rPr lang="zh-CN" altLang="en-US" sz="2800" b="1"/>
              <a:t>）从使用方面看：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904875" y="2438400"/>
            <a:ext cx="60436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/>
              <a:t>（</a:t>
            </a:r>
            <a:r>
              <a:rPr lang="en-US" altLang="zh-CN" sz="2800" b="1"/>
              <a:t>2</a:t>
            </a:r>
            <a:r>
              <a:rPr lang="zh-CN" altLang="en-US" sz="2800" b="1"/>
              <a:t>）从制造方面看：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990600" y="4652963"/>
            <a:ext cx="58864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/>
              <a:t>（</a:t>
            </a:r>
            <a:r>
              <a:rPr lang="en-US" altLang="zh-CN" sz="2800" b="1"/>
              <a:t>3</a:t>
            </a:r>
            <a:r>
              <a:rPr lang="zh-CN" altLang="en-US" sz="2800" b="1"/>
              <a:t>）</a:t>
            </a:r>
            <a:r>
              <a:rPr lang="en-US" altLang="zh-CN" sz="2800" b="1"/>
              <a:t> </a:t>
            </a:r>
            <a:r>
              <a:rPr lang="zh-CN" altLang="en-US" sz="2800" b="1"/>
              <a:t>从设计方面看：</a:t>
            </a:r>
          </a:p>
        </p:txBody>
      </p:sp>
      <p:sp>
        <p:nvSpPr>
          <p:cNvPr id="6171" name="Text Box 27"/>
          <p:cNvSpPr txBox="1">
            <a:spLocks noChangeArrowheads="1"/>
          </p:cNvSpPr>
          <p:nvPr/>
        </p:nvSpPr>
        <p:spPr bwMode="auto">
          <a:xfrm>
            <a:off x="457200" y="1268413"/>
            <a:ext cx="8435975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/>
              <a:t>       </a:t>
            </a:r>
            <a:r>
              <a:rPr lang="zh-CN" altLang="en-US" sz="2800" b="1"/>
              <a:t>节省装配、维修时间，保证工作的连续性和持久性，提高了机器的使用寿命。</a:t>
            </a:r>
          </a:p>
        </p:txBody>
      </p:sp>
      <p:sp>
        <p:nvSpPr>
          <p:cNvPr id="6173" name="Text Box 29"/>
          <p:cNvSpPr txBox="1">
            <a:spLocks noChangeArrowheads="1"/>
          </p:cNvSpPr>
          <p:nvPr/>
        </p:nvSpPr>
        <p:spPr bwMode="auto">
          <a:xfrm>
            <a:off x="457200" y="2924175"/>
            <a:ext cx="8362950" cy="163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/>
              <a:t>        </a:t>
            </a:r>
            <a:r>
              <a:rPr lang="zh-CN" altLang="en-US" sz="2800" b="1"/>
              <a:t>便于实现自动化流水线生产。装配时，由于零部件具有互换性，不需辅助加工和修配，可以减轻装配工的劳动量，缩短装配周期。</a:t>
            </a:r>
          </a:p>
        </p:txBody>
      </p:sp>
      <p:sp>
        <p:nvSpPr>
          <p:cNvPr id="6174" name="Text Box 30"/>
          <p:cNvSpPr txBox="1">
            <a:spLocks noChangeArrowheads="1"/>
          </p:cNvSpPr>
          <p:nvPr/>
        </p:nvSpPr>
        <p:spPr bwMode="auto">
          <a:xfrm>
            <a:off x="461963" y="5157788"/>
            <a:ext cx="8358187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/>
              <a:t>        </a:t>
            </a:r>
            <a:r>
              <a:rPr lang="zh-CN" altLang="en-US" sz="2800" b="1"/>
              <a:t>大大减轻设计人员的计算、绘图的工作量，简化设计程序和缩短设计周期。</a:t>
            </a: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 bwMode="auto">
          <a:xfrm>
            <a:off x="7026275" y="6165850"/>
            <a:ext cx="1800225" cy="5762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itchFamily="2" charset="-122"/>
                <a:ea typeface="方正舒体" pitchFamily="2" charset="-122"/>
              </a:rPr>
              <a:t>返回目录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6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autoUpdateAnimBg="0" advAuto="600"/>
      <p:bldP spid="6148" grpId="0" build="p" autoUpdateAnimBg="0"/>
      <p:bldP spid="6149" grpId="0" build="p" autoUpdateAnimBg="0"/>
      <p:bldP spid="6150" grpId="0" build="p" autoUpdateAnimBg="0"/>
      <p:bldP spid="6171" grpId="0" autoUpdateAnimBg="0"/>
      <p:bldP spid="6173" grpId="0" autoUpdateAnimBg="0"/>
      <p:bldP spid="617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7E59D7-CB7C-40DF-9ECE-211C377F1E2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157121" y="404664"/>
            <a:ext cx="6096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ea typeface="Batang" pitchFamily="18" charset="-127"/>
              </a:rPr>
              <a:t>《</a:t>
            </a:r>
            <a:r>
              <a:rPr lang="zh-CN" altLang="en-US" sz="3200" b="1" dirty="0">
                <a:solidFill>
                  <a:srgbClr val="FF3300"/>
                </a:solidFill>
              </a:rPr>
              <a:t>机械精度设计与检测基础</a:t>
            </a:r>
            <a:r>
              <a:rPr lang="en-US" altLang="zh-CN" sz="3200" b="1" dirty="0">
                <a:ea typeface="Batang" pitchFamily="18" charset="-127"/>
              </a:rPr>
              <a:t>》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773113" y="1447800"/>
            <a:ext cx="2411412" cy="495300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>
                <a:solidFill>
                  <a:srgbClr val="FF3300"/>
                </a:solidFill>
              </a:rPr>
              <a:t> </a:t>
            </a:r>
            <a:r>
              <a:rPr lang="zh-CN" altLang="en-US" b="1">
                <a:solidFill>
                  <a:srgbClr val="FF3300"/>
                </a:solidFill>
              </a:rPr>
              <a:t>本课程名称</a:t>
            </a:r>
            <a:r>
              <a:rPr lang="zh-CN" altLang="en-US" b="1"/>
              <a:t>：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5013325" y="1447800"/>
            <a:ext cx="2438400" cy="495300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公差与配合</a:t>
            </a:r>
            <a:endParaRPr lang="zh-CN" altLang="en-US" b="1">
              <a:solidFill>
                <a:srgbClr val="FF3300"/>
              </a:solidFill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2743200" y="2514600"/>
            <a:ext cx="3733800" cy="495300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互换性与测量技术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3048000" y="3429000"/>
            <a:ext cx="4210050" cy="495300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/>
              <a:t>机械精度设计与检测基础</a:t>
            </a:r>
          </a:p>
        </p:txBody>
      </p:sp>
      <p:sp>
        <p:nvSpPr>
          <p:cNvPr id="11" name="AutoShape 13"/>
          <p:cNvSpPr>
            <a:spLocks noChangeArrowheads="1"/>
          </p:cNvSpPr>
          <p:nvPr/>
        </p:nvSpPr>
        <p:spPr bwMode="auto">
          <a:xfrm>
            <a:off x="3336925" y="1295400"/>
            <a:ext cx="1524000" cy="838200"/>
          </a:xfrm>
          <a:prstGeom prst="rightArrow">
            <a:avLst>
              <a:gd name="adj1" fmla="val 50000"/>
              <a:gd name="adj2" fmla="val 45455"/>
            </a:avLst>
          </a:prstGeom>
          <a:noFill/>
          <a:ln w="3810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/>
              <a:t> </a:t>
            </a:r>
            <a:r>
              <a:rPr lang="zh-CN" altLang="en-US" b="1"/>
              <a:t>文革前</a:t>
            </a:r>
          </a:p>
        </p:txBody>
      </p:sp>
      <p:sp>
        <p:nvSpPr>
          <p:cNvPr id="12" name="AutoShape 14"/>
          <p:cNvSpPr>
            <a:spLocks noChangeArrowheads="1"/>
          </p:cNvSpPr>
          <p:nvPr/>
        </p:nvSpPr>
        <p:spPr bwMode="auto">
          <a:xfrm>
            <a:off x="762000" y="2286000"/>
            <a:ext cx="1905000" cy="838200"/>
          </a:xfrm>
          <a:prstGeom prst="rightArrow">
            <a:avLst>
              <a:gd name="adj1" fmla="val 50000"/>
              <a:gd name="adj2" fmla="val 56818"/>
            </a:avLst>
          </a:prstGeom>
          <a:noFill/>
          <a:ln w="3810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/>
              <a:t> </a:t>
            </a:r>
            <a:r>
              <a:rPr lang="zh-CN" altLang="en-US" b="1"/>
              <a:t>文革后 </a:t>
            </a:r>
          </a:p>
        </p:txBody>
      </p:sp>
      <p:grpSp>
        <p:nvGrpSpPr>
          <p:cNvPr id="13" name="Group 37"/>
          <p:cNvGrpSpPr>
            <a:grpSpLocks/>
          </p:cNvGrpSpPr>
          <p:nvPr/>
        </p:nvGrpSpPr>
        <p:grpSpPr bwMode="auto">
          <a:xfrm>
            <a:off x="533400" y="3505200"/>
            <a:ext cx="2362200" cy="2438400"/>
            <a:chOff x="336" y="2208"/>
            <a:chExt cx="1488" cy="1536"/>
          </a:xfrm>
        </p:grpSpPr>
        <p:sp>
          <p:nvSpPr>
            <p:cNvPr id="14" name="AutoShape 15"/>
            <p:cNvSpPr>
              <a:spLocks noChangeArrowheads="1"/>
            </p:cNvSpPr>
            <p:nvPr/>
          </p:nvSpPr>
          <p:spPr bwMode="auto">
            <a:xfrm>
              <a:off x="336" y="2736"/>
              <a:ext cx="1104" cy="528"/>
            </a:xfrm>
            <a:prstGeom prst="rightArrow">
              <a:avLst>
                <a:gd name="adj1" fmla="val 50000"/>
                <a:gd name="adj2" fmla="val 52273"/>
              </a:avLst>
            </a:prstGeom>
            <a:noFill/>
            <a:ln w="38100">
              <a:solidFill>
                <a:srgbClr val="CC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/>
                <a:t> </a:t>
              </a:r>
              <a:r>
                <a:rPr lang="zh-CN" altLang="en-US" b="1"/>
                <a:t>现在</a:t>
              </a:r>
            </a:p>
          </p:txBody>
        </p:sp>
        <p:sp>
          <p:nvSpPr>
            <p:cNvPr id="15" name="AutoShape 17"/>
            <p:cNvSpPr>
              <a:spLocks/>
            </p:cNvSpPr>
            <p:nvPr/>
          </p:nvSpPr>
          <p:spPr bwMode="auto">
            <a:xfrm>
              <a:off x="1488" y="2208"/>
              <a:ext cx="336" cy="1536"/>
            </a:xfrm>
            <a:prstGeom prst="leftBrace">
              <a:avLst>
                <a:gd name="adj1" fmla="val 38095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3028950" y="4953000"/>
            <a:ext cx="3657600" cy="495300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/>
              <a:t>   </a:t>
            </a:r>
            <a:r>
              <a:rPr lang="zh-CN" altLang="en-US" b="1"/>
              <a:t>几何量公差与检测</a:t>
            </a:r>
          </a:p>
        </p:txBody>
      </p:sp>
      <p:sp>
        <p:nvSpPr>
          <p:cNvPr id="17" name="Text Box 19"/>
          <p:cNvSpPr txBox="1">
            <a:spLocks noChangeArrowheads="1"/>
          </p:cNvSpPr>
          <p:nvPr/>
        </p:nvSpPr>
        <p:spPr bwMode="auto">
          <a:xfrm>
            <a:off x="3028950" y="5676900"/>
            <a:ext cx="3657600" cy="495300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/>
              <a:t>   </a:t>
            </a:r>
            <a:r>
              <a:rPr lang="zh-CN" altLang="en-US" b="1"/>
              <a:t>质量控制与测量技术</a:t>
            </a:r>
          </a:p>
        </p:txBody>
      </p: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3028950" y="4191000"/>
            <a:ext cx="4286250" cy="495300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互换性与测量技术基础</a:t>
            </a:r>
          </a:p>
        </p:txBody>
      </p:sp>
      <p:sp>
        <p:nvSpPr>
          <p:cNvPr id="19" name="Text Box 33"/>
          <p:cNvSpPr txBox="1">
            <a:spLocks noChangeArrowheads="1"/>
          </p:cNvSpPr>
          <p:nvPr/>
        </p:nvSpPr>
        <p:spPr bwMode="auto">
          <a:xfrm>
            <a:off x="7315200" y="3352800"/>
            <a:ext cx="10064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solidFill>
                  <a:srgbClr val="FF3300"/>
                </a:solidFill>
                <a:ea typeface="方正舒体" pitchFamily="2" charset="-122"/>
              </a:rPr>
              <a:t>√</a:t>
            </a:r>
          </a:p>
        </p:txBody>
      </p:sp>
      <p:sp>
        <p:nvSpPr>
          <p:cNvPr id="20" name="Text Box 34"/>
          <p:cNvSpPr txBox="1">
            <a:spLocks noChangeArrowheads="1"/>
          </p:cNvSpPr>
          <p:nvPr/>
        </p:nvSpPr>
        <p:spPr bwMode="auto">
          <a:xfrm>
            <a:off x="7146925" y="4114800"/>
            <a:ext cx="10064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3300"/>
                </a:solidFill>
                <a:ea typeface="方正舒体" pitchFamily="2" charset="-122"/>
              </a:rPr>
              <a:t>√</a:t>
            </a:r>
          </a:p>
        </p:txBody>
      </p:sp>
      <p:sp>
        <p:nvSpPr>
          <p:cNvPr id="21" name="Text Box 35"/>
          <p:cNvSpPr txBox="1">
            <a:spLocks noChangeArrowheads="1"/>
          </p:cNvSpPr>
          <p:nvPr/>
        </p:nvSpPr>
        <p:spPr bwMode="auto">
          <a:xfrm>
            <a:off x="6781800" y="4800600"/>
            <a:ext cx="685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FF3300"/>
                </a:solidFill>
                <a:ea typeface="方正舒体" pitchFamily="2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135806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0">
        <p:push dir="u"/>
      </p:transition>
    </mc:Choice>
    <mc:Fallback xmlns="">
      <p:transition spd="slow" advTm="10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nimBg="1" autoUpdateAnimBg="0"/>
      <p:bldP spid="8" grpId="0" animBg="1" autoUpdateAnimBg="0"/>
      <p:bldP spid="9" grpId="0" animBg="1" autoUpdateAnimBg="0"/>
      <p:bldP spid="10" grpId="0" animBg="1" autoUpdateAnimBg="0"/>
      <p:bldP spid="11" grpId="0" animBg="1" autoUpdateAnimBg="0"/>
      <p:bldP spid="12" grpId="0" animBg="1" autoUpdateAnimBg="0"/>
      <p:bldP spid="16" grpId="0" animBg="1" autoUpdateAnimBg="0"/>
      <p:bldP spid="17" grpId="0" animBg="1" autoUpdateAnimBg="0"/>
      <p:bldP spid="18" grpId="0" animBg="1" autoUpdateAnimBg="0"/>
      <p:bldP spid="19" grpId="0" autoUpdateAnimBg="0"/>
      <p:bldP spid="20" grpId="0" autoUpdateAnimBg="0"/>
      <p:bldP spid="21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729B10E-D27B-41C6-981E-F2D4F66F5ED7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20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611188" y="116632"/>
            <a:ext cx="6769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dirty="0"/>
              <a:t>1.2  </a:t>
            </a:r>
            <a:r>
              <a:rPr lang="zh-CN" altLang="en-US" b="1" dirty="0"/>
              <a:t>新一代</a:t>
            </a:r>
            <a:r>
              <a:rPr lang="en-US" altLang="zh-CN" b="1" dirty="0"/>
              <a:t>GPS </a:t>
            </a:r>
            <a:r>
              <a:rPr lang="zh-CN" altLang="en-US" b="1" dirty="0"/>
              <a:t>的概念</a:t>
            </a:r>
          </a:p>
        </p:txBody>
      </p:sp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611188" y="548680"/>
            <a:ext cx="6769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dirty="0"/>
              <a:t>  1. </a:t>
            </a:r>
            <a:r>
              <a:rPr lang="zh-CN" altLang="en-US" b="1" dirty="0"/>
              <a:t>第一代</a:t>
            </a:r>
            <a:r>
              <a:rPr lang="en-US" altLang="zh-CN" b="1" dirty="0"/>
              <a:t>GPS </a:t>
            </a:r>
            <a:r>
              <a:rPr lang="zh-CN" altLang="en-US" b="1" dirty="0"/>
              <a:t>的概念</a:t>
            </a:r>
          </a:p>
        </p:txBody>
      </p:sp>
      <p:sp>
        <p:nvSpPr>
          <p:cNvPr id="20485" name="矩形 6"/>
          <p:cNvSpPr>
            <a:spLocks noChangeArrowheads="1"/>
          </p:cNvSpPr>
          <p:nvPr/>
        </p:nvSpPr>
        <p:spPr bwMode="auto">
          <a:xfrm>
            <a:off x="276579" y="908720"/>
            <a:ext cx="8642350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b="1" dirty="0"/>
              <a:t>        </a:t>
            </a:r>
            <a:r>
              <a:rPr lang="zh-CN" altLang="zh-CN" b="1" dirty="0"/>
              <a:t>以几何学为基础的传统的几何产品技术规范，包括尺寸精度，几何精度，表面粗糙度以及它们的测量方法和检测仪器等技术标准和规范称为</a:t>
            </a:r>
            <a:r>
              <a:rPr lang="zh-CN" altLang="zh-CN" b="1" dirty="0">
                <a:solidFill>
                  <a:srgbClr val="FF0000"/>
                </a:solidFill>
              </a:rPr>
              <a:t>第一代（传统）</a:t>
            </a:r>
            <a:r>
              <a:rPr lang="en-US" altLang="zh-CN" b="1" dirty="0">
                <a:solidFill>
                  <a:srgbClr val="FF0000"/>
                </a:solidFill>
              </a:rPr>
              <a:t>GPS</a:t>
            </a:r>
            <a:r>
              <a:rPr lang="zh-CN" altLang="en-US" b="1" dirty="0">
                <a:solidFill>
                  <a:srgbClr val="FF0000"/>
                </a:solidFill>
              </a:rPr>
              <a:t>。</a:t>
            </a:r>
          </a:p>
        </p:txBody>
      </p:sp>
      <p:sp>
        <p:nvSpPr>
          <p:cNvPr id="20486" name="矩形 7"/>
          <p:cNvSpPr>
            <a:spLocks noChangeArrowheads="1"/>
          </p:cNvSpPr>
          <p:nvPr/>
        </p:nvSpPr>
        <p:spPr bwMode="auto">
          <a:xfrm>
            <a:off x="330775" y="2492896"/>
            <a:ext cx="8280400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b="1" dirty="0"/>
              <a:t>         </a:t>
            </a:r>
            <a:r>
              <a:rPr lang="zh-CN" altLang="zh-CN" b="1" dirty="0"/>
              <a:t>随着信息技术和制造业的发展，第一代</a:t>
            </a:r>
            <a:r>
              <a:rPr lang="en-US" altLang="zh-CN" b="1" dirty="0"/>
              <a:t>GPS</a:t>
            </a:r>
            <a:r>
              <a:rPr lang="zh-CN" altLang="zh-CN" b="1" dirty="0"/>
              <a:t>已经越来越不能适应现代先进制造业的发展和需求。</a:t>
            </a:r>
            <a:endParaRPr lang="zh-CN" altLang="en-US" dirty="0"/>
          </a:p>
        </p:txBody>
      </p:sp>
      <p:sp>
        <p:nvSpPr>
          <p:cNvPr id="20487" name="TextBox 8"/>
          <p:cNvSpPr txBox="1">
            <a:spLocks noChangeArrowheads="1"/>
          </p:cNvSpPr>
          <p:nvPr/>
        </p:nvSpPr>
        <p:spPr bwMode="auto">
          <a:xfrm>
            <a:off x="539552" y="3543101"/>
            <a:ext cx="6769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dirty="0"/>
              <a:t>  2. </a:t>
            </a:r>
            <a:r>
              <a:rPr lang="zh-CN" altLang="en-US" b="1" dirty="0"/>
              <a:t>第一代</a:t>
            </a:r>
            <a:r>
              <a:rPr lang="en-US" altLang="zh-CN" b="1" dirty="0"/>
              <a:t>GPS </a:t>
            </a:r>
            <a:r>
              <a:rPr lang="zh-CN" altLang="en-US" b="1" dirty="0"/>
              <a:t>存在主要的问题</a:t>
            </a:r>
          </a:p>
        </p:txBody>
      </p:sp>
      <p:sp>
        <p:nvSpPr>
          <p:cNvPr id="20488" name="矩形 9"/>
          <p:cNvSpPr>
            <a:spLocks noChangeArrowheads="1"/>
          </p:cNvSpPr>
          <p:nvPr/>
        </p:nvSpPr>
        <p:spPr bwMode="auto">
          <a:xfrm>
            <a:off x="276580" y="3877121"/>
            <a:ext cx="847834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1" dirty="0" smtClean="0"/>
              <a:t>     （</a:t>
            </a:r>
            <a:r>
              <a:rPr lang="en-US" altLang="zh-CN" b="1" dirty="0"/>
              <a:t>1</a:t>
            </a:r>
            <a:r>
              <a:rPr lang="zh-CN" altLang="en-US" b="1" dirty="0"/>
              <a:t>）</a:t>
            </a:r>
            <a:r>
              <a:rPr lang="zh-CN" altLang="zh-CN" b="1" dirty="0"/>
              <a:t>是产品的功能和几何规范没有建立起应有的联</a:t>
            </a:r>
            <a:r>
              <a:rPr lang="zh-CN" altLang="en-US" b="1" dirty="0"/>
              <a:t>联系。</a:t>
            </a:r>
            <a:endParaRPr lang="en-US" altLang="zh-CN" b="1" dirty="0"/>
          </a:p>
          <a:p>
            <a:pPr algn="l">
              <a:lnSpc>
                <a:spcPct val="150000"/>
              </a:lnSpc>
            </a:pPr>
            <a:r>
              <a:rPr lang="zh-CN" altLang="en-US" b="1" dirty="0" smtClean="0"/>
              <a:t>     （</a:t>
            </a:r>
            <a:r>
              <a:rPr lang="en-US" altLang="zh-CN" b="1" dirty="0" smtClean="0"/>
              <a:t>2</a:t>
            </a:r>
            <a:r>
              <a:rPr lang="zh-CN" altLang="en-US" b="1" dirty="0"/>
              <a:t>）</a:t>
            </a:r>
            <a:r>
              <a:rPr lang="zh-CN" altLang="zh-CN" b="1" dirty="0"/>
              <a:t>缺乏表达各种功能和控制要求的标准规定</a:t>
            </a:r>
            <a:r>
              <a:rPr lang="zh-CN" altLang="en-US" b="1" dirty="0"/>
              <a:t>。</a:t>
            </a:r>
            <a:endParaRPr lang="en-US" altLang="zh-CN" b="1" dirty="0"/>
          </a:p>
          <a:p>
            <a:pPr algn="l">
              <a:lnSpc>
                <a:spcPct val="150000"/>
              </a:lnSpc>
            </a:pPr>
            <a:r>
              <a:rPr lang="zh-CN" altLang="en-US" b="1" dirty="0" smtClean="0"/>
              <a:t>     （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r>
              <a:rPr lang="zh-CN" altLang="zh-CN" b="1" dirty="0"/>
              <a:t>在设计过程中也没有确定的标准和规范给出相应的测</a:t>
            </a:r>
            <a:r>
              <a:rPr lang="en-US" altLang="zh-CN" b="1" dirty="0"/>
              <a:t> </a:t>
            </a:r>
          </a:p>
          <a:p>
            <a:pPr algn="l">
              <a:lnSpc>
                <a:spcPct val="150000"/>
              </a:lnSpc>
            </a:pPr>
            <a:r>
              <a:rPr lang="zh-CN" altLang="zh-CN" b="1" dirty="0" smtClean="0"/>
              <a:t>量</a:t>
            </a:r>
            <a:r>
              <a:rPr lang="zh-CN" altLang="zh-CN" b="1" dirty="0"/>
              <a:t>方法和评定准则，因而导致产品合格的评定缺乏</a:t>
            </a:r>
            <a:r>
              <a:rPr lang="zh-CN" altLang="zh-CN" b="1" dirty="0" smtClean="0"/>
              <a:t>唯一性</a:t>
            </a:r>
            <a:r>
              <a:rPr lang="zh-CN" altLang="zh-CN" b="1" dirty="0"/>
              <a:t>，造成测量评估失控。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4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/>
      <p:bldP spid="20486" grpId="0"/>
      <p:bldP spid="2048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B4A56A9-24D9-49A7-A8A7-9829E676F989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21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6056" y="476672"/>
            <a:ext cx="82804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algn="l">
              <a:lnSpc>
                <a:spcPct val="150000"/>
              </a:lnSpc>
              <a:buFontTx/>
              <a:buAutoNum type="arabicPeriod" startAt="3"/>
              <a:defRPr/>
            </a:pPr>
            <a:r>
              <a:rPr lang="zh-CN" altLang="en-US" b="1" dirty="0"/>
              <a:t>新一代</a:t>
            </a:r>
            <a:r>
              <a:rPr lang="en-US" altLang="zh-CN" b="1" dirty="0"/>
              <a:t>GPS</a:t>
            </a:r>
            <a:r>
              <a:rPr lang="zh-CN" altLang="en-US" b="1" dirty="0"/>
              <a:t>的概念</a:t>
            </a:r>
            <a:endParaRPr lang="en-US" altLang="zh-CN" b="1" dirty="0"/>
          </a:p>
          <a:p>
            <a:pPr algn="l">
              <a:lnSpc>
                <a:spcPct val="150000"/>
              </a:lnSpc>
              <a:defRPr/>
            </a:pPr>
            <a:r>
              <a:rPr lang="en-US" altLang="zh-CN" b="1" dirty="0"/>
              <a:t>      </a:t>
            </a:r>
            <a:r>
              <a:rPr lang="en-US" altLang="zh-CN" b="1" dirty="0" smtClean="0"/>
              <a:t> </a:t>
            </a:r>
            <a:r>
              <a:rPr lang="zh-CN" altLang="zh-CN" b="1" dirty="0" smtClean="0">
                <a:solidFill>
                  <a:srgbClr val="FF0000"/>
                </a:solidFill>
              </a:rPr>
              <a:t>为了</a:t>
            </a:r>
            <a:r>
              <a:rPr lang="zh-CN" altLang="zh-CN" b="1" dirty="0">
                <a:solidFill>
                  <a:srgbClr val="FF0000"/>
                </a:solidFill>
              </a:rPr>
              <a:t>解决</a:t>
            </a:r>
            <a:r>
              <a:rPr lang="zh-CN" altLang="en-US" b="1" dirty="0">
                <a:solidFill>
                  <a:srgbClr val="FF0000"/>
                </a:solidFill>
              </a:rPr>
              <a:t>第一代</a:t>
            </a:r>
            <a:r>
              <a:rPr lang="en-US" altLang="zh-CN" b="1" dirty="0">
                <a:solidFill>
                  <a:srgbClr val="FF0000"/>
                </a:solidFill>
              </a:rPr>
              <a:t>GPS </a:t>
            </a:r>
            <a:r>
              <a:rPr lang="zh-CN" altLang="en-US" b="1" dirty="0">
                <a:solidFill>
                  <a:srgbClr val="FF0000"/>
                </a:solidFill>
              </a:rPr>
              <a:t>存在的</a:t>
            </a:r>
            <a:r>
              <a:rPr lang="zh-CN" altLang="zh-CN" b="1" dirty="0">
                <a:solidFill>
                  <a:srgbClr val="FF0000"/>
                </a:solidFill>
              </a:rPr>
              <a:t>问题</a:t>
            </a:r>
            <a:r>
              <a:rPr lang="zh-CN" altLang="zh-CN" b="1" dirty="0"/>
              <a:t>，国际标准化组织（</a:t>
            </a:r>
            <a:r>
              <a:rPr lang="en-US" altLang="zh-CN" b="1" dirty="0"/>
              <a:t>ISO</a:t>
            </a:r>
            <a:r>
              <a:rPr lang="zh-CN" altLang="zh-CN" b="1" dirty="0"/>
              <a:t>）研究和建立了一个基于信息技术，以计量数学为基础的，适应</a:t>
            </a:r>
            <a:r>
              <a:rPr lang="en-US" altLang="zh-CN" b="1" dirty="0"/>
              <a:t>CAD</a:t>
            </a:r>
            <a:r>
              <a:rPr lang="zh-CN" altLang="zh-CN" b="1" dirty="0"/>
              <a:t>（计算机辅助设计）</a:t>
            </a:r>
            <a:r>
              <a:rPr lang="en-US" altLang="zh-CN" b="1" dirty="0"/>
              <a:t>/CAM</a:t>
            </a:r>
            <a:r>
              <a:rPr lang="zh-CN" altLang="zh-CN" b="1" dirty="0"/>
              <a:t>（计算机辅助制造）</a:t>
            </a:r>
            <a:r>
              <a:rPr lang="en-US" altLang="zh-CN" b="1" dirty="0"/>
              <a:t>/CAT(</a:t>
            </a:r>
            <a:r>
              <a:rPr lang="zh-CN" altLang="zh-CN" b="1" dirty="0"/>
              <a:t>计算机辅助公差设计</a:t>
            </a:r>
            <a:r>
              <a:rPr lang="en-US" altLang="zh-CN" b="1" dirty="0"/>
              <a:t>)/CAE</a:t>
            </a:r>
            <a:r>
              <a:rPr lang="zh-CN" altLang="zh-CN" b="1" dirty="0"/>
              <a:t>（计算机辅助工程实验</a:t>
            </a:r>
            <a:r>
              <a:rPr lang="en-US" altLang="zh-CN" b="1" dirty="0"/>
              <a:t>)</a:t>
            </a:r>
            <a:r>
              <a:rPr lang="zh-CN" altLang="zh-CN" b="1" dirty="0"/>
              <a:t>等技术发展的新一代的</a:t>
            </a:r>
            <a:r>
              <a:rPr lang="en-US" altLang="zh-CN" b="1" dirty="0"/>
              <a:t>GPS</a:t>
            </a:r>
            <a:r>
              <a:rPr lang="zh-CN" altLang="en-US" b="1" dirty="0"/>
              <a:t>。</a:t>
            </a:r>
            <a:endParaRPr lang="en-US" altLang="zh-CN" b="1" dirty="0"/>
          </a:p>
          <a:p>
            <a:pPr algn="l">
              <a:lnSpc>
                <a:spcPct val="150000"/>
              </a:lnSpc>
              <a:defRPr/>
            </a:pPr>
            <a:r>
              <a:rPr lang="en-US" altLang="zh-CN" b="1" dirty="0"/>
              <a:t>         </a:t>
            </a:r>
            <a:r>
              <a:rPr lang="zh-CN" altLang="zh-CN" b="1" dirty="0"/>
              <a:t>新一代</a:t>
            </a:r>
            <a:r>
              <a:rPr lang="en-US" altLang="zh-CN" b="1" dirty="0"/>
              <a:t>GPS</a:t>
            </a:r>
            <a:r>
              <a:rPr lang="zh-CN" altLang="zh-CN" b="1" dirty="0"/>
              <a:t>把规范（设计）过程与认证（计量）过程联系起来，并用不确定度的传递关系将产品的功能，规范 ，制造，测量，认证等环节集成一体，从而解决了第一代的</a:t>
            </a:r>
            <a:r>
              <a:rPr lang="en-US" altLang="zh-CN" b="1" dirty="0"/>
              <a:t>GPS</a:t>
            </a:r>
            <a:r>
              <a:rPr lang="zh-CN" altLang="zh-CN" b="1" dirty="0"/>
              <a:t>存在的问题。</a:t>
            </a:r>
            <a:endParaRPr lang="zh-CN" altLang="zh-CN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54E2C9C-D623-4BC0-9CEA-CA146893ACB4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22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323850" y="620688"/>
            <a:ext cx="8280598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b="1" dirty="0"/>
              <a:t>1.2.1 </a:t>
            </a:r>
            <a:r>
              <a:rPr lang="zh-CN" altLang="zh-CN" b="1" dirty="0"/>
              <a:t>新一代</a:t>
            </a:r>
            <a:r>
              <a:rPr lang="en-US" altLang="zh-CN" b="1" dirty="0"/>
              <a:t>GPS</a:t>
            </a:r>
            <a:r>
              <a:rPr lang="zh-CN" altLang="zh-CN" b="1" dirty="0"/>
              <a:t>的组成</a:t>
            </a:r>
            <a:endParaRPr lang="zh-CN" altLang="zh-CN" dirty="0"/>
          </a:p>
          <a:p>
            <a:pPr algn="l">
              <a:lnSpc>
                <a:spcPct val="150000"/>
              </a:lnSpc>
            </a:pPr>
            <a:r>
              <a:rPr lang="en-US" altLang="zh-CN" b="1" dirty="0"/>
              <a:t>         </a:t>
            </a:r>
            <a:r>
              <a:rPr lang="zh-CN" altLang="zh-CN" b="1" dirty="0"/>
              <a:t>新一代</a:t>
            </a:r>
            <a:r>
              <a:rPr lang="en-US" altLang="zh-CN" b="1" dirty="0"/>
              <a:t>GPS</a:t>
            </a:r>
            <a:r>
              <a:rPr lang="zh-CN" altLang="zh-CN" b="1" dirty="0"/>
              <a:t>国际标准体系由基础标准、通用标准、补充标准和综合标准组成。</a:t>
            </a:r>
            <a:endParaRPr lang="zh-CN" altLang="zh-CN" dirty="0"/>
          </a:p>
          <a:p>
            <a:pPr algn="l">
              <a:lnSpc>
                <a:spcPct val="150000"/>
              </a:lnSpc>
            </a:pPr>
            <a:r>
              <a:rPr lang="en-US" altLang="zh-CN" b="1" dirty="0"/>
              <a:t>      1.  </a:t>
            </a:r>
            <a:r>
              <a:rPr lang="zh-CN" altLang="zh-CN" b="1" dirty="0"/>
              <a:t>基础</a:t>
            </a:r>
            <a:r>
              <a:rPr lang="en-US" altLang="zh-CN" b="1" dirty="0"/>
              <a:t>GPS</a:t>
            </a:r>
            <a:r>
              <a:rPr lang="zh-CN" altLang="zh-CN" b="1" dirty="0"/>
              <a:t>标准</a:t>
            </a:r>
            <a:endParaRPr lang="en-US" altLang="zh-CN" b="1" dirty="0"/>
          </a:p>
          <a:p>
            <a:pPr algn="l">
              <a:lnSpc>
                <a:spcPct val="150000"/>
              </a:lnSpc>
            </a:pPr>
            <a:r>
              <a:rPr lang="en-US" altLang="zh-CN" b="1" dirty="0"/>
              <a:t>           </a:t>
            </a:r>
            <a:r>
              <a:rPr lang="zh-CN" altLang="zh-CN" b="1" dirty="0"/>
              <a:t>基础</a:t>
            </a:r>
            <a:r>
              <a:rPr lang="en-US" altLang="zh-CN" b="1" dirty="0"/>
              <a:t>GPS</a:t>
            </a:r>
            <a:r>
              <a:rPr lang="zh-CN" altLang="zh-CN" b="1" dirty="0"/>
              <a:t>标准是建立新一代</a:t>
            </a:r>
            <a:r>
              <a:rPr lang="en-US" altLang="zh-CN" b="1" dirty="0"/>
              <a:t>GPS</a:t>
            </a:r>
            <a:r>
              <a:rPr lang="zh-CN" altLang="zh-CN" b="1" dirty="0"/>
              <a:t>标准体系的基础和总体规划的依据。</a:t>
            </a:r>
            <a:endParaRPr lang="zh-CN" altLang="zh-CN" dirty="0"/>
          </a:p>
          <a:p>
            <a:pPr algn="l">
              <a:lnSpc>
                <a:spcPct val="150000"/>
              </a:lnSpc>
            </a:pPr>
            <a:r>
              <a:rPr lang="en-US" altLang="zh-CN" b="1" dirty="0"/>
              <a:t>      </a:t>
            </a:r>
            <a:r>
              <a:rPr lang="en-US" altLang="zh-CN" b="1" dirty="0" smtClean="0"/>
              <a:t> 2</a:t>
            </a:r>
            <a:r>
              <a:rPr lang="en-US" altLang="zh-CN" b="1" dirty="0"/>
              <a:t>.  </a:t>
            </a:r>
            <a:r>
              <a:rPr lang="zh-CN" altLang="zh-CN" b="1" dirty="0"/>
              <a:t>通用</a:t>
            </a:r>
            <a:r>
              <a:rPr lang="en-US" altLang="zh-CN" b="1" dirty="0"/>
              <a:t>GPS</a:t>
            </a:r>
            <a:r>
              <a:rPr lang="zh-CN" altLang="zh-CN" b="1" dirty="0"/>
              <a:t>标准</a:t>
            </a:r>
            <a:endParaRPr lang="zh-CN" altLang="zh-CN" dirty="0"/>
          </a:p>
          <a:p>
            <a:pPr algn="l">
              <a:lnSpc>
                <a:spcPct val="150000"/>
              </a:lnSpc>
            </a:pPr>
            <a:r>
              <a:rPr lang="en-US" altLang="zh-CN" b="1" dirty="0"/>
              <a:t>          </a:t>
            </a:r>
            <a:r>
              <a:rPr lang="en-US" altLang="zh-CN" b="1" dirty="0" smtClean="0"/>
              <a:t> </a:t>
            </a:r>
            <a:r>
              <a:rPr lang="zh-CN" altLang="zh-CN" b="1" dirty="0" smtClean="0"/>
              <a:t>通用</a:t>
            </a:r>
            <a:r>
              <a:rPr lang="en-US" altLang="zh-CN" b="1" dirty="0"/>
              <a:t>GPS</a:t>
            </a:r>
            <a:r>
              <a:rPr lang="zh-CN" altLang="zh-CN" b="1" dirty="0"/>
              <a:t>标准是新一代</a:t>
            </a:r>
            <a:r>
              <a:rPr lang="en-US" altLang="zh-CN" b="1" dirty="0"/>
              <a:t>GPS</a:t>
            </a:r>
            <a:r>
              <a:rPr lang="zh-CN" altLang="zh-CN" b="1" dirty="0"/>
              <a:t>的主体，它是确定零件</a:t>
            </a:r>
            <a:r>
              <a:rPr lang="zh-CN" altLang="zh-CN" b="1" dirty="0" smtClean="0"/>
              <a:t>不同几何</a:t>
            </a:r>
            <a:r>
              <a:rPr lang="zh-CN" altLang="zh-CN" b="1" dirty="0"/>
              <a:t>要素在图样上表示的规则、定义和检验原则等</a:t>
            </a:r>
            <a:r>
              <a:rPr lang="zh-CN" altLang="zh-CN" b="1" dirty="0" smtClean="0"/>
              <a:t>标准</a:t>
            </a:r>
            <a:r>
              <a:rPr lang="zh-CN" altLang="en-US" b="1" dirty="0" smtClean="0"/>
              <a:t>。</a:t>
            </a:r>
            <a:endParaRPr lang="zh-CN" altLang="zh-CN" dirty="0"/>
          </a:p>
          <a:p>
            <a:pPr algn="l">
              <a:lnSpc>
                <a:spcPct val="150000"/>
              </a:lnSpc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</a:t>
            </a:r>
            <a:r>
              <a:rPr lang="zh-CN" altLang="zh-CN" b="1" dirty="0" smtClean="0"/>
              <a:t>通用</a:t>
            </a:r>
            <a:r>
              <a:rPr lang="en-US" altLang="zh-CN" b="1" dirty="0"/>
              <a:t>GPS</a:t>
            </a:r>
            <a:r>
              <a:rPr lang="zh-CN" altLang="zh-CN" b="1" dirty="0"/>
              <a:t>标准的矩阵如表</a:t>
            </a:r>
            <a:r>
              <a:rPr lang="en-US" altLang="zh-CN" b="1" dirty="0"/>
              <a:t>1.1</a:t>
            </a:r>
            <a:r>
              <a:rPr lang="zh-CN" altLang="zh-CN" b="1" dirty="0"/>
              <a:t>所示。</a:t>
            </a:r>
            <a:endParaRPr lang="zh-CN" altLang="zh-CN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25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Box 4"/>
          <p:cNvSpPr txBox="1">
            <a:spLocks noChangeArrowheads="1"/>
          </p:cNvSpPr>
          <p:nvPr/>
        </p:nvSpPr>
        <p:spPr bwMode="auto">
          <a:xfrm>
            <a:off x="467544" y="4077072"/>
            <a:ext cx="820891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b="1" dirty="0"/>
              <a:t>         </a:t>
            </a:r>
            <a:r>
              <a:rPr lang="zh-CN" altLang="en-US" b="1" dirty="0">
                <a:solidFill>
                  <a:schemeClr val="tx2"/>
                </a:solidFill>
              </a:rPr>
              <a:t>表</a:t>
            </a:r>
            <a:r>
              <a:rPr lang="zh-CN" altLang="en-US" b="1" dirty="0"/>
              <a:t>中</a:t>
            </a:r>
            <a:r>
              <a:rPr lang="zh-CN" altLang="en-US" b="1" dirty="0">
                <a:solidFill>
                  <a:srgbClr val="C00000"/>
                </a:solidFill>
              </a:rPr>
              <a:t>行</a:t>
            </a:r>
            <a:r>
              <a:rPr lang="zh-CN" altLang="en-US" b="1" dirty="0"/>
              <a:t>是零件几何要素的</a:t>
            </a:r>
            <a:r>
              <a:rPr lang="zh-CN" altLang="en-US" b="1" dirty="0" smtClean="0">
                <a:solidFill>
                  <a:srgbClr val="FF0000"/>
                </a:solidFill>
              </a:rPr>
              <a:t>特征。</a:t>
            </a:r>
            <a:endParaRPr lang="en-US" altLang="zh-CN" b="1" dirty="0"/>
          </a:p>
          <a:p>
            <a:pPr algn="l" eaLnBrk="1" hangingPunct="1">
              <a:lnSpc>
                <a:spcPct val="150000"/>
              </a:lnSpc>
            </a:pPr>
            <a:r>
              <a:rPr lang="zh-CN" altLang="en-US" b="1" dirty="0"/>
              <a:t>         </a:t>
            </a:r>
            <a:r>
              <a:rPr lang="zh-CN" altLang="en-US" b="1" dirty="0">
                <a:solidFill>
                  <a:srgbClr val="C00000"/>
                </a:solidFill>
              </a:rPr>
              <a:t>列</a:t>
            </a:r>
            <a:r>
              <a:rPr lang="zh-CN" altLang="en-US" b="1" dirty="0"/>
              <a:t>是有关几何要素特征在图样上表示的一系列的</a:t>
            </a:r>
            <a:r>
              <a:rPr lang="zh-CN" altLang="en-US" b="1" dirty="0">
                <a:solidFill>
                  <a:srgbClr val="FF0000"/>
                </a:solidFill>
              </a:rPr>
              <a:t>标准</a:t>
            </a:r>
            <a:r>
              <a:rPr lang="zh-CN" altLang="en-US" b="1" dirty="0"/>
              <a:t>。</a:t>
            </a:r>
            <a:endParaRPr lang="en-US" altLang="zh-CN" b="1" dirty="0"/>
          </a:p>
          <a:p>
            <a:pPr algn="l" eaLnBrk="1" hangingPunct="1">
              <a:lnSpc>
                <a:spcPct val="150000"/>
              </a:lnSpc>
            </a:pPr>
            <a:r>
              <a:rPr lang="zh-CN" altLang="en-US" b="1" dirty="0"/>
              <a:t>         这些标准包括：几何特征在图样上表达的规则，公差的定义，测量和认证的规则以及计量器具的要求等标准。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6728"/>
            <a:ext cx="8803559" cy="3894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灯片编号占位符 1"/>
          <p:cNvSpPr txBox="1">
            <a:spLocks/>
          </p:cNvSpPr>
          <p:nvPr/>
        </p:nvSpPr>
        <p:spPr bwMode="auto">
          <a:xfrm>
            <a:off x="7203504" y="21401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5pPr>
            <a:lvl6pPr marL="25146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6pPr>
            <a:lvl7pPr marL="29718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7pPr>
            <a:lvl8pPr marL="34290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8pPr>
            <a:lvl9pPr marL="38862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+mn-cs"/>
              </a:defRPr>
            </a:lvl9pPr>
          </a:lstStyle>
          <a:p>
            <a:pPr eaLnBrk="1" hangingPunct="1"/>
            <a:fld id="{F9252C3D-8FC6-461F-9FC0-0BDEBE3BFAF2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23</a:t>
            </a:fld>
            <a:endParaRPr lang="en-US" altLang="zh-CN" sz="2800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 advTm="1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BA1E6F2-7C5B-46B9-B3D8-B6F72C7E1640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24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6476" y="532993"/>
            <a:ext cx="8281988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b="1" dirty="0"/>
              <a:t>      3.  </a:t>
            </a:r>
            <a:r>
              <a:rPr lang="zh-CN" altLang="zh-CN" b="1" dirty="0"/>
              <a:t>补充</a:t>
            </a:r>
            <a:r>
              <a:rPr lang="en-US" altLang="zh-CN" b="1" dirty="0"/>
              <a:t>GPS</a:t>
            </a:r>
            <a:r>
              <a:rPr lang="zh-CN" altLang="zh-CN" b="1" dirty="0"/>
              <a:t>标准</a:t>
            </a:r>
            <a:endParaRPr lang="zh-CN" altLang="zh-CN" dirty="0"/>
          </a:p>
          <a:p>
            <a:pPr algn="l">
              <a:lnSpc>
                <a:spcPct val="150000"/>
              </a:lnSpc>
            </a:pPr>
            <a:r>
              <a:rPr lang="en-US" altLang="zh-CN" b="1" dirty="0"/>
              <a:t>           </a:t>
            </a:r>
            <a:r>
              <a:rPr lang="zh-CN" altLang="zh-CN" b="1" dirty="0"/>
              <a:t>补充</a:t>
            </a:r>
            <a:r>
              <a:rPr lang="en-US" altLang="zh-CN" b="1" dirty="0"/>
              <a:t>GPS</a:t>
            </a:r>
            <a:r>
              <a:rPr lang="zh-CN" altLang="zh-CN" b="1" dirty="0"/>
              <a:t>标准是对通用</a:t>
            </a:r>
            <a:r>
              <a:rPr lang="en-US" altLang="zh-CN" b="1" dirty="0"/>
              <a:t>GPS</a:t>
            </a:r>
            <a:r>
              <a:rPr lang="zh-CN" altLang="zh-CN" b="1" dirty="0"/>
              <a:t>标准在要素特定范畴的补充规定的标准。例如一些与加工类型有关标准，如切削加工、铸造、焊接等。还有一些与几何特征有关标准，如螺纹、键、齿轮等。</a:t>
            </a:r>
            <a:endParaRPr lang="zh-CN" altLang="zh-CN" dirty="0"/>
          </a:p>
          <a:p>
            <a:pPr algn="l">
              <a:lnSpc>
                <a:spcPct val="150000"/>
              </a:lnSpc>
            </a:pPr>
            <a:r>
              <a:rPr lang="en-US" altLang="zh-CN" b="1" dirty="0"/>
              <a:t>       4.  </a:t>
            </a:r>
            <a:r>
              <a:rPr lang="zh-CN" altLang="zh-CN" b="1" dirty="0"/>
              <a:t>综合</a:t>
            </a:r>
            <a:r>
              <a:rPr lang="en-US" altLang="zh-CN" b="1" dirty="0"/>
              <a:t>GPS</a:t>
            </a:r>
            <a:r>
              <a:rPr lang="zh-CN" altLang="zh-CN" b="1" dirty="0"/>
              <a:t>标准</a:t>
            </a:r>
            <a:endParaRPr lang="zh-CN" altLang="zh-CN" dirty="0"/>
          </a:p>
          <a:p>
            <a:pPr algn="l">
              <a:lnSpc>
                <a:spcPct val="150000"/>
              </a:lnSpc>
            </a:pPr>
            <a:r>
              <a:rPr lang="en-US" altLang="zh-CN" b="1" dirty="0" smtClean="0"/>
              <a:t>        </a:t>
            </a:r>
            <a:r>
              <a:rPr lang="zh-CN" altLang="zh-CN" b="1" dirty="0" smtClean="0"/>
              <a:t>综合</a:t>
            </a:r>
            <a:r>
              <a:rPr lang="en-US" altLang="zh-CN" b="1" dirty="0"/>
              <a:t>GPS</a:t>
            </a:r>
            <a:r>
              <a:rPr lang="zh-CN" altLang="zh-CN" b="1" dirty="0"/>
              <a:t>标准是通用原则和定义的标准。如测量的基准温度，几何特征，尺寸、公差、通用计量学名词术语与定义，测量不确定度的评估等。它直接或间接地影响通用</a:t>
            </a:r>
            <a:r>
              <a:rPr lang="en-US" altLang="zh-CN" b="1" dirty="0"/>
              <a:t>GPS</a:t>
            </a:r>
            <a:r>
              <a:rPr lang="zh-CN" altLang="zh-CN" b="1" dirty="0"/>
              <a:t>和补充</a:t>
            </a:r>
            <a:r>
              <a:rPr lang="en-US" altLang="zh-CN" b="1" dirty="0"/>
              <a:t>GPS</a:t>
            </a:r>
            <a:r>
              <a:rPr lang="zh-CN" altLang="zh-CN" b="1" dirty="0"/>
              <a:t>标准。</a:t>
            </a:r>
            <a:endParaRPr lang="zh-CN" altLang="zh-CN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B08A4C-88E3-4517-9527-951409196DFE}" type="slidenum">
              <a:rPr lang="en-US" altLang="zh-CN" smtClean="0"/>
              <a:pPr>
                <a:defRPr/>
              </a:pPr>
              <a:t>25</a:t>
            </a:fld>
            <a:endParaRPr lang="en-US" altLang="zh-CN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95536" y="370795"/>
            <a:ext cx="828092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b="1" dirty="0"/>
              <a:t>        </a:t>
            </a:r>
            <a:r>
              <a:rPr lang="en-US" altLang="zh-CN" b="1" dirty="0" smtClean="0"/>
              <a:t>1.2.2 </a:t>
            </a:r>
            <a:r>
              <a:rPr lang="zh-CN" altLang="zh-CN" b="1" dirty="0"/>
              <a:t>新一代</a:t>
            </a:r>
            <a:r>
              <a:rPr lang="en-US" altLang="zh-CN" b="1" dirty="0"/>
              <a:t>GPS</a:t>
            </a:r>
            <a:r>
              <a:rPr lang="zh-CN" altLang="zh-CN" b="1" dirty="0"/>
              <a:t>的不确定度</a:t>
            </a:r>
            <a:endParaRPr lang="zh-CN" altLang="zh-CN" dirty="0"/>
          </a:p>
          <a:p>
            <a:pPr algn="l">
              <a:lnSpc>
                <a:spcPct val="150000"/>
              </a:lnSpc>
            </a:pPr>
            <a:r>
              <a:rPr lang="en-US" altLang="zh-CN" b="1" dirty="0"/>
              <a:t>        1.  </a:t>
            </a:r>
            <a:r>
              <a:rPr lang="zh-CN" altLang="en-US" b="1" dirty="0"/>
              <a:t>不确定度的含义</a:t>
            </a:r>
            <a:endParaRPr lang="en-US" altLang="zh-CN" b="1" dirty="0"/>
          </a:p>
          <a:p>
            <a:pPr algn="l">
              <a:lnSpc>
                <a:spcPct val="150000"/>
              </a:lnSpc>
            </a:pPr>
            <a:r>
              <a:rPr lang="en-US" altLang="zh-CN" b="1" dirty="0"/>
              <a:t>         </a:t>
            </a:r>
            <a:r>
              <a:rPr lang="zh-CN" altLang="zh-CN" b="1" dirty="0"/>
              <a:t>新一代</a:t>
            </a:r>
            <a:r>
              <a:rPr lang="en-US" altLang="zh-CN" b="1" dirty="0"/>
              <a:t>GPS</a:t>
            </a:r>
            <a:r>
              <a:rPr lang="zh-CN" altLang="zh-CN" b="1" dirty="0"/>
              <a:t>标准使用不确定度的传递关系将产品的功能，规范，制造，测量及认证等集成一体，以此对不同层次和不同精度要求的产品规范、制造和检验等资源进行合理高效地分配。 </a:t>
            </a:r>
            <a:endParaRPr lang="zh-CN" altLang="zh-CN" dirty="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67544" y="3645024"/>
            <a:ext cx="8135938" cy="279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b="1" dirty="0"/>
              <a:t>         </a:t>
            </a:r>
            <a:r>
              <a:rPr lang="zh-CN" altLang="zh-CN" b="1" dirty="0"/>
              <a:t>新一代</a:t>
            </a:r>
            <a:r>
              <a:rPr lang="en-US" altLang="zh-CN" b="1" dirty="0"/>
              <a:t>GPS</a:t>
            </a:r>
            <a:r>
              <a:rPr lang="zh-CN" altLang="zh-CN" b="1" dirty="0"/>
              <a:t>的不确定度分相关不确定度和依从不确定度。依从不确定度分规范不确定度和测量不确定度。测量不确定度分方法不确定度和执行不确定度。而相关不确定度和依从不确定度组成总体不确定度。各种不确定度之间的关系如图</a:t>
            </a:r>
            <a:r>
              <a:rPr lang="en-US" altLang="zh-CN" b="1" dirty="0"/>
              <a:t>1.1</a:t>
            </a:r>
            <a:r>
              <a:rPr lang="zh-CN" altLang="zh-CN" b="1" dirty="0"/>
              <a:t>所示</a:t>
            </a:r>
            <a:r>
              <a:rPr lang="zh-CN" altLang="en-US" b="1" dirty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2329322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7A08E3F-1285-4C13-ADDB-1B94C8A313F2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26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2560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95288" y="1268760"/>
            <a:ext cx="8075612" cy="3786187"/>
            <a:chOff x="394965" y="2492896"/>
            <a:chExt cx="8075939" cy="3786064"/>
          </a:xfrm>
        </p:grpSpPr>
        <p:pic>
          <p:nvPicPr>
            <p:cNvPr id="25607" name="Picture 1" descr="不确定度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965" y="2492896"/>
              <a:ext cx="8075939" cy="3324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8" name="矩形 5"/>
            <p:cNvSpPr>
              <a:spLocks noChangeArrowheads="1"/>
            </p:cNvSpPr>
            <p:nvPr/>
          </p:nvSpPr>
          <p:spPr bwMode="auto">
            <a:xfrm>
              <a:off x="1187333" y="5817295"/>
              <a:ext cx="60304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b="1" dirty="0"/>
                <a:t> 图</a:t>
              </a:r>
              <a:r>
                <a:rPr lang="en-US" altLang="zh-CN" b="1" dirty="0"/>
                <a:t>1.1  </a:t>
              </a:r>
              <a:r>
                <a:rPr lang="zh-CN" altLang="zh-CN" b="1" dirty="0"/>
                <a:t>新一代</a:t>
              </a:r>
              <a:r>
                <a:rPr lang="en-US" altLang="zh-CN" b="1" dirty="0"/>
                <a:t>GPS</a:t>
              </a:r>
              <a:r>
                <a:rPr lang="zh-CN" altLang="zh-CN" b="1" dirty="0"/>
                <a:t>不确定度之间的关系</a:t>
              </a:r>
              <a:endParaRPr lang="zh-CN" altLang="zh-CN" dirty="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3CD193D-19EE-47ED-A422-44A3AF607E9E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27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39552" y="1124744"/>
            <a:ext cx="799306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b="1" dirty="0"/>
              <a:t>         </a:t>
            </a:r>
            <a:r>
              <a:rPr lang="en-US" altLang="zh-CN" b="1" dirty="0"/>
              <a:t>2.  </a:t>
            </a:r>
            <a:r>
              <a:rPr lang="zh-CN" altLang="en-US" b="1" dirty="0">
                <a:solidFill>
                  <a:schemeClr val="tx2"/>
                </a:solidFill>
              </a:rPr>
              <a:t>不确定度作用</a:t>
            </a:r>
            <a:r>
              <a:rPr lang="en-US" altLang="zh-CN" b="1" dirty="0">
                <a:solidFill>
                  <a:schemeClr val="tx2"/>
                </a:solidFill>
              </a:rPr>
              <a:t>        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         </a:t>
            </a:r>
            <a:r>
              <a:rPr lang="zh-CN" altLang="zh-CN" b="1" dirty="0"/>
              <a:t>例如为了保证产品的某项功能，要进行规范设计，但是这个规范设计不能完全保证产品的功能，这就产生了规范和功能的差异，用相关不确定度来表示这个差异的程度。</a:t>
            </a:r>
          </a:p>
          <a:p>
            <a:pPr algn="l">
              <a:lnSpc>
                <a:spcPct val="150000"/>
              </a:lnSpc>
            </a:pPr>
            <a:r>
              <a:rPr lang="en-US" altLang="zh-CN" b="1" dirty="0"/>
              <a:t>        </a:t>
            </a:r>
            <a:r>
              <a:rPr lang="zh-CN" altLang="zh-CN" b="1" dirty="0"/>
              <a:t>又如用某种方法得到一个测量结果，但是这个测量结果不是被测量的真实值，因为任何测量都是有误差的，那么就用测量不确定度来表示这个测量结果和真实结果的差异程度。</a:t>
            </a:r>
            <a:r>
              <a:rPr lang="en-US" altLang="zh-CN" b="1" dirty="0"/>
              <a:t> </a:t>
            </a:r>
            <a:endParaRPr lang="zh-CN" altLang="zh-CN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EE3962B-F0AB-4C54-BF24-D4355D8C4485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28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850" y="260648"/>
            <a:ext cx="8208963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/>
              <a:t>        </a:t>
            </a:r>
            <a:r>
              <a:rPr lang="zh-CN" altLang="en-US" sz="2800" b="1" dirty="0">
                <a:solidFill>
                  <a:srgbClr val="CC0000"/>
                </a:solidFill>
              </a:rPr>
              <a:t>新一代</a:t>
            </a:r>
            <a:r>
              <a:rPr lang="en-US" altLang="zh-CN" sz="2800" b="1" dirty="0">
                <a:solidFill>
                  <a:srgbClr val="CC0000"/>
                </a:solidFill>
              </a:rPr>
              <a:t>GPS </a:t>
            </a:r>
            <a:r>
              <a:rPr lang="zh-CN" altLang="en-US" sz="2800" b="1" dirty="0">
                <a:solidFill>
                  <a:srgbClr val="CC0000"/>
                </a:solidFill>
              </a:rPr>
              <a:t>与第一代</a:t>
            </a:r>
            <a:r>
              <a:rPr lang="en-US" altLang="zh-CN" sz="2800" b="1" dirty="0">
                <a:solidFill>
                  <a:srgbClr val="CC0000"/>
                </a:solidFill>
              </a:rPr>
              <a:t>GPS </a:t>
            </a:r>
            <a:r>
              <a:rPr lang="zh-CN" altLang="en-US" sz="2800" b="1" dirty="0">
                <a:solidFill>
                  <a:srgbClr val="CC0000"/>
                </a:solidFill>
              </a:rPr>
              <a:t>关系：</a:t>
            </a:r>
            <a:endParaRPr lang="en-US" altLang="zh-CN" sz="2800" b="1" dirty="0">
              <a:solidFill>
                <a:srgbClr val="CC000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b="1" dirty="0"/>
              <a:t>         </a:t>
            </a:r>
            <a:r>
              <a:rPr lang="zh-CN" altLang="zh-CN" sz="2800" b="1" dirty="0"/>
              <a:t>新一代</a:t>
            </a:r>
            <a:r>
              <a:rPr lang="en-US" altLang="zh-CN" sz="2800" b="1" dirty="0"/>
              <a:t>GPS</a:t>
            </a:r>
            <a:r>
              <a:rPr lang="zh-CN" altLang="zh-CN" sz="2800" b="1" dirty="0"/>
              <a:t>标准体系是基于信息化，以计量数学为基础的几何产品技术规范，因此它的理论框架应适应数字化的要求。它的主要内容包括表面模型，几何要素，要素的操作及规范与认证操作等。</a:t>
            </a:r>
            <a:r>
              <a:rPr lang="en-US" altLang="zh-CN" sz="2800" b="1" dirty="0"/>
              <a:t>         </a:t>
            </a:r>
            <a:endParaRPr lang="zh-CN" altLang="zh-CN" sz="2800" dirty="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95536" y="3501008"/>
            <a:ext cx="8064500" cy="259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/>
              <a:t>         </a:t>
            </a:r>
            <a:r>
              <a:rPr lang="zh-CN" altLang="zh-CN" sz="2800" b="1" dirty="0"/>
              <a:t>新一代</a:t>
            </a:r>
            <a:r>
              <a:rPr lang="en-US" altLang="zh-CN" sz="2800" b="1" dirty="0"/>
              <a:t>GPS</a:t>
            </a:r>
            <a:r>
              <a:rPr lang="zh-CN" altLang="zh-CN" sz="2800" b="1" dirty="0"/>
              <a:t>标准体系与传统的几何技术规范是继承，发展和创新的关系，而在理论基础与体系结构上，则发生了根本性的变化。标志着标准和计量进入了一个全新的阶段。</a:t>
            </a:r>
            <a:endParaRPr lang="zh-CN" altLang="zh-CN" sz="2800" dirty="0"/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 bwMode="auto">
          <a:xfrm>
            <a:off x="7026275" y="5949950"/>
            <a:ext cx="1800225" cy="574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itchFamily="2" charset="-122"/>
                <a:ea typeface="方正舒体" pitchFamily="2" charset="-122"/>
              </a:rPr>
              <a:t>返回目录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D51EF85-BFA7-4224-BE7C-FFA6400D1DD6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29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905000" y="304800"/>
            <a:ext cx="52593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b="1" dirty="0"/>
              <a:t>1.3  </a:t>
            </a:r>
            <a:r>
              <a:rPr lang="zh-CN" altLang="en-US" sz="2800" b="1" dirty="0"/>
              <a:t>标准化与优先数系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468313" y="836613"/>
            <a:ext cx="40259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b="1"/>
              <a:t>1.3.1 </a:t>
            </a:r>
            <a:r>
              <a:rPr lang="zh-CN" altLang="en-US" sz="2800" b="1"/>
              <a:t>标准化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179388" y="2565400"/>
            <a:ext cx="8785225" cy="97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/>
              <a:t>        </a:t>
            </a:r>
            <a:r>
              <a:rPr lang="zh-CN" altLang="en-US" sz="2800">
                <a:solidFill>
                  <a:srgbClr val="C00000"/>
                </a:solidFill>
              </a:rPr>
              <a:t>“</a:t>
            </a:r>
            <a:r>
              <a:rPr lang="zh-CN" altLang="en-US" b="1">
                <a:solidFill>
                  <a:srgbClr val="C00000"/>
                </a:solidFill>
              </a:rPr>
              <a:t>为在一定范围内获得最佳秩序，对现实问题或潜在问题制定共同使用和重复使用的条款的活动”</a:t>
            </a:r>
            <a:r>
              <a:rPr lang="zh-CN" altLang="en-US" b="1"/>
              <a:t>。</a:t>
            </a: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671513" y="1268413"/>
            <a:ext cx="800417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/>
              <a:t>       </a:t>
            </a:r>
            <a:r>
              <a:rPr lang="zh-CN" altLang="en-US" sz="2800" b="1">
                <a:solidFill>
                  <a:srgbClr val="FF3300"/>
                </a:solidFill>
              </a:rPr>
              <a:t>标准化是互换性生产的基础</a:t>
            </a:r>
            <a:r>
              <a:rPr lang="zh-CN" altLang="en-US" sz="2800" b="1"/>
              <a:t>，没有标准化就没有互换性。</a:t>
            </a:r>
          </a:p>
        </p:txBody>
      </p:sp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539750" y="2133600"/>
            <a:ext cx="734536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/>
              <a:t>1. </a:t>
            </a:r>
            <a:r>
              <a:rPr lang="zh-CN" altLang="en-US" sz="2800" b="1"/>
              <a:t>标准化定义（</a:t>
            </a:r>
            <a:r>
              <a:rPr lang="zh-CN" altLang="en-US" sz="2800" b="1">
                <a:solidFill>
                  <a:srgbClr val="CC0000"/>
                </a:solidFill>
              </a:rPr>
              <a:t>根据</a:t>
            </a:r>
            <a:r>
              <a:rPr lang="en-US" altLang="zh-CN" sz="2800" b="1">
                <a:solidFill>
                  <a:srgbClr val="CC0000"/>
                </a:solidFill>
              </a:rPr>
              <a:t>GB/T20000.1—2014</a:t>
            </a:r>
            <a:r>
              <a:rPr lang="zh-CN" altLang="en-US" sz="2800" b="1"/>
              <a:t>）：</a:t>
            </a:r>
          </a:p>
        </p:txBody>
      </p:sp>
      <p:sp>
        <p:nvSpPr>
          <p:cNvPr id="47116" name="AutoShape 12"/>
          <p:cNvSpPr>
            <a:spLocks noChangeArrowheads="1"/>
          </p:cNvSpPr>
          <p:nvPr/>
        </p:nvSpPr>
        <p:spPr bwMode="auto">
          <a:xfrm>
            <a:off x="990600" y="4076700"/>
            <a:ext cx="7829550" cy="1354138"/>
          </a:xfrm>
          <a:prstGeom prst="wedgeRoundRectCallout">
            <a:avLst>
              <a:gd name="adj1" fmla="val -3810"/>
              <a:gd name="adj2" fmla="val -95426"/>
              <a:gd name="adj3" fmla="val 16667"/>
            </a:avLst>
          </a:prstGeom>
          <a:solidFill>
            <a:schemeClr val="bg1"/>
          </a:solidFill>
          <a:ln w="38100">
            <a:solidFill>
              <a:srgbClr val="00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zh-CN" altLang="en-US" b="1">
                <a:solidFill>
                  <a:srgbClr val="000000"/>
                </a:solidFill>
              </a:rPr>
              <a:t>由定义可见，标准化是个活动过程：是</a:t>
            </a:r>
            <a:r>
              <a:rPr lang="zh-CN" altLang="en-US" b="1">
                <a:solidFill>
                  <a:srgbClr val="CC0000"/>
                </a:solidFill>
              </a:rPr>
              <a:t>制定</a:t>
            </a:r>
            <a:r>
              <a:rPr lang="zh-CN" altLang="en-US" b="1">
                <a:solidFill>
                  <a:srgbClr val="000000"/>
                </a:solidFill>
              </a:rPr>
              <a:t>、</a:t>
            </a:r>
            <a:r>
              <a:rPr lang="zh-CN" altLang="en-US" b="1">
                <a:solidFill>
                  <a:srgbClr val="FF0000"/>
                </a:solidFill>
              </a:rPr>
              <a:t>贯彻、</a:t>
            </a:r>
            <a:r>
              <a:rPr lang="zh-CN" altLang="en-US" b="1">
                <a:solidFill>
                  <a:srgbClr val="CC0000"/>
                </a:solidFill>
              </a:rPr>
              <a:t>修订</a:t>
            </a:r>
            <a:r>
              <a:rPr lang="zh-CN" altLang="en-US" b="1">
                <a:solidFill>
                  <a:srgbClr val="FF0000"/>
                </a:solidFill>
              </a:rPr>
              <a:t>标准</a:t>
            </a:r>
            <a:r>
              <a:rPr lang="zh-CN" altLang="en-US" b="1">
                <a:solidFill>
                  <a:srgbClr val="000000"/>
                </a:solidFill>
              </a:rPr>
              <a:t>，循环往复，不断提高，以促进国民经济全面发展的</a:t>
            </a:r>
            <a:r>
              <a:rPr lang="zh-CN" altLang="en-US" b="1">
                <a:solidFill>
                  <a:srgbClr val="FF00FF"/>
                </a:solidFill>
              </a:rPr>
              <a:t>全过程</a:t>
            </a:r>
            <a:r>
              <a:rPr lang="zh-CN" altLang="en-US" b="1">
                <a:solidFill>
                  <a:srgbClr val="000000"/>
                </a:solidFill>
              </a:rPr>
              <a:t>，是实现互换性的基础。</a:t>
            </a:r>
          </a:p>
        </p:txBody>
      </p:sp>
      <p:sp>
        <p:nvSpPr>
          <p:cNvPr id="47118" name="AutoShape 14"/>
          <p:cNvSpPr>
            <a:spLocks noChangeArrowheads="1"/>
          </p:cNvSpPr>
          <p:nvPr/>
        </p:nvSpPr>
        <p:spPr bwMode="auto">
          <a:xfrm>
            <a:off x="2268538" y="5467350"/>
            <a:ext cx="4537075" cy="914400"/>
          </a:xfrm>
          <a:prstGeom prst="triangle">
            <a:avLst>
              <a:gd name="adj" fmla="val 50000"/>
            </a:avLst>
          </a:prstGeom>
          <a:solidFill>
            <a:srgbClr val="CCFF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>
                <a:solidFill>
                  <a:srgbClr val="FF3300"/>
                </a:solidFill>
              </a:rPr>
              <a:t>动态发展过程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47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build="p" autoUpdateAnimBg="0"/>
      <p:bldP spid="47109" grpId="0" build="p" autoUpdateAnimBg="0"/>
      <p:bldP spid="47110" grpId="0" autoUpdateAnimBg="0"/>
      <p:bldP spid="47112" grpId="0" autoUpdateAnimBg="0"/>
      <p:bldP spid="47113" grpId="0" build="p" autoUpdateAnimBg="0"/>
      <p:bldP spid="47116" grpId="0" animBg="1" autoUpdateAnimBg="0"/>
      <p:bldP spid="47118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14DE3D2-3E1D-40A8-B11B-A431D42DE603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3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195513" y="44450"/>
            <a:ext cx="434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itchFamily="2" charset="-122"/>
              </a:rPr>
              <a:t>第 </a:t>
            </a:r>
            <a:r>
              <a:rPr lang="en-US" altLang="zh-CN" sz="3200" b="1" dirty="0">
                <a:latin typeface="宋体" pitchFamily="2" charset="-122"/>
              </a:rPr>
              <a:t>1 </a:t>
            </a:r>
            <a:r>
              <a:rPr lang="zh-CN" altLang="en-US" sz="3200" b="1" dirty="0">
                <a:latin typeface="宋体" pitchFamily="2" charset="-122"/>
              </a:rPr>
              <a:t>章   绪   论</a:t>
            </a:r>
          </a:p>
        </p:txBody>
      </p:sp>
      <p:sp>
        <p:nvSpPr>
          <p:cNvPr id="91141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03225" y="476250"/>
            <a:ext cx="830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</a:rPr>
              <a:t>内    容    提    要</a:t>
            </a:r>
            <a:r>
              <a:rPr lang="en-US" altLang="zh-CN" b="1" dirty="0">
                <a:solidFill>
                  <a:schemeClr val="accent5">
                    <a:lumMod val="50000"/>
                  </a:schemeClr>
                </a:solidFill>
              </a:rPr>
              <a:t>-----------------------------------------------</a:t>
            </a:r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</a:rPr>
              <a:t>（</a:t>
            </a:r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</a:rPr>
              <a:t>10</a:t>
            </a:r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</a:rPr>
              <a:t>）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  <a:sym typeface="Wingdings" pitchFamily="2" charset="2"/>
            </a:endParaRPr>
          </a:p>
        </p:txBody>
      </p:sp>
      <p:sp>
        <p:nvSpPr>
          <p:cNvPr id="91142" name="Rectangl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03225" y="836613"/>
            <a:ext cx="8534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en-US" altLang="zh-CN" sz="2800" b="1" dirty="0">
                <a:solidFill>
                  <a:schemeClr val="accent5">
                    <a:lumMod val="50000"/>
                  </a:schemeClr>
                </a:solidFill>
              </a:rPr>
              <a:t>1.1 </a:t>
            </a:r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</a:rPr>
              <a:t>互换性与公差的概念</a:t>
            </a:r>
            <a:r>
              <a:rPr lang="en-US" altLang="zh-CN" b="1" dirty="0">
                <a:solidFill>
                  <a:schemeClr val="accent5">
                    <a:lumMod val="50000"/>
                  </a:schemeClr>
                </a:solidFill>
              </a:rPr>
              <a:t>-----------------------------------</a:t>
            </a:r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</a:rPr>
              <a:t>（</a:t>
            </a:r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</a:rPr>
              <a:t>11</a:t>
            </a:r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  <a:hlinkClick r:id="rId3" action="ppaction://hlinksldjump"/>
              </a:rPr>
              <a:t>）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078" name="Rectangl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09600" y="1268413"/>
            <a:ext cx="8229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000" b="1" dirty="0"/>
              <a:t>1.1 .1 </a:t>
            </a:r>
            <a:r>
              <a:rPr lang="zh-CN" altLang="en-US" sz="2000" b="1" dirty="0"/>
              <a:t>互换性</a:t>
            </a:r>
            <a:r>
              <a:rPr lang="en-US" altLang="zh-CN" sz="2000" b="1" dirty="0"/>
              <a:t>-</a:t>
            </a:r>
            <a:r>
              <a:rPr lang="en-US" altLang="zh-CN" sz="2000" dirty="0"/>
              <a:t>----------------------------------------------------------</a:t>
            </a:r>
            <a:r>
              <a:rPr lang="zh-CN" altLang="en-US" sz="2000" b="1" dirty="0"/>
              <a:t>（</a:t>
            </a:r>
            <a:r>
              <a:rPr lang="en-US" altLang="zh-CN" sz="2000" b="1" dirty="0" smtClean="0"/>
              <a:t>11</a:t>
            </a:r>
            <a:r>
              <a:rPr lang="zh-CN" altLang="en-US" sz="2000" b="1" dirty="0" smtClean="0"/>
              <a:t>）</a:t>
            </a:r>
            <a:endParaRPr lang="zh-CN" altLang="en-US" sz="2000" b="1" dirty="0"/>
          </a:p>
        </p:txBody>
      </p:sp>
      <p:sp>
        <p:nvSpPr>
          <p:cNvPr id="3079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609600" y="1557338"/>
            <a:ext cx="807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b="1" dirty="0"/>
              <a:t>1.1.2  </a:t>
            </a:r>
            <a:r>
              <a:rPr lang="zh-CN" altLang="en-US" sz="2000" b="1" dirty="0"/>
              <a:t>公    差</a:t>
            </a:r>
            <a:r>
              <a:rPr lang="en-US" altLang="zh-CN" sz="2000" b="1" dirty="0"/>
              <a:t>-----------------------------------------------------------</a:t>
            </a:r>
            <a:r>
              <a:rPr lang="zh-CN" altLang="en-US" sz="2000" b="1" dirty="0"/>
              <a:t>（</a:t>
            </a:r>
            <a:r>
              <a:rPr lang="en-US" altLang="zh-CN" sz="2000" b="1" dirty="0" smtClean="0"/>
              <a:t>16</a:t>
            </a:r>
            <a:r>
              <a:rPr lang="zh-CN" altLang="en-US" sz="2000" b="1" dirty="0" smtClean="0"/>
              <a:t>）</a:t>
            </a:r>
            <a:endParaRPr lang="zh-CN" altLang="en-US" sz="2000" b="1" dirty="0"/>
          </a:p>
        </p:txBody>
      </p:sp>
      <p:sp>
        <p:nvSpPr>
          <p:cNvPr id="3080" name="Text Box 9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609600" y="1876822"/>
            <a:ext cx="82296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b="1" dirty="0"/>
              <a:t>1.1.3  </a:t>
            </a:r>
            <a:r>
              <a:rPr lang="zh-CN" altLang="en-US" sz="2000" b="1" dirty="0"/>
              <a:t>互换性的种类和互换性在机械制造中的作用</a:t>
            </a:r>
            <a:r>
              <a:rPr lang="en-US" altLang="zh-CN" sz="2000" b="1" dirty="0"/>
              <a:t>----------</a:t>
            </a:r>
            <a:r>
              <a:rPr lang="zh-CN" altLang="en-US" sz="2000" b="1" dirty="0"/>
              <a:t>（</a:t>
            </a:r>
            <a:r>
              <a:rPr lang="en-US" altLang="zh-CN" sz="2000" b="1" dirty="0" smtClean="0"/>
              <a:t>17</a:t>
            </a:r>
            <a:r>
              <a:rPr lang="zh-CN" altLang="en-US" sz="2000" b="1" dirty="0" smtClean="0"/>
              <a:t>）</a:t>
            </a:r>
            <a:endParaRPr lang="zh-CN" altLang="en-US" sz="2000" b="1" dirty="0"/>
          </a:p>
        </p:txBody>
      </p:sp>
      <p:sp>
        <p:nvSpPr>
          <p:cNvPr id="91146" name="Text Box 10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403225" y="3213100"/>
            <a:ext cx="853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b="1" dirty="0">
                <a:solidFill>
                  <a:schemeClr val="accent5">
                    <a:lumMod val="50000"/>
                  </a:schemeClr>
                </a:solidFill>
              </a:rPr>
              <a:t>1.3  </a:t>
            </a:r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</a:rPr>
              <a:t>标准化与优先数系</a:t>
            </a:r>
            <a:r>
              <a:rPr lang="en-US" altLang="zh-CN" b="1" dirty="0">
                <a:solidFill>
                  <a:schemeClr val="accent5">
                    <a:lumMod val="50000"/>
                  </a:schemeClr>
                </a:solidFill>
              </a:rPr>
              <a:t>-----------------------------------------(</a:t>
            </a:r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</a:rPr>
              <a:t>28)</a:t>
            </a:r>
            <a:endParaRPr lang="en-US" altLang="zh-CN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082" name="Text Box 11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609600" y="3608189"/>
            <a:ext cx="8229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b="1" dirty="0"/>
              <a:t>1.3.1 </a:t>
            </a:r>
            <a:r>
              <a:rPr lang="zh-CN" altLang="en-US" sz="2000" b="1" dirty="0"/>
              <a:t>标准化</a:t>
            </a:r>
            <a:r>
              <a:rPr lang="en-US" altLang="zh-CN" sz="2000" b="1" dirty="0"/>
              <a:t>--------------------------------------------------------------(</a:t>
            </a:r>
            <a:r>
              <a:rPr lang="en-US" altLang="zh-CN" sz="2000" b="1" dirty="0" smtClean="0"/>
              <a:t>28)</a:t>
            </a:r>
            <a:endParaRPr lang="en-US" altLang="zh-CN" sz="2000" b="1" dirty="0"/>
          </a:p>
        </p:txBody>
      </p:sp>
      <p:sp>
        <p:nvSpPr>
          <p:cNvPr id="3083" name="Text Box 12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609600" y="3904729"/>
            <a:ext cx="8305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1000"/>
              </a:lnSpc>
            </a:pPr>
            <a:r>
              <a:rPr lang="en-US" altLang="zh-CN" sz="2000" b="1" dirty="0"/>
              <a:t>1.3.2 </a:t>
            </a:r>
            <a:r>
              <a:rPr lang="zh-CN" altLang="en-US" sz="2000" b="1" dirty="0"/>
              <a:t>优先数系和优先数</a:t>
            </a:r>
            <a:r>
              <a:rPr lang="en-US" altLang="zh-CN" sz="2000" b="1" dirty="0"/>
              <a:t>-GB/T321</a:t>
            </a:r>
            <a:r>
              <a:rPr lang="zh-CN" altLang="en-US" sz="2000" b="1" dirty="0"/>
              <a:t>－</a:t>
            </a:r>
            <a:r>
              <a:rPr lang="en-US" altLang="zh-CN" sz="2000" b="1" dirty="0"/>
              <a:t>2005-------------------------(</a:t>
            </a:r>
            <a:r>
              <a:rPr lang="en-US" altLang="zh-CN" sz="2000" b="1" dirty="0" smtClean="0"/>
              <a:t>32)</a:t>
            </a:r>
            <a:endParaRPr lang="en-US" altLang="zh-CN" sz="2000" b="1" dirty="0"/>
          </a:p>
        </p:txBody>
      </p:sp>
      <p:sp>
        <p:nvSpPr>
          <p:cNvPr id="91149" name="Text Box 13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442913" y="4221088"/>
            <a:ext cx="845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b="1" dirty="0">
                <a:solidFill>
                  <a:schemeClr val="accent5">
                    <a:lumMod val="50000"/>
                  </a:schemeClr>
                </a:solidFill>
              </a:rPr>
              <a:t>1.4  </a:t>
            </a:r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</a:rPr>
              <a:t>检测技术的发展</a:t>
            </a:r>
            <a:r>
              <a:rPr lang="en-US" altLang="zh-CN" b="1" dirty="0">
                <a:solidFill>
                  <a:schemeClr val="accent5">
                    <a:lumMod val="50000"/>
                  </a:schemeClr>
                </a:solidFill>
              </a:rPr>
              <a:t>-------------------------------------------(</a:t>
            </a:r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</a:rPr>
              <a:t>42)</a:t>
            </a:r>
            <a:endParaRPr lang="en-US" altLang="zh-CN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1150" name="Text Box 14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422275" y="4581525"/>
            <a:ext cx="845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b="1" dirty="0">
                <a:solidFill>
                  <a:schemeClr val="accent5">
                    <a:lumMod val="50000"/>
                  </a:schemeClr>
                </a:solidFill>
              </a:rPr>
              <a:t>1.5 </a:t>
            </a:r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</a:rPr>
              <a:t>本课程的特点和任务</a:t>
            </a:r>
            <a:r>
              <a:rPr lang="en-US" altLang="zh-CN" b="1" dirty="0">
                <a:solidFill>
                  <a:schemeClr val="accent5">
                    <a:lumMod val="50000"/>
                  </a:schemeClr>
                </a:solidFill>
              </a:rPr>
              <a:t>--------------------------------------(</a:t>
            </a:r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</a:rPr>
              <a:t>43)</a:t>
            </a:r>
            <a:endParaRPr lang="en-US" altLang="zh-CN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086" name="Text Box 15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609600" y="5264373"/>
            <a:ext cx="792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b="1" dirty="0"/>
              <a:t>1.5.2  </a:t>
            </a:r>
            <a:r>
              <a:rPr lang="zh-CN" altLang="en-US" sz="2000" b="1" dirty="0"/>
              <a:t>本课程的任务</a:t>
            </a:r>
            <a:r>
              <a:rPr lang="en-US" altLang="zh-CN" sz="2000" b="1" dirty="0"/>
              <a:t>----------------------------------------------------(</a:t>
            </a:r>
            <a:r>
              <a:rPr lang="en-US" altLang="zh-CN" sz="2000" b="1" dirty="0" smtClean="0"/>
              <a:t>45)</a:t>
            </a:r>
            <a:endParaRPr lang="en-US" altLang="zh-CN" sz="2000" b="1" dirty="0"/>
          </a:p>
        </p:txBody>
      </p:sp>
      <p:sp>
        <p:nvSpPr>
          <p:cNvPr id="3087" name="Rectangle 16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09600" y="4941888"/>
            <a:ext cx="79263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000" b="1" dirty="0"/>
              <a:t>1.5.1 </a:t>
            </a:r>
            <a:r>
              <a:rPr lang="zh-CN" altLang="en-US" sz="2000" b="1" dirty="0"/>
              <a:t>本课程的特点和学习方法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前面已讲）</a:t>
            </a:r>
            <a:r>
              <a:rPr lang="en-US" altLang="zh-CN" sz="2000" b="1" dirty="0"/>
              <a:t>---------------------(</a:t>
            </a:r>
            <a:r>
              <a:rPr lang="en-US" altLang="zh-CN" sz="2000" b="1" dirty="0" smtClean="0"/>
              <a:t>43)</a:t>
            </a:r>
            <a:endParaRPr lang="en-US" altLang="zh-CN" sz="2000" b="1" dirty="0"/>
          </a:p>
        </p:txBody>
      </p:sp>
      <p:sp>
        <p:nvSpPr>
          <p:cNvPr id="91155" name="Text Box 19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395536" y="6276801"/>
            <a:ext cx="8077200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  <a:sym typeface="Wingdings" pitchFamily="2" charset="2"/>
              </a:rPr>
              <a:t>优先数系的基本系列（常用值）表</a:t>
            </a:r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sym typeface="Wingdings" pitchFamily="2" charset="2"/>
              </a:rPr>
              <a:t>------------------------(50)</a:t>
            </a:r>
            <a:endParaRPr lang="en-US" altLang="zh-CN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1156" name="Rectangle 20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95536" y="5924128"/>
            <a:ext cx="792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</a:rPr>
              <a:t>课  堂  练  习</a:t>
            </a:r>
            <a:r>
              <a:rPr lang="en-US" altLang="zh-CN" b="1" dirty="0">
                <a:solidFill>
                  <a:schemeClr val="accent5">
                    <a:lumMod val="50000"/>
                  </a:schemeClr>
                </a:solidFill>
              </a:rPr>
              <a:t>-----------------------------------------------------(</a:t>
            </a:r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</a:rPr>
              <a:t>48)</a:t>
            </a:r>
            <a:endParaRPr lang="en-US" altLang="zh-CN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1158" name="Text Box 22">
            <a:hlinkClick r:id="rId13" action="ppaction://hlinksldjump"/>
          </p:cNvPr>
          <p:cNvSpPr txBox="1">
            <a:spLocks noChangeArrowheads="1"/>
          </p:cNvSpPr>
          <p:nvPr/>
        </p:nvSpPr>
        <p:spPr bwMode="auto">
          <a:xfrm>
            <a:off x="395536" y="5559326"/>
            <a:ext cx="80772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  <a:sym typeface="Wingdings" pitchFamily="2" charset="2"/>
              </a:rPr>
              <a:t>本章重点和作业：</a:t>
            </a:r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  <a:sym typeface="Wingdings" pitchFamily="2" charset="2"/>
              </a:rPr>
              <a:t>思考题</a:t>
            </a:r>
            <a:r>
              <a:rPr lang="en-US" altLang="zh-CN" sz="2000" b="1" dirty="0">
                <a:solidFill>
                  <a:schemeClr val="accent5">
                    <a:lumMod val="50000"/>
                  </a:schemeClr>
                </a:solidFill>
                <a:sym typeface="Wingdings" pitchFamily="2" charset="2"/>
              </a:rPr>
              <a:t>1</a:t>
            </a:r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  <a:sym typeface="Wingdings" pitchFamily="2" charset="2"/>
              </a:rPr>
              <a:t>、</a:t>
            </a:r>
            <a:r>
              <a:rPr lang="en-US" altLang="zh-CN" sz="2000" b="1" dirty="0">
                <a:solidFill>
                  <a:schemeClr val="accent5">
                    <a:lumMod val="50000"/>
                  </a:schemeClr>
                </a:solidFill>
                <a:sym typeface="Wingdings" pitchFamily="2" charset="2"/>
              </a:rPr>
              <a:t>2</a:t>
            </a:r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  <a:sym typeface="Wingdings" pitchFamily="2" charset="2"/>
              </a:rPr>
              <a:t>、</a:t>
            </a:r>
            <a:r>
              <a:rPr lang="en-US" altLang="zh-CN" sz="2000" b="1" dirty="0">
                <a:solidFill>
                  <a:schemeClr val="accent5">
                    <a:lumMod val="50000"/>
                  </a:schemeClr>
                </a:solidFill>
                <a:sym typeface="Wingdings" pitchFamily="2" charset="2"/>
              </a:rPr>
              <a:t>4</a:t>
            </a:r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  <a:sym typeface="Wingdings" pitchFamily="2" charset="2"/>
              </a:rPr>
              <a:t>、</a:t>
            </a:r>
            <a:r>
              <a:rPr lang="en-US" altLang="zh-CN" sz="2000" b="1" dirty="0">
                <a:solidFill>
                  <a:schemeClr val="accent5">
                    <a:lumMod val="50000"/>
                  </a:schemeClr>
                </a:solidFill>
                <a:sym typeface="Wingdings" pitchFamily="2" charset="2"/>
              </a:rPr>
              <a:t>6</a:t>
            </a:r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  <a:sym typeface="Wingdings" pitchFamily="2" charset="2"/>
              </a:rPr>
              <a:t>，作业题</a:t>
            </a:r>
            <a:r>
              <a:rPr lang="en-US" altLang="zh-CN" sz="2000" b="1" dirty="0">
                <a:solidFill>
                  <a:schemeClr val="accent5">
                    <a:lumMod val="50000"/>
                  </a:schemeClr>
                </a:solidFill>
                <a:sym typeface="Wingdings" pitchFamily="2" charset="2"/>
              </a:rPr>
              <a:t>1</a:t>
            </a:r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  <a:sym typeface="Wingdings" pitchFamily="2" charset="2"/>
              </a:rPr>
              <a:t>、</a:t>
            </a:r>
            <a:r>
              <a:rPr lang="en-US" altLang="zh-CN" sz="2000" b="1" dirty="0">
                <a:solidFill>
                  <a:schemeClr val="accent5">
                    <a:lumMod val="50000"/>
                  </a:schemeClr>
                </a:solidFill>
                <a:sym typeface="Wingdings" pitchFamily="2" charset="2"/>
              </a:rPr>
              <a:t>2</a:t>
            </a:r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  <a:sym typeface="Wingdings" pitchFamily="2" charset="2"/>
              </a:rPr>
              <a:t>、</a:t>
            </a:r>
            <a:r>
              <a:rPr lang="en-US" altLang="zh-CN" sz="2000" b="1" dirty="0">
                <a:solidFill>
                  <a:schemeClr val="accent5">
                    <a:lumMod val="50000"/>
                  </a:schemeClr>
                </a:solidFill>
                <a:sym typeface="Wingdings" pitchFamily="2" charset="2"/>
              </a:rPr>
              <a:t>3</a:t>
            </a:r>
            <a:r>
              <a:rPr lang="en-US" altLang="zh-CN" b="1" dirty="0">
                <a:solidFill>
                  <a:schemeClr val="accent5">
                    <a:lumMod val="50000"/>
                  </a:schemeClr>
                </a:solidFill>
                <a:sym typeface="Wingdings" pitchFamily="2" charset="2"/>
              </a:rPr>
              <a:t>------(</a:t>
            </a:r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  <a:sym typeface="Wingdings" pitchFamily="2" charset="2"/>
              </a:rPr>
              <a:t>47)</a:t>
            </a:r>
            <a:endParaRPr lang="en-US" altLang="zh-CN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" name="Rectangle 6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03225" y="2133600"/>
            <a:ext cx="8534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en-US" altLang="zh-CN" sz="2800" b="1" dirty="0">
                <a:solidFill>
                  <a:schemeClr val="accent5">
                    <a:lumMod val="50000"/>
                  </a:schemeClr>
                </a:solidFill>
              </a:rPr>
              <a:t>1.2 </a:t>
            </a:r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</a:rPr>
              <a:t>新一代</a:t>
            </a:r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</a:rPr>
              <a:t>GPS</a:t>
            </a:r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</a:rPr>
              <a:t>的</a:t>
            </a:r>
            <a:r>
              <a:rPr lang="zh-CN" altLang="en-US" b="1" dirty="0">
                <a:solidFill>
                  <a:schemeClr val="accent5">
                    <a:lumMod val="50000"/>
                  </a:schemeClr>
                </a:solidFill>
              </a:rPr>
              <a:t>概念</a:t>
            </a:r>
            <a:r>
              <a:rPr lang="en-US" altLang="zh-CN" b="1" dirty="0">
                <a:solidFill>
                  <a:schemeClr val="accent5">
                    <a:lumMod val="50000"/>
                  </a:schemeClr>
                </a:solidFill>
              </a:rPr>
              <a:t>-------------------------------------</a:t>
            </a:r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</a:rPr>
              <a:t>（</a:t>
            </a:r>
            <a:r>
              <a:rPr lang="en-US" altLang="zh-CN" b="1" dirty="0" smtClean="0">
                <a:solidFill>
                  <a:schemeClr val="accent5">
                    <a:lumMod val="50000"/>
                  </a:schemeClr>
                </a:solidFill>
              </a:rPr>
              <a:t>20</a:t>
            </a:r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</a:rPr>
              <a:t>）</a:t>
            </a:r>
            <a:endParaRPr lang="zh-CN" altLang="en-US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092" name="Rectangle 7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11188" y="2565400"/>
            <a:ext cx="82296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000" b="1" dirty="0"/>
              <a:t>1.2 .1 </a:t>
            </a:r>
            <a:r>
              <a:rPr lang="zh-CN" altLang="en-US" sz="2000" b="1" dirty="0"/>
              <a:t>新一代</a:t>
            </a:r>
            <a:r>
              <a:rPr lang="en-US" altLang="zh-CN" sz="2000" b="1" dirty="0"/>
              <a:t>GPS</a:t>
            </a:r>
            <a:r>
              <a:rPr lang="zh-CN" altLang="en-US" sz="2000" b="1" dirty="0"/>
              <a:t>的组成</a:t>
            </a:r>
            <a:r>
              <a:rPr lang="en-US" altLang="zh-CN" sz="2000" b="1" dirty="0"/>
              <a:t>-</a:t>
            </a:r>
            <a:r>
              <a:rPr lang="en-US" altLang="zh-CN" sz="2000" dirty="0"/>
              <a:t>-------------------------------------------</a:t>
            </a:r>
            <a:r>
              <a:rPr lang="zh-CN" altLang="en-US" sz="2000" b="1" dirty="0"/>
              <a:t>（</a:t>
            </a:r>
            <a:r>
              <a:rPr lang="en-US" altLang="zh-CN" sz="2000" b="1" dirty="0" smtClean="0"/>
              <a:t>22</a:t>
            </a:r>
            <a:r>
              <a:rPr lang="zh-CN" altLang="en-US" sz="2000" b="1" dirty="0" smtClean="0"/>
              <a:t>）</a:t>
            </a:r>
            <a:endParaRPr lang="zh-CN" altLang="en-US" sz="2000" b="1" dirty="0"/>
          </a:p>
        </p:txBody>
      </p:sp>
      <p:sp>
        <p:nvSpPr>
          <p:cNvPr id="3093" name="Rectangle 7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11188" y="2914650"/>
            <a:ext cx="82296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000" b="1" dirty="0"/>
              <a:t>1.2 .2 </a:t>
            </a:r>
            <a:r>
              <a:rPr lang="zh-CN" altLang="en-US" sz="2000" b="1" dirty="0"/>
              <a:t>新一代</a:t>
            </a:r>
            <a:r>
              <a:rPr lang="en-US" altLang="zh-CN" sz="2000" b="1" dirty="0"/>
              <a:t>GPS</a:t>
            </a:r>
            <a:r>
              <a:rPr lang="zh-CN" altLang="en-US" sz="2000" b="1" dirty="0"/>
              <a:t>的不确定度</a:t>
            </a:r>
            <a:r>
              <a:rPr lang="en-US" altLang="zh-CN" sz="2000" b="1" dirty="0"/>
              <a:t>-</a:t>
            </a:r>
            <a:r>
              <a:rPr lang="en-US" altLang="zh-CN" sz="2000" dirty="0"/>
              <a:t>-------------------------------------</a:t>
            </a:r>
            <a:r>
              <a:rPr lang="zh-CN" altLang="en-US" sz="2000" b="1" dirty="0"/>
              <a:t>（</a:t>
            </a:r>
            <a:r>
              <a:rPr lang="en-US" altLang="zh-CN" sz="2000" b="1" dirty="0" smtClean="0"/>
              <a:t>24</a:t>
            </a:r>
            <a:r>
              <a:rPr lang="zh-CN" altLang="en-US" sz="2000" b="1" dirty="0" smtClean="0"/>
              <a:t>）</a:t>
            </a:r>
            <a:endParaRPr lang="zh-CN" altLang="en-US" sz="20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0">
        <p:push dir="u"/>
      </p:transition>
    </mc:Choice>
    <mc:Fallback xmlns="">
      <p:transition spd="slow" advTm="10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1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1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91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91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91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91141" grpId="0"/>
      <p:bldP spid="91142" grpId="0"/>
      <p:bldP spid="3078" grpId="0"/>
      <p:bldP spid="3079" grpId="0"/>
      <p:bldP spid="3080" grpId="0"/>
      <p:bldP spid="91146" grpId="0"/>
      <p:bldP spid="3082" grpId="0"/>
      <p:bldP spid="3083" grpId="0"/>
      <p:bldP spid="91149" grpId="0"/>
      <p:bldP spid="91150" grpId="0"/>
      <p:bldP spid="3086" grpId="0"/>
      <p:bldP spid="3087" grpId="0"/>
      <p:bldP spid="91155" grpId="0"/>
      <p:bldP spid="91156" grpId="0"/>
      <p:bldP spid="91158" grpId="0"/>
      <p:bldP spid="20" grpId="0"/>
      <p:bldP spid="3092" grpId="0"/>
      <p:bldP spid="309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C6D29460-9BC1-4CFC-B4A6-E4A2399390ED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30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684213" y="188913"/>
            <a:ext cx="7343775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 dirty="0"/>
              <a:t>2. </a:t>
            </a:r>
            <a:r>
              <a:rPr lang="zh-CN" altLang="en-US" sz="2800" b="1" dirty="0"/>
              <a:t>标准定义（</a:t>
            </a:r>
            <a:r>
              <a:rPr lang="zh-CN" altLang="en-US" sz="2800" b="1" dirty="0">
                <a:solidFill>
                  <a:srgbClr val="CC0000"/>
                </a:solidFill>
              </a:rPr>
              <a:t>根据</a:t>
            </a:r>
            <a:r>
              <a:rPr lang="en-US" altLang="zh-CN" sz="2800" b="1" dirty="0">
                <a:solidFill>
                  <a:srgbClr val="CC0000"/>
                </a:solidFill>
              </a:rPr>
              <a:t>GB/T20000.1—2014</a:t>
            </a:r>
            <a:r>
              <a:rPr lang="zh-CN" altLang="en-US" sz="2800" b="1" dirty="0"/>
              <a:t>）：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12725" y="706438"/>
            <a:ext cx="7815263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/>
              <a:t>        </a:t>
            </a:r>
            <a:r>
              <a:rPr lang="zh-CN" altLang="en-US" sz="2800">
                <a:solidFill>
                  <a:srgbClr val="C00000"/>
                </a:solidFill>
              </a:rPr>
              <a:t>“</a:t>
            </a:r>
            <a:r>
              <a:rPr lang="zh-CN" altLang="en-US" sz="2800" b="1">
                <a:solidFill>
                  <a:srgbClr val="C00000"/>
                </a:solidFill>
              </a:rPr>
              <a:t>为在一定范围内获得最佳秩序，经协商一致制定，并由公认机构批准共同使用和重复使用的一种规范性文件”。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23838" y="2203450"/>
            <a:ext cx="7815262" cy="220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/>
              <a:t>        </a:t>
            </a:r>
            <a:r>
              <a:rPr lang="zh-CN" altLang="en-US" sz="2800" b="1"/>
              <a:t>标准应以科学、技术和经验综合成果为基础，以促进最佳社会效益为目的。</a:t>
            </a:r>
            <a:endParaRPr lang="en-US" altLang="zh-CN" sz="2800" b="1"/>
          </a:p>
          <a:p>
            <a:pPr algn="l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CC0000"/>
                </a:solidFill>
              </a:rPr>
              <a:t>       </a:t>
            </a:r>
            <a:r>
              <a:rPr lang="zh-CN" altLang="en-US" sz="2800" b="1"/>
              <a:t>标准的制订是与当前科学技术水平和生产实践相关，所以标准要不断地修订和更新。 </a:t>
            </a:r>
            <a:r>
              <a:rPr lang="en-US" altLang="zh-CN" sz="2800" b="1"/>
              <a:t>        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23850" y="4406900"/>
            <a:ext cx="70675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C00000"/>
                </a:solidFill>
              </a:rPr>
              <a:t>         在执行各项标准时，应以最新颁布的标准为准则。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4" grpId="0" autoUpdateAnimBg="0"/>
      <p:bldP spid="5" grpId="0" autoUpdateAnimBg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EC0372D-4C18-4371-88A1-4167FF80A7A7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31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609600" y="260350"/>
            <a:ext cx="41036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/>
              <a:t>3. </a:t>
            </a:r>
            <a:r>
              <a:rPr lang="zh-CN" altLang="en-US" b="1" dirty="0"/>
              <a:t>标准分类</a:t>
            </a:r>
          </a:p>
        </p:txBody>
      </p:sp>
      <p:sp>
        <p:nvSpPr>
          <p:cNvPr id="73736" name="Text Box 8"/>
          <p:cNvSpPr txBox="1">
            <a:spLocks noChangeArrowheads="1"/>
          </p:cNvSpPr>
          <p:nvPr/>
        </p:nvSpPr>
        <p:spPr bwMode="auto">
          <a:xfrm>
            <a:off x="322263" y="692150"/>
            <a:ext cx="7993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/>
              <a:t> </a:t>
            </a:r>
            <a:r>
              <a:rPr lang="zh-CN" altLang="en-US" b="1"/>
              <a:t>（</a:t>
            </a:r>
            <a:r>
              <a:rPr lang="en-US" altLang="zh-CN" b="1"/>
              <a:t>1</a:t>
            </a:r>
            <a:r>
              <a:rPr lang="zh-CN" altLang="en-US" b="1"/>
              <a:t>）按</a:t>
            </a:r>
            <a:r>
              <a:rPr lang="zh-CN" altLang="en-US" b="1">
                <a:solidFill>
                  <a:srgbClr val="CC0000"/>
                </a:solidFill>
              </a:rPr>
              <a:t>一般分</a:t>
            </a:r>
            <a:r>
              <a:rPr lang="zh-CN" altLang="en-US" b="1"/>
              <a:t>：</a:t>
            </a:r>
            <a:r>
              <a:rPr lang="zh-CN" altLang="en-US" b="1">
                <a:solidFill>
                  <a:srgbClr val="CC0000"/>
                </a:solidFill>
              </a:rPr>
              <a:t>技术标准</a:t>
            </a:r>
            <a:r>
              <a:rPr lang="zh-CN" altLang="en-US" b="1"/>
              <a:t>、管理标准和工作标准。</a:t>
            </a:r>
          </a:p>
        </p:txBody>
      </p:sp>
      <p:sp>
        <p:nvSpPr>
          <p:cNvPr id="73737" name="Text Box 9"/>
          <p:cNvSpPr txBox="1">
            <a:spLocks noChangeArrowheads="1"/>
          </p:cNvSpPr>
          <p:nvPr/>
        </p:nvSpPr>
        <p:spPr bwMode="auto">
          <a:xfrm>
            <a:off x="179388" y="2781300"/>
            <a:ext cx="8640762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en-US" altLang="zh-CN" b="1"/>
              <a:t>    </a:t>
            </a:r>
            <a:r>
              <a:rPr lang="zh-CN" altLang="en-US" b="1"/>
              <a:t>（</a:t>
            </a:r>
            <a:r>
              <a:rPr lang="en-US" altLang="zh-CN" b="1"/>
              <a:t>2</a:t>
            </a:r>
            <a:r>
              <a:rPr lang="zh-CN" altLang="en-US" b="1"/>
              <a:t>）按</a:t>
            </a:r>
            <a:r>
              <a:rPr lang="zh-CN" altLang="en-US" b="1">
                <a:solidFill>
                  <a:srgbClr val="CC0000"/>
                </a:solidFill>
              </a:rPr>
              <a:t>作用范围分</a:t>
            </a:r>
            <a:r>
              <a:rPr lang="zh-CN" altLang="en-US" b="1"/>
              <a:t>：国际标准、国家标准、专业标准、地方标准和企业标准。</a:t>
            </a:r>
          </a:p>
        </p:txBody>
      </p:sp>
      <p:sp>
        <p:nvSpPr>
          <p:cNvPr id="73743" name="Text Box 15"/>
          <p:cNvSpPr txBox="1">
            <a:spLocks noChangeArrowheads="1"/>
          </p:cNvSpPr>
          <p:nvPr/>
        </p:nvSpPr>
        <p:spPr bwMode="auto">
          <a:xfrm>
            <a:off x="611188" y="1100138"/>
            <a:ext cx="79930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/>
              <a:t> </a:t>
            </a:r>
            <a:r>
              <a:rPr lang="zh-CN" altLang="en-US" b="1"/>
              <a:t>本课程中所涉及的三十多个标准属于技术标准。</a:t>
            </a:r>
          </a:p>
        </p:txBody>
      </p:sp>
      <p:sp>
        <p:nvSpPr>
          <p:cNvPr id="73744" name="Text Box 16"/>
          <p:cNvSpPr txBox="1">
            <a:spLocks noChangeArrowheads="1"/>
          </p:cNvSpPr>
          <p:nvPr/>
        </p:nvSpPr>
        <p:spPr bwMode="auto">
          <a:xfrm>
            <a:off x="107950" y="1414463"/>
            <a:ext cx="8567738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</a:pPr>
            <a:r>
              <a:rPr lang="en-US" altLang="zh-CN" sz="3200" b="1">
                <a:solidFill>
                  <a:srgbClr val="FF3300"/>
                </a:solidFill>
              </a:rPr>
              <a:t>      </a:t>
            </a:r>
            <a:r>
              <a:rPr lang="zh-CN" altLang="en-US" b="1">
                <a:solidFill>
                  <a:srgbClr val="FF3300"/>
                </a:solidFill>
              </a:rPr>
              <a:t>技术标准</a:t>
            </a:r>
            <a:r>
              <a:rPr lang="zh-CN" altLang="en-US" b="1"/>
              <a:t>是指以生产实践和科学实验为基础，由有关方面协调制定，并经一定程序批准后，在一定范围内具有约束力的</a:t>
            </a:r>
            <a:r>
              <a:rPr lang="zh-CN" altLang="en-US" b="1">
                <a:solidFill>
                  <a:srgbClr val="FF3300"/>
                </a:solidFill>
              </a:rPr>
              <a:t>法规</a:t>
            </a:r>
            <a:r>
              <a:rPr lang="zh-CN" altLang="en-US" b="1"/>
              <a:t>。</a:t>
            </a:r>
          </a:p>
        </p:txBody>
      </p:sp>
      <p:grpSp>
        <p:nvGrpSpPr>
          <p:cNvPr id="73748" name="Group 20"/>
          <p:cNvGrpSpPr>
            <a:grpSpLocks/>
          </p:cNvGrpSpPr>
          <p:nvPr/>
        </p:nvGrpSpPr>
        <p:grpSpPr bwMode="auto">
          <a:xfrm>
            <a:off x="755650" y="3933825"/>
            <a:ext cx="1730375" cy="2809875"/>
            <a:chOff x="558" y="1751"/>
            <a:chExt cx="1201" cy="1951"/>
          </a:xfrm>
        </p:grpSpPr>
        <p:sp>
          <p:nvSpPr>
            <p:cNvPr id="30746" name="Rectangle 21"/>
            <p:cNvSpPr>
              <a:spLocks noChangeArrowheads="1"/>
            </p:cNvSpPr>
            <p:nvPr/>
          </p:nvSpPr>
          <p:spPr bwMode="auto">
            <a:xfrm>
              <a:off x="558" y="2523"/>
              <a:ext cx="1143" cy="5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altLang="en-US" b="1">
                  <a:latin typeface="宋体" pitchFamily="2" charset="-122"/>
                </a:rPr>
                <a:t>按应用</a:t>
              </a:r>
            </a:p>
            <a:p>
              <a:pPr algn="l"/>
              <a:r>
                <a:rPr lang="zh-CN" altLang="en-US" b="1">
                  <a:solidFill>
                    <a:srgbClr val="FF3300"/>
                  </a:solidFill>
                  <a:latin typeface="宋体" pitchFamily="2" charset="-122"/>
                </a:rPr>
                <a:t>范围</a:t>
              </a:r>
              <a:r>
                <a:rPr lang="zh-CN" altLang="en-US" b="1">
                  <a:latin typeface="宋体" pitchFamily="2" charset="-122"/>
                </a:rPr>
                <a:t>分</a:t>
              </a:r>
            </a:p>
          </p:txBody>
        </p:sp>
        <p:sp>
          <p:nvSpPr>
            <p:cNvPr id="30747" name="AutoShape 22"/>
            <p:cNvSpPr>
              <a:spLocks/>
            </p:cNvSpPr>
            <p:nvPr/>
          </p:nvSpPr>
          <p:spPr bwMode="auto">
            <a:xfrm>
              <a:off x="1440" y="1751"/>
              <a:ext cx="319" cy="1951"/>
            </a:xfrm>
            <a:prstGeom prst="leftBrace">
              <a:avLst>
                <a:gd name="adj1" fmla="val 50967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3751" name="Group 23"/>
          <p:cNvGrpSpPr>
            <a:grpSpLocks/>
          </p:cNvGrpSpPr>
          <p:nvPr/>
        </p:nvGrpSpPr>
        <p:grpSpPr bwMode="auto">
          <a:xfrm>
            <a:off x="2771775" y="3644900"/>
            <a:ext cx="2316163" cy="958850"/>
            <a:chOff x="2056" y="1511"/>
            <a:chExt cx="1459" cy="604"/>
          </a:xfrm>
        </p:grpSpPr>
        <p:sp>
          <p:nvSpPr>
            <p:cNvPr id="30744" name="Text Box 24"/>
            <p:cNvSpPr txBox="1">
              <a:spLocks noChangeArrowheads="1"/>
            </p:cNvSpPr>
            <p:nvPr/>
          </p:nvSpPr>
          <p:spPr bwMode="auto">
            <a:xfrm>
              <a:off x="2056" y="1655"/>
              <a:ext cx="145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b="1">
                  <a:solidFill>
                    <a:srgbClr val="663300"/>
                  </a:solidFill>
                </a:rPr>
                <a:t>国际标准</a:t>
              </a:r>
            </a:p>
          </p:txBody>
        </p:sp>
        <p:sp>
          <p:nvSpPr>
            <p:cNvPr id="30745" name="AutoShape 25"/>
            <p:cNvSpPr>
              <a:spLocks/>
            </p:cNvSpPr>
            <p:nvPr/>
          </p:nvSpPr>
          <p:spPr bwMode="auto">
            <a:xfrm>
              <a:off x="3030" y="1511"/>
              <a:ext cx="349" cy="604"/>
            </a:xfrm>
            <a:prstGeom prst="leftBrace">
              <a:avLst>
                <a:gd name="adj1" fmla="val 14422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3754" name="Text Box 26"/>
          <p:cNvSpPr txBox="1">
            <a:spLocks noChangeArrowheads="1"/>
          </p:cNvSpPr>
          <p:nvPr/>
        </p:nvSpPr>
        <p:spPr bwMode="auto">
          <a:xfrm>
            <a:off x="5126038" y="3860800"/>
            <a:ext cx="333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/>
              <a:t>IEC</a:t>
            </a:r>
            <a:r>
              <a:rPr lang="zh-CN" altLang="en-US" b="1"/>
              <a:t>：电工委员会</a:t>
            </a:r>
          </a:p>
        </p:txBody>
      </p:sp>
      <p:sp>
        <p:nvSpPr>
          <p:cNvPr id="73755" name="Text Box 27"/>
          <p:cNvSpPr txBox="1">
            <a:spLocks noChangeArrowheads="1"/>
          </p:cNvSpPr>
          <p:nvPr/>
        </p:nvSpPr>
        <p:spPr bwMode="auto">
          <a:xfrm>
            <a:off x="5076825" y="42926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>
                <a:latin typeface="宋体" pitchFamily="2" charset="-122"/>
              </a:rPr>
              <a:t>ITU</a:t>
            </a:r>
            <a:r>
              <a:rPr lang="zh-CN" altLang="en-US" b="1">
                <a:latin typeface="宋体" pitchFamily="2" charset="-122"/>
              </a:rPr>
              <a:t>：电信联盟</a:t>
            </a:r>
          </a:p>
        </p:txBody>
      </p:sp>
      <p:sp>
        <p:nvSpPr>
          <p:cNvPr id="73756" name="Text Box 28"/>
          <p:cNvSpPr txBox="1">
            <a:spLocks noChangeArrowheads="1"/>
          </p:cNvSpPr>
          <p:nvPr/>
        </p:nvSpPr>
        <p:spPr bwMode="auto">
          <a:xfrm>
            <a:off x="5076825" y="3429000"/>
            <a:ext cx="3352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3300"/>
                </a:solidFill>
                <a:latin typeface="宋体" pitchFamily="2" charset="-122"/>
              </a:rPr>
              <a:t>ISO: </a:t>
            </a:r>
            <a:r>
              <a:rPr lang="zh-CN" altLang="en-US" b="1">
                <a:solidFill>
                  <a:srgbClr val="FF3300"/>
                </a:solidFill>
                <a:latin typeface="宋体" pitchFamily="2" charset="-122"/>
              </a:rPr>
              <a:t>标准化组织</a:t>
            </a:r>
          </a:p>
        </p:txBody>
      </p:sp>
      <p:grpSp>
        <p:nvGrpSpPr>
          <p:cNvPr id="73757" name="Group 29"/>
          <p:cNvGrpSpPr>
            <a:grpSpLocks/>
          </p:cNvGrpSpPr>
          <p:nvPr/>
        </p:nvGrpSpPr>
        <p:grpSpPr bwMode="auto">
          <a:xfrm>
            <a:off x="2843213" y="4941888"/>
            <a:ext cx="2171700" cy="582612"/>
            <a:chOff x="2011" y="2519"/>
            <a:chExt cx="1368" cy="367"/>
          </a:xfrm>
        </p:grpSpPr>
        <p:sp>
          <p:nvSpPr>
            <p:cNvPr id="30742" name="Text Box 30"/>
            <p:cNvSpPr txBox="1">
              <a:spLocks noChangeArrowheads="1"/>
            </p:cNvSpPr>
            <p:nvPr/>
          </p:nvSpPr>
          <p:spPr bwMode="auto">
            <a:xfrm>
              <a:off x="2011" y="2576"/>
              <a:ext cx="13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b="1">
                  <a:solidFill>
                    <a:srgbClr val="663300"/>
                  </a:solidFill>
                </a:rPr>
                <a:t>国家标准</a:t>
              </a:r>
            </a:p>
          </p:txBody>
        </p:sp>
        <p:sp>
          <p:nvSpPr>
            <p:cNvPr id="30743" name="AutoShape 31"/>
            <p:cNvSpPr>
              <a:spLocks/>
            </p:cNvSpPr>
            <p:nvPr/>
          </p:nvSpPr>
          <p:spPr bwMode="auto">
            <a:xfrm>
              <a:off x="3038" y="2519"/>
              <a:ext cx="160" cy="367"/>
            </a:xfrm>
            <a:prstGeom prst="leftBrace">
              <a:avLst>
                <a:gd name="adj1" fmla="val 19115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3760" name="Text Box 32"/>
          <p:cNvSpPr txBox="1">
            <a:spLocks noChangeArrowheads="1"/>
          </p:cNvSpPr>
          <p:nvPr/>
        </p:nvSpPr>
        <p:spPr bwMode="auto">
          <a:xfrm>
            <a:off x="4908550" y="4724400"/>
            <a:ext cx="3352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3300"/>
                </a:solidFill>
              </a:rPr>
              <a:t>GB</a:t>
            </a:r>
            <a:r>
              <a:rPr lang="zh-CN" altLang="en-US" b="1">
                <a:solidFill>
                  <a:srgbClr val="FF3300"/>
                </a:solidFill>
              </a:rPr>
              <a:t>，</a:t>
            </a:r>
            <a:r>
              <a:rPr lang="en-US" altLang="zh-CN" b="1">
                <a:solidFill>
                  <a:srgbClr val="FF3300"/>
                </a:solidFill>
              </a:rPr>
              <a:t>GB/T</a:t>
            </a:r>
            <a:r>
              <a:rPr lang="zh-CN" altLang="en-US"/>
              <a:t>，</a:t>
            </a:r>
            <a:r>
              <a:rPr lang="en-US" altLang="zh-CN"/>
              <a:t>GB/Z</a:t>
            </a:r>
          </a:p>
        </p:txBody>
      </p:sp>
      <p:sp>
        <p:nvSpPr>
          <p:cNvPr id="73761" name="Text Box 33"/>
          <p:cNvSpPr txBox="1">
            <a:spLocks noChangeArrowheads="1"/>
          </p:cNvSpPr>
          <p:nvPr/>
        </p:nvSpPr>
        <p:spPr bwMode="auto">
          <a:xfrm>
            <a:off x="4943475" y="5175250"/>
            <a:ext cx="1219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3300"/>
                </a:solidFill>
              </a:rPr>
              <a:t>GJB</a:t>
            </a:r>
          </a:p>
        </p:txBody>
      </p:sp>
      <p:grpSp>
        <p:nvGrpSpPr>
          <p:cNvPr id="73762" name="Group 34"/>
          <p:cNvGrpSpPr>
            <a:grpSpLocks/>
          </p:cNvGrpSpPr>
          <p:nvPr/>
        </p:nvGrpSpPr>
        <p:grpSpPr bwMode="auto">
          <a:xfrm>
            <a:off x="5580063" y="5084763"/>
            <a:ext cx="2211387" cy="1365250"/>
            <a:chOff x="3936" y="2064"/>
            <a:chExt cx="1632" cy="1584"/>
          </a:xfrm>
        </p:grpSpPr>
        <p:sp>
          <p:nvSpPr>
            <p:cNvPr id="30740" name="AutoShape 35"/>
            <p:cNvSpPr>
              <a:spLocks noChangeArrowheads="1"/>
            </p:cNvSpPr>
            <p:nvPr/>
          </p:nvSpPr>
          <p:spPr bwMode="auto">
            <a:xfrm>
              <a:off x="3936" y="2496"/>
              <a:ext cx="1632" cy="115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43 w 21600"/>
                <a:gd name="T13" fmla="*/ 2269 h 21600"/>
                <a:gd name="T14" fmla="*/ 16557 w 21600"/>
                <a:gd name="T15" fmla="*/ 1366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2000" b="1">
                  <a:solidFill>
                    <a:srgbClr val="FF3300"/>
                  </a:solidFill>
                </a:rPr>
                <a:t>标准化指导</a:t>
              </a:r>
            </a:p>
            <a:p>
              <a:r>
                <a:rPr lang="zh-CN" altLang="en-US" sz="2000" b="1">
                  <a:solidFill>
                    <a:srgbClr val="FF3300"/>
                  </a:solidFill>
                </a:rPr>
                <a:t>性技术文件</a:t>
              </a:r>
            </a:p>
          </p:txBody>
        </p:sp>
        <p:sp>
          <p:nvSpPr>
            <p:cNvPr id="30741" name="Line 36"/>
            <p:cNvSpPr>
              <a:spLocks noChangeShapeType="1"/>
            </p:cNvSpPr>
            <p:nvPr/>
          </p:nvSpPr>
          <p:spPr bwMode="auto">
            <a:xfrm flipH="1">
              <a:off x="4752" y="2064"/>
              <a:ext cx="192" cy="576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3765" name="Text Box 37"/>
          <p:cNvSpPr txBox="1">
            <a:spLocks noChangeArrowheads="1"/>
          </p:cNvSpPr>
          <p:nvPr/>
        </p:nvSpPr>
        <p:spPr bwMode="auto">
          <a:xfrm>
            <a:off x="2771775" y="5516563"/>
            <a:ext cx="27114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/>
              <a:t> </a:t>
            </a:r>
            <a:r>
              <a:rPr lang="zh-CN" altLang="en-US" b="1"/>
              <a:t>省市部标准</a:t>
            </a:r>
          </a:p>
          <a:p>
            <a:pPr algn="l" eaLnBrk="1" hangingPunct="1"/>
            <a:r>
              <a:rPr lang="zh-CN" altLang="en-US" b="1"/>
              <a:t>（专业标准）</a:t>
            </a:r>
          </a:p>
        </p:txBody>
      </p:sp>
      <p:sp>
        <p:nvSpPr>
          <p:cNvPr id="73766" name="Text Box 38"/>
          <p:cNvSpPr txBox="1">
            <a:spLocks noChangeArrowheads="1"/>
          </p:cNvSpPr>
          <p:nvPr/>
        </p:nvSpPr>
        <p:spPr bwMode="auto">
          <a:xfrm>
            <a:off x="2916238" y="6284913"/>
            <a:ext cx="27479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/>
              <a:t>企业标准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73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737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7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737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0"/>
                                        <p:tgtEl>
                                          <p:spTgt spid="73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73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73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73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73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73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73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73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3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"/>
                                        <p:tgtEl>
                                          <p:spTgt spid="73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73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 build="p" autoUpdateAnimBg="0"/>
      <p:bldP spid="73736" grpId="0" build="p" autoUpdateAnimBg="0"/>
      <p:bldP spid="73737" grpId="0" build="p" autoUpdateAnimBg="0"/>
      <p:bldP spid="73743" grpId="0" build="p" autoUpdateAnimBg="0"/>
      <p:bldP spid="73744" grpId="0" autoUpdateAnimBg="0"/>
      <p:bldP spid="73754" grpId="0" autoUpdateAnimBg="0"/>
      <p:bldP spid="73755" grpId="0" autoUpdateAnimBg="0"/>
      <p:bldP spid="73756" grpId="0" autoUpdateAnimBg="0"/>
      <p:bldP spid="73760" grpId="0" autoUpdateAnimBg="0"/>
      <p:bldP spid="73761" grpId="0" autoUpdateAnimBg="0"/>
      <p:bldP spid="73765" grpId="0" autoUpdateAnimBg="0"/>
      <p:bldP spid="73766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8A88001-B651-4D02-BBC8-0E8F8B72AA26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32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179388" y="549275"/>
            <a:ext cx="87137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 dirty="0"/>
              <a:t>（</a:t>
            </a:r>
            <a:r>
              <a:rPr lang="en-US" altLang="zh-CN" b="1" dirty="0"/>
              <a:t>3</a:t>
            </a:r>
            <a:r>
              <a:rPr lang="zh-CN" altLang="en-US" b="1" dirty="0"/>
              <a:t>）按标准</a:t>
            </a:r>
            <a:r>
              <a:rPr lang="zh-CN" altLang="en-US" b="1" dirty="0">
                <a:solidFill>
                  <a:srgbClr val="CC0000"/>
                </a:solidFill>
              </a:rPr>
              <a:t>在标准系统中的地位分</a:t>
            </a:r>
            <a:r>
              <a:rPr lang="zh-CN" altLang="en-US" b="1" dirty="0"/>
              <a:t>：基础标准和一般标准。</a:t>
            </a:r>
          </a:p>
        </p:txBody>
      </p:sp>
      <p:sp>
        <p:nvSpPr>
          <p:cNvPr id="95238" name="Text Box 6"/>
          <p:cNvSpPr txBox="1">
            <a:spLocks noChangeArrowheads="1"/>
          </p:cNvSpPr>
          <p:nvPr/>
        </p:nvSpPr>
        <p:spPr bwMode="auto">
          <a:xfrm>
            <a:off x="192088" y="1196975"/>
            <a:ext cx="77771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/>
              <a:t>（</a:t>
            </a:r>
            <a:r>
              <a:rPr lang="en-US" altLang="zh-CN" b="1"/>
              <a:t>4</a:t>
            </a:r>
            <a:r>
              <a:rPr lang="zh-CN" altLang="en-US" b="1"/>
              <a:t>）按标准的</a:t>
            </a:r>
            <a:r>
              <a:rPr lang="zh-CN" altLang="en-US" b="1">
                <a:solidFill>
                  <a:srgbClr val="CC0000"/>
                </a:solidFill>
              </a:rPr>
              <a:t>法律属性分</a:t>
            </a:r>
            <a:r>
              <a:rPr lang="zh-CN" altLang="en-US" b="1"/>
              <a:t>：强制性标准和推荐性标准。</a:t>
            </a:r>
          </a:p>
        </p:txBody>
      </p:sp>
      <p:sp>
        <p:nvSpPr>
          <p:cNvPr id="95239" name="Rectangle 7"/>
          <p:cNvSpPr>
            <a:spLocks noChangeArrowheads="1"/>
          </p:cNvSpPr>
          <p:nvPr/>
        </p:nvSpPr>
        <p:spPr bwMode="auto">
          <a:xfrm>
            <a:off x="252413" y="1700213"/>
            <a:ext cx="8640762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rgbClr val="CC0000"/>
                </a:solidFill>
              </a:rPr>
              <a:t>    </a:t>
            </a:r>
            <a:r>
              <a:rPr lang="en-US" altLang="zh-CN" b="1" dirty="0">
                <a:solidFill>
                  <a:srgbClr val="CC0000"/>
                </a:solidFill>
                <a:latin typeface="宋体" pitchFamily="2" charset="-122"/>
              </a:rPr>
              <a:t>① </a:t>
            </a:r>
            <a:r>
              <a:rPr lang="zh-CN" altLang="en-US" b="1" dirty="0">
                <a:solidFill>
                  <a:srgbClr val="CC0000"/>
                </a:solidFill>
              </a:rPr>
              <a:t>强制性标准如：</a:t>
            </a:r>
            <a:r>
              <a:rPr lang="zh-CN" altLang="en-US" b="1" dirty="0"/>
              <a:t>保障人体健康，人身、财产安全的标准和</a:t>
            </a:r>
          </a:p>
          <a:p>
            <a:pPr algn="l">
              <a:lnSpc>
                <a:spcPct val="120000"/>
              </a:lnSpc>
            </a:pPr>
            <a:r>
              <a:rPr lang="zh-CN" altLang="en-US" b="1" dirty="0"/>
              <a:t>          法律、行政法规规定强制执行的标准。国家强制性标准用代号</a:t>
            </a:r>
            <a:r>
              <a:rPr lang="zh-CN" altLang="en-US" b="1" dirty="0">
                <a:solidFill>
                  <a:srgbClr val="CC0000"/>
                </a:solidFill>
              </a:rPr>
              <a:t>“</a:t>
            </a:r>
            <a:r>
              <a:rPr lang="en-US" altLang="zh-CN" b="1" dirty="0">
                <a:solidFill>
                  <a:srgbClr val="CC0000"/>
                </a:solidFill>
              </a:rPr>
              <a:t>GB”</a:t>
            </a:r>
            <a:r>
              <a:rPr lang="zh-CN" altLang="en-US" b="1" dirty="0"/>
              <a:t>表示。</a:t>
            </a:r>
          </a:p>
        </p:txBody>
      </p:sp>
      <p:sp>
        <p:nvSpPr>
          <p:cNvPr id="95240" name="Rectangle 8"/>
          <p:cNvSpPr>
            <a:spLocks noChangeArrowheads="1"/>
          </p:cNvSpPr>
          <p:nvPr/>
        </p:nvSpPr>
        <p:spPr bwMode="auto">
          <a:xfrm>
            <a:off x="251520" y="3068638"/>
            <a:ext cx="8640762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b="1" dirty="0">
                <a:solidFill>
                  <a:srgbClr val="CC0000"/>
                </a:solidFill>
              </a:rPr>
              <a:t> </a:t>
            </a:r>
            <a:r>
              <a:rPr lang="en-US" altLang="zh-CN" b="1" dirty="0" smtClean="0">
                <a:solidFill>
                  <a:srgbClr val="CC0000"/>
                </a:solidFill>
              </a:rPr>
              <a:t>  </a:t>
            </a:r>
            <a:r>
              <a:rPr lang="en-US" altLang="zh-CN" b="1" dirty="0">
                <a:solidFill>
                  <a:srgbClr val="CC0000"/>
                </a:solidFill>
                <a:latin typeface="宋体" pitchFamily="2" charset="-122"/>
              </a:rPr>
              <a:t>②</a:t>
            </a:r>
            <a:r>
              <a:rPr lang="en-US" altLang="zh-CN" b="1" dirty="0">
                <a:solidFill>
                  <a:srgbClr val="CC0000"/>
                </a:solidFill>
              </a:rPr>
              <a:t> </a:t>
            </a:r>
            <a:r>
              <a:rPr lang="zh-CN" altLang="en-US" b="1" dirty="0">
                <a:solidFill>
                  <a:srgbClr val="CC0000"/>
                </a:solidFill>
              </a:rPr>
              <a:t>推荐性标准：</a:t>
            </a:r>
            <a:r>
              <a:rPr lang="zh-CN" altLang="en-US" b="1" dirty="0"/>
              <a:t>除强制性标准外的标准都是推荐性标准。</a:t>
            </a:r>
          </a:p>
          <a:p>
            <a:pPr algn="l">
              <a:lnSpc>
                <a:spcPct val="120000"/>
              </a:lnSpc>
            </a:pPr>
            <a:r>
              <a:rPr lang="zh-CN" altLang="en-US" b="1" dirty="0"/>
              <a:t>        推荐性标准不具有法律的约束力，但当一经被采用，或在 </a:t>
            </a:r>
          </a:p>
          <a:p>
            <a:pPr algn="l">
              <a:lnSpc>
                <a:spcPct val="120000"/>
              </a:lnSpc>
            </a:pPr>
            <a:r>
              <a:rPr lang="zh-CN" altLang="en-US" b="1" dirty="0"/>
              <a:t> </a:t>
            </a:r>
            <a:r>
              <a:rPr lang="zh-CN" altLang="en-US" b="1" dirty="0" smtClean="0"/>
              <a:t>合同</a:t>
            </a:r>
            <a:r>
              <a:rPr lang="zh-CN" altLang="en-US" b="1" dirty="0"/>
              <a:t>中被引用，则被采用或被引用的那部分内容，就应</a:t>
            </a:r>
            <a:r>
              <a:rPr lang="zh-CN" altLang="en-US" b="1" dirty="0" smtClean="0"/>
              <a:t>严格</a:t>
            </a:r>
            <a:r>
              <a:rPr lang="zh-CN" altLang="en-US" b="1" dirty="0"/>
              <a:t>执行，受合同法或有关经济法的约束。国家推荐性标准用代号“</a:t>
            </a:r>
            <a:r>
              <a:rPr lang="en-US" altLang="zh-CN" b="1" dirty="0">
                <a:solidFill>
                  <a:srgbClr val="CC0000"/>
                </a:solidFill>
              </a:rPr>
              <a:t>GB/T</a:t>
            </a:r>
            <a:r>
              <a:rPr lang="en-US" altLang="zh-CN" b="1" dirty="0"/>
              <a:t>”</a:t>
            </a:r>
            <a:r>
              <a:rPr lang="zh-CN" altLang="en-US" b="1" dirty="0"/>
              <a:t>表示。</a:t>
            </a: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 bwMode="auto">
          <a:xfrm>
            <a:off x="7026275" y="5949950"/>
            <a:ext cx="1800225" cy="574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itchFamily="2" charset="-122"/>
                <a:ea typeface="方正舒体" pitchFamily="2" charset="-122"/>
              </a:rPr>
              <a:t>返回目录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5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95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 build="p" autoUpdateAnimBg="0"/>
      <p:bldP spid="95238" grpId="0" build="p" autoUpdateAnimBg="0"/>
      <p:bldP spid="95239" grpId="0"/>
      <p:bldP spid="9524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80E0F9F-6372-49D8-8755-134B1E68E787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33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381000" y="233363"/>
            <a:ext cx="8458200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1000"/>
              </a:lnSpc>
            </a:pPr>
            <a:r>
              <a:rPr lang="en-US" altLang="zh-CN" sz="3200" b="1" dirty="0"/>
              <a:t>1.3.2 </a:t>
            </a:r>
            <a:r>
              <a:rPr lang="zh-CN" altLang="en-US" sz="3200" b="1" dirty="0"/>
              <a:t>优先数系和优先数</a:t>
            </a:r>
            <a:r>
              <a:rPr lang="en-US" altLang="zh-CN" sz="3200" b="1" dirty="0"/>
              <a:t>—GB/T321</a:t>
            </a:r>
            <a:r>
              <a:rPr lang="zh-CN" altLang="en-US" sz="3200" b="1" dirty="0"/>
              <a:t>－</a:t>
            </a:r>
            <a:r>
              <a:rPr lang="en-US" altLang="zh-CN" sz="3200" b="1" dirty="0"/>
              <a:t>2005</a:t>
            </a:r>
          </a:p>
        </p:txBody>
      </p:sp>
      <p:sp>
        <p:nvSpPr>
          <p:cNvPr id="49172" name="Text Box 20"/>
          <p:cNvSpPr txBox="1">
            <a:spLocks noChangeArrowheads="1"/>
          </p:cNvSpPr>
          <p:nvPr/>
        </p:nvSpPr>
        <p:spPr bwMode="auto">
          <a:xfrm>
            <a:off x="107950" y="3716338"/>
            <a:ext cx="8785225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/>
              <a:t>且项值中</a:t>
            </a:r>
            <a:r>
              <a:rPr lang="zh-CN" altLang="en-US" sz="2800" b="1">
                <a:solidFill>
                  <a:srgbClr val="FF3300"/>
                </a:solidFill>
              </a:rPr>
              <a:t>含有</a:t>
            </a:r>
            <a:r>
              <a:rPr lang="en-US" altLang="zh-CN" sz="2800" b="1">
                <a:solidFill>
                  <a:srgbClr val="FF3300"/>
                </a:solidFill>
              </a:rPr>
              <a:t>10</a:t>
            </a:r>
            <a:r>
              <a:rPr lang="zh-CN" altLang="en-US" sz="2800" b="1"/>
              <a:t>的整数幂的理论等比数列导出的一组</a:t>
            </a:r>
            <a:r>
              <a:rPr lang="zh-CN" altLang="en-US" sz="2800" b="1">
                <a:solidFill>
                  <a:srgbClr val="FF3300"/>
                </a:solidFill>
              </a:rPr>
              <a:t>近似等比数列</a:t>
            </a:r>
            <a:r>
              <a:rPr lang="zh-CN" altLang="en-US" sz="2800" b="1"/>
              <a:t>。</a:t>
            </a:r>
          </a:p>
        </p:txBody>
      </p:sp>
      <p:grpSp>
        <p:nvGrpSpPr>
          <p:cNvPr id="49181" name="Group 29"/>
          <p:cNvGrpSpPr>
            <a:grpSpLocks/>
          </p:cNvGrpSpPr>
          <p:nvPr/>
        </p:nvGrpSpPr>
        <p:grpSpPr bwMode="auto">
          <a:xfrm>
            <a:off x="466725" y="1989138"/>
            <a:ext cx="5473700" cy="549275"/>
            <a:chOff x="528" y="672"/>
            <a:chExt cx="3448" cy="346"/>
          </a:xfrm>
        </p:grpSpPr>
        <p:sp>
          <p:nvSpPr>
            <p:cNvPr id="32779" name="Text Box 5"/>
            <p:cNvSpPr txBox="1">
              <a:spLocks noChangeArrowheads="1"/>
            </p:cNvSpPr>
            <p:nvPr/>
          </p:nvSpPr>
          <p:spPr bwMode="auto">
            <a:xfrm>
              <a:off x="528" y="672"/>
              <a:ext cx="171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sz="2800"/>
                <a:t> </a:t>
              </a:r>
              <a:r>
                <a:rPr lang="en-US" altLang="zh-CN" sz="2800" b="1">
                  <a:latin typeface="宋体" pitchFamily="2" charset="-122"/>
                </a:rPr>
                <a:t>1.</a:t>
              </a:r>
              <a:r>
                <a:rPr lang="zh-CN" altLang="en-US" sz="2800" b="1">
                  <a:latin typeface="宋体" pitchFamily="2" charset="-122"/>
                </a:rPr>
                <a:t>优先数系</a:t>
              </a:r>
              <a:r>
                <a:rPr lang="en-US" altLang="zh-CN" sz="2800"/>
                <a:t>—</a:t>
              </a:r>
              <a:endParaRPr lang="en-US" altLang="zh-CN" sz="2800">
                <a:latin typeface="宋体" pitchFamily="2" charset="-122"/>
              </a:endParaRPr>
            </a:p>
          </p:txBody>
        </p:sp>
        <p:sp>
          <p:nvSpPr>
            <p:cNvPr id="32780" name="Text Box 23"/>
            <p:cNvSpPr txBox="1">
              <a:spLocks noChangeArrowheads="1"/>
            </p:cNvSpPr>
            <p:nvPr/>
          </p:nvSpPr>
          <p:spPr bwMode="auto">
            <a:xfrm>
              <a:off x="2112" y="691"/>
              <a:ext cx="186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just" eaLnBrk="1" hangingPunct="1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3300"/>
                  </a:solidFill>
                  <a:latin typeface="宋体" pitchFamily="2" charset="-122"/>
                </a:rPr>
                <a:t>十进几何级数</a:t>
              </a:r>
            </a:p>
          </p:txBody>
        </p:sp>
      </p:grpSp>
      <p:sp>
        <p:nvSpPr>
          <p:cNvPr id="49176" name="Text Box 24"/>
          <p:cNvSpPr txBox="1">
            <a:spLocks noChangeArrowheads="1"/>
          </p:cNvSpPr>
          <p:nvPr/>
        </p:nvSpPr>
        <p:spPr bwMode="auto">
          <a:xfrm>
            <a:off x="323850" y="2565400"/>
            <a:ext cx="39417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/>
              <a:t>（</a:t>
            </a:r>
            <a:r>
              <a:rPr lang="en-US" altLang="zh-CN" sz="2800" b="1"/>
              <a:t>1</a:t>
            </a:r>
            <a:r>
              <a:rPr lang="zh-CN" altLang="en-US" sz="2800" b="1"/>
              <a:t>）</a:t>
            </a:r>
            <a:r>
              <a:rPr lang="zh-CN" altLang="en-US" sz="2800" b="1">
                <a:latin typeface="宋体" pitchFamily="2" charset="-122"/>
              </a:rPr>
              <a:t>定义：</a:t>
            </a:r>
          </a:p>
        </p:txBody>
      </p:sp>
      <p:graphicFrame>
        <p:nvGraphicFramePr>
          <p:cNvPr id="49177" name="Object 25"/>
          <p:cNvGraphicFramePr>
            <a:graphicFrameLocks noChangeAspect="1"/>
          </p:cNvGraphicFramePr>
          <p:nvPr/>
        </p:nvGraphicFramePr>
        <p:xfrm>
          <a:off x="623888" y="3068638"/>
          <a:ext cx="8340725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8" name="公式" r:id="rId3" imgW="3048000" imgH="228600" progId="Equation.3">
                  <p:embed/>
                </p:oleObj>
              </mc:Choice>
              <mc:Fallback>
                <p:oleObj name="公式" r:id="rId3" imgW="3048000" imgH="2286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888" y="3068638"/>
                        <a:ext cx="8340725" cy="623887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FF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CC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78" name="Text Box 26"/>
          <p:cNvSpPr txBox="1">
            <a:spLocks noChangeArrowheads="1"/>
          </p:cNvSpPr>
          <p:nvPr/>
        </p:nvSpPr>
        <p:spPr bwMode="auto">
          <a:xfrm>
            <a:off x="179388" y="4797425"/>
            <a:ext cx="8496300" cy="163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 sz="2800"/>
              <a:t>      </a:t>
            </a:r>
            <a:r>
              <a:rPr lang="zh-CN" altLang="en-US" sz="2800" b="1"/>
              <a:t>各数列分别用符号 </a:t>
            </a:r>
            <a:r>
              <a:rPr lang="en-US" altLang="zh-CN" sz="2800" b="1">
                <a:solidFill>
                  <a:srgbClr val="FF3300"/>
                </a:solidFill>
              </a:rPr>
              <a:t>R5</a:t>
            </a:r>
            <a:r>
              <a:rPr lang="zh-CN" altLang="en-US" sz="2800" b="1">
                <a:solidFill>
                  <a:srgbClr val="FF3300"/>
                </a:solidFill>
              </a:rPr>
              <a:t>、</a:t>
            </a:r>
            <a:r>
              <a:rPr lang="en-US" altLang="zh-CN" sz="2800" b="1">
                <a:solidFill>
                  <a:srgbClr val="FF3300"/>
                </a:solidFill>
              </a:rPr>
              <a:t>R10</a:t>
            </a:r>
            <a:r>
              <a:rPr lang="zh-CN" altLang="en-US" sz="2800" b="1">
                <a:solidFill>
                  <a:srgbClr val="FF3300"/>
                </a:solidFill>
              </a:rPr>
              <a:t>、</a:t>
            </a:r>
            <a:r>
              <a:rPr lang="en-US" altLang="zh-CN" sz="2800" b="1">
                <a:solidFill>
                  <a:srgbClr val="FF3300"/>
                </a:solidFill>
              </a:rPr>
              <a:t>R20</a:t>
            </a:r>
            <a:r>
              <a:rPr lang="zh-CN" altLang="en-US" sz="2800" b="1">
                <a:solidFill>
                  <a:srgbClr val="FF3300"/>
                </a:solidFill>
              </a:rPr>
              <a:t>、</a:t>
            </a:r>
            <a:r>
              <a:rPr lang="en-US" altLang="zh-CN" sz="2800" b="1">
                <a:solidFill>
                  <a:srgbClr val="FF3300"/>
                </a:solidFill>
              </a:rPr>
              <a:t>R40</a:t>
            </a:r>
            <a:r>
              <a:rPr lang="zh-CN" altLang="en-US" sz="2800" b="1"/>
              <a:t>和</a:t>
            </a:r>
            <a:r>
              <a:rPr lang="en-US" altLang="zh-CN" sz="2800" b="1">
                <a:solidFill>
                  <a:srgbClr val="FF3300"/>
                </a:solidFill>
              </a:rPr>
              <a:t>R80</a:t>
            </a:r>
            <a:r>
              <a:rPr lang="zh-CN" altLang="en-US" sz="2800" b="1"/>
              <a:t>表示，称为</a:t>
            </a:r>
            <a:r>
              <a:rPr lang="en-US" altLang="zh-CN" sz="2800" b="1"/>
              <a:t>R5</a:t>
            </a:r>
            <a:r>
              <a:rPr lang="zh-CN" altLang="en-US" sz="2800" b="1"/>
              <a:t>系列、</a:t>
            </a:r>
            <a:r>
              <a:rPr lang="en-US" altLang="zh-CN" sz="2800" b="1"/>
              <a:t>R10</a:t>
            </a:r>
            <a:r>
              <a:rPr lang="zh-CN" altLang="en-US" sz="2800" b="1"/>
              <a:t>系列、</a:t>
            </a:r>
            <a:r>
              <a:rPr lang="en-US" altLang="zh-CN" sz="2800" b="1"/>
              <a:t>R20</a:t>
            </a:r>
            <a:r>
              <a:rPr lang="zh-CN" altLang="en-US" sz="2800" b="1"/>
              <a:t>系列、</a:t>
            </a:r>
            <a:r>
              <a:rPr lang="en-US" altLang="zh-CN" sz="2800" b="1"/>
              <a:t>R40</a:t>
            </a:r>
            <a:r>
              <a:rPr lang="zh-CN" altLang="en-US" sz="2800" b="1"/>
              <a:t>系列和</a:t>
            </a:r>
            <a:r>
              <a:rPr lang="en-US" altLang="zh-CN" sz="2800" b="1"/>
              <a:t>R80</a:t>
            </a:r>
            <a:r>
              <a:rPr lang="zh-CN" altLang="en-US" sz="2800" b="1"/>
              <a:t>系列。</a:t>
            </a:r>
          </a:p>
        </p:txBody>
      </p:sp>
      <p:sp>
        <p:nvSpPr>
          <p:cNvPr id="49182" name="Text Box 30"/>
          <p:cNvSpPr txBox="1">
            <a:spLocks noChangeArrowheads="1"/>
          </p:cNvSpPr>
          <p:nvPr/>
        </p:nvSpPr>
        <p:spPr bwMode="auto">
          <a:xfrm>
            <a:off x="250825" y="836613"/>
            <a:ext cx="8458200" cy="112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1000"/>
              </a:lnSpc>
            </a:pPr>
            <a:r>
              <a:rPr lang="en-US" altLang="zh-CN" sz="2800" b="1"/>
              <a:t>        </a:t>
            </a:r>
            <a:r>
              <a:rPr lang="zh-CN" altLang="en-US" sz="2800" b="1"/>
              <a:t>优先数系和优先数是对各种技术参数的数值进行协调、简化和统一的一种科学的数值标准。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9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49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49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49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utoUpdateAnimBg="0"/>
      <p:bldP spid="49172" grpId="0" autoUpdateAnimBg="0"/>
      <p:bldP spid="49176" grpId="0" autoUpdateAnimBg="0"/>
      <p:bldP spid="49178" grpId="0" autoUpdateAnimBg="0"/>
      <p:bldP spid="49182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DC17111-83C3-47EC-BADE-A415B3E641B3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34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914400" y="4494213"/>
            <a:ext cx="3810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/>
              <a:t>各公比之间关系为：</a:t>
            </a:r>
          </a:p>
        </p:txBody>
      </p:sp>
      <p:graphicFrame>
        <p:nvGraphicFramePr>
          <p:cNvPr id="51208" name="Object 8"/>
          <p:cNvGraphicFramePr>
            <a:graphicFrameLocks noChangeAspect="1"/>
          </p:cNvGraphicFramePr>
          <p:nvPr/>
        </p:nvGraphicFramePr>
        <p:xfrm>
          <a:off x="1979613" y="4941888"/>
          <a:ext cx="2203450" cy="80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6" name="Equation" r:id="rId3" imgW="698197" imgH="253890" progId="Equation.3">
                  <p:embed/>
                </p:oleObj>
              </mc:Choice>
              <mc:Fallback>
                <p:oleObj name="Equation" r:id="rId3" imgW="698197" imgH="25389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4941888"/>
                        <a:ext cx="2203450" cy="801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704850"/>
            <a:ext cx="6477000" cy="3660775"/>
          </a:xfrm>
          <a:prstGeom prst="rect">
            <a:avLst/>
          </a:prstGeom>
          <a:solidFill>
            <a:srgbClr val="FFCCFF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12" name="Line 12"/>
          <p:cNvSpPr>
            <a:spLocks noChangeShapeType="1"/>
          </p:cNvSpPr>
          <p:nvPr/>
        </p:nvSpPr>
        <p:spPr bwMode="auto">
          <a:xfrm>
            <a:off x="6659563" y="1960563"/>
            <a:ext cx="719137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3" name="Line 13"/>
          <p:cNvSpPr>
            <a:spLocks noChangeShapeType="1"/>
          </p:cNvSpPr>
          <p:nvPr/>
        </p:nvSpPr>
        <p:spPr bwMode="auto">
          <a:xfrm>
            <a:off x="6588125" y="2808288"/>
            <a:ext cx="792163" cy="17462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4" name="Line 14"/>
          <p:cNvSpPr>
            <a:spLocks noChangeShapeType="1"/>
          </p:cNvSpPr>
          <p:nvPr/>
        </p:nvSpPr>
        <p:spPr bwMode="auto">
          <a:xfrm flipV="1">
            <a:off x="6659563" y="3589338"/>
            <a:ext cx="777875" cy="2857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5" name="Line 15"/>
          <p:cNvSpPr>
            <a:spLocks noChangeShapeType="1"/>
          </p:cNvSpPr>
          <p:nvPr/>
        </p:nvSpPr>
        <p:spPr bwMode="auto">
          <a:xfrm>
            <a:off x="6858000" y="4289425"/>
            <a:ext cx="5334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51217" name="Object 17"/>
          <p:cNvGraphicFramePr>
            <a:graphicFrameLocks noChangeAspect="1"/>
          </p:cNvGraphicFramePr>
          <p:nvPr/>
        </p:nvGraphicFramePr>
        <p:xfrm>
          <a:off x="4144963" y="4921250"/>
          <a:ext cx="2484437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7" name="Equation" r:id="rId6" imgW="787058" imgH="253890" progId="Equation.3">
                  <p:embed/>
                </p:oleObj>
              </mc:Choice>
              <mc:Fallback>
                <p:oleObj name="Equation" r:id="rId6" imgW="787058" imgH="25389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4963" y="4921250"/>
                        <a:ext cx="2484437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20" name="Line 20"/>
          <p:cNvSpPr>
            <a:spLocks noChangeShapeType="1"/>
          </p:cNvSpPr>
          <p:nvPr/>
        </p:nvSpPr>
        <p:spPr bwMode="auto">
          <a:xfrm>
            <a:off x="6553200" y="1314450"/>
            <a:ext cx="9144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51223" name="Object 23"/>
          <p:cNvGraphicFramePr>
            <a:graphicFrameLocks noChangeAspect="1"/>
          </p:cNvGraphicFramePr>
          <p:nvPr/>
        </p:nvGraphicFramePr>
        <p:xfrm>
          <a:off x="1219200" y="5776913"/>
          <a:ext cx="3124200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8" name="Equation" r:id="rId8" imgW="977476" imgH="253890" progId="Equation.3">
                  <p:embed/>
                </p:oleObj>
              </mc:Choice>
              <mc:Fallback>
                <p:oleObj name="Equation" r:id="rId8" imgW="977476" imgH="25389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5776913"/>
                        <a:ext cx="3124200" cy="811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24" name="Object 24"/>
          <p:cNvGraphicFramePr>
            <a:graphicFrameLocks noChangeAspect="1"/>
          </p:cNvGraphicFramePr>
          <p:nvPr/>
        </p:nvGraphicFramePr>
        <p:xfrm>
          <a:off x="4427538" y="5661025"/>
          <a:ext cx="2209800" cy="1011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9" name="Equation" r:id="rId10" imgW="748975" imgH="342751" progId="Equation.3">
                  <p:embed/>
                </p:oleObj>
              </mc:Choice>
              <mc:Fallback>
                <p:oleObj name="Equation" r:id="rId10" imgW="748975" imgH="342751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5661025"/>
                        <a:ext cx="2209800" cy="1011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25" name="Text Box 25"/>
          <p:cNvSpPr txBox="1">
            <a:spLocks noChangeArrowheads="1"/>
          </p:cNvSpPr>
          <p:nvPr/>
        </p:nvSpPr>
        <p:spPr bwMode="auto">
          <a:xfrm>
            <a:off x="1425575" y="63500"/>
            <a:ext cx="4946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3200" b="1" dirty="0">
                <a:solidFill>
                  <a:srgbClr val="FF3300"/>
                </a:solidFill>
              </a:rPr>
              <a:t>各个系列的公比为：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7" grpId="0" autoUpdateAnimBg="0"/>
      <p:bldP spid="51212" grpId="0" animBg="1"/>
      <p:bldP spid="51213" grpId="0" animBg="1"/>
      <p:bldP spid="51214" grpId="0" animBg="1"/>
      <p:bldP spid="51215" grpId="0" animBg="1"/>
      <p:bldP spid="51220" grpId="0" animBg="1"/>
      <p:bldP spid="5122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29FC7E4-A33D-4107-AA32-40EA8724713B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35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75783" name="Text Box 1031"/>
          <p:cNvSpPr txBox="1">
            <a:spLocks noChangeArrowheads="1"/>
          </p:cNvSpPr>
          <p:nvPr/>
        </p:nvSpPr>
        <p:spPr bwMode="auto">
          <a:xfrm>
            <a:off x="822325" y="5424488"/>
            <a:ext cx="69500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/>
              <a:t>由表可见：</a:t>
            </a:r>
            <a:r>
              <a:rPr lang="en-US" altLang="zh-CN" sz="2800" b="1">
                <a:solidFill>
                  <a:srgbClr val="FF3300"/>
                </a:solidFill>
              </a:rPr>
              <a:t>R5</a:t>
            </a:r>
            <a:r>
              <a:rPr lang="zh-CN" altLang="en-US" sz="2800" b="1">
                <a:solidFill>
                  <a:srgbClr val="FF3300"/>
                </a:solidFill>
              </a:rPr>
              <a:t>中间插入一个数→</a:t>
            </a:r>
            <a:r>
              <a:rPr lang="en-US" altLang="zh-CN" sz="2800" b="1">
                <a:solidFill>
                  <a:srgbClr val="FF3300"/>
                </a:solidFill>
              </a:rPr>
              <a:t>R10······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95288" y="523875"/>
            <a:ext cx="8001000" cy="4705350"/>
            <a:chOff x="533400" y="476672"/>
            <a:chExt cx="8001000" cy="4704929"/>
          </a:xfrm>
        </p:grpSpPr>
        <p:pic>
          <p:nvPicPr>
            <p:cNvPr id="34822" name="Picture 102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576263"/>
              <a:ext cx="7856838" cy="46053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823" name="Rectangle 1030"/>
            <p:cNvSpPr>
              <a:spLocks noChangeArrowheads="1"/>
            </p:cNvSpPr>
            <p:nvPr/>
          </p:nvSpPr>
          <p:spPr bwMode="auto">
            <a:xfrm>
              <a:off x="7885670" y="533400"/>
              <a:ext cx="64873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2000"/>
                <a:t>2005)</a:t>
              </a:r>
            </a:p>
          </p:txBody>
        </p:sp>
        <p:sp>
          <p:nvSpPr>
            <p:cNvPr id="34824" name="TextBox 1"/>
            <p:cNvSpPr txBox="1">
              <a:spLocks noChangeArrowheads="1"/>
            </p:cNvSpPr>
            <p:nvPr/>
          </p:nvSpPr>
          <p:spPr bwMode="auto">
            <a:xfrm>
              <a:off x="1907704" y="476672"/>
              <a:ext cx="1512168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2000" b="1"/>
                <a:t>表</a:t>
              </a:r>
              <a:r>
                <a:rPr lang="en-US" altLang="zh-CN" sz="2000" b="1"/>
                <a:t>1.2</a:t>
              </a:r>
              <a:endParaRPr lang="zh-CN" altLang="en-US" sz="2000" b="1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3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49717C8E-D1A0-45E8-88A4-3B478EA9C7F1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36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395288" y="152400"/>
            <a:ext cx="4648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</a:t>
            </a:r>
            <a:r>
              <a:rPr lang="zh-CN" altLang="en-US" sz="2800" b="1" dirty="0">
                <a:latin typeface="宋体" pitchFamily="2" charset="-122"/>
              </a:rPr>
              <a:t>优先数系的种类</a:t>
            </a:r>
          </a:p>
        </p:txBody>
      </p:sp>
      <p:sp>
        <p:nvSpPr>
          <p:cNvPr id="8213" name="AutoShape 21"/>
          <p:cNvSpPr>
            <a:spLocks/>
          </p:cNvSpPr>
          <p:nvPr/>
        </p:nvSpPr>
        <p:spPr bwMode="auto">
          <a:xfrm>
            <a:off x="1527175" y="908050"/>
            <a:ext cx="381000" cy="1371600"/>
          </a:xfrm>
          <a:prstGeom prst="leftBrace">
            <a:avLst>
              <a:gd name="adj1" fmla="val 30000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1905000" y="685800"/>
            <a:ext cx="20907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/>
              <a:t>基本系列</a:t>
            </a:r>
          </a:p>
        </p:txBody>
      </p: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1981200" y="1371600"/>
            <a:ext cx="25193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/>
              <a:t>补充系列</a:t>
            </a:r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1981200" y="1981200"/>
            <a:ext cx="20859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/>
              <a:t>变形系列</a:t>
            </a:r>
          </a:p>
        </p:txBody>
      </p:sp>
      <p:sp>
        <p:nvSpPr>
          <p:cNvPr id="8227" name="Text Box 35"/>
          <p:cNvSpPr txBox="1">
            <a:spLocks noChangeArrowheads="1"/>
          </p:cNvSpPr>
          <p:nvPr/>
        </p:nvSpPr>
        <p:spPr bwMode="auto">
          <a:xfrm>
            <a:off x="611188" y="2971800"/>
            <a:ext cx="835183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 bIns="10800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/>
              <a:t> ①  </a:t>
            </a:r>
            <a:r>
              <a:rPr lang="zh-CN" altLang="en-US" sz="2800" b="1"/>
              <a:t>派生系列是指在</a:t>
            </a:r>
            <a:r>
              <a:rPr lang="en-US" altLang="zh-CN" sz="2800" b="1"/>
              <a:t>Rr</a:t>
            </a:r>
            <a:r>
              <a:rPr lang="zh-CN" altLang="en-US" sz="2800" b="1"/>
              <a:t>系列中每隔</a:t>
            </a:r>
            <a:r>
              <a:rPr lang="en-US" altLang="zh-CN" sz="2800" b="1" i="1"/>
              <a:t>p</a:t>
            </a:r>
            <a:r>
              <a:rPr lang="zh-CN" altLang="en-US" sz="2800" b="1"/>
              <a:t>项值取一项值形成的等比系列。</a:t>
            </a:r>
            <a:r>
              <a:rPr lang="zh-CN" altLang="en-US" b="1"/>
              <a:t>    </a:t>
            </a:r>
          </a:p>
        </p:txBody>
      </p:sp>
      <p:sp>
        <p:nvSpPr>
          <p:cNvPr id="8230" name="Text Box 38"/>
          <p:cNvSpPr txBox="1">
            <a:spLocks noChangeArrowheads="1"/>
          </p:cNvSpPr>
          <p:nvPr/>
        </p:nvSpPr>
        <p:spPr bwMode="auto">
          <a:xfrm>
            <a:off x="755576" y="4652963"/>
            <a:ext cx="54737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b="1" dirty="0"/>
              <a:t>② </a:t>
            </a:r>
            <a:r>
              <a:rPr lang="zh-CN" altLang="en-US" sz="2800" b="1" dirty="0"/>
              <a:t>派生系列公比为</a:t>
            </a:r>
            <a:r>
              <a:rPr lang="zh-CN" altLang="en-US" b="1" dirty="0"/>
              <a:t>：</a:t>
            </a:r>
          </a:p>
        </p:txBody>
      </p:sp>
      <p:graphicFrame>
        <p:nvGraphicFramePr>
          <p:cNvPr id="8233" name="Object 41"/>
          <p:cNvGraphicFramePr>
            <a:graphicFrameLocks noChangeAspect="1"/>
          </p:cNvGraphicFramePr>
          <p:nvPr/>
        </p:nvGraphicFramePr>
        <p:xfrm>
          <a:off x="1600200" y="5365750"/>
          <a:ext cx="5472113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4" name="Equation" r:id="rId3" imgW="1662978" imgH="266584" progId="Equation.3">
                  <p:embed/>
                </p:oleObj>
              </mc:Choice>
              <mc:Fallback>
                <p:oleObj name="Equation" r:id="rId3" imgW="1662978" imgH="266584" progId="Equation.3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5365750"/>
                        <a:ext cx="5472113" cy="10350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38" name="Text Box 46"/>
          <p:cNvSpPr txBox="1">
            <a:spLocks noChangeArrowheads="1"/>
          </p:cNvSpPr>
          <p:nvPr/>
        </p:nvSpPr>
        <p:spPr bwMode="auto">
          <a:xfrm>
            <a:off x="431800" y="2514600"/>
            <a:ext cx="3276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/>
              <a:t>（</a:t>
            </a:r>
            <a:r>
              <a:rPr lang="en-US" altLang="zh-CN" sz="2800" b="1"/>
              <a:t>3</a:t>
            </a:r>
            <a:r>
              <a:rPr lang="zh-CN" altLang="en-US" sz="2800" b="1"/>
              <a:t>）派生系列</a:t>
            </a:r>
          </a:p>
        </p:txBody>
      </p:sp>
      <p:sp>
        <p:nvSpPr>
          <p:cNvPr id="8241" name="Text Box 49"/>
          <p:cNvSpPr txBox="1">
            <a:spLocks noChangeArrowheads="1"/>
          </p:cNvSpPr>
          <p:nvPr/>
        </p:nvSpPr>
        <p:spPr bwMode="auto">
          <a:xfrm>
            <a:off x="3733800" y="762000"/>
            <a:ext cx="4038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</a:rPr>
              <a:t>R5</a:t>
            </a:r>
            <a:r>
              <a:rPr lang="zh-CN" altLang="en-US" sz="2800" b="1">
                <a:solidFill>
                  <a:srgbClr val="FF3300"/>
                </a:solidFill>
              </a:rPr>
              <a:t>、</a:t>
            </a:r>
            <a:r>
              <a:rPr lang="en-US" altLang="zh-CN" sz="2800" b="1">
                <a:solidFill>
                  <a:srgbClr val="FF3300"/>
                </a:solidFill>
              </a:rPr>
              <a:t>R10</a:t>
            </a:r>
            <a:r>
              <a:rPr lang="zh-CN" altLang="en-US" sz="2800" b="1">
                <a:solidFill>
                  <a:srgbClr val="FF3300"/>
                </a:solidFill>
              </a:rPr>
              <a:t>、</a:t>
            </a:r>
            <a:r>
              <a:rPr lang="en-US" altLang="zh-CN" sz="2800" b="1">
                <a:solidFill>
                  <a:srgbClr val="FF3300"/>
                </a:solidFill>
              </a:rPr>
              <a:t>R20</a:t>
            </a:r>
            <a:r>
              <a:rPr lang="zh-CN" altLang="en-US" sz="2800" b="1">
                <a:solidFill>
                  <a:srgbClr val="FF3300"/>
                </a:solidFill>
              </a:rPr>
              <a:t>、</a:t>
            </a:r>
            <a:r>
              <a:rPr lang="en-US" altLang="zh-CN" sz="2800" b="1">
                <a:solidFill>
                  <a:srgbClr val="FF3300"/>
                </a:solidFill>
              </a:rPr>
              <a:t>R40</a:t>
            </a:r>
          </a:p>
        </p:txBody>
      </p:sp>
      <p:sp>
        <p:nvSpPr>
          <p:cNvPr id="8242" name="Text Box 50"/>
          <p:cNvSpPr txBox="1">
            <a:spLocks noChangeArrowheads="1"/>
          </p:cNvSpPr>
          <p:nvPr/>
        </p:nvSpPr>
        <p:spPr bwMode="auto">
          <a:xfrm>
            <a:off x="3810000" y="1385888"/>
            <a:ext cx="990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3300"/>
                </a:solidFill>
              </a:rPr>
              <a:t>R80</a:t>
            </a:r>
          </a:p>
        </p:txBody>
      </p:sp>
      <p:sp>
        <p:nvSpPr>
          <p:cNvPr id="8243" name="Text Box 51"/>
          <p:cNvSpPr txBox="1">
            <a:spLocks noChangeArrowheads="1"/>
          </p:cNvSpPr>
          <p:nvPr/>
        </p:nvSpPr>
        <p:spPr bwMode="auto">
          <a:xfrm>
            <a:off x="3886200" y="1981200"/>
            <a:ext cx="43576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/>
              <a:t>例如派生系列 等</a:t>
            </a:r>
          </a:p>
        </p:txBody>
      </p:sp>
      <p:sp>
        <p:nvSpPr>
          <p:cNvPr id="8253" name="Text Box 61"/>
          <p:cNvSpPr txBox="1">
            <a:spLocks noChangeArrowheads="1"/>
          </p:cNvSpPr>
          <p:nvPr/>
        </p:nvSpPr>
        <p:spPr bwMode="auto">
          <a:xfrm>
            <a:off x="684213" y="4062413"/>
            <a:ext cx="53276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/>
              <a:t>派生系列用代号“</a:t>
            </a:r>
            <a:r>
              <a:rPr lang="en-US" altLang="zh-CN" sz="2800" b="1">
                <a:solidFill>
                  <a:srgbClr val="FF3300"/>
                </a:solidFill>
              </a:rPr>
              <a:t>Rr/</a:t>
            </a:r>
            <a:r>
              <a:rPr lang="en-US" altLang="zh-CN" sz="2800" b="1" i="1">
                <a:solidFill>
                  <a:srgbClr val="FF3300"/>
                </a:solidFill>
              </a:rPr>
              <a:t>p</a:t>
            </a:r>
            <a:r>
              <a:rPr lang="en-US" altLang="zh-CN" sz="2800" b="1"/>
              <a:t>”</a:t>
            </a:r>
            <a:r>
              <a:rPr lang="zh-CN" altLang="en-US" sz="2800" b="1"/>
              <a:t>表示。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8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8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8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8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8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8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8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2" grpId="0" build="p" autoUpdateAnimBg="0"/>
      <p:bldP spid="8213" grpId="0" animBg="1"/>
      <p:bldP spid="8214" grpId="0" build="p" autoUpdateAnimBg="0"/>
      <p:bldP spid="8215" grpId="0" build="p" autoUpdateAnimBg="0"/>
      <p:bldP spid="8216" grpId="0" build="p" autoUpdateAnimBg="0"/>
      <p:bldP spid="8227" grpId="0" build="p" autoUpdateAnimBg="0"/>
      <p:bldP spid="8230" grpId="0" autoUpdateAnimBg="0"/>
      <p:bldP spid="8238" grpId="0" build="p" autoUpdateAnimBg="0"/>
      <p:bldP spid="8241" grpId="0" autoUpdateAnimBg="0"/>
      <p:bldP spid="8242" grpId="0" autoUpdateAnimBg="0"/>
      <p:bldP spid="8243" grpId="0" autoUpdateAnimBg="0"/>
      <p:bldP spid="8253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42A4B60-914E-4A96-89C1-1FC4E2C1D06B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37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1066800" y="228600"/>
            <a:ext cx="5018088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dirty="0"/>
              <a:t> </a:t>
            </a:r>
            <a:r>
              <a:rPr lang="en-US" altLang="zh-CN" sz="2800" dirty="0"/>
              <a:t>(4) </a:t>
            </a:r>
            <a:r>
              <a:rPr lang="zh-CN" altLang="en-US" sz="2800" b="1" dirty="0"/>
              <a:t>优先数系代号：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1295400" y="838200"/>
            <a:ext cx="49323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/>
              <a:t>系列</a:t>
            </a:r>
            <a:r>
              <a:rPr lang="zh-CN" altLang="en-US" sz="2800" b="1">
                <a:solidFill>
                  <a:srgbClr val="FF3300"/>
                </a:solidFill>
              </a:rPr>
              <a:t>无限定范围</a:t>
            </a:r>
            <a:r>
              <a:rPr lang="zh-CN" altLang="en-US" sz="2800" b="1"/>
              <a:t>时</a:t>
            </a:r>
            <a:r>
              <a:rPr lang="en-US" altLang="zh-CN" sz="2800" b="1"/>
              <a:t>:</a:t>
            </a:r>
            <a:endParaRPr lang="en-US" altLang="zh-CN" b="1"/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1219200" y="2667000"/>
            <a:ext cx="6248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/>
              <a:t>系列</a:t>
            </a:r>
            <a:r>
              <a:rPr lang="zh-CN" altLang="en-US" sz="2800" b="1">
                <a:solidFill>
                  <a:srgbClr val="FF3300"/>
                </a:solidFill>
              </a:rPr>
              <a:t>有限定范围</a:t>
            </a:r>
            <a:r>
              <a:rPr lang="zh-CN" altLang="en-US" sz="2800"/>
              <a:t>时，应</a:t>
            </a:r>
            <a:r>
              <a:rPr lang="zh-CN" altLang="en-US" sz="2800" b="1"/>
              <a:t>注明</a:t>
            </a:r>
            <a:r>
              <a:rPr lang="zh-CN" altLang="en-US" sz="2800"/>
              <a:t>界限值</a:t>
            </a:r>
            <a:r>
              <a:rPr lang="en-US" altLang="zh-CN" sz="2800"/>
              <a:t>:</a:t>
            </a:r>
            <a:endParaRPr lang="en-US" altLang="zh-CN" sz="2800">
              <a:latin typeface="宋体" pitchFamily="2" charset="-122"/>
            </a:endParaRPr>
          </a:p>
        </p:txBody>
      </p:sp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1828800" y="4419600"/>
            <a:ext cx="3505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/>
              <a:t> </a:t>
            </a:r>
            <a:r>
              <a:rPr lang="en-US" altLang="zh-CN" sz="2800"/>
              <a:t>R10/3(16…) …</a:t>
            </a:r>
            <a:r>
              <a:rPr lang="zh-CN" altLang="en-US" sz="2800"/>
              <a:t>。</a:t>
            </a:r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3810000" y="3276600"/>
            <a:ext cx="32956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/>
              <a:t>  </a:t>
            </a:r>
            <a:r>
              <a:rPr lang="zh-CN" altLang="en-US" sz="2800"/>
              <a:t>如 </a:t>
            </a:r>
            <a:r>
              <a:rPr lang="en-US" altLang="zh-CN" sz="2800"/>
              <a:t>R10(16…)</a:t>
            </a:r>
            <a:r>
              <a:rPr lang="zh-CN" altLang="en-US" sz="2800">
                <a:latin typeface="宋体" pitchFamily="2" charset="-122"/>
              </a:rPr>
              <a:t>，</a:t>
            </a:r>
            <a:endParaRPr lang="zh-CN" altLang="en-US" sz="2800"/>
          </a:p>
        </p:txBody>
      </p:sp>
      <p:sp>
        <p:nvSpPr>
          <p:cNvPr id="53258" name="Text Box 10"/>
          <p:cNvSpPr txBox="1">
            <a:spLocks noChangeArrowheads="1"/>
          </p:cNvSpPr>
          <p:nvPr/>
        </p:nvSpPr>
        <p:spPr bwMode="auto">
          <a:xfrm>
            <a:off x="1909763" y="3810000"/>
            <a:ext cx="31194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/>
              <a:t>R10(16…40)</a:t>
            </a:r>
            <a:r>
              <a:rPr lang="zh-CN" altLang="en-US" sz="2800">
                <a:latin typeface="宋体" pitchFamily="2" charset="-122"/>
              </a:rPr>
              <a:t>，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/>
        </p:nvSpPr>
        <p:spPr bwMode="auto">
          <a:xfrm>
            <a:off x="1295400" y="3276600"/>
            <a:ext cx="2971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/>
              <a:t>如  </a:t>
            </a:r>
            <a:r>
              <a:rPr lang="en-US" altLang="zh-CN" sz="2800"/>
              <a:t>R 10(…40)</a:t>
            </a:r>
            <a:r>
              <a:rPr lang="zh-CN" altLang="en-US" sz="2800">
                <a:latin typeface="宋体" pitchFamily="2" charset="-122"/>
              </a:rPr>
              <a:t>，</a:t>
            </a:r>
          </a:p>
        </p:txBody>
      </p:sp>
      <p:sp>
        <p:nvSpPr>
          <p:cNvPr id="53260" name="AutoShape 12"/>
          <p:cNvSpPr>
            <a:spLocks/>
          </p:cNvSpPr>
          <p:nvPr/>
        </p:nvSpPr>
        <p:spPr bwMode="auto">
          <a:xfrm>
            <a:off x="2035175" y="1585913"/>
            <a:ext cx="381000" cy="914400"/>
          </a:xfrm>
          <a:prstGeom prst="leftBrace">
            <a:avLst>
              <a:gd name="adj1" fmla="val 2000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62" name="Text Box 14"/>
          <p:cNvSpPr txBox="1">
            <a:spLocks noChangeArrowheads="1"/>
          </p:cNvSpPr>
          <p:nvPr/>
        </p:nvSpPr>
        <p:spPr bwMode="auto">
          <a:xfrm>
            <a:off x="2438400" y="1357313"/>
            <a:ext cx="3740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800"/>
              <a:t>Rr    </a:t>
            </a:r>
            <a:r>
              <a:rPr lang="zh-CN" altLang="en-US" sz="2800"/>
              <a:t>如 </a:t>
            </a:r>
            <a:r>
              <a:rPr lang="en-US" altLang="zh-CN" sz="2800"/>
              <a:t>R10</a:t>
            </a:r>
            <a:r>
              <a:rPr lang="zh-CN" altLang="en-US" sz="2800"/>
              <a:t>、</a:t>
            </a:r>
            <a:r>
              <a:rPr lang="en-US" altLang="zh-CN" sz="2800"/>
              <a:t>R20….</a:t>
            </a:r>
          </a:p>
        </p:txBody>
      </p:sp>
      <p:sp>
        <p:nvSpPr>
          <p:cNvPr id="53263" name="Text Box 15"/>
          <p:cNvSpPr txBox="1">
            <a:spLocks noChangeArrowheads="1"/>
          </p:cNvSpPr>
          <p:nvPr/>
        </p:nvSpPr>
        <p:spPr bwMode="auto">
          <a:xfrm>
            <a:off x="2438400" y="2133600"/>
            <a:ext cx="4038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800"/>
              <a:t>Rr/p   </a:t>
            </a:r>
            <a:r>
              <a:rPr lang="zh-CN" altLang="en-US" sz="2800"/>
              <a:t>如</a:t>
            </a:r>
            <a:r>
              <a:rPr lang="en-US" altLang="zh-CN"/>
              <a:t>R10/3…</a:t>
            </a:r>
          </a:p>
        </p:txBody>
      </p:sp>
      <p:sp>
        <p:nvSpPr>
          <p:cNvPr id="53264" name="Text Box 16"/>
          <p:cNvSpPr txBox="1">
            <a:spLocks noChangeArrowheads="1"/>
          </p:cNvSpPr>
          <p:nvPr/>
        </p:nvSpPr>
        <p:spPr bwMode="auto">
          <a:xfrm>
            <a:off x="1295400" y="5105400"/>
            <a:ext cx="6172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/>
              <a:t>下面举例说明什么是</a:t>
            </a:r>
            <a:r>
              <a:rPr lang="zh-CN" altLang="en-US" sz="2800" b="1">
                <a:solidFill>
                  <a:srgbClr val="FF3300"/>
                </a:solidFill>
              </a:rPr>
              <a:t>派生系列</a:t>
            </a:r>
            <a:r>
              <a:rPr lang="zh-CN" altLang="en-US" sz="2800" b="1"/>
              <a:t>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autoUpdateAnimBg="0"/>
      <p:bldP spid="53253" grpId="0" autoUpdateAnimBg="0"/>
      <p:bldP spid="53254" grpId="0" autoUpdateAnimBg="0"/>
      <p:bldP spid="53256" grpId="0" autoUpdateAnimBg="0"/>
      <p:bldP spid="53257" grpId="0" autoUpdateAnimBg="0"/>
      <p:bldP spid="53258" grpId="0" autoUpdateAnimBg="0"/>
      <p:bldP spid="53259" grpId="0" autoUpdateAnimBg="0"/>
      <p:bldP spid="53260" grpId="0" animBg="1"/>
      <p:bldP spid="53262" grpId="0" autoUpdateAnimBg="0"/>
      <p:bldP spid="53263" grpId="0" autoUpdateAnimBg="0"/>
      <p:bldP spid="53264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5B63F5D-CBCA-4C77-BE39-5554FDD892C6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38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533400" y="190500"/>
            <a:ext cx="38227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/>
              <a:t>例如</a:t>
            </a:r>
            <a:r>
              <a:rPr lang="en-US" altLang="zh-CN" sz="2800" b="1"/>
              <a:t>R10/3</a:t>
            </a:r>
            <a:r>
              <a:rPr lang="zh-CN" altLang="en-US" sz="2800" b="1"/>
              <a:t>，</a:t>
            </a:r>
            <a:r>
              <a:rPr lang="zh-CN" altLang="en-US" sz="2800" b="1">
                <a:latin typeface="宋体" pitchFamily="2" charset="-122"/>
              </a:rPr>
              <a:t>公比为</a:t>
            </a:r>
          </a:p>
        </p:txBody>
      </p:sp>
      <p:graphicFrame>
        <p:nvGraphicFramePr>
          <p:cNvPr id="21761" name="Group 257"/>
          <p:cNvGraphicFramePr>
            <a:graphicFrameLocks noGrp="1"/>
          </p:cNvGraphicFramePr>
          <p:nvPr/>
        </p:nvGraphicFramePr>
        <p:xfrm>
          <a:off x="152400" y="1447800"/>
          <a:ext cx="8839200" cy="2819401"/>
        </p:xfrm>
        <a:graphic>
          <a:graphicData uri="http://schemas.openxmlformats.org/drawingml/2006/table">
            <a:tbl>
              <a:tblPr/>
              <a:tblGrid>
                <a:gridCol w="1633538"/>
                <a:gridCol w="892175"/>
                <a:gridCol w="593725"/>
                <a:gridCol w="593725"/>
                <a:gridCol w="669925"/>
                <a:gridCol w="593725"/>
                <a:gridCol w="593725"/>
                <a:gridCol w="668337"/>
                <a:gridCol w="668338"/>
                <a:gridCol w="595312"/>
                <a:gridCol w="593725"/>
                <a:gridCol w="742950"/>
              </a:tblGrid>
              <a:tr h="746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R10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1.25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1.60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2.00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2.50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3.15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4.00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5.00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6.30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8.00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10.0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R10/3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1.00…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）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2.00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4.00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8.00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R10/3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1.25…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）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1.25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2.50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5.00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10.0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R10/3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1.60…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）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1.60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3.15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6.30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740" name="Text Box 236"/>
          <p:cNvSpPr txBox="1">
            <a:spLocks noChangeArrowheads="1"/>
          </p:cNvSpPr>
          <p:nvPr/>
        </p:nvSpPr>
        <p:spPr bwMode="auto">
          <a:xfrm>
            <a:off x="3887788" y="190500"/>
            <a:ext cx="3276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 i="1"/>
              <a:t>q</a:t>
            </a:r>
            <a:r>
              <a:rPr lang="en-US" altLang="zh-CN" sz="2800" b="1" baseline="-25000"/>
              <a:t>10/3</a:t>
            </a:r>
            <a:r>
              <a:rPr lang="en-US" altLang="zh-CN" sz="2800" b="1"/>
              <a:t>=10</a:t>
            </a:r>
            <a:r>
              <a:rPr lang="en-US" altLang="zh-CN" sz="2800" b="1" baseline="30000"/>
              <a:t>3/10</a:t>
            </a:r>
            <a:r>
              <a:rPr lang="en-US" altLang="zh-CN" sz="2800">
                <a:latin typeface="宋体" pitchFamily="2" charset="-122"/>
              </a:rPr>
              <a:t>≈</a:t>
            </a:r>
            <a:r>
              <a:rPr lang="en-US" altLang="zh-CN" sz="2800" baseline="30000"/>
              <a:t> </a:t>
            </a:r>
            <a:r>
              <a:rPr lang="en-US" altLang="zh-CN" sz="2800"/>
              <a:t>2</a:t>
            </a:r>
            <a:r>
              <a:rPr lang="zh-CN" altLang="en-US" sz="2800">
                <a:latin typeface="宋体" pitchFamily="2" charset="-122"/>
              </a:rPr>
              <a:t>，</a:t>
            </a:r>
          </a:p>
        </p:txBody>
      </p:sp>
      <p:sp>
        <p:nvSpPr>
          <p:cNvPr id="21742" name="Text Box 238"/>
          <p:cNvSpPr txBox="1">
            <a:spLocks noChangeArrowheads="1"/>
          </p:cNvSpPr>
          <p:nvPr/>
        </p:nvSpPr>
        <p:spPr bwMode="auto">
          <a:xfrm>
            <a:off x="2667000" y="762000"/>
            <a:ext cx="3657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/>
              <a:t>由表</a:t>
            </a:r>
            <a:r>
              <a:rPr lang="en-US" altLang="zh-CN" sz="2800" b="1"/>
              <a:t>1.2</a:t>
            </a:r>
            <a:r>
              <a:rPr lang="zh-CN" altLang="en-US" sz="2800" b="1"/>
              <a:t>可得下表</a:t>
            </a:r>
          </a:p>
        </p:txBody>
      </p:sp>
      <p:sp>
        <p:nvSpPr>
          <p:cNvPr id="21766" name="Text Box 262"/>
          <p:cNvSpPr txBox="1">
            <a:spLocks noChangeArrowheads="1"/>
          </p:cNvSpPr>
          <p:nvPr/>
        </p:nvSpPr>
        <p:spPr bwMode="auto">
          <a:xfrm>
            <a:off x="1016000" y="762000"/>
            <a:ext cx="1727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/>
              <a:t> </a:t>
            </a:r>
            <a:r>
              <a:rPr lang="en-US" altLang="zh-CN" sz="2800" i="1"/>
              <a:t>p</a:t>
            </a:r>
            <a:r>
              <a:rPr lang="en-US" altLang="zh-CN" sz="2800"/>
              <a:t> = 3 ,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95300" y="4606925"/>
            <a:ext cx="8001000" cy="1701800"/>
            <a:chOff x="457200" y="4643844"/>
            <a:chExt cx="8001000" cy="1702981"/>
          </a:xfrm>
        </p:grpSpPr>
        <p:pic>
          <p:nvPicPr>
            <p:cNvPr id="37965" name="Picture 26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4724400"/>
              <a:ext cx="7772400" cy="1622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966" name="Rectangle 264"/>
            <p:cNvSpPr>
              <a:spLocks noChangeArrowheads="1"/>
            </p:cNvSpPr>
            <p:nvPr/>
          </p:nvSpPr>
          <p:spPr bwMode="auto">
            <a:xfrm>
              <a:off x="7772400" y="4724400"/>
              <a:ext cx="685800" cy="22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1800"/>
                <a:t>2005</a:t>
              </a:r>
              <a:r>
                <a:rPr lang="en-US" altLang="zh-CN"/>
                <a:t>)</a:t>
              </a:r>
            </a:p>
          </p:txBody>
        </p:sp>
        <p:sp>
          <p:nvSpPr>
            <p:cNvPr id="37967" name="TextBox 1"/>
            <p:cNvSpPr txBox="1">
              <a:spLocks noChangeArrowheads="1"/>
            </p:cNvSpPr>
            <p:nvPr/>
          </p:nvSpPr>
          <p:spPr bwMode="auto">
            <a:xfrm>
              <a:off x="2077864" y="4643844"/>
              <a:ext cx="1270000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800" b="1"/>
                <a:t>表</a:t>
              </a:r>
              <a:r>
                <a:rPr lang="en-US" altLang="zh-CN" sz="1800" b="1"/>
                <a:t>1.2</a:t>
              </a:r>
              <a:endParaRPr lang="zh-CN" altLang="en-US" sz="1800" b="1"/>
            </a:p>
          </p:txBody>
        </p:sp>
      </p:grpSp>
      <p:sp>
        <p:nvSpPr>
          <p:cNvPr id="15" name="Line 267"/>
          <p:cNvSpPr>
            <a:spLocks noChangeShapeType="1"/>
          </p:cNvSpPr>
          <p:nvPr/>
        </p:nvSpPr>
        <p:spPr bwMode="auto">
          <a:xfrm>
            <a:off x="900113" y="5805488"/>
            <a:ext cx="7329487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1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21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6" grpId="0" autoUpdateAnimBg="0"/>
      <p:bldP spid="21740" grpId="0" autoUpdateAnimBg="0"/>
      <p:bldP spid="21742" grpId="0" autoUpdateAnimBg="0"/>
      <p:bldP spid="21766" grpId="0" autoUpdateAnimBg="0"/>
      <p:bldP spid="1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936E021-7CE7-44C7-8F73-F70A2E168EF1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39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69636" name="Text Box 1028"/>
          <p:cNvSpPr txBox="1">
            <a:spLocks noChangeArrowheads="1"/>
          </p:cNvSpPr>
          <p:nvPr/>
        </p:nvSpPr>
        <p:spPr bwMode="auto">
          <a:xfrm>
            <a:off x="609600" y="228600"/>
            <a:ext cx="6696075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/>
              <a:t>练习：根据表</a:t>
            </a:r>
            <a:r>
              <a:rPr lang="en-US" altLang="zh-CN" sz="2800" b="1" dirty="0" smtClean="0"/>
              <a:t>1.2</a:t>
            </a:r>
            <a:r>
              <a:rPr lang="zh-CN" altLang="en-US" sz="2800" b="1" dirty="0"/>
              <a:t>写出</a:t>
            </a:r>
            <a:r>
              <a:rPr lang="en-US" altLang="zh-CN" sz="2800" b="1" dirty="0"/>
              <a:t>1~10</a:t>
            </a:r>
            <a:r>
              <a:rPr lang="zh-CN" altLang="en-US" sz="2800" b="1" dirty="0"/>
              <a:t>的</a:t>
            </a:r>
            <a:r>
              <a:rPr lang="en-US" altLang="zh-CN" sz="2800" b="1" dirty="0">
                <a:solidFill>
                  <a:srgbClr val="FF3300"/>
                </a:solidFill>
              </a:rPr>
              <a:t>R5/2</a:t>
            </a:r>
            <a:r>
              <a:rPr lang="zh-CN" altLang="en-US" sz="2800" b="1" dirty="0"/>
              <a:t>和</a:t>
            </a:r>
          </a:p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/>
              <a:t>            </a:t>
            </a:r>
            <a:r>
              <a:rPr lang="en-US" altLang="zh-CN" sz="2800" b="1" dirty="0"/>
              <a:t>10~100</a:t>
            </a:r>
            <a:r>
              <a:rPr lang="zh-CN" altLang="en-US" sz="2800" b="1" dirty="0"/>
              <a:t>的</a:t>
            </a:r>
            <a:r>
              <a:rPr lang="en-US" altLang="zh-CN" sz="2800" b="1" dirty="0">
                <a:solidFill>
                  <a:srgbClr val="FF3300"/>
                </a:solidFill>
              </a:rPr>
              <a:t>R10/3</a:t>
            </a:r>
            <a:r>
              <a:rPr lang="zh-CN" altLang="en-US" sz="2800" b="1" dirty="0"/>
              <a:t>的优选数。</a:t>
            </a:r>
          </a:p>
        </p:txBody>
      </p:sp>
      <p:sp>
        <p:nvSpPr>
          <p:cNvPr id="69640" name="Text Box 1032"/>
          <p:cNvSpPr txBox="1">
            <a:spLocks noChangeArrowheads="1"/>
          </p:cNvSpPr>
          <p:nvPr/>
        </p:nvSpPr>
        <p:spPr bwMode="auto">
          <a:xfrm>
            <a:off x="827584" y="3276600"/>
            <a:ext cx="5562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dirty="0"/>
              <a:t>解：（ </a:t>
            </a:r>
            <a:r>
              <a:rPr lang="en-US" altLang="zh-CN" sz="2800" b="1" dirty="0"/>
              <a:t>1</a:t>
            </a:r>
            <a:r>
              <a:rPr lang="zh-CN" altLang="en-US" sz="2800" b="1" dirty="0">
                <a:sym typeface="Wingdings" pitchFamily="2" charset="2"/>
              </a:rPr>
              <a:t>）</a:t>
            </a:r>
            <a:r>
              <a:rPr lang="en-US" altLang="zh-CN" sz="2800" b="1" dirty="0">
                <a:sym typeface="Wingdings" pitchFamily="2" charset="2"/>
              </a:rPr>
              <a:t>R5/2(1.00</a:t>
            </a:r>
            <a:r>
              <a:rPr lang="zh-CN" altLang="en-US" sz="2800" b="1" dirty="0">
                <a:sym typeface="Wingdings" pitchFamily="2" charset="2"/>
              </a:rPr>
              <a:t>、、、）</a:t>
            </a:r>
            <a:r>
              <a:rPr lang="en-US" altLang="zh-CN" sz="2800" b="1" dirty="0">
                <a:sym typeface="Wingdings" pitchFamily="2" charset="2"/>
              </a:rPr>
              <a:t>=</a:t>
            </a:r>
            <a:endParaRPr lang="en-US" altLang="zh-CN" sz="2800" b="1" dirty="0"/>
          </a:p>
        </p:txBody>
      </p:sp>
      <p:sp>
        <p:nvSpPr>
          <p:cNvPr id="69641" name="Text Box 1033"/>
          <p:cNvSpPr txBox="1">
            <a:spLocks noChangeArrowheads="1"/>
          </p:cNvSpPr>
          <p:nvPr/>
        </p:nvSpPr>
        <p:spPr bwMode="auto">
          <a:xfrm>
            <a:off x="5867400" y="3276600"/>
            <a:ext cx="2971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800" b="1">
                <a:solidFill>
                  <a:srgbClr val="FF3300"/>
                </a:solidFill>
              </a:rPr>
              <a:t>1.00, 2.50, 6.30</a:t>
            </a:r>
            <a:r>
              <a:rPr lang="zh-CN" altLang="en-US" sz="2800" b="1">
                <a:solidFill>
                  <a:srgbClr val="FF3300"/>
                </a:solidFill>
              </a:rPr>
              <a:t>。</a:t>
            </a:r>
          </a:p>
        </p:txBody>
      </p:sp>
      <p:sp>
        <p:nvSpPr>
          <p:cNvPr id="69643" name="Rectangle 1035"/>
          <p:cNvSpPr>
            <a:spLocks noChangeArrowheads="1"/>
          </p:cNvSpPr>
          <p:nvPr/>
        </p:nvSpPr>
        <p:spPr bwMode="auto">
          <a:xfrm>
            <a:off x="1404938" y="3962400"/>
            <a:ext cx="45180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ym typeface="Wingdings" pitchFamily="2" charset="2"/>
              </a:rPr>
              <a:t>R5/2(1.60</a:t>
            </a:r>
            <a:r>
              <a:rPr lang="zh-CN" altLang="en-US" sz="2800" b="1">
                <a:sym typeface="Wingdings" pitchFamily="2" charset="2"/>
              </a:rPr>
              <a:t>、、、）</a:t>
            </a:r>
            <a:r>
              <a:rPr lang="en-US" altLang="zh-CN" sz="2800" b="1">
                <a:sym typeface="Wingdings" pitchFamily="2" charset="2"/>
              </a:rPr>
              <a:t>=</a:t>
            </a:r>
          </a:p>
        </p:txBody>
      </p:sp>
      <p:sp>
        <p:nvSpPr>
          <p:cNvPr id="69644" name="Rectangle 1036"/>
          <p:cNvSpPr>
            <a:spLocks noChangeArrowheads="1"/>
          </p:cNvSpPr>
          <p:nvPr/>
        </p:nvSpPr>
        <p:spPr bwMode="auto">
          <a:xfrm>
            <a:off x="5003800" y="3933825"/>
            <a:ext cx="37147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</a:rPr>
              <a:t>1.60, 4.00, 10.00</a:t>
            </a:r>
            <a:r>
              <a:rPr lang="zh-CN" altLang="en-US" sz="2800" b="1">
                <a:solidFill>
                  <a:srgbClr val="FF3300"/>
                </a:solidFill>
              </a:rPr>
              <a:t>。</a:t>
            </a:r>
          </a:p>
        </p:txBody>
      </p:sp>
      <p:sp>
        <p:nvSpPr>
          <p:cNvPr id="69645" name="Rectangle 1037"/>
          <p:cNvSpPr>
            <a:spLocks noChangeArrowheads="1"/>
          </p:cNvSpPr>
          <p:nvPr/>
        </p:nvSpPr>
        <p:spPr bwMode="auto">
          <a:xfrm>
            <a:off x="990600" y="4648200"/>
            <a:ext cx="6965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800">
                <a:sym typeface="Wingdings" pitchFamily="2" charset="2"/>
              </a:rPr>
              <a:t>(</a:t>
            </a:r>
            <a:r>
              <a:rPr lang="en-US" altLang="zh-CN" sz="2800" b="1">
                <a:sym typeface="Wingdings" pitchFamily="2" charset="2"/>
              </a:rPr>
              <a:t>2)  R10/3(10.0</a:t>
            </a:r>
            <a:r>
              <a:rPr lang="zh-CN" altLang="en-US" sz="2800" b="1">
                <a:sym typeface="Wingdings" pitchFamily="2" charset="2"/>
              </a:rPr>
              <a:t>，、、、，</a:t>
            </a:r>
            <a:r>
              <a:rPr lang="en-US" altLang="zh-CN" sz="2800" b="1">
                <a:sym typeface="Wingdings" pitchFamily="2" charset="2"/>
              </a:rPr>
              <a:t>100</a:t>
            </a:r>
            <a:r>
              <a:rPr lang="zh-CN" altLang="en-US" sz="2800" b="1">
                <a:sym typeface="Wingdings" pitchFamily="2" charset="2"/>
              </a:rPr>
              <a:t>）</a:t>
            </a:r>
          </a:p>
        </p:txBody>
      </p:sp>
      <p:sp>
        <p:nvSpPr>
          <p:cNvPr id="69646" name="Text Box 1038"/>
          <p:cNvSpPr txBox="1">
            <a:spLocks noChangeArrowheads="1"/>
          </p:cNvSpPr>
          <p:nvPr/>
        </p:nvSpPr>
        <p:spPr bwMode="auto">
          <a:xfrm>
            <a:off x="1431925" y="5222875"/>
            <a:ext cx="61642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800" b="1"/>
              <a:t>= </a:t>
            </a:r>
            <a:r>
              <a:rPr lang="en-US" altLang="zh-CN" sz="2800" b="1">
                <a:solidFill>
                  <a:srgbClr val="FF3300"/>
                </a:solidFill>
              </a:rPr>
              <a:t>10.0, 20.0, 40.0, 80.0 </a:t>
            </a:r>
            <a:r>
              <a:rPr lang="zh-CN" altLang="en-US" sz="2800" b="1">
                <a:solidFill>
                  <a:srgbClr val="FF3300"/>
                </a:solidFill>
              </a:rPr>
              <a:t>。</a:t>
            </a:r>
          </a:p>
        </p:txBody>
      </p: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458788" y="1346200"/>
            <a:ext cx="8001000" cy="1703388"/>
            <a:chOff x="457200" y="4643844"/>
            <a:chExt cx="8001000" cy="1702981"/>
          </a:xfrm>
        </p:grpSpPr>
        <p:pic>
          <p:nvPicPr>
            <p:cNvPr id="38924" name="Picture 26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4724400"/>
              <a:ext cx="7772400" cy="1622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8925" name="Rectangle 264"/>
            <p:cNvSpPr>
              <a:spLocks noChangeArrowheads="1"/>
            </p:cNvSpPr>
            <p:nvPr/>
          </p:nvSpPr>
          <p:spPr bwMode="auto">
            <a:xfrm>
              <a:off x="7772400" y="4724400"/>
              <a:ext cx="685800" cy="22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1800"/>
                <a:t>2005</a:t>
              </a:r>
              <a:r>
                <a:rPr lang="en-US" altLang="zh-CN"/>
                <a:t>)</a:t>
              </a:r>
            </a:p>
          </p:txBody>
        </p:sp>
        <p:sp>
          <p:nvSpPr>
            <p:cNvPr id="38926" name="TextBox 16"/>
            <p:cNvSpPr txBox="1">
              <a:spLocks noChangeArrowheads="1"/>
            </p:cNvSpPr>
            <p:nvPr/>
          </p:nvSpPr>
          <p:spPr bwMode="auto">
            <a:xfrm>
              <a:off x="2077864" y="4643844"/>
              <a:ext cx="1270000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800" b="1"/>
                <a:t>表</a:t>
              </a:r>
              <a:r>
                <a:rPr lang="en-US" altLang="zh-CN" sz="1800" b="1"/>
                <a:t>1.2</a:t>
              </a:r>
              <a:endParaRPr lang="zh-CN" altLang="en-US" sz="1800" b="1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69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 autoUpdateAnimBg="0"/>
      <p:bldP spid="69640" grpId="0" autoUpdateAnimBg="0"/>
      <p:bldP spid="69641" grpId="0" autoUpdateAnimBg="0"/>
      <p:bldP spid="69643" grpId="0" autoUpdateAnimBg="0"/>
      <p:bldP spid="69644" grpId="0" autoUpdateAnimBg="0"/>
      <p:bldP spid="69645" grpId="0" autoUpdateAnimBg="0"/>
      <p:bldP spid="6964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F8E9664-6B91-4492-A82A-11CB3282EF9A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4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1066800" y="1066800"/>
            <a:ext cx="6048375" cy="33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 dirty="0"/>
              <a:t>首先介绍本课程的</a:t>
            </a:r>
            <a:r>
              <a:rPr lang="zh-CN" altLang="en-US" sz="3600" b="1" dirty="0">
                <a:solidFill>
                  <a:srgbClr val="FF3300"/>
                </a:solidFill>
              </a:rPr>
              <a:t>性质</a:t>
            </a:r>
            <a:r>
              <a:rPr lang="zh-CN" altLang="en-US" sz="3600" b="1" dirty="0"/>
              <a:t>、</a:t>
            </a:r>
          </a:p>
          <a:p>
            <a:pPr eaLnBrk="1" hangingPunct="1"/>
            <a:endParaRPr lang="zh-CN" altLang="en-US" sz="3600" b="1" dirty="0"/>
          </a:p>
          <a:p>
            <a:pPr eaLnBrk="1" hangingPunct="1"/>
            <a:r>
              <a:rPr lang="zh-CN" altLang="en-US" sz="3600" b="1" dirty="0">
                <a:solidFill>
                  <a:srgbClr val="FF3300"/>
                </a:solidFill>
              </a:rPr>
              <a:t>  特点、学习方法</a:t>
            </a:r>
            <a:r>
              <a:rPr lang="zh-CN" altLang="en-US" sz="3600" dirty="0"/>
              <a:t>、</a:t>
            </a:r>
            <a:r>
              <a:rPr lang="zh-CN" altLang="en-US" sz="3600" b="1" dirty="0"/>
              <a:t>本课程的</a:t>
            </a:r>
          </a:p>
          <a:p>
            <a:pPr eaLnBrk="1" hangingPunct="1"/>
            <a:endParaRPr lang="zh-CN" altLang="en-US" sz="3600" b="1" dirty="0"/>
          </a:p>
          <a:p>
            <a:pPr eaLnBrk="1" hangingPunct="1"/>
            <a:r>
              <a:rPr lang="zh-CN" altLang="en-US" sz="3600" b="1" dirty="0"/>
              <a:t>的</a:t>
            </a:r>
            <a:r>
              <a:rPr lang="zh-CN" altLang="en-US" sz="3600" b="1" dirty="0">
                <a:solidFill>
                  <a:srgbClr val="CC0000"/>
                </a:solidFill>
              </a:rPr>
              <a:t>任务</a:t>
            </a:r>
            <a:r>
              <a:rPr lang="zh-CN" altLang="en-US" sz="3600" b="1" dirty="0"/>
              <a:t>和</a:t>
            </a:r>
            <a:r>
              <a:rPr lang="zh-CN" altLang="en-US" sz="3600" b="1" dirty="0">
                <a:solidFill>
                  <a:srgbClr val="CC0000"/>
                </a:solidFill>
              </a:rPr>
              <a:t>主要内容</a:t>
            </a:r>
          </a:p>
          <a:p>
            <a:pPr eaLnBrk="1" hangingPunct="1"/>
            <a:endParaRPr lang="en-US" altLang="zh-CN" sz="3600" b="1" dirty="0"/>
          </a:p>
        </p:txBody>
      </p:sp>
    </p:spTree>
  </p:cSld>
  <p:clrMapOvr>
    <a:masterClrMapping/>
  </p:clrMapOvr>
  <p:transition spd="slow" advTm="1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E6374A5-2EF6-41BD-83F8-5EA43684F224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40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55317" name="Text Box 21"/>
          <p:cNvSpPr txBox="1">
            <a:spLocks noChangeArrowheads="1"/>
          </p:cNvSpPr>
          <p:nvPr/>
        </p:nvSpPr>
        <p:spPr bwMode="auto">
          <a:xfrm>
            <a:off x="395288" y="228600"/>
            <a:ext cx="3657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dirty="0"/>
              <a:t>派生系列特点</a:t>
            </a:r>
            <a:r>
              <a:rPr lang="en-US" altLang="zh-CN" sz="2800" b="1" dirty="0"/>
              <a:t>:</a:t>
            </a:r>
          </a:p>
        </p:txBody>
      </p:sp>
      <p:graphicFrame>
        <p:nvGraphicFramePr>
          <p:cNvPr id="55391" name="Group 95"/>
          <p:cNvGraphicFramePr>
            <a:graphicFrameLocks noGrp="1"/>
          </p:cNvGraphicFramePr>
          <p:nvPr/>
        </p:nvGraphicFramePr>
        <p:xfrm>
          <a:off x="152400" y="3068638"/>
          <a:ext cx="8839200" cy="3200400"/>
        </p:xfrm>
        <a:graphic>
          <a:graphicData uri="http://schemas.openxmlformats.org/drawingml/2006/table">
            <a:tbl>
              <a:tblPr/>
              <a:tblGrid>
                <a:gridCol w="1752600"/>
                <a:gridCol w="685800"/>
                <a:gridCol w="609600"/>
                <a:gridCol w="665163"/>
                <a:gridCol w="669925"/>
                <a:gridCol w="593725"/>
                <a:gridCol w="593725"/>
                <a:gridCol w="668337"/>
                <a:gridCol w="668338"/>
                <a:gridCol w="595312"/>
                <a:gridCol w="593725"/>
                <a:gridCol w="742950"/>
              </a:tblGrid>
              <a:tr h="847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R10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1.25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1.60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2.00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2.50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3.15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4.00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5.00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6.30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8.00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10.0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4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R10/3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1.00…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）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2.00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4.00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8.00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4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R10/3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1.25…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）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1.25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2.50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5.00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10.0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4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R10/3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</a:t>
                      </a: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1.60…</a:t>
                      </a: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）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1.60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3.15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6.30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386" name="Text Box 90"/>
          <p:cNvSpPr txBox="1">
            <a:spLocks noChangeArrowheads="1"/>
          </p:cNvSpPr>
          <p:nvPr/>
        </p:nvSpPr>
        <p:spPr bwMode="auto">
          <a:xfrm>
            <a:off x="395288" y="685800"/>
            <a:ext cx="8137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/>
              <a:t>即项值和公比与基本系列有什么关系（见下表）？</a:t>
            </a:r>
          </a:p>
        </p:txBody>
      </p:sp>
      <p:sp>
        <p:nvSpPr>
          <p:cNvPr id="55388" name="Text Box 92"/>
          <p:cNvSpPr txBox="1">
            <a:spLocks noChangeArrowheads="1"/>
          </p:cNvSpPr>
          <p:nvPr/>
        </p:nvSpPr>
        <p:spPr bwMode="auto">
          <a:xfrm>
            <a:off x="381000" y="1219200"/>
            <a:ext cx="8007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/>
              <a:t>项值为基本系列或补充系列</a:t>
            </a:r>
            <a:r>
              <a:rPr lang="en-US" altLang="zh-CN" sz="2800" b="1">
                <a:solidFill>
                  <a:srgbClr val="FF3300"/>
                </a:solidFill>
              </a:rPr>
              <a:t>Rr</a:t>
            </a:r>
            <a:r>
              <a:rPr lang="zh-CN" altLang="en-US" sz="2800" b="1">
                <a:solidFill>
                  <a:srgbClr val="FF3300"/>
                </a:solidFill>
              </a:rPr>
              <a:t>中</a:t>
            </a:r>
            <a:r>
              <a:rPr lang="zh-CN" altLang="en-US" sz="2800" b="1"/>
              <a:t>的项的值。</a:t>
            </a:r>
          </a:p>
        </p:txBody>
      </p:sp>
      <p:sp>
        <p:nvSpPr>
          <p:cNvPr id="55389" name="Text Box 93"/>
          <p:cNvSpPr txBox="1">
            <a:spLocks noChangeArrowheads="1"/>
          </p:cNvSpPr>
          <p:nvPr/>
        </p:nvSpPr>
        <p:spPr bwMode="auto">
          <a:xfrm>
            <a:off x="381000" y="1600200"/>
            <a:ext cx="7924800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800" b="1"/>
              <a:t>公比不是</a:t>
            </a:r>
            <a:r>
              <a:rPr lang="en-US" altLang="zh-CN" sz="2800" b="1"/>
              <a:t>Rr </a:t>
            </a:r>
            <a:r>
              <a:rPr lang="zh-CN" altLang="en-US" sz="2800" b="1"/>
              <a:t>的公比，而是</a:t>
            </a:r>
            <a:r>
              <a:rPr lang="en-US" altLang="zh-CN" sz="2800" b="1">
                <a:solidFill>
                  <a:srgbClr val="FF3300"/>
                </a:solidFill>
              </a:rPr>
              <a:t>Rr/p</a:t>
            </a:r>
            <a:r>
              <a:rPr lang="zh-CN" altLang="en-US" sz="2800" b="1">
                <a:solidFill>
                  <a:srgbClr val="FF3300"/>
                </a:solidFill>
              </a:rPr>
              <a:t>的公比</a:t>
            </a:r>
            <a:r>
              <a:rPr lang="en-US" altLang="zh-CN" sz="2800" b="1"/>
              <a:t>,</a:t>
            </a:r>
            <a:r>
              <a:rPr lang="zh-CN" altLang="en-US" sz="2800" b="1"/>
              <a:t>即              </a:t>
            </a:r>
          </a:p>
        </p:txBody>
      </p:sp>
      <p:sp>
        <p:nvSpPr>
          <p:cNvPr id="55392" name="Rectangle 96"/>
          <p:cNvSpPr>
            <a:spLocks noChangeArrowheads="1"/>
          </p:cNvSpPr>
          <p:nvPr/>
        </p:nvSpPr>
        <p:spPr bwMode="auto">
          <a:xfrm>
            <a:off x="2209800" y="2209800"/>
            <a:ext cx="3632200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>
                <a:solidFill>
                  <a:srgbClr val="CC0000"/>
                </a:solidFill>
              </a:rPr>
              <a:t>q</a:t>
            </a:r>
            <a:r>
              <a:rPr lang="en-US" altLang="zh-CN" sz="2800" b="1" baseline="-25000">
                <a:solidFill>
                  <a:srgbClr val="CC0000"/>
                </a:solidFill>
              </a:rPr>
              <a:t>r/p</a:t>
            </a:r>
            <a:r>
              <a:rPr lang="en-US" altLang="zh-CN" sz="2800" b="1">
                <a:solidFill>
                  <a:srgbClr val="CC0000"/>
                </a:solidFill>
              </a:rPr>
              <a:t>=</a:t>
            </a:r>
            <a:r>
              <a:rPr lang="en-US" altLang="zh-CN" sz="2800" b="1" i="1">
                <a:solidFill>
                  <a:srgbClr val="CC0000"/>
                </a:solidFill>
              </a:rPr>
              <a:t>q</a:t>
            </a:r>
            <a:r>
              <a:rPr lang="en-US" altLang="zh-CN" sz="2800" b="1" baseline="-25000">
                <a:solidFill>
                  <a:srgbClr val="CC0000"/>
                </a:solidFill>
              </a:rPr>
              <a:t>r</a:t>
            </a:r>
            <a:r>
              <a:rPr lang="en-US" altLang="zh-CN" sz="2800" b="1" baseline="30000">
                <a:solidFill>
                  <a:srgbClr val="CC0000"/>
                </a:solidFill>
              </a:rPr>
              <a:t>p</a:t>
            </a:r>
            <a:r>
              <a:rPr lang="en-US" altLang="zh-CN" sz="2800" baseline="30000"/>
              <a:t>  (    </a:t>
            </a:r>
            <a:r>
              <a:rPr lang="zh-CN" altLang="en-US" sz="2800" b="1"/>
              <a:t>公比扩大了</a:t>
            </a:r>
            <a:r>
              <a:rPr lang="en-US" altLang="zh-CN" sz="2800" b="1"/>
              <a:t>)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5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5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5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5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7" grpId="0" autoUpdateAnimBg="0"/>
      <p:bldP spid="55386" grpId="0" autoUpdateAnimBg="0"/>
      <p:bldP spid="55388" grpId="0" autoUpdateAnimBg="0"/>
      <p:bldP spid="55389" grpId="0" autoUpdateAnimBg="0"/>
      <p:bldP spid="55392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62A25BA-616F-46CF-BF2D-17CAE75F0684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41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228600" y="152400"/>
            <a:ext cx="2286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dirty="0"/>
              <a:t> </a:t>
            </a:r>
            <a:r>
              <a:rPr lang="en-US" altLang="zh-CN" sz="2800" b="1" dirty="0"/>
              <a:t>2.</a:t>
            </a:r>
            <a:r>
              <a:rPr lang="zh-CN" altLang="en-US" sz="2800" b="1" dirty="0"/>
              <a:t>优先数</a:t>
            </a:r>
          </a:p>
        </p:txBody>
      </p:sp>
      <p:grpSp>
        <p:nvGrpSpPr>
          <p:cNvPr id="57374" name="Group 30"/>
          <p:cNvGrpSpPr>
            <a:grpSpLocks/>
          </p:cNvGrpSpPr>
          <p:nvPr/>
        </p:nvGrpSpPr>
        <p:grpSpPr bwMode="auto">
          <a:xfrm>
            <a:off x="381000" y="609600"/>
            <a:ext cx="2819400" cy="1524000"/>
            <a:chOff x="240" y="384"/>
            <a:chExt cx="1776" cy="960"/>
          </a:xfrm>
        </p:grpSpPr>
        <p:sp>
          <p:nvSpPr>
            <p:cNvPr id="40976" name="Text Box 5"/>
            <p:cNvSpPr txBox="1">
              <a:spLocks noChangeArrowheads="1"/>
            </p:cNvSpPr>
            <p:nvPr/>
          </p:nvSpPr>
          <p:spPr bwMode="auto">
            <a:xfrm>
              <a:off x="240" y="681"/>
              <a:ext cx="172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800" b="1"/>
                <a:t>按近似程度分</a:t>
              </a:r>
            </a:p>
          </p:txBody>
        </p:sp>
        <p:sp>
          <p:nvSpPr>
            <p:cNvPr id="40977" name="AutoShape 6"/>
            <p:cNvSpPr>
              <a:spLocks/>
            </p:cNvSpPr>
            <p:nvPr/>
          </p:nvSpPr>
          <p:spPr bwMode="auto">
            <a:xfrm>
              <a:off x="1680" y="384"/>
              <a:ext cx="336" cy="960"/>
            </a:xfrm>
            <a:prstGeom prst="leftBrace">
              <a:avLst>
                <a:gd name="adj1" fmla="val 23810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3276600" y="333375"/>
            <a:ext cx="5029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/>
              <a:t>理论值</a:t>
            </a:r>
            <a:r>
              <a:rPr lang="en-US" altLang="zh-CN" sz="2800" b="1"/>
              <a:t>(</a:t>
            </a:r>
            <a:r>
              <a:rPr lang="zh-CN" altLang="en-US" sz="2000" b="1"/>
              <a:t>按 理论公比计算所得的项值</a:t>
            </a:r>
            <a:r>
              <a:rPr lang="en-US" altLang="zh-CN" sz="2800" b="1"/>
              <a:t>)</a:t>
            </a:r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3276600" y="838200"/>
            <a:ext cx="3962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/>
              <a:t>计算值</a:t>
            </a:r>
            <a:r>
              <a:rPr lang="zh-CN" altLang="en-US" sz="2800"/>
              <a:t>（</a:t>
            </a:r>
            <a:r>
              <a:rPr lang="zh-CN" altLang="en-US" sz="2800" b="1">
                <a:solidFill>
                  <a:srgbClr val="FF3300"/>
                </a:solidFill>
              </a:rPr>
              <a:t>代替理论值</a:t>
            </a:r>
            <a:r>
              <a:rPr lang="zh-CN" altLang="en-US" sz="2800"/>
              <a:t>）</a:t>
            </a:r>
          </a:p>
        </p:txBody>
      </p:sp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3276600" y="1371600"/>
            <a:ext cx="3581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</a:rPr>
              <a:t>常用值  </a:t>
            </a:r>
            <a:r>
              <a:rPr lang="zh-CN" altLang="en-US" sz="2800" b="1"/>
              <a:t>（即</a:t>
            </a:r>
            <a:r>
              <a:rPr lang="zh-CN" altLang="en-US" sz="2800" b="1">
                <a:solidFill>
                  <a:srgbClr val="FF3300"/>
                </a:solidFill>
              </a:rPr>
              <a:t>优选数</a:t>
            </a:r>
            <a:r>
              <a:rPr lang="zh-CN" altLang="en-US" sz="2800" b="1"/>
              <a:t>）</a:t>
            </a:r>
          </a:p>
        </p:txBody>
      </p:sp>
      <p:sp>
        <p:nvSpPr>
          <p:cNvPr id="57354" name="Text Box 10"/>
          <p:cNvSpPr txBox="1">
            <a:spLocks noChangeArrowheads="1"/>
          </p:cNvSpPr>
          <p:nvPr/>
        </p:nvSpPr>
        <p:spPr bwMode="auto">
          <a:xfrm>
            <a:off x="3276600" y="1828800"/>
            <a:ext cx="1600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/>
              <a:t>化整值</a:t>
            </a:r>
          </a:p>
        </p:txBody>
      </p:sp>
      <p:sp>
        <p:nvSpPr>
          <p:cNvPr id="57364" name="Text Box 20"/>
          <p:cNvSpPr txBox="1">
            <a:spLocks noChangeArrowheads="1"/>
          </p:cNvSpPr>
          <p:nvPr/>
        </p:nvSpPr>
        <p:spPr bwMode="auto">
          <a:xfrm>
            <a:off x="533400" y="1981200"/>
            <a:ext cx="1905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/>
              <a:t>(</a:t>
            </a:r>
            <a:r>
              <a:rPr lang="zh-CN" altLang="en-US" sz="2800"/>
              <a:t>见 表</a:t>
            </a:r>
            <a:r>
              <a:rPr lang="en-US" altLang="zh-CN" sz="2800"/>
              <a:t>1.2)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04825" y="2687638"/>
            <a:ext cx="7848600" cy="3836987"/>
            <a:chOff x="504825" y="2636912"/>
            <a:chExt cx="7848600" cy="3837458"/>
          </a:xfrm>
        </p:grpSpPr>
        <p:pic>
          <p:nvPicPr>
            <p:cNvPr id="40974" name="Picture 2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825" y="2816770"/>
              <a:ext cx="7848600" cy="3657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975" name="TextBox 1"/>
            <p:cNvSpPr txBox="1">
              <a:spLocks noChangeArrowheads="1"/>
            </p:cNvSpPr>
            <p:nvPr/>
          </p:nvSpPr>
          <p:spPr bwMode="auto">
            <a:xfrm>
              <a:off x="2522413" y="2636912"/>
              <a:ext cx="5649987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1800" b="1"/>
                <a:t>表</a:t>
              </a:r>
              <a:r>
                <a:rPr lang="en-US" altLang="zh-CN" sz="1800" b="1"/>
                <a:t>1.2 </a:t>
              </a:r>
              <a:r>
                <a:rPr lang="zh-CN" altLang="en-US" sz="1800" b="1"/>
                <a:t>优先数的基本系列        </a:t>
              </a:r>
              <a:r>
                <a:rPr lang="en-US" altLang="zh-CN" sz="1800" b="1"/>
                <a:t>(</a:t>
              </a:r>
              <a:r>
                <a:rPr lang="zh-CN" altLang="en-US" sz="1800" b="1"/>
                <a:t>摘自</a:t>
              </a:r>
              <a:r>
                <a:rPr lang="en-US" altLang="zh-CN" sz="1800" b="1"/>
                <a:t>GB/T</a:t>
              </a:r>
              <a:r>
                <a:rPr lang="en-US" altLang="zh-CN" sz="1800" b="1">
                  <a:latin typeface="宋体" pitchFamily="2" charset="-122"/>
                </a:rPr>
                <a:t>―2005)</a:t>
              </a:r>
              <a:endParaRPr lang="zh-CN" altLang="en-US" sz="1800" b="1"/>
            </a:p>
          </p:txBody>
        </p:sp>
      </p:grpSp>
      <p:sp>
        <p:nvSpPr>
          <p:cNvPr id="21" name="Rectangle 28"/>
          <p:cNvSpPr>
            <a:spLocks noChangeArrowheads="1"/>
          </p:cNvSpPr>
          <p:nvPr/>
        </p:nvSpPr>
        <p:spPr bwMode="auto">
          <a:xfrm>
            <a:off x="547688" y="3925888"/>
            <a:ext cx="3124200" cy="2743200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Line 27"/>
          <p:cNvSpPr>
            <a:spLocks noChangeShapeType="1"/>
          </p:cNvSpPr>
          <p:nvPr/>
        </p:nvSpPr>
        <p:spPr bwMode="auto">
          <a:xfrm>
            <a:off x="6443663" y="4078288"/>
            <a:ext cx="0" cy="24384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29"/>
          <p:cNvSpPr>
            <a:spLocks noChangeShapeType="1"/>
          </p:cNvSpPr>
          <p:nvPr/>
        </p:nvSpPr>
        <p:spPr bwMode="auto">
          <a:xfrm>
            <a:off x="4429125" y="4162425"/>
            <a:ext cx="0" cy="23622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7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build="p" autoUpdateAnimBg="0"/>
      <p:bldP spid="57351" grpId="0" autoUpdateAnimBg="0"/>
      <p:bldP spid="57352" grpId="0" autoUpdateAnimBg="0"/>
      <p:bldP spid="57353" grpId="0" autoUpdateAnimBg="0"/>
      <p:bldP spid="57354" grpId="0" autoUpdateAnimBg="0"/>
      <p:bldP spid="57364" grpId="0" autoUpdateAnimBg="0"/>
      <p:bldP spid="21" grpId="0" animBg="1"/>
      <p:bldP spid="22" grpId="0" animBg="1"/>
      <p:bldP spid="2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6453859-716E-4634-B7EF-7677B453EA5C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42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611188" y="188913"/>
            <a:ext cx="65468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dirty="0"/>
              <a:t> </a:t>
            </a:r>
            <a:r>
              <a:rPr lang="en-US" altLang="zh-CN" b="1" dirty="0"/>
              <a:t>3.</a:t>
            </a:r>
            <a:r>
              <a:rPr lang="zh-CN" altLang="en-US" b="1" dirty="0"/>
              <a:t>优先数系的应用</a:t>
            </a:r>
          </a:p>
        </p:txBody>
      </p:sp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395288" y="4119563"/>
            <a:ext cx="6326187" cy="60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>
                <a:latin typeface="宋体" pitchFamily="2" charset="-122"/>
              </a:rPr>
              <a:t>（</a:t>
            </a:r>
            <a:r>
              <a:rPr lang="en-US" altLang="zh-CN" sz="2800" b="1">
                <a:latin typeface="宋体" pitchFamily="2" charset="-122"/>
              </a:rPr>
              <a:t>3)</a:t>
            </a:r>
            <a:r>
              <a:rPr lang="zh-CN" altLang="en-US" b="1">
                <a:latin typeface="宋体" pitchFamily="2" charset="-122"/>
              </a:rPr>
              <a:t>优先数系的应用顺序为</a:t>
            </a:r>
          </a:p>
        </p:txBody>
      </p:sp>
      <p:sp>
        <p:nvSpPr>
          <p:cNvPr id="71687" name="Text Box 7"/>
          <p:cNvSpPr txBox="1">
            <a:spLocks noChangeArrowheads="1"/>
          </p:cNvSpPr>
          <p:nvPr/>
        </p:nvSpPr>
        <p:spPr bwMode="auto">
          <a:xfrm>
            <a:off x="4572000" y="5445125"/>
            <a:ext cx="41767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>
                <a:latin typeface="宋体" pitchFamily="2" charset="-122"/>
              </a:rPr>
              <a:t>（</a:t>
            </a:r>
            <a:r>
              <a:rPr lang="zh-CN" altLang="en-US" sz="2000" b="1">
                <a:latin typeface="宋体" pitchFamily="2" charset="-122"/>
              </a:rPr>
              <a:t>尽量采用含有</a:t>
            </a:r>
            <a:r>
              <a:rPr lang="en-US" altLang="zh-CN" sz="2000" b="1"/>
              <a:t>1</a:t>
            </a:r>
            <a:r>
              <a:rPr lang="zh-CN" altLang="en-US" sz="2000" b="1">
                <a:latin typeface="宋体" pitchFamily="2" charset="-122"/>
              </a:rPr>
              <a:t>的</a:t>
            </a:r>
            <a:r>
              <a:rPr lang="zh-CN" altLang="en-US" sz="2800" b="1">
                <a:latin typeface="宋体" pitchFamily="2" charset="-122"/>
              </a:rPr>
              <a:t>）</a:t>
            </a:r>
          </a:p>
        </p:txBody>
      </p:sp>
      <p:sp>
        <p:nvSpPr>
          <p:cNvPr id="71688" name="Text Box 8"/>
          <p:cNvSpPr txBox="1">
            <a:spLocks noChangeArrowheads="1"/>
          </p:cNvSpPr>
          <p:nvPr/>
        </p:nvSpPr>
        <p:spPr bwMode="auto">
          <a:xfrm>
            <a:off x="3124200" y="5305425"/>
            <a:ext cx="2455863" cy="75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宋体" pitchFamily="2" charset="-122"/>
              </a:rPr>
              <a:t>→ </a:t>
            </a:r>
            <a:r>
              <a:rPr lang="en-US" altLang="zh-CN" sz="3200"/>
              <a:t>Rr/p</a:t>
            </a:r>
          </a:p>
        </p:txBody>
      </p:sp>
      <p:sp>
        <p:nvSpPr>
          <p:cNvPr id="71689" name="Text Box 9"/>
          <p:cNvSpPr txBox="1">
            <a:spLocks noChangeArrowheads="1"/>
          </p:cNvSpPr>
          <p:nvPr/>
        </p:nvSpPr>
        <p:spPr bwMode="auto">
          <a:xfrm>
            <a:off x="1219200" y="4833938"/>
            <a:ext cx="11922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3200"/>
              <a:t>R5</a:t>
            </a:r>
          </a:p>
        </p:txBody>
      </p:sp>
      <p:sp>
        <p:nvSpPr>
          <p:cNvPr id="71690" name="Text Box 10"/>
          <p:cNvSpPr txBox="1">
            <a:spLocks noChangeArrowheads="1"/>
          </p:cNvSpPr>
          <p:nvPr/>
        </p:nvSpPr>
        <p:spPr bwMode="auto">
          <a:xfrm>
            <a:off x="2209800" y="4803775"/>
            <a:ext cx="2146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宋体" pitchFamily="2" charset="-122"/>
              </a:rPr>
              <a:t>→ </a:t>
            </a:r>
            <a:r>
              <a:rPr lang="en-US" altLang="zh-CN" sz="3200"/>
              <a:t>R10</a:t>
            </a:r>
          </a:p>
        </p:txBody>
      </p:sp>
      <p:sp>
        <p:nvSpPr>
          <p:cNvPr id="71691" name="Text Box 11"/>
          <p:cNvSpPr txBox="1">
            <a:spLocks noChangeArrowheads="1"/>
          </p:cNvSpPr>
          <p:nvPr/>
        </p:nvSpPr>
        <p:spPr bwMode="auto">
          <a:xfrm>
            <a:off x="3657600" y="4803775"/>
            <a:ext cx="2514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宋体" pitchFamily="2" charset="-122"/>
              </a:rPr>
              <a:t>→ </a:t>
            </a:r>
            <a:r>
              <a:rPr lang="en-US" altLang="zh-CN" sz="3200"/>
              <a:t>R20</a:t>
            </a:r>
          </a:p>
        </p:txBody>
      </p:sp>
      <p:sp>
        <p:nvSpPr>
          <p:cNvPr id="71692" name="Text Box 12"/>
          <p:cNvSpPr txBox="1">
            <a:spLocks noChangeArrowheads="1"/>
          </p:cNvSpPr>
          <p:nvPr/>
        </p:nvSpPr>
        <p:spPr bwMode="auto">
          <a:xfrm>
            <a:off x="5486400" y="4803775"/>
            <a:ext cx="27574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宋体" pitchFamily="2" charset="-122"/>
              </a:rPr>
              <a:t>→ </a:t>
            </a:r>
            <a:r>
              <a:rPr lang="en-US" altLang="zh-CN" sz="3200"/>
              <a:t>R40</a:t>
            </a:r>
          </a:p>
        </p:txBody>
      </p:sp>
      <p:sp>
        <p:nvSpPr>
          <p:cNvPr id="71693" name="Text Box 13"/>
          <p:cNvSpPr txBox="1">
            <a:spLocks noChangeArrowheads="1"/>
          </p:cNvSpPr>
          <p:nvPr/>
        </p:nvSpPr>
        <p:spPr bwMode="auto">
          <a:xfrm>
            <a:off x="1295400" y="5359400"/>
            <a:ext cx="213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宋体" pitchFamily="2" charset="-122"/>
              </a:rPr>
              <a:t>→ </a:t>
            </a:r>
            <a:r>
              <a:rPr lang="en-US" altLang="zh-CN" sz="3200"/>
              <a:t>R80</a:t>
            </a:r>
          </a:p>
        </p:txBody>
      </p:sp>
      <p:sp>
        <p:nvSpPr>
          <p:cNvPr id="71694" name="Text Box 14"/>
          <p:cNvSpPr txBox="1">
            <a:spLocks noChangeArrowheads="1"/>
          </p:cNvSpPr>
          <p:nvPr/>
        </p:nvSpPr>
        <p:spPr bwMode="auto">
          <a:xfrm>
            <a:off x="1219200" y="6021388"/>
            <a:ext cx="56578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>
                <a:solidFill>
                  <a:srgbClr val="FF3300"/>
                </a:solidFill>
              </a:rPr>
              <a:t>先疏后密原则</a:t>
            </a:r>
          </a:p>
        </p:txBody>
      </p:sp>
      <p:sp>
        <p:nvSpPr>
          <p:cNvPr id="71695" name="Text Box 15"/>
          <p:cNvSpPr txBox="1">
            <a:spLocks noChangeArrowheads="1"/>
          </p:cNvSpPr>
          <p:nvPr/>
        </p:nvSpPr>
        <p:spPr bwMode="auto">
          <a:xfrm>
            <a:off x="395288" y="692150"/>
            <a:ext cx="8064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/>
              <a:t>（</a:t>
            </a:r>
            <a:r>
              <a:rPr lang="en-US" altLang="zh-CN" b="1"/>
              <a:t>1</a:t>
            </a:r>
            <a:r>
              <a:rPr lang="zh-CN" altLang="en-US" b="1"/>
              <a:t>）在一切标准化领域中应尽可能采用优先数系</a:t>
            </a:r>
          </a:p>
        </p:txBody>
      </p:sp>
      <p:sp>
        <p:nvSpPr>
          <p:cNvPr id="71696" name="Text Box 16"/>
          <p:cNvSpPr txBox="1">
            <a:spLocks noChangeArrowheads="1"/>
          </p:cNvSpPr>
          <p:nvPr/>
        </p:nvSpPr>
        <p:spPr bwMode="auto">
          <a:xfrm>
            <a:off x="395288" y="1125538"/>
            <a:ext cx="8064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/>
              <a:t>（</a:t>
            </a:r>
            <a:r>
              <a:rPr lang="en-US" altLang="zh-CN" b="1"/>
              <a:t>2</a:t>
            </a:r>
            <a:r>
              <a:rPr lang="zh-CN" altLang="en-US" b="1"/>
              <a:t>）区别对待各个参数采用优先数系的要求</a:t>
            </a:r>
          </a:p>
        </p:txBody>
      </p:sp>
      <p:sp>
        <p:nvSpPr>
          <p:cNvPr id="71697" name="Text Box 17"/>
          <p:cNvSpPr txBox="1">
            <a:spLocks noChangeArrowheads="1"/>
          </p:cNvSpPr>
          <p:nvPr/>
        </p:nvSpPr>
        <p:spPr bwMode="auto">
          <a:xfrm>
            <a:off x="322263" y="1484313"/>
            <a:ext cx="864235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/>
              <a:t>    </a:t>
            </a:r>
            <a:r>
              <a:rPr lang="en-US" altLang="zh-CN" b="1">
                <a:latin typeface="宋体" pitchFamily="2" charset="-122"/>
              </a:rPr>
              <a:t>① </a:t>
            </a:r>
            <a:r>
              <a:rPr lang="zh-CN" altLang="en-US" b="1"/>
              <a:t>基本参数、重要参数及在数值传播上最原始或涉及面最广的参数，应尽可能采用优先数系。对于其他参数，除非由于运算上的原因或其他特殊原因，不能为优先数外，原则上都宜采用优先数。</a:t>
            </a:r>
          </a:p>
        </p:txBody>
      </p:sp>
      <p:sp>
        <p:nvSpPr>
          <p:cNvPr id="71698" name="Text Box 18"/>
          <p:cNvSpPr txBox="1">
            <a:spLocks noChangeArrowheads="1"/>
          </p:cNvSpPr>
          <p:nvPr/>
        </p:nvSpPr>
        <p:spPr bwMode="auto">
          <a:xfrm>
            <a:off x="180975" y="3357563"/>
            <a:ext cx="835183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b="1">
                <a:latin typeface="宋体" pitchFamily="2" charset="-122"/>
              </a:rPr>
              <a:t>   ② </a:t>
            </a:r>
            <a:r>
              <a:rPr lang="zh-CN" altLang="en-US" b="1">
                <a:latin typeface="宋体" pitchFamily="2" charset="-122"/>
              </a:rPr>
              <a:t>对于有函数关系的参数，如</a:t>
            </a:r>
            <a:r>
              <a:rPr lang="en-US" altLang="zh-CN" b="1" i="1"/>
              <a:t>y </a:t>
            </a:r>
            <a:r>
              <a:rPr lang="en-US" altLang="zh-CN" b="1"/>
              <a:t>= </a:t>
            </a:r>
            <a:r>
              <a:rPr lang="en-US" altLang="zh-CN" b="1" i="1"/>
              <a:t>f </a:t>
            </a:r>
            <a:r>
              <a:rPr lang="en-US" altLang="zh-CN" b="1"/>
              <a:t>(</a:t>
            </a:r>
            <a:r>
              <a:rPr lang="en-US" altLang="zh-CN" b="1" i="1"/>
              <a:t>x </a:t>
            </a:r>
            <a:r>
              <a:rPr lang="en-US" altLang="zh-CN" b="1"/>
              <a:t>) ,</a:t>
            </a:r>
            <a:r>
              <a:rPr lang="zh-CN" altLang="en-US" b="1"/>
              <a:t>自变量</a:t>
            </a:r>
            <a:r>
              <a:rPr lang="en-US" altLang="zh-CN" b="1" i="1"/>
              <a:t>x</a:t>
            </a:r>
            <a:r>
              <a:rPr lang="zh-CN" altLang="en-US" b="1"/>
              <a:t>参数系列应尽可能采用优先数系的基本系列。</a:t>
            </a: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 bwMode="auto">
          <a:xfrm>
            <a:off x="7026275" y="6092825"/>
            <a:ext cx="1800225" cy="5762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itchFamily="2" charset="-122"/>
                <a:ea typeface="方正舒体" pitchFamily="2" charset="-122"/>
              </a:rPr>
              <a:t>返回目录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1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71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71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71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71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5" grpId="0" build="p" autoUpdateAnimBg="0"/>
      <p:bldP spid="71686" grpId="0" autoUpdateAnimBg="0"/>
      <p:bldP spid="71687" grpId="0" autoUpdateAnimBg="0"/>
      <p:bldP spid="71688" grpId="0" autoUpdateAnimBg="0"/>
      <p:bldP spid="71689" grpId="0" autoUpdateAnimBg="0"/>
      <p:bldP spid="71690" grpId="0" autoUpdateAnimBg="0"/>
      <p:bldP spid="71691" grpId="0" autoUpdateAnimBg="0"/>
      <p:bldP spid="71692" grpId="0" autoUpdateAnimBg="0"/>
      <p:bldP spid="71693" grpId="0" autoUpdateAnimBg="0"/>
      <p:bldP spid="71694" grpId="0" autoUpdateAnimBg="0"/>
      <p:bldP spid="71695" grpId="0" build="p" autoUpdateAnimBg="0"/>
      <p:bldP spid="71696" grpId="0" build="p" autoUpdateAnimBg="0"/>
      <p:bldP spid="71697" grpId="0" build="p" autoUpdateAnimBg="0"/>
      <p:bldP spid="71698" grpId="0" build="p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8D25061-6149-4400-9229-FDE69BED5F14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43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609600" y="381000"/>
            <a:ext cx="56911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b="1" dirty="0"/>
              <a:t>1.4  </a:t>
            </a:r>
            <a:r>
              <a:rPr lang="zh-CN" altLang="en-US" sz="2800" b="1" dirty="0"/>
              <a:t>检测技术的发展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685800" y="1905000"/>
            <a:ext cx="7486650" cy="163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/>
              <a:t>      </a:t>
            </a:r>
            <a:r>
              <a:rPr lang="zh-CN" altLang="en-US" sz="2800" b="1"/>
              <a:t>根据国际计量大会的统计，机械零件加工的精度大约</a:t>
            </a:r>
            <a:r>
              <a:rPr lang="zh-CN" altLang="en-US" sz="2800" b="1">
                <a:solidFill>
                  <a:srgbClr val="FF3300"/>
                </a:solidFill>
              </a:rPr>
              <a:t>每十年提高一个数量级</a:t>
            </a:r>
            <a:r>
              <a:rPr lang="zh-CN" altLang="en-US" sz="2800" b="1"/>
              <a:t>，这是由于检测技术不断发展的缘故。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914400" y="3649663"/>
            <a:ext cx="38735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800"/>
              <a:t> </a:t>
            </a:r>
            <a:r>
              <a:rPr lang="en-US" altLang="zh-CN" sz="3600" b="1"/>
              <a:t>1940</a:t>
            </a:r>
            <a:r>
              <a:rPr lang="zh-CN" altLang="en-US" sz="3600" b="1"/>
              <a:t>年 </a:t>
            </a:r>
            <a:r>
              <a:rPr lang="en-US" altLang="zh-CN" sz="3600" b="1">
                <a:solidFill>
                  <a:srgbClr val="FF3300"/>
                </a:solidFill>
              </a:rPr>
              <a:t>1.5μm</a:t>
            </a:r>
          </a:p>
        </p:txBody>
      </p:sp>
      <p:sp>
        <p:nvSpPr>
          <p:cNvPr id="12314" name="Text Box 26"/>
          <p:cNvSpPr txBox="1">
            <a:spLocks noChangeArrowheads="1"/>
          </p:cNvSpPr>
          <p:nvPr/>
        </p:nvSpPr>
        <p:spPr bwMode="auto">
          <a:xfrm>
            <a:off x="685800" y="838200"/>
            <a:ext cx="7702550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/>
              <a:t>       </a:t>
            </a:r>
            <a:r>
              <a:rPr lang="zh-CN" altLang="en-US" sz="2800" b="1"/>
              <a:t>检测技术是实现互换性生产的重要手段，它们是</a:t>
            </a:r>
            <a:r>
              <a:rPr lang="zh-CN" altLang="en-US" sz="2800" b="1">
                <a:solidFill>
                  <a:srgbClr val="FF3300"/>
                </a:solidFill>
              </a:rPr>
              <a:t>相互依存，又相互促进</a:t>
            </a:r>
            <a:r>
              <a:rPr lang="zh-CN" altLang="en-US" sz="2800" b="1"/>
              <a:t>。</a:t>
            </a:r>
          </a:p>
        </p:txBody>
      </p:sp>
      <p:sp>
        <p:nvSpPr>
          <p:cNvPr id="12331" name="Text Box 43"/>
          <p:cNvSpPr txBox="1">
            <a:spLocks noChangeArrowheads="1"/>
          </p:cNvSpPr>
          <p:nvPr/>
        </p:nvSpPr>
        <p:spPr bwMode="auto">
          <a:xfrm>
            <a:off x="4038600" y="3619500"/>
            <a:ext cx="45656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4000" b="1">
                <a:solidFill>
                  <a:srgbClr val="FF3300"/>
                </a:solidFill>
                <a:latin typeface="宋体" pitchFamily="2" charset="-122"/>
              </a:rPr>
              <a:t>→</a:t>
            </a:r>
            <a:r>
              <a:rPr lang="en-US" altLang="zh-CN" sz="3600" b="1"/>
              <a:t>1950</a:t>
            </a:r>
            <a:r>
              <a:rPr lang="zh-CN" altLang="en-US" sz="3600" b="1"/>
              <a:t>年 </a:t>
            </a:r>
            <a:r>
              <a:rPr lang="en-US" altLang="zh-CN" sz="3600" b="1">
                <a:solidFill>
                  <a:srgbClr val="FF3300"/>
                </a:solidFill>
              </a:rPr>
              <a:t>0.2μm</a:t>
            </a:r>
          </a:p>
        </p:txBody>
      </p:sp>
      <p:sp>
        <p:nvSpPr>
          <p:cNvPr id="12332" name="Text Box 44"/>
          <p:cNvSpPr txBox="1">
            <a:spLocks noChangeArrowheads="1"/>
          </p:cNvSpPr>
          <p:nvPr/>
        </p:nvSpPr>
        <p:spPr bwMode="auto">
          <a:xfrm>
            <a:off x="971550" y="4797425"/>
            <a:ext cx="4968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3600" b="1">
                <a:solidFill>
                  <a:srgbClr val="FF3300"/>
                </a:solidFill>
                <a:latin typeface="宋体" pitchFamily="2" charset="-122"/>
              </a:rPr>
              <a:t>→</a:t>
            </a:r>
            <a:r>
              <a:rPr lang="en-US" altLang="zh-CN" sz="3600" b="1"/>
              <a:t>1960</a:t>
            </a:r>
            <a:r>
              <a:rPr lang="zh-CN" altLang="en-US" sz="3600" b="1"/>
              <a:t>年 </a:t>
            </a:r>
            <a:r>
              <a:rPr lang="en-US" altLang="zh-CN" sz="3600" b="1">
                <a:solidFill>
                  <a:srgbClr val="FF3300"/>
                </a:solidFill>
              </a:rPr>
              <a:t>0.1μm</a:t>
            </a:r>
          </a:p>
        </p:txBody>
      </p:sp>
      <p:sp>
        <p:nvSpPr>
          <p:cNvPr id="12333" name="Text Box 45"/>
          <p:cNvSpPr txBox="1">
            <a:spLocks noChangeArrowheads="1"/>
          </p:cNvSpPr>
          <p:nvPr/>
        </p:nvSpPr>
        <p:spPr bwMode="auto">
          <a:xfrm>
            <a:off x="4500563" y="4868863"/>
            <a:ext cx="4248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宋体" pitchFamily="2" charset="-122"/>
              </a:rPr>
              <a:t>→</a:t>
            </a:r>
            <a:r>
              <a:rPr lang="en-US" altLang="zh-CN" sz="3200" b="1"/>
              <a:t>1969</a:t>
            </a:r>
            <a:r>
              <a:rPr lang="zh-CN" altLang="en-US" sz="3200" b="1"/>
              <a:t>年 </a:t>
            </a:r>
            <a:r>
              <a:rPr lang="en-US" altLang="zh-CN" sz="3200" b="1">
                <a:solidFill>
                  <a:srgbClr val="FF3300"/>
                </a:solidFill>
              </a:rPr>
              <a:t>0.01μm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2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2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2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uild="p" autoUpdateAnimBg="0"/>
      <p:bldP spid="12295" grpId="0" autoUpdateAnimBg="0"/>
      <p:bldP spid="12297" grpId="0" autoUpdateAnimBg="0"/>
      <p:bldP spid="12314" grpId="0" autoUpdateAnimBg="0"/>
      <p:bldP spid="12331" grpId="0" autoUpdateAnimBg="0"/>
      <p:bldP spid="12332" grpId="0" autoUpdateAnimBg="0"/>
      <p:bldP spid="12333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473973FF-FA17-44A6-80BF-69DAACC9642F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44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762000" y="381000"/>
            <a:ext cx="55387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b="1" dirty="0"/>
              <a:t>1.5</a:t>
            </a:r>
            <a:r>
              <a:rPr lang="zh-CN" altLang="en-US" sz="2800" b="1" dirty="0"/>
              <a:t>本课程的特点和任务</a:t>
            </a: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461963" y="885825"/>
            <a:ext cx="79263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800" b="1"/>
              <a:t>1.5.1 </a:t>
            </a:r>
            <a:r>
              <a:rPr lang="zh-CN" altLang="en-US" sz="2800" b="1"/>
              <a:t>本课程的特点和学习方法</a:t>
            </a:r>
            <a:r>
              <a:rPr lang="en-US" altLang="zh-CN" sz="2800" b="1"/>
              <a:t>(</a:t>
            </a:r>
            <a:r>
              <a:rPr lang="zh-CN" altLang="en-US" sz="2800" b="1"/>
              <a:t>前面已讲）</a:t>
            </a: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433388" y="1385888"/>
            <a:ext cx="37068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/>
              <a:t>  </a:t>
            </a:r>
            <a:r>
              <a:rPr lang="en-US" altLang="zh-CN" sz="2800" b="1"/>
              <a:t>1. </a:t>
            </a:r>
            <a:r>
              <a:rPr lang="zh-CN" altLang="en-US" sz="2800" b="1"/>
              <a:t>特点：</a:t>
            </a:r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388938" y="1905000"/>
            <a:ext cx="83597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/>
              <a:t>（</a:t>
            </a:r>
            <a:r>
              <a:rPr lang="en-US" altLang="zh-CN" sz="2800" b="1"/>
              <a:t>1</a:t>
            </a:r>
            <a:r>
              <a:rPr lang="zh-CN" altLang="en-US" sz="2800" b="1"/>
              <a:t>）</a:t>
            </a:r>
            <a:r>
              <a:rPr lang="zh-CN" altLang="en-US" sz="2800" b="1">
                <a:latin typeface="宋体" pitchFamily="2" charset="-122"/>
              </a:rPr>
              <a:t>本课程为机械设计方面的</a:t>
            </a:r>
            <a:r>
              <a:rPr lang="zh-CN" altLang="en-US" sz="2800" b="1">
                <a:solidFill>
                  <a:srgbClr val="FF3300"/>
                </a:solidFill>
                <a:latin typeface="宋体" pitchFamily="2" charset="-122"/>
              </a:rPr>
              <a:t>技术基础课</a:t>
            </a:r>
            <a:r>
              <a:rPr lang="zh-CN" altLang="en-US" sz="2800" b="1">
                <a:latin typeface="宋体" pitchFamily="2" charset="-122"/>
              </a:rPr>
              <a:t>；</a:t>
            </a:r>
          </a:p>
        </p:txBody>
      </p:sp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3597275" y="4662488"/>
            <a:ext cx="53673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</a:rPr>
              <a:t>精度设计</a:t>
            </a:r>
            <a:r>
              <a:rPr lang="zh-CN" altLang="en-US" sz="2800" b="1"/>
              <a:t>（几何量精度设计）</a:t>
            </a:r>
          </a:p>
        </p:txBody>
      </p:sp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611188" y="5334000"/>
            <a:ext cx="80645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</a:rPr>
              <a:t>本课程只研究精度设计</a:t>
            </a:r>
            <a:r>
              <a:rPr lang="en-US" altLang="zh-CN" sz="2800" b="1">
                <a:solidFill>
                  <a:srgbClr val="FF3300"/>
                </a:solidFill>
              </a:rPr>
              <a:t>(</a:t>
            </a:r>
            <a:r>
              <a:rPr lang="zh-CN" altLang="en-US" sz="2800" b="1">
                <a:solidFill>
                  <a:srgbClr val="FF3300"/>
                </a:solidFill>
              </a:rPr>
              <a:t>即几何量精度设计</a:t>
            </a:r>
            <a:r>
              <a:rPr lang="en-US" altLang="zh-CN" sz="2800" b="1">
                <a:solidFill>
                  <a:srgbClr val="FF3300"/>
                </a:solidFill>
              </a:rPr>
              <a:t>)</a:t>
            </a:r>
            <a:r>
              <a:rPr lang="zh-CN" altLang="en-US" sz="2800"/>
              <a:t>。</a:t>
            </a:r>
          </a:p>
        </p:txBody>
      </p:sp>
      <p:sp>
        <p:nvSpPr>
          <p:cNvPr id="59409" name="Text Box 17"/>
          <p:cNvSpPr txBox="1">
            <a:spLocks noChangeArrowheads="1"/>
          </p:cNvSpPr>
          <p:nvPr/>
        </p:nvSpPr>
        <p:spPr bwMode="auto">
          <a:xfrm>
            <a:off x="250825" y="3487738"/>
            <a:ext cx="250825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宋体" pitchFamily="2" charset="-122"/>
              </a:rPr>
              <a:t>机械设计</a:t>
            </a:r>
          </a:p>
          <a:p>
            <a:pPr eaLnBrk="1" hangingPunct="1"/>
            <a:r>
              <a:rPr lang="zh-CN" altLang="en-US" sz="2800" b="1">
                <a:latin typeface="宋体" pitchFamily="2" charset="-122"/>
              </a:rPr>
              <a:t>内容</a:t>
            </a:r>
          </a:p>
        </p:txBody>
      </p:sp>
      <p:sp>
        <p:nvSpPr>
          <p:cNvPr id="59410" name="AutoShape 18"/>
          <p:cNvSpPr>
            <a:spLocks/>
          </p:cNvSpPr>
          <p:nvPr/>
        </p:nvSpPr>
        <p:spPr bwMode="auto">
          <a:xfrm>
            <a:off x="2682875" y="3062288"/>
            <a:ext cx="685800" cy="1905000"/>
          </a:xfrm>
          <a:prstGeom prst="leftBrace">
            <a:avLst>
              <a:gd name="adj1" fmla="val 23148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1" name="Text Box 19"/>
          <p:cNvSpPr txBox="1">
            <a:spLocks noChangeArrowheads="1"/>
          </p:cNvSpPr>
          <p:nvPr/>
        </p:nvSpPr>
        <p:spPr bwMode="auto">
          <a:xfrm>
            <a:off x="3597275" y="2833688"/>
            <a:ext cx="46021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/>
              <a:t>强度设计</a:t>
            </a:r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auto">
          <a:xfrm>
            <a:off x="3597275" y="3457575"/>
            <a:ext cx="27019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/>
              <a:t>传动设计</a:t>
            </a:r>
          </a:p>
        </p:txBody>
      </p:sp>
      <p:sp>
        <p:nvSpPr>
          <p:cNvPr id="59413" name="Text Box 21"/>
          <p:cNvSpPr txBox="1">
            <a:spLocks noChangeArrowheads="1"/>
          </p:cNvSpPr>
          <p:nvPr/>
        </p:nvSpPr>
        <p:spPr bwMode="auto">
          <a:xfrm>
            <a:off x="3597275" y="4067175"/>
            <a:ext cx="24145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/>
              <a:t>结构设计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9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59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59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59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build="p" autoUpdateAnimBg="0"/>
      <p:bldP spid="59397" grpId="0" build="p" autoUpdateAnimBg="0"/>
      <p:bldP spid="59398" grpId="0" build="p" autoUpdateAnimBg="0"/>
      <p:bldP spid="59399" grpId="0" build="p" autoUpdateAnimBg="0"/>
      <p:bldP spid="59400" grpId="0" autoUpdateAnimBg="0"/>
      <p:bldP spid="59401" grpId="0" autoUpdateAnimBg="0"/>
      <p:bldP spid="59409" grpId="0" autoUpdateAnimBg="0"/>
      <p:bldP spid="59410" grpId="0" animBg="1"/>
      <p:bldP spid="59411" grpId="0" autoUpdateAnimBg="0"/>
      <p:bldP spid="59412" grpId="0" autoUpdateAnimBg="0"/>
      <p:bldP spid="59413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35ADB3B-96CF-498D-9C89-6D2E354DF3B2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45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61444" name="Text Box 1028"/>
          <p:cNvSpPr txBox="1">
            <a:spLocks noChangeArrowheads="1"/>
          </p:cNvSpPr>
          <p:nvPr/>
        </p:nvSpPr>
        <p:spPr bwMode="auto">
          <a:xfrm>
            <a:off x="250825" y="304800"/>
            <a:ext cx="6858000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</a:t>
            </a:r>
            <a:r>
              <a:rPr lang="zh-CN" altLang="en-US" sz="2800" b="1" dirty="0">
                <a:latin typeface="宋体" pitchFamily="2" charset="-122"/>
              </a:rPr>
              <a:t>本课程实践性强</a:t>
            </a:r>
            <a:r>
              <a:rPr lang="en-US" altLang="zh-CN" sz="2800" b="1" dirty="0">
                <a:latin typeface="宋体" pitchFamily="2" charset="-122"/>
              </a:rPr>
              <a:t>,</a:t>
            </a:r>
            <a:r>
              <a:rPr lang="zh-CN" altLang="en-US" sz="2800" b="1" dirty="0">
                <a:latin typeface="宋体" pitchFamily="2" charset="-122"/>
              </a:rPr>
              <a:t>涉及国家标准多</a:t>
            </a: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2800" b="1" dirty="0">
                <a:latin typeface="宋体" pitchFamily="2" charset="-122"/>
              </a:rPr>
              <a:t>        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多、强、大</a:t>
            </a:r>
          </a:p>
        </p:txBody>
      </p:sp>
      <p:sp>
        <p:nvSpPr>
          <p:cNvPr id="61445" name="Text Box 1029"/>
          <p:cNvSpPr txBox="1">
            <a:spLocks noChangeArrowheads="1"/>
          </p:cNvSpPr>
          <p:nvPr/>
        </p:nvSpPr>
        <p:spPr bwMode="auto">
          <a:xfrm>
            <a:off x="479425" y="1995488"/>
            <a:ext cx="82692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/>
              <a:t> </a:t>
            </a:r>
            <a:r>
              <a:rPr lang="zh-CN" altLang="en-US" sz="2800" b="1"/>
              <a:t>定义、符号、公式、标准规定和经验解法多。</a:t>
            </a:r>
          </a:p>
        </p:txBody>
      </p:sp>
      <p:sp>
        <p:nvSpPr>
          <p:cNvPr id="61446" name="Text Box 1030"/>
          <p:cNvSpPr txBox="1">
            <a:spLocks noChangeArrowheads="1"/>
          </p:cNvSpPr>
          <p:nvPr/>
        </p:nvSpPr>
        <p:spPr bwMode="auto">
          <a:xfrm>
            <a:off x="631825" y="3138488"/>
            <a:ext cx="8261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/>
              <a:t>原则性强，因为必须按国标有关规定进行设计。</a:t>
            </a:r>
          </a:p>
        </p:txBody>
      </p:sp>
      <p:sp>
        <p:nvSpPr>
          <p:cNvPr id="61447" name="Text Box 1031"/>
          <p:cNvSpPr txBox="1">
            <a:spLocks noChangeArrowheads="1"/>
          </p:cNvSpPr>
          <p:nvPr/>
        </p:nvSpPr>
        <p:spPr bwMode="auto">
          <a:xfrm>
            <a:off x="708025" y="4433888"/>
            <a:ext cx="66008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/>
              <a:t> </a:t>
            </a:r>
            <a:r>
              <a:rPr lang="zh-CN" altLang="en-US" sz="2800" b="1"/>
              <a:t>实际应用中灵活性大。</a:t>
            </a:r>
          </a:p>
        </p:txBody>
      </p:sp>
      <p:sp>
        <p:nvSpPr>
          <p:cNvPr id="61448" name="Text Box 1032"/>
          <p:cNvSpPr txBox="1">
            <a:spLocks noChangeArrowheads="1"/>
          </p:cNvSpPr>
          <p:nvPr/>
        </p:nvSpPr>
        <p:spPr bwMode="auto">
          <a:xfrm>
            <a:off x="479425" y="1385888"/>
            <a:ext cx="30130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/>
              <a:t>①  </a:t>
            </a:r>
            <a:r>
              <a:rPr lang="zh-CN" altLang="en-US" sz="2800" b="1">
                <a:solidFill>
                  <a:srgbClr val="FF3300"/>
                </a:solidFill>
              </a:rPr>
              <a:t>多</a:t>
            </a:r>
          </a:p>
        </p:txBody>
      </p:sp>
      <p:sp>
        <p:nvSpPr>
          <p:cNvPr id="61449" name="Text Box 1033"/>
          <p:cNvSpPr txBox="1">
            <a:spLocks noChangeArrowheads="1"/>
          </p:cNvSpPr>
          <p:nvPr/>
        </p:nvSpPr>
        <p:spPr bwMode="auto">
          <a:xfrm>
            <a:off x="479425" y="2590800"/>
            <a:ext cx="3155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/>
              <a:t>②  </a:t>
            </a:r>
            <a:r>
              <a:rPr lang="zh-CN" altLang="en-US" sz="2800" b="1">
                <a:solidFill>
                  <a:srgbClr val="FF3300"/>
                </a:solidFill>
              </a:rPr>
              <a:t>强</a:t>
            </a:r>
          </a:p>
        </p:txBody>
      </p:sp>
      <p:sp>
        <p:nvSpPr>
          <p:cNvPr id="61450" name="Text Box 1034"/>
          <p:cNvSpPr txBox="1">
            <a:spLocks noChangeArrowheads="1"/>
          </p:cNvSpPr>
          <p:nvPr/>
        </p:nvSpPr>
        <p:spPr bwMode="auto">
          <a:xfrm>
            <a:off x="479425" y="3824288"/>
            <a:ext cx="366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/>
              <a:t>③  </a:t>
            </a:r>
            <a:r>
              <a:rPr lang="zh-CN" altLang="en-US" sz="2800" b="1">
                <a:solidFill>
                  <a:srgbClr val="FF3300"/>
                </a:solidFill>
              </a:rPr>
              <a:t>大</a:t>
            </a:r>
          </a:p>
        </p:txBody>
      </p:sp>
      <p:sp>
        <p:nvSpPr>
          <p:cNvPr id="61451" name="Text Box 1035"/>
          <p:cNvSpPr txBox="1">
            <a:spLocks noChangeArrowheads="1"/>
          </p:cNvSpPr>
          <p:nvPr/>
        </p:nvSpPr>
        <p:spPr bwMode="auto">
          <a:xfrm>
            <a:off x="327025" y="5410200"/>
            <a:ext cx="55403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/>
              <a:t>   </a:t>
            </a:r>
            <a:r>
              <a:rPr lang="en-US" altLang="zh-CN" sz="2800" b="1"/>
              <a:t>2.</a:t>
            </a:r>
            <a:r>
              <a:rPr lang="zh-CN" altLang="en-US" sz="2800" b="1"/>
              <a:t>学习方法</a:t>
            </a: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 bwMode="auto">
          <a:xfrm>
            <a:off x="7026275" y="5949950"/>
            <a:ext cx="1800225" cy="574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itchFamily="2" charset="-122"/>
                <a:ea typeface="方正舒体" pitchFamily="2" charset="-122"/>
              </a:rPr>
              <a:t>返回目录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3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61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61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 build="p" autoUpdateAnimBg="0"/>
      <p:bldP spid="61445" grpId="0" autoUpdateAnimBg="0"/>
      <p:bldP spid="61446" grpId="0" autoUpdateAnimBg="0"/>
      <p:bldP spid="61447" grpId="0" autoUpdateAnimBg="0"/>
      <p:bldP spid="61448" grpId="0" autoUpdateAnimBg="0"/>
      <p:bldP spid="61449" grpId="0" autoUpdateAnimBg="0"/>
      <p:bldP spid="61450" grpId="0" autoUpdateAnimBg="0"/>
      <p:bldP spid="61451" grpId="0" build="p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2744920-C7A2-40D6-AC8F-F9C59664FF1C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46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228600" y="4724400"/>
            <a:ext cx="8304213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/>
              <a:t>         (</a:t>
            </a:r>
            <a:r>
              <a:rPr lang="en-US" altLang="zh-CN" sz="2800" b="1"/>
              <a:t>3) </a:t>
            </a:r>
            <a:r>
              <a:rPr lang="zh-CN" altLang="en-US" sz="2800" b="1"/>
              <a:t>初步学会根据使用要求，正确设计几何量公差并正确地标注在图样上；</a:t>
            </a:r>
          </a:p>
        </p:txBody>
      </p:sp>
      <p:sp>
        <p:nvSpPr>
          <p:cNvPr id="13326" name="Rectangle 14"/>
          <p:cNvSpPr>
            <a:spLocks noChangeArrowheads="1"/>
          </p:cNvSpPr>
          <p:nvPr/>
        </p:nvSpPr>
        <p:spPr bwMode="auto">
          <a:xfrm>
            <a:off x="395288" y="685800"/>
            <a:ext cx="7543800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/>
              <a:t>机械精度设计 </a:t>
            </a:r>
            <a:r>
              <a:rPr lang="en-US" altLang="zh-CN" sz="2800" b="1"/>
              <a:t>— </a:t>
            </a:r>
            <a:r>
              <a:rPr lang="zh-CN" altLang="en-US" sz="2800" b="1">
                <a:solidFill>
                  <a:srgbClr val="CC0000"/>
                </a:solidFill>
              </a:rPr>
              <a:t>尺寸、几何</a:t>
            </a:r>
            <a:r>
              <a:rPr lang="zh-CN" altLang="en-US" sz="2800" b="1"/>
              <a:t>（形状、方向、</a:t>
            </a:r>
          </a:p>
          <a:p>
            <a:pPr algn="l">
              <a:lnSpc>
                <a:spcPct val="120000"/>
              </a:lnSpc>
            </a:pPr>
            <a:r>
              <a:rPr lang="zh-CN" altLang="en-US" sz="2800" b="1"/>
              <a:t>                             位置和跳动）和</a:t>
            </a:r>
            <a:r>
              <a:rPr lang="zh-CN" altLang="en-US" sz="2800" b="1">
                <a:solidFill>
                  <a:srgbClr val="CC0000"/>
                </a:solidFill>
              </a:rPr>
              <a:t>微观轮廓</a:t>
            </a:r>
            <a:r>
              <a:rPr lang="zh-CN" altLang="en-US" sz="2800" b="1"/>
              <a:t>。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228600" y="2438400"/>
            <a:ext cx="8231188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/>
              <a:t>         </a:t>
            </a:r>
            <a:r>
              <a:rPr lang="en-US" altLang="zh-CN" sz="2800" b="1" dirty="0"/>
              <a:t>(1) </a:t>
            </a:r>
            <a:r>
              <a:rPr lang="zh-CN" altLang="en-US" sz="2800" b="1" dirty="0"/>
              <a:t>掌握标准化、互换性的基本概念及精度设计有关的基本</a:t>
            </a:r>
            <a:r>
              <a:rPr lang="zh-CN" altLang="en-US" sz="2800" b="1" dirty="0" smtClean="0"/>
              <a:t>术语</a:t>
            </a:r>
            <a:r>
              <a:rPr lang="zh-CN" altLang="en-US" sz="2800" b="1" dirty="0"/>
              <a:t>和定义；</a:t>
            </a: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228600" y="3581400"/>
            <a:ext cx="8447088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b="1"/>
              <a:t>　     </a:t>
            </a:r>
            <a:r>
              <a:rPr lang="en-US" altLang="zh-CN" sz="2800" b="1"/>
              <a:t>(2) </a:t>
            </a:r>
            <a:r>
              <a:rPr lang="zh-CN" altLang="en-US" sz="2800" b="1"/>
              <a:t>基本掌握精度设计标准的主要内容、特点和应用原则；</a:t>
            </a: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381000" y="152400"/>
            <a:ext cx="5343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b="1" dirty="0"/>
              <a:t>1.5.2  </a:t>
            </a:r>
            <a:r>
              <a:rPr lang="zh-CN" altLang="en-US" sz="2800" b="1" dirty="0"/>
              <a:t>本课程的任务</a:t>
            </a:r>
            <a:endParaRPr lang="zh-CN" altLang="en-US" dirty="0"/>
          </a:p>
        </p:txBody>
      </p:sp>
      <p:sp>
        <p:nvSpPr>
          <p:cNvPr id="13331" name="Text Box 19"/>
          <p:cNvSpPr txBox="1">
            <a:spLocks noChangeArrowheads="1"/>
          </p:cNvSpPr>
          <p:nvPr/>
        </p:nvSpPr>
        <p:spPr bwMode="auto">
          <a:xfrm>
            <a:off x="179388" y="1905000"/>
            <a:ext cx="66722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/>
              <a:t>  </a:t>
            </a:r>
            <a:r>
              <a:rPr lang="zh-CN" altLang="en-US" sz="2800" b="1"/>
              <a:t>学完本课程后应达到下列要求：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3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3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 build="p" autoUpdateAnimBg="0"/>
      <p:bldP spid="13326" grpId="0" autoUpdateAnimBg="0"/>
      <p:bldP spid="13327" grpId="0" build="p" autoUpdateAnimBg="0"/>
      <p:bldP spid="13328" grpId="0" build="p" autoUpdateAnimBg="0"/>
      <p:bldP spid="13329" grpId="0" build="p" autoUpdateAnimBg="0"/>
      <p:bldP spid="13331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49CBD1B2-A5FF-497C-ACD8-9A22620AE216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47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63492" name="Text Box 1028"/>
          <p:cNvSpPr txBox="1">
            <a:spLocks noChangeArrowheads="1"/>
          </p:cNvSpPr>
          <p:nvPr/>
        </p:nvSpPr>
        <p:spPr bwMode="auto">
          <a:xfrm>
            <a:off x="179388" y="404813"/>
            <a:ext cx="8137525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/>
              <a:t>　    </a:t>
            </a:r>
            <a:r>
              <a:rPr lang="en-US" altLang="zh-CN" sz="2800" b="1" dirty="0"/>
              <a:t>(4) </a:t>
            </a:r>
            <a:r>
              <a:rPr lang="zh-CN" altLang="en-US" sz="2800" b="1" dirty="0"/>
              <a:t>了解各种典型几何量的检测方法和初步学会使用常用的计量器具。</a:t>
            </a:r>
          </a:p>
        </p:txBody>
      </p:sp>
      <p:sp>
        <p:nvSpPr>
          <p:cNvPr id="63493" name="Text Box 1029"/>
          <p:cNvSpPr txBox="1">
            <a:spLocks noChangeArrowheads="1"/>
          </p:cNvSpPr>
          <p:nvPr/>
        </p:nvSpPr>
        <p:spPr bwMode="auto">
          <a:xfrm>
            <a:off x="179388" y="1981200"/>
            <a:ext cx="7842250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b="1"/>
              <a:t>　       </a:t>
            </a:r>
            <a:r>
              <a:rPr lang="zh-CN" altLang="en-US" sz="3200" b="1"/>
              <a:t>总之，</a:t>
            </a:r>
            <a:r>
              <a:rPr lang="zh-CN" altLang="en-US" sz="3200" b="1">
                <a:solidFill>
                  <a:srgbClr val="FF3300"/>
                </a:solidFill>
              </a:rPr>
              <a:t>本课程的任务是使学生获得机械工程师必须掌握的精度设计</a:t>
            </a:r>
            <a:r>
              <a:rPr lang="zh-CN" altLang="en-US" sz="3200" b="1"/>
              <a:t>和</a:t>
            </a:r>
            <a:r>
              <a:rPr lang="zh-CN" altLang="en-US" sz="3200" b="1">
                <a:solidFill>
                  <a:srgbClr val="0000FF"/>
                </a:solidFill>
              </a:rPr>
              <a:t>检测方法的基本知识和基本技能。</a:t>
            </a: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 bwMode="auto">
          <a:xfrm>
            <a:off x="7026275" y="5949950"/>
            <a:ext cx="1800225" cy="574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itchFamily="2" charset="-122"/>
                <a:ea typeface="方正舒体" pitchFamily="2" charset="-122"/>
              </a:rPr>
              <a:t>返回目录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 build="p" autoUpdateAnimBg="0"/>
      <p:bldP spid="63493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C907FC3A-9319-4C97-A22A-306CE0D96B53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48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990600" y="5075238"/>
            <a:ext cx="6096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作业</a:t>
            </a:r>
            <a:r>
              <a:rPr lang="en-US" altLang="zh-CN" sz="2800" b="1">
                <a:solidFill>
                  <a:srgbClr val="0000FF"/>
                </a:solidFill>
              </a:rPr>
              <a:t>:</a:t>
            </a:r>
            <a:r>
              <a:rPr lang="en-US" altLang="zh-CN" sz="2800" b="1">
                <a:solidFill>
                  <a:srgbClr val="CC0000"/>
                </a:solidFill>
              </a:rPr>
              <a:t> </a:t>
            </a:r>
            <a:r>
              <a:rPr lang="zh-CN" altLang="en-US" sz="3200" b="1"/>
              <a:t>思考题 </a:t>
            </a:r>
            <a:r>
              <a:rPr lang="en-US" altLang="zh-CN" sz="3200" b="1"/>
              <a:t>1</a:t>
            </a:r>
            <a:r>
              <a:rPr lang="zh-CN" altLang="en-US" sz="3200" b="1"/>
              <a:t>、</a:t>
            </a:r>
            <a:r>
              <a:rPr lang="en-US" altLang="zh-CN" sz="3200" b="1"/>
              <a:t>2</a:t>
            </a:r>
            <a:r>
              <a:rPr lang="zh-CN" altLang="en-US" sz="3200" b="1"/>
              <a:t>、</a:t>
            </a:r>
            <a:r>
              <a:rPr lang="en-US" altLang="zh-CN" sz="3200" b="1"/>
              <a:t>4</a:t>
            </a:r>
            <a:r>
              <a:rPr lang="zh-CN" altLang="en-US" sz="3200" b="1"/>
              <a:t>、</a:t>
            </a:r>
            <a:r>
              <a:rPr lang="en-US" altLang="zh-CN" sz="3200" b="1"/>
              <a:t>6</a:t>
            </a:r>
            <a:r>
              <a:rPr lang="zh-CN" altLang="en-US" sz="3200" b="1"/>
              <a:t>，</a:t>
            </a:r>
          </a:p>
          <a:p>
            <a:pPr algn="l" eaLnBrk="1" hangingPunct="1">
              <a:spcBef>
                <a:spcPct val="50000"/>
              </a:spcBef>
            </a:pPr>
            <a:r>
              <a:rPr lang="zh-CN" altLang="en-US" sz="3200" b="1"/>
              <a:t>         作业题 </a:t>
            </a:r>
            <a:r>
              <a:rPr lang="en-US" altLang="zh-CN" sz="3200" b="1"/>
              <a:t>1</a:t>
            </a:r>
            <a:r>
              <a:rPr lang="zh-CN" altLang="en-US" sz="3200" b="1"/>
              <a:t>、</a:t>
            </a:r>
            <a:r>
              <a:rPr lang="en-US" altLang="zh-CN" sz="3200" b="1"/>
              <a:t>2</a:t>
            </a:r>
            <a:r>
              <a:rPr lang="zh-CN" altLang="en-US" sz="3200" b="1"/>
              <a:t>、</a:t>
            </a:r>
            <a:r>
              <a:rPr lang="en-US" altLang="zh-CN" sz="3200" b="1"/>
              <a:t>3</a:t>
            </a: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533400" y="685800"/>
            <a:ext cx="807720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FF3300"/>
                </a:solidFill>
                <a:sym typeface="Wingdings" pitchFamily="2" charset="2"/>
              </a:rPr>
              <a:t>                        </a:t>
            </a:r>
            <a:r>
              <a:rPr lang="zh-CN" altLang="en-US" sz="3200" b="1">
                <a:solidFill>
                  <a:srgbClr val="FF3300"/>
                </a:solidFill>
                <a:sym typeface="Wingdings" pitchFamily="2" charset="2"/>
              </a:rPr>
              <a:t>本章重点：</a:t>
            </a:r>
            <a:endParaRPr lang="zh-CN" altLang="en-US" sz="3200">
              <a:solidFill>
                <a:srgbClr val="FF3300"/>
              </a:solidFill>
            </a:endParaRP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533400" y="1447800"/>
            <a:ext cx="8077200" cy="354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514350" indent="-514350" algn="l" eaLnBrk="1" hangingPunct="1">
              <a:lnSpc>
                <a:spcPct val="160000"/>
              </a:lnSpc>
              <a:buFontTx/>
              <a:buAutoNum type="arabicPeriod"/>
              <a:defRPr/>
            </a:pPr>
            <a:r>
              <a:rPr lang="zh-CN" altLang="en-US" sz="2800" b="1" dirty="0" smtClean="0">
                <a:sym typeface="Wingdings" pitchFamily="2" charset="2"/>
              </a:rPr>
              <a:t>互换性、公差的定义、互换性的分类和作用；</a:t>
            </a:r>
            <a:endParaRPr lang="en-US" altLang="zh-CN" sz="2800" b="1" dirty="0" smtClean="0">
              <a:sym typeface="Wingdings" pitchFamily="2" charset="2"/>
            </a:endParaRPr>
          </a:p>
          <a:p>
            <a:pPr marL="514350" indent="-514350" algn="l" eaLnBrk="1" hangingPunct="1">
              <a:lnSpc>
                <a:spcPct val="160000"/>
              </a:lnSpc>
              <a:buFontTx/>
              <a:buAutoNum type="arabicPeriod"/>
              <a:defRPr/>
            </a:pPr>
            <a:r>
              <a:rPr lang="zh-CN" altLang="en-US" sz="2800" b="1" dirty="0" smtClean="0">
                <a:sym typeface="Wingdings" pitchFamily="2" charset="2"/>
              </a:rPr>
              <a:t>新一代</a:t>
            </a:r>
            <a:r>
              <a:rPr lang="en-US" altLang="zh-CN" sz="2800" b="1" dirty="0" smtClean="0">
                <a:sym typeface="Wingdings" pitchFamily="2" charset="2"/>
              </a:rPr>
              <a:t>GPS</a:t>
            </a:r>
            <a:r>
              <a:rPr lang="zh-CN" altLang="en-US" sz="2800" b="1" dirty="0" smtClean="0">
                <a:sym typeface="Wingdings" pitchFamily="2" charset="2"/>
              </a:rPr>
              <a:t>的概念；</a:t>
            </a:r>
          </a:p>
          <a:p>
            <a:pPr algn="l" eaLnBrk="1" hangingPunct="1">
              <a:lnSpc>
                <a:spcPct val="160000"/>
              </a:lnSpc>
              <a:defRPr/>
            </a:pPr>
            <a:r>
              <a:rPr lang="en-US" altLang="zh-CN" sz="2800" b="1" dirty="0" smtClean="0">
                <a:sym typeface="Wingdings" pitchFamily="2" charset="2"/>
              </a:rPr>
              <a:t>3.   </a:t>
            </a:r>
            <a:r>
              <a:rPr lang="zh-CN" altLang="en-US" sz="2800" b="1" dirty="0" smtClean="0">
                <a:sym typeface="Wingdings" pitchFamily="2" charset="2"/>
              </a:rPr>
              <a:t>标准化在工业生产中的作用和技术标准按应</a:t>
            </a:r>
          </a:p>
          <a:p>
            <a:pPr algn="l" eaLnBrk="1" hangingPunct="1">
              <a:lnSpc>
                <a:spcPct val="160000"/>
              </a:lnSpc>
              <a:defRPr/>
            </a:pPr>
            <a:r>
              <a:rPr lang="zh-CN" altLang="en-US" sz="2800" b="1" dirty="0" smtClean="0">
                <a:sym typeface="Wingdings" pitchFamily="2" charset="2"/>
              </a:rPr>
              <a:t>      范围的分类；           </a:t>
            </a:r>
          </a:p>
          <a:p>
            <a:pPr algn="l" eaLnBrk="1" hangingPunct="1">
              <a:lnSpc>
                <a:spcPct val="160000"/>
              </a:lnSpc>
              <a:defRPr/>
            </a:pPr>
            <a:r>
              <a:rPr lang="en-US" altLang="zh-CN" sz="2800" b="1" dirty="0" smtClean="0">
                <a:sym typeface="Wingdings" pitchFamily="2" charset="2"/>
              </a:rPr>
              <a:t>4.</a:t>
            </a:r>
            <a:r>
              <a:rPr lang="en-US" altLang="zh-CN" sz="2800" b="1" dirty="0" smtClean="0">
                <a:solidFill>
                  <a:srgbClr val="CC0000"/>
                </a:solidFill>
                <a:sym typeface="Wingdings" pitchFamily="2" charset="2"/>
              </a:rPr>
              <a:t>   </a:t>
            </a:r>
            <a:r>
              <a:rPr lang="zh-CN" altLang="en-US" sz="2800" b="1" dirty="0" smtClean="0">
                <a:sym typeface="Wingdings" pitchFamily="2" charset="2"/>
              </a:rPr>
              <a:t>优先数系的种类、代号和公比。</a:t>
            </a:r>
            <a:endParaRPr lang="zh-CN" altLang="en-US" sz="2800" b="1" dirty="0" smtClean="0"/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 bwMode="auto">
          <a:xfrm>
            <a:off x="7026275" y="5949950"/>
            <a:ext cx="1800225" cy="574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itchFamily="2" charset="-122"/>
                <a:ea typeface="方正舒体" pitchFamily="2" charset="-122"/>
              </a:rPr>
              <a:t>返回目录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uild="p" autoUpdateAnimBg="0"/>
      <p:bldP spid="36876" grpId="0" build="p" autoUpdateAnimBg="0" advAuto="1000"/>
      <p:bldP spid="36877" grpId="0" build="p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B05D1F4-8E24-4CE0-8D3E-CD522898D902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49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323850" y="152400"/>
            <a:ext cx="7554913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dirty="0"/>
              <a:t>       </a:t>
            </a:r>
            <a:r>
              <a:rPr lang="zh-CN" altLang="en-US" b="1" dirty="0">
                <a:solidFill>
                  <a:srgbClr val="FF3300"/>
                </a:solidFill>
              </a:rPr>
              <a:t>课堂练习</a:t>
            </a:r>
            <a:r>
              <a:rPr lang="zh-CN" altLang="en-US" b="1" dirty="0"/>
              <a:t> ：利用优先数系的基本系列  表</a:t>
            </a:r>
            <a:r>
              <a:rPr lang="en-US" altLang="zh-CN" b="1" dirty="0"/>
              <a:t>1.1</a:t>
            </a:r>
            <a:r>
              <a:rPr lang="zh-CN" altLang="en-US" b="1" dirty="0"/>
              <a:t>确定下列数据各属什么系列？</a:t>
            </a:r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179388" y="1066800"/>
            <a:ext cx="71628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/>
              <a:t>       </a:t>
            </a:r>
            <a:r>
              <a:rPr lang="zh-CN" altLang="en-US" b="1"/>
              <a:t>例</a:t>
            </a:r>
            <a:r>
              <a:rPr lang="en-US" altLang="zh-CN" b="1"/>
              <a:t>1 </a:t>
            </a:r>
            <a:r>
              <a:rPr lang="zh-CN" altLang="en-US" b="1"/>
              <a:t>电动机转速为：</a:t>
            </a:r>
            <a:r>
              <a:rPr lang="en-US" altLang="zh-CN" b="1"/>
              <a:t>375r</a:t>
            </a:r>
            <a:r>
              <a:rPr lang="zh-CN" altLang="en-US" b="1"/>
              <a:t>／</a:t>
            </a:r>
            <a:r>
              <a:rPr lang="en-US" altLang="zh-CN" b="1"/>
              <a:t>min</a:t>
            </a:r>
            <a:r>
              <a:rPr lang="zh-CN" altLang="en-US" b="1"/>
              <a:t>，</a:t>
            </a:r>
            <a:r>
              <a:rPr lang="en-US" altLang="zh-CN" b="1"/>
              <a:t>750 r </a:t>
            </a:r>
            <a:r>
              <a:rPr lang="zh-CN" altLang="en-US" b="1"/>
              <a:t>／</a:t>
            </a:r>
            <a:r>
              <a:rPr lang="en-US" altLang="zh-CN" b="1"/>
              <a:t>min</a:t>
            </a:r>
            <a:r>
              <a:rPr lang="zh-CN" altLang="en-US" b="1"/>
              <a:t>，</a:t>
            </a:r>
          </a:p>
          <a:p>
            <a:pPr algn="l" eaLnBrk="1" hangingPunct="1">
              <a:lnSpc>
                <a:spcPct val="120000"/>
              </a:lnSpc>
            </a:pPr>
            <a:r>
              <a:rPr lang="zh-CN" altLang="en-US" b="1"/>
              <a:t>             </a:t>
            </a:r>
            <a:r>
              <a:rPr lang="en-US" altLang="zh-CN" b="1"/>
              <a:t>1500r</a:t>
            </a:r>
            <a:r>
              <a:rPr lang="zh-CN" altLang="en-US" b="1"/>
              <a:t>／</a:t>
            </a:r>
            <a:r>
              <a:rPr lang="en-US" altLang="zh-CN" b="1"/>
              <a:t>min</a:t>
            </a:r>
            <a:r>
              <a:rPr lang="zh-CN" altLang="en-US" b="1"/>
              <a:t>，  </a:t>
            </a:r>
            <a:r>
              <a:rPr lang="en-US" altLang="zh-CN" b="1"/>
              <a:t>3000r</a:t>
            </a:r>
            <a:r>
              <a:rPr lang="zh-CN" altLang="en-US" b="1"/>
              <a:t>／</a:t>
            </a:r>
            <a:r>
              <a:rPr lang="en-US" altLang="zh-CN" b="1"/>
              <a:t>min …</a:t>
            </a:r>
            <a:r>
              <a:rPr lang="zh-CN" altLang="en-US" b="1"/>
              <a:t>。        </a:t>
            </a:r>
          </a:p>
        </p:txBody>
      </p:sp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755650" y="2057400"/>
            <a:ext cx="688498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/>
              <a:t>解</a:t>
            </a:r>
            <a:r>
              <a:rPr lang="zh-CN" altLang="en-US">
                <a:sym typeface="Wingdings" pitchFamily="2" charset="2"/>
              </a:rPr>
              <a:t>：</a:t>
            </a:r>
            <a:r>
              <a:rPr lang="zh-CN" altLang="en-US" b="1">
                <a:sym typeface="Wingdings" pitchFamily="2" charset="2"/>
              </a:rPr>
              <a:t>（</a:t>
            </a:r>
            <a:r>
              <a:rPr lang="en-US" altLang="zh-CN" b="1">
                <a:sym typeface="Wingdings" pitchFamily="2" charset="2"/>
              </a:rPr>
              <a:t>1</a:t>
            </a:r>
            <a:r>
              <a:rPr lang="zh-CN" altLang="en-US" b="1">
                <a:sym typeface="Wingdings" pitchFamily="2" charset="2"/>
              </a:rPr>
              <a:t>）计算公比   </a:t>
            </a:r>
            <a:r>
              <a:rPr lang="en-US" altLang="zh-CN" b="1" i="1">
                <a:sym typeface="Wingdings" pitchFamily="2" charset="2"/>
              </a:rPr>
              <a:t>q</a:t>
            </a:r>
            <a:r>
              <a:rPr lang="zh-CN" altLang="en-US" b="1">
                <a:sym typeface="Wingdings" pitchFamily="2" charset="2"/>
              </a:rPr>
              <a:t>＝ </a:t>
            </a:r>
            <a:r>
              <a:rPr lang="en-US" altLang="zh-CN" b="1">
                <a:sym typeface="Wingdings" pitchFamily="2" charset="2"/>
              </a:rPr>
              <a:t>750÷375</a:t>
            </a:r>
            <a:r>
              <a:rPr lang="zh-CN" altLang="en-US" b="1">
                <a:sym typeface="Wingdings" pitchFamily="2" charset="2"/>
              </a:rPr>
              <a:t>＝</a:t>
            </a:r>
            <a:r>
              <a:rPr lang="en-US" altLang="zh-CN" b="1">
                <a:sym typeface="Wingdings" pitchFamily="2" charset="2"/>
              </a:rPr>
              <a:t>…</a:t>
            </a:r>
          </a:p>
          <a:p>
            <a:pPr algn="l" eaLnBrk="1" hangingPunct="1"/>
            <a:r>
              <a:rPr lang="en-US" altLang="zh-CN" b="1">
                <a:sym typeface="Wingdings" pitchFamily="2" charset="2"/>
              </a:rPr>
              <a:t>                                        </a:t>
            </a:r>
            <a:r>
              <a:rPr lang="zh-CN" altLang="en-US" b="1">
                <a:sym typeface="Wingdings" pitchFamily="2" charset="2"/>
              </a:rPr>
              <a:t>＝</a:t>
            </a:r>
            <a:r>
              <a:rPr lang="en-US" altLang="zh-CN" b="1">
                <a:sym typeface="Wingdings" pitchFamily="2" charset="2"/>
              </a:rPr>
              <a:t>3000÷1500</a:t>
            </a:r>
            <a:r>
              <a:rPr lang="zh-CN" altLang="en-US" b="1">
                <a:sym typeface="Wingdings" pitchFamily="2" charset="2"/>
              </a:rPr>
              <a:t>＝</a:t>
            </a:r>
            <a:r>
              <a:rPr lang="en-US" altLang="zh-CN" b="1">
                <a:sym typeface="Wingdings" pitchFamily="2" charset="2"/>
              </a:rPr>
              <a:t>2</a:t>
            </a:r>
            <a:r>
              <a:rPr lang="zh-CN" altLang="en-US" b="1">
                <a:sym typeface="Wingdings" pitchFamily="2" charset="2"/>
              </a:rPr>
              <a:t>。</a:t>
            </a:r>
            <a:endParaRPr lang="zh-CN" altLang="en-US" b="1"/>
          </a:p>
        </p:txBody>
      </p:sp>
      <p:sp>
        <p:nvSpPr>
          <p:cNvPr id="93191" name="Text Box 7"/>
          <p:cNvSpPr txBox="1">
            <a:spLocks noChangeArrowheads="1"/>
          </p:cNvSpPr>
          <p:nvPr/>
        </p:nvSpPr>
        <p:spPr bwMode="auto">
          <a:xfrm>
            <a:off x="539750" y="2819400"/>
            <a:ext cx="6965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/>
              <a:t>（</a:t>
            </a:r>
            <a:r>
              <a:rPr lang="en-US" altLang="zh-CN" b="1"/>
              <a:t>2</a:t>
            </a:r>
            <a:r>
              <a:rPr lang="zh-CN" altLang="en-US" b="1"/>
              <a:t>）由表</a:t>
            </a:r>
            <a:r>
              <a:rPr lang="en-US" altLang="zh-CN" b="1"/>
              <a:t>1.1  </a:t>
            </a:r>
            <a:r>
              <a:rPr lang="zh-CN" altLang="en-US" b="1"/>
              <a:t>看项值，为 </a:t>
            </a:r>
            <a:r>
              <a:rPr lang="en-US" altLang="zh-CN" b="1"/>
              <a:t>R40</a:t>
            </a:r>
            <a:r>
              <a:rPr lang="zh-CN" altLang="en-US" b="1"/>
              <a:t>的项值。</a:t>
            </a:r>
          </a:p>
        </p:txBody>
      </p:sp>
      <p:sp>
        <p:nvSpPr>
          <p:cNvPr id="93192" name="Text Box 8"/>
          <p:cNvSpPr txBox="1">
            <a:spLocks noChangeArrowheads="1"/>
          </p:cNvSpPr>
          <p:nvPr/>
        </p:nvSpPr>
        <p:spPr bwMode="auto">
          <a:xfrm>
            <a:off x="539750" y="3276600"/>
            <a:ext cx="5094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/>
              <a:t>（</a:t>
            </a:r>
            <a:r>
              <a:rPr lang="en-US" altLang="zh-CN" b="1"/>
              <a:t>3</a:t>
            </a:r>
            <a:r>
              <a:rPr lang="zh-CN" altLang="en-US" b="1"/>
              <a:t>）结论   </a:t>
            </a:r>
            <a:r>
              <a:rPr lang="en-US" altLang="zh-CN" b="1">
                <a:solidFill>
                  <a:srgbClr val="FF3300"/>
                </a:solidFill>
              </a:rPr>
              <a:t>R40</a:t>
            </a:r>
            <a:r>
              <a:rPr lang="zh-CN" altLang="en-US" b="1">
                <a:solidFill>
                  <a:srgbClr val="FF3300"/>
                </a:solidFill>
              </a:rPr>
              <a:t>／</a:t>
            </a:r>
            <a:r>
              <a:rPr lang="en-US" altLang="zh-CN" b="1">
                <a:solidFill>
                  <a:srgbClr val="FF3300"/>
                </a:solidFill>
              </a:rPr>
              <a:t>12</a:t>
            </a:r>
          </a:p>
        </p:txBody>
      </p:sp>
      <p:grpSp>
        <p:nvGrpSpPr>
          <p:cNvPr id="49160" name="组合 2"/>
          <p:cNvGrpSpPr>
            <a:grpSpLocks/>
          </p:cNvGrpSpPr>
          <p:nvPr/>
        </p:nvGrpSpPr>
        <p:grpSpPr bwMode="auto">
          <a:xfrm>
            <a:off x="533400" y="3716338"/>
            <a:ext cx="7848600" cy="2908300"/>
            <a:chOff x="533400" y="3645024"/>
            <a:chExt cx="7848600" cy="2908176"/>
          </a:xfrm>
        </p:grpSpPr>
        <p:grpSp>
          <p:nvGrpSpPr>
            <p:cNvPr id="49161" name="Group 9"/>
            <p:cNvGrpSpPr>
              <a:grpSpLocks/>
            </p:cNvGrpSpPr>
            <p:nvPr/>
          </p:nvGrpSpPr>
          <p:grpSpPr bwMode="auto">
            <a:xfrm>
              <a:off x="533400" y="3733800"/>
              <a:ext cx="7848600" cy="2819400"/>
              <a:chOff x="144" y="1008"/>
              <a:chExt cx="5328" cy="2928"/>
            </a:xfrm>
          </p:grpSpPr>
          <p:pic>
            <p:nvPicPr>
              <p:cNvPr id="49163" name="Picture 10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1035"/>
                <a:ext cx="5232" cy="29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9164" name="Rectangle 11"/>
              <p:cNvSpPr>
                <a:spLocks noChangeArrowheads="1"/>
              </p:cNvSpPr>
              <p:nvPr/>
            </p:nvSpPr>
            <p:spPr bwMode="auto">
              <a:xfrm>
                <a:off x="5040" y="1008"/>
                <a:ext cx="432" cy="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en-US" altLang="zh-CN" sz="2000"/>
                  <a:t>2005)</a:t>
                </a:r>
              </a:p>
            </p:txBody>
          </p:sp>
        </p:grpSp>
        <p:sp>
          <p:nvSpPr>
            <p:cNvPr id="49162" name="TextBox 1"/>
            <p:cNvSpPr txBox="1">
              <a:spLocks noChangeArrowheads="1"/>
            </p:cNvSpPr>
            <p:nvPr/>
          </p:nvSpPr>
          <p:spPr bwMode="auto">
            <a:xfrm>
              <a:off x="2339752" y="3645024"/>
              <a:ext cx="1146175" cy="3077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/>
                <a:t>表</a:t>
              </a:r>
              <a:r>
                <a:rPr lang="en-US" altLang="zh-CN" sz="1400" b="1"/>
                <a:t>1.2</a:t>
              </a:r>
              <a:endParaRPr lang="zh-CN" altLang="en-US" sz="1400" b="1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 autoUpdateAnimBg="0"/>
      <p:bldP spid="93189" grpId="0" autoUpdateAnimBg="0"/>
      <p:bldP spid="93190" grpId="0" autoUpdateAnimBg="0"/>
      <p:bldP spid="93191" grpId="0" autoUpdateAnimBg="0"/>
      <p:bldP spid="9319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76D512E-A074-4E4C-BD45-74ED27DB125D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5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762000" y="476250"/>
            <a:ext cx="49625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/>
              <a:t>  </a:t>
            </a:r>
            <a:r>
              <a:rPr lang="en-US" altLang="zh-CN" sz="3200" b="1" dirty="0"/>
              <a:t>1.</a:t>
            </a:r>
            <a:r>
              <a:rPr lang="zh-CN" altLang="en-US" sz="3200" b="1" dirty="0"/>
              <a:t>本课程的性质</a:t>
            </a:r>
            <a:r>
              <a:rPr lang="en-US" altLang="zh-CN" sz="3200" b="1" dirty="0"/>
              <a:t>——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533400" y="1412875"/>
            <a:ext cx="7620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 dirty="0">
                <a:latin typeface="宋体" pitchFamily="2" charset="-122"/>
              </a:rPr>
              <a:t>  </a:t>
            </a:r>
            <a:r>
              <a:rPr lang="zh-CN" altLang="en-US" sz="2800" b="1" dirty="0">
                <a:latin typeface="宋体" pitchFamily="2" charset="-122"/>
              </a:rPr>
              <a:t>本课程为机械设计方面的</a:t>
            </a:r>
            <a:r>
              <a:rPr lang="zh-CN" altLang="en-US" sz="2800" b="1" dirty="0">
                <a:solidFill>
                  <a:srgbClr val="FF3300"/>
                </a:solidFill>
                <a:latin typeface="宋体" pitchFamily="2" charset="-122"/>
              </a:rPr>
              <a:t>技术</a:t>
            </a:r>
            <a:r>
              <a:rPr lang="zh-CN" altLang="en-US" sz="2800" b="1" dirty="0" smtClean="0">
                <a:solidFill>
                  <a:srgbClr val="FF3300"/>
                </a:solidFill>
                <a:latin typeface="宋体" pitchFamily="2" charset="-122"/>
              </a:rPr>
              <a:t>基础课</a:t>
            </a:r>
            <a:endParaRPr lang="zh-CN" altLang="en-US" sz="2800" b="1" dirty="0">
              <a:latin typeface="宋体" pitchFamily="2" charset="-122"/>
            </a:endParaRP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3581400" y="4052888"/>
            <a:ext cx="5562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</a:rPr>
              <a:t>精度设计</a:t>
            </a:r>
            <a:r>
              <a:rPr lang="zh-CN" altLang="en-US" sz="2800" b="1"/>
              <a:t>（几何量精度设计）</a:t>
            </a:r>
          </a:p>
        </p:txBody>
      </p:sp>
      <p:grpSp>
        <p:nvGrpSpPr>
          <p:cNvPr id="32789" name="Group 21"/>
          <p:cNvGrpSpPr>
            <a:grpSpLocks/>
          </p:cNvGrpSpPr>
          <p:nvPr/>
        </p:nvGrpSpPr>
        <p:grpSpPr bwMode="auto">
          <a:xfrm>
            <a:off x="395288" y="2452688"/>
            <a:ext cx="2957512" cy="1905000"/>
            <a:chOff x="249" y="1545"/>
            <a:chExt cx="1863" cy="1200"/>
          </a:xfrm>
        </p:grpSpPr>
        <p:sp>
          <p:nvSpPr>
            <p:cNvPr id="5135" name="Text Box 10"/>
            <p:cNvSpPr txBox="1">
              <a:spLocks noChangeArrowheads="1"/>
            </p:cNvSpPr>
            <p:nvPr/>
          </p:nvSpPr>
          <p:spPr bwMode="auto">
            <a:xfrm>
              <a:off x="249" y="1813"/>
              <a:ext cx="1479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宋体" pitchFamily="2" charset="-122"/>
                </a:rPr>
                <a:t>机械设计</a:t>
              </a:r>
            </a:p>
            <a:p>
              <a:pPr eaLnBrk="1" hangingPunct="1"/>
              <a:r>
                <a:rPr lang="zh-CN" altLang="en-US" sz="2800" b="1">
                  <a:latin typeface="宋体" pitchFamily="2" charset="-122"/>
                </a:rPr>
                <a:t>内容</a:t>
              </a:r>
            </a:p>
          </p:txBody>
        </p:sp>
        <p:sp>
          <p:nvSpPr>
            <p:cNvPr id="5136" name="AutoShape 11"/>
            <p:cNvSpPr>
              <a:spLocks/>
            </p:cNvSpPr>
            <p:nvPr/>
          </p:nvSpPr>
          <p:spPr bwMode="auto">
            <a:xfrm>
              <a:off x="1680" y="1545"/>
              <a:ext cx="432" cy="1200"/>
            </a:xfrm>
            <a:prstGeom prst="leftBrace">
              <a:avLst>
                <a:gd name="adj1" fmla="val 23148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3581400" y="2224088"/>
            <a:ext cx="29352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/>
              <a:t>强度设计</a:t>
            </a:r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3581400" y="2847975"/>
            <a:ext cx="29352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/>
              <a:t>传动设计</a:t>
            </a:r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3581400" y="3457575"/>
            <a:ext cx="27908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/>
              <a:t>结构设计</a:t>
            </a:r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4498975" y="496888"/>
            <a:ext cx="41767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3200" b="1">
                <a:solidFill>
                  <a:srgbClr val="FF3300"/>
                </a:solidFill>
                <a:latin typeface="宋体" pitchFamily="2" charset="-122"/>
              </a:rPr>
              <a:t>技术基础课</a:t>
            </a:r>
          </a:p>
        </p:txBody>
      </p:sp>
      <p:grpSp>
        <p:nvGrpSpPr>
          <p:cNvPr id="32788" name="Group 20"/>
          <p:cNvGrpSpPr>
            <a:grpSpLocks/>
          </p:cNvGrpSpPr>
          <p:nvPr/>
        </p:nvGrpSpPr>
        <p:grpSpPr bwMode="auto">
          <a:xfrm>
            <a:off x="1676400" y="4572000"/>
            <a:ext cx="5867400" cy="1828800"/>
            <a:chOff x="1056" y="2880"/>
            <a:chExt cx="3696" cy="1152"/>
          </a:xfrm>
        </p:grpSpPr>
        <p:sp>
          <p:nvSpPr>
            <p:cNvPr id="5133" name="AutoShape 16"/>
            <p:cNvSpPr>
              <a:spLocks noChangeArrowheads="1"/>
            </p:cNvSpPr>
            <p:nvPr/>
          </p:nvSpPr>
          <p:spPr bwMode="auto">
            <a:xfrm>
              <a:off x="1056" y="3168"/>
              <a:ext cx="3696" cy="864"/>
            </a:xfrm>
            <a:prstGeom prst="diamond">
              <a:avLst/>
            </a:prstGeom>
            <a:solidFill>
              <a:schemeClr val="bg1"/>
            </a:solidFill>
            <a:ln w="38100">
              <a:solidFill>
                <a:srgbClr val="66CC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2800" b="1">
                  <a:solidFill>
                    <a:srgbClr val="FF3300"/>
                  </a:solidFill>
                </a:rPr>
                <a:t>本课程只研究精度设计</a:t>
              </a:r>
            </a:p>
          </p:txBody>
        </p:sp>
        <p:sp>
          <p:nvSpPr>
            <p:cNvPr id="5134" name="Line 19"/>
            <p:cNvSpPr>
              <a:spLocks noChangeShapeType="1"/>
            </p:cNvSpPr>
            <p:nvPr/>
          </p:nvSpPr>
          <p:spPr bwMode="auto">
            <a:xfrm>
              <a:off x="2784" y="2880"/>
              <a:ext cx="144" cy="288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1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 build="p" autoUpdateAnimBg="0"/>
      <p:bldP spid="32775" grpId="0" build="p" autoUpdateAnimBg="0"/>
      <p:bldP spid="32776" grpId="0" autoUpdateAnimBg="0"/>
      <p:bldP spid="32780" grpId="0" autoUpdateAnimBg="0"/>
      <p:bldP spid="32781" grpId="0" autoUpdateAnimBg="0"/>
      <p:bldP spid="32782" grpId="0" autoUpdateAnimBg="0"/>
      <p:bldP spid="32783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279F579-1645-4A2D-AC3A-BE58BEB95EF4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50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457200" y="304800"/>
            <a:ext cx="7696200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 dirty="0"/>
              <a:t>        </a:t>
            </a:r>
            <a:r>
              <a:rPr lang="zh-CN" altLang="en-US" sz="2800" b="1" dirty="0"/>
              <a:t>例</a:t>
            </a:r>
            <a:r>
              <a:rPr lang="en-US" altLang="zh-CN" sz="2800" b="1" dirty="0"/>
              <a:t>2  </a:t>
            </a:r>
            <a:r>
              <a:rPr lang="zh-CN" altLang="en-US" sz="2800" b="1" dirty="0"/>
              <a:t>摇臂钻床的最大钻孔直径为：</a:t>
            </a:r>
            <a:r>
              <a:rPr lang="en-US" altLang="zh-CN" sz="2800" b="1" dirty="0"/>
              <a:t>25</a:t>
            </a:r>
            <a:r>
              <a:rPr lang="zh-CN" altLang="en-US" sz="2800" b="1" dirty="0"/>
              <a:t>，</a:t>
            </a:r>
            <a:r>
              <a:rPr lang="en-US" altLang="zh-CN" sz="2800" b="1" dirty="0"/>
              <a:t>40</a:t>
            </a:r>
            <a:r>
              <a:rPr lang="zh-CN" altLang="en-US" sz="2800" b="1" dirty="0"/>
              <a:t>，</a:t>
            </a:r>
            <a:r>
              <a:rPr lang="en-US" altLang="zh-CN" sz="2800" b="1" dirty="0"/>
              <a:t>63</a:t>
            </a:r>
            <a:r>
              <a:rPr lang="zh-CN" altLang="en-US" sz="2800" b="1" dirty="0">
                <a:solidFill>
                  <a:srgbClr val="0000FF"/>
                </a:solidFill>
              </a:rPr>
              <a:t>，</a:t>
            </a:r>
            <a:r>
              <a:rPr lang="en-US" altLang="zh-CN" sz="2800" b="1" dirty="0"/>
              <a:t>80</a:t>
            </a:r>
            <a:r>
              <a:rPr lang="zh-CN" altLang="en-US" sz="2800" b="1" dirty="0"/>
              <a:t>，</a:t>
            </a:r>
            <a:r>
              <a:rPr lang="en-US" altLang="zh-CN" sz="2800" b="1" dirty="0"/>
              <a:t>100</a:t>
            </a:r>
            <a:r>
              <a:rPr lang="zh-CN" altLang="en-US" sz="2800" b="1" dirty="0"/>
              <a:t>，</a:t>
            </a:r>
            <a:r>
              <a:rPr lang="en-US" altLang="zh-CN" sz="2800" b="1" dirty="0"/>
              <a:t>125</a:t>
            </a:r>
            <a:r>
              <a:rPr lang="zh-CN" altLang="en-US" sz="2800" b="1" dirty="0"/>
              <a:t>（</a:t>
            </a:r>
            <a:r>
              <a:rPr lang="en-US" altLang="zh-CN" sz="2800" b="1" dirty="0"/>
              <a:t>mm</a:t>
            </a:r>
            <a:r>
              <a:rPr lang="zh-CN" altLang="en-US" sz="2800" b="1" dirty="0"/>
              <a:t>）。</a:t>
            </a:r>
          </a:p>
        </p:txBody>
      </p:sp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685800" y="1447800"/>
            <a:ext cx="5470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/>
              <a:t>  </a:t>
            </a:r>
            <a:r>
              <a:rPr lang="zh-CN" altLang="en-US" sz="2800" b="1"/>
              <a:t>解：由表</a:t>
            </a:r>
            <a:r>
              <a:rPr lang="en-US" altLang="zh-CN" sz="2800" b="1"/>
              <a:t>1.1</a:t>
            </a:r>
            <a:r>
              <a:rPr lang="zh-CN" altLang="en-US" sz="2800" b="1"/>
              <a:t>得 </a:t>
            </a:r>
            <a:r>
              <a:rPr lang="en-US" altLang="zh-CN" sz="2800" b="1"/>
              <a:t>25</a:t>
            </a:r>
            <a:r>
              <a:rPr lang="zh-CN" altLang="en-US" sz="2800" b="1"/>
              <a:t>，</a:t>
            </a:r>
            <a:r>
              <a:rPr lang="en-US" altLang="zh-CN" sz="2800" b="1"/>
              <a:t>40</a:t>
            </a:r>
            <a:r>
              <a:rPr lang="zh-CN" altLang="en-US" sz="2800" b="1"/>
              <a:t>，</a:t>
            </a:r>
            <a:r>
              <a:rPr lang="en-US" altLang="zh-CN" sz="2800" b="1"/>
              <a:t>63</a:t>
            </a:r>
          </a:p>
        </p:txBody>
      </p:sp>
      <p:sp>
        <p:nvSpPr>
          <p:cNvPr id="94214" name="Text Box 6"/>
          <p:cNvSpPr txBox="1">
            <a:spLocks noChangeArrowheads="1"/>
          </p:cNvSpPr>
          <p:nvPr/>
        </p:nvSpPr>
        <p:spPr bwMode="auto">
          <a:xfrm>
            <a:off x="1524000" y="1981200"/>
            <a:ext cx="40560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/>
              <a:t> </a:t>
            </a:r>
            <a:r>
              <a:rPr lang="en-US" altLang="zh-CN" sz="2800" b="1"/>
              <a:t>63</a:t>
            </a:r>
            <a:r>
              <a:rPr lang="zh-CN" altLang="en-US" sz="2800" b="1"/>
              <a:t>，</a:t>
            </a:r>
            <a:r>
              <a:rPr lang="en-US" altLang="zh-CN" sz="2800" b="1"/>
              <a:t>80</a:t>
            </a:r>
            <a:r>
              <a:rPr lang="zh-CN" altLang="en-US" sz="2800" b="1"/>
              <a:t>，</a:t>
            </a:r>
            <a:r>
              <a:rPr lang="en-US" altLang="zh-CN" sz="2800" b="1"/>
              <a:t>100</a:t>
            </a:r>
            <a:r>
              <a:rPr lang="zh-CN" altLang="en-US" sz="2800" b="1"/>
              <a:t>，</a:t>
            </a:r>
            <a:r>
              <a:rPr lang="en-US" altLang="zh-CN" sz="2800" b="1"/>
              <a:t>125</a:t>
            </a:r>
          </a:p>
        </p:txBody>
      </p:sp>
      <p:sp>
        <p:nvSpPr>
          <p:cNvPr id="94218" name="Text Box 10"/>
          <p:cNvSpPr txBox="1">
            <a:spLocks noChangeArrowheads="1"/>
          </p:cNvSpPr>
          <p:nvPr/>
        </p:nvSpPr>
        <p:spPr bwMode="auto">
          <a:xfrm>
            <a:off x="611188" y="2622550"/>
            <a:ext cx="80645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/>
              <a:t>故</a:t>
            </a:r>
            <a:r>
              <a:rPr lang="en-US" altLang="zh-CN" sz="2800" b="1"/>
              <a:t>25</a:t>
            </a:r>
            <a:r>
              <a:rPr lang="zh-CN" altLang="en-US" sz="2800" b="1"/>
              <a:t>，</a:t>
            </a:r>
            <a:r>
              <a:rPr lang="en-US" altLang="zh-CN" sz="2800" b="1"/>
              <a:t>40</a:t>
            </a:r>
            <a:r>
              <a:rPr lang="zh-CN" altLang="en-US" sz="2800" b="1"/>
              <a:t>，</a:t>
            </a:r>
            <a:r>
              <a:rPr lang="en-US" altLang="zh-CN" sz="2800" b="1"/>
              <a:t>63</a:t>
            </a:r>
            <a:r>
              <a:rPr lang="zh-CN" altLang="en-US" sz="2800" b="1"/>
              <a:t>，</a:t>
            </a:r>
            <a:r>
              <a:rPr lang="en-US" altLang="zh-CN" sz="2800" b="1"/>
              <a:t>80</a:t>
            </a:r>
            <a:r>
              <a:rPr lang="zh-CN" altLang="en-US" sz="2800" b="1"/>
              <a:t>，</a:t>
            </a:r>
            <a:r>
              <a:rPr lang="en-US" altLang="zh-CN" sz="2800" b="1"/>
              <a:t>100</a:t>
            </a:r>
            <a:r>
              <a:rPr lang="zh-CN" altLang="en-US" sz="2800" b="1"/>
              <a:t>，</a:t>
            </a:r>
            <a:r>
              <a:rPr lang="en-US" altLang="zh-CN" sz="2800" b="1"/>
              <a:t>125</a:t>
            </a:r>
            <a:r>
              <a:rPr lang="zh-CN" altLang="en-US" sz="2800" b="1"/>
              <a:t>为</a:t>
            </a:r>
            <a:r>
              <a:rPr lang="zh-CN" altLang="en-US" sz="2800" b="1">
                <a:solidFill>
                  <a:srgbClr val="FF3300"/>
                </a:solidFill>
              </a:rPr>
              <a:t>复合系列</a:t>
            </a:r>
            <a:r>
              <a:rPr lang="zh-CN" altLang="en-US" sz="2800" b="1"/>
              <a:t>。</a:t>
            </a:r>
          </a:p>
        </p:txBody>
      </p:sp>
      <p:sp>
        <p:nvSpPr>
          <p:cNvPr id="94219" name="Rectangle 11"/>
          <p:cNvSpPr>
            <a:spLocks noChangeArrowheads="1"/>
          </p:cNvSpPr>
          <p:nvPr/>
        </p:nvSpPr>
        <p:spPr bwMode="auto">
          <a:xfrm>
            <a:off x="5537200" y="1447800"/>
            <a:ext cx="32115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/>
              <a:t>为</a:t>
            </a:r>
            <a:r>
              <a:rPr lang="en-US" altLang="zh-CN" sz="2800" b="1"/>
              <a:t>R5</a:t>
            </a:r>
            <a:r>
              <a:rPr lang="zh-CN" altLang="en-US" sz="2800" b="1"/>
              <a:t>系列；</a:t>
            </a:r>
          </a:p>
        </p:txBody>
      </p:sp>
      <p:sp>
        <p:nvSpPr>
          <p:cNvPr id="94220" name="Rectangle 12"/>
          <p:cNvSpPr>
            <a:spLocks noChangeArrowheads="1"/>
          </p:cNvSpPr>
          <p:nvPr/>
        </p:nvSpPr>
        <p:spPr bwMode="auto">
          <a:xfrm>
            <a:off x="5549900" y="1989138"/>
            <a:ext cx="32702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800" b="1"/>
              <a:t>为</a:t>
            </a:r>
            <a:r>
              <a:rPr lang="en-US" altLang="zh-CN" sz="2800" b="1"/>
              <a:t>R10</a:t>
            </a:r>
            <a:r>
              <a:rPr lang="zh-CN" altLang="en-US" sz="2800" b="1"/>
              <a:t>系列。</a:t>
            </a: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 bwMode="auto">
          <a:xfrm>
            <a:off x="7026275" y="5949950"/>
            <a:ext cx="1800225" cy="574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itchFamily="2" charset="-122"/>
                <a:ea typeface="方正舒体" pitchFamily="2" charset="-122"/>
              </a:rPr>
              <a:t>返回目录</a:t>
            </a: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603250" y="3500438"/>
            <a:ext cx="8001000" cy="1703387"/>
            <a:chOff x="457200" y="4643844"/>
            <a:chExt cx="8001000" cy="1702981"/>
          </a:xfrm>
        </p:grpSpPr>
        <p:pic>
          <p:nvPicPr>
            <p:cNvPr id="50187" name="Picture 26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4724400"/>
              <a:ext cx="7772400" cy="1622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0188" name="Rectangle 264"/>
            <p:cNvSpPr>
              <a:spLocks noChangeArrowheads="1"/>
            </p:cNvSpPr>
            <p:nvPr/>
          </p:nvSpPr>
          <p:spPr bwMode="auto">
            <a:xfrm>
              <a:off x="7772400" y="4724400"/>
              <a:ext cx="685800" cy="22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sz="1800"/>
                <a:t>2005</a:t>
              </a:r>
              <a:r>
                <a:rPr lang="en-US" altLang="zh-CN"/>
                <a:t>)</a:t>
              </a:r>
            </a:p>
          </p:txBody>
        </p:sp>
        <p:sp>
          <p:nvSpPr>
            <p:cNvPr id="50189" name="TextBox 15"/>
            <p:cNvSpPr txBox="1">
              <a:spLocks noChangeArrowheads="1"/>
            </p:cNvSpPr>
            <p:nvPr/>
          </p:nvSpPr>
          <p:spPr bwMode="auto">
            <a:xfrm>
              <a:off x="2077864" y="4643844"/>
              <a:ext cx="1270000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800" b="1"/>
                <a:t>表</a:t>
              </a:r>
              <a:r>
                <a:rPr lang="en-US" altLang="zh-CN" sz="1800" b="1"/>
                <a:t>1.2</a:t>
              </a:r>
              <a:endParaRPr lang="zh-CN" altLang="en-US" sz="1800" b="1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94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9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 autoUpdateAnimBg="0"/>
      <p:bldP spid="94213" grpId="0" autoUpdateAnimBg="0"/>
      <p:bldP spid="94214" grpId="0" autoUpdateAnimBg="0"/>
      <p:bldP spid="94218" grpId="0" autoUpdateAnimBg="0"/>
      <p:bldP spid="94219" grpId="0" autoUpdateAnimBg="0"/>
      <p:bldP spid="94220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8A64501-8D5F-47A4-B4AC-5E5EECCD9048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51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640960" cy="3894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97DA079-5A3F-4C24-AC19-39FDB3C8A3BF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52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grpSp>
        <p:nvGrpSpPr>
          <p:cNvPr id="52227" name="组合 3"/>
          <p:cNvGrpSpPr>
            <a:grpSpLocks/>
          </p:cNvGrpSpPr>
          <p:nvPr/>
        </p:nvGrpSpPr>
        <p:grpSpPr bwMode="auto">
          <a:xfrm>
            <a:off x="250825" y="839788"/>
            <a:ext cx="8443913" cy="4749800"/>
            <a:chOff x="251520" y="908720"/>
            <a:chExt cx="8443913" cy="4749354"/>
          </a:xfrm>
        </p:grpSpPr>
        <p:grpSp>
          <p:nvGrpSpPr>
            <p:cNvPr id="52229" name="组合 1"/>
            <p:cNvGrpSpPr>
              <a:grpSpLocks/>
            </p:cNvGrpSpPr>
            <p:nvPr/>
          </p:nvGrpSpPr>
          <p:grpSpPr bwMode="auto">
            <a:xfrm>
              <a:off x="251520" y="1052736"/>
              <a:ext cx="8443913" cy="4605338"/>
              <a:chOff x="242887" y="1125860"/>
              <a:chExt cx="8443913" cy="4605338"/>
            </a:xfrm>
          </p:grpSpPr>
          <p:pic>
            <p:nvPicPr>
              <p:cNvPr id="52231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2887" y="1125860"/>
                <a:ext cx="8305800" cy="46053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2232" name="Rectangle 8"/>
              <p:cNvSpPr>
                <a:spLocks noChangeArrowheads="1"/>
              </p:cNvSpPr>
              <p:nvPr/>
            </p:nvSpPr>
            <p:spPr bwMode="auto">
              <a:xfrm>
                <a:off x="8001000" y="1143000"/>
                <a:ext cx="685800" cy="304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en-US" altLang="zh-CN" sz="2000"/>
                  <a:t>2005)</a:t>
                </a:r>
              </a:p>
            </p:txBody>
          </p:sp>
        </p:grpSp>
        <p:sp>
          <p:nvSpPr>
            <p:cNvPr id="52230" name="TextBox 2"/>
            <p:cNvSpPr txBox="1">
              <a:spLocks noChangeArrowheads="1"/>
            </p:cNvSpPr>
            <p:nvPr/>
          </p:nvSpPr>
          <p:spPr bwMode="auto">
            <a:xfrm>
              <a:off x="1691680" y="908720"/>
              <a:ext cx="1728192" cy="461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b="1"/>
                <a:t>表</a:t>
              </a:r>
              <a:r>
                <a:rPr lang="en-US" altLang="zh-CN" b="1"/>
                <a:t>1.2</a:t>
              </a:r>
              <a:endParaRPr lang="zh-CN" altLang="en-US" b="1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6413C56-83C6-4AD4-BDAE-21B0C4493058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53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grpSp>
        <p:nvGrpSpPr>
          <p:cNvPr id="53251" name="Group 6"/>
          <p:cNvGrpSpPr>
            <a:grpSpLocks/>
          </p:cNvGrpSpPr>
          <p:nvPr/>
        </p:nvGrpSpPr>
        <p:grpSpPr bwMode="auto">
          <a:xfrm>
            <a:off x="1766888" y="406400"/>
            <a:ext cx="5259387" cy="5830888"/>
            <a:chOff x="1152" y="0"/>
            <a:chExt cx="3888" cy="4320"/>
          </a:xfrm>
        </p:grpSpPr>
        <p:pic>
          <p:nvPicPr>
            <p:cNvPr id="53253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0"/>
              <a:ext cx="3888" cy="4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3254" name="Rectangle 5"/>
            <p:cNvSpPr>
              <a:spLocks noChangeArrowheads="1"/>
            </p:cNvSpPr>
            <p:nvPr/>
          </p:nvSpPr>
          <p:spPr bwMode="auto">
            <a:xfrm>
              <a:off x="2541" y="0"/>
              <a:ext cx="297" cy="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1DFB1E0-1ABB-490E-99D6-47FBDFA02FB0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54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grpSp>
        <p:nvGrpSpPr>
          <p:cNvPr id="54275" name="组合 2"/>
          <p:cNvGrpSpPr>
            <a:grpSpLocks/>
          </p:cNvGrpSpPr>
          <p:nvPr/>
        </p:nvGrpSpPr>
        <p:grpSpPr bwMode="auto">
          <a:xfrm>
            <a:off x="990600" y="836613"/>
            <a:ext cx="7543800" cy="4686300"/>
            <a:chOff x="990600" y="1239143"/>
            <a:chExt cx="7543800" cy="4685407"/>
          </a:xfrm>
        </p:grpSpPr>
        <p:pic>
          <p:nvPicPr>
            <p:cNvPr id="54277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600" y="1447800"/>
              <a:ext cx="7543800" cy="4476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4278" name="TextBox 1"/>
            <p:cNvSpPr txBox="1">
              <a:spLocks noChangeArrowheads="1"/>
            </p:cNvSpPr>
            <p:nvPr/>
          </p:nvSpPr>
          <p:spPr bwMode="auto">
            <a:xfrm>
              <a:off x="1249536" y="1239143"/>
              <a:ext cx="4690616" cy="461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b="1"/>
                <a:t>表</a:t>
              </a:r>
              <a:r>
                <a:rPr lang="en-US" altLang="zh-CN" b="1"/>
                <a:t>1.2</a:t>
              </a:r>
              <a:r>
                <a:rPr lang="zh-CN" altLang="en-US" b="1"/>
                <a:t>优先数的基本系列</a:t>
              </a:r>
            </a:p>
          </p:txBody>
        </p:sp>
      </p:grpSp>
      <p:sp>
        <p:nvSpPr>
          <p:cNvPr id="6" name="圆角矩形 5">
            <a:hlinkClick r:id="rId3" action="ppaction://hlinksldjump"/>
          </p:cNvPr>
          <p:cNvSpPr/>
          <p:nvPr/>
        </p:nvSpPr>
        <p:spPr bwMode="auto">
          <a:xfrm>
            <a:off x="7026275" y="5949950"/>
            <a:ext cx="1800225" cy="574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itchFamily="2" charset="-122"/>
                <a:ea typeface="方正舒体" pitchFamily="2" charset="-122"/>
              </a:rPr>
              <a:t>返回目录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58B52AE-BC5A-4758-9319-9B06E5B56B82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6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469900" y="304800"/>
            <a:ext cx="7486650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 dirty="0"/>
              <a:t>2.  </a:t>
            </a:r>
            <a:r>
              <a:rPr lang="zh-CN" altLang="en-US" sz="2800" b="1" dirty="0">
                <a:latin typeface="宋体" pitchFamily="2" charset="-122"/>
              </a:rPr>
              <a:t>本课程</a:t>
            </a:r>
            <a:r>
              <a:rPr lang="zh-CN" altLang="en-US" sz="2800" b="1" dirty="0"/>
              <a:t>特点（</a:t>
            </a:r>
            <a:r>
              <a:rPr lang="zh-CN" altLang="en-US" b="1" dirty="0"/>
              <a:t>实践性强、涉及国家标准多）</a:t>
            </a: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2800" b="1" dirty="0">
                <a:latin typeface="宋体" pitchFamily="2" charset="-122"/>
              </a:rPr>
              <a:t>          </a:t>
            </a:r>
            <a:r>
              <a:rPr lang="en-US" altLang="zh-CN" sz="2800" b="1" dirty="0"/>
              <a:t>——</a:t>
            </a:r>
            <a:r>
              <a:rPr lang="zh-CN" altLang="en-US" sz="2800" b="1" dirty="0">
                <a:solidFill>
                  <a:srgbClr val="FF3300"/>
                </a:solidFill>
              </a:rPr>
              <a:t>多、强、大</a:t>
            </a:r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698500" y="2200275"/>
            <a:ext cx="80502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/>
              <a:t> </a:t>
            </a:r>
            <a:r>
              <a:rPr lang="zh-CN" altLang="en-US" sz="2800" b="1" dirty="0"/>
              <a:t>定义、符号、公式、标准规定和经验解法多。</a:t>
            </a:r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850900" y="3343275"/>
            <a:ext cx="78390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 b="1"/>
              <a:t>原则性强，因为必须按国标有关规定进行设计。</a:t>
            </a:r>
          </a:p>
        </p:txBody>
      </p:sp>
      <p:sp>
        <p:nvSpPr>
          <p:cNvPr id="79879" name="Text Box 7"/>
          <p:cNvSpPr txBox="1">
            <a:spLocks noChangeArrowheads="1"/>
          </p:cNvSpPr>
          <p:nvPr/>
        </p:nvSpPr>
        <p:spPr bwMode="auto">
          <a:xfrm>
            <a:off x="927100" y="4638675"/>
            <a:ext cx="58769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/>
              <a:t> </a:t>
            </a:r>
            <a:r>
              <a:rPr lang="zh-CN" altLang="en-US" sz="2800" b="1"/>
              <a:t>实际应用中灵活性大。</a:t>
            </a:r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698500" y="1590675"/>
            <a:ext cx="20018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 dirty="0"/>
              <a:t>①  </a:t>
            </a:r>
            <a:r>
              <a:rPr lang="zh-CN" altLang="en-US" sz="2800" b="1" dirty="0">
                <a:solidFill>
                  <a:srgbClr val="FF3300"/>
                </a:solidFill>
              </a:rPr>
              <a:t>多</a:t>
            </a:r>
          </a:p>
        </p:txBody>
      </p:sp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698500" y="2795588"/>
            <a:ext cx="2794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/>
              <a:t>②  </a:t>
            </a:r>
            <a:r>
              <a:rPr lang="zh-CN" altLang="en-US" sz="2800" b="1">
                <a:solidFill>
                  <a:srgbClr val="FF3300"/>
                </a:solidFill>
              </a:rPr>
              <a:t>强</a:t>
            </a:r>
          </a:p>
        </p:txBody>
      </p:sp>
      <p:sp>
        <p:nvSpPr>
          <p:cNvPr id="79882" name="Text Box 10"/>
          <p:cNvSpPr txBox="1">
            <a:spLocks noChangeArrowheads="1"/>
          </p:cNvSpPr>
          <p:nvPr/>
        </p:nvSpPr>
        <p:spPr bwMode="auto">
          <a:xfrm>
            <a:off x="698500" y="4029075"/>
            <a:ext cx="28654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/>
              <a:t>③  </a:t>
            </a:r>
            <a:r>
              <a:rPr lang="zh-CN" altLang="en-US" sz="2800" b="1">
                <a:solidFill>
                  <a:srgbClr val="FF3300"/>
                </a:solidFill>
              </a:rPr>
              <a:t>大</a:t>
            </a:r>
          </a:p>
        </p:txBody>
      </p:sp>
      <p:sp>
        <p:nvSpPr>
          <p:cNvPr id="79883" name="Text Box 11"/>
          <p:cNvSpPr txBox="1">
            <a:spLocks noChangeArrowheads="1"/>
          </p:cNvSpPr>
          <p:nvPr/>
        </p:nvSpPr>
        <p:spPr bwMode="auto">
          <a:xfrm>
            <a:off x="468313" y="5430838"/>
            <a:ext cx="68294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/>
              <a:t>  3. </a:t>
            </a:r>
            <a:r>
              <a:rPr lang="zh-CN" altLang="en-US" sz="2800" b="1"/>
              <a:t>学习方法</a:t>
            </a:r>
          </a:p>
        </p:txBody>
      </p:sp>
    </p:spTree>
  </p:cSld>
  <p:clrMapOvr>
    <a:masterClrMapping/>
  </p:clrMapOvr>
  <p:transition spd="slow" advTm="1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9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9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79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 uiExpand="1" build="p" autoUpdateAnimBg="0"/>
      <p:bldP spid="79877" grpId="0" autoUpdateAnimBg="0"/>
      <p:bldP spid="79878" grpId="0" autoUpdateAnimBg="0"/>
      <p:bldP spid="79879" grpId="0" autoUpdateAnimBg="0"/>
      <p:bldP spid="79880" grpId="0" autoUpdateAnimBg="0"/>
      <p:bldP spid="79881" grpId="0" autoUpdateAnimBg="0"/>
      <p:bldP spid="79882" grpId="0" autoUpdateAnimBg="0"/>
      <p:bldP spid="79883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C79B98D-184F-48A6-8A61-C4F17ECF3BE5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7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87044" name="Text Box 1028"/>
          <p:cNvSpPr txBox="1">
            <a:spLocks noChangeArrowheads="1"/>
          </p:cNvSpPr>
          <p:nvPr/>
        </p:nvSpPr>
        <p:spPr bwMode="auto">
          <a:xfrm>
            <a:off x="552397" y="4831680"/>
            <a:ext cx="8483600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/>
              <a:t>         (</a:t>
            </a:r>
            <a:r>
              <a:rPr lang="en-US" altLang="zh-CN" sz="2800" b="1" dirty="0"/>
              <a:t>3) </a:t>
            </a:r>
            <a:r>
              <a:rPr lang="zh-CN" altLang="en-US" sz="2800" b="1" dirty="0"/>
              <a:t>初步学会根据使用要求，正确设计几何量公差并正确地标注在图样上；</a:t>
            </a:r>
          </a:p>
        </p:txBody>
      </p:sp>
      <p:sp>
        <p:nvSpPr>
          <p:cNvPr id="87045" name="Rectangle 1029"/>
          <p:cNvSpPr>
            <a:spLocks noChangeArrowheads="1"/>
          </p:cNvSpPr>
          <p:nvPr/>
        </p:nvSpPr>
        <p:spPr bwMode="auto">
          <a:xfrm>
            <a:off x="395288" y="865188"/>
            <a:ext cx="8424862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/>
              <a:t>机械精度设计 </a:t>
            </a:r>
            <a:r>
              <a:rPr lang="en-US" altLang="zh-CN" sz="2800" b="1"/>
              <a:t>— </a:t>
            </a:r>
            <a:r>
              <a:rPr lang="zh-CN" altLang="en-US" sz="2800" b="1">
                <a:solidFill>
                  <a:srgbClr val="CC0000"/>
                </a:solidFill>
              </a:rPr>
              <a:t>尺寸精度、几何精度</a:t>
            </a:r>
            <a:r>
              <a:rPr lang="zh-CN" altLang="en-US" sz="2800" b="1"/>
              <a:t>（形状、方  </a:t>
            </a:r>
          </a:p>
          <a:p>
            <a:pPr algn="l">
              <a:lnSpc>
                <a:spcPct val="120000"/>
              </a:lnSpc>
            </a:pPr>
            <a:r>
              <a:rPr lang="zh-CN" altLang="en-US" sz="2800" b="1"/>
              <a:t>                       向、位置和跳动）和</a:t>
            </a:r>
            <a:r>
              <a:rPr lang="zh-CN" altLang="en-US" sz="2800" b="1">
                <a:solidFill>
                  <a:srgbClr val="CC0000"/>
                </a:solidFill>
              </a:rPr>
              <a:t>微观轮廓精度</a:t>
            </a:r>
            <a:r>
              <a:rPr lang="zh-CN" altLang="en-US" sz="2800" b="1"/>
              <a:t>。</a:t>
            </a:r>
          </a:p>
        </p:txBody>
      </p:sp>
      <p:sp>
        <p:nvSpPr>
          <p:cNvPr id="87046" name="Text Box 1030"/>
          <p:cNvSpPr txBox="1">
            <a:spLocks noChangeArrowheads="1"/>
          </p:cNvSpPr>
          <p:nvPr/>
        </p:nvSpPr>
        <p:spPr bwMode="auto">
          <a:xfrm>
            <a:off x="336550" y="2617788"/>
            <a:ext cx="8267700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/>
              <a:t>         </a:t>
            </a:r>
            <a:r>
              <a:rPr lang="en-US" altLang="zh-CN" sz="2800" b="1"/>
              <a:t>(1) </a:t>
            </a:r>
            <a:r>
              <a:rPr lang="zh-CN" altLang="en-US" sz="2800" b="1"/>
              <a:t>掌握标准化、互换性和公差的基本概念及精度设计有关的基本术语和定义；</a:t>
            </a:r>
          </a:p>
        </p:txBody>
      </p:sp>
      <p:sp>
        <p:nvSpPr>
          <p:cNvPr id="87047" name="Text Box 1031"/>
          <p:cNvSpPr txBox="1">
            <a:spLocks noChangeArrowheads="1"/>
          </p:cNvSpPr>
          <p:nvPr/>
        </p:nvSpPr>
        <p:spPr bwMode="auto">
          <a:xfrm>
            <a:off x="336550" y="3760788"/>
            <a:ext cx="8339138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/>
              <a:t>　     </a:t>
            </a:r>
            <a:r>
              <a:rPr lang="en-US" altLang="zh-CN" sz="2800" b="1" dirty="0"/>
              <a:t>(2) </a:t>
            </a:r>
            <a:r>
              <a:rPr lang="zh-CN" altLang="en-US" sz="2800" b="1" dirty="0"/>
              <a:t>基本掌握精度设计标准的主要内容、特点和应用原则；</a:t>
            </a:r>
          </a:p>
        </p:txBody>
      </p:sp>
      <p:sp>
        <p:nvSpPr>
          <p:cNvPr id="87048" name="Text Box 1032"/>
          <p:cNvSpPr txBox="1">
            <a:spLocks noChangeArrowheads="1"/>
          </p:cNvSpPr>
          <p:nvPr/>
        </p:nvSpPr>
        <p:spPr bwMode="auto">
          <a:xfrm>
            <a:off x="381000" y="331788"/>
            <a:ext cx="42624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b="1" dirty="0"/>
              <a:t>4. </a:t>
            </a:r>
            <a:r>
              <a:rPr lang="zh-CN" altLang="en-US" sz="2800" b="1" dirty="0"/>
              <a:t>本课程的任务</a:t>
            </a:r>
            <a:endParaRPr lang="zh-CN" altLang="en-US" dirty="0"/>
          </a:p>
        </p:txBody>
      </p:sp>
      <p:sp>
        <p:nvSpPr>
          <p:cNvPr id="87049" name="Text Box 1033"/>
          <p:cNvSpPr txBox="1">
            <a:spLocks noChangeArrowheads="1"/>
          </p:cNvSpPr>
          <p:nvPr/>
        </p:nvSpPr>
        <p:spPr bwMode="auto">
          <a:xfrm>
            <a:off x="585788" y="2084388"/>
            <a:ext cx="67452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/>
              <a:t>  </a:t>
            </a:r>
            <a:r>
              <a:rPr lang="zh-CN" altLang="en-US" sz="2800" b="1"/>
              <a:t>学完本课程后应达到下列要求：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7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87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87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 build="p" autoUpdateAnimBg="0"/>
      <p:bldP spid="87045" grpId="0" autoUpdateAnimBg="0"/>
      <p:bldP spid="87046" grpId="0" build="p" autoUpdateAnimBg="0"/>
      <p:bldP spid="87047" grpId="0" build="p" autoUpdateAnimBg="0"/>
      <p:bldP spid="87048" grpId="0" build="p" autoUpdateAnimBg="0"/>
      <p:bldP spid="8704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2E0228A-ACB5-4D6B-8605-87C8FCA38391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8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539750" y="1196975"/>
            <a:ext cx="7620000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/>
              <a:t>　    </a:t>
            </a:r>
            <a:r>
              <a:rPr lang="en-US" altLang="zh-CN" sz="2800" b="1" dirty="0"/>
              <a:t>(4) </a:t>
            </a:r>
            <a:r>
              <a:rPr lang="zh-CN" altLang="en-US" sz="2800" b="1" dirty="0"/>
              <a:t>了解各种典型几何量的检测方法和初步学会使用常用的计量器具。</a:t>
            </a:r>
          </a:p>
        </p:txBody>
      </p: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755650" y="2708275"/>
            <a:ext cx="7704138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/>
              <a:t>　       </a:t>
            </a:r>
            <a:r>
              <a:rPr lang="zh-CN" altLang="en-US" sz="3200" b="1" dirty="0"/>
              <a:t>总之，</a:t>
            </a:r>
            <a:r>
              <a:rPr lang="zh-CN" altLang="en-US" sz="3200" b="1" dirty="0">
                <a:solidFill>
                  <a:srgbClr val="FF3300"/>
                </a:solidFill>
              </a:rPr>
              <a:t>本课程的任务是使学生获得机械工程师必须掌握的精度设计</a:t>
            </a:r>
            <a:r>
              <a:rPr lang="zh-CN" altLang="en-US" sz="3200" b="1" dirty="0"/>
              <a:t>和</a:t>
            </a:r>
            <a:r>
              <a:rPr lang="zh-CN" altLang="en-US" sz="3200" b="1" dirty="0">
                <a:solidFill>
                  <a:srgbClr val="0000FF"/>
                </a:solidFill>
              </a:rPr>
              <a:t>检测方法的基本知识和基本技能。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8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 build="p" autoUpdateAnimBg="0"/>
      <p:bldP spid="8806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5658B41-ED5D-40B6-9770-8C31DA2BFDCD}" type="slidenum">
              <a:rPr lang="en-US" altLang="zh-CN" sz="2800" smtClean="0">
                <a:solidFill>
                  <a:srgbClr val="0000FF"/>
                </a:solidFill>
              </a:rPr>
              <a:pPr eaLnBrk="1" hangingPunct="1"/>
              <a:t>9</a:t>
            </a:fld>
            <a:endParaRPr lang="en-US" altLang="zh-CN" sz="2800" smtClean="0">
              <a:solidFill>
                <a:srgbClr val="0000FF"/>
              </a:solidFill>
            </a:endParaRP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611188" y="116632"/>
            <a:ext cx="64627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3200" b="1" dirty="0"/>
              <a:t>5. </a:t>
            </a:r>
            <a:r>
              <a:rPr lang="zh-CN" altLang="en-US" sz="3200" b="1" dirty="0"/>
              <a:t>本课程的主要内容</a:t>
            </a:r>
            <a:endParaRPr lang="zh-CN" altLang="en-US" sz="3200" dirty="0"/>
          </a:p>
        </p:txBody>
      </p:sp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1042988" y="692696"/>
            <a:ext cx="43926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zh-CN" altLang="en-US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章  绪   论</a:t>
            </a:r>
          </a:p>
        </p:txBody>
      </p:sp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1042988" y="1124744"/>
            <a:ext cx="4033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zh-CN" altLang="en-US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章 测量技术基础</a:t>
            </a:r>
          </a:p>
        </p:txBody>
      </p:sp>
      <p:sp>
        <p:nvSpPr>
          <p:cNvPr id="80904" name="Text Box 8"/>
          <p:cNvSpPr txBox="1">
            <a:spLocks noChangeArrowheads="1"/>
          </p:cNvSpPr>
          <p:nvPr/>
        </p:nvSpPr>
        <p:spPr bwMode="auto">
          <a:xfrm>
            <a:off x="1011238" y="1556792"/>
            <a:ext cx="62976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b="1" u="sng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u="sng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zh-CN" altLang="en-US" b="1" u="sng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章 尺寸精度设计与检测</a:t>
            </a:r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971550" y="1988592"/>
            <a:ext cx="49688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  <a:defRPr/>
            </a:pPr>
            <a:r>
              <a:rPr lang="zh-CN" altLang="en-US" b="1" u="sng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u="sng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r>
              <a:rPr lang="zh-CN" altLang="en-US" b="1" u="sng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章 几何精度设计与检测</a:t>
            </a:r>
            <a:endParaRPr lang="zh-CN" altLang="en-US" dirty="0"/>
          </a:p>
        </p:txBody>
      </p:sp>
      <p:sp>
        <p:nvSpPr>
          <p:cNvPr id="80906" name="Text Box 10"/>
          <p:cNvSpPr txBox="1">
            <a:spLocks noChangeArrowheads="1"/>
          </p:cNvSpPr>
          <p:nvPr/>
        </p:nvSpPr>
        <p:spPr bwMode="auto">
          <a:xfrm>
            <a:off x="971550" y="2420888"/>
            <a:ext cx="4752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b="1" u="sng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u="sng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  <a:r>
              <a:rPr lang="zh-CN" altLang="en-US" b="1" u="sng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章 表面粗糙度设计与检测</a:t>
            </a:r>
          </a:p>
        </p:txBody>
      </p:sp>
      <p:sp>
        <p:nvSpPr>
          <p:cNvPr id="80907" name="Text Box 11"/>
          <p:cNvSpPr txBox="1">
            <a:spLocks noChangeArrowheads="1"/>
          </p:cNvSpPr>
          <p:nvPr/>
        </p:nvSpPr>
        <p:spPr bwMode="auto">
          <a:xfrm>
            <a:off x="971550" y="2852936"/>
            <a:ext cx="6696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6</a:t>
            </a:r>
            <a:r>
              <a:rPr lang="zh-CN" altLang="en-US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章 滚动轴承与孔、轴结合的精度设计</a:t>
            </a:r>
          </a:p>
        </p:txBody>
      </p:sp>
      <p:sp>
        <p:nvSpPr>
          <p:cNvPr id="80908" name="Text Box 12"/>
          <p:cNvSpPr txBox="1">
            <a:spLocks noChangeArrowheads="1"/>
          </p:cNvSpPr>
          <p:nvPr/>
        </p:nvSpPr>
        <p:spPr bwMode="auto">
          <a:xfrm>
            <a:off x="971550" y="3284984"/>
            <a:ext cx="59769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  <a:r>
              <a:rPr lang="zh-CN" altLang="en-US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章 圆锥结合的精度设计与检测</a:t>
            </a:r>
          </a:p>
        </p:txBody>
      </p:sp>
      <p:sp>
        <p:nvSpPr>
          <p:cNvPr id="80909" name="Text Box 13"/>
          <p:cNvSpPr txBox="1">
            <a:spLocks noChangeArrowheads="1"/>
          </p:cNvSpPr>
          <p:nvPr/>
        </p:nvSpPr>
        <p:spPr bwMode="auto">
          <a:xfrm>
            <a:off x="1011238" y="3717032"/>
            <a:ext cx="6553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  <a:r>
              <a:rPr lang="zh-CN" altLang="en-US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章 键和花键结合的精度设计与检测</a:t>
            </a:r>
          </a:p>
        </p:txBody>
      </p:sp>
      <p:sp>
        <p:nvSpPr>
          <p:cNvPr id="80910" name="Text Box 14"/>
          <p:cNvSpPr txBox="1">
            <a:spLocks noChangeArrowheads="1"/>
          </p:cNvSpPr>
          <p:nvPr/>
        </p:nvSpPr>
        <p:spPr bwMode="auto">
          <a:xfrm>
            <a:off x="971550" y="4149080"/>
            <a:ext cx="5616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9</a:t>
            </a:r>
            <a:r>
              <a:rPr lang="zh-CN" altLang="en-US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章 螺纹结合的精度设计与检测</a:t>
            </a:r>
          </a:p>
        </p:txBody>
      </p:sp>
      <p:sp>
        <p:nvSpPr>
          <p:cNvPr id="80911" name="Text Box 15"/>
          <p:cNvSpPr txBox="1">
            <a:spLocks noChangeArrowheads="1"/>
          </p:cNvSpPr>
          <p:nvPr/>
        </p:nvSpPr>
        <p:spPr bwMode="auto">
          <a:xfrm>
            <a:off x="971550" y="4581128"/>
            <a:ext cx="684081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b="1" u="sng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u="sng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</a:t>
            </a:r>
            <a:r>
              <a:rPr lang="zh-CN" altLang="en-US" b="1" u="sng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章 圆柱齿轮精度设计与</a:t>
            </a:r>
            <a:r>
              <a:rPr lang="zh-CN" altLang="en-US" b="1" u="sng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检测</a:t>
            </a:r>
            <a:r>
              <a:rPr lang="en-US" altLang="zh-CN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zh-CN" altLang="en-US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较难的一章）</a:t>
            </a:r>
            <a:endParaRPr lang="zh-CN" altLang="en-US" b="1" u="sng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0912" name="Text Box 16"/>
          <p:cNvSpPr txBox="1">
            <a:spLocks noChangeArrowheads="1"/>
          </p:cNvSpPr>
          <p:nvPr/>
        </p:nvSpPr>
        <p:spPr bwMode="auto">
          <a:xfrm>
            <a:off x="1027370" y="5013176"/>
            <a:ext cx="54721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11</a:t>
            </a:r>
            <a:r>
              <a:rPr lang="zh-CN" altLang="en-US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章 尺寸链的精度设计基础</a:t>
            </a:r>
          </a:p>
        </p:txBody>
      </p:sp>
      <p:sp>
        <p:nvSpPr>
          <p:cNvPr id="80913" name="Text Box 17"/>
          <p:cNvSpPr txBox="1">
            <a:spLocks noChangeArrowheads="1"/>
          </p:cNvSpPr>
          <p:nvPr/>
        </p:nvSpPr>
        <p:spPr bwMode="auto">
          <a:xfrm>
            <a:off x="971550" y="5445224"/>
            <a:ext cx="756089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en-US" altLang="zh-CN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12</a:t>
            </a:r>
            <a:r>
              <a:rPr lang="zh-CN" altLang="en-US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章 </a:t>
            </a:r>
            <a:r>
              <a:rPr lang="zh-CN" altLang="en-US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机械零件（齿轮、轴、箱体和轴承端盖）</a:t>
            </a:r>
            <a:endParaRPr lang="en-US" altLang="zh-CN" b="1" u="sng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>
              <a:defRPr/>
            </a:pPr>
            <a:r>
              <a:rPr lang="en-US" altLang="zh-CN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zh-CN" altLang="en-US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的</a:t>
            </a:r>
            <a:r>
              <a:rPr lang="zh-CN" altLang="en-US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精度设计</a:t>
            </a: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 bwMode="auto">
          <a:xfrm>
            <a:off x="7026275" y="5949950"/>
            <a:ext cx="1800225" cy="574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r>
              <a:rPr lang="zh-CN" altLang="en-US" b="1" dirty="0">
                <a:solidFill>
                  <a:schemeClr val="tx2"/>
                </a:solidFill>
                <a:latin typeface="方正舒体" pitchFamily="2" charset="-122"/>
                <a:ea typeface="方正舒体" pitchFamily="2" charset="-122"/>
              </a:rPr>
              <a:t>返回目录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32040" y="1268760"/>
            <a:ext cx="2590801" cy="1569660"/>
            <a:chOff x="5076824" y="1283276"/>
            <a:chExt cx="2590801" cy="1569660"/>
          </a:xfrm>
        </p:grpSpPr>
        <p:sp>
          <p:nvSpPr>
            <p:cNvPr id="3" name="TextBox 2"/>
            <p:cNvSpPr txBox="1"/>
            <p:nvPr/>
          </p:nvSpPr>
          <p:spPr>
            <a:xfrm>
              <a:off x="5076824" y="1283276"/>
              <a:ext cx="64770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9600" dirty="0" smtClean="0"/>
                <a:t>}</a:t>
              </a:r>
              <a:endParaRPr lang="zh-CN" altLang="en-US" sz="9600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652542" y="1864627"/>
              <a:ext cx="20150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b="1" dirty="0" smtClean="0">
                  <a:solidFill>
                    <a:srgbClr val="FF0000"/>
                  </a:solidFill>
                </a:rPr>
                <a:t>机械精度</a:t>
              </a:r>
              <a:endParaRPr lang="en-US" altLang="zh-CN" b="1" dirty="0" smtClean="0">
                <a:solidFill>
                  <a:srgbClr val="FF0000"/>
                </a:solidFill>
              </a:endParaRPr>
            </a:p>
            <a:p>
              <a:pPr algn="l"/>
              <a:r>
                <a:rPr lang="zh-CN" altLang="en-US" b="1" dirty="0" smtClean="0">
                  <a:solidFill>
                    <a:srgbClr val="FF0000"/>
                  </a:solidFill>
                </a:rPr>
                <a:t>设计内容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30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80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80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80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80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80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2" grpId="0"/>
      <p:bldP spid="80903" grpId="0"/>
      <p:bldP spid="80904" grpId="0"/>
      <p:bldP spid="80905" grpId="0"/>
      <p:bldP spid="80906" grpId="0"/>
      <p:bldP spid="80907" grpId="0"/>
      <p:bldP spid="80908" grpId="0"/>
      <p:bldP spid="80909" grpId="0"/>
      <p:bldP spid="80910" grpId="0"/>
      <p:bldP spid="80911" grpId="0"/>
      <p:bldP spid="80912" grpId="0"/>
      <p:bldP spid="80913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4506</TotalTime>
  <Words>3828</Words>
  <Application>Microsoft Office PowerPoint</Application>
  <PresentationFormat>全屏显示(4:3)</PresentationFormat>
  <Paragraphs>495</Paragraphs>
  <Slides>54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54</vt:i4>
      </vt:variant>
    </vt:vector>
  </HeadingPairs>
  <TitlesOfParts>
    <vt:vector size="57" baseType="lpstr">
      <vt:lpstr>默认设计模板</vt:lpstr>
      <vt:lpstr>公式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lww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lww</dc:creator>
  <cp:lastModifiedBy>Administrator</cp:lastModifiedBy>
  <cp:revision>270</cp:revision>
  <dcterms:created xsi:type="dcterms:W3CDTF">2006-04-27T15:06:26Z</dcterms:created>
  <dcterms:modified xsi:type="dcterms:W3CDTF">2018-11-19T02:05:26Z</dcterms:modified>
</cp:coreProperties>
</file>