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334" r:id="rId3"/>
    <p:sldId id="307" r:id="rId4"/>
    <p:sldId id="257" r:id="rId5"/>
    <p:sldId id="336" r:id="rId6"/>
    <p:sldId id="320" r:id="rId7"/>
    <p:sldId id="337" r:id="rId8"/>
    <p:sldId id="346" r:id="rId9"/>
    <p:sldId id="347" r:id="rId10"/>
    <p:sldId id="258" r:id="rId11"/>
    <p:sldId id="289" r:id="rId12"/>
    <p:sldId id="310" r:id="rId13"/>
    <p:sldId id="261" r:id="rId14"/>
    <p:sldId id="338" r:id="rId15"/>
    <p:sldId id="290" r:id="rId16"/>
    <p:sldId id="262" r:id="rId17"/>
    <p:sldId id="311" r:id="rId18"/>
    <p:sldId id="263" r:id="rId19"/>
    <p:sldId id="312" r:id="rId20"/>
    <p:sldId id="264" r:id="rId21"/>
    <p:sldId id="350" r:id="rId22"/>
    <p:sldId id="351" r:id="rId23"/>
    <p:sldId id="352" r:id="rId24"/>
    <p:sldId id="353" r:id="rId25"/>
    <p:sldId id="354" r:id="rId26"/>
    <p:sldId id="321" r:id="rId27"/>
    <p:sldId id="313" r:id="rId28"/>
    <p:sldId id="265" r:id="rId29"/>
    <p:sldId id="356" r:id="rId30"/>
    <p:sldId id="266" r:id="rId31"/>
    <p:sldId id="339" r:id="rId32"/>
    <p:sldId id="267" r:id="rId33"/>
    <p:sldId id="314" r:id="rId34"/>
    <p:sldId id="291" r:id="rId35"/>
    <p:sldId id="268" r:id="rId36"/>
    <p:sldId id="322" r:id="rId37"/>
    <p:sldId id="279" r:id="rId38"/>
    <p:sldId id="269" r:id="rId39"/>
    <p:sldId id="315" r:id="rId40"/>
    <p:sldId id="287" r:id="rId41"/>
    <p:sldId id="316" r:id="rId42"/>
    <p:sldId id="357" r:id="rId43"/>
    <p:sldId id="270" r:id="rId44"/>
    <p:sldId id="359" r:id="rId45"/>
    <p:sldId id="332" r:id="rId46"/>
    <p:sldId id="358" r:id="rId47"/>
    <p:sldId id="360" r:id="rId48"/>
    <p:sldId id="361" r:id="rId49"/>
    <p:sldId id="317" r:id="rId50"/>
    <p:sldId id="362" r:id="rId51"/>
    <p:sldId id="363" r:id="rId52"/>
    <p:sldId id="340" r:id="rId53"/>
    <p:sldId id="333" r:id="rId54"/>
    <p:sldId id="341" r:id="rId55"/>
    <p:sldId id="342" r:id="rId56"/>
    <p:sldId id="343" r:id="rId57"/>
    <p:sldId id="344" r:id="rId58"/>
    <p:sldId id="323" r:id="rId59"/>
    <p:sldId id="280" r:id="rId60"/>
    <p:sldId id="274" r:id="rId61"/>
    <p:sldId id="348" r:id="rId62"/>
    <p:sldId id="309" r:id="rId63"/>
    <p:sldId id="318" r:id="rId64"/>
    <p:sldId id="275" r:id="rId65"/>
    <p:sldId id="277" r:id="rId66"/>
    <p:sldId id="278" r:id="rId67"/>
    <p:sldId id="319" r:id="rId68"/>
    <p:sldId id="293" r:id="rId69"/>
    <p:sldId id="299" r:id="rId70"/>
    <p:sldId id="294" r:id="rId71"/>
    <p:sldId id="283" r:id="rId72"/>
    <p:sldId id="349" r:id="rId73"/>
    <p:sldId id="345" r:id="rId74"/>
    <p:sldId id="326" r:id="rId75"/>
    <p:sldId id="327" r:id="rId76"/>
    <p:sldId id="328" r:id="rId77"/>
    <p:sldId id="300" r:id="rId78"/>
    <p:sldId id="301" r:id="rId79"/>
    <p:sldId id="302" r:id="rId80"/>
    <p:sldId id="303" r:id="rId81"/>
    <p:sldId id="304" r:id="rId82"/>
    <p:sldId id="305" r:id="rId83"/>
    <p:sldId id="284" r:id="rId84"/>
    <p:sldId id="329" r:id="rId85"/>
    <p:sldId id="330" r:id="rId86"/>
    <p:sldId id="285" r:id="rId87"/>
    <p:sldId id="331" r:id="rId88"/>
  </p:sldIdLst>
  <p:sldSz cx="9144000" cy="6858000" type="screen4x3"/>
  <p:notesSz cx="6858000" cy="9144000"/>
  <p:defaultTextStyle>
    <a:defPPr>
      <a:defRPr lang="en-US"/>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20000"/>
    <a:srgbClr val="0000FF"/>
    <a:srgbClr val="CC3300"/>
    <a:srgbClr val="006600"/>
    <a:srgbClr val="FFFF00"/>
    <a:srgbClr val="FF9900"/>
    <a:srgbClr val="00808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0416" autoAdjust="0"/>
  </p:normalViewPr>
  <p:slideViewPr>
    <p:cSldViewPr snapToGrid="0">
      <p:cViewPr varScale="1">
        <p:scale>
          <a:sx n="102" d="100"/>
          <a:sy n="102" d="100"/>
        </p:scale>
        <p:origin x="-189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image" Target="../media/image95.wmf"/><Relationship Id="rId1" Type="http://schemas.openxmlformats.org/officeDocument/2006/relationships/image" Target="../media/image94.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2.wmf"/><Relationship Id="rId1"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zh-CN" altLang="en-US"/>
          </a:p>
        </p:txBody>
      </p:sp>
      <p:sp>
        <p:nvSpPr>
          <p:cNvPr id="26627"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6629"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6630"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26631"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198F9237-A9C4-4BD6-A30E-55230B00E1CA}" type="slidenum">
              <a:rPr lang="zh-CN" altLang="en-US"/>
              <a:pPr>
                <a:defRPr/>
              </a:pPr>
              <a:t>‹#›</a:t>
            </a:fld>
            <a:endParaRPr lang="en-US" altLang="zh-CN"/>
          </a:p>
        </p:txBody>
      </p:sp>
    </p:spTree>
    <p:extLst>
      <p:ext uri="{BB962C8B-B14F-4D97-AF65-F5344CB8AC3E}">
        <p14:creationId xmlns:p14="http://schemas.microsoft.com/office/powerpoint/2010/main" val="36367250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pPr>
                <a:defRPr/>
              </a:pPr>
              <a:t>11</a:t>
            </a:fld>
            <a:endParaRPr lang="en-US" altLang="zh-CN"/>
          </a:p>
        </p:txBody>
      </p:sp>
    </p:spTree>
    <p:extLst>
      <p:ext uri="{BB962C8B-B14F-4D97-AF65-F5344CB8AC3E}">
        <p14:creationId xmlns:p14="http://schemas.microsoft.com/office/powerpoint/2010/main" val="3009193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pPr>
                <a:defRPr/>
              </a:pPr>
              <a:t>38</a:t>
            </a:fld>
            <a:endParaRPr lang="en-US" altLang="zh-CN"/>
          </a:p>
        </p:txBody>
      </p:sp>
    </p:spTree>
    <p:extLst>
      <p:ext uri="{BB962C8B-B14F-4D97-AF65-F5344CB8AC3E}">
        <p14:creationId xmlns:p14="http://schemas.microsoft.com/office/powerpoint/2010/main" val="2097310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pPr>
                <a:defRPr/>
              </a:pPr>
              <a:t>46</a:t>
            </a:fld>
            <a:endParaRPr lang="en-US" altLang="zh-CN"/>
          </a:p>
        </p:txBody>
      </p:sp>
    </p:spTree>
    <p:extLst>
      <p:ext uri="{BB962C8B-B14F-4D97-AF65-F5344CB8AC3E}">
        <p14:creationId xmlns:p14="http://schemas.microsoft.com/office/powerpoint/2010/main" val="2125735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98F9237-A9C4-4BD6-A30E-55230B00E1CA}" type="slidenum">
              <a:rPr lang="zh-CN" altLang="en-US" smtClean="0"/>
              <a:pPr>
                <a:defRPr/>
              </a:pPr>
              <a:t>50</a:t>
            </a:fld>
            <a:endParaRPr lang="en-US" altLang="zh-CN"/>
          </a:p>
        </p:txBody>
      </p:sp>
    </p:spTree>
    <p:extLst>
      <p:ext uri="{BB962C8B-B14F-4D97-AF65-F5344CB8AC3E}">
        <p14:creationId xmlns:p14="http://schemas.microsoft.com/office/powerpoint/2010/main" val="1532250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ln/>
        </p:spPr>
      </p:sp>
      <p:sp>
        <p:nvSpPr>
          <p:cNvPr id="80899" name="备注占位符 2"/>
          <p:cNvSpPr>
            <a:spLocks noGrp="1"/>
          </p:cNvSpPr>
          <p:nvPr>
            <p:ph type="body" idx="1"/>
          </p:nvPr>
        </p:nvSpPr>
        <p:spPr>
          <a:noFill/>
        </p:spPr>
        <p:txBody>
          <a:bodyPr/>
          <a:lstStyle/>
          <a:p>
            <a:endParaRPr lang="zh-CN" altLang="en-US" smtClean="0"/>
          </a:p>
        </p:txBody>
      </p:sp>
      <p:sp>
        <p:nvSpPr>
          <p:cNvPr id="8090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C38F4E6-0665-49E0-B056-8A59EFFA98B6}" type="slidenum">
              <a:rPr lang="zh-CN" altLang="en-US" sz="1200" smtClean="0"/>
              <a:pPr eaLnBrk="1" hangingPunct="1"/>
              <a:t>63</a:t>
            </a:fld>
            <a:endParaRPr lang="en-US" altLang="zh-CN"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6EE5A7C-939A-421E-941C-DADF4F496615}" type="slidenum">
              <a:rPr lang="zh-CN" altLang="en-US"/>
              <a:pPr>
                <a:defRPr/>
              </a:pPr>
              <a:t>‹#›</a:t>
            </a:fld>
            <a:endParaRPr lang="en-US" altLang="zh-CN"/>
          </a:p>
        </p:txBody>
      </p:sp>
    </p:spTree>
    <p:extLst>
      <p:ext uri="{BB962C8B-B14F-4D97-AF65-F5344CB8AC3E}">
        <p14:creationId xmlns:p14="http://schemas.microsoft.com/office/powerpoint/2010/main" val="1040020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4840CDD-EB41-4727-924F-31995C80EB15}" type="slidenum">
              <a:rPr lang="zh-CN" altLang="en-US"/>
              <a:pPr>
                <a:defRPr/>
              </a:pPr>
              <a:t>‹#›</a:t>
            </a:fld>
            <a:endParaRPr lang="en-US" altLang="zh-CN"/>
          </a:p>
        </p:txBody>
      </p:sp>
    </p:spTree>
    <p:extLst>
      <p:ext uri="{BB962C8B-B14F-4D97-AF65-F5344CB8AC3E}">
        <p14:creationId xmlns:p14="http://schemas.microsoft.com/office/powerpoint/2010/main" val="2889578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EC79C34-1D8C-48C0-9EC3-AB6786EB1AD7}" type="slidenum">
              <a:rPr lang="zh-CN" altLang="en-US"/>
              <a:pPr>
                <a:defRPr/>
              </a:pPr>
              <a:t>‹#›</a:t>
            </a:fld>
            <a:endParaRPr lang="en-US" altLang="zh-CN"/>
          </a:p>
        </p:txBody>
      </p:sp>
    </p:spTree>
    <p:extLst>
      <p:ext uri="{BB962C8B-B14F-4D97-AF65-F5344CB8AC3E}">
        <p14:creationId xmlns:p14="http://schemas.microsoft.com/office/powerpoint/2010/main" val="1993186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A4D8D435-BC99-4FE7-A9EF-7D39DF06D978}" type="slidenum">
              <a:rPr lang="zh-CN" altLang="en-US"/>
              <a:pPr>
                <a:defRPr/>
              </a:pPr>
              <a:t>‹#›</a:t>
            </a:fld>
            <a:endParaRPr lang="en-US" altLang="zh-CN"/>
          </a:p>
        </p:txBody>
      </p:sp>
    </p:spTree>
    <p:extLst>
      <p:ext uri="{BB962C8B-B14F-4D97-AF65-F5344CB8AC3E}">
        <p14:creationId xmlns:p14="http://schemas.microsoft.com/office/powerpoint/2010/main" val="183429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782521F-9C76-41EF-BC5B-469E4EF7072D}" type="slidenum">
              <a:rPr lang="zh-CN" altLang="en-US"/>
              <a:pPr>
                <a:defRPr/>
              </a:pPr>
              <a:t>‹#›</a:t>
            </a:fld>
            <a:endParaRPr lang="en-US" altLang="zh-CN"/>
          </a:p>
        </p:txBody>
      </p:sp>
    </p:spTree>
    <p:extLst>
      <p:ext uri="{BB962C8B-B14F-4D97-AF65-F5344CB8AC3E}">
        <p14:creationId xmlns:p14="http://schemas.microsoft.com/office/powerpoint/2010/main" val="687599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CAC058B-392D-4468-AE56-3C43A4BBEF5A}" type="slidenum">
              <a:rPr lang="zh-CN" altLang="en-US"/>
              <a:pPr>
                <a:defRPr/>
              </a:pPr>
              <a:t>‹#›</a:t>
            </a:fld>
            <a:endParaRPr lang="en-US" altLang="zh-CN"/>
          </a:p>
        </p:txBody>
      </p:sp>
    </p:spTree>
    <p:extLst>
      <p:ext uri="{BB962C8B-B14F-4D97-AF65-F5344CB8AC3E}">
        <p14:creationId xmlns:p14="http://schemas.microsoft.com/office/powerpoint/2010/main" val="3826851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A8CFAEE-5766-4288-B0E4-AF48F7BC5A14}" type="slidenum">
              <a:rPr lang="zh-CN" altLang="en-US"/>
              <a:pPr>
                <a:defRPr/>
              </a:pPr>
              <a:t>‹#›</a:t>
            </a:fld>
            <a:endParaRPr lang="en-US" altLang="zh-CN"/>
          </a:p>
        </p:txBody>
      </p:sp>
    </p:spTree>
    <p:extLst>
      <p:ext uri="{BB962C8B-B14F-4D97-AF65-F5344CB8AC3E}">
        <p14:creationId xmlns:p14="http://schemas.microsoft.com/office/powerpoint/2010/main" val="543788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A5A1A88D-4570-40CC-9F57-070F81134E30}" type="slidenum">
              <a:rPr lang="zh-CN" altLang="en-US"/>
              <a:pPr>
                <a:defRPr/>
              </a:pPr>
              <a:t>‹#›</a:t>
            </a:fld>
            <a:endParaRPr lang="en-US" altLang="zh-CN"/>
          </a:p>
        </p:txBody>
      </p:sp>
    </p:spTree>
    <p:extLst>
      <p:ext uri="{BB962C8B-B14F-4D97-AF65-F5344CB8AC3E}">
        <p14:creationId xmlns:p14="http://schemas.microsoft.com/office/powerpoint/2010/main" val="938226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944EF20-8C64-4501-A4CE-FB5012C65A29}" type="slidenum">
              <a:rPr lang="zh-CN" altLang="en-US"/>
              <a:pPr>
                <a:defRPr/>
              </a:pPr>
              <a:t>‹#›</a:t>
            </a:fld>
            <a:endParaRPr lang="en-US" altLang="zh-CN"/>
          </a:p>
        </p:txBody>
      </p:sp>
    </p:spTree>
    <p:extLst>
      <p:ext uri="{BB962C8B-B14F-4D97-AF65-F5344CB8AC3E}">
        <p14:creationId xmlns:p14="http://schemas.microsoft.com/office/powerpoint/2010/main" val="10545505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0373DC7-2589-4FCB-9590-055F7B458AAA}" type="slidenum">
              <a:rPr lang="zh-CN" altLang="en-US"/>
              <a:pPr>
                <a:defRPr/>
              </a:pPr>
              <a:t>‹#›</a:t>
            </a:fld>
            <a:endParaRPr lang="en-US" altLang="zh-CN"/>
          </a:p>
        </p:txBody>
      </p:sp>
    </p:spTree>
    <p:extLst>
      <p:ext uri="{BB962C8B-B14F-4D97-AF65-F5344CB8AC3E}">
        <p14:creationId xmlns:p14="http://schemas.microsoft.com/office/powerpoint/2010/main" val="1675644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B3F959B-2515-4D7F-BACE-8301E9D9ACEB}" type="slidenum">
              <a:rPr lang="zh-CN" altLang="en-US"/>
              <a:pPr>
                <a:defRPr/>
              </a:pPr>
              <a:t>‹#›</a:t>
            </a:fld>
            <a:endParaRPr lang="en-US" altLang="zh-CN"/>
          </a:p>
        </p:txBody>
      </p:sp>
    </p:spTree>
    <p:extLst>
      <p:ext uri="{BB962C8B-B14F-4D97-AF65-F5344CB8AC3E}">
        <p14:creationId xmlns:p14="http://schemas.microsoft.com/office/powerpoint/2010/main" val="2126602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9A5E84D-478C-492D-8A90-0C79AEE7630E}" type="slidenum">
              <a:rPr lang="zh-CN" altLang="en-US"/>
              <a:pPr>
                <a:defRPr/>
              </a:pPr>
              <a:t>‹#›</a:t>
            </a:fld>
            <a:endParaRPr lang="en-US" altLang="zh-CN"/>
          </a:p>
        </p:txBody>
      </p:sp>
    </p:spTree>
    <p:extLst>
      <p:ext uri="{BB962C8B-B14F-4D97-AF65-F5344CB8AC3E}">
        <p14:creationId xmlns:p14="http://schemas.microsoft.com/office/powerpoint/2010/main" val="1709097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kumimoji="0" sz="2000" b="1">
                <a:solidFill>
                  <a:srgbClr val="0000FF"/>
                </a:solidFill>
              </a:defRPr>
            </a:lvl1pPr>
          </a:lstStyle>
          <a:p>
            <a:pPr>
              <a:defRPr/>
            </a:pPr>
            <a:fld id="{CCD6FE79-1211-4467-9DB1-31B9709AFB2B}"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9.xml"/><Relationship Id="rId13" Type="http://schemas.openxmlformats.org/officeDocument/2006/relationships/slide" Target="slide75.xml"/><Relationship Id="rId3" Type="http://schemas.openxmlformats.org/officeDocument/2006/relationships/slide" Target="slide3.xml"/><Relationship Id="rId7" Type="http://schemas.openxmlformats.org/officeDocument/2006/relationships/slide" Target="slide43.xml"/><Relationship Id="rId12" Type="http://schemas.openxmlformats.org/officeDocument/2006/relationships/slide" Target="slide68.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18.xml"/><Relationship Id="rId11" Type="http://schemas.openxmlformats.org/officeDocument/2006/relationships/slide" Target="slide60.xml"/><Relationship Id="rId5" Type="http://schemas.openxmlformats.org/officeDocument/2006/relationships/slide" Target="slide6.xml"/><Relationship Id="rId10" Type="http://schemas.openxmlformats.org/officeDocument/2006/relationships/slide" Target="slide59.xml"/><Relationship Id="rId4" Type="http://schemas.openxmlformats.org/officeDocument/2006/relationships/slide" Target="slide4.xml"/><Relationship Id="rId9" Type="http://schemas.openxmlformats.org/officeDocument/2006/relationships/slide" Target="slide58.xml"/><Relationship Id="rId14" Type="http://schemas.openxmlformats.org/officeDocument/2006/relationships/slide" Target="slide54.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3.bin"/><Relationship Id="rId4" Type="http://schemas.openxmlformats.org/officeDocument/2006/relationships/image" Target="../media/image9.wmf"/></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43.png"/><Relationship Id="rId4" Type="http://schemas.openxmlformats.org/officeDocument/2006/relationships/image" Target="../media/image42.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5.wmf"/><Relationship Id="rId5" Type="http://schemas.openxmlformats.org/officeDocument/2006/relationships/oleObject" Target="../embeddings/oleObject6.bin"/><Relationship Id="rId4" Type="http://schemas.openxmlformats.org/officeDocument/2006/relationships/image" Target="../media/image44.wmf"/></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oleObject" Target="../embeddings/oleObject7.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2.wmf"/><Relationship Id="rId5" Type="http://schemas.openxmlformats.org/officeDocument/2006/relationships/oleObject" Target="../embeddings/oleObject8.bin"/><Relationship Id="rId4" Type="http://schemas.openxmlformats.org/officeDocument/2006/relationships/image" Target="../media/image51.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image" Target="../media/image64.png"/><Relationship Id="rId5" Type="http://schemas.openxmlformats.org/officeDocument/2006/relationships/slide" Target="slide1.xml"/><Relationship Id="rId4" Type="http://schemas.openxmlformats.org/officeDocument/2006/relationships/image" Target="../media/image63.w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6.wmf"/><Relationship Id="rId5" Type="http://schemas.openxmlformats.org/officeDocument/2006/relationships/oleObject" Target="../embeddings/oleObject11.bin"/><Relationship Id="rId4" Type="http://schemas.openxmlformats.org/officeDocument/2006/relationships/image" Target="../media/image65.wmf"/></Relationships>
</file>

<file path=ppt/slides/_rels/slide5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77.wmf"/><Relationship Id="rId4" Type="http://schemas.openxmlformats.org/officeDocument/2006/relationships/oleObject" Target="../embeddings/oleObject12.bin"/></Relationships>
</file>

<file path=ppt/slides/_rels/slide7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83.wm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680.png"/><Relationship Id="rId7" Type="http://schemas.openxmlformats.org/officeDocument/2006/relationships/image" Target="../media/image85.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84.wmf"/><Relationship Id="rId10" Type="http://schemas.openxmlformats.org/officeDocument/2006/relationships/image" Target="../media/image87.wmf"/><Relationship Id="rId4" Type="http://schemas.openxmlformats.org/officeDocument/2006/relationships/oleObject" Target="../embeddings/oleObject13.bin"/><Relationship Id="rId9" Type="http://schemas.openxmlformats.org/officeDocument/2006/relationships/image" Target="../media/image86.wmf"/></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8.wmf"/><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9.w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90.wmf"/><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93.wmf"/><Relationship Id="rId5" Type="http://schemas.openxmlformats.org/officeDocument/2006/relationships/oleObject" Target="../embeddings/oleObject17.bin"/><Relationship Id="rId4" Type="http://schemas.openxmlformats.org/officeDocument/2006/relationships/image" Target="../media/image92.wmf"/></Relationships>
</file>

<file path=ppt/slides/_rels/slide85.x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95.wmf"/><Relationship Id="rId5" Type="http://schemas.openxmlformats.org/officeDocument/2006/relationships/oleObject" Target="../embeddings/oleObject19.bin"/><Relationship Id="rId4" Type="http://schemas.openxmlformats.org/officeDocument/2006/relationships/image" Target="../media/image94.wmf"/></Relationships>
</file>

<file path=ppt/slides/_rels/slide8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image" Target="../media/image102.png"/><Relationship Id="rId7" Type="http://schemas.openxmlformats.org/officeDocument/2006/relationships/image" Target="../media/image99.wmf"/><Relationship Id="rId12"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21.bin"/><Relationship Id="rId11" Type="http://schemas.openxmlformats.org/officeDocument/2006/relationships/image" Target="../media/image101.wmf"/><Relationship Id="rId5" Type="http://schemas.openxmlformats.org/officeDocument/2006/relationships/image" Target="../media/image104.png"/><Relationship Id="rId10" Type="http://schemas.openxmlformats.org/officeDocument/2006/relationships/oleObject" Target="../embeddings/oleObject23.bin"/><Relationship Id="rId4" Type="http://schemas.openxmlformats.org/officeDocument/2006/relationships/image" Target="../media/image103.png"/><Relationship Id="rId9" Type="http://schemas.openxmlformats.org/officeDocument/2006/relationships/image" Target="../media/image100.wmf"/></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7058025" y="444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A6FEF54-E349-4E49-A8B2-C4939DC2C2FC}" type="slidenum">
              <a:rPr kumimoji="0" lang="zh-CN" altLang="en-US" sz="2000" smtClean="0">
                <a:solidFill>
                  <a:srgbClr val="FF0000"/>
                </a:solidFill>
              </a:rPr>
              <a:pPr eaLnBrk="1" hangingPunct="1"/>
              <a:t>1</a:t>
            </a:fld>
            <a:endParaRPr kumimoji="0" lang="en-US" altLang="zh-CN" sz="2000" smtClean="0">
              <a:solidFill>
                <a:srgbClr val="FF0000"/>
              </a:solidFill>
            </a:endParaRPr>
          </a:p>
        </p:txBody>
      </p:sp>
      <p:sp>
        <p:nvSpPr>
          <p:cNvPr id="2051" name="Text Box 38"/>
          <p:cNvSpPr txBox="1">
            <a:spLocks noChangeArrowheads="1"/>
          </p:cNvSpPr>
          <p:nvPr/>
        </p:nvSpPr>
        <p:spPr bwMode="auto">
          <a:xfrm>
            <a:off x="838200" y="152400"/>
            <a:ext cx="6219825" cy="64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sz="2800" b="1" dirty="0">
                <a:latin typeface="宋体" pitchFamily="2" charset="-122"/>
              </a:rPr>
              <a:t>第4章 几何精度精度设计与检测 (4)</a:t>
            </a:r>
            <a:r>
              <a:rPr kumimoji="0" lang="zh-CN" altLang="en-US" sz="3200" b="1" dirty="0">
                <a:latin typeface="宋体" pitchFamily="2" charset="-122"/>
              </a:rPr>
              <a:t>      </a:t>
            </a:r>
            <a:endParaRPr kumimoji="0" lang="zh-CN" altLang="en-US" sz="3200" dirty="0">
              <a:latin typeface="宋体" pitchFamily="2" charset="-122"/>
            </a:endParaRPr>
          </a:p>
        </p:txBody>
      </p:sp>
      <p:sp>
        <p:nvSpPr>
          <p:cNvPr id="2052" name="Text Box 39">
            <a:hlinkClick r:id="rId2" action="ppaction://hlinksldjump"/>
          </p:cNvPr>
          <p:cNvSpPr txBox="1">
            <a:spLocks noChangeArrowheads="1"/>
          </p:cNvSpPr>
          <p:nvPr/>
        </p:nvSpPr>
        <p:spPr bwMode="auto">
          <a:xfrm>
            <a:off x="328613" y="798513"/>
            <a:ext cx="800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defRPr/>
            </a:pPr>
            <a:r>
              <a:rPr lang="zh-CN" altLang="en-US" b="1" dirty="0" smtClean="0">
                <a:solidFill>
                  <a:schemeClr val="accent1">
                    <a:lumMod val="75000"/>
                  </a:schemeClr>
                </a:solidFill>
                <a:latin typeface="宋体" pitchFamily="2" charset="-122"/>
              </a:rPr>
              <a:t>4.4 几何精度设计</a:t>
            </a:r>
            <a:r>
              <a:rPr lang="zh-CN" altLang="en-US" b="1" dirty="0" smtClean="0">
                <a:solidFill>
                  <a:schemeClr val="accent1">
                    <a:lumMod val="75000"/>
                  </a:schemeClr>
                </a:solidFill>
              </a:rPr>
              <a:t> </a:t>
            </a:r>
            <a:r>
              <a:rPr lang="zh-CN" altLang="en-US" b="1" dirty="0" smtClean="0">
                <a:solidFill>
                  <a:schemeClr val="accent5">
                    <a:lumMod val="75000"/>
                  </a:schemeClr>
                </a:solidFill>
              </a:rPr>
              <a:t>------------------------------------</a:t>
            </a:r>
            <a:r>
              <a:rPr lang="en-US" altLang="zh-CN" b="1" dirty="0" smtClean="0">
                <a:solidFill>
                  <a:schemeClr val="accent5">
                    <a:lumMod val="75000"/>
                  </a:schemeClr>
                </a:solidFill>
              </a:rPr>
              <a:t>-</a:t>
            </a:r>
            <a:r>
              <a:rPr lang="zh-CN" altLang="en-US" b="1" dirty="0" smtClean="0">
                <a:solidFill>
                  <a:schemeClr val="accent5">
                    <a:lumMod val="75000"/>
                  </a:schemeClr>
                </a:solidFill>
              </a:rPr>
              <a:t>--------(2)</a:t>
            </a:r>
          </a:p>
        </p:txBody>
      </p:sp>
      <p:sp>
        <p:nvSpPr>
          <p:cNvPr id="2053" name="Text Box 40">
            <a:hlinkClick r:id="rId2" action="ppaction://hlinksldjump"/>
          </p:cNvPr>
          <p:cNvSpPr txBox="1">
            <a:spLocks noChangeArrowheads="1"/>
          </p:cNvSpPr>
          <p:nvPr/>
        </p:nvSpPr>
        <p:spPr bwMode="auto">
          <a:xfrm>
            <a:off x="655250" y="1223963"/>
            <a:ext cx="81867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4.4.1</a:t>
            </a:r>
            <a:r>
              <a:rPr lang="zh-CN" altLang="en-US" sz="2000" b="1" dirty="0">
                <a:latin typeface="宋体" pitchFamily="2" charset="-122"/>
              </a:rPr>
              <a:t>几何</a:t>
            </a:r>
            <a:r>
              <a:rPr lang="zh-CN" altLang="en-US" sz="2000" b="1" dirty="0" smtClean="0">
                <a:latin typeface="宋体" pitchFamily="2" charset="-122"/>
              </a:rPr>
              <a:t>公差项目</a:t>
            </a:r>
            <a:r>
              <a:rPr lang="zh-CN" altLang="en-US" sz="2000" b="1" dirty="0">
                <a:latin typeface="宋体" pitchFamily="2" charset="-122"/>
              </a:rPr>
              <a:t>的选用</a:t>
            </a:r>
            <a:r>
              <a:rPr lang="zh-CN" altLang="en-US" sz="2000" dirty="0" smtClean="0"/>
              <a:t>-------------------------</a:t>
            </a:r>
            <a:r>
              <a:rPr lang="en-US" altLang="zh-CN" sz="2000" dirty="0" smtClean="0"/>
              <a:t>------</a:t>
            </a:r>
            <a:r>
              <a:rPr lang="zh-CN" altLang="en-US" sz="2000" dirty="0" smtClean="0"/>
              <a:t>----------</a:t>
            </a:r>
            <a:r>
              <a:rPr lang="zh-CN" altLang="en-US" sz="2000" b="1" dirty="0" smtClean="0"/>
              <a:t>(</a:t>
            </a:r>
            <a:r>
              <a:rPr lang="zh-CN" altLang="en-US" sz="2000" b="1" dirty="0"/>
              <a:t>2)</a:t>
            </a:r>
            <a:endParaRPr lang="zh-CN" altLang="en-US" sz="2000" dirty="0">
              <a:latin typeface="宋体" pitchFamily="2" charset="-122"/>
            </a:endParaRPr>
          </a:p>
        </p:txBody>
      </p:sp>
      <p:sp>
        <p:nvSpPr>
          <p:cNvPr id="2054" name="Text Box 41">
            <a:hlinkClick r:id="rId3" action="ppaction://hlinksldjump"/>
          </p:cNvPr>
          <p:cNvSpPr txBox="1">
            <a:spLocks noChangeArrowheads="1"/>
          </p:cNvSpPr>
          <p:nvPr/>
        </p:nvSpPr>
        <p:spPr bwMode="auto">
          <a:xfrm>
            <a:off x="655250" y="1582350"/>
            <a:ext cx="82994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smtClean="0"/>
              <a:t>4</a:t>
            </a:r>
            <a:r>
              <a:rPr lang="zh-CN" altLang="en-US" sz="2000" b="1" dirty="0"/>
              <a:t>.4.2公差原则和公差要求的选用 </a:t>
            </a:r>
            <a:r>
              <a:rPr lang="zh-CN" altLang="en-US" sz="2000" dirty="0"/>
              <a:t>--------------------</a:t>
            </a:r>
            <a:r>
              <a:rPr lang="en-US" altLang="zh-CN" sz="2000" dirty="0"/>
              <a:t>-</a:t>
            </a:r>
            <a:r>
              <a:rPr lang="zh-CN" altLang="en-US" sz="2000" dirty="0"/>
              <a:t>-----------</a:t>
            </a:r>
            <a:r>
              <a:rPr lang="zh-CN" altLang="en-US" sz="2000" b="1" dirty="0"/>
              <a:t>(3)</a:t>
            </a:r>
          </a:p>
        </p:txBody>
      </p:sp>
      <p:sp>
        <p:nvSpPr>
          <p:cNvPr id="2055" name="Text Box 42">
            <a:hlinkClick r:id="rId4" action="ppaction://hlinksldjump"/>
          </p:cNvPr>
          <p:cNvSpPr txBox="1">
            <a:spLocks noChangeArrowheads="1"/>
          </p:cNvSpPr>
          <p:nvPr/>
        </p:nvSpPr>
        <p:spPr bwMode="auto">
          <a:xfrm>
            <a:off x="655250" y="1924050"/>
            <a:ext cx="74660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4.4.3基准要素的选用</a:t>
            </a:r>
            <a:r>
              <a:rPr lang="zh-CN" altLang="en-US" sz="2000" dirty="0"/>
              <a:t> -----------------------------------------------(4)</a:t>
            </a:r>
          </a:p>
        </p:txBody>
      </p:sp>
      <p:sp>
        <p:nvSpPr>
          <p:cNvPr id="2056" name="Text Box 43">
            <a:hlinkClick r:id="rId5" action="ppaction://hlinksldjump"/>
          </p:cNvPr>
          <p:cNvSpPr txBox="1">
            <a:spLocks noChangeArrowheads="1"/>
          </p:cNvSpPr>
          <p:nvPr/>
        </p:nvSpPr>
        <p:spPr bwMode="auto">
          <a:xfrm>
            <a:off x="655250" y="2281238"/>
            <a:ext cx="7866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4.4.4几何公差值的选用</a:t>
            </a:r>
            <a:r>
              <a:rPr lang="zh-CN" altLang="en-US" sz="2000" dirty="0"/>
              <a:t> --------------------------------------------(</a:t>
            </a:r>
            <a:r>
              <a:rPr lang="en-US" altLang="zh-CN" sz="2000" dirty="0"/>
              <a:t>6)</a:t>
            </a:r>
          </a:p>
        </p:txBody>
      </p:sp>
      <p:sp>
        <p:nvSpPr>
          <p:cNvPr id="2057" name="Text Box 44">
            <a:hlinkClick r:id="rId6" action="ppaction://hlinksldjump"/>
          </p:cNvPr>
          <p:cNvSpPr txBox="1">
            <a:spLocks noChangeArrowheads="1"/>
          </p:cNvSpPr>
          <p:nvPr/>
        </p:nvSpPr>
        <p:spPr bwMode="auto">
          <a:xfrm>
            <a:off x="328613" y="2624138"/>
            <a:ext cx="8296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defRPr/>
            </a:pPr>
            <a:r>
              <a:rPr lang="zh-CN" altLang="en-US" b="1" dirty="0" smtClean="0">
                <a:solidFill>
                  <a:schemeClr val="accent1">
                    <a:lumMod val="75000"/>
                  </a:schemeClr>
                </a:solidFill>
                <a:latin typeface="宋体" pitchFamily="2" charset="-122"/>
              </a:rPr>
              <a:t>4.5 几何误差及其的检测</a:t>
            </a:r>
            <a:r>
              <a:rPr lang="zh-CN" altLang="en-US" dirty="0" smtClean="0">
                <a:solidFill>
                  <a:schemeClr val="accent5">
                    <a:lumMod val="75000"/>
                  </a:schemeClr>
                </a:solidFill>
              </a:rPr>
              <a:t>--------------------------</a:t>
            </a:r>
            <a:r>
              <a:rPr lang="en-US" altLang="zh-CN" dirty="0" smtClean="0">
                <a:solidFill>
                  <a:schemeClr val="accent5">
                    <a:lumMod val="75000"/>
                  </a:schemeClr>
                </a:solidFill>
              </a:rPr>
              <a:t>-</a:t>
            </a:r>
            <a:r>
              <a:rPr lang="zh-CN" altLang="en-US" dirty="0" smtClean="0">
                <a:solidFill>
                  <a:schemeClr val="accent5">
                    <a:lumMod val="75000"/>
                  </a:schemeClr>
                </a:solidFill>
              </a:rPr>
              <a:t>---------</a:t>
            </a:r>
            <a:r>
              <a:rPr lang="zh-CN" altLang="en-US" b="1" dirty="0" smtClean="0">
                <a:solidFill>
                  <a:schemeClr val="accent5">
                    <a:lumMod val="75000"/>
                  </a:schemeClr>
                </a:solidFill>
              </a:rPr>
              <a:t>(1</a:t>
            </a:r>
            <a:r>
              <a:rPr lang="en-US" altLang="zh-CN" b="1" dirty="0" smtClean="0">
                <a:solidFill>
                  <a:schemeClr val="accent5">
                    <a:lumMod val="75000"/>
                  </a:schemeClr>
                </a:solidFill>
              </a:rPr>
              <a:t>8)</a:t>
            </a:r>
          </a:p>
        </p:txBody>
      </p:sp>
      <p:sp>
        <p:nvSpPr>
          <p:cNvPr id="2058" name="Text Box 45">
            <a:hlinkClick r:id="rId6" action="ppaction://hlinksldjump"/>
          </p:cNvPr>
          <p:cNvSpPr txBox="1">
            <a:spLocks noChangeArrowheads="1"/>
          </p:cNvSpPr>
          <p:nvPr/>
        </p:nvSpPr>
        <p:spPr bwMode="auto">
          <a:xfrm>
            <a:off x="669926" y="3028608"/>
            <a:ext cx="79740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4.5.1  形状误差及其评定</a:t>
            </a:r>
            <a:r>
              <a:rPr lang="zh-CN" altLang="en-US" sz="2000" dirty="0"/>
              <a:t> -----------------------------------------</a:t>
            </a:r>
            <a:r>
              <a:rPr lang="zh-CN" altLang="en-US" sz="2000" b="1" dirty="0"/>
              <a:t>(1</a:t>
            </a:r>
            <a:r>
              <a:rPr lang="en-US" altLang="zh-CN" sz="2000" b="1" dirty="0"/>
              <a:t>8)</a:t>
            </a:r>
          </a:p>
        </p:txBody>
      </p:sp>
      <p:sp>
        <p:nvSpPr>
          <p:cNvPr id="2059" name="Text Box 46">
            <a:hlinkClick r:id="rId7" action="ppaction://hlinksldjump"/>
          </p:cNvPr>
          <p:cNvSpPr txBox="1">
            <a:spLocks noChangeArrowheads="1"/>
          </p:cNvSpPr>
          <p:nvPr/>
        </p:nvSpPr>
        <p:spPr bwMode="auto">
          <a:xfrm>
            <a:off x="655250" y="3355975"/>
            <a:ext cx="7612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4.5.2  方向误差及其评定-</a:t>
            </a:r>
            <a:r>
              <a:rPr lang="zh-CN" altLang="en-US" sz="2000" dirty="0"/>
              <a:t>-----------------------------------------</a:t>
            </a:r>
            <a:r>
              <a:rPr lang="zh-CN" altLang="en-US" sz="2000" b="1" dirty="0"/>
              <a:t>(3</a:t>
            </a:r>
            <a:r>
              <a:rPr lang="en-US" altLang="zh-CN" sz="2000" b="1" dirty="0"/>
              <a:t>7)</a:t>
            </a:r>
            <a:r>
              <a:rPr lang="en-US" altLang="zh-CN" sz="2000" dirty="0"/>
              <a:t> </a:t>
            </a:r>
          </a:p>
        </p:txBody>
      </p:sp>
      <p:sp>
        <p:nvSpPr>
          <p:cNvPr id="2060" name="Text Box 47">
            <a:hlinkClick r:id="rId8" action="ppaction://hlinksldjump"/>
          </p:cNvPr>
          <p:cNvSpPr txBox="1">
            <a:spLocks noChangeArrowheads="1"/>
          </p:cNvSpPr>
          <p:nvPr/>
        </p:nvSpPr>
        <p:spPr bwMode="auto">
          <a:xfrm>
            <a:off x="655250" y="3678238"/>
            <a:ext cx="77454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b="1" dirty="0"/>
              <a:t>4.5.3  位置误差及其评定</a:t>
            </a:r>
            <a:r>
              <a:rPr lang="zh-CN" altLang="en-US" sz="2000" dirty="0"/>
              <a:t>------------------------------------------</a:t>
            </a:r>
            <a:r>
              <a:rPr lang="zh-CN" altLang="en-US" sz="2000" b="1" dirty="0"/>
              <a:t>(3</a:t>
            </a:r>
            <a:r>
              <a:rPr lang="en-US" altLang="zh-CN" sz="2000" b="1" dirty="0"/>
              <a:t>9)</a:t>
            </a:r>
            <a:r>
              <a:rPr lang="en-US" altLang="zh-CN" sz="2000" dirty="0"/>
              <a:t> </a:t>
            </a:r>
          </a:p>
        </p:txBody>
      </p:sp>
      <p:sp>
        <p:nvSpPr>
          <p:cNvPr id="2061" name="Text Box 49">
            <a:hlinkClick r:id="rId9" action="ppaction://hlinksldjump"/>
          </p:cNvPr>
          <p:cNvSpPr txBox="1">
            <a:spLocks noChangeArrowheads="1"/>
          </p:cNvSpPr>
          <p:nvPr/>
        </p:nvSpPr>
        <p:spPr bwMode="auto">
          <a:xfrm>
            <a:off x="328613" y="4368800"/>
            <a:ext cx="813593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defRPr/>
            </a:pPr>
            <a:r>
              <a:rPr kumimoji="0" lang="zh-CN" altLang="en-US" b="1" dirty="0" smtClean="0">
                <a:solidFill>
                  <a:schemeClr val="accent1">
                    <a:lumMod val="75000"/>
                  </a:schemeClr>
                </a:solidFill>
              </a:rPr>
              <a:t>课 堂 练 习</a:t>
            </a:r>
            <a:r>
              <a:rPr kumimoji="0" lang="zh-CN" altLang="en-US" dirty="0" smtClean="0">
                <a:solidFill>
                  <a:schemeClr val="accent1">
                    <a:lumMod val="75000"/>
                  </a:schemeClr>
                </a:solidFill>
              </a:rPr>
              <a:t>和</a:t>
            </a:r>
            <a:r>
              <a:rPr lang="zh-CN" altLang="en-US" b="1" dirty="0" smtClean="0">
                <a:solidFill>
                  <a:schemeClr val="accent1">
                    <a:lumMod val="75000"/>
                  </a:schemeClr>
                </a:solidFill>
              </a:rPr>
              <a:t>作业</a:t>
            </a:r>
            <a:r>
              <a:rPr lang="zh-CN" altLang="en-US" dirty="0" smtClean="0">
                <a:solidFill>
                  <a:schemeClr val="accent1">
                    <a:lumMod val="75000"/>
                  </a:schemeClr>
                </a:solidFill>
              </a:rPr>
              <a:t> </a:t>
            </a:r>
            <a:r>
              <a:rPr lang="en-US" altLang="zh-CN" dirty="0" smtClean="0">
                <a:solidFill>
                  <a:schemeClr val="accent5">
                    <a:lumMod val="75000"/>
                  </a:schemeClr>
                </a:solidFill>
              </a:rPr>
              <a:t>--------------------</a:t>
            </a:r>
            <a:r>
              <a:rPr kumimoji="0" lang="en-US" altLang="zh-CN" dirty="0" smtClean="0">
                <a:solidFill>
                  <a:schemeClr val="accent5">
                    <a:lumMod val="75000"/>
                  </a:schemeClr>
                </a:solidFill>
              </a:rPr>
              <a:t>--------------------------</a:t>
            </a:r>
            <a:r>
              <a:rPr kumimoji="0" lang="en-US" altLang="zh-CN" b="1" dirty="0" smtClean="0">
                <a:solidFill>
                  <a:schemeClr val="accent5">
                    <a:lumMod val="75000"/>
                  </a:schemeClr>
                </a:solidFill>
              </a:rPr>
              <a:t>(46)</a:t>
            </a:r>
          </a:p>
        </p:txBody>
      </p:sp>
      <p:sp>
        <p:nvSpPr>
          <p:cNvPr id="2062" name="Text Box 50">
            <a:hlinkClick r:id="rId10" action="ppaction://hlinksldjump"/>
          </p:cNvPr>
          <p:cNvSpPr txBox="1">
            <a:spLocks noChangeArrowheads="1"/>
          </p:cNvSpPr>
          <p:nvPr/>
        </p:nvSpPr>
        <p:spPr bwMode="auto">
          <a:xfrm>
            <a:off x="328613" y="4716463"/>
            <a:ext cx="8126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defRPr/>
            </a:pPr>
            <a:r>
              <a:rPr lang="zh-CN" altLang="en-US" b="1" dirty="0" smtClean="0">
                <a:solidFill>
                  <a:schemeClr val="accent1">
                    <a:lumMod val="75000"/>
                  </a:schemeClr>
                </a:solidFill>
              </a:rPr>
              <a:t>本 章 重 点</a:t>
            </a:r>
            <a:r>
              <a:rPr lang="zh-CN" altLang="en-US" dirty="0" smtClean="0">
                <a:solidFill>
                  <a:schemeClr val="accent5">
                    <a:lumMod val="75000"/>
                  </a:schemeClr>
                </a:solidFill>
              </a:rPr>
              <a:t>---------------------------------</a:t>
            </a:r>
            <a:r>
              <a:rPr lang="en-US" altLang="zh-CN" dirty="0" smtClean="0">
                <a:solidFill>
                  <a:schemeClr val="accent5">
                    <a:lumMod val="75000"/>
                  </a:schemeClr>
                </a:solidFill>
              </a:rPr>
              <a:t>-----------------------</a:t>
            </a:r>
            <a:r>
              <a:rPr lang="en-US" altLang="zh-CN" b="1" dirty="0" smtClean="0">
                <a:solidFill>
                  <a:schemeClr val="accent5">
                    <a:lumMod val="75000"/>
                  </a:schemeClr>
                </a:solidFill>
              </a:rPr>
              <a:t>(47)</a:t>
            </a:r>
          </a:p>
        </p:txBody>
      </p:sp>
      <p:sp>
        <p:nvSpPr>
          <p:cNvPr id="2063" name="Text Box 51">
            <a:hlinkClick r:id="rId11" action="ppaction://hlinksldjump"/>
          </p:cNvPr>
          <p:cNvSpPr txBox="1">
            <a:spLocks noChangeArrowheads="1"/>
          </p:cNvSpPr>
          <p:nvPr/>
        </p:nvSpPr>
        <p:spPr bwMode="auto">
          <a:xfrm>
            <a:off x="328613" y="5095875"/>
            <a:ext cx="8126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defRPr/>
            </a:pPr>
            <a:r>
              <a:rPr lang="zh-CN" altLang="en-US" b="1" dirty="0" smtClean="0">
                <a:solidFill>
                  <a:schemeClr val="accent1">
                    <a:lumMod val="75000"/>
                  </a:schemeClr>
                </a:solidFill>
              </a:rPr>
              <a:t>公 差 表 格</a:t>
            </a:r>
            <a:r>
              <a:rPr lang="zh-CN" altLang="en-US" dirty="0" smtClean="0">
                <a:solidFill>
                  <a:schemeClr val="accent5">
                    <a:lumMod val="75000"/>
                  </a:schemeClr>
                </a:solidFill>
              </a:rPr>
              <a:t>--------------</a:t>
            </a:r>
            <a:r>
              <a:rPr lang="en-US" altLang="zh-CN" dirty="0" smtClean="0">
                <a:solidFill>
                  <a:schemeClr val="accent5">
                    <a:lumMod val="75000"/>
                  </a:schemeClr>
                </a:solidFill>
              </a:rPr>
              <a:t>------------------------------------------(48</a:t>
            </a:r>
            <a:r>
              <a:rPr lang="en-US" altLang="zh-CN" b="1" dirty="0" smtClean="0">
                <a:solidFill>
                  <a:schemeClr val="accent5">
                    <a:lumMod val="75000"/>
                  </a:schemeClr>
                </a:solidFill>
              </a:rPr>
              <a:t>)</a:t>
            </a:r>
          </a:p>
        </p:txBody>
      </p:sp>
      <p:sp>
        <p:nvSpPr>
          <p:cNvPr id="2064" name="Text Box 52">
            <a:hlinkClick r:id="rId12" action="ppaction://hlinksldjump"/>
          </p:cNvPr>
          <p:cNvSpPr txBox="1">
            <a:spLocks noChangeArrowheads="1"/>
          </p:cNvSpPr>
          <p:nvPr/>
        </p:nvSpPr>
        <p:spPr bwMode="auto">
          <a:xfrm>
            <a:off x="328613" y="5492750"/>
            <a:ext cx="83153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defRPr/>
            </a:pPr>
            <a:r>
              <a:rPr lang="zh-CN" altLang="en-US" b="1" dirty="0" smtClean="0">
                <a:solidFill>
                  <a:schemeClr val="accent1">
                    <a:lumMod val="75000"/>
                  </a:schemeClr>
                </a:solidFill>
              </a:rPr>
              <a:t>作业题</a:t>
            </a:r>
            <a:r>
              <a:rPr lang="zh-CN" altLang="en-US" b="1" dirty="0" smtClean="0">
                <a:solidFill>
                  <a:schemeClr val="accent5">
                    <a:lumMod val="75000"/>
                  </a:schemeClr>
                </a:solidFill>
              </a:rPr>
              <a:t>解释 </a:t>
            </a:r>
            <a:r>
              <a:rPr lang="zh-CN" altLang="en-US" dirty="0" smtClean="0">
                <a:solidFill>
                  <a:schemeClr val="accent5">
                    <a:lumMod val="75000"/>
                  </a:schemeClr>
                </a:solidFill>
              </a:rPr>
              <a:t>-----------------------------------------</a:t>
            </a:r>
            <a:r>
              <a:rPr lang="en-US" altLang="zh-CN" dirty="0" smtClean="0">
                <a:solidFill>
                  <a:schemeClr val="accent5">
                    <a:lumMod val="75000"/>
                  </a:schemeClr>
                </a:solidFill>
              </a:rPr>
              <a:t>-</a:t>
            </a:r>
            <a:r>
              <a:rPr lang="zh-CN" altLang="en-US" dirty="0" smtClean="0">
                <a:solidFill>
                  <a:schemeClr val="accent5">
                    <a:lumMod val="75000"/>
                  </a:schemeClr>
                </a:solidFill>
              </a:rPr>
              <a:t>----</a:t>
            </a:r>
            <a:r>
              <a:rPr lang="en-US" altLang="zh-CN" dirty="0" smtClean="0">
                <a:solidFill>
                  <a:schemeClr val="accent5">
                    <a:lumMod val="75000"/>
                  </a:schemeClr>
                </a:solidFill>
              </a:rPr>
              <a:t>-</a:t>
            </a:r>
            <a:r>
              <a:rPr lang="zh-CN" altLang="en-US" dirty="0" smtClean="0">
                <a:solidFill>
                  <a:schemeClr val="accent5">
                    <a:lumMod val="75000"/>
                  </a:schemeClr>
                </a:solidFill>
              </a:rPr>
              <a:t>------</a:t>
            </a:r>
            <a:r>
              <a:rPr lang="zh-CN" altLang="en-US" b="1" dirty="0" smtClean="0">
                <a:solidFill>
                  <a:schemeClr val="accent5">
                    <a:lumMod val="75000"/>
                  </a:schemeClr>
                </a:solidFill>
              </a:rPr>
              <a:t>（</a:t>
            </a:r>
            <a:r>
              <a:rPr lang="en-US" altLang="zh-CN" b="1" dirty="0" smtClean="0">
                <a:solidFill>
                  <a:schemeClr val="accent5">
                    <a:lumMod val="75000"/>
                  </a:schemeClr>
                </a:solidFill>
              </a:rPr>
              <a:t>56</a:t>
            </a:r>
            <a:r>
              <a:rPr lang="zh-CN" altLang="en-US" b="1" dirty="0" smtClean="0">
                <a:solidFill>
                  <a:schemeClr val="accent5">
                    <a:lumMod val="75000"/>
                  </a:schemeClr>
                </a:solidFill>
              </a:rPr>
              <a:t>）</a:t>
            </a:r>
          </a:p>
        </p:txBody>
      </p:sp>
      <p:sp>
        <p:nvSpPr>
          <p:cNvPr id="2065" name="Rectangle 53">
            <a:hlinkClick r:id="rId13" action="ppaction://hlinksldjump"/>
          </p:cNvPr>
          <p:cNvSpPr>
            <a:spLocks noChangeArrowheads="1"/>
          </p:cNvSpPr>
          <p:nvPr/>
        </p:nvSpPr>
        <p:spPr bwMode="auto">
          <a:xfrm>
            <a:off x="328613" y="5918200"/>
            <a:ext cx="823118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defRPr/>
            </a:pPr>
            <a:r>
              <a:rPr lang="zh-CN" altLang="en-US" b="1" dirty="0">
                <a:solidFill>
                  <a:schemeClr val="accent1">
                    <a:lumMod val="75000"/>
                  </a:schemeClr>
                </a:solidFill>
              </a:rPr>
              <a:t>作业题答案</a:t>
            </a:r>
            <a:r>
              <a:rPr lang="zh-CN" altLang="en-US" dirty="0">
                <a:solidFill>
                  <a:schemeClr val="accent5">
                    <a:lumMod val="75000"/>
                  </a:schemeClr>
                </a:solidFill>
              </a:rPr>
              <a:t>----------------------------------------------</a:t>
            </a:r>
            <a:r>
              <a:rPr lang="en-US" altLang="zh-CN" dirty="0">
                <a:solidFill>
                  <a:schemeClr val="accent5">
                    <a:lumMod val="75000"/>
                  </a:schemeClr>
                </a:solidFill>
              </a:rPr>
              <a:t>-</a:t>
            </a:r>
            <a:r>
              <a:rPr lang="zh-CN" altLang="en-US" dirty="0">
                <a:solidFill>
                  <a:schemeClr val="accent5">
                    <a:lumMod val="75000"/>
                  </a:schemeClr>
                </a:solidFill>
              </a:rPr>
              <a:t>------</a:t>
            </a:r>
            <a:r>
              <a:rPr lang="zh-CN" altLang="en-US" b="1" dirty="0">
                <a:solidFill>
                  <a:schemeClr val="accent5">
                    <a:lumMod val="75000"/>
                  </a:schemeClr>
                </a:solidFill>
                <a:hlinkClick r:id="rId13" action="ppaction://hlinksldjump"/>
              </a:rPr>
              <a:t>（</a:t>
            </a:r>
            <a:r>
              <a:rPr lang="en-US" altLang="zh-CN" b="1" dirty="0">
                <a:solidFill>
                  <a:schemeClr val="accent5">
                    <a:lumMod val="75000"/>
                  </a:schemeClr>
                </a:solidFill>
              </a:rPr>
              <a:t>63</a:t>
            </a:r>
            <a:r>
              <a:rPr lang="zh-CN" altLang="en-US" b="1" dirty="0">
                <a:solidFill>
                  <a:schemeClr val="accent5">
                    <a:lumMod val="75000"/>
                  </a:schemeClr>
                </a:solidFill>
              </a:rPr>
              <a:t>）</a:t>
            </a:r>
          </a:p>
        </p:txBody>
      </p:sp>
      <p:sp>
        <p:nvSpPr>
          <p:cNvPr id="5175" name="Text Box 55">
            <a:hlinkClick r:id="rId14" action="ppaction://hlinksldjump"/>
          </p:cNvPr>
          <p:cNvSpPr txBox="1">
            <a:spLocks noChangeArrowheads="1"/>
          </p:cNvSpPr>
          <p:nvPr/>
        </p:nvSpPr>
        <p:spPr bwMode="auto">
          <a:xfrm>
            <a:off x="655250" y="4025900"/>
            <a:ext cx="7696200" cy="3968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000" b="1" dirty="0"/>
              <a:t>4.5.4 </a:t>
            </a:r>
            <a:r>
              <a:rPr lang="zh-CN" altLang="en-US" sz="2000" b="1" dirty="0"/>
              <a:t>几何误差的检测原则</a:t>
            </a:r>
            <a:r>
              <a:rPr lang="en-US" altLang="zh-CN" sz="2000" b="1" dirty="0"/>
              <a:t>--------------------------------------</a:t>
            </a:r>
            <a:r>
              <a:rPr lang="zh-CN" altLang="en-US" sz="2000" b="1" dirty="0"/>
              <a:t>（</a:t>
            </a:r>
            <a:r>
              <a:rPr lang="en-US" altLang="zh-CN" sz="2000" b="1" dirty="0"/>
              <a:t>42</a:t>
            </a:r>
            <a:r>
              <a:rPr lang="zh-CN" altLang="en-US" sz="2000"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wipe(left)">
                                      <p:cBhvr>
                                        <p:cTn id="18" dur="500"/>
                                        <p:tgtEl>
                                          <p:spTgt spid="205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wipe(left)">
                                      <p:cBhvr>
                                        <p:cTn id="21" dur="500"/>
                                        <p:tgtEl>
                                          <p:spTgt spid="20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6"/>
                                        </p:tgtEl>
                                        <p:attrNameLst>
                                          <p:attrName>style.visibility</p:attrName>
                                        </p:attrNameLst>
                                      </p:cBhvr>
                                      <p:to>
                                        <p:strVal val="visible"/>
                                      </p:to>
                                    </p:set>
                                    <p:animEffect transition="in" filter="wipe(left)">
                                      <p:cBhvr>
                                        <p:cTn id="24" dur="500"/>
                                        <p:tgtEl>
                                          <p:spTgt spid="205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wipe(left)">
                                      <p:cBhvr>
                                        <p:cTn id="27" dur="500"/>
                                        <p:tgtEl>
                                          <p:spTgt spid="205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8"/>
                                        </p:tgtEl>
                                        <p:attrNameLst>
                                          <p:attrName>style.visibility</p:attrName>
                                        </p:attrNameLst>
                                      </p:cBhvr>
                                      <p:to>
                                        <p:strVal val="visible"/>
                                      </p:to>
                                    </p:set>
                                    <p:animEffect transition="in" filter="wipe(left)">
                                      <p:cBhvr>
                                        <p:cTn id="30" dur="500"/>
                                        <p:tgtEl>
                                          <p:spTgt spid="205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9"/>
                                        </p:tgtEl>
                                        <p:attrNameLst>
                                          <p:attrName>style.visibility</p:attrName>
                                        </p:attrNameLst>
                                      </p:cBhvr>
                                      <p:to>
                                        <p:strVal val="visible"/>
                                      </p:to>
                                    </p:set>
                                    <p:animEffect transition="in" filter="wipe(left)">
                                      <p:cBhvr>
                                        <p:cTn id="33" dur="500"/>
                                        <p:tgtEl>
                                          <p:spTgt spid="205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60"/>
                                        </p:tgtEl>
                                        <p:attrNameLst>
                                          <p:attrName>style.visibility</p:attrName>
                                        </p:attrNameLst>
                                      </p:cBhvr>
                                      <p:to>
                                        <p:strVal val="visible"/>
                                      </p:to>
                                    </p:set>
                                    <p:animEffect transition="in" filter="wipe(left)">
                                      <p:cBhvr>
                                        <p:cTn id="36" dur="500"/>
                                        <p:tgtEl>
                                          <p:spTgt spid="206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175"/>
                                        </p:tgtEl>
                                        <p:attrNameLst>
                                          <p:attrName>style.visibility</p:attrName>
                                        </p:attrNameLst>
                                      </p:cBhvr>
                                      <p:to>
                                        <p:strVal val="visible"/>
                                      </p:to>
                                    </p:set>
                                    <p:animEffect transition="in" filter="wipe(left)">
                                      <p:cBhvr>
                                        <p:cTn id="39" dur="500"/>
                                        <p:tgtEl>
                                          <p:spTgt spid="517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61"/>
                                        </p:tgtEl>
                                        <p:attrNameLst>
                                          <p:attrName>style.visibility</p:attrName>
                                        </p:attrNameLst>
                                      </p:cBhvr>
                                      <p:to>
                                        <p:strVal val="visible"/>
                                      </p:to>
                                    </p:set>
                                    <p:animEffect transition="in" filter="wipe(left)">
                                      <p:cBhvr>
                                        <p:cTn id="42" dur="500"/>
                                        <p:tgtEl>
                                          <p:spTgt spid="206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062"/>
                                        </p:tgtEl>
                                        <p:attrNameLst>
                                          <p:attrName>style.visibility</p:attrName>
                                        </p:attrNameLst>
                                      </p:cBhvr>
                                      <p:to>
                                        <p:strVal val="visible"/>
                                      </p:to>
                                    </p:set>
                                    <p:animEffect transition="in" filter="wipe(left)">
                                      <p:cBhvr>
                                        <p:cTn id="45" dur="500"/>
                                        <p:tgtEl>
                                          <p:spTgt spid="206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063"/>
                                        </p:tgtEl>
                                        <p:attrNameLst>
                                          <p:attrName>style.visibility</p:attrName>
                                        </p:attrNameLst>
                                      </p:cBhvr>
                                      <p:to>
                                        <p:strVal val="visible"/>
                                      </p:to>
                                    </p:set>
                                    <p:animEffect transition="in" filter="wipe(left)">
                                      <p:cBhvr>
                                        <p:cTn id="48" dur="500"/>
                                        <p:tgtEl>
                                          <p:spTgt spid="206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64"/>
                                        </p:tgtEl>
                                        <p:attrNameLst>
                                          <p:attrName>style.visibility</p:attrName>
                                        </p:attrNameLst>
                                      </p:cBhvr>
                                      <p:to>
                                        <p:strVal val="visible"/>
                                      </p:to>
                                    </p:set>
                                    <p:animEffect transition="in" filter="wipe(left)">
                                      <p:cBhvr>
                                        <p:cTn id="51" dur="500"/>
                                        <p:tgtEl>
                                          <p:spTgt spid="2064"/>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65"/>
                                        </p:tgtEl>
                                        <p:attrNameLst>
                                          <p:attrName>style.visibility</p:attrName>
                                        </p:attrNameLst>
                                      </p:cBhvr>
                                      <p:to>
                                        <p:strVal val="visible"/>
                                      </p:to>
                                    </p:set>
                                    <p:animEffect transition="in" filter="wipe(left)">
                                      <p:cBhvr>
                                        <p:cTn id="54" dur="500"/>
                                        <p:tgtEl>
                                          <p:spTgt spid="2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P spid="2062" grpId="0"/>
      <p:bldP spid="2063" grpId="0"/>
      <p:bldP spid="2064" grpId="0"/>
      <p:bldP spid="2065" grpId="0"/>
      <p:bldP spid="51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07ED23D-FDB8-4E4F-99C8-7FD86EE4343D}" type="slidenum">
              <a:rPr kumimoji="0" lang="zh-CN" altLang="en-US" sz="2000" smtClean="0">
                <a:solidFill>
                  <a:srgbClr val="0000FF"/>
                </a:solidFill>
              </a:rPr>
              <a:pPr eaLnBrk="1" hangingPunct="1"/>
              <a:t>10</a:t>
            </a:fld>
            <a:endParaRPr kumimoji="0" lang="en-US" altLang="zh-CN" sz="2000" smtClean="0">
              <a:solidFill>
                <a:srgbClr val="0000FF"/>
              </a:solidFill>
            </a:endParaRPr>
          </a:p>
        </p:txBody>
      </p:sp>
      <p:sp>
        <p:nvSpPr>
          <p:cNvPr id="7170" name="Text Box 2"/>
          <p:cNvSpPr txBox="1">
            <a:spLocks noChangeArrowheads="1"/>
          </p:cNvSpPr>
          <p:nvPr/>
        </p:nvSpPr>
        <p:spPr bwMode="auto">
          <a:xfrm>
            <a:off x="413590" y="506785"/>
            <a:ext cx="5775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a:t>
            </a:r>
            <a:r>
              <a:rPr lang="en-US" altLang="zh-CN" b="1"/>
              <a:t>5</a:t>
            </a:r>
            <a:r>
              <a:rPr lang="zh-CN" altLang="en-US" b="1"/>
              <a:t>）</a:t>
            </a:r>
            <a:r>
              <a:rPr lang="zh-CN" altLang="en-US" b="1">
                <a:solidFill>
                  <a:srgbClr val="FF3300"/>
                </a:solidFill>
                <a:latin typeface="宋体" pitchFamily="2" charset="-122"/>
              </a:rPr>
              <a:t>未注</a:t>
            </a:r>
            <a:r>
              <a:rPr lang="zh-CN" altLang="en-US" b="1">
                <a:latin typeface="宋体" pitchFamily="2" charset="-122"/>
              </a:rPr>
              <a:t>几何公差的图样标注</a:t>
            </a:r>
            <a:r>
              <a:rPr lang="zh-CN" altLang="en-US" b="1"/>
              <a:t> </a:t>
            </a:r>
          </a:p>
        </p:txBody>
      </p:sp>
      <p:sp>
        <p:nvSpPr>
          <p:cNvPr id="7171" name="Text Box 3"/>
          <p:cNvSpPr txBox="1">
            <a:spLocks noChangeArrowheads="1"/>
          </p:cNvSpPr>
          <p:nvPr/>
        </p:nvSpPr>
        <p:spPr bwMode="auto">
          <a:xfrm>
            <a:off x="465977" y="910010"/>
            <a:ext cx="811688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在标题栏附近或技术要求中注出</a:t>
            </a:r>
            <a:r>
              <a:rPr lang="zh-CN" altLang="en-US" b="1" dirty="0">
                <a:solidFill>
                  <a:srgbClr val="FF3300"/>
                </a:solidFill>
              </a:rPr>
              <a:t>标准号和公差等级</a:t>
            </a:r>
            <a:r>
              <a:rPr lang="zh-CN" altLang="en-US" b="1" dirty="0"/>
              <a:t>。</a:t>
            </a:r>
          </a:p>
        </p:txBody>
      </p:sp>
      <p:sp>
        <p:nvSpPr>
          <p:cNvPr id="7236" name="Rectangle 68"/>
          <p:cNvSpPr>
            <a:spLocks noChangeArrowheads="1"/>
          </p:cNvSpPr>
          <p:nvPr/>
        </p:nvSpPr>
        <p:spPr bwMode="auto">
          <a:xfrm>
            <a:off x="676275" y="1626160"/>
            <a:ext cx="2309813" cy="142192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20000"/>
              </a:lnSpc>
            </a:pPr>
            <a:r>
              <a:rPr lang="zh-CN" altLang="en-US" b="1" dirty="0"/>
              <a:t>        例如下图 的 </a:t>
            </a:r>
            <a:r>
              <a:rPr lang="zh-CN" altLang="en-US" b="1" dirty="0">
                <a:solidFill>
                  <a:srgbClr val="FF3300"/>
                </a:solidFill>
                <a:latin typeface="宋体" pitchFamily="2" charset="-122"/>
              </a:rPr>
              <a:t>未注</a:t>
            </a:r>
            <a:r>
              <a:rPr lang="zh-CN" altLang="en-US" b="1" dirty="0">
                <a:latin typeface="宋体" pitchFamily="2" charset="-122"/>
              </a:rPr>
              <a:t>几何公</a:t>
            </a:r>
          </a:p>
          <a:p>
            <a:pPr algn="l">
              <a:lnSpc>
                <a:spcPct val="120000"/>
              </a:lnSpc>
            </a:pPr>
            <a:r>
              <a:rPr lang="zh-CN" altLang="en-US" b="1" dirty="0">
                <a:latin typeface="宋体" pitchFamily="2" charset="-122"/>
              </a:rPr>
              <a:t>差的标注示例。</a:t>
            </a:r>
            <a:endParaRPr lang="zh-CN" altLang="en-US" b="1" dirty="0"/>
          </a:p>
        </p:txBody>
      </p:sp>
      <p:sp>
        <p:nvSpPr>
          <p:cNvPr id="7239" name="Text Box 71"/>
          <p:cNvSpPr txBox="1">
            <a:spLocks noChangeArrowheads="1"/>
          </p:cNvSpPr>
          <p:nvPr/>
        </p:nvSpPr>
        <p:spPr bwMode="auto">
          <a:xfrm>
            <a:off x="699189" y="3446353"/>
            <a:ext cx="2482850"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其</a:t>
            </a:r>
            <a:r>
              <a:rPr lang="zh-CN" altLang="en-US" b="1" dirty="0">
                <a:solidFill>
                  <a:srgbClr val="FF3300"/>
                </a:solidFill>
                <a:latin typeface="宋体" pitchFamily="2" charset="-122"/>
              </a:rPr>
              <a:t>未注</a:t>
            </a:r>
            <a:r>
              <a:rPr lang="zh-CN" altLang="en-US" b="1" dirty="0">
                <a:latin typeface="宋体" pitchFamily="2" charset="-122"/>
              </a:rPr>
              <a:t>几何</a:t>
            </a:r>
          </a:p>
          <a:p>
            <a:pPr algn="l" eaLnBrk="1" hangingPunct="1">
              <a:lnSpc>
                <a:spcPct val="120000"/>
              </a:lnSpc>
            </a:pPr>
            <a:r>
              <a:rPr lang="zh-CN" altLang="en-US" b="1" dirty="0">
                <a:latin typeface="宋体" pitchFamily="2" charset="-122"/>
              </a:rPr>
              <a:t>公差等级为</a:t>
            </a:r>
            <a:r>
              <a:rPr lang="en-US" altLang="zh-CN" b="1" dirty="0">
                <a:solidFill>
                  <a:srgbClr val="FF3300"/>
                </a:solidFill>
                <a:latin typeface="宋体" pitchFamily="2" charset="-122"/>
              </a:rPr>
              <a:t>K</a:t>
            </a:r>
            <a:r>
              <a:rPr lang="zh-CN" altLang="en-US" b="1" dirty="0">
                <a:solidFill>
                  <a:srgbClr val="FF3300"/>
                </a:solidFill>
              </a:rPr>
              <a:t>级。</a:t>
            </a:r>
            <a:endParaRPr lang="en-US" altLang="zh-CN" b="1" dirty="0">
              <a:solidFill>
                <a:srgbClr val="FF3300"/>
              </a:solidFill>
            </a:endParaRPr>
          </a:p>
        </p:txBody>
      </p:sp>
      <p:grpSp>
        <p:nvGrpSpPr>
          <p:cNvPr id="7276" name="Group 108"/>
          <p:cNvGrpSpPr>
            <a:grpSpLocks/>
          </p:cNvGrpSpPr>
          <p:nvPr/>
        </p:nvGrpSpPr>
        <p:grpSpPr bwMode="auto">
          <a:xfrm>
            <a:off x="2958095" y="1313667"/>
            <a:ext cx="5768975" cy="4840288"/>
            <a:chOff x="1773" y="828"/>
            <a:chExt cx="3634" cy="3049"/>
          </a:xfrm>
        </p:grpSpPr>
        <p:grpSp>
          <p:nvGrpSpPr>
            <p:cNvPr id="11273" name="Group 72"/>
            <p:cNvGrpSpPr>
              <a:grpSpLocks/>
            </p:cNvGrpSpPr>
            <p:nvPr/>
          </p:nvGrpSpPr>
          <p:grpSpPr bwMode="auto">
            <a:xfrm>
              <a:off x="1773" y="828"/>
              <a:ext cx="3634" cy="3049"/>
              <a:chOff x="2352" y="720"/>
              <a:chExt cx="3224" cy="3049"/>
            </a:xfrm>
          </p:grpSpPr>
          <p:pic>
            <p:nvPicPr>
              <p:cNvPr id="11281" name="Picture 7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2" y="720"/>
                <a:ext cx="3169" cy="2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82" name="Rectangle 74"/>
              <p:cNvSpPr>
                <a:spLocks noChangeArrowheads="1"/>
              </p:cNvSpPr>
              <p:nvPr/>
            </p:nvSpPr>
            <p:spPr bwMode="auto">
              <a:xfrm>
                <a:off x="4368" y="2352"/>
                <a:ext cx="1200" cy="9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3" name="Text Box 75"/>
              <p:cNvSpPr txBox="1">
                <a:spLocks noChangeArrowheads="1"/>
              </p:cNvSpPr>
              <p:nvPr/>
            </p:nvSpPr>
            <p:spPr bwMode="auto">
              <a:xfrm>
                <a:off x="4376" y="2784"/>
                <a:ext cx="1200" cy="48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000" b="1">
                    <a:solidFill>
                      <a:srgbClr val="FF3300"/>
                    </a:solidFill>
                  </a:rPr>
                  <a:t>未注几何公差按</a:t>
                </a:r>
                <a:r>
                  <a:rPr lang="en-US" altLang="zh-CN" sz="2000" b="1">
                    <a:solidFill>
                      <a:srgbClr val="FF3300"/>
                    </a:solidFill>
                  </a:rPr>
                  <a:t>GB/T1184</a:t>
                </a:r>
                <a:r>
                  <a:rPr lang="en-US" altLang="zh-CN" b="1">
                    <a:solidFill>
                      <a:srgbClr val="FF3300"/>
                    </a:solidFill>
                    <a:cs typeface="Times New Roman" pitchFamily="18" charset="0"/>
                  </a:rPr>
                  <a:t>—K</a:t>
                </a:r>
              </a:p>
            </p:txBody>
          </p:sp>
          <p:sp>
            <p:nvSpPr>
              <p:cNvPr id="11284" name="Text Box 76"/>
              <p:cNvSpPr txBox="1">
                <a:spLocks noChangeArrowheads="1"/>
              </p:cNvSpPr>
              <p:nvPr/>
            </p:nvSpPr>
            <p:spPr bwMode="auto">
              <a:xfrm>
                <a:off x="4320" y="2304"/>
                <a:ext cx="1200" cy="48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000" b="1"/>
                  <a:t>未注尺寸公差按</a:t>
                </a:r>
                <a:r>
                  <a:rPr lang="en-US" altLang="zh-CN" sz="2000" b="1"/>
                  <a:t>GB/T1804</a:t>
                </a:r>
                <a:r>
                  <a:rPr lang="en-US" altLang="zh-CN" b="1">
                    <a:cs typeface="Times New Roman" pitchFamily="18" charset="0"/>
                  </a:rPr>
                  <a:t>—f</a:t>
                </a:r>
              </a:p>
            </p:txBody>
          </p:sp>
          <p:grpSp>
            <p:nvGrpSpPr>
              <p:cNvPr id="11285" name="Group 77"/>
              <p:cNvGrpSpPr>
                <a:grpSpLocks/>
              </p:cNvGrpSpPr>
              <p:nvPr/>
            </p:nvGrpSpPr>
            <p:grpSpPr bwMode="auto">
              <a:xfrm>
                <a:off x="4162" y="3029"/>
                <a:ext cx="156" cy="252"/>
                <a:chOff x="789" y="3465"/>
                <a:chExt cx="392" cy="629"/>
              </a:xfrm>
            </p:grpSpPr>
            <p:grpSp>
              <p:nvGrpSpPr>
                <p:cNvPr id="11300" name="Group 78"/>
                <p:cNvGrpSpPr>
                  <a:grpSpLocks/>
                </p:cNvGrpSpPr>
                <p:nvPr/>
              </p:nvGrpSpPr>
              <p:grpSpPr bwMode="auto">
                <a:xfrm>
                  <a:off x="789" y="3702"/>
                  <a:ext cx="392" cy="392"/>
                  <a:chOff x="4583" y="3145"/>
                  <a:chExt cx="392" cy="392"/>
                </a:xfrm>
              </p:grpSpPr>
              <p:sp>
                <p:nvSpPr>
                  <p:cNvPr id="11303" name="Oval 79"/>
                  <p:cNvSpPr>
                    <a:spLocks noChangeArrowheads="1"/>
                  </p:cNvSpPr>
                  <p:nvPr/>
                </p:nvSpPr>
                <p:spPr bwMode="auto">
                  <a:xfrm>
                    <a:off x="4583" y="3145"/>
                    <a:ext cx="392" cy="392"/>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04" name="WordArt 80"/>
                  <p:cNvSpPr>
                    <a:spLocks noChangeArrowheads="1" noChangeShapeType="1" noTextEdit="1"/>
                  </p:cNvSpPr>
                  <p:nvPr/>
                </p:nvSpPr>
                <p:spPr bwMode="auto">
                  <a:xfrm>
                    <a:off x="4611" y="3238"/>
                    <a:ext cx="252" cy="217"/>
                  </a:xfrm>
                  <a:prstGeom prst="rect">
                    <a:avLst/>
                  </a:prstGeom>
                </p:spPr>
                <p:txBody>
                  <a:bodyPr wrap="none" fromWordArt="1">
                    <a:prstTxWarp prst="textPlain">
                      <a:avLst>
                        <a:gd name="adj" fmla="val 50000"/>
                      </a:avLst>
                    </a:prstTxWarp>
                  </a:bodyPr>
                  <a:lstStyle/>
                  <a:p>
                    <a:r>
                      <a:rPr lang="en-US" altLang="zh-CN" sz="3600" i="1" kern="10">
                        <a:ln w="9525">
                          <a:solidFill>
                            <a:srgbClr val="000000"/>
                          </a:solidFill>
                          <a:round/>
                          <a:headEnd/>
                          <a:tailEnd/>
                        </a:ln>
                        <a:solidFill>
                          <a:srgbClr val="000000"/>
                        </a:solidFill>
                        <a:latin typeface="宋体"/>
                        <a:ea typeface="宋体"/>
                      </a:rPr>
                      <a:t>A</a:t>
                    </a:r>
                    <a:endParaRPr lang="zh-CN" altLang="en-US" sz="3600" i="1" kern="10">
                      <a:ln w="9525">
                        <a:solidFill>
                          <a:srgbClr val="000000"/>
                        </a:solidFill>
                        <a:round/>
                        <a:headEnd/>
                        <a:tailEnd/>
                      </a:ln>
                      <a:solidFill>
                        <a:srgbClr val="000000"/>
                      </a:solidFill>
                      <a:latin typeface="宋体"/>
                      <a:ea typeface="宋体"/>
                    </a:endParaRPr>
                  </a:p>
                </p:txBody>
              </p:sp>
            </p:grpSp>
            <p:sp>
              <p:nvSpPr>
                <p:cNvPr id="11301" name="Line 81"/>
                <p:cNvSpPr>
                  <a:spLocks noChangeShapeType="1"/>
                </p:cNvSpPr>
                <p:nvPr/>
              </p:nvSpPr>
              <p:spPr bwMode="auto">
                <a:xfrm>
                  <a:off x="989" y="3465"/>
                  <a:ext cx="0" cy="2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02" name="Line 82"/>
                <p:cNvSpPr>
                  <a:spLocks noChangeShapeType="1"/>
                </p:cNvSpPr>
                <p:nvPr/>
              </p:nvSpPr>
              <p:spPr bwMode="auto">
                <a:xfrm>
                  <a:off x="825" y="3480"/>
                  <a:ext cx="300" cy="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286" name="Group 83"/>
              <p:cNvGrpSpPr>
                <a:grpSpLocks/>
              </p:cNvGrpSpPr>
              <p:nvPr/>
            </p:nvGrpSpPr>
            <p:grpSpPr bwMode="auto">
              <a:xfrm>
                <a:off x="3266" y="3565"/>
                <a:ext cx="979" cy="204"/>
                <a:chOff x="8503" y="2634"/>
                <a:chExt cx="2448" cy="510"/>
              </a:xfrm>
            </p:grpSpPr>
            <p:grpSp>
              <p:nvGrpSpPr>
                <p:cNvPr id="11289" name="Group 84"/>
                <p:cNvGrpSpPr>
                  <a:grpSpLocks/>
                </p:cNvGrpSpPr>
                <p:nvPr/>
              </p:nvGrpSpPr>
              <p:grpSpPr bwMode="auto">
                <a:xfrm>
                  <a:off x="8503" y="2634"/>
                  <a:ext cx="2448" cy="510"/>
                  <a:chOff x="2877" y="7278"/>
                  <a:chExt cx="2448" cy="510"/>
                </a:xfrm>
              </p:grpSpPr>
              <p:sp>
                <p:nvSpPr>
                  <p:cNvPr id="11297" name="Rectangle 85"/>
                  <p:cNvSpPr>
                    <a:spLocks noChangeArrowheads="1"/>
                  </p:cNvSpPr>
                  <p:nvPr/>
                </p:nvSpPr>
                <p:spPr bwMode="auto">
                  <a:xfrm>
                    <a:off x="2877" y="7278"/>
                    <a:ext cx="2448" cy="510"/>
                  </a:xfrm>
                  <a:prstGeom prst="rect">
                    <a:avLst/>
                  </a:prstGeom>
                  <a:solidFill>
                    <a:srgbClr val="FFFFFF"/>
                  </a:solidFill>
                  <a:ln w="19050">
                    <a:solidFill>
                      <a:srgbClr val="000000"/>
                    </a:solidFill>
                    <a:miter lim="800000"/>
                    <a:headEnd/>
                    <a:tailEnd/>
                  </a:ln>
                </p:spPr>
                <p:txBody>
                  <a:bodyPr/>
                  <a:lstStyle/>
                  <a:p>
                    <a:endParaRPr lang="zh-CN" altLang="en-US"/>
                  </a:p>
                </p:txBody>
              </p:sp>
              <p:sp>
                <p:nvSpPr>
                  <p:cNvPr id="11298" name="Line 86"/>
                  <p:cNvSpPr>
                    <a:spLocks noChangeShapeType="1"/>
                  </p:cNvSpPr>
                  <p:nvPr/>
                </p:nvSpPr>
                <p:spPr bwMode="auto">
                  <a:xfrm>
                    <a:off x="3405" y="7278"/>
                    <a:ext cx="0" cy="5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9" name="Line 87"/>
                  <p:cNvSpPr>
                    <a:spLocks noChangeShapeType="1"/>
                  </p:cNvSpPr>
                  <p:nvPr/>
                </p:nvSpPr>
                <p:spPr bwMode="auto">
                  <a:xfrm>
                    <a:off x="4391" y="7278"/>
                    <a:ext cx="0" cy="5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90" name="WordArt 88"/>
                <p:cNvSpPr>
                  <a:spLocks noChangeArrowheads="1" noChangeShapeType="1" noTextEdit="1"/>
                </p:cNvSpPr>
                <p:nvPr/>
              </p:nvSpPr>
              <p:spPr bwMode="auto">
                <a:xfrm>
                  <a:off x="10321" y="2757"/>
                  <a:ext cx="224" cy="270"/>
                </a:xfrm>
                <a:prstGeom prst="rect">
                  <a:avLst/>
                </a:prstGeom>
              </p:spPr>
              <p:txBody>
                <a:bodyPr wrap="none" fromWordArt="1">
                  <a:prstTxWarp prst="textPlain">
                    <a:avLst>
                      <a:gd name="adj" fmla="val 50000"/>
                    </a:avLst>
                  </a:prstTxWarp>
                </a:bodyPr>
                <a:lstStyle/>
                <a:p>
                  <a:r>
                    <a:rPr lang="en-US" altLang="zh-CN" sz="1800" b="1" i="1" kern="10">
                      <a:ln w="19050">
                        <a:solidFill>
                          <a:srgbClr val="000000"/>
                        </a:solidFill>
                        <a:round/>
                        <a:headEnd/>
                        <a:tailEnd/>
                      </a:ln>
                      <a:solidFill>
                        <a:srgbClr val="000000"/>
                      </a:solidFill>
                      <a:latin typeface="宋体"/>
                      <a:ea typeface="宋体"/>
                    </a:rPr>
                    <a:t>A</a:t>
                  </a:r>
                  <a:endParaRPr lang="zh-CN" altLang="en-US" sz="1800" b="1" i="1" kern="10">
                    <a:ln w="19050">
                      <a:solidFill>
                        <a:srgbClr val="000000"/>
                      </a:solidFill>
                      <a:round/>
                      <a:headEnd/>
                      <a:tailEnd/>
                    </a:ln>
                    <a:solidFill>
                      <a:srgbClr val="000000"/>
                    </a:solidFill>
                    <a:latin typeface="宋体"/>
                    <a:ea typeface="宋体"/>
                  </a:endParaRPr>
                </a:p>
              </p:txBody>
            </p:sp>
            <p:grpSp>
              <p:nvGrpSpPr>
                <p:cNvPr id="11291" name="Group 89"/>
                <p:cNvGrpSpPr>
                  <a:grpSpLocks/>
                </p:cNvGrpSpPr>
                <p:nvPr/>
              </p:nvGrpSpPr>
              <p:grpSpPr bwMode="auto">
                <a:xfrm>
                  <a:off x="8579" y="2751"/>
                  <a:ext cx="330" cy="330"/>
                  <a:chOff x="839" y="1665"/>
                  <a:chExt cx="330" cy="330"/>
                </a:xfrm>
              </p:grpSpPr>
              <p:sp>
                <p:nvSpPr>
                  <p:cNvPr id="11295" name="Oval 90"/>
                  <p:cNvSpPr>
                    <a:spLocks noChangeArrowheads="1"/>
                  </p:cNvSpPr>
                  <p:nvPr/>
                </p:nvSpPr>
                <p:spPr bwMode="auto">
                  <a:xfrm>
                    <a:off x="839" y="1665"/>
                    <a:ext cx="330" cy="330"/>
                  </a:xfrm>
                  <a:prstGeom prst="ellipse">
                    <a:avLst/>
                  </a:prstGeom>
                  <a:solidFill>
                    <a:srgbClr val="FFFFFF"/>
                  </a:solidFill>
                  <a:ln w="19050">
                    <a:solidFill>
                      <a:srgbClr val="000000"/>
                    </a:solidFill>
                    <a:round/>
                    <a:headEnd/>
                    <a:tailEnd/>
                  </a:ln>
                </p:spPr>
                <p:txBody>
                  <a:bodyPr/>
                  <a:lstStyle/>
                  <a:p>
                    <a:endParaRPr lang="zh-CN" altLang="en-US"/>
                  </a:p>
                </p:txBody>
              </p:sp>
              <p:sp>
                <p:nvSpPr>
                  <p:cNvPr id="11296" name="Oval 91"/>
                  <p:cNvSpPr>
                    <a:spLocks noChangeArrowheads="1"/>
                  </p:cNvSpPr>
                  <p:nvPr/>
                </p:nvSpPr>
                <p:spPr bwMode="auto">
                  <a:xfrm>
                    <a:off x="899" y="1725"/>
                    <a:ext cx="210" cy="210"/>
                  </a:xfrm>
                  <a:prstGeom prst="ellipse">
                    <a:avLst/>
                  </a:prstGeom>
                  <a:solidFill>
                    <a:srgbClr val="FFFFFF"/>
                  </a:solidFill>
                  <a:ln w="19050">
                    <a:solidFill>
                      <a:srgbClr val="000000"/>
                    </a:solidFill>
                    <a:round/>
                    <a:headEnd/>
                    <a:tailEnd/>
                  </a:ln>
                </p:spPr>
                <p:txBody>
                  <a:bodyPr/>
                  <a:lstStyle/>
                  <a:p>
                    <a:endParaRPr lang="zh-CN" altLang="en-US"/>
                  </a:p>
                </p:txBody>
              </p:sp>
            </p:grpSp>
            <p:grpSp>
              <p:nvGrpSpPr>
                <p:cNvPr id="11292" name="Group 92"/>
                <p:cNvGrpSpPr>
                  <a:grpSpLocks/>
                </p:cNvGrpSpPr>
                <p:nvPr/>
              </p:nvGrpSpPr>
              <p:grpSpPr bwMode="auto">
                <a:xfrm>
                  <a:off x="9089" y="2751"/>
                  <a:ext cx="840" cy="284"/>
                  <a:chOff x="9089" y="1206"/>
                  <a:chExt cx="840" cy="284"/>
                </a:xfrm>
              </p:grpSpPr>
              <p:sp>
                <p:nvSpPr>
                  <p:cNvPr id="11293" name="WordArt 93"/>
                  <p:cNvSpPr>
                    <a:spLocks noChangeArrowheads="1" noChangeShapeType="1" noTextEdit="1"/>
                  </p:cNvSpPr>
                  <p:nvPr/>
                </p:nvSpPr>
                <p:spPr bwMode="auto">
                  <a:xfrm>
                    <a:off x="9089" y="1206"/>
                    <a:ext cx="284" cy="284"/>
                  </a:xfrm>
                  <a:prstGeom prst="rect">
                    <a:avLst/>
                  </a:prstGeom>
                </p:spPr>
                <p:txBody>
                  <a:bodyPr wrap="none" fromWordArt="1">
                    <a:prstTxWarp prst="textPlain">
                      <a:avLst>
                        <a:gd name="adj" fmla="val 50000"/>
                      </a:avLst>
                    </a:prstTxWarp>
                  </a:bodyPr>
                  <a:lstStyle/>
                  <a:p>
                    <a:r>
                      <a:rPr lang="az-Cyrl-AZ" altLang="zh-CN" sz="3600" i="1" kern="10">
                        <a:ln w="19050">
                          <a:solidFill>
                            <a:srgbClr val="000000"/>
                          </a:solidFill>
                          <a:round/>
                          <a:headEnd/>
                          <a:tailEnd/>
                        </a:ln>
                        <a:solidFill>
                          <a:srgbClr val="000000"/>
                        </a:solidFill>
                        <a:latin typeface="Times New Roman"/>
                        <a:cs typeface="Times New Roman"/>
                      </a:rPr>
                      <a:t>Ф</a:t>
                    </a:r>
                    <a:endParaRPr lang="zh-CN" altLang="en-US" sz="3600" i="1" kern="10">
                      <a:ln w="19050">
                        <a:solidFill>
                          <a:srgbClr val="000000"/>
                        </a:solidFill>
                        <a:round/>
                        <a:headEnd/>
                        <a:tailEnd/>
                      </a:ln>
                      <a:solidFill>
                        <a:srgbClr val="000000"/>
                      </a:solidFill>
                      <a:latin typeface="Times New Roman"/>
                      <a:cs typeface="Times New Roman"/>
                    </a:endParaRPr>
                  </a:p>
                </p:txBody>
              </p:sp>
              <p:sp>
                <p:nvSpPr>
                  <p:cNvPr id="11294" name="WordArt 94"/>
                  <p:cNvSpPr>
                    <a:spLocks noChangeArrowheads="1" noChangeShapeType="1" noTextEdit="1"/>
                  </p:cNvSpPr>
                  <p:nvPr/>
                </p:nvSpPr>
                <p:spPr bwMode="auto">
                  <a:xfrm>
                    <a:off x="9435" y="1213"/>
                    <a:ext cx="494" cy="270"/>
                  </a:xfrm>
                  <a:prstGeom prst="rect">
                    <a:avLst/>
                  </a:prstGeom>
                </p:spPr>
                <p:txBody>
                  <a:bodyPr wrap="none" fromWordArt="1">
                    <a:prstTxWarp prst="textPlain">
                      <a:avLst>
                        <a:gd name="adj" fmla="val 50000"/>
                      </a:avLst>
                    </a:prstTxWarp>
                  </a:bodyPr>
                  <a:lstStyle/>
                  <a:p>
                    <a:r>
                      <a:rPr lang="en-US" altLang="zh-CN" sz="3600" kern="10">
                        <a:ln w="19050">
                          <a:solidFill>
                            <a:srgbClr val="000000"/>
                          </a:solidFill>
                          <a:round/>
                          <a:headEnd/>
                          <a:tailEnd/>
                        </a:ln>
                        <a:solidFill>
                          <a:srgbClr val="000000"/>
                        </a:solidFill>
                        <a:latin typeface="宋体"/>
                        <a:ea typeface="宋体"/>
                      </a:rPr>
                      <a:t>0.03</a:t>
                    </a:r>
                    <a:endParaRPr lang="zh-CN" altLang="en-US" sz="3600" kern="10">
                      <a:ln w="19050">
                        <a:solidFill>
                          <a:srgbClr val="000000"/>
                        </a:solidFill>
                        <a:round/>
                        <a:headEnd/>
                        <a:tailEnd/>
                      </a:ln>
                      <a:solidFill>
                        <a:srgbClr val="000000"/>
                      </a:solidFill>
                      <a:latin typeface="宋体"/>
                      <a:ea typeface="宋体"/>
                    </a:endParaRPr>
                  </a:p>
                </p:txBody>
              </p:sp>
            </p:grpSp>
          </p:grpSp>
          <p:sp>
            <p:nvSpPr>
              <p:cNvPr id="11287" name="Line 95"/>
              <p:cNvSpPr>
                <a:spLocks noChangeShapeType="1"/>
              </p:cNvSpPr>
              <p:nvPr/>
            </p:nvSpPr>
            <p:spPr bwMode="auto">
              <a:xfrm>
                <a:off x="3024" y="2835"/>
                <a:ext cx="0" cy="837"/>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Line 96"/>
              <p:cNvSpPr>
                <a:spLocks noChangeShapeType="1"/>
              </p:cNvSpPr>
              <p:nvPr/>
            </p:nvSpPr>
            <p:spPr bwMode="auto">
              <a:xfrm>
                <a:off x="3024" y="3663"/>
                <a:ext cx="24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4" name="Group 107"/>
            <p:cNvGrpSpPr>
              <a:grpSpLocks/>
            </p:cNvGrpSpPr>
            <p:nvPr/>
          </p:nvGrpSpPr>
          <p:grpSpPr bwMode="auto">
            <a:xfrm>
              <a:off x="3784" y="3099"/>
              <a:ext cx="305" cy="519"/>
              <a:chOff x="3784" y="3099"/>
              <a:chExt cx="305" cy="519"/>
            </a:xfrm>
          </p:grpSpPr>
          <p:sp>
            <p:nvSpPr>
              <p:cNvPr id="11275" name="Rectangle 101"/>
              <p:cNvSpPr>
                <a:spLocks noChangeArrowheads="1"/>
              </p:cNvSpPr>
              <p:nvPr/>
            </p:nvSpPr>
            <p:spPr bwMode="auto">
              <a:xfrm>
                <a:off x="3784" y="3116"/>
                <a:ext cx="242" cy="3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276" name="Group 102"/>
              <p:cNvGrpSpPr>
                <a:grpSpLocks/>
              </p:cNvGrpSpPr>
              <p:nvPr/>
            </p:nvGrpSpPr>
            <p:grpSpPr bwMode="auto">
              <a:xfrm>
                <a:off x="3791" y="3105"/>
                <a:ext cx="239" cy="513"/>
                <a:chOff x="4977" y="893"/>
                <a:chExt cx="239" cy="513"/>
              </a:xfrm>
            </p:grpSpPr>
            <p:sp>
              <p:nvSpPr>
                <p:cNvPr id="11278" name="AutoShape 103"/>
                <p:cNvSpPr>
                  <a:spLocks noChangeArrowheads="1"/>
                </p:cNvSpPr>
                <p:nvPr/>
              </p:nvSpPr>
              <p:spPr bwMode="auto">
                <a:xfrm flipV="1">
                  <a:off x="4977" y="893"/>
                  <a:ext cx="239" cy="207"/>
                </a:xfrm>
                <a:prstGeom prst="triangle">
                  <a:avLst>
                    <a:gd name="adj" fmla="val 50000"/>
                  </a:avLst>
                </a:prstGeom>
                <a:solidFill>
                  <a:schemeClr val="tx2"/>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9" name="Line 104"/>
                <p:cNvSpPr>
                  <a:spLocks noChangeShapeType="1"/>
                </p:cNvSpPr>
                <p:nvPr/>
              </p:nvSpPr>
              <p:spPr bwMode="auto">
                <a:xfrm>
                  <a:off x="5103" y="1094"/>
                  <a:ext cx="0" cy="10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0" name="Rectangle 105"/>
                <p:cNvSpPr>
                  <a:spLocks noChangeArrowheads="1"/>
                </p:cNvSpPr>
                <p:nvPr/>
              </p:nvSpPr>
              <p:spPr bwMode="auto">
                <a:xfrm>
                  <a:off x="5000" y="1193"/>
                  <a:ext cx="213" cy="213"/>
                </a:xfrm>
                <a:prstGeom prst="rect">
                  <a:avLst/>
                </a:prstGeom>
                <a:noFill/>
                <a:ln w="12700">
                  <a:solidFill>
                    <a:schemeClr val="tx2"/>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A</a:t>
                  </a:r>
                </a:p>
              </p:txBody>
            </p:sp>
          </p:grpSp>
          <p:sp>
            <p:nvSpPr>
              <p:cNvPr id="11277" name="Line 106"/>
              <p:cNvSpPr>
                <a:spLocks noChangeShapeType="1"/>
              </p:cNvSpPr>
              <p:nvPr/>
            </p:nvSpPr>
            <p:spPr bwMode="auto">
              <a:xfrm>
                <a:off x="3991" y="3099"/>
                <a:ext cx="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277" name="Rectangle 109"/>
          <p:cNvSpPr>
            <a:spLocks noChangeArrowheads="1"/>
          </p:cNvSpPr>
          <p:nvPr/>
        </p:nvSpPr>
        <p:spPr bwMode="auto">
          <a:xfrm>
            <a:off x="6577013" y="4554538"/>
            <a:ext cx="2244725" cy="7635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70"/>
                                        </p:tgtEl>
                                        <p:attrNameLst>
                                          <p:attrName>style.visibility</p:attrName>
                                        </p:attrNameLst>
                                      </p:cBhvr>
                                      <p:to>
                                        <p:strVal val="visible"/>
                                      </p:to>
                                    </p:set>
                                    <p:animEffect transition="in" filter="wipe(left)">
                                      <p:cBhvr>
                                        <p:cTn id="7" dur="3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71"/>
                                        </p:tgtEl>
                                        <p:attrNameLst>
                                          <p:attrName>style.visibility</p:attrName>
                                        </p:attrNameLst>
                                      </p:cBhvr>
                                      <p:to>
                                        <p:strVal val="visible"/>
                                      </p:to>
                                    </p:set>
                                    <p:animEffect transition="in" filter="wipe(left)">
                                      <p:cBhvr>
                                        <p:cTn id="12" dur="300"/>
                                        <p:tgtEl>
                                          <p:spTgt spid="71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7236"/>
                                        </p:tgtEl>
                                        <p:attrNameLst>
                                          <p:attrName>style.visibility</p:attrName>
                                        </p:attrNameLst>
                                      </p:cBhvr>
                                      <p:to>
                                        <p:strVal val="visible"/>
                                      </p:to>
                                    </p:set>
                                    <p:animEffect transition="in" filter="wipe(left)">
                                      <p:cBhvr>
                                        <p:cTn id="17" dur="300"/>
                                        <p:tgtEl>
                                          <p:spTgt spid="72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7276"/>
                                        </p:tgtEl>
                                        <p:attrNameLst>
                                          <p:attrName>style.visibility</p:attrName>
                                        </p:attrNameLst>
                                      </p:cBhvr>
                                      <p:to>
                                        <p:strVal val="visible"/>
                                      </p:to>
                                    </p:set>
                                    <p:anim calcmode="lin" valueType="num">
                                      <p:cBhvr additive="base">
                                        <p:cTn id="22" dur="500" fill="hold"/>
                                        <p:tgtEl>
                                          <p:spTgt spid="7276"/>
                                        </p:tgtEl>
                                        <p:attrNameLst>
                                          <p:attrName>ppt_x</p:attrName>
                                        </p:attrNameLst>
                                      </p:cBhvr>
                                      <p:tavLst>
                                        <p:tav tm="0">
                                          <p:val>
                                            <p:strVal val="1+#ppt_w/2"/>
                                          </p:val>
                                        </p:tav>
                                        <p:tav tm="100000">
                                          <p:val>
                                            <p:strVal val="#ppt_x"/>
                                          </p:val>
                                        </p:tav>
                                      </p:tavLst>
                                    </p:anim>
                                    <p:anim calcmode="lin" valueType="num">
                                      <p:cBhvr additive="base">
                                        <p:cTn id="23" dur="500" fill="hold"/>
                                        <p:tgtEl>
                                          <p:spTgt spid="7276"/>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239"/>
                                        </p:tgtEl>
                                        <p:attrNameLst>
                                          <p:attrName>style.visibility</p:attrName>
                                        </p:attrNameLst>
                                      </p:cBhvr>
                                      <p:to>
                                        <p:strVal val="visible"/>
                                      </p:to>
                                    </p:set>
                                    <p:animEffect transition="in" filter="wipe(left)">
                                      <p:cBhvr>
                                        <p:cTn id="28" dur="300"/>
                                        <p:tgtEl>
                                          <p:spTgt spid="723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42" fill="hold" grpId="0" nodeType="clickEffect" nodePh="1">
                                  <p:stCondLst>
                                    <p:cond delay="0"/>
                                  </p:stCondLst>
                                  <p:endCondLst>
                                    <p:cond evt="begin" delay="0">
                                      <p:tn val="31"/>
                                    </p:cond>
                                  </p:endCondLst>
                                  <p:childTnLst>
                                    <p:set>
                                      <p:cBhvr>
                                        <p:cTn id="32" dur="1" fill="hold">
                                          <p:stCondLst>
                                            <p:cond delay="0"/>
                                          </p:stCondLst>
                                        </p:cTn>
                                        <p:tgtEl>
                                          <p:spTgt spid="7277"/>
                                        </p:tgtEl>
                                        <p:attrNameLst>
                                          <p:attrName>style.visibility</p:attrName>
                                        </p:attrNameLst>
                                      </p:cBhvr>
                                      <p:to>
                                        <p:strVal val="visible"/>
                                      </p:to>
                                    </p:set>
                                    <p:animEffect transition="in" filter="barn(outHorizontal)">
                                      <p:cBhvr>
                                        <p:cTn id="33" dur="500"/>
                                        <p:tgtEl>
                                          <p:spTgt spid="7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P spid="7236" grpId="0" autoUpdateAnimBg="0"/>
      <p:bldP spid="7239" grpId="0" autoUpdateAnimBg="0"/>
      <p:bldP spid="727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2A9D00B-5E45-4959-A2E6-7D562D51CD29}" type="slidenum">
              <a:rPr kumimoji="0" lang="zh-CN" altLang="en-US" sz="2000" smtClean="0">
                <a:solidFill>
                  <a:srgbClr val="0000FF"/>
                </a:solidFill>
              </a:rPr>
              <a:pPr eaLnBrk="1" hangingPunct="1"/>
              <a:t>11</a:t>
            </a:fld>
            <a:endParaRPr kumimoji="0" lang="en-US" altLang="zh-CN" sz="2000" smtClean="0">
              <a:solidFill>
                <a:srgbClr val="0000FF"/>
              </a:solidFill>
            </a:endParaRPr>
          </a:p>
        </p:txBody>
      </p:sp>
      <p:sp>
        <p:nvSpPr>
          <p:cNvPr id="60420" name="Text Box 4"/>
          <p:cNvSpPr txBox="1">
            <a:spLocks noChangeArrowheads="1"/>
          </p:cNvSpPr>
          <p:nvPr/>
        </p:nvSpPr>
        <p:spPr bwMode="auto">
          <a:xfrm>
            <a:off x="720283" y="375023"/>
            <a:ext cx="450881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  </a:t>
            </a:r>
            <a:r>
              <a:rPr lang="zh-CN" altLang="en-US" b="1" dirty="0">
                <a:solidFill>
                  <a:srgbClr val="FF3300"/>
                </a:solidFill>
                <a:latin typeface="宋体" pitchFamily="2" charset="-122"/>
              </a:rPr>
              <a:t>注出</a:t>
            </a:r>
            <a:r>
              <a:rPr lang="zh-CN" altLang="en-US" b="1" dirty="0">
                <a:latin typeface="宋体" pitchFamily="2" charset="-122"/>
              </a:rPr>
              <a:t>几何公差值的规定</a:t>
            </a:r>
            <a:r>
              <a:rPr lang="zh-CN" altLang="en-US" b="1" dirty="0"/>
              <a:t> </a:t>
            </a:r>
          </a:p>
        </p:txBody>
      </p:sp>
      <p:sp>
        <p:nvSpPr>
          <p:cNvPr id="60421" name="Text Box 5"/>
          <p:cNvSpPr txBox="1">
            <a:spLocks noChangeArrowheads="1"/>
          </p:cNvSpPr>
          <p:nvPr/>
        </p:nvSpPr>
        <p:spPr bwMode="auto">
          <a:xfrm>
            <a:off x="694230" y="845669"/>
            <a:ext cx="782352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注出几何公差值由被测要素的公差等级和主参数确定。</a:t>
            </a:r>
          </a:p>
        </p:txBody>
      </p:sp>
      <p:sp>
        <p:nvSpPr>
          <p:cNvPr id="60422" name="Text Box 6"/>
          <p:cNvSpPr txBox="1">
            <a:spLocks noChangeArrowheads="1"/>
          </p:cNvSpPr>
          <p:nvPr/>
        </p:nvSpPr>
        <p:spPr bwMode="auto">
          <a:xfrm>
            <a:off x="675060" y="3673290"/>
            <a:ext cx="375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（2）</a:t>
            </a:r>
            <a:r>
              <a:rPr lang="zh-CN" altLang="en-US" b="1" dirty="0">
                <a:latin typeface="宋体" pitchFamily="2" charset="-122"/>
              </a:rPr>
              <a:t>主参数</a:t>
            </a:r>
            <a:r>
              <a:rPr lang="en-US" altLang="zh-CN" b="1" dirty="0">
                <a:latin typeface="宋体" pitchFamily="2" charset="-122"/>
              </a:rPr>
              <a:t>(</a:t>
            </a:r>
            <a:r>
              <a:rPr lang="zh-CN" altLang="en-US" b="1" dirty="0"/>
              <a:t>如右图</a:t>
            </a:r>
            <a:r>
              <a:rPr lang="en-US" altLang="zh-CN" b="1" dirty="0">
                <a:latin typeface="宋体" pitchFamily="2" charset="-122"/>
              </a:rPr>
              <a:t>)</a:t>
            </a:r>
          </a:p>
        </p:txBody>
      </p:sp>
      <p:sp>
        <p:nvSpPr>
          <p:cNvPr id="60425" name="Text Box 9"/>
          <p:cNvSpPr txBox="1">
            <a:spLocks noChangeArrowheads="1"/>
          </p:cNvSpPr>
          <p:nvPr/>
        </p:nvSpPr>
        <p:spPr bwMode="auto">
          <a:xfrm>
            <a:off x="812348" y="1703668"/>
            <a:ext cx="749793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圆度、圆柱度： 0、1、2、…、12 共 </a:t>
            </a:r>
            <a:r>
              <a:rPr lang="zh-CN" altLang="en-US" b="1" dirty="0">
                <a:solidFill>
                  <a:srgbClr val="FF3300"/>
                </a:solidFill>
              </a:rPr>
              <a:t>13</a:t>
            </a:r>
            <a:r>
              <a:rPr lang="zh-CN" altLang="en-US" b="1" dirty="0"/>
              <a:t>个 等级；</a:t>
            </a:r>
          </a:p>
        </p:txBody>
      </p:sp>
      <p:sp>
        <p:nvSpPr>
          <p:cNvPr id="60428" name="Text Box 12"/>
          <p:cNvSpPr txBox="1">
            <a:spLocks noChangeArrowheads="1"/>
          </p:cNvSpPr>
          <p:nvPr/>
        </p:nvSpPr>
        <p:spPr bwMode="auto">
          <a:xfrm>
            <a:off x="760504" y="3174815"/>
            <a:ext cx="43561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常用公差等级为  </a:t>
            </a:r>
            <a:r>
              <a:rPr lang="zh-CN" altLang="en-US" b="1" dirty="0">
                <a:solidFill>
                  <a:srgbClr val="FF3300"/>
                </a:solidFill>
              </a:rPr>
              <a:t>4 </a:t>
            </a:r>
            <a:r>
              <a:rPr lang="en-US" altLang="zh-CN" b="1" dirty="0">
                <a:solidFill>
                  <a:srgbClr val="FF3300"/>
                </a:solidFill>
                <a:cs typeface="Times New Roman" pitchFamily="18" charset="0"/>
              </a:rPr>
              <a:t>—8</a:t>
            </a:r>
            <a:r>
              <a:rPr lang="en-US" altLang="zh-CN" b="1" dirty="0">
                <a:cs typeface="Times New Roman" pitchFamily="18" charset="0"/>
              </a:rPr>
              <a:t> </a:t>
            </a:r>
            <a:r>
              <a:rPr lang="zh-CN" altLang="en-US" b="1" dirty="0"/>
              <a:t>级。</a:t>
            </a:r>
          </a:p>
        </p:txBody>
      </p:sp>
      <p:sp>
        <p:nvSpPr>
          <p:cNvPr id="60429" name="Text Box 13"/>
          <p:cNvSpPr txBox="1">
            <a:spLocks noChangeArrowheads="1"/>
          </p:cNvSpPr>
          <p:nvPr/>
        </p:nvSpPr>
        <p:spPr bwMode="auto">
          <a:xfrm>
            <a:off x="848752" y="4148887"/>
            <a:ext cx="34829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en-US" altLang="zh-CN" b="1" i="1" dirty="0">
                <a:solidFill>
                  <a:srgbClr val="FF3300"/>
                </a:solidFill>
              </a:rPr>
              <a:t>d  </a:t>
            </a:r>
            <a:r>
              <a:rPr lang="en-US" altLang="zh-CN" b="1" dirty="0">
                <a:solidFill>
                  <a:srgbClr val="FF3300"/>
                </a:solidFill>
              </a:rPr>
              <a:t>( </a:t>
            </a:r>
            <a:r>
              <a:rPr lang="en-US" altLang="zh-CN" b="1" i="1" dirty="0">
                <a:solidFill>
                  <a:srgbClr val="FF3300"/>
                </a:solidFill>
              </a:rPr>
              <a:t>D </a:t>
            </a:r>
            <a:r>
              <a:rPr lang="en-US" altLang="zh-CN" b="1" dirty="0">
                <a:solidFill>
                  <a:srgbClr val="FF3300"/>
                </a:solidFill>
              </a:rPr>
              <a:t>) 、</a:t>
            </a:r>
            <a:r>
              <a:rPr lang="en-US" altLang="zh-CN" b="1" i="1" dirty="0">
                <a:solidFill>
                  <a:srgbClr val="FF3300"/>
                </a:solidFill>
              </a:rPr>
              <a:t>L</a:t>
            </a:r>
            <a:r>
              <a:rPr lang="en-US" altLang="zh-CN" b="1" dirty="0">
                <a:solidFill>
                  <a:srgbClr val="FF3300"/>
                </a:solidFill>
              </a:rPr>
              <a:t>(</a:t>
            </a:r>
            <a:r>
              <a:rPr lang="en-US" altLang="zh-CN" b="1" i="1" dirty="0">
                <a:solidFill>
                  <a:srgbClr val="FF3300"/>
                </a:solidFill>
                <a:latin typeface="Batang" pitchFamily="18" charset="-127"/>
                <a:ea typeface="Batang" pitchFamily="18" charset="-127"/>
              </a:rPr>
              <a:t>l </a:t>
            </a:r>
            <a:r>
              <a:rPr lang="en-US" altLang="zh-CN" b="1" dirty="0">
                <a:solidFill>
                  <a:srgbClr val="FF3300"/>
                </a:solidFill>
              </a:rPr>
              <a:t>)、</a:t>
            </a:r>
            <a:r>
              <a:rPr lang="en-US" altLang="zh-CN" b="1" i="1" dirty="0">
                <a:solidFill>
                  <a:srgbClr val="FF3300"/>
                </a:solidFill>
              </a:rPr>
              <a:t>B。</a:t>
            </a:r>
          </a:p>
        </p:txBody>
      </p:sp>
      <p:sp>
        <p:nvSpPr>
          <p:cNvPr id="60430" name="Text Box 14"/>
          <p:cNvSpPr txBox="1">
            <a:spLocks noChangeArrowheads="1"/>
          </p:cNvSpPr>
          <p:nvPr/>
        </p:nvSpPr>
        <p:spPr bwMode="auto">
          <a:xfrm>
            <a:off x="754249" y="2713880"/>
            <a:ext cx="6910574"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其中 </a:t>
            </a:r>
            <a:r>
              <a:rPr lang="zh-CN" altLang="en-US" b="1" dirty="0">
                <a:solidFill>
                  <a:srgbClr val="FF3300"/>
                </a:solidFill>
              </a:rPr>
              <a:t>0</a:t>
            </a:r>
            <a:r>
              <a:rPr lang="zh-CN" altLang="en-US" b="1" dirty="0"/>
              <a:t> 级精度最高，此后依次降低，</a:t>
            </a:r>
            <a:r>
              <a:rPr lang="zh-CN" altLang="en-US" b="1" dirty="0">
                <a:solidFill>
                  <a:srgbClr val="FF3300"/>
                </a:solidFill>
              </a:rPr>
              <a:t>12</a:t>
            </a:r>
            <a:r>
              <a:rPr lang="zh-CN" altLang="en-US" b="1" dirty="0"/>
              <a:t> 级最低。</a:t>
            </a:r>
          </a:p>
        </p:txBody>
      </p:sp>
      <p:sp>
        <p:nvSpPr>
          <p:cNvPr id="60431" name="Text Box 15"/>
          <p:cNvSpPr txBox="1">
            <a:spLocks noChangeArrowheads="1"/>
          </p:cNvSpPr>
          <p:nvPr/>
        </p:nvSpPr>
        <p:spPr bwMode="auto">
          <a:xfrm>
            <a:off x="784410" y="2195327"/>
            <a:ext cx="633828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其余</a:t>
            </a:r>
            <a:r>
              <a:rPr lang="en-US" altLang="zh-CN" b="1" dirty="0"/>
              <a:t>:   </a:t>
            </a:r>
            <a:r>
              <a:rPr lang="zh-CN" altLang="en-US" b="1" dirty="0"/>
              <a:t>1、2、…、12 共 </a:t>
            </a:r>
            <a:r>
              <a:rPr lang="zh-CN" altLang="en-US" b="1" dirty="0">
                <a:solidFill>
                  <a:srgbClr val="FF3300"/>
                </a:solidFill>
              </a:rPr>
              <a:t>12 个等级；</a:t>
            </a:r>
            <a:r>
              <a:rPr lang="en-US" altLang="zh-CN" b="1" dirty="0"/>
              <a:t> </a:t>
            </a:r>
          </a:p>
        </p:txBody>
      </p:sp>
      <p:sp>
        <p:nvSpPr>
          <p:cNvPr id="60443" name="Text Box 27"/>
          <p:cNvSpPr txBox="1">
            <a:spLocks noChangeArrowheads="1"/>
          </p:cNvSpPr>
          <p:nvPr/>
        </p:nvSpPr>
        <p:spPr bwMode="auto">
          <a:xfrm>
            <a:off x="448702" y="4679112"/>
            <a:ext cx="3860800" cy="97948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图中圆度公差</a:t>
            </a:r>
            <a:r>
              <a:rPr lang="zh-CN" altLang="en-US" b="1">
                <a:latin typeface="宋体" pitchFamily="2" charset="-122"/>
              </a:rPr>
              <a:t>主参数为</a:t>
            </a:r>
            <a:r>
              <a:rPr lang="zh-CN" altLang="en-US" b="1"/>
              <a:t> </a:t>
            </a:r>
            <a:r>
              <a:rPr lang="en-US" altLang="zh-CN" b="1" i="1"/>
              <a:t>d</a:t>
            </a:r>
            <a:r>
              <a:rPr lang="en-US" altLang="zh-CN" b="1"/>
              <a:t> ,</a:t>
            </a:r>
            <a:r>
              <a:rPr lang="zh-CN" altLang="en-US" b="1"/>
              <a:t>直线度为</a:t>
            </a:r>
            <a:r>
              <a:rPr lang="en-US" altLang="zh-CN" b="1" i="1"/>
              <a:t>l</a:t>
            </a:r>
            <a:r>
              <a:rPr lang="en-US" altLang="zh-CN" b="1"/>
              <a:t>。</a:t>
            </a:r>
            <a:endParaRPr lang="zh-CN" altLang="en-US" b="1"/>
          </a:p>
        </p:txBody>
      </p:sp>
      <p:sp>
        <p:nvSpPr>
          <p:cNvPr id="60457" name="Text Box 41"/>
          <p:cNvSpPr txBox="1">
            <a:spLocks noChangeArrowheads="1"/>
          </p:cNvSpPr>
          <p:nvPr/>
        </p:nvSpPr>
        <p:spPr bwMode="auto">
          <a:xfrm>
            <a:off x="685915" y="1268413"/>
            <a:ext cx="390286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（1）公差等级 </a:t>
            </a:r>
          </a:p>
        </p:txBody>
      </p:sp>
      <p:grpSp>
        <p:nvGrpSpPr>
          <p:cNvPr id="7" name="组合 6"/>
          <p:cNvGrpSpPr>
            <a:grpSpLocks/>
          </p:cNvGrpSpPr>
          <p:nvPr/>
        </p:nvGrpSpPr>
        <p:grpSpPr bwMode="auto">
          <a:xfrm>
            <a:off x="4359609" y="3298173"/>
            <a:ext cx="4100513" cy="3105150"/>
            <a:chOff x="4486267" y="3567747"/>
            <a:chExt cx="4100170" cy="3104509"/>
          </a:xfrm>
        </p:grpSpPr>
        <p:pic>
          <p:nvPicPr>
            <p:cNvPr id="12302"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6267" y="3567747"/>
              <a:ext cx="4100170" cy="27187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303" name="直接连接符 2"/>
            <p:cNvCxnSpPr>
              <a:cxnSpLocks noChangeShapeType="1"/>
            </p:cNvCxnSpPr>
            <p:nvPr/>
          </p:nvCxnSpPr>
          <p:spPr bwMode="auto">
            <a:xfrm>
              <a:off x="5257800" y="5957888"/>
              <a:ext cx="0" cy="70008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4" name="直接连接符 29"/>
            <p:cNvCxnSpPr>
              <a:cxnSpLocks noChangeShapeType="1"/>
            </p:cNvCxnSpPr>
            <p:nvPr/>
          </p:nvCxnSpPr>
          <p:spPr bwMode="auto">
            <a:xfrm>
              <a:off x="8386406" y="5972169"/>
              <a:ext cx="0" cy="70008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5" name="直接连接符 4"/>
            <p:cNvCxnSpPr>
              <a:cxnSpLocks noChangeShapeType="1"/>
            </p:cNvCxnSpPr>
            <p:nvPr/>
          </p:nvCxnSpPr>
          <p:spPr bwMode="auto">
            <a:xfrm>
              <a:off x="5279052" y="6472239"/>
              <a:ext cx="3128606" cy="0"/>
            </a:xfrm>
            <a:prstGeom prst="line">
              <a:avLst/>
            </a:prstGeom>
            <a:noFill/>
            <a:ln w="9525" algn="ctr">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6" name="TextBox 5"/>
            <p:cNvSpPr txBox="1">
              <a:spLocks noChangeArrowheads="1"/>
            </p:cNvSpPr>
            <p:nvPr/>
          </p:nvSpPr>
          <p:spPr bwMode="auto">
            <a:xfrm>
              <a:off x="5986463" y="6069795"/>
              <a:ext cx="1465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FF0000"/>
                  </a:solidFill>
                </a:rPr>
                <a:t>l</a:t>
              </a:r>
              <a:endParaRPr lang="zh-CN" altLang="en-US" b="1" i="1">
                <a:solidFill>
                  <a:srgbClr val="FF0000"/>
                </a:solidFill>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0420">
                                            <p:txEl>
                                              <p:pRg st="0" end="0"/>
                                            </p:txEl>
                                          </p:spTgt>
                                        </p:tgtEl>
                                        <p:attrNameLst>
                                          <p:attrName>style.visibility</p:attrName>
                                        </p:attrNameLst>
                                      </p:cBhvr>
                                      <p:to>
                                        <p:strVal val="visible"/>
                                      </p:to>
                                    </p:set>
                                    <p:animEffect transition="in" filter="wipe(left)">
                                      <p:cBhvr>
                                        <p:cTn id="7" dur="300"/>
                                        <p:tgtEl>
                                          <p:spTgt spid="604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0421">
                                            <p:txEl>
                                              <p:pRg st="0" end="0"/>
                                            </p:txEl>
                                          </p:spTgt>
                                        </p:tgtEl>
                                        <p:attrNameLst>
                                          <p:attrName>style.visibility</p:attrName>
                                        </p:attrNameLst>
                                      </p:cBhvr>
                                      <p:to>
                                        <p:strVal val="visible"/>
                                      </p:to>
                                    </p:set>
                                    <p:animEffect transition="in" filter="wipe(left)">
                                      <p:cBhvr>
                                        <p:cTn id="12" dur="300"/>
                                        <p:tgtEl>
                                          <p:spTgt spid="6042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0457">
                                            <p:txEl>
                                              <p:pRg st="0" end="0"/>
                                            </p:txEl>
                                          </p:spTgt>
                                        </p:tgtEl>
                                        <p:attrNameLst>
                                          <p:attrName>style.visibility</p:attrName>
                                        </p:attrNameLst>
                                      </p:cBhvr>
                                      <p:to>
                                        <p:strVal val="visible"/>
                                      </p:to>
                                    </p:set>
                                    <p:animEffect transition="in" filter="wipe(left)">
                                      <p:cBhvr>
                                        <p:cTn id="17" dur="300"/>
                                        <p:tgtEl>
                                          <p:spTgt spid="6045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0425"/>
                                        </p:tgtEl>
                                        <p:attrNameLst>
                                          <p:attrName>style.visibility</p:attrName>
                                        </p:attrNameLst>
                                      </p:cBhvr>
                                      <p:to>
                                        <p:strVal val="visible"/>
                                      </p:to>
                                    </p:set>
                                    <p:animEffect transition="in" filter="wipe(left)">
                                      <p:cBhvr>
                                        <p:cTn id="22" dur="300"/>
                                        <p:tgtEl>
                                          <p:spTgt spid="604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0431"/>
                                        </p:tgtEl>
                                        <p:attrNameLst>
                                          <p:attrName>style.visibility</p:attrName>
                                        </p:attrNameLst>
                                      </p:cBhvr>
                                      <p:to>
                                        <p:strVal val="visible"/>
                                      </p:to>
                                    </p:set>
                                    <p:animEffect transition="in" filter="wipe(left)">
                                      <p:cBhvr>
                                        <p:cTn id="27" dur="300"/>
                                        <p:tgtEl>
                                          <p:spTgt spid="6043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0430"/>
                                        </p:tgtEl>
                                        <p:attrNameLst>
                                          <p:attrName>style.visibility</p:attrName>
                                        </p:attrNameLst>
                                      </p:cBhvr>
                                      <p:to>
                                        <p:strVal val="visible"/>
                                      </p:to>
                                    </p:set>
                                    <p:animEffect transition="in" filter="wipe(left)">
                                      <p:cBhvr>
                                        <p:cTn id="32" dur="300"/>
                                        <p:tgtEl>
                                          <p:spTgt spid="6043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60428"/>
                                        </p:tgtEl>
                                        <p:attrNameLst>
                                          <p:attrName>style.visibility</p:attrName>
                                        </p:attrNameLst>
                                      </p:cBhvr>
                                      <p:to>
                                        <p:strVal val="visible"/>
                                      </p:to>
                                    </p:set>
                                    <p:animEffect transition="in" filter="wipe(left)">
                                      <p:cBhvr>
                                        <p:cTn id="37" dur="300"/>
                                        <p:tgtEl>
                                          <p:spTgt spid="604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60422">
                                            <p:txEl>
                                              <p:pRg st="0" end="0"/>
                                            </p:txEl>
                                          </p:spTgt>
                                        </p:tgtEl>
                                        <p:attrNameLst>
                                          <p:attrName>style.visibility</p:attrName>
                                        </p:attrNameLst>
                                      </p:cBhvr>
                                      <p:to>
                                        <p:strVal val="visible"/>
                                      </p:to>
                                    </p:set>
                                    <p:animEffect transition="in" filter="wipe(left)">
                                      <p:cBhvr>
                                        <p:cTn id="42" dur="300"/>
                                        <p:tgtEl>
                                          <p:spTgt spid="60422">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2"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1+#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60429"/>
                                        </p:tgtEl>
                                        <p:attrNameLst>
                                          <p:attrName>style.visibility</p:attrName>
                                        </p:attrNameLst>
                                      </p:cBhvr>
                                      <p:to>
                                        <p:strVal val="visible"/>
                                      </p:to>
                                    </p:set>
                                    <p:animEffect transition="in" filter="wipe(left)">
                                      <p:cBhvr>
                                        <p:cTn id="53" dur="300"/>
                                        <p:tgtEl>
                                          <p:spTgt spid="6042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60443"/>
                                        </p:tgtEl>
                                        <p:attrNameLst>
                                          <p:attrName>style.visibility</p:attrName>
                                        </p:attrNameLst>
                                      </p:cBhvr>
                                      <p:to>
                                        <p:strVal val="visible"/>
                                      </p:to>
                                    </p:set>
                                    <p:animEffect transition="in" filter="wipe(left)">
                                      <p:cBhvr>
                                        <p:cTn id="58" dur="300"/>
                                        <p:tgtEl>
                                          <p:spTgt spid="60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build="p" autoUpdateAnimBg="0"/>
      <p:bldP spid="60421" grpId="0" build="p" autoUpdateAnimBg="0"/>
      <p:bldP spid="60422" grpId="0" build="p" autoUpdateAnimBg="0"/>
      <p:bldP spid="60425" grpId="0" autoUpdateAnimBg="0"/>
      <p:bldP spid="60428" grpId="0" autoUpdateAnimBg="0"/>
      <p:bldP spid="60429" grpId="0" autoUpdateAnimBg="0"/>
      <p:bldP spid="60430" grpId="0" autoUpdateAnimBg="0"/>
      <p:bldP spid="60431" grpId="0" autoUpdateAnimBg="0"/>
      <p:bldP spid="60443" grpId="0" autoUpdateAnimBg="0"/>
      <p:bldP spid="6045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188202C-DB0C-4805-ABD1-655275593CCD}" type="slidenum">
              <a:rPr kumimoji="0" lang="zh-CN" altLang="en-US" sz="2000" smtClean="0">
                <a:solidFill>
                  <a:srgbClr val="0000FF"/>
                </a:solidFill>
              </a:rPr>
              <a:pPr eaLnBrk="1" hangingPunct="1"/>
              <a:t>12</a:t>
            </a:fld>
            <a:endParaRPr kumimoji="0" lang="en-US" altLang="zh-CN" sz="2000" smtClean="0">
              <a:solidFill>
                <a:srgbClr val="0000FF"/>
              </a:solidFill>
            </a:endParaRPr>
          </a:p>
        </p:txBody>
      </p:sp>
      <p:sp>
        <p:nvSpPr>
          <p:cNvPr id="103428" name="Text Box 1028"/>
          <p:cNvSpPr txBox="1">
            <a:spLocks noChangeArrowheads="1"/>
          </p:cNvSpPr>
          <p:nvPr/>
        </p:nvSpPr>
        <p:spPr bwMode="auto">
          <a:xfrm>
            <a:off x="364190" y="496606"/>
            <a:ext cx="7166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（3）</a:t>
            </a:r>
            <a:r>
              <a:rPr lang="zh-CN" altLang="en-US" b="1" dirty="0">
                <a:solidFill>
                  <a:srgbClr val="FF3300"/>
                </a:solidFill>
                <a:latin typeface="宋体" pitchFamily="2" charset="-122"/>
              </a:rPr>
              <a:t>注出</a:t>
            </a:r>
            <a:r>
              <a:rPr lang="zh-CN" altLang="en-US" b="1" dirty="0">
                <a:latin typeface="宋体" pitchFamily="2" charset="-122"/>
              </a:rPr>
              <a:t>几何公差的数值 （</a:t>
            </a:r>
            <a:r>
              <a:rPr lang="en-US" altLang="zh-CN" b="1" dirty="0">
                <a:latin typeface="宋体" pitchFamily="2" charset="-122"/>
              </a:rPr>
              <a:t> </a:t>
            </a:r>
            <a:r>
              <a:rPr lang="zh-CN" altLang="en-US" b="1" dirty="0">
                <a:latin typeface="宋体" pitchFamily="2" charset="-122"/>
              </a:rPr>
              <a:t>表</a:t>
            </a:r>
            <a:r>
              <a:rPr lang="zh-CN" altLang="en-US" b="1" dirty="0"/>
              <a:t>4.13～4.17所示）</a:t>
            </a:r>
          </a:p>
        </p:txBody>
      </p:sp>
      <p:sp>
        <p:nvSpPr>
          <p:cNvPr id="103430" name="Text Box 1030"/>
          <p:cNvSpPr txBox="1">
            <a:spLocks noChangeArrowheads="1"/>
          </p:cNvSpPr>
          <p:nvPr/>
        </p:nvSpPr>
        <p:spPr bwMode="auto">
          <a:xfrm>
            <a:off x="673753" y="974444"/>
            <a:ext cx="6547316"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例如直线度、平面度的公差值如表4</a:t>
            </a:r>
            <a:r>
              <a:rPr lang="en-US" altLang="zh-CN" b="1" dirty="0"/>
              <a:t>.13</a:t>
            </a:r>
            <a:r>
              <a:rPr lang="zh-CN" altLang="en-US" b="1" dirty="0"/>
              <a:t>所示</a:t>
            </a:r>
            <a:r>
              <a:rPr lang="en-US" altLang="zh-CN" b="1" dirty="0"/>
              <a:t>)。</a:t>
            </a:r>
          </a:p>
        </p:txBody>
      </p:sp>
      <p:grpSp>
        <p:nvGrpSpPr>
          <p:cNvPr id="8" name="组合 7"/>
          <p:cNvGrpSpPr>
            <a:grpSpLocks/>
          </p:cNvGrpSpPr>
          <p:nvPr/>
        </p:nvGrpSpPr>
        <p:grpSpPr bwMode="auto">
          <a:xfrm>
            <a:off x="604838" y="1583858"/>
            <a:ext cx="8039100" cy="4641850"/>
            <a:chOff x="605631" y="1120771"/>
            <a:chExt cx="8038311" cy="4642460"/>
          </a:xfrm>
        </p:grpSpPr>
        <p:pic>
          <p:nvPicPr>
            <p:cNvPr id="1331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5631" y="1120771"/>
              <a:ext cx="7896225" cy="39433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9" name="矩形 9"/>
            <p:cNvSpPr>
              <a:spLocks noChangeArrowheads="1"/>
            </p:cNvSpPr>
            <p:nvPr/>
          </p:nvSpPr>
          <p:spPr bwMode="auto">
            <a:xfrm>
              <a:off x="628654" y="5055345"/>
              <a:ext cx="80152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棱线和回转表面轴线、素线以其长度的公称尺寸为主参数</a:t>
              </a:r>
              <a:r>
                <a:rPr lang="en-US" altLang="zh-CN" sz="2000" b="1" i="1"/>
                <a:t>L</a:t>
              </a:r>
              <a:r>
                <a:rPr lang="zh-CN" altLang="en-US" sz="2000" b="1"/>
                <a:t>。 矩</a:t>
              </a:r>
              <a:endParaRPr lang="en-US" altLang="zh-CN" sz="2000" b="1"/>
            </a:p>
            <a:p>
              <a:pPr algn="l"/>
              <a:r>
                <a:rPr lang="en-US" altLang="zh-CN" sz="2000" b="1"/>
                <a:t>        </a:t>
              </a:r>
              <a:r>
                <a:rPr lang="zh-CN" altLang="en-US" sz="2000" b="1"/>
                <a:t>形平面以其较长边、圆平面以其直径的公称尺寸为主参数 </a:t>
              </a:r>
              <a:r>
                <a:rPr lang="en-US" altLang="zh-CN" sz="2000" b="1" i="1"/>
                <a:t>L</a:t>
              </a:r>
              <a:r>
                <a:rPr lang="zh-CN" altLang="en-US" sz="2000" b="1"/>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3428">
                                            <p:txEl>
                                              <p:pRg st="0" end="0"/>
                                            </p:txEl>
                                          </p:spTgt>
                                        </p:tgtEl>
                                        <p:attrNameLst>
                                          <p:attrName>style.visibility</p:attrName>
                                        </p:attrNameLst>
                                      </p:cBhvr>
                                      <p:to>
                                        <p:strVal val="visible"/>
                                      </p:to>
                                    </p:set>
                                    <p:animEffect transition="in" filter="wipe(left)">
                                      <p:cBhvr>
                                        <p:cTn id="7" dur="300"/>
                                        <p:tgtEl>
                                          <p:spTgt spid="1034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3430"/>
                                        </p:tgtEl>
                                        <p:attrNameLst>
                                          <p:attrName>style.visibility</p:attrName>
                                        </p:attrNameLst>
                                      </p:cBhvr>
                                      <p:to>
                                        <p:strVal val="visible"/>
                                      </p:to>
                                    </p:set>
                                    <p:animEffect transition="in" filter="wipe(left)">
                                      <p:cBhvr>
                                        <p:cTn id="12" dur="3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0" fill="hold"/>
                                        <p:tgtEl>
                                          <p:spTgt spid="8"/>
                                        </p:tgtEl>
                                        <p:attrNameLst>
                                          <p:attrName>ppt_x</p:attrName>
                                        </p:attrNameLst>
                                      </p:cBhvr>
                                      <p:tavLst>
                                        <p:tav tm="0">
                                          <p:val>
                                            <p:strVal val="0-#ppt_w/2"/>
                                          </p:val>
                                        </p:tav>
                                        <p:tav tm="100000">
                                          <p:val>
                                            <p:strVal val="#ppt_x"/>
                                          </p:val>
                                        </p:tav>
                                      </p:tavLst>
                                    </p:anim>
                                    <p:anim calcmode="lin" valueType="num">
                                      <p:cBhvr additive="base">
                                        <p:cTn id="18" dur="2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build="p" autoUpdateAnimBg="0"/>
      <p:bldP spid="10343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519026-3EA2-4240-99B4-574DDEBCF22C}" type="slidenum">
              <a:rPr kumimoji="0" lang="zh-CN" altLang="en-US" sz="2000" smtClean="0">
                <a:solidFill>
                  <a:srgbClr val="0000FF"/>
                </a:solidFill>
              </a:rPr>
              <a:pPr eaLnBrk="1" hangingPunct="1"/>
              <a:t>13</a:t>
            </a:fld>
            <a:endParaRPr kumimoji="0" lang="en-US" altLang="zh-CN" sz="2000" smtClean="0">
              <a:solidFill>
                <a:srgbClr val="0000FF"/>
              </a:solidFill>
            </a:endParaRPr>
          </a:p>
        </p:txBody>
      </p:sp>
      <p:sp>
        <p:nvSpPr>
          <p:cNvPr id="10242" name="Text Box 2"/>
          <p:cNvSpPr txBox="1">
            <a:spLocks noChangeArrowheads="1"/>
          </p:cNvSpPr>
          <p:nvPr/>
        </p:nvSpPr>
        <p:spPr bwMode="auto">
          <a:xfrm>
            <a:off x="1162421" y="414337"/>
            <a:ext cx="5048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3. </a:t>
            </a:r>
            <a:r>
              <a:rPr lang="zh-CN" altLang="en-US" b="1" dirty="0">
                <a:latin typeface="宋体" pitchFamily="2" charset="-122"/>
              </a:rPr>
              <a:t>几何公差值的选用原则</a:t>
            </a:r>
            <a:endParaRPr lang="zh-CN" altLang="en-US" b="1" dirty="0"/>
          </a:p>
        </p:txBody>
      </p:sp>
      <p:sp>
        <p:nvSpPr>
          <p:cNvPr id="10247" name="Rectangle 7"/>
          <p:cNvSpPr>
            <a:spLocks noChangeArrowheads="1"/>
          </p:cNvSpPr>
          <p:nvPr/>
        </p:nvSpPr>
        <p:spPr bwMode="auto">
          <a:xfrm>
            <a:off x="958007" y="2207930"/>
            <a:ext cx="6585791"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20000"/>
              </a:lnSpc>
            </a:pPr>
            <a:r>
              <a:rPr lang="zh-CN" altLang="en-US" b="1" dirty="0"/>
              <a:t>（1）</a:t>
            </a:r>
            <a:r>
              <a:rPr lang="zh-CN" altLang="en-US" b="1" dirty="0">
                <a:latin typeface="宋体" pitchFamily="2" charset="-122"/>
              </a:rPr>
              <a:t>对同一要素的形状公差小于方向公差</a:t>
            </a:r>
          </a:p>
          <a:p>
            <a:pPr algn="just">
              <a:lnSpc>
                <a:spcPct val="120000"/>
              </a:lnSpc>
            </a:pPr>
            <a:r>
              <a:rPr lang="zh-CN" altLang="en-US" b="1" dirty="0">
                <a:latin typeface="宋体" pitchFamily="2" charset="-122"/>
              </a:rPr>
              <a:t>     （如</a:t>
            </a:r>
            <a:r>
              <a:rPr lang="zh-CN" altLang="en-US" b="1" dirty="0">
                <a:solidFill>
                  <a:srgbClr val="FF0000"/>
                </a:solidFill>
                <a:latin typeface="宋体" pitchFamily="2" charset="-122"/>
              </a:rPr>
              <a:t>平面度公差小于平行度公差</a:t>
            </a:r>
            <a:r>
              <a:rPr lang="zh-CN" altLang="en-US" b="1" dirty="0">
                <a:latin typeface="宋体" pitchFamily="2" charset="-122"/>
              </a:rPr>
              <a:t>）；</a:t>
            </a:r>
          </a:p>
        </p:txBody>
      </p:sp>
      <p:sp>
        <p:nvSpPr>
          <p:cNvPr id="10261" name="Text Box 21"/>
          <p:cNvSpPr txBox="1">
            <a:spLocks noChangeArrowheads="1"/>
          </p:cNvSpPr>
          <p:nvPr/>
        </p:nvSpPr>
        <p:spPr bwMode="auto">
          <a:xfrm>
            <a:off x="488483" y="5039378"/>
            <a:ext cx="79248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（2）圆柱形零件的形状公差小于尺寸公差（轴线的直线度公差除外）等。 </a:t>
            </a:r>
          </a:p>
        </p:txBody>
      </p:sp>
      <p:sp>
        <p:nvSpPr>
          <p:cNvPr id="10265" name="Text Box 25"/>
          <p:cNvSpPr txBox="1">
            <a:spLocks noChangeArrowheads="1"/>
          </p:cNvSpPr>
          <p:nvPr/>
        </p:nvSpPr>
        <p:spPr bwMode="auto">
          <a:xfrm>
            <a:off x="1288207" y="3125505"/>
            <a:ext cx="7125076" cy="535531"/>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latin typeface="宋体" pitchFamily="2" charset="-122"/>
              </a:rPr>
              <a:t>对</a:t>
            </a:r>
            <a:r>
              <a:rPr lang="zh-CN" altLang="en-US" b="1" dirty="0">
                <a:solidFill>
                  <a:srgbClr val="FF0000"/>
                </a:solidFill>
                <a:latin typeface="宋体" pitchFamily="2" charset="-122"/>
              </a:rPr>
              <a:t>同一基准的同一要素</a:t>
            </a:r>
            <a:r>
              <a:rPr lang="zh-CN" altLang="en-US" b="1" dirty="0">
                <a:latin typeface="宋体" pitchFamily="2" charset="-122"/>
              </a:rPr>
              <a:t>的方向公差小于位置公差；</a:t>
            </a:r>
            <a:endParaRPr lang="zh-CN" altLang="en-US" b="1" dirty="0"/>
          </a:p>
        </p:txBody>
      </p:sp>
      <p:sp>
        <p:nvSpPr>
          <p:cNvPr id="10266" name="Text Box 26"/>
          <p:cNvSpPr txBox="1">
            <a:spLocks noChangeArrowheads="1"/>
          </p:cNvSpPr>
          <p:nvPr/>
        </p:nvSpPr>
        <p:spPr bwMode="auto">
          <a:xfrm>
            <a:off x="1272332" y="3616043"/>
            <a:ext cx="7477125"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圆跳动公差大于其它几何公差，小于全跳动公差。</a:t>
            </a:r>
          </a:p>
        </p:txBody>
      </p:sp>
      <p:sp>
        <p:nvSpPr>
          <p:cNvPr id="10272" name="Text Box 32"/>
          <p:cNvSpPr txBox="1">
            <a:spLocks noChangeArrowheads="1"/>
          </p:cNvSpPr>
          <p:nvPr/>
        </p:nvSpPr>
        <p:spPr bwMode="auto">
          <a:xfrm>
            <a:off x="855101" y="5961342"/>
            <a:ext cx="7222006"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（3）平行度公差应小于其相应的距离公差值。</a:t>
            </a:r>
          </a:p>
        </p:txBody>
      </p:sp>
      <p:graphicFrame>
        <p:nvGraphicFramePr>
          <p:cNvPr id="10274" name="Object 34"/>
          <p:cNvGraphicFramePr>
            <a:graphicFrameLocks noChangeAspect="1"/>
          </p:cNvGraphicFramePr>
          <p:nvPr>
            <p:extLst>
              <p:ext uri="{D42A27DB-BD31-4B8C-83A1-F6EECF244321}">
                <p14:modId xmlns:p14="http://schemas.microsoft.com/office/powerpoint/2010/main" val="221380841"/>
              </p:ext>
            </p:extLst>
          </p:nvPr>
        </p:nvGraphicFramePr>
        <p:xfrm>
          <a:off x="1017119" y="4230779"/>
          <a:ext cx="7435850" cy="696913"/>
        </p:xfrm>
        <a:graphic>
          <a:graphicData uri="http://schemas.openxmlformats.org/presentationml/2006/ole">
            <mc:AlternateContent xmlns:mc="http://schemas.openxmlformats.org/markup-compatibility/2006">
              <mc:Choice xmlns:v="urn:schemas-microsoft-com:vml" Requires="v">
                <p:oleObj spid="_x0000_s14383" name="Equation" r:id="rId3" imgW="2438400" imgH="228600" progId="Equation.3">
                  <p:embed/>
                </p:oleObj>
              </mc:Choice>
              <mc:Fallback>
                <p:oleObj name="Equation" r:id="rId3" imgW="2438400" imgH="228600" progId="Equation.3">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7119" y="4230779"/>
                        <a:ext cx="7435850" cy="696913"/>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97" name="Text Box 57"/>
          <p:cNvSpPr txBox="1">
            <a:spLocks noChangeArrowheads="1"/>
          </p:cNvSpPr>
          <p:nvPr/>
        </p:nvSpPr>
        <p:spPr bwMode="auto">
          <a:xfrm>
            <a:off x="720631" y="871535"/>
            <a:ext cx="7627937"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几何公差值的选用主要根据零件的功能要求、结构特点和工艺上的可能性等因素综合考虑。另外还应考虑下列情况：</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left)">
                                      <p:cBhvr>
                                        <p:cTn id="7" dur="3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97">
                                            <p:txEl>
                                              <p:pRg st="0" end="0"/>
                                            </p:txEl>
                                          </p:spTgt>
                                        </p:tgtEl>
                                        <p:attrNameLst>
                                          <p:attrName>style.visibility</p:attrName>
                                        </p:attrNameLst>
                                      </p:cBhvr>
                                      <p:to>
                                        <p:strVal val="visible"/>
                                      </p:to>
                                    </p:set>
                                    <p:animEffect transition="in" filter="wipe(left)">
                                      <p:cBhvr>
                                        <p:cTn id="12" dur="300"/>
                                        <p:tgtEl>
                                          <p:spTgt spid="1029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247">
                                            <p:txEl>
                                              <p:pRg st="0" end="0"/>
                                            </p:txEl>
                                          </p:spTgt>
                                        </p:tgtEl>
                                        <p:attrNameLst>
                                          <p:attrName>style.visibility</p:attrName>
                                        </p:attrNameLst>
                                      </p:cBhvr>
                                      <p:to>
                                        <p:strVal val="visible"/>
                                      </p:to>
                                    </p:set>
                                    <p:animEffect transition="in" filter="wipe(left)">
                                      <p:cBhvr>
                                        <p:cTn id="17" dur="300"/>
                                        <p:tgtEl>
                                          <p:spTgt spid="10247">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0247">
                                            <p:txEl>
                                              <p:pRg st="1" end="1"/>
                                            </p:txEl>
                                          </p:spTgt>
                                        </p:tgtEl>
                                        <p:attrNameLst>
                                          <p:attrName>style.visibility</p:attrName>
                                        </p:attrNameLst>
                                      </p:cBhvr>
                                      <p:to>
                                        <p:strVal val="visible"/>
                                      </p:to>
                                    </p:set>
                                    <p:animEffect transition="in" filter="wipe(left)">
                                      <p:cBhvr>
                                        <p:cTn id="22" dur="300"/>
                                        <p:tgtEl>
                                          <p:spTgt spid="10247">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0265"/>
                                        </p:tgtEl>
                                        <p:attrNameLst>
                                          <p:attrName>style.visibility</p:attrName>
                                        </p:attrNameLst>
                                      </p:cBhvr>
                                      <p:to>
                                        <p:strVal val="visible"/>
                                      </p:to>
                                    </p:set>
                                    <p:animEffect transition="in" filter="wipe(left)">
                                      <p:cBhvr>
                                        <p:cTn id="27" dur="300"/>
                                        <p:tgtEl>
                                          <p:spTgt spid="102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266"/>
                                        </p:tgtEl>
                                        <p:attrNameLst>
                                          <p:attrName>style.visibility</p:attrName>
                                        </p:attrNameLst>
                                      </p:cBhvr>
                                      <p:to>
                                        <p:strVal val="visible"/>
                                      </p:to>
                                    </p:set>
                                    <p:animEffect transition="in" filter="wipe(left)">
                                      <p:cBhvr>
                                        <p:cTn id="32" dur="300"/>
                                        <p:tgtEl>
                                          <p:spTgt spid="102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0274"/>
                                        </p:tgtEl>
                                        <p:attrNameLst>
                                          <p:attrName>style.visibility</p:attrName>
                                        </p:attrNameLst>
                                      </p:cBhvr>
                                      <p:to>
                                        <p:strVal val="visible"/>
                                      </p:to>
                                    </p:set>
                                    <p:animEffect transition="in" filter="wipe(left)">
                                      <p:cBhvr>
                                        <p:cTn id="37" dur="500"/>
                                        <p:tgtEl>
                                          <p:spTgt spid="1027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0261">
                                            <p:txEl>
                                              <p:pRg st="0" end="0"/>
                                            </p:txEl>
                                          </p:spTgt>
                                        </p:tgtEl>
                                        <p:attrNameLst>
                                          <p:attrName>style.visibility</p:attrName>
                                        </p:attrNameLst>
                                      </p:cBhvr>
                                      <p:to>
                                        <p:strVal val="visible"/>
                                      </p:to>
                                    </p:set>
                                    <p:animEffect transition="in" filter="wipe(left)">
                                      <p:cBhvr>
                                        <p:cTn id="42" dur="300"/>
                                        <p:tgtEl>
                                          <p:spTgt spid="10261">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0272"/>
                                        </p:tgtEl>
                                        <p:attrNameLst>
                                          <p:attrName>style.visibility</p:attrName>
                                        </p:attrNameLst>
                                      </p:cBhvr>
                                      <p:to>
                                        <p:strVal val="visible"/>
                                      </p:to>
                                    </p:set>
                                    <p:animEffect transition="in" filter="wipe(left)">
                                      <p:cBhvr>
                                        <p:cTn id="47" dur="300"/>
                                        <p:tgtEl>
                                          <p:spTgt spid="10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P spid="10247" grpId="0" build="p" autoUpdateAnimBg="0"/>
      <p:bldP spid="10261" grpId="0" build="p" autoUpdateAnimBg="0"/>
      <p:bldP spid="10265" grpId="0" autoUpdateAnimBg="0"/>
      <p:bldP spid="10266" grpId="0" autoUpdateAnimBg="0"/>
      <p:bldP spid="10272" grpId="0" autoUpdateAnimBg="0"/>
      <p:bldP spid="10297"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EE89474-4C41-42EA-A8A3-687B3BC771BE}" type="slidenum">
              <a:rPr kumimoji="0" lang="zh-CN" altLang="en-US" sz="2000" smtClean="0">
                <a:solidFill>
                  <a:srgbClr val="0000FF"/>
                </a:solidFill>
              </a:rPr>
              <a:pPr eaLnBrk="1" hangingPunct="1"/>
              <a:t>14</a:t>
            </a:fld>
            <a:endParaRPr kumimoji="0" lang="en-US" altLang="zh-CN" sz="2000" smtClean="0">
              <a:solidFill>
                <a:srgbClr val="0000FF"/>
              </a:solidFill>
            </a:endParaRPr>
          </a:p>
        </p:txBody>
      </p:sp>
      <p:sp>
        <p:nvSpPr>
          <p:cNvPr id="154628" name="Text Box 4"/>
          <p:cNvSpPr txBox="1">
            <a:spLocks noChangeArrowheads="1"/>
          </p:cNvSpPr>
          <p:nvPr/>
        </p:nvSpPr>
        <p:spPr bwMode="auto">
          <a:xfrm>
            <a:off x="438149" y="820268"/>
            <a:ext cx="7549403" cy="142192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en-US" altLang="zh-CN" b="1" dirty="0"/>
              <a:t>4</a:t>
            </a:r>
            <a:r>
              <a:rPr lang="zh-CN" altLang="en-US" b="1" dirty="0"/>
              <a:t>）对于某些情况，考虑加工难易程度和主参数外其他因素的影响，在满足零件功能要求的条件下，可适当降低</a:t>
            </a:r>
            <a:r>
              <a:rPr lang="en-US" altLang="zh-CN" b="1" dirty="0"/>
              <a:t>1~2</a:t>
            </a:r>
            <a:r>
              <a:rPr lang="zh-CN" altLang="en-US" b="1" dirty="0"/>
              <a:t>级。如：</a:t>
            </a:r>
            <a:endParaRPr lang="en-US" altLang="zh-CN" b="1" dirty="0"/>
          </a:p>
        </p:txBody>
      </p:sp>
      <p:sp>
        <p:nvSpPr>
          <p:cNvPr id="154629" name="Text Box 5"/>
          <p:cNvSpPr txBox="1">
            <a:spLocks noChangeArrowheads="1"/>
          </p:cNvSpPr>
          <p:nvPr/>
        </p:nvSpPr>
        <p:spPr bwMode="auto">
          <a:xfrm>
            <a:off x="983036" y="2257236"/>
            <a:ext cx="3656012" cy="49314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zh-CN" altLang="en-US" b="1" dirty="0">
                <a:latin typeface="宋体" pitchFamily="2" charset="-122"/>
              </a:rPr>
              <a:t>①  孔相对于轴；</a:t>
            </a:r>
            <a:endParaRPr lang="zh-CN" altLang="zh-CN" b="1" dirty="0">
              <a:latin typeface="宋体" pitchFamily="2" charset="-122"/>
            </a:endParaRPr>
          </a:p>
        </p:txBody>
      </p:sp>
      <p:sp>
        <p:nvSpPr>
          <p:cNvPr id="154630" name="Text Box 6"/>
          <p:cNvSpPr txBox="1">
            <a:spLocks noChangeArrowheads="1"/>
          </p:cNvSpPr>
          <p:nvPr/>
        </p:nvSpPr>
        <p:spPr bwMode="auto">
          <a:xfrm>
            <a:off x="983036" y="2812861"/>
            <a:ext cx="5027612" cy="49314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a:t>
            </a:r>
            <a:r>
              <a:rPr lang="zh-CN" altLang="en-US" b="1">
                <a:latin typeface="宋体" pitchFamily="2" charset="-122"/>
              </a:rPr>
              <a:t>② 细长比较大的轴或孔；</a:t>
            </a:r>
            <a:endParaRPr lang="zh-CN" altLang="zh-CN" b="1">
              <a:latin typeface="宋体" pitchFamily="2" charset="-122"/>
            </a:endParaRPr>
          </a:p>
        </p:txBody>
      </p:sp>
      <p:sp>
        <p:nvSpPr>
          <p:cNvPr id="154631" name="Rectangle 7"/>
          <p:cNvSpPr>
            <a:spLocks noChangeArrowheads="1"/>
          </p:cNvSpPr>
          <p:nvPr/>
        </p:nvSpPr>
        <p:spPr bwMode="auto">
          <a:xfrm>
            <a:off x="983036" y="3514536"/>
            <a:ext cx="344328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③ 跨距较大的轴或孔；</a:t>
            </a:r>
          </a:p>
        </p:txBody>
      </p:sp>
      <p:sp>
        <p:nvSpPr>
          <p:cNvPr id="154632" name="Rectangle 8"/>
          <p:cNvSpPr>
            <a:spLocks noChangeArrowheads="1"/>
          </p:cNvSpPr>
          <p:nvPr/>
        </p:nvSpPr>
        <p:spPr bwMode="auto">
          <a:xfrm>
            <a:off x="983036" y="4135249"/>
            <a:ext cx="75136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④ 宽度较大（一般大于</a:t>
            </a:r>
            <a:r>
              <a:rPr lang="en-US" altLang="zh-CN" b="1"/>
              <a:t>1/2</a:t>
            </a:r>
            <a:r>
              <a:rPr lang="zh-CN" altLang="en-US" b="1"/>
              <a:t>长度）的零件表面；</a:t>
            </a:r>
          </a:p>
        </p:txBody>
      </p:sp>
      <p:sp>
        <p:nvSpPr>
          <p:cNvPr id="154633" name="Rectangle 9"/>
          <p:cNvSpPr>
            <a:spLocks noChangeArrowheads="1"/>
          </p:cNvSpPr>
          <p:nvPr/>
        </p:nvSpPr>
        <p:spPr bwMode="auto">
          <a:xfrm>
            <a:off x="983036" y="4821049"/>
            <a:ext cx="75136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latin typeface="宋体" pitchFamily="2" charset="-122"/>
              </a:rPr>
              <a:t>⑤ 线对线和线对面相对于面对面的平行度</a:t>
            </a:r>
            <a:r>
              <a:rPr lang="zh-CN" altLang="en-US" b="1"/>
              <a:t>；</a:t>
            </a:r>
          </a:p>
        </p:txBody>
      </p:sp>
      <p:sp>
        <p:nvSpPr>
          <p:cNvPr id="154634" name="Rectangle 10"/>
          <p:cNvSpPr>
            <a:spLocks noChangeArrowheads="1"/>
          </p:cNvSpPr>
          <p:nvPr/>
        </p:nvSpPr>
        <p:spPr bwMode="auto">
          <a:xfrm>
            <a:off x="1030661" y="5557649"/>
            <a:ext cx="711835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⑥  线对线和线对面相对于面对面的垂直度。</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4628"/>
                                        </p:tgtEl>
                                        <p:attrNameLst>
                                          <p:attrName>style.visibility</p:attrName>
                                        </p:attrNameLst>
                                      </p:cBhvr>
                                      <p:to>
                                        <p:strVal val="visible"/>
                                      </p:to>
                                    </p:set>
                                    <p:animEffect transition="in" filter="wipe(left)">
                                      <p:cBhvr>
                                        <p:cTn id="7" dur="300"/>
                                        <p:tgtEl>
                                          <p:spTgt spid="154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54629"/>
                                        </p:tgtEl>
                                        <p:attrNameLst>
                                          <p:attrName>style.visibility</p:attrName>
                                        </p:attrNameLst>
                                      </p:cBhvr>
                                      <p:to>
                                        <p:strVal val="visible"/>
                                      </p:to>
                                    </p:set>
                                    <p:animEffect transition="in" filter="wipe(left)">
                                      <p:cBhvr>
                                        <p:cTn id="12" dur="300"/>
                                        <p:tgtEl>
                                          <p:spTgt spid="154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4630"/>
                                        </p:tgtEl>
                                        <p:attrNameLst>
                                          <p:attrName>style.visibility</p:attrName>
                                        </p:attrNameLst>
                                      </p:cBhvr>
                                      <p:to>
                                        <p:strVal val="visible"/>
                                      </p:to>
                                    </p:set>
                                    <p:animEffect transition="in" filter="wipe(left)">
                                      <p:cBhvr>
                                        <p:cTn id="17" dur="300"/>
                                        <p:tgtEl>
                                          <p:spTgt spid="1546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4631"/>
                                        </p:tgtEl>
                                        <p:attrNameLst>
                                          <p:attrName>style.visibility</p:attrName>
                                        </p:attrNameLst>
                                      </p:cBhvr>
                                      <p:to>
                                        <p:strVal val="visible"/>
                                      </p:to>
                                    </p:set>
                                    <p:animEffect transition="in" filter="wipe(left)">
                                      <p:cBhvr>
                                        <p:cTn id="22" dur="2000"/>
                                        <p:tgtEl>
                                          <p:spTgt spid="1546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4632"/>
                                        </p:tgtEl>
                                        <p:attrNameLst>
                                          <p:attrName>style.visibility</p:attrName>
                                        </p:attrNameLst>
                                      </p:cBhvr>
                                      <p:to>
                                        <p:strVal val="visible"/>
                                      </p:to>
                                    </p:set>
                                    <p:animEffect transition="in" filter="wipe(left)">
                                      <p:cBhvr>
                                        <p:cTn id="27" dur="2000"/>
                                        <p:tgtEl>
                                          <p:spTgt spid="1546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4633"/>
                                        </p:tgtEl>
                                        <p:attrNameLst>
                                          <p:attrName>style.visibility</p:attrName>
                                        </p:attrNameLst>
                                      </p:cBhvr>
                                      <p:to>
                                        <p:strVal val="visible"/>
                                      </p:to>
                                    </p:set>
                                    <p:animEffect transition="in" filter="wipe(left)">
                                      <p:cBhvr>
                                        <p:cTn id="32" dur="2000"/>
                                        <p:tgtEl>
                                          <p:spTgt spid="1546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4634"/>
                                        </p:tgtEl>
                                        <p:attrNameLst>
                                          <p:attrName>style.visibility</p:attrName>
                                        </p:attrNameLst>
                                      </p:cBhvr>
                                      <p:to>
                                        <p:strVal val="visible"/>
                                      </p:to>
                                    </p:set>
                                    <p:animEffect transition="in" filter="wipe(left)">
                                      <p:cBhvr>
                                        <p:cTn id="37" dur="2000"/>
                                        <p:tgtEl>
                                          <p:spTgt spid="154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autoUpdateAnimBg="0"/>
      <p:bldP spid="154629" grpId="0" autoUpdateAnimBg="0"/>
      <p:bldP spid="154630" grpId="0" autoUpdateAnimBg="0"/>
      <p:bldP spid="154631" grpId="0"/>
      <p:bldP spid="154632" grpId="0"/>
      <p:bldP spid="154633" grpId="0"/>
      <p:bldP spid="1546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7F51E2F-AFF6-421C-8CFE-DAD12D57B85A}" type="slidenum">
              <a:rPr kumimoji="0" lang="zh-CN" altLang="en-US" sz="2000" smtClean="0">
                <a:solidFill>
                  <a:srgbClr val="0000FF"/>
                </a:solidFill>
              </a:rPr>
              <a:pPr eaLnBrk="1" hangingPunct="1"/>
              <a:t>15</a:t>
            </a:fld>
            <a:endParaRPr kumimoji="0" lang="en-US" altLang="zh-CN" sz="2000" smtClean="0">
              <a:solidFill>
                <a:srgbClr val="0000FF"/>
              </a:solidFill>
            </a:endParaRPr>
          </a:p>
        </p:txBody>
      </p:sp>
      <p:sp>
        <p:nvSpPr>
          <p:cNvPr id="62468" name="Text Box 4100"/>
          <p:cNvSpPr txBox="1">
            <a:spLocks noChangeArrowheads="1"/>
          </p:cNvSpPr>
          <p:nvPr/>
        </p:nvSpPr>
        <p:spPr bwMode="auto">
          <a:xfrm>
            <a:off x="1000216" y="352705"/>
            <a:ext cx="736441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a:t>
            </a:r>
            <a:r>
              <a:rPr lang="en-US" altLang="zh-CN" b="1" dirty="0"/>
              <a:t>5</a:t>
            </a:r>
            <a:r>
              <a:rPr lang="zh-CN" altLang="en-US" b="1" dirty="0"/>
              <a:t>）</a:t>
            </a:r>
            <a:r>
              <a:rPr lang="zh-CN" altLang="en-US" b="1" dirty="0">
                <a:latin typeface="宋体" pitchFamily="2" charset="-122"/>
              </a:rPr>
              <a:t>对位置度的公差值按下式计算</a:t>
            </a:r>
          </a:p>
        </p:txBody>
      </p:sp>
      <p:sp>
        <p:nvSpPr>
          <p:cNvPr id="62469" name="Text Box 4101"/>
          <p:cNvSpPr txBox="1">
            <a:spLocks noChangeArrowheads="1"/>
          </p:cNvSpPr>
          <p:nvPr/>
        </p:nvSpPr>
        <p:spPr bwMode="auto">
          <a:xfrm>
            <a:off x="582801" y="806823"/>
            <a:ext cx="8050212" cy="535531"/>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对用螺栓连接时位置度公差等于</a:t>
            </a:r>
            <a:r>
              <a:rPr lang="en-US" altLang="zh-CN" b="1" i="1" dirty="0" err="1"/>
              <a:t>X</a:t>
            </a:r>
            <a:r>
              <a:rPr lang="en-US" altLang="zh-CN" b="1" baseline="-30000" dirty="0" err="1"/>
              <a:t>min</a:t>
            </a:r>
            <a:r>
              <a:rPr lang="en-US" altLang="zh-CN" b="1" dirty="0">
                <a:latin typeface="宋体" pitchFamily="2" charset="-122"/>
              </a:rPr>
              <a:t>（</a:t>
            </a:r>
            <a:r>
              <a:rPr lang="zh-CN" altLang="en-US" b="1" dirty="0">
                <a:latin typeface="宋体" pitchFamily="2" charset="-122"/>
              </a:rPr>
              <a:t>连接件均为通孔）；</a:t>
            </a:r>
            <a:endParaRPr lang="zh-CN" altLang="en-US" b="1" dirty="0"/>
          </a:p>
        </p:txBody>
      </p:sp>
      <p:sp>
        <p:nvSpPr>
          <p:cNvPr id="62471" name="Text Box 4103"/>
          <p:cNvSpPr txBox="1">
            <a:spLocks noChangeArrowheads="1"/>
          </p:cNvSpPr>
          <p:nvPr/>
        </p:nvSpPr>
        <p:spPr bwMode="auto">
          <a:xfrm>
            <a:off x="217394" y="1842060"/>
            <a:ext cx="7797053"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    对螺钉连接时位置度公差等于</a:t>
            </a:r>
            <a:r>
              <a:rPr lang="zh-CN" altLang="en-US" b="1" dirty="0"/>
              <a:t>0.5</a:t>
            </a:r>
            <a:r>
              <a:rPr lang="en-US" altLang="zh-CN" b="1" i="1" dirty="0" err="1"/>
              <a:t>X</a:t>
            </a:r>
            <a:r>
              <a:rPr lang="en-US" altLang="zh-CN" b="1" baseline="-30000" dirty="0" err="1"/>
              <a:t>min</a:t>
            </a:r>
            <a:r>
              <a:rPr lang="en-US" altLang="zh-CN" b="1" dirty="0">
                <a:latin typeface="宋体" pitchFamily="2" charset="-122"/>
              </a:rPr>
              <a:t>（</a:t>
            </a:r>
            <a:r>
              <a:rPr lang="zh-CN" altLang="en-US" b="1" dirty="0">
                <a:latin typeface="宋体" pitchFamily="2" charset="-122"/>
              </a:rPr>
              <a:t>连接件中有一个零件为螺孔）。</a:t>
            </a:r>
            <a:endParaRPr lang="zh-CN" altLang="en-US" b="1" dirty="0"/>
          </a:p>
        </p:txBody>
      </p:sp>
      <p:sp>
        <p:nvSpPr>
          <p:cNvPr id="62472" name="Text Box 4104"/>
          <p:cNvSpPr txBox="1">
            <a:spLocks noChangeArrowheads="1"/>
          </p:cNvSpPr>
          <p:nvPr/>
        </p:nvSpPr>
        <p:spPr bwMode="auto">
          <a:xfrm>
            <a:off x="684213" y="3324225"/>
            <a:ext cx="5613400"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latin typeface="宋体" pitchFamily="2" charset="-122"/>
              </a:rPr>
              <a:t>计算值按表</a:t>
            </a:r>
            <a:r>
              <a:rPr lang="zh-CN" altLang="en-US" b="1" dirty="0"/>
              <a:t>4.17</a:t>
            </a:r>
            <a:r>
              <a:rPr lang="zh-CN" altLang="en-US" b="1" dirty="0">
                <a:latin typeface="宋体" pitchFamily="2" charset="-122"/>
              </a:rPr>
              <a:t>进行规范。 </a:t>
            </a:r>
            <a:endParaRPr lang="zh-CN" altLang="en-US" b="1" dirty="0"/>
          </a:p>
        </p:txBody>
      </p:sp>
      <p:graphicFrame>
        <p:nvGraphicFramePr>
          <p:cNvPr id="62474" name="Object 4106"/>
          <p:cNvGraphicFramePr>
            <a:graphicFrameLocks noChangeAspect="1"/>
          </p:cNvGraphicFramePr>
          <p:nvPr>
            <p:extLst>
              <p:ext uri="{D42A27DB-BD31-4B8C-83A1-F6EECF244321}">
                <p14:modId xmlns:p14="http://schemas.microsoft.com/office/powerpoint/2010/main" val="1437520279"/>
              </p:ext>
            </p:extLst>
          </p:nvPr>
        </p:nvGraphicFramePr>
        <p:xfrm>
          <a:off x="819057" y="1345826"/>
          <a:ext cx="6199187" cy="576263"/>
        </p:xfrm>
        <a:graphic>
          <a:graphicData uri="http://schemas.openxmlformats.org/presentationml/2006/ole">
            <mc:AlternateContent xmlns:mc="http://schemas.openxmlformats.org/markup-compatibility/2006">
              <mc:Choice xmlns:v="urn:schemas-microsoft-com:vml" Requires="v">
                <p:oleObj spid="_x0000_s16466" name="公式" r:id="rId3" imgW="1866090" imgH="215806" progId="Equation.3">
                  <p:embed/>
                </p:oleObj>
              </mc:Choice>
              <mc:Fallback>
                <p:oleObj name="公式" r:id="rId3" imgW="1866090" imgH="215806" progId="Equation.3">
                  <p:embed/>
                  <p:pic>
                    <p:nvPicPr>
                      <p:cNvPr id="0" name="Object 4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057" y="1345826"/>
                        <a:ext cx="6199187" cy="576263"/>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475" name="Object 4107"/>
          <p:cNvGraphicFramePr>
            <a:graphicFrameLocks noChangeAspect="1"/>
          </p:cNvGraphicFramePr>
          <p:nvPr>
            <p:extLst>
              <p:ext uri="{D42A27DB-BD31-4B8C-83A1-F6EECF244321}">
                <p14:modId xmlns:p14="http://schemas.microsoft.com/office/powerpoint/2010/main" val="1302272949"/>
              </p:ext>
            </p:extLst>
          </p:nvPr>
        </p:nvGraphicFramePr>
        <p:xfrm>
          <a:off x="1009229" y="2744870"/>
          <a:ext cx="7213600" cy="576262"/>
        </p:xfrm>
        <a:graphic>
          <a:graphicData uri="http://schemas.openxmlformats.org/presentationml/2006/ole">
            <mc:AlternateContent xmlns:mc="http://schemas.openxmlformats.org/markup-compatibility/2006">
              <mc:Choice xmlns:v="urn:schemas-microsoft-com:vml" Requires="v">
                <p:oleObj spid="_x0000_s16467" name="公式" r:id="rId5" imgW="2171700" imgH="215900" progId="Equation.3">
                  <p:embed/>
                </p:oleObj>
              </mc:Choice>
              <mc:Fallback>
                <p:oleObj name="公式" r:id="rId5" imgW="2171700" imgH="215900" progId="Equation.3">
                  <p:embed/>
                  <p:pic>
                    <p:nvPicPr>
                      <p:cNvPr id="0" name="Object 410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9229" y="2744870"/>
                        <a:ext cx="7213600" cy="576262"/>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2477" name="Group 4109"/>
          <p:cNvGrpSpPr>
            <a:grpSpLocks/>
          </p:cNvGrpSpPr>
          <p:nvPr/>
        </p:nvGrpSpPr>
        <p:grpSpPr bwMode="auto">
          <a:xfrm>
            <a:off x="396875" y="3702050"/>
            <a:ext cx="8475663" cy="2746375"/>
            <a:chOff x="250" y="2243"/>
            <a:chExt cx="5339" cy="1730"/>
          </a:xfrm>
        </p:grpSpPr>
        <p:pic>
          <p:nvPicPr>
            <p:cNvPr id="16394" name="Picture 41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0" y="2243"/>
              <a:ext cx="5339" cy="1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95" name="Rectangle 4108"/>
            <p:cNvSpPr>
              <a:spLocks noChangeArrowheads="1"/>
            </p:cNvSpPr>
            <p:nvPr/>
          </p:nvSpPr>
          <p:spPr bwMode="auto">
            <a:xfrm>
              <a:off x="1992" y="2354"/>
              <a:ext cx="576" cy="20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表4.17</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2468">
                                            <p:txEl>
                                              <p:pRg st="0" end="0"/>
                                            </p:txEl>
                                          </p:spTgt>
                                        </p:tgtEl>
                                        <p:attrNameLst>
                                          <p:attrName>style.visibility</p:attrName>
                                        </p:attrNameLst>
                                      </p:cBhvr>
                                      <p:to>
                                        <p:strVal val="visible"/>
                                      </p:to>
                                    </p:set>
                                    <p:animEffect transition="in" filter="wipe(left)">
                                      <p:cBhvr>
                                        <p:cTn id="7" dur="300"/>
                                        <p:tgtEl>
                                          <p:spTgt spid="624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2469"/>
                                        </p:tgtEl>
                                        <p:attrNameLst>
                                          <p:attrName>style.visibility</p:attrName>
                                        </p:attrNameLst>
                                      </p:cBhvr>
                                      <p:to>
                                        <p:strVal val="visible"/>
                                      </p:to>
                                    </p:set>
                                    <p:animEffect transition="in" filter="wipe(left)">
                                      <p:cBhvr>
                                        <p:cTn id="12" dur="300"/>
                                        <p:tgtEl>
                                          <p:spTgt spid="624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2474"/>
                                        </p:tgtEl>
                                        <p:attrNameLst>
                                          <p:attrName>style.visibility</p:attrName>
                                        </p:attrNameLst>
                                      </p:cBhvr>
                                      <p:to>
                                        <p:strVal val="visible"/>
                                      </p:to>
                                    </p:set>
                                    <p:animEffect transition="in" filter="wipe(left)">
                                      <p:cBhvr>
                                        <p:cTn id="17" dur="500"/>
                                        <p:tgtEl>
                                          <p:spTgt spid="624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2471"/>
                                        </p:tgtEl>
                                        <p:attrNameLst>
                                          <p:attrName>style.visibility</p:attrName>
                                        </p:attrNameLst>
                                      </p:cBhvr>
                                      <p:to>
                                        <p:strVal val="visible"/>
                                      </p:to>
                                    </p:set>
                                    <p:animEffect transition="in" filter="wipe(left)">
                                      <p:cBhvr>
                                        <p:cTn id="22" dur="300"/>
                                        <p:tgtEl>
                                          <p:spTgt spid="624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2475"/>
                                        </p:tgtEl>
                                        <p:attrNameLst>
                                          <p:attrName>style.visibility</p:attrName>
                                        </p:attrNameLst>
                                      </p:cBhvr>
                                      <p:to>
                                        <p:strVal val="visible"/>
                                      </p:to>
                                    </p:set>
                                    <p:animEffect transition="in" filter="wipe(left)">
                                      <p:cBhvr>
                                        <p:cTn id="27" dur="500"/>
                                        <p:tgtEl>
                                          <p:spTgt spid="624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2472"/>
                                        </p:tgtEl>
                                        <p:attrNameLst>
                                          <p:attrName>style.visibility</p:attrName>
                                        </p:attrNameLst>
                                      </p:cBhvr>
                                      <p:to>
                                        <p:strVal val="visible"/>
                                      </p:to>
                                    </p:set>
                                    <p:animEffect transition="in" filter="wipe(left)">
                                      <p:cBhvr>
                                        <p:cTn id="32" dur="300"/>
                                        <p:tgtEl>
                                          <p:spTgt spid="6247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62477"/>
                                        </p:tgtEl>
                                        <p:attrNameLst>
                                          <p:attrName>style.visibility</p:attrName>
                                        </p:attrNameLst>
                                      </p:cBhvr>
                                      <p:to>
                                        <p:strVal val="visible"/>
                                      </p:to>
                                    </p:set>
                                    <p:anim calcmode="lin" valueType="num">
                                      <p:cBhvr additive="base">
                                        <p:cTn id="37" dur="500" fill="hold"/>
                                        <p:tgtEl>
                                          <p:spTgt spid="62477"/>
                                        </p:tgtEl>
                                        <p:attrNameLst>
                                          <p:attrName>ppt_x</p:attrName>
                                        </p:attrNameLst>
                                      </p:cBhvr>
                                      <p:tavLst>
                                        <p:tav tm="0">
                                          <p:val>
                                            <p:strVal val="0-#ppt_w/2"/>
                                          </p:val>
                                        </p:tav>
                                        <p:tav tm="100000">
                                          <p:val>
                                            <p:strVal val="#ppt_x"/>
                                          </p:val>
                                        </p:tav>
                                      </p:tavLst>
                                    </p:anim>
                                    <p:anim calcmode="lin" valueType="num">
                                      <p:cBhvr additive="base">
                                        <p:cTn id="38" dur="500" fill="hold"/>
                                        <p:tgtEl>
                                          <p:spTgt spid="624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uild="p" autoUpdateAnimBg="0"/>
      <p:bldP spid="62469" grpId="0" autoUpdateAnimBg="0"/>
      <p:bldP spid="62471" grpId="0" autoUpdateAnimBg="0"/>
      <p:bldP spid="6247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C29179-A059-49C5-AE2C-0E2D5791A1F7}" type="slidenum">
              <a:rPr kumimoji="0" lang="zh-CN" altLang="en-US" sz="2000" smtClean="0">
                <a:solidFill>
                  <a:srgbClr val="0000FF"/>
                </a:solidFill>
              </a:rPr>
              <a:pPr eaLnBrk="1" hangingPunct="1"/>
              <a:t>16</a:t>
            </a:fld>
            <a:endParaRPr kumimoji="0" lang="en-US" altLang="zh-CN" sz="2000" smtClean="0">
              <a:solidFill>
                <a:srgbClr val="0000FF"/>
              </a:solidFill>
            </a:endParaRPr>
          </a:p>
        </p:txBody>
      </p:sp>
      <p:sp>
        <p:nvSpPr>
          <p:cNvPr id="11266" name="Text Box 2"/>
          <p:cNvSpPr txBox="1">
            <a:spLocks noChangeArrowheads="1"/>
          </p:cNvSpPr>
          <p:nvPr/>
        </p:nvSpPr>
        <p:spPr bwMode="auto">
          <a:xfrm>
            <a:off x="925697" y="654330"/>
            <a:ext cx="710219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latin typeface="宋体" pitchFamily="2" charset="-122"/>
              </a:rPr>
              <a:t>具体选用几何公差时应参考 表</a:t>
            </a:r>
            <a:r>
              <a:rPr lang="zh-CN" altLang="en-US" b="1" dirty="0"/>
              <a:t>4.18</a:t>
            </a:r>
            <a:r>
              <a:rPr lang="zh-CN" altLang="en-US" b="1" dirty="0">
                <a:latin typeface="宋体" pitchFamily="2" charset="-122"/>
              </a:rPr>
              <a:t>和表</a:t>
            </a:r>
            <a:r>
              <a:rPr lang="zh-CN" altLang="en-US" b="1" dirty="0"/>
              <a:t>4.19。</a:t>
            </a:r>
          </a:p>
        </p:txBody>
      </p:sp>
      <p:grpSp>
        <p:nvGrpSpPr>
          <p:cNvPr id="11275" name="Group 11"/>
          <p:cNvGrpSpPr>
            <a:grpSpLocks/>
          </p:cNvGrpSpPr>
          <p:nvPr/>
        </p:nvGrpSpPr>
        <p:grpSpPr bwMode="auto">
          <a:xfrm>
            <a:off x="436563" y="1189038"/>
            <a:ext cx="7994650" cy="4775200"/>
            <a:chOff x="275" y="812"/>
            <a:chExt cx="5036" cy="3008"/>
          </a:xfrm>
        </p:grpSpPr>
        <p:pic>
          <p:nvPicPr>
            <p:cNvPr id="1741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 y="836"/>
              <a:ext cx="5036" cy="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4" name="Rectangle 10"/>
            <p:cNvSpPr>
              <a:spLocks noChangeArrowheads="1"/>
            </p:cNvSpPr>
            <p:nvPr/>
          </p:nvSpPr>
          <p:spPr bwMode="auto">
            <a:xfrm>
              <a:off x="995" y="812"/>
              <a:ext cx="576"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表4.18</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6"/>
                                        </p:tgtEl>
                                        <p:attrNameLst>
                                          <p:attrName>style.visibility</p:attrName>
                                        </p:attrNameLst>
                                      </p:cBhvr>
                                      <p:to>
                                        <p:strVal val="visible"/>
                                      </p:to>
                                    </p:set>
                                    <p:animEffect transition="in" filter="wipe(left)">
                                      <p:cBhvr>
                                        <p:cTn id="7" dur="300"/>
                                        <p:tgtEl>
                                          <p:spTgt spid="112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1275"/>
                                        </p:tgtEl>
                                        <p:attrNameLst>
                                          <p:attrName>style.visibility</p:attrName>
                                        </p:attrNameLst>
                                      </p:cBhvr>
                                      <p:to>
                                        <p:strVal val="visible"/>
                                      </p:to>
                                    </p:set>
                                    <p:anim calcmode="lin" valueType="num">
                                      <p:cBhvr additive="base">
                                        <p:cTn id="12" dur="500" fill="hold"/>
                                        <p:tgtEl>
                                          <p:spTgt spid="11275"/>
                                        </p:tgtEl>
                                        <p:attrNameLst>
                                          <p:attrName>ppt_x</p:attrName>
                                        </p:attrNameLst>
                                      </p:cBhvr>
                                      <p:tavLst>
                                        <p:tav tm="0">
                                          <p:val>
                                            <p:strVal val="0-#ppt_w/2"/>
                                          </p:val>
                                        </p:tav>
                                        <p:tav tm="100000">
                                          <p:val>
                                            <p:strVal val="#ppt_x"/>
                                          </p:val>
                                        </p:tav>
                                      </p:tavLst>
                                    </p:anim>
                                    <p:anim calcmode="lin" valueType="num">
                                      <p:cBhvr additive="base">
                                        <p:cTn id="13"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17A713-3871-4B7A-92B6-9BE321C2821D}" type="slidenum">
              <a:rPr kumimoji="0" lang="zh-CN" altLang="en-US" sz="2000" smtClean="0">
                <a:solidFill>
                  <a:srgbClr val="0000FF"/>
                </a:solidFill>
              </a:rPr>
              <a:pPr eaLnBrk="1" hangingPunct="1"/>
              <a:t>17</a:t>
            </a:fld>
            <a:endParaRPr kumimoji="0" lang="en-US" altLang="zh-CN" sz="2000" smtClean="0">
              <a:solidFill>
                <a:srgbClr val="0000FF"/>
              </a:solidFill>
            </a:endParaRPr>
          </a:p>
        </p:txBody>
      </p:sp>
      <p:sp>
        <p:nvSpPr>
          <p:cNvPr id="105478" name="Text Box 6"/>
          <p:cNvSpPr txBox="1">
            <a:spLocks noChangeArrowheads="1"/>
          </p:cNvSpPr>
          <p:nvPr/>
        </p:nvSpPr>
        <p:spPr bwMode="auto">
          <a:xfrm>
            <a:off x="782638" y="5347725"/>
            <a:ext cx="79994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几何公差的选用示例请参考</a:t>
            </a:r>
            <a:r>
              <a:rPr lang="zh-CN" altLang="en-US" b="1">
                <a:solidFill>
                  <a:srgbClr val="FF0000"/>
                </a:solidFill>
              </a:rPr>
              <a:t>本书第</a:t>
            </a:r>
            <a:r>
              <a:rPr lang="en-US" altLang="zh-CN" b="1">
                <a:solidFill>
                  <a:srgbClr val="FF0000"/>
                </a:solidFill>
              </a:rPr>
              <a:t>12</a:t>
            </a:r>
            <a:r>
              <a:rPr lang="zh-CN" altLang="en-US" b="1">
                <a:solidFill>
                  <a:srgbClr val="FF0000"/>
                </a:solidFill>
              </a:rPr>
              <a:t>章</a:t>
            </a:r>
            <a:r>
              <a:rPr lang="en-US" altLang="zh-CN" b="1">
                <a:solidFill>
                  <a:srgbClr val="FF0000"/>
                </a:solidFill>
              </a:rPr>
              <a:t>12.1.1~12.1.4</a:t>
            </a:r>
            <a:r>
              <a:rPr lang="zh-CN" altLang="en-US" b="1">
                <a:solidFill>
                  <a:srgbClr val="FF0000"/>
                </a:solidFill>
              </a:rPr>
              <a:t>。</a:t>
            </a:r>
          </a:p>
        </p:txBody>
      </p:sp>
      <p:grpSp>
        <p:nvGrpSpPr>
          <p:cNvPr id="105480" name="Group 8"/>
          <p:cNvGrpSpPr>
            <a:grpSpLocks/>
          </p:cNvGrpSpPr>
          <p:nvPr/>
        </p:nvGrpSpPr>
        <p:grpSpPr bwMode="auto">
          <a:xfrm>
            <a:off x="646113" y="964637"/>
            <a:ext cx="7615237" cy="4171950"/>
            <a:chOff x="407" y="218"/>
            <a:chExt cx="4797" cy="2628"/>
          </a:xfrm>
        </p:grpSpPr>
        <p:pic>
          <p:nvPicPr>
            <p:cNvPr id="1843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 y="218"/>
              <a:ext cx="4797" cy="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8" name="Rectangle 7"/>
            <p:cNvSpPr>
              <a:spLocks noChangeArrowheads="1"/>
            </p:cNvSpPr>
            <p:nvPr/>
          </p:nvSpPr>
          <p:spPr bwMode="auto">
            <a:xfrm>
              <a:off x="1163" y="318"/>
              <a:ext cx="576"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表4.19</a:t>
              </a:r>
            </a:p>
          </p:txBody>
        </p:sp>
      </p:grpSp>
      <p:sp>
        <p:nvSpPr>
          <p:cNvPr id="7" name="圆角矩形 6">
            <a:hlinkClick r:id="rId3"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5480"/>
                                        </p:tgtEl>
                                        <p:attrNameLst>
                                          <p:attrName>style.visibility</p:attrName>
                                        </p:attrNameLst>
                                      </p:cBhvr>
                                      <p:to>
                                        <p:strVal val="visible"/>
                                      </p:to>
                                    </p:set>
                                    <p:anim calcmode="lin" valueType="num">
                                      <p:cBhvr additive="base">
                                        <p:cTn id="7" dur="500" fill="hold"/>
                                        <p:tgtEl>
                                          <p:spTgt spid="105480"/>
                                        </p:tgtEl>
                                        <p:attrNameLst>
                                          <p:attrName>ppt_x</p:attrName>
                                        </p:attrNameLst>
                                      </p:cBhvr>
                                      <p:tavLst>
                                        <p:tav tm="0">
                                          <p:val>
                                            <p:strVal val="0-#ppt_w/2"/>
                                          </p:val>
                                        </p:tav>
                                        <p:tav tm="100000">
                                          <p:val>
                                            <p:strVal val="#ppt_x"/>
                                          </p:val>
                                        </p:tav>
                                      </p:tavLst>
                                    </p:anim>
                                    <p:anim calcmode="lin" valueType="num">
                                      <p:cBhvr additive="base">
                                        <p:cTn id="8" dur="500" fill="hold"/>
                                        <p:tgtEl>
                                          <p:spTgt spid="1054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105478"/>
                                        </p:tgtEl>
                                        <p:attrNameLst>
                                          <p:attrName>style.visibility</p:attrName>
                                        </p:attrNameLst>
                                      </p:cBhvr>
                                      <p:to>
                                        <p:strVal val="visible"/>
                                      </p:to>
                                    </p:set>
                                    <p:animEffect transition="in" filter="wipe(left)">
                                      <p:cBhvr>
                                        <p:cTn id="13" dur="300"/>
                                        <p:tgtEl>
                                          <p:spTgt spid="105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01E5910-95F1-4F3E-899C-3E9074C408CB}" type="slidenum">
              <a:rPr kumimoji="0" lang="zh-CN" altLang="en-US" sz="2000" smtClean="0">
                <a:solidFill>
                  <a:srgbClr val="0000FF"/>
                </a:solidFill>
              </a:rPr>
              <a:pPr eaLnBrk="1" hangingPunct="1"/>
              <a:t>18</a:t>
            </a:fld>
            <a:endParaRPr kumimoji="0" lang="en-US" altLang="zh-CN" sz="2000" smtClean="0">
              <a:solidFill>
                <a:srgbClr val="0000FF"/>
              </a:solidFill>
            </a:endParaRPr>
          </a:p>
        </p:txBody>
      </p:sp>
      <p:sp>
        <p:nvSpPr>
          <p:cNvPr id="12290" name="Text Box 2"/>
          <p:cNvSpPr txBox="1">
            <a:spLocks noChangeArrowheads="1"/>
          </p:cNvSpPr>
          <p:nvPr/>
        </p:nvSpPr>
        <p:spPr bwMode="auto">
          <a:xfrm>
            <a:off x="1689100" y="199055"/>
            <a:ext cx="5486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dirty="0">
                <a:latin typeface="宋体" pitchFamily="2" charset="-122"/>
              </a:rPr>
              <a:t>4.5 几何误差</a:t>
            </a:r>
            <a:r>
              <a:rPr lang="zh-CN" altLang="en-US" sz="2800" b="1" dirty="0" smtClean="0">
                <a:latin typeface="宋体" pitchFamily="2" charset="-122"/>
              </a:rPr>
              <a:t>及其检测</a:t>
            </a:r>
            <a:endParaRPr lang="zh-CN" altLang="en-US" sz="2800" b="1" dirty="0">
              <a:latin typeface="宋体" pitchFamily="2" charset="-122"/>
            </a:endParaRPr>
          </a:p>
        </p:txBody>
      </p:sp>
      <p:sp>
        <p:nvSpPr>
          <p:cNvPr id="12384" name="Text Box 96"/>
          <p:cNvSpPr txBox="1">
            <a:spLocks noChangeArrowheads="1"/>
          </p:cNvSpPr>
          <p:nvPr/>
        </p:nvSpPr>
        <p:spPr bwMode="auto">
          <a:xfrm>
            <a:off x="584200" y="724518"/>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4.5.1  形状误差及其评定</a:t>
            </a:r>
            <a:r>
              <a:rPr lang="zh-CN" altLang="en-US" dirty="0"/>
              <a:t> </a:t>
            </a:r>
          </a:p>
        </p:txBody>
      </p:sp>
      <p:sp>
        <p:nvSpPr>
          <p:cNvPr id="21" name="Text Box 96"/>
          <p:cNvSpPr txBox="1">
            <a:spLocks noChangeArrowheads="1"/>
          </p:cNvSpPr>
          <p:nvPr/>
        </p:nvSpPr>
        <p:spPr bwMode="auto">
          <a:xfrm>
            <a:off x="1054846" y="1181718"/>
            <a:ext cx="337745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smtClean="0"/>
              <a:t>1</a:t>
            </a:r>
            <a:r>
              <a:rPr lang="en-US" altLang="zh-CN" b="1" dirty="0" smtClean="0"/>
              <a:t>.</a:t>
            </a:r>
            <a:r>
              <a:rPr lang="zh-CN" altLang="en-US" b="1" dirty="0" smtClean="0"/>
              <a:t>  </a:t>
            </a:r>
            <a:r>
              <a:rPr lang="zh-CN" altLang="en-US" b="1" dirty="0"/>
              <a:t>形状</a:t>
            </a:r>
            <a:r>
              <a:rPr lang="zh-CN" altLang="en-US" b="1" dirty="0" smtClean="0"/>
              <a:t>误差</a:t>
            </a:r>
            <a:endParaRPr lang="zh-CN" altLang="en-US" dirty="0"/>
          </a:p>
        </p:txBody>
      </p:sp>
      <p:sp>
        <p:nvSpPr>
          <p:cNvPr id="2" name="矩形 1"/>
          <p:cNvSpPr/>
          <p:nvPr/>
        </p:nvSpPr>
        <p:spPr>
          <a:xfrm>
            <a:off x="1097455" y="2064358"/>
            <a:ext cx="7637930" cy="461665"/>
          </a:xfrm>
          <a:prstGeom prst="rect">
            <a:avLst/>
          </a:prstGeom>
        </p:spPr>
        <p:txBody>
          <a:bodyPr wrap="square">
            <a:spAutoFit/>
          </a:bodyPr>
          <a:lstStyle/>
          <a:p>
            <a:pPr algn="l"/>
            <a:r>
              <a:rPr lang="en-US" altLang="zh-CN" b="1" dirty="0" smtClean="0"/>
              <a:t>——</a:t>
            </a:r>
            <a:r>
              <a:rPr lang="zh-CN" altLang="en-US" b="1" dirty="0" smtClean="0"/>
              <a:t>是</a:t>
            </a:r>
            <a:r>
              <a:rPr lang="zh-CN" altLang="en-US" b="1" dirty="0"/>
              <a:t>指被测要素的提取要素对其理想</a:t>
            </a:r>
            <a:r>
              <a:rPr lang="zh-CN" altLang="en-US" b="1" dirty="0" smtClean="0"/>
              <a:t>要素的变量。</a:t>
            </a:r>
            <a:endParaRPr lang="zh-CN" altLang="en-US" b="1" dirty="0"/>
          </a:p>
        </p:txBody>
      </p:sp>
      <p:sp>
        <p:nvSpPr>
          <p:cNvPr id="3" name="矩形 2"/>
          <p:cNvSpPr/>
          <p:nvPr/>
        </p:nvSpPr>
        <p:spPr>
          <a:xfrm>
            <a:off x="856549" y="1638918"/>
            <a:ext cx="2850001" cy="461665"/>
          </a:xfrm>
          <a:prstGeom prst="rect">
            <a:avLst/>
          </a:prstGeom>
        </p:spPr>
        <p:txBody>
          <a:bodyPr wrap="square">
            <a:spAutoFit/>
          </a:bodyPr>
          <a:lstStyle/>
          <a:p>
            <a:pPr algn="l"/>
            <a:r>
              <a:rPr lang="zh-CN" altLang="en-US" b="1" dirty="0"/>
              <a:t>（</a:t>
            </a:r>
            <a:r>
              <a:rPr lang="en-US" altLang="zh-CN" b="1" dirty="0"/>
              <a:t>1</a:t>
            </a:r>
            <a:r>
              <a:rPr lang="zh-CN" altLang="en-US" b="1" dirty="0"/>
              <a:t>）</a:t>
            </a:r>
            <a:r>
              <a:rPr lang="zh-CN" altLang="en-US" b="1" dirty="0">
                <a:solidFill>
                  <a:srgbClr val="FF0000"/>
                </a:solidFill>
              </a:rPr>
              <a:t>形状误差</a:t>
            </a:r>
            <a:endParaRPr lang="zh-CN" altLang="en-US" dirty="0">
              <a:solidFill>
                <a:srgbClr val="FF0000"/>
              </a:solidFill>
            </a:endParaRPr>
          </a:p>
        </p:txBody>
      </p:sp>
      <p:sp>
        <p:nvSpPr>
          <p:cNvPr id="24" name="矩形 23"/>
          <p:cNvSpPr/>
          <p:nvPr/>
        </p:nvSpPr>
        <p:spPr>
          <a:xfrm>
            <a:off x="1606173" y="2467000"/>
            <a:ext cx="3611255" cy="461665"/>
          </a:xfrm>
          <a:prstGeom prst="rect">
            <a:avLst/>
          </a:prstGeom>
        </p:spPr>
        <p:txBody>
          <a:bodyPr wrap="square">
            <a:spAutoFit/>
          </a:bodyPr>
          <a:lstStyle/>
          <a:p>
            <a:pPr algn="l"/>
            <a:r>
              <a:rPr lang="zh-CN" altLang="en-US" b="1" dirty="0" smtClean="0"/>
              <a:t>理想要素的形状：</a:t>
            </a:r>
            <a:endParaRPr lang="zh-CN" altLang="en-US" dirty="0"/>
          </a:p>
        </p:txBody>
      </p:sp>
      <p:sp>
        <p:nvSpPr>
          <p:cNvPr id="4" name="矩形 3"/>
          <p:cNvSpPr/>
          <p:nvPr/>
        </p:nvSpPr>
        <p:spPr>
          <a:xfrm>
            <a:off x="772678" y="3526568"/>
            <a:ext cx="7652251" cy="830997"/>
          </a:xfrm>
          <a:prstGeom prst="rect">
            <a:avLst/>
          </a:prstGeom>
        </p:spPr>
        <p:txBody>
          <a:bodyPr wrap="square">
            <a:spAutoFit/>
          </a:bodyPr>
          <a:lstStyle/>
          <a:p>
            <a:pPr algn="l"/>
            <a:r>
              <a:rPr lang="zh-CN" altLang="en-US" b="1" dirty="0" smtClean="0"/>
              <a:t>                                         由</a:t>
            </a:r>
            <a:r>
              <a:rPr lang="zh-CN" altLang="en-US" b="1" dirty="0"/>
              <a:t>对被测要素的提取要素</a:t>
            </a:r>
            <a:r>
              <a:rPr lang="zh-CN" altLang="en-US" b="1" dirty="0" smtClean="0"/>
              <a:t>进行</a:t>
            </a:r>
            <a:endParaRPr lang="en-US" altLang="zh-CN" b="1" dirty="0" smtClean="0"/>
          </a:p>
          <a:p>
            <a:pPr algn="l"/>
            <a:r>
              <a:rPr lang="zh-CN" altLang="en-US" b="1" dirty="0" smtClean="0"/>
              <a:t>拟合</a:t>
            </a:r>
            <a:r>
              <a:rPr lang="zh-CN" altLang="en-US" b="1" dirty="0"/>
              <a:t>得到。</a:t>
            </a:r>
          </a:p>
        </p:txBody>
      </p:sp>
      <p:sp>
        <p:nvSpPr>
          <p:cNvPr id="5" name="矩形 4"/>
          <p:cNvSpPr/>
          <p:nvPr/>
        </p:nvSpPr>
        <p:spPr>
          <a:xfrm>
            <a:off x="640583" y="2404876"/>
            <a:ext cx="7730162" cy="1200329"/>
          </a:xfrm>
          <a:prstGeom prst="rect">
            <a:avLst/>
          </a:prstGeom>
        </p:spPr>
        <p:txBody>
          <a:bodyPr wrap="square">
            <a:spAutoFit/>
          </a:bodyPr>
          <a:lstStyle/>
          <a:p>
            <a:pPr algn="l">
              <a:lnSpc>
                <a:spcPct val="150000"/>
              </a:lnSpc>
            </a:pPr>
            <a:r>
              <a:rPr lang="en-US" altLang="zh-CN" b="1" dirty="0" smtClean="0"/>
              <a:t>             </a:t>
            </a:r>
            <a:r>
              <a:rPr lang="en-US" altLang="zh-CN" b="1" dirty="0" smtClean="0">
                <a:solidFill>
                  <a:srgbClr val="FF0000"/>
                </a:solidFill>
              </a:rPr>
              <a:t>                              </a:t>
            </a:r>
            <a:r>
              <a:rPr lang="en-US" altLang="zh-CN" b="1" dirty="0" smtClean="0"/>
              <a:t>  </a:t>
            </a:r>
            <a:r>
              <a:rPr lang="zh-CN" altLang="en-US" b="1" dirty="0" smtClean="0"/>
              <a:t>由</a:t>
            </a:r>
            <a:r>
              <a:rPr lang="zh-CN" altLang="en-US" b="1" dirty="0"/>
              <a:t>理论正确尺寸确定</a:t>
            </a:r>
            <a:r>
              <a:rPr lang="en-US" altLang="zh-CN" b="1" dirty="0"/>
              <a:t>,</a:t>
            </a:r>
            <a:r>
              <a:rPr lang="zh-CN" altLang="en-US" b="1" dirty="0"/>
              <a:t>或由参数化方程定义及理论正确尺寸和</a:t>
            </a:r>
            <a:r>
              <a:rPr lang="zh-CN" altLang="en-US" b="1" dirty="0" smtClean="0"/>
              <a:t>参数化</a:t>
            </a:r>
            <a:r>
              <a:rPr lang="zh-CN" altLang="en-US" b="1" dirty="0"/>
              <a:t>方程定义。</a:t>
            </a:r>
            <a:endParaRPr lang="zh-CN" altLang="en-US" dirty="0"/>
          </a:p>
        </p:txBody>
      </p:sp>
      <p:sp>
        <p:nvSpPr>
          <p:cNvPr id="6" name="矩形 5"/>
          <p:cNvSpPr/>
          <p:nvPr/>
        </p:nvSpPr>
        <p:spPr>
          <a:xfrm>
            <a:off x="1527736" y="3483417"/>
            <a:ext cx="4281433" cy="461665"/>
          </a:xfrm>
          <a:prstGeom prst="rect">
            <a:avLst/>
          </a:prstGeom>
        </p:spPr>
        <p:txBody>
          <a:bodyPr wrap="square">
            <a:spAutoFit/>
          </a:bodyPr>
          <a:lstStyle/>
          <a:p>
            <a:pPr algn="l"/>
            <a:r>
              <a:rPr lang="zh-CN" altLang="en-US" b="1" dirty="0" smtClean="0">
                <a:solidFill>
                  <a:srgbClr val="FF0000"/>
                </a:solidFill>
              </a:rPr>
              <a:t>理想</a:t>
            </a:r>
            <a:r>
              <a:rPr lang="zh-CN" altLang="en-US" b="1" dirty="0">
                <a:solidFill>
                  <a:srgbClr val="FF0000"/>
                </a:solidFill>
              </a:rPr>
              <a:t>要素的</a:t>
            </a:r>
            <a:r>
              <a:rPr lang="zh-CN" altLang="en-US" b="1" dirty="0" smtClean="0">
                <a:solidFill>
                  <a:srgbClr val="FF0000"/>
                </a:solidFill>
              </a:rPr>
              <a:t>位置</a:t>
            </a:r>
            <a:r>
              <a:rPr lang="zh-CN" altLang="en-US" b="1" dirty="0" smtClean="0"/>
              <a:t>：</a:t>
            </a:r>
            <a:endParaRPr lang="zh-CN" altLang="en-US" dirty="0"/>
          </a:p>
        </p:txBody>
      </p:sp>
      <p:sp>
        <p:nvSpPr>
          <p:cNvPr id="8" name="矩形 7"/>
          <p:cNvSpPr/>
          <p:nvPr/>
        </p:nvSpPr>
        <p:spPr>
          <a:xfrm>
            <a:off x="667079" y="4224210"/>
            <a:ext cx="7677169" cy="1754326"/>
          </a:xfrm>
          <a:prstGeom prst="rect">
            <a:avLst/>
          </a:prstGeom>
        </p:spPr>
        <p:txBody>
          <a:bodyPr wrap="square">
            <a:spAutoFit/>
          </a:bodyPr>
          <a:lstStyle/>
          <a:p>
            <a:pPr algn="l">
              <a:lnSpc>
                <a:spcPct val="150000"/>
              </a:lnSpc>
            </a:pPr>
            <a:r>
              <a:rPr lang="zh-CN" altLang="en-US" b="1" dirty="0" smtClean="0"/>
              <a:t>          拟合</a:t>
            </a:r>
            <a:r>
              <a:rPr lang="zh-CN" altLang="en-US" b="1" dirty="0"/>
              <a:t>的</a:t>
            </a:r>
            <a:r>
              <a:rPr lang="zh-CN" altLang="en-US" b="1" dirty="0" smtClean="0"/>
              <a:t>方法有四种：</a:t>
            </a:r>
            <a:r>
              <a:rPr lang="zh-CN" altLang="en-US" b="1" dirty="0" smtClean="0">
                <a:latin typeface="华文中宋"/>
                <a:ea typeface="华文中宋"/>
              </a:rPr>
              <a:t>①</a:t>
            </a:r>
            <a:r>
              <a:rPr lang="zh-CN" altLang="en-US" b="1" dirty="0" smtClean="0"/>
              <a:t>有</a:t>
            </a:r>
            <a:r>
              <a:rPr lang="zh-CN" altLang="en-US" b="1" dirty="0"/>
              <a:t>最小区域法</a:t>
            </a:r>
            <a:r>
              <a:rPr lang="en-US" altLang="zh-CN" b="1" dirty="0"/>
              <a:t>,</a:t>
            </a:r>
            <a:r>
              <a:rPr lang="zh-CN" altLang="en-US" b="1" dirty="0"/>
              <a:t>符号为</a:t>
            </a:r>
            <a:r>
              <a:rPr lang="en-US" altLang="zh-CN" b="1" dirty="0"/>
              <a:t>C(</a:t>
            </a:r>
            <a:r>
              <a:rPr lang="zh-CN" altLang="en-US" b="1" dirty="0"/>
              <a:t>也称切比雪夫法</a:t>
            </a:r>
            <a:r>
              <a:rPr lang="en-US" altLang="zh-CN" b="1" dirty="0" smtClean="0"/>
              <a:t>);</a:t>
            </a:r>
            <a:r>
              <a:rPr lang="zh-CN" altLang="en-US" b="1" dirty="0">
                <a:latin typeface="华文中宋"/>
                <a:ea typeface="华文中宋"/>
              </a:rPr>
              <a:t> ②</a:t>
            </a:r>
            <a:r>
              <a:rPr lang="zh-CN" altLang="en-US" b="1" dirty="0" smtClean="0"/>
              <a:t>最小二乘法</a:t>
            </a:r>
            <a:r>
              <a:rPr lang="en-US" altLang="zh-CN" b="1" dirty="0"/>
              <a:t>,</a:t>
            </a:r>
            <a:r>
              <a:rPr lang="zh-CN" altLang="en-US" b="1" dirty="0"/>
              <a:t>符号为</a:t>
            </a:r>
            <a:r>
              <a:rPr lang="en-US" altLang="zh-CN" b="1" dirty="0"/>
              <a:t>G</a:t>
            </a:r>
            <a:r>
              <a:rPr lang="en-US" altLang="zh-CN" b="1" dirty="0" smtClean="0"/>
              <a:t>;</a:t>
            </a:r>
            <a:r>
              <a:rPr lang="zh-CN" altLang="en-US" b="1" dirty="0">
                <a:latin typeface="华文中宋"/>
                <a:ea typeface="华文中宋"/>
              </a:rPr>
              <a:t> ③</a:t>
            </a:r>
            <a:r>
              <a:rPr lang="zh-CN" altLang="en-US" b="1" dirty="0" smtClean="0"/>
              <a:t>最小</a:t>
            </a:r>
            <a:r>
              <a:rPr lang="zh-CN" altLang="en-US" b="1" dirty="0"/>
              <a:t>外接法</a:t>
            </a:r>
            <a:r>
              <a:rPr lang="en-US" altLang="zh-CN" b="1" dirty="0"/>
              <a:t>,</a:t>
            </a:r>
            <a:r>
              <a:rPr lang="zh-CN" altLang="en-US" b="1" dirty="0"/>
              <a:t>符号为</a:t>
            </a:r>
            <a:r>
              <a:rPr lang="en-US" altLang="zh-CN" b="1" dirty="0"/>
              <a:t>N </a:t>
            </a:r>
            <a:r>
              <a:rPr lang="zh-CN" altLang="en-US" b="1" dirty="0"/>
              <a:t>；</a:t>
            </a:r>
            <a:r>
              <a:rPr lang="zh-CN" altLang="en-US" b="1" dirty="0" smtClean="0">
                <a:latin typeface="华文中宋"/>
                <a:ea typeface="华文中宋"/>
              </a:rPr>
              <a:t>④</a:t>
            </a:r>
            <a:r>
              <a:rPr lang="zh-CN" altLang="en-US" b="1" dirty="0" smtClean="0"/>
              <a:t>最大</a:t>
            </a:r>
            <a:r>
              <a:rPr lang="zh-CN" altLang="en-US" b="1" dirty="0"/>
              <a:t>内切法</a:t>
            </a:r>
            <a:r>
              <a:rPr lang="en-US" altLang="zh-CN" b="1" dirty="0"/>
              <a:t>,</a:t>
            </a:r>
            <a:r>
              <a:rPr lang="zh-CN" altLang="en-US" b="1" dirty="0"/>
              <a:t>符号为</a:t>
            </a:r>
            <a:r>
              <a:rPr lang="en-US" altLang="zh-CN" b="1" dirty="0"/>
              <a:t>X</a:t>
            </a:r>
            <a:r>
              <a:rPr lang="zh-CN" altLang="en-US" b="1" dirty="0"/>
              <a:t>等。</a:t>
            </a:r>
            <a:endParaRPr lang="zh-CN" altLang="en-US" dirty="0"/>
          </a:p>
        </p:txBody>
      </p:sp>
      <p:sp>
        <p:nvSpPr>
          <p:cNvPr id="30" name="矩形 29"/>
          <p:cNvSpPr/>
          <p:nvPr/>
        </p:nvSpPr>
        <p:spPr>
          <a:xfrm>
            <a:off x="1322687" y="5941212"/>
            <a:ext cx="7551272" cy="461665"/>
          </a:xfrm>
          <a:prstGeom prst="rect">
            <a:avLst/>
          </a:prstGeom>
        </p:spPr>
        <p:txBody>
          <a:bodyPr wrap="square">
            <a:spAutoFit/>
          </a:bodyPr>
          <a:lstStyle/>
          <a:p>
            <a:pPr algn="l"/>
            <a:r>
              <a:rPr lang="zh-CN" altLang="en-US" b="1" dirty="0" smtClean="0"/>
              <a:t>如果</a:t>
            </a:r>
            <a:r>
              <a:rPr lang="zh-CN" altLang="en-US" b="1" dirty="0"/>
              <a:t>工程</a:t>
            </a:r>
            <a:r>
              <a:rPr lang="zh-CN" altLang="en-US" b="1" dirty="0" smtClean="0"/>
              <a:t>图样没有规定</a:t>
            </a:r>
            <a:r>
              <a:rPr lang="zh-CN" altLang="en-US" b="1" dirty="0"/>
              <a:t>拟合方法</a:t>
            </a:r>
            <a:r>
              <a:rPr lang="en-US" altLang="zh-CN" b="1" dirty="0" smtClean="0"/>
              <a:t>,</a:t>
            </a:r>
            <a:r>
              <a:rPr lang="zh-CN" altLang="en-US" b="1" dirty="0" smtClean="0"/>
              <a:t>默认</a:t>
            </a:r>
            <a:r>
              <a:rPr lang="zh-CN" altLang="en-US" b="1" dirty="0"/>
              <a:t>为最小区域法</a:t>
            </a:r>
            <a:r>
              <a:rPr lang="zh-CN" altLang="en-US" b="1" dirty="0" smtClean="0"/>
              <a:t>。</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wipe(left)">
                                      <p:cBhvr>
                                        <p:cTn id="7" dur="300"/>
                                        <p:tgtEl>
                                          <p:spTgt spid="12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384">
                                            <p:txEl>
                                              <p:pRg st="0" end="0"/>
                                            </p:txEl>
                                          </p:spTgt>
                                        </p:tgtEl>
                                        <p:attrNameLst>
                                          <p:attrName>style.visibility</p:attrName>
                                        </p:attrNameLst>
                                      </p:cBhvr>
                                      <p:to>
                                        <p:strVal val="visible"/>
                                      </p:to>
                                    </p:set>
                                    <p:animEffect transition="in" filter="wipe(left)">
                                      <p:cBhvr>
                                        <p:cTn id="12" dur="300"/>
                                        <p:tgtEl>
                                          <p:spTgt spid="123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
                                            <p:txEl>
                                              <p:pRg st="0" end="0"/>
                                            </p:txEl>
                                          </p:spTgt>
                                        </p:tgtEl>
                                        <p:attrNameLst>
                                          <p:attrName>style.visibility</p:attrName>
                                        </p:attrNameLst>
                                      </p:cBhvr>
                                      <p:to>
                                        <p:strVal val="visible"/>
                                      </p:to>
                                    </p:set>
                                    <p:animEffect transition="in" filter="wipe(left)">
                                      <p:cBhvr>
                                        <p:cTn id="17" dur="3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autoUpdateAnimBg="0"/>
      <p:bldP spid="12384" grpId="0" build="p" autoUpdateAnimBg="0"/>
      <p:bldP spid="21"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9D6FB91-A622-4F1C-A28B-CE1221976ADA}" type="slidenum">
              <a:rPr kumimoji="0" lang="zh-CN" altLang="en-US" sz="2000" smtClean="0">
                <a:solidFill>
                  <a:srgbClr val="0000FF"/>
                </a:solidFill>
              </a:rPr>
              <a:pPr eaLnBrk="1" hangingPunct="1"/>
              <a:t>19</a:t>
            </a:fld>
            <a:endParaRPr kumimoji="0" lang="en-US" altLang="zh-CN" sz="2000" smtClean="0">
              <a:solidFill>
                <a:srgbClr val="0000FF"/>
              </a:solidFill>
            </a:endParaRPr>
          </a:p>
        </p:txBody>
      </p:sp>
      <p:sp>
        <p:nvSpPr>
          <p:cNvPr id="2" name="矩形 1"/>
          <p:cNvSpPr/>
          <p:nvPr/>
        </p:nvSpPr>
        <p:spPr>
          <a:xfrm>
            <a:off x="720925" y="745083"/>
            <a:ext cx="7530354" cy="2308324"/>
          </a:xfrm>
          <a:prstGeom prst="rect">
            <a:avLst/>
          </a:prstGeom>
        </p:spPr>
        <p:txBody>
          <a:bodyPr wrap="square">
            <a:spAutoFit/>
          </a:bodyPr>
          <a:lstStyle/>
          <a:p>
            <a:pPr algn="l">
              <a:lnSpc>
                <a:spcPct val="150000"/>
              </a:lnSpc>
            </a:pPr>
            <a:r>
              <a:rPr lang="zh-CN" altLang="en-US" b="1" dirty="0" smtClean="0"/>
              <a:t>          最小</a:t>
            </a:r>
            <a:r>
              <a:rPr lang="zh-CN" altLang="en-US" b="1" dirty="0"/>
              <a:t>区域法</a:t>
            </a:r>
            <a:r>
              <a:rPr lang="en-US" altLang="zh-CN" b="1" dirty="0"/>
              <a:t>(C) </a:t>
            </a:r>
            <a:r>
              <a:rPr lang="zh-CN" altLang="en-US" b="1" dirty="0"/>
              <a:t>和最小二乘法</a:t>
            </a:r>
            <a:r>
              <a:rPr lang="en-US" altLang="zh-CN" b="1" dirty="0"/>
              <a:t>(G) </a:t>
            </a:r>
            <a:r>
              <a:rPr lang="zh-CN" altLang="en-US" b="1" dirty="0"/>
              <a:t>根据约束条件不同</a:t>
            </a:r>
            <a:r>
              <a:rPr lang="zh-CN" altLang="en-US" b="1" dirty="0" smtClean="0"/>
              <a:t>分：</a:t>
            </a:r>
            <a:r>
              <a:rPr lang="zh-CN" altLang="en-US" b="1" dirty="0" smtClean="0">
                <a:latin typeface="华文中宋"/>
                <a:ea typeface="华文中宋"/>
              </a:rPr>
              <a:t>① </a:t>
            </a:r>
            <a:r>
              <a:rPr lang="zh-CN" altLang="en-US" b="1" dirty="0" smtClean="0"/>
              <a:t>无</a:t>
            </a:r>
            <a:r>
              <a:rPr lang="zh-CN" altLang="en-US" b="1" dirty="0"/>
              <a:t>约束</a:t>
            </a:r>
            <a:r>
              <a:rPr lang="en-US" altLang="zh-CN" b="1" dirty="0"/>
              <a:t>(</a:t>
            </a:r>
            <a:r>
              <a:rPr lang="zh-CN" altLang="en-US" b="1" dirty="0"/>
              <a:t>工程图样上</a:t>
            </a:r>
            <a:r>
              <a:rPr lang="zh-CN" altLang="en-US" b="1" dirty="0" smtClean="0"/>
              <a:t>采用缺省</a:t>
            </a:r>
            <a:r>
              <a:rPr lang="zh-CN" altLang="en-US" b="1" dirty="0"/>
              <a:t>标注</a:t>
            </a:r>
            <a:r>
              <a:rPr lang="en-US" altLang="zh-CN" b="1" dirty="0" smtClean="0"/>
              <a:t>), </a:t>
            </a:r>
            <a:r>
              <a:rPr lang="en-US" altLang="zh-CN" b="1" dirty="0" smtClean="0">
                <a:latin typeface="华文中宋"/>
                <a:ea typeface="华文中宋"/>
              </a:rPr>
              <a:t>② </a:t>
            </a:r>
            <a:r>
              <a:rPr lang="zh-CN" altLang="en-US" b="1" dirty="0" smtClean="0"/>
              <a:t>实体</a:t>
            </a:r>
            <a:r>
              <a:rPr lang="zh-CN" altLang="en-US" b="1" dirty="0"/>
              <a:t>外约束</a:t>
            </a:r>
            <a:r>
              <a:rPr lang="en-US" altLang="zh-CN" b="1" dirty="0"/>
              <a:t>(</a:t>
            </a:r>
            <a:r>
              <a:rPr lang="zh-CN" altLang="en-US" b="1" dirty="0"/>
              <a:t>符号为</a:t>
            </a:r>
            <a:r>
              <a:rPr lang="en-US" altLang="zh-CN" b="1" dirty="0"/>
              <a:t>CE </a:t>
            </a:r>
            <a:r>
              <a:rPr lang="zh-CN" altLang="en-US" b="1" dirty="0"/>
              <a:t>和</a:t>
            </a:r>
            <a:r>
              <a:rPr lang="en-US" altLang="zh-CN" b="1" dirty="0"/>
              <a:t>GE) </a:t>
            </a:r>
            <a:r>
              <a:rPr lang="zh-CN" altLang="en-US" b="1" dirty="0" smtClean="0"/>
              <a:t>，</a:t>
            </a:r>
            <a:r>
              <a:rPr lang="zh-CN" altLang="en-US" b="1" dirty="0" smtClean="0">
                <a:latin typeface="华文中宋"/>
                <a:ea typeface="华文中宋"/>
              </a:rPr>
              <a:t>③ </a:t>
            </a:r>
            <a:r>
              <a:rPr lang="zh-CN" altLang="en-US" b="1" dirty="0" smtClean="0"/>
              <a:t>实体</a:t>
            </a:r>
            <a:r>
              <a:rPr lang="zh-CN" altLang="en-US" b="1" dirty="0"/>
              <a:t>内约束</a:t>
            </a:r>
            <a:r>
              <a:rPr lang="en-US" altLang="zh-CN" b="1" dirty="0"/>
              <a:t>(</a:t>
            </a:r>
            <a:r>
              <a:rPr lang="zh-CN" altLang="en-US" b="1" dirty="0"/>
              <a:t>符号为</a:t>
            </a:r>
            <a:r>
              <a:rPr lang="en-US" altLang="zh-CN" b="1" dirty="0"/>
              <a:t>CI </a:t>
            </a:r>
            <a:r>
              <a:rPr lang="zh-CN" altLang="en-US" b="1" dirty="0"/>
              <a:t>和</a:t>
            </a:r>
            <a:r>
              <a:rPr lang="en-US" altLang="zh-CN" b="1" dirty="0"/>
              <a:t>GI) </a:t>
            </a:r>
            <a:r>
              <a:rPr lang="zh-CN" altLang="en-US" b="1" dirty="0"/>
              <a:t>三种情况。</a:t>
            </a:r>
          </a:p>
        </p:txBody>
      </p:sp>
      <p:sp>
        <p:nvSpPr>
          <p:cNvPr id="3" name="矩形 2"/>
          <p:cNvSpPr/>
          <p:nvPr/>
        </p:nvSpPr>
        <p:spPr>
          <a:xfrm>
            <a:off x="1218464" y="2988457"/>
            <a:ext cx="5822577" cy="646331"/>
          </a:xfrm>
          <a:prstGeom prst="rect">
            <a:avLst/>
          </a:prstGeom>
        </p:spPr>
        <p:txBody>
          <a:bodyPr wrap="square">
            <a:spAutoFit/>
          </a:bodyPr>
          <a:lstStyle/>
          <a:p>
            <a:pPr algn="l">
              <a:lnSpc>
                <a:spcPct val="150000"/>
              </a:lnSpc>
            </a:pPr>
            <a:r>
              <a:rPr lang="zh-CN" altLang="en-US" b="1" dirty="0" smtClean="0"/>
              <a:t>（</a:t>
            </a:r>
            <a:r>
              <a:rPr lang="en-US" altLang="zh-CN" b="1" dirty="0" smtClean="0"/>
              <a:t>2</a:t>
            </a:r>
            <a:r>
              <a:rPr lang="zh-CN" altLang="en-US" b="1" dirty="0" smtClean="0"/>
              <a:t>）</a:t>
            </a:r>
            <a:r>
              <a:rPr lang="zh-CN" altLang="en-US" b="1" dirty="0"/>
              <a:t>评估</a:t>
            </a:r>
            <a:r>
              <a:rPr lang="zh-CN" altLang="en-US" b="1" dirty="0" smtClean="0"/>
              <a:t>形状</a:t>
            </a:r>
            <a:r>
              <a:rPr lang="zh-CN" altLang="en-US" b="1" dirty="0"/>
              <a:t>误差</a:t>
            </a:r>
            <a:r>
              <a:rPr lang="zh-CN" altLang="en-US" b="1" dirty="0" smtClean="0"/>
              <a:t>值时</a:t>
            </a:r>
            <a:r>
              <a:rPr lang="zh-CN" altLang="en-US" b="1" dirty="0"/>
              <a:t>可用的</a:t>
            </a:r>
            <a:r>
              <a:rPr lang="zh-CN" altLang="en-US" b="1" dirty="0" smtClean="0"/>
              <a:t>参数</a:t>
            </a:r>
            <a:endParaRPr lang="zh-CN" altLang="en-US" b="1" dirty="0"/>
          </a:p>
        </p:txBody>
      </p:sp>
      <p:sp>
        <p:nvSpPr>
          <p:cNvPr id="4" name="矩形 3"/>
          <p:cNvSpPr/>
          <p:nvPr/>
        </p:nvSpPr>
        <p:spPr>
          <a:xfrm>
            <a:off x="694029" y="3520252"/>
            <a:ext cx="7678271" cy="2308324"/>
          </a:xfrm>
          <a:prstGeom prst="rect">
            <a:avLst/>
          </a:prstGeom>
        </p:spPr>
        <p:txBody>
          <a:bodyPr wrap="square">
            <a:spAutoFit/>
          </a:bodyPr>
          <a:lstStyle/>
          <a:p>
            <a:pPr algn="l">
              <a:lnSpc>
                <a:spcPct val="150000"/>
              </a:lnSpc>
            </a:pPr>
            <a:r>
              <a:rPr lang="zh-CN" altLang="en-US" b="1" dirty="0" smtClean="0">
                <a:latin typeface="华文中宋"/>
                <a:ea typeface="华文中宋"/>
              </a:rPr>
              <a:t>        ① </a:t>
            </a:r>
            <a:r>
              <a:rPr lang="zh-CN" altLang="en-US" b="1" dirty="0" smtClean="0"/>
              <a:t>峰谷</a:t>
            </a:r>
            <a:r>
              <a:rPr lang="zh-CN" altLang="en-US" b="1" dirty="0"/>
              <a:t>参数</a:t>
            </a:r>
            <a:r>
              <a:rPr lang="en-US" altLang="zh-CN" b="1" dirty="0"/>
              <a:t>(</a:t>
            </a:r>
            <a:r>
              <a:rPr lang="zh-CN" altLang="en-US" b="1" dirty="0"/>
              <a:t>符号为</a:t>
            </a:r>
            <a:r>
              <a:rPr lang="en-US" altLang="zh-CN" b="1" dirty="0"/>
              <a:t>T</a:t>
            </a:r>
            <a:r>
              <a:rPr lang="en-US" altLang="zh-CN" b="1" dirty="0" smtClean="0"/>
              <a:t>)</a:t>
            </a:r>
            <a:r>
              <a:rPr lang="zh-CN" altLang="en-US" b="1" dirty="0" smtClean="0"/>
              <a:t>，</a:t>
            </a:r>
            <a:r>
              <a:rPr lang="en-US" altLang="zh-CN" b="1" dirty="0">
                <a:latin typeface="华文中宋"/>
                <a:ea typeface="华文中宋"/>
              </a:rPr>
              <a:t> </a:t>
            </a:r>
            <a:r>
              <a:rPr lang="en-US" altLang="zh-CN" b="1" dirty="0" smtClean="0">
                <a:latin typeface="华文中宋"/>
                <a:ea typeface="华文中宋"/>
              </a:rPr>
              <a:t>② </a:t>
            </a:r>
            <a:r>
              <a:rPr lang="zh-CN" altLang="en-US" b="1" dirty="0" smtClean="0"/>
              <a:t>峰高</a:t>
            </a:r>
            <a:r>
              <a:rPr lang="zh-CN" altLang="en-US" b="1" dirty="0"/>
              <a:t>参数</a:t>
            </a:r>
            <a:r>
              <a:rPr lang="en-US" altLang="zh-CN" b="1" dirty="0"/>
              <a:t>(</a:t>
            </a:r>
            <a:r>
              <a:rPr lang="zh-CN" altLang="en-US" b="1" dirty="0"/>
              <a:t>符号为</a:t>
            </a:r>
            <a:r>
              <a:rPr lang="en-US" altLang="zh-CN" b="1" dirty="0"/>
              <a:t>P</a:t>
            </a:r>
            <a:r>
              <a:rPr lang="en-US" altLang="zh-CN" b="1" dirty="0" smtClean="0"/>
              <a:t>)</a:t>
            </a:r>
            <a:r>
              <a:rPr lang="zh-CN" altLang="en-US" b="1" dirty="0" smtClean="0"/>
              <a:t>，</a:t>
            </a:r>
            <a:r>
              <a:rPr lang="zh-CN" altLang="en-US" b="1" dirty="0">
                <a:latin typeface="华文中宋"/>
                <a:ea typeface="华文中宋"/>
              </a:rPr>
              <a:t> </a:t>
            </a:r>
            <a:r>
              <a:rPr lang="zh-CN" altLang="en-US" b="1" dirty="0" smtClean="0">
                <a:latin typeface="华文中宋"/>
                <a:ea typeface="华文中宋"/>
              </a:rPr>
              <a:t>③ </a:t>
            </a:r>
            <a:r>
              <a:rPr lang="zh-CN" altLang="en-US" b="1" dirty="0" smtClean="0"/>
              <a:t>谷</a:t>
            </a:r>
            <a:r>
              <a:rPr lang="zh-CN" altLang="en-US" b="1" dirty="0"/>
              <a:t>深参数</a:t>
            </a:r>
            <a:r>
              <a:rPr lang="en-US" altLang="zh-CN" b="1" dirty="0"/>
              <a:t>(</a:t>
            </a:r>
            <a:r>
              <a:rPr lang="zh-CN" altLang="en-US" b="1" dirty="0"/>
              <a:t>符号为</a:t>
            </a:r>
            <a:r>
              <a:rPr lang="en-US" altLang="zh-CN" b="1" dirty="0"/>
              <a:t>V) </a:t>
            </a:r>
            <a:r>
              <a:rPr lang="zh-CN" altLang="en-US" b="1" dirty="0" smtClean="0"/>
              <a:t>，</a:t>
            </a:r>
            <a:r>
              <a:rPr lang="zh-CN" altLang="en-US" b="1" dirty="0" smtClean="0">
                <a:latin typeface="华文中宋"/>
                <a:ea typeface="华文中宋"/>
              </a:rPr>
              <a:t>④ </a:t>
            </a:r>
            <a:r>
              <a:rPr lang="zh-CN" altLang="en-US" b="1" dirty="0" smtClean="0"/>
              <a:t>均方</a:t>
            </a:r>
            <a:r>
              <a:rPr lang="zh-CN" altLang="en-US" b="1" dirty="0"/>
              <a:t>根参数</a:t>
            </a:r>
            <a:r>
              <a:rPr lang="en-US" altLang="zh-CN" b="1" dirty="0"/>
              <a:t>(</a:t>
            </a:r>
            <a:r>
              <a:rPr lang="zh-CN" altLang="en-US" b="1" dirty="0"/>
              <a:t>符号为</a:t>
            </a:r>
            <a:r>
              <a:rPr lang="en-US" altLang="zh-CN" b="1" dirty="0"/>
              <a:t>Q)</a:t>
            </a:r>
            <a:r>
              <a:rPr lang="zh-CN" altLang="en-US" b="1" dirty="0" smtClean="0"/>
              <a:t>。</a:t>
            </a:r>
            <a:endParaRPr lang="en-US" altLang="zh-CN" b="1" dirty="0" smtClean="0"/>
          </a:p>
          <a:p>
            <a:pPr algn="l">
              <a:lnSpc>
                <a:spcPct val="150000"/>
              </a:lnSpc>
            </a:pPr>
            <a:r>
              <a:rPr lang="en-US" altLang="zh-CN" b="1" dirty="0"/>
              <a:t> </a:t>
            </a:r>
            <a:r>
              <a:rPr lang="en-US" altLang="zh-CN" b="1" dirty="0" smtClean="0"/>
              <a:t>        </a:t>
            </a:r>
            <a:r>
              <a:rPr lang="zh-CN" altLang="en-US" b="1" dirty="0" smtClean="0"/>
              <a:t>其中</a:t>
            </a:r>
            <a:r>
              <a:rPr lang="zh-CN" altLang="en-US" b="1" dirty="0"/>
              <a:t>峰谷参数</a:t>
            </a:r>
            <a:r>
              <a:rPr lang="en-US" altLang="zh-CN" b="1" dirty="0"/>
              <a:t>(T) </a:t>
            </a:r>
            <a:r>
              <a:rPr lang="zh-CN" altLang="en-US" b="1" dirty="0"/>
              <a:t>在工程图样上采用缺省标注</a:t>
            </a:r>
            <a:r>
              <a:rPr lang="en-US" altLang="zh-CN" b="1" dirty="0"/>
              <a:t>,</a:t>
            </a:r>
            <a:r>
              <a:rPr lang="zh-CN" altLang="en-US" b="1" dirty="0"/>
              <a:t>即默认的评估参数</a:t>
            </a: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C6087AC-EAE2-43F6-BD59-BFA92A872E67}" type="slidenum">
              <a:rPr kumimoji="0" lang="zh-CN" altLang="en-US" sz="2000" smtClean="0">
                <a:solidFill>
                  <a:srgbClr val="0000FF"/>
                </a:solidFill>
              </a:rPr>
              <a:pPr eaLnBrk="1" hangingPunct="1"/>
              <a:t>2</a:t>
            </a:fld>
            <a:endParaRPr kumimoji="0" lang="en-US" altLang="zh-CN" sz="2000" smtClean="0">
              <a:solidFill>
                <a:srgbClr val="0000FF"/>
              </a:solidFill>
            </a:endParaRPr>
          </a:p>
        </p:txBody>
      </p:sp>
      <p:sp>
        <p:nvSpPr>
          <p:cNvPr id="150532" name="Text Box 4"/>
          <p:cNvSpPr txBox="1">
            <a:spLocks noChangeArrowheads="1"/>
          </p:cNvSpPr>
          <p:nvPr/>
        </p:nvSpPr>
        <p:spPr bwMode="auto">
          <a:xfrm>
            <a:off x="871538" y="215900"/>
            <a:ext cx="515143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3200" b="1" dirty="0">
                <a:latin typeface="宋体" pitchFamily="2" charset="-122"/>
              </a:rPr>
              <a:t>4.4 几何精度设计</a:t>
            </a:r>
            <a:r>
              <a:rPr lang="zh-CN" altLang="en-US" sz="3200" b="1" dirty="0"/>
              <a:t> </a:t>
            </a:r>
          </a:p>
        </p:txBody>
      </p:sp>
      <p:sp>
        <p:nvSpPr>
          <p:cNvPr id="150534" name="Text Box 6"/>
          <p:cNvSpPr txBox="1">
            <a:spLocks noChangeArrowheads="1"/>
          </p:cNvSpPr>
          <p:nvPr/>
        </p:nvSpPr>
        <p:spPr bwMode="auto">
          <a:xfrm>
            <a:off x="1793875" y="774700"/>
            <a:ext cx="5346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latin typeface="宋体" pitchFamily="2" charset="-122"/>
              </a:rPr>
              <a:t>几何</a:t>
            </a:r>
            <a:r>
              <a:rPr lang="zh-CN" altLang="en-US" sz="2800" b="1" dirty="0" smtClean="0">
                <a:latin typeface="宋体" pitchFamily="2" charset="-122"/>
              </a:rPr>
              <a:t>公差项目</a:t>
            </a:r>
            <a:r>
              <a:rPr lang="zh-CN" altLang="en-US" sz="2800" b="1" dirty="0" smtClean="0">
                <a:cs typeface="Times New Roman" pitchFamily="18" charset="0"/>
              </a:rPr>
              <a:t>—</a:t>
            </a:r>
            <a:r>
              <a:rPr lang="zh-CN" altLang="en-US" sz="2800" b="1" dirty="0"/>
              <a:t>19项</a:t>
            </a:r>
          </a:p>
        </p:txBody>
      </p:sp>
      <p:sp>
        <p:nvSpPr>
          <p:cNvPr id="150535" name="Text Box 7"/>
          <p:cNvSpPr txBox="1">
            <a:spLocks noChangeArrowheads="1"/>
          </p:cNvSpPr>
          <p:nvPr/>
        </p:nvSpPr>
        <p:spPr bwMode="auto">
          <a:xfrm>
            <a:off x="1778000" y="1320800"/>
            <a:ext cx="7032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latin typeface="宋体" pitchFamily="2" charset="-122"/>
              </a:rPr>
              <a:t>公差</a:t>
            </a:r>
            <a:r>
              <a:rPr lang="zh-CN" altLang="en-US" sz="2800" b="1" dirty="0" smtClean="0">
                <a:latin typeface="宋体" pitchFamily="2" charset="-122"/>
              </a:rPr>
              <a:t>原则</a:t>
            </a:r>
            <a:r>
              <a:rPr lang="zh-CN" altLang="en-US" sz="2800" b="1" dirty="0" smtClean="0">
                <a:cs typeface="Times New Roman" pitchFamily="18" charset="0"/>
              </a:rPr>
              <a:t>—</a:t>
            </a:r>
            <a:r>
              <a:rPr lang="zh-CN" altLang="en-US" sz="2800" b="1" dirty="0"/>
              <a:t>独立原则和相关要求</a:t>
            </a:r>
          </a:p>
        </p:txBody>
      </p:sp>
      <p:sp>
        <p:nvSpPr>
          <p:cNvPr id="150536" name="Text Box 8"/>
          <p:cNvSpPr txBox="1">
            <a:spLocks noChangeArrowheads="1"/>
          </p:cNvSpPr>
          <p:nvPr/>
        </p:nvSpPr>
        <p:spPr bwMode="auto">
          <a:xfrm>
            <a:off x="1778000" y="1854200"/>
            <a:ext cx="67103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smtClean="0">
                <a:latin typeface="宋体" pitchFamily="2" charset="-122"/>
              </a:rPr>
              <a:t>基准</a:t>
            </a:r>
            <a:r>
              <a:rPr lang="zh-CN" altLang="en-US" sz="2800" b="1" dirty="0" smtClean="0">
                <a:cs typeface="Times New Roman" pitchFamily="18" charset="0"/>
              </a:rPr>
              <a:t>—</a:t>
            </a:r>
            <a:r>
              <a:rPr lang="zh-CN" altLang="en-US" sz="2800" b="1" dirty="0" smtClean="0"/>
              <a:t>单一基准</a:t>
            </a:r>
            <a:r>
              <a:rPr lang="zh-CN" altLang="en-US" sz="2800" b="1" dirty="0"/>
              <a:t>、公共基准和基准体系</a:t>
            </a:r>
          </a:p>
        </p:txBody>
      </p:sp>
      <p:sp>
        <p:nvSpPr>
          <p:cNvPr id="150537" name="Text Box 9"/>
          <p:cNvSpPr txBox="1">
            <a:spLocks noChangeArrowheads="1"/>
          </p:cNvSpPr>
          <p:nvPr/>
        </p:nvSpPr>
        <p:spPr bwMode="auto">
          <a:xfrm>
            <a:off x="524248" y="2995613"/>
            <a:ext cx="69929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4.4.1</a:t>
            </a:r>
            <a:r>
              <a:rPr lang="zh-CN" altLang="en-US" b="1" dirty="0">
                <a:latin typeface="宋体" pitchFamily="2" charset="-122"/>
              </a:rPr>
              <a:t>几何</a:t>
            </a:r>
            <a:r>
              <a:rPr lang="zh-CN" altLang="en-US" b="1" dirty="0" smtClean="0">
                <a:latin typeface="宋体" pitchFamily="2" charset="-122"/>
              </a:rPr>
              <a:t>公差项目</a:t>
            </a:r>
            <a:r>
              <a:rPr lang="zh-CN" altLang="en-US" b="1" dirty="0">
                <a:latin typeface="宋体" pitchFamily="2" charset="-122"/>
              </a:rPr>
              <a:t>的选用</a:t>
            </a:r>
            <a:r>
              <a:rPr lang="zh-CN" altLang="en-US" dirty="0">
                <a:latin typeface="宋体" pitchFamily="2" charset="-122"/>
              </a:rPr>
              <a:t> </a:t>
            </a:r>
          </a:p>
        </p:txBody>
      </p:sp>
      <p:sp>
        <p:nvSpPr>
          <p:cNvPr id="150538" name="Text Box 10"/>
          <p:cNvSpPr txBox="1">
            <a:spLocks noChangeArrowheads="1"/>
          </p:cNvSpPr>
          <p:nvPr/>
        </p:nvSpPr>
        <p:spPr bwMode="auto">
          <a:xfrm>
            <a:off x="629023" y="3438525"/>
            <a:ext cx="7737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latin typeface="宋体" pitchFamily="2" charset="-122"/>
              </a:rPr>
              <a:t>1.根据 </a:t>
            </a:r>
            <a:r>
              <a:rPr lang="en-US" altLang="zh-CN" b="1" i="1"/>
              <a:t>f</a:t>
            </a:r>
            <a:r>
              <a:rPr lang="zh-CN" altLang="en-US" b="1" baseline="-30000">
                <a:latin typeface="宋体" pitchFamily="2" charset="-122"/>
              </a:rPr>
              <a:t>几何 </a:t>
            </a:r>
            <a:r>
              <a:rPr lang="zh-CN" altLang="en-US" b="1">
                <a:latin typeface="宋体" pitchFamily="2" charset="-122"/>
              </a:rPr>
              <a:t>对零件工作性能的影响 ；</a:t>
            </a:r>
          </a:p>
        </p:txBody>
      </p:sp>
      <p:sp>
        <p:nvSpPr>
          <p:cNvPr id="150539" name="Text Box 11"/>
          <p:cNvSpPr txBox="1">
            <a:spLocks noChangeArrowheads="1"/>
          </p:cNvSpPr>
          <p:nvPr/>
        </p:nvSpPr>
        <p:spPr bwMode="auto">
          <a:xfrm>
            <a:off x="629023" y="3859213"/>
            <a:ext cx="8245475"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2.  根据加工中可能产生的 </a:t>
            </a:r>
            <a:r>
              <a:rPr lang="en-US" altLang="zh-CN" b="1" i="1"/>
              <a:t>f</a:t>
            </a:r>
            <a:r>
              <a:rPr lang="zh-CN" altLang="en-US" b="1" baseline="-30000"/>
              <a:t>几何</a:t>
            </a:r>
            <a:r>
              <a:rPr lang="zh-CN" altLang="en-US" b="1"/>
              <a:t>和检测条件等因素来选用。                 </a:t>
            </a:r>
          </a:p>
        </p:txBody>
      </p:sp>
      <p:sp>
        <p:nvSpPr>
          <p:cNvPr id="150540" name="Rectangle 12"/>
          <p:cNvSpPr>
            <a:spLocks noChangeArrowheads="1"/>
          </p:cNvSpPr>
          <p:nvPr/>
        </p:nvSpPr>
        <p:spPr bwMode="auto">
          <a:xfrm>
            <a:off x="1778000" y="2413000"/>
            <a:ext cx="6740525"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dirty="0">
                <a:latin typeface="宋体" pitchFamily="2" charset="-122"/>
              </a:rPr>
              <a:t>公差</a:t>
            </a:r>
            <a:r>
              <a:rPr lang="zh-CN" altLang="en-US" sz="2800" b="1" dirty="0" smtClean="0">
                <a:latin typeface="宋体" pitchFamily="2" charset="-122"/>
              </a:rPr>
              <a:t>值</a:t>
            </a:r>
            <a:r>
              <a:rPr lang="zh-CN" altLang="en-US" sz="2800" b="1" dirty="0" smtClean="0">
                <a:cs typeface="Times New Roman" pitchFamily="18" charset="0"/>
              </a:rPr>
              <a:t>—</a:t>
            </a:r>
            <a:r>
              <a:rPr lang="zh-CN" altLang="en-US" sz="2800" b="1" dirty="0"/>
              <a:t>未注公差值和注出公差值</a:t>
            </a:r>
          </a:p>
        </p:txBody>
      </p:sp>
      <p:grpSp>
        <p:nvGrpSpPr>
          <p:cNvPr id="150546" name="Group 18"/>
          <p:cNvGrpSpPr>
            <a:grpSpLocks/>
          </p:cNvGrpSpPr>
          <p:nvPr/>
        </p:nvGrpSpPr>
        <p:grpSpPr bwMode="auto">
          <a:xfrm>
            <a:off x="495300" y="922338"/>
            <a:ext cx="1370013" cy="1933575"/>
            <a:chOff x="312" y="707"/>
            <a:chExt cx="863" cy="1218"/>
          </a:xfrm>
        </p:grpSpPr>
        <p:sp>
          <p:nvSpPr>
            <p:cNvPr id="3086" name="Text Box 5"/>
            <p:cNvSpPr txBox="1">
              <a:spLocks noChangeArrowheads="1"/>
            </p:cNvSpPr>
            <p:nvPr/>
          </p:nvSpPr>
          <p:spPr bwMode="auto">
            <a:xfrm>
              <a:off x="312" y="961"/>
              <a:ext cx="863" cy="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设计</a:t>
              </a:r>
            </a:p>
            <a:p>
              <a:pPr algn="l" eaLnBrk="1" hangingPunct="1">
                <a:spcBef>
                  <a:spcPct val="50000"/>
                </a:spcBef>
              </a:pPr>
              <a:r>
                <a:rPr lang="zh-CN" altLang="en-US" sz="2800" b="1" dirty="0"/>
                <a:t>内容</a:t>
              </a:r>
            </a:p>
          </p:txBody>
        </p:sp>
        <p:sp>
          <p:nvSpPr>
            <p:cNvPr id="3087" name="AutoShape 17"/>
            <p:cNvSpPr>
              <a:spLocks/>
            </p:cNvSpPr>
            <p:nvPr/>
          </p:nvSpPr>
          <p:spPr bwMode="auto">
            <a:xfrm>
              <a:off x="895" y="707"/>
              <a:ext cx="247" cy="1218"/>
            </a:xfrm>
            <a:prstGeom prst="leftBrace">
              <a:avLst>
                <a:gd name="adj1" fmla="val 41093"/>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50547" name="Text Box 19"/>
          <p:cNvSpPr txBox="1">
            <a:spLocks noChangeArrowheads="1"/>
          </p:cNvSpPr>
          <p:nvPr/>
        </p:nvSpPr>
        <p:spPr bwMode="auto">
          <a:xfrm>
            <a:off x="306761" y="4303713"/>
            <a:ext cx="82454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例如机床导轨规定直线度和平面度公差，是为了保证工作台运动时平稳和有较高的运动精度。</a:t>
            </a:r>
          </a:p>
        </p:txBody>
      </p:sp>
      <p:sp>
        <p:nvSpPr>
          <p:cNvPr id="150548" name="Text Box 20"/>
          <p:cNvSpPr txBox="1">
            <a:spLocks noChangeArrowheads="1"/>
          </p:cNvSpPr>
          <p:nvPr/>
        </p:nvSpPr>
        <p:spPr bwMode="auto">
          <a:xfrm>
            <a:off x="275011" y="5192713"/>
            <a:ext cx="821335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与滚动轴承内孔配合的轴颈规定圆柱度公差和轴肩的轴向圆跳动公差，是为了保证滚动轴承的装配精度和旋转精度。</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0532">
                                            <p:txEl>
                                              <p:pRg st="0" end="0"/>
                                            </p:txEl>
                                          </p:spTgt>
                                        </p:tgtEl>
                                        <p:attrNameLst>
                                          <p:attrName>style.visibility</p:attrName>
                                        </p:attrNameLst>
                                      </p:cBhvr>
                                      <p:to>
                                        <p:strVal val="visible"/>
                                      </p:to>
                                    </p:set>
                                    <p:animEffect transition="in" filter="wipe(left)">
                                      <p:cBhvr>
                                        <p:cTn id="7" dur="300"/>
                                        <p:tgtEl>
                                          <p:spTgt spid="15053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50546"/>
                                        </p:tgtEl>
                                        <p:attrNameLst>
                                          <p:attrName>style.visibility</p:attrName>
                                        </p:attrNameLst>
                                      </p:cBhvr>
                                      <p:to>
                                        <p:strVal val="visible"/>
                                      </p:to>
                                    </p:set>
                                    <p:animEffect transition="in" filter="wipe(left)">
                                      <p:cBhvr>
                                        <p:cTn id="12" dur="2000"/>
                                        <p:tgtEl>
                                          <p:spTgt spid="1505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0534">
                                            <p:txEl>
                                              <p:pRg st="0" end="0"/>
                                            </p:txEl>
                                          </p:spTgt>
                                        </p:tgtEl>
                                        <p:attrNameLst>
                                          <p:attrName>style.visibility</p:attrName>
                                        </p:attrNameLst>
                                      </p:cBhvr>
                                      <p:to>
                                        <p:strVal val="visible"/>
                                      </p:to>
                                    </p:set>
                                    <p:animEffect transition="in" filter="wipe(left)">
                                      <p:cBhvr>
                                        <p:cTn id="17" dur="300"/>
                                        <p:tgtEl>
                                          <p:spTgt spid="15053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50535">
                                            <p:txEl>
                                              <p:pRg st="0" end="0"/>
                                            </p:txEl>
                                          </p:spTgt>
                                        </p:tgtEl>
                                        <p:attrNameLst>
                                          <p:attrName>style.visibility</p:attrName>
                                        </p:attrNameLst>
                                      </p:cBhvr>
                                      <p:to>
                                        <p:strVal val="visible"/>
                                      </p:to>
                                    </p:set>
                                    <p:animEffect transition="in" filter="wipe(left)">
                                      <p:cBhvr>
                                        <p:cTn id="22" dur="300"/>
                                        <p:tgtEl>
                                          <p:spTgt spid="150535">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50536">
                                            <p:txEl>
                                              <p:pRg st="0" end="0"/>
                                            </p:txEl>
                                          </p:spTgt>
                                        </p:tgtEl>
                                        <p:attrNameLst>
                                          <p:attrName>style.visibility</p:attrName>
                                        </p:attrNameLst>
                                      </p:cBhvr>
                                      <p:to>
                                        <p:strVal val="visible"/>
                                      </p:to>
                                    </p:set>
                                    <p:animEffect transition="in" filter="wipe(left)">
                                      <p:cBhvr>
                                        <p:cTn id="27" dur="300"/>
                                        <p:tgtEl>
                                          <p:spTgt spid="150536">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50540">
                                            <p:txEl>
                                              <p:pRg st="0" end="0"/>
                                            </p:txEl>
                                          </p:spTgt>
                                        </p:tgtEl>
                                        <p:attrNameLst>
                                          <p:attrName>style.visibility</p:attrName>
                                        </p:attrNameLst>
                                      </p:cBhvr>
                                      <p:to>
                                        <p:strVal val="visible"/>
                                      </p:to>
                                    </p:set>
                                    <p:animEffect transition="in" filter="wipe(left)">
                                      <p:cBhvr>
                                        <p:cTn id="32" dur="300"/>
                                        <p:tgtEl>
                                          <p:spTgt spid="150540">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50537">
                                            <p:txEl>
                                              <p:pRg st="0" end="0"/>
                                            </p:txEl>
                                          </p:spTgt>
                                        </p:tgtEl>
                                        <p:attrNameLst>
                                          <p:attrName>style.visibility</p:attrName>
                                        </p:attrNameLst>
                                      </p:cBhvr>
                                      <p:to>
                                        <p:strVal val="visible"/>
                                      </p:to>
                                    </p:set>
                                    <p:animEffect transition="in" filter="wipe(left)">
                                      <p:cBhvr>
                                        <p:cTn id="37" dur="300"/>
                                        <p:tgtEl>
                                          <p:spTgt spid="150537">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50538"/>
                                        </p:tgtEl>
                                        <p:attrNameLst>
                                          <p:attrName>style.visibility</p:attrName>
                                        </p:attrNameLst>
                                      </p:cBhvr>
                                      <p:to>
                                        <p:strVal val="visible"/>
                                      </p:to>
                                    </p:set>
                                    <p:animEffect transition="in" filter="wipe(left)">
                                      <p:cBhvr>
                                        <p:cTn id="42" dur="300"/>
                                        <p:tgtEl>
                                          <p:spTgt spid="15053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50539"/>
                                        </p:tgtEl>
                                        <p:attrNameLst>
                                          <p:attrName>style.visibility</p:attrName>
                                        </p:attrNameLst>
                                      </p:cBhvr>
                                      <p:to>
                                        <p:strVal val="visible"/>
                                      </p:to>
                                    </p:set>
                                    <p:animEffect transition="in" filter="wipe(left)">
                                      <p:cBhvr>
                                        <p:cTn id="47" dur="300"/>
                                        <p:tgtEl>
                                          <p:spTgt spid="15053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50547"/>
                                        </p:tgtEl>
                                        <p:attrNameLst>
                                          <p:attrName>style.visibility</p:attrName>
                                        </p:attrNameLst>
                                      </p:cBhvr>
                                      <p:to>
                                        <p:strVal val="visible"/>
                                      </p:to>
                                    </p:set>
                                    <p:animEffect transition="in" filter="wipe(left)">
                                      <p:cBhvr>
                                        <p:cTn id="52" dur="300"/>
                                        <p:tgtEl>
                                          <p:spTgt spid="15054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50548"/>
                                        </p:tgtEl>
                                        <p:attrNameLst>
                                          <p:attrName>style.visibility</p:attrName>
                                        </p:attrNameLst>
                                      </p:cBhvr>
                                      <p:to>
                                        <p:strVal val="visible"/>
                                      </p:to>
                                    </p:set>
                                    <p:animEffect transition="in" filter="wipe(left)">
                                      <p:cBhvr>
                                        <p:cTn id="57" dur="300"/>
                                        <p:tgtEl>
                                          <p:spTgt spid="15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build="p" autoUpdateAnimBg="0"/>
      <p:bldP spid="150534" grpId="0" build="p" autoUpdateAnimBg="0"/>
      <p:bldP spid="150535" grpId="0" build="p" autoUpdateAnimBg="0"/>
      <p:bldP spid="150536" grpId="0" build="p" autoUpdateAnimBg="0"/>
      <p:bldP spid="150537" grpId="0" build="p" autoUpdateAnimBg="0"/>
      <p:bldP spid="150538" grpId="0" autoUpdateAnimBg="0"/>
      <p:bldP spid="150539" grpId="0" autoUpdateAnimBg="0"/>
      <p:bldP spid="150540" grpId="0" build="p" autoUpdateAnimBg="0"/>
      <p:bldP spid="150547" grpId="0" autoUpdateAnimBg="0"/>
      <p:bldP spid="15054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FDA6730-7D63-4FA9-8183-849AD32EAB27}" type="slidenum">
              <a:rPr kumimoji="0" lang="zh-CN" altLang="en-US" sz="2000" smtClean="0">
                <a:solidFill>
                  <a:srgbClr val="0000FF"/>
                </a:solidFill>
              </a:rPr>
              <a:pPr eaLnBrk="1" hangingPunct="1"/>
              <a:t>20</a:t>
            </a:fld>
            <a:endParaRPr kumimoji="0" lang="en-US" altLang="zh-CN" sz="2000" smtClean="0">
              <a:solidFill>
                <a:srgbClr val="0000FF"/>
              </a:solidFill>
            </a:endParaRPr>
          </a:p>
        </p:txBody>
      </p:sp>
      <p:sp>
        <p:nvSpPr>
          <p:cNvPr id="2" name="TextBox 1"/>
          <p:cNvSpPr txBox="1"/>
          <p:nvPr/>
        </p:nvSpPr>
        <p:spPr>
          <a:xfrm>
            <a:off x="927849" y="291370"/>
            <a:ext cx="6562163" cy="461665"/>
          </a:xfrm>
          <a:prstGeom prst="rect">
            <a:avLst/>
          </a:prstGeom>
          <a:noFill/>
        </p:spPr>
        <p:txBody>
          <a:bodyPr wrap="square" rtlCol="0">
            <a:spAutoFit/>
          </a:bodyPr>
          <a:lstStyle/>
          <a:p>
            <a:pPr algn="l"/>
            <a:r>
              <a:rPr lang="zh-CN" altLang="en-US" b="1" dirty="0" smtClean="0"/>
              <a:t>（</a:t>
            </a:r>
            <a:r>
              <a:rPr lang="en-US" altLang="zh-CN" b="1" dirty="0" smtClean="0"/>
              <a:t>3</a:t>
            </a:r>
            <a:r>
              <a:rPr lang="zh-CN" altLang="en-US" b="1" dirty="0" smtClean="0"/>
              <a:t>）工程图样上标注示例 （见图</a:t>
            </a:r>
            <a:r>
              <a:rPr lang="en-US" altLang="zh-CN" b="1" dirty="0" smtClean="0"/>
              <a:t>4.34</a:t>
            </a:r>
            <a:r>
              <a:rPr lang="zh-CN" altLang="en-US" b="1" dirty="0" smtClean="0"/>
              <a:t>）</a:t>
            </a:r>
            <a:endParaRPr lang="zh-CN" altLang="en-US" b="1" dirty="0"/>
          </a:p>
        </p:txBody>
      </p:sp>
      <p:pic>
        <p:nvPicPr>
          <p:cNvPr id="798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4816" y="3873594"/>
            <a:ext cx="280987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976" y="3650315"/>
            <a:ext cx="3644153" cy="2929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1183342" y="712694"/>
            <a:ext cx="6562163" cy="461665"/>
          </a:xfrm>
          <a:prstGeom prst="rect">
            <a:avLst/>
          </a:prstGeom>
          <a:noFill/>
        </p:spPr>
        <p:txBody>
          <a:bodyPr wrap="square" rtlCol="0">
            <a:spAutoFit/>
          </a:bodyPr>
          <a:lstStyle/>
          <a:p>
            <a:pPr algn="l"/>
            <a:r>
              <a:rPr lang="zh-CN" altLang="en-US" b="1" dirty="0" smtClean="0"/>
              <a:t>例</a:t>
            </a:r>
            <a:r>
              <a:rPr lang="en-US" altLang="zh-CN" b="1" dirty="0" smtClean="0"/>
              <a:t>1</a:t>
            </a:r>
            <a:r>
              <a:rPr lang="zh-CN" altLang="en-US" b="1" dirty="0" smtClean="0"/>
              <a:t>工程图样上标注 ，见图</a:t>
            </a:r>
            <a:r>
              <a:rPr lang="en-US" altLang="zh-CN" b="1" dirty="0" smtClean="0"/>
              <a:t>4.34</a:t>
            </a:r>
            <a:r>
              <a:rPr lang="zh-CN" altLang="en-US" b="1" dirty="0" smtClean="0"/>
              <a:t>（</a:t>
            </a:r>
            <a:r>
              <a:rPr lang="en-US" altLang="zh-CN" b="1" dirty="0" smtClean="0"/>
              <a:t>a</a:t>
            </a:r>
            <a:r>
              <a:rPr lang="zh-CN" altLang="en-US" b="1" dirty="0" smtClean="0"/>
              <a:t>）。</a:t>
            </a:r>
            <a:endParaRPr lang="zh-CN" altLang="en-US" b="1" dirty="0"/>
          </a:p>
        </p:txBody>
      </p:sp>
      <p:sp>
        <p:nvSpPr>
          <p:cNvPr id="27" name="TextBox 26"/>
          <p:cNvSpPr txBox="1"/>
          <p:nvPr/>
        </p:nvSpPr>
        <p:spPr>
          <a:xfrm>
            <a:off x="1183342" y="1151878"/>
            <a:ext cx="6562163" cy="461665"/>
          </a:xfrm>
          <a:prstGeom prst="rect">
            <a:avLst/>
          </a:prstGeom>
          <a:noFill/>
        </p:spPr>
        <p:txBody>
          <a:bodyPr wrap="square" rtlCol="0">
            <a:spAutoFit/>
          </a:bodyPr>
          <a:lstStyle/>
          <a:p>
            <a:pPr algn="l"/>
            <a:r>
              <a:rPr lang="zh-CN" altLang="en-US" b="1" dirty="0" smtClean="0"/>
              <a:t>解释：见图</a:t>
            </a:r>
            <a:r>
              <a:rPr lang="en-US" altLang="zh-CN" b="1" dirty="0" smtClean="0"/>
              <a:t>4.34</a:t>
            </a:r>
            <a:r>
              <a:rPr lang="zh-CN" altLang="en-US" b="1" dirty="0" smtClean="0"/>
              <a:t>（</a:t>
            </a:r>
            <a:r>
              <a:rPr lang="en-US" altLang="zh-CN" b="1" dirty="0" smtClean="0"/>
              <a:t>b</a:t>
            </a:r>
            <a:r>
              <a:rPr lang="zh-CN" altLang="en-US" b="1" dirty="0" smtClean="0"/>
              <a:t>）。</a:t>
            </a:r>
            <a:endParaRPr lang="zh-CN" altLang="en-US" b="1" dirty="0"/>
          </a:p>
        </p:txBody>
      </p:sp>
      <p:sp>
        <p:nvSpPr>
          <p:cNvPr id="3" name="矩形 2"/>
          <p:cNvSpPr/>
          <p:nvPr/>
        </p:nvSpPr>
        <p:spPr>
          <a:xfrm>
            <a:off x="413077" y="1542774"/>
            <a:ext cx="7749287" cy="2238241"/>
          </a:xfrm>
          <a:prstGeom prst="rect">
            <a:avLst/>
          </a:prstGeom>
        </p:spPr>
        <p:txBody>
          <a:bodyPr wrap="square">
            <a:spAutoFit/>
          </a:bodyPr>
          <a:lstStyle/>
          <a:p>
            <a:pPr algn="l">
              <a:lnSpc>
                <a:spcPct val="150000"/>
              </a:lnSpc>
            </a:pPr>
            <a:r>
              <a:rPr lang="zh-CN" altLang="en-US" b="1" dirty="0" smtClean="0"/>
              <a:t>          图</a:t>
            </a:r>
            <a:r>
              <a:rPr lang="en-US" altLang="zh-CN" b="1" dirty="0"/>
              <a:t>4. 34 </a:t>
            </a:r>
            <a:r>
              <a:rPr lang="zh-CN" altLang="en-US" b="1" dirty="0"/>
              <a:t>所示为理想要素位置的获得方法和形状误差值的评估参数均</a:t>
            </a:r>
            <a:r>
              <a:rPr lang="zh-CN" altLang="en-US" b="1" dirty="0" smtClean="0"/>
              <a:t>采用了</a:t>
            </a:r>
            <a:r>
              <a:rPr lang="zh-CN" altLang="en-US" b="1" dirty="0">
                <a:solidFill>
                  <a:srgbClr val="FF0000"/>
                </a:solidFill>
              </a:rPr>
              <a:t>缺省标注</a:t>
            </a:r>
            <a:r>
              <a:rPr lang="en-US" altLang="zh-CN" b="1" dirty="0"/>
              <a:t>,</a:t>
            </a:r>
            <a:r>
              <a:rPr lang="zh-CN" altLang="en-US" b="1" dirty="0"/>
              <a:t>规范要求</a:t>
            </a:r>
            <a:r>
              <a:rPr lang="zh-CN" altLang="en-US" b="1" dirty="0">
                <a:solidFill>
                  <a:srgbClr val="FF0000"/>
                </a:solidFill>
              </a:rPr>
              <a:t>采用最小区域</a:t>
            </a:r>
            <a:r>
              <a:rPr lang="zh-CN" altLang="en-US" b="1" dirty="0"/>
              <a:t>法</a:t>
            </a:r>
            <a:r>
              <a:rPr lang="en-US" altLang="zh-CN" b="1" dirty="0"/>
              <a:t>C </a:t>
            </a:r>
            <a:r>
              <a:rPr lang="zh-CN" altLang="en-US" b="1" dirty="0"/>
              <a:t>拟合确定理想要素的位置</a:t>
            </a:r>
            <a:r>
              <a:rPr lang="en-US" altLang="zh-CN" b="1" dirty="0"/>
              <a:t>,</a:t>
            </a:r>
            <a:r>
              <a:rPr lang="zh-CN" altLang="en-US" b="1" dirty="0"/>
              <a:t>采用</a:t>
            </a:r>
            <a:r>
              <a:rPr lang="zh-CN" altLang="en-US" b="1" dirty="0">
                <a:solidFill>
                  <a:srgbClr val="FF0000"/>
                </a:solidFill>
              </a:rPr>
              <a:t>峰谷参数</a:t>
            </a:r>
            <a:r>
              <a:rPr lang="en-US" altLang="zh-CN" b="1" dirty="0">
                <a:solidFill>
                  <a:srgbClr val="FF0000"/>
                </a:solidFill>
              </a:rPr>
              <a:t>T </a:t>
            </a:r>
            <a:r>
              <a:rPr lang="zh-CN" altLang="en-US" b="1" dirty="0" smtClean="0"/>
              <a:t>作为</a:t>
            </a:r>
            <a:r>
              <a:rPr lang="zh-CN" altLang="en-US" b="1" dirty="0"/>
              <a:t>评估</a:t>
            </a:r>
            <a:r>
              <a:rPr lang="zh-CN" altLang="en-US" b="1" dirty="0" smtClean="0"/>
              <a:t>参数。</a:t>
            </a:r>
            <a:endParaRPr lang="zh-CN" altLang="en-US" b="1" dirty="0"/>
          </a:p>
        </p:txBody>
      </p:sp>
      <p:sp>
        <p:nvSpPr>
          <p:cNvPr id="36" name="椭圆 35"/>
          <p:cNvSpPr/>
          <p:nvPr/>
        </p:nvSpPr>
        <p:spPr bwMode="auto">
          <a:xfrm>
            <a:off x="4545106" y="3482788"/>
            <a:ext cx="1600200" cy="632012"/>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37" name="椭圆 36"/>
          <p:cNvSpPr/>
          <p:nvPr/>
        </p:nvSpPr>
        <p:spPr bwMode="auto">
          <a:xfrm>
            <a:off x="7059706" y="4034118"/>
            <a:ext cx="1230406" cy="632012"/>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21</a:t>
            </a:fld>
            <a:endParaRPr lang="en-US" altLang="zh-CN"/>
          </a:p>
        </p:txBody>
      </p:sp>
      <p:sp>
        <p:nvSpPr>
          <p:cNvPr id="3" name="TextBox 2"/>
          <p:cNvSpPr txBox="1"/>
          <p:nvPr/>
        </p:nvSpPr>
        <p:spPr>
          <a:xfrm>
            <a:off x="1183341" y="533416"/>
            <a:ext cx="6562163" cy="461665"/>
          </a:xfrm>
          <a:prstGeom prst="rect">
            <a:avLst/>
          </a:prstGeom>
          <a:noFill/>
        </p:spPr>
        <p:txBody>
          <a:bodyPr wrap="square" rtlCol="0">
            <a:spAutoFit/>
          </a:bodyPr>
          <a:lstStyle/>
          <a:p>
            <a:pPr algn="l"/>
            <a:r>
              <a:rPr lang="zh-CN" altLang="en-US" b="1" dirty="0" smtClean="0"/>
              <a:t>例</a:t>
            </a:r>
            <a:r>
              <a:rPr lang="en-US" altLang="zh-CN" b="1" dirty="0"/>
              <a:t>2</a:t>
            </a:r>
            <a:r>
              <a:rPr lang="zh-CN" altLang="en-US" b="1" dirty="0" smtClean="0"/>
              <a:t>工程图样上标注 ，见图</a:t>
            </a:r>
            <a:r>
              <a:rPr lang="en-US" altLang="zh-CN" b="1" dirty="0" smtClean="0"/>
              <a:t>4.35</a:t>
            </a:r>
            <a:r>
              <a:rPr lang="zh-CN" altLang="en-US" b="1" dirty="0" smtClean="0"/>
              <a:t>（</a:t>
            </a:r>
            <a:r>
              <a:rPr lang="en-US" altLang="zh-CN" b="1" dirty="0" smtClean="0"/>
              <a:t>a</a:t>
            </a:r>
            <a:r>
              <a:rPr lang="zh-CN" altLang="en-US" b="1" dirty="0" smtClean="0"/>
              <a:t>）。</a:t>
            </a:r>
            <a:endParaRPr lang="zh-CN" altLang="en-US" b="1" dirty="0"/>
          </a:p>
        </p:txBody>
      </p:sp>
      <p:sp>
        <p:nvSpPr>
          <p:cNvPr id="4" name="TextBox 3"/>
          <p:cNvSpPr txBox="1"/>
          <p:nvPr/>
        </p:nvSpPr>
        <p:spPr>
          <a:xfrm>
            <a:off x="1169894" y="1071194"/>
            <a:ext cx="6562163" cy="461665"/>
          </a:xfrm>
          <a:prstGeom prst="rect">
            <a:avLst/>
          </a:prstGeom>
          <a:noFill/>
        </p:spPr>
        <p:txBody>
          <a:bodyPr wrap="square" rtlCol="0">
            <a:spAutoFit/>
          </a:bodyPr>
          <a:lstStyle/>
          <a:p>
            <a:pPr algn="l"/>
            <a:r>
              <a:rPr lang="zh-CN" altLang="en-US" b="1" dirty="0" smtClean="0"/>
              <a:t>解释：见图</a:t>
            </a:r>
            <a:r>
              <a:rPr lang="en-US" altLang="zh-CN" b="1" dirty="0" smtClean="0"/>
              <a:t>4.35</a:t>
            </a:r>
            <a:r>
              <a:rPr lang="zh-CN" altLang="en-US" b="1" dirty="0" smtClean="0"/>
              <a:t>（</a:t>
            </a:r>
            <a:r>
              <a:rPr lang="en-US" altLang="zh-CN" b="1" dirty="0" smtClean="0"/>
              <a:t>b</a:t>
            </a:r>
            <a:r>
              <a:rPr lang="zh-CN" altLang="en-US" b="1" dirty="0" smtClean="0"/>
              <a:t>）。</a:t>
            </a:r>
            <a:endParaRPr lang="zh-CN" altLang="en-US" b="1" dirty="0"/>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695" y="3403900"/>
            <a:ext cx="3257550" cy="278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8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7382" y="3336663"/>
            <a:ext cx="4319560" cy="3050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551330" y="1455491"/>
            <a:ext cx="7764247" cy="1754326"/>
          </a:xfrm>
          <a:prstGeom prst="rect">
            <a:avLst/>
          </a:prstGeom>
        </p:spPr>
        <p:txBody>
          <a:bodyPr wrap="square">
            <a:spAutoFit/>
          </a:bodyPr>
          <a:lstStyle/>
          <a:p>
            <a:pPr algn="l">
              <a:lnSpc>
                <a:spcPct val="150000"/>
              </a:lnSpc>
            </a:pPr>
            <a:r>
              <a:rPr lang="zh-CN" altLang="en-US" b="1" dirty="0" smtClean="0"/>
              <a:t>         图</a:t>
            </a:r>
            <a:r>
              <a:rPr lang="en-US" altLang="zh-CN" b="1" dirty="0"/>
              <a:t>4. 35 </a:t>
            </a:r>
            <a:r>
              <a:rPr lang="zh-CN" altLang="en-US" b="1" dirty="0"/>
              <a:t>中的符号</a:t>
            </a:r>
            <a:r>
              <a:rPr lang="en-US" altLang="zh-CN" b="1" dirty="0">
                <a:solidFill>
                  <a:srgbClr val="FF0000"/>
                </a:solidFill>
              </a:rPr>
              <a:t>G</a:t>
            </a:r>
            <a:r>
              <a:rPr lang="en-US" altLang="zh-CN" b="1" dirty="0"/>
              <a:t> </a:t>
            </a:r>
            <a:r>
              <a:rPr lang="zh-CN" altLang="en-US" b="1" dirty="0"/>
              <a:t>表示获得理想要素位置的拟合方法采用</a:t>
            </a:r>
            <a:r>
              <a:rPr lang="zh-CN" altLang="en-US" b="1" dirty="0" smtClean="0">
                <a:solidFill>
                  <a:srgbClr val="FF0000"/>
                </a:solidFill>
              </a:rPr>
              <a:t>最小二乘法</a:t>
            </a:r>
            <a:r>
              <a:rPr lang="zh-CN" altLang="en-US" b="1" dirty="0"/>
              <a:t>。</a:t>
            </a:r>
            <a:r>
              <a:rPr lang="zh-CN" altLang="en-US" b="1" dirty="0" smtClean="0"/>
              <a:t>形状误差</a:t>
            </a:r>
            <a:r>
              <a:rPr lang="zh-CN" altLang="en-US" b="1" dirty="0"/>
              <a:t>值的评估参数采用了</a:t>
            </a:r>
            <a:r>
              <a:rPr lang="zh-CN" altLang="en-US" b="1" dirty="0">
                <a:solidFill>
                  <a:srgbClr val="FF0000"/>
                </a:solidFill>
              </a:rPr>
              <a:t>缺省标注</a:t>
            </a:r>
            <a:r>
              <a:rPr lang="en-US" altLang="zh-CN" b="1" dirty="0"/>
              <a:t>,</a:t>
            </a:r>
            <a:r>
              <a:rPr lang="zh-CN" altLang="en-US" b="1" dirty="0"/>
              <a:t>评估参数默认为</a:t>
            </a:r>
            <a:r>
              <a:rPr lang="zh-CN" altLang="en-US" b="1" dirty="0">
                <a:solidFill>
                  <a:srgbClr val="FF0000"/>
                </a:solidFill>
              </a:rPr>
              <a:t>峰谷参数</a:t>
            </a:r>
            <a:r>
              <a:rPr lang="en-US" altLang="zh-CN" b="1" dirty="0">
                <a:solidFill>
                  <a:srgbClr val="FF0000"/>
                </a:solidFill>
              </a:rPr>
              <a:t>T</a:t>
            </a:r>
            <a:r>
              <a:rPr lang="zh-CN" altLang="en-US" b="1" dirty="0" smtClean="0"/>
              <a:t>。</a:t>
            </a:r>
            <a:endParaRPr lang="zh-CN" altLang="en-US" b="1" dirty="0"/>
          </a:p>
        </p:txBody>
      </p:sp>
      <p:sp>
        <p:nvSpPr>
          <p:cNvPr id="8" name="椭圆 7"/>
          <p:cNvSpPr/>
          <p:nvPr/>
        </p:nvSpPr>
        <p:spPr bwMode="auto">
          <a:xfrm>
            <a:off x="4157382" y="3168576"/>
            <a:ext cx="1600200" cy="529365"/>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9" name="椭圆 8"/>
          <p:cNvSpPr/>
          <p:nvPr/>
        </p:nvSpPr>
        <p:spPr bwMode="auto">
          <a:xfrm>
            <a:off x="7409329" y="3840930"/>
            <a:ext cx="1199029" cy="529365"/>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extLst>
      <p:ext uri="{BB962C8B-B14F-4D97-AF65-F5344CB8AC3E}">
        <p14:creationId xmlns:p14="http://schemas.microsoft.com/office/powerpoint/2010/main" val="613134971"/>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22</a:t>
            </a:fld>
            <a:endParaRPr lang="en-US" altLang="zh-CN"/>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442" y="3349558"/>
            <a:ext cx="2951815" cy="2378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4532" y="2810778"/>
            <a:ext cx="4509786" cy="3267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853887" y="1487723"/>
            <a:ext cx="7194176" cy="1754326"/>
          </a:xfrm>
          <a:prstGeom prst="rect">
            <a:avLst/>
          </a:prstGeom>
        </p:spPr>
        <p:txBody>
          <a:bodyPr wrap="square">
            <a:spAutoFit/>
          </a:bodyPr>
          <a:lstStyle/>
          <a:p>
            <a:pPr algn="l">
              <a:lnSpc>
                <a:spcPct val="150000"/>
              </a:lnSpc>
            </a:pPr>
            <a:r>
              <a:rPr lang="zh-CN" altLang="en-US" b="1" dirty="0" smtClean="0"/>
              <a:t>         图</a:t>
            </a:r>
            <a:r>
              <a:rPr lang="en-US" altLang="zh-CN" b="1" dirty="0"/>
              <a:t>4. 36 </a:t>
            </a:r>
            <a:r>
              <a:rPr lang="zh-CN" altLang="en-US" b="1" dirty="0"/>
              <a:t>中的符号</a:t>
            </a:r>
            <a:r>
              <a:rPr lang="en-US" altLang="zh-CN" b="1" dirty="0">
                <a:solidFill>
                  <a:srgbClr val="FF0000"/>
                </a:solidFill>
              </a:rPr>
              <a:t>G</a:t>
            </a:r>
            <a:r>
              <a:rPr lang="en-US" altLang="zh-CN" b="1" dirty="0"/>
              <a:t> </a:t>
            </a:r>
            <a:r>
              <a:rPr lang="zh-CN" altLang="en-US" b="1" dirty="0"/>
              <a:t>表示获得理想要素位置的拟合方法采用</a:t>
            </a:r>
            <a:r>
              <a:rPr lang="zh-CN" altLang="en-US" b="1" dirty="0">
                <a:solidFill>
                  <a:srgbClr val="FF0000"/>
                </a:solidFill>
              </a:rPr>
              <a:t>最小二乘法</a:t>
            </a:r>
            <a:r>
              <a:rPr lang="en-US" altLang="zh-CN" b="1" dirty="0"/>
              <a:t>,</a:t>
            </a:r>
            <a:r>
              <a:rPr lang="zh-CN" altLang="en-US" b="1" dirty="0"/>
              <a:t>符号</a:t>
            </a:r>
            <a:r>
              <a:rPr lang="en-US" altLang="zh-CN" b="1" dirty="0">
                <a:solidFill>
                  <a:srgbClr val="FF0000"/>
                </a:solidFill>
              </a:rPr>
              <a:t>V</a:t>
            </a:r>
            <a:r>
              <a:rPr lang="en-US" altLang="zh-CN" b="1" dirty="0"/>
              <a:t> </a:t>
            </a:r>
            <a:r>
              <a:rPr lang="zh-CN" altLang="en-US" b="1" dirty="0"/>
              <a:t>表示形状评估误差值的参数为</a:t>
            </a:r>
            <a:r>
              <a:rPr lang="zh-CN" altLang="en-US" b="1" dirty="0">
                <a:solidFill>
                  <a:srgbClr val="FF0000"/>
                </a:solidFill>
              </a:rPr>
              <a:t>谷深参数</a:t>
            </a:r>
            <a:r>
              <a:rPr lang="zh-CN" altLang="en-US" b="1" dirty="0"/>
              <a:t>。</a:t>
            </a:r>
          </a:p>
        </p:txBody>
      </p:sp>
      <p:sp>
        <p:nvSpPr>
          <p:cNvPr id="6" name="TextBox 5"/>
          <p:cNvSpPr txBox="1"/>
          <p:nvPr/>
        </p:nvSpPr>
        <p:spPr>
          <a:xfrm>
            <a:off x="1183341" y="533416"/>
            <a:ext cx="6562163" cy="461665"/>
          </a:xfrm>
          <a:prstGeom prst="rect">
            <a:avLst/>
          </a:prstGeom>
          <a:noFill/>
        </p:spPr>
        <p:txBody>
          <a:bodyPr wrap="square" rtlCol="0">
            <a:spAutoFit/>
          </a:bodyPr>
          <a:lstStyle/>
          <a:p>
            <a:pPr algn="l"/>
            <a:r>
              <a:rPr lang="zh-CN" altLang="en-US" b="1" dirty="0" smtClean="0"/>
              <a:t>例</a:t>
            </a:r>
            <a:r>
              <a:rPr lang="en-US" altLang="zh-CN" b="1" dirty="0" smtClean="0"/>
              <a:t>3</a:t>
            </a:r>
            <a:r>
              <a:rPr lang="zh-CN" altLang="en-US" b="1" dirty="0" smtClean="0"/>
              <a:t>工程图样上标注 ，见图</a:t>
            </a:r>
            <a:r>
              <a:rPr lang="en-US" altLang="zh-CN" b="1" dirty="0" smtClean="0"/>
              <a:t>4.36</a:t>
            </a:r>
            <a:r>
              <a:rPr lang="zh-CN" altLang="en-US" b="1" dirty="0" smtClean="0"/>
              <a:t>（</a:t>
            </a:r>
            <a:r>
              <a:rPr lang="en-US" altLang="zh-CN" b="1" dirty="0" smtClean="0"/>
              <a:t>a</a:t>
            </a:r>
            <a:r>
              <a:rPr lang="zh-CN" altLang="en-US" b="1" dirty="0" smtClean="0"/>
              <a:t>）。</a:t>
            </a:r>
            <a:endParaRPr lang="zh-CN" altLang="en-US" b="1" dirty="0"/>
          </a:p>
        </p:txBody>
      </p:sp>
      <p:sp>
        <p:nvSpPr>
          <p:cNvPr id="7" name="TextBox 6"/>
          <p:cNvSpPr txBox="1"/>
          <p:nvPr/>
        </p:nvSpPr>
        <p:spPr>
          <a:xfrm>
            <a:off x="1169894" y="1071194"/>
            <a:ext cx="6562163" cy="461665"/>
          </a:xfrm>
          <a:prstGeom prst="rect">
            <a:avLst/>
          </a:prstGeom>
          <a:noFill/>
        </p:spPr>
        <p:txBody>
          <a:bodyPr wrap="square" rtlCol="0">
            <a:spAutoFit/>
          </a:bodyPr>
          <a:lstStyle/>
          <a:p>
            <a:pPr algn="l"/>
            <a:r>
              <a:rPr lang="zh-CN" altLang="en-US" b="1" dirty="0" smtClean="0"/>
              <a:t>解释：见图</a:t>
            </a:r>
            <a:r>
              <a:rPr lang="en-US" altLang="zh-CN" b="1" dirty="0" smtClean="0"/>
              <a:t>4.36</a:t>
            </a:r>
            <a:r>
              <a:rPr lang="zh-CN" altLang="en-US" b="1" dirty="0" smtClean="0"/>
              <a:t>（</a:t>
            </a:r>
            <a:r>
              <a:rPr lang="en-US" altLang="zh-CN" b="1" dirty="0" smtClean="0"/>
              <a:t>b</a:t>
            </a:r>
            <a:r>
              <a:rPr lang="zh-CN" altLang="en-US" b="1" dirty="0" smtClean="0"/>
              <a:t>）。</a:t>
            </a:r>
            <a:endParaRPr lang="zh-CN" altLang="en-US" b="1" dirty="0"/>
          </a:p>
        </p:txBody>
      </p:sp>
      <p:sp>
        <p:nvSpPr>
          <p:cNvPr id="8" name="椭圆 7"/>
          <p:cNvSpPr/>
          <p:nvPr/>
        </p:nvSpPr>
        <p:spPr bwMode="auto">
          <a:xfrm>
            <a:off x="3984532" y="2627072"/>
            <a:ext cx="1773050" cy="655251"/>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9" name="椭圆 8"/>
          <p:cNvSpPr/>
          <p:nvPr/>
        </p:nvSpPr>
        <p:spPr bwMode="auto">
          <a:xfrm>
            <a:off x="7252166" y="4700710"/>
            <a:ext cx="1380846" cy="503302"/>
          </a:xfrm>
          <a:prstGeom prst="ellipse">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extLst>
      <p:ext uri="{BB962C8B-B14F-4D97-AF65-F5344CB8AC3E}">
        <p14:creationId xmlns:p14="http://schemas.microsoft.com/office/powerpoint/2010/main" val="3517874588"/>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23</a:t>
            </a:fld>
            <a:endParaRPr lang="en-US" altLang="zh-CN"/>
          </a:p>
        </p:txBody>
      </p:sp>
      <p:sp>
        <p:nvSpPr>
          <p:cNvPr id="3" name="Text Box 96"/>
          <p:cNvSpPr txBox="1">
            <a:spLocks noChangeArrowheads="1"/>
          </p:cNvSpPr>
          <p:nvPr/>
        </p:nvSpPr>
        <p:spPr bwMode="auto">
          <a:xfrm>
            <a:off x="1335594" y="911697"/>
            <a:ext cx="546697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a:t>2</a:t>
            </a:r>
            <a:r>
              <a:rPr lang="en-US" altLang="zh-CN" b="1" dirty="0" smtClean="0"/>
              <a:t>.</a:t>
            </a:r>
            <a:r>
              <a:rPr lang="zh-CN" altLang="en-US" b="1" dirty="0" smtClean="0"/>
              <a:t>  </a:t>
            </a:r>
            <a:r>
              <a:rPr lang="zh-CN" altLang="en-US" b="1" dirty="0"/>
              <a:t>形状</a:t>
            </a:r>
            <a:r>
              <a:rPr lang="zh-CN" altLang="en-US" b="1" dirty="0" smtClean="0"/>
              <a:t>误差评定的最小区域法</a:t>
            </a:r>
            <a:endParaRPr lang="zh-CN" altLang="en-US" dirty="0"/>
          </a:p>
        </p:txBody>
      </p:sp>
      <p:sp>
        <p:nvSpPr>
          <p:cNvPr id="4" name="矩形 3"/>
          <p:cNvSpPr/>
          <p:nvPr/>
        </p:nvSpPr>
        <p:spPr>
          <a:xfrm>
            <a:off x="532505" y="3295699"/>
            <a:ext cx="7664823" cy="1754326"/>
          </a:xfrm>
          <a:prstGeom prst="rect">
            <a:avLst/>
          </a:prstGeom>
        </p:spPr>
        <p:txBody>
          <a:bodyPr wrap="square">
            <a:spAutoFit/>
          </a:bodyPr>
          <a:lstStyle/>
          <a:p>
            <a:pPr algn="l">
              <a:lnSpc>
                <a:spcPct val="150000"/>
              </a:lnSpc>
            </a:pPr>
            <a:r>
              <a:rPr lang="zh-CN" altLang="en-US" b="1" dirty="0" smtClean="0"/>
              <a:t>         采用该</a:t>
            </a:r>
            <a:r>
              <a:rPr lang="zh-CN" altLang="en-US" b="1" dirty="0"/>
              <a:t>理想要素包容被测要素的提取要素时</a:t>
            </a:r>
            <a:r>
              <a:rPr lang="en-US" altLang="zh-CN" b="1" dirty="0"/>
              <a:t>,</a:t>
            </a:r>
            <a:r>
              <a:rPr lang="zh-CN" altLang="en-US" b="1" dirty="0"/>
              <a:t>具有最小宽度</a:t>
            </a:r>
            <a:r>
              <a:rPr lang="en-US" altLang="zh-CN" b="1" i="1" dirty="0"/>
              <a:t>f </a:t>
            </a:r>
            <a:r>
              <a:rPr lang="zh-CN" altLang="en-US" b="1" dirty="0"/>
              <a:t>或直径</a:t>
            </a:r>
            <a:r>
              <a:rPr lang="en-US" altLang="zh-CN" b="1" i="1" dirty="0"/>
              <a:t>d </a:t>
            </a:r>
            <a:r>
              <a:rPr lang="zh-CN" altLang="en-US" b="1" dirty="0"/>
              <a:t>的</a:t>
            </a:r>
            <a:r>
              <a:rPr lang="zh-CN" altLang="en-US" b="1" dirty="0">
                <a:solidFill>
                  <a:srgbClr val="FF0000"/>
                </a:solidFill>
              </a:rPr>
              <a:t>包容区域</a:t>
            </a:r>
            <a:r>
              <a:rPr lang="zh-CN" altLang="en-US" b="1" dirty="0"/>
              <a:t>称为最小</a:t>
            </a:r>
            <a:r>
              <a:rPr lang="zh-CN" altLang="en-US" b="1" dirty="0" smtClean="0"/>
              <a:t>包容</a:t>
            </a:r>
            <a:r>
              <a:rPr lang="zh-CN" altLang="en-US" b="1" dirty="0"/>
              <a:t>区域</a:t>
            </a:r>
            <a:r>
              <a:rPr lang="en-US" altLang="zh-CN" b="1" dirty="0"/>
              <a:t>(</a:t>
            </a:r>
            <a:r>
              <a:rPr lang="zh-CN" altLang="en-US" b="1" dirty="0">
                <a:solidFill>
                  <a:srgbClr val="FF0000"/>
                </a:solidFill>
              </a:rPr>
              <a:t>简称最小区域</a:t>
            </a:r>
            <a:r>
              <a:rPr lang="en-US" altLang="zh-CN" b="1" dirty="0"/>
              <a:t>)</a:t>
            </a:r>
            <a:r>
              <a:rPr lang="zh-CN" altLang="en-US" b="1" dirty="0"/>
              <a:t>。</a:t>
            </a:r>
          </a:p>
        </p:txBody>
      </p:sp>
      <p:sp>
        <p:nvSpPr>
          <p:cNvPr id="5" name="矩形 4"/>
          <p:cNvSpPr/>
          <p:nvPr/>
        </p:nvSpPr>
        <p:spPr>
          <a:xfrm>
            <a:off x="1016505" y="1393559"/>
            <a:ext cx="3052578" cy="461665"/>
          </a:xfrm>
          <a:prstGeom prst="rect">
            <a:avLst/>
          </a:prstGeom>
        </p:spPr>
        <p:txBody>
          <a:bodyPr wrap="square">
            <a:spAutoFit/>
          </a:bodyPr>
          <a:lstStyle/>
          <a:p>
            <a:pPr algn="l"/>
            <a:r>
              <a:rPr lang="zh-CN" altLang="en-US" b="1" dirty="0" smtClean="0"/>
              <a:t>（</a:t>
            </a:r>
            <a:r>
              <a:rPr lang="en-US" altLang="zh-CN" b="1" dirty="0" smtClean="0"/>
              <a:t>1</a:t>
            </a:r>
            <a:r>
              <a:rPr lang="zh-CN" altLang="en-US" b="1" dirty="0" smtClean="0"/>
              <a:t>）最小</a:t>
            </a:r>
            <a:r>
              <a:rPr lang="zh-CN" altLang="en-US" b="1" dirty="0"/>
              <a:t>区域法</a:t>
            </a:r>
            <a:endParaRPr lang="zh-CN" altLang="en-US" dirty="0"/>
          </a:p>
        </p:txBody>
      </p:sp>
      <p:sp>
        <p:nvSpPr>
          <p:cNvPr id="6" name="矩形 5"/>
          <p:cNvSpPr/>
          <p:nvPr/>
        </p:nvSpPr>
        <p:spPr>
          <a:xfrm>
            <a:off x="515687" y="1691626"/>
            <a:ext cx="7591249" cy="1754326"/>
          </a:xfrm>
          <a:prstGeom prst="rect">
            <a:avLst/>
          </a:prstGeom>
        </p:spPr>
        <p:txBody>
          <a:bodyPr wrap="square">
            <a:spAutoFit/>
          </a:bodyPr>
          <a:lstStyle/>
          <a:p>
            <a:pPr algn="l">
              <a:lnSpc>
                <a:spcPct val="150000"/>
              </a:lnSpc>
            </a:pPr>
            <a:r>
              <a:rPr lang="zh-CN" altLang="en-US" b="1" dirty="0" smtClean="0"/>
              <a:t>         指</a:t>
            </a:r>
            <a:r>
              <a:rPr lang="zh-CN" altLang="en-US" b="1" dirty="0"/>
              <a:t>采用切比雪夫法</a:t>
            </a:r>
            <a:r>
              <a:rPr lang="en-US" altLang="zh-CN" b="1" dirty="0"/>
              <a:t>(</a:t>
            </a:r>
            <a:r>
              <a:rPr lang="en-US" altLang="zh-CN" b="1" dirty="0" err="1"/>
              <a:t>Chebyshev</a:t>
            </a:r>
            <a:r>
              <a:rPr lang="en-US" altLang="zh-CN" b="1" dirty="0"/>
              <a:t>) </a:t>
            </a:r>
            <a:r>
              <a:rPr lang="zh-CN" altLang="en-US" b="1" dirty="0"/>
              <a:t>对被测要的提取要素进行拟合得到想要素位置的方法</a:t>
            </a:r>
            <a:r>
              <a:rPr lang="en-US" altLang="zh-CN" b="1" dirty="0"/>
              <a:t>,</a:t>
            </a:r>
            <a:r>
              <a:rPr lang="zh-CN" altLang="en-US" b="1" dirty="0"/>
              <a:t>即被测</a:t>
            </a:r>
            <a:r>
              <a:rPr lang="zh-CN" altLang="en-US" b="1" dirty="0" smtClean="0"/>
              <a:t>要的提取要素</a:t>
            </a:r>
            <a:r>
              <a:rPr lang="zh-CN" altLang="en-US" b="1" dirty="0"/>
              <a:t>相对于理想要素的最大距离为最小。</a:t>
            </a:r>
            <a:endParaRPr lang="zh-CN" altLang="en-US" dirty="0"/>
          </a:p>
        </p:txBody>
      </p:sp>
    </p:spTree>
    <p:extLst>
      <p:ext uri="{BB962C8B-B14F-4D97-AF65-F5344CB8AC3E}">
        <p14:creationId xmlns:p14="http://schemas.microsoft.com/office/powerpoint/2010/main" val="1885203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3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24</a:t>
            </a:fld>
            <a:endParaRPr lang="en-US" altLang="zh-CN"/>
          </a:p>
        </p:txBody>
      </p:sp>
      <p:sp>
        <p:nvSpPr>
          <p:cNvPr id="3" name="矩形 2"/>
          <p:cNvSpPr/>
          <p:nvPr/>
        </p:nvSpPr>
        <p:spPr>
          <a:xfrm>
            <a:off x="628179" y="355044"/>
            <a:ext cx="5342316" cy="461665"/>
          </a:xfrm>
          <a:prstGeom prst="rect">
            <a:avLst/>
          </a:prstGeom>
        </p:spPr>
        <p:txBody>
          <a:bodyPr wrap="square">
            <a:spAutoFit/>
          </a:bodyPr>
          <a:lstStyle/>
          <a:p>
            <a:pPr algn="l"/>
            <a:r>
              <a:rPr lang="zh-CN" altLang="en-US" b="1" dirty="0" smtClean="0"/>
              <a:t>（</a:t>
            </a:r>
            <a:r>
              <a:rPr lang="en-US" altLang="zh-CN" b="1" dirty="0"/>
              <a:t>2</a:t>
            </a:r>
            <a:r>
              <a:rPr lang="zh-CN" altLang="en-US" b="1" dirty="0" smtClean="0"/>
              <a:t>）举例（</a:t>
            </a:r>
            <a:r>
              <a:rPr lang="zh-CN" altLang="en-US" b="1" dirty="0"/>
              <a:t>最小</a:t>
            </a:r>
            <a:r>
              <a:rPr lang="zh-CN" altLang="en-US" b="1" dirty="0" smtClean="0"/>
              <a:t>区域）</a:t>
            </a:r>
            <a:endParaRPr lang="zh-CN" altLang="en-US" dirty="0"/>
          </a:p>
        </p:txBody>
      </p:sp>
      <p:sp>
        <p:nvSpPr>
          <p:cNvPr id="4" name="矩形 3"/>
          <p:cNvSpPr/>
          <p:nvPr/>
        </p:nvSpPr>
        <p:spPr>
          <a:xfrm>
            <a:off x="816437" y="772806"/>
            <a:ext cx="5342316" cy="461665"/>
          </a:xfrm>
          <a:prstGeom prst="rect">
            <a:avLst/>
          </a:prstGeom>
        </p:spPr>
        <p:txBody>
          <a:bodyPr wrap="square">
            <a:spAutoFit/>
          </a:bodyPr>
          <a:lstStyle/>
          <a:p>
            <a:pPr algn="l"/>
            <a:r>
              <a:rPr lang="zh-CN" altLang="en-US" b="1" dirty="0" smtClean="0">
                <a:latin typeface="华文中宋"/>
                <a:ea typeface="华文中宋"/>
              </a:rPr>
              <a:t>① </a:t>
            </a:r>
            <a:r>
              <a:rPr lang="zh-CN" altLang="en-US" b="1" dirty="0" smtClean="0"/>
              <a:t>例</a:t>
            </a:r>
            <a:r>
              <a:rPr lang="en-US" altLang="zh-CN" b="1" dirty="0" smtClean="0"/>
              <a:t>1</a:t>
            </a:r>
            <a:r>
              <a:rPr lang="zh-CN" altLang="en-US" b="1" dirty="0" smtClean="0"/>
              <a:t>：如图</a:t>
            </a:r>
            <a:r>
              <a:rPr lang="en-US" altLang="zh-CN" b="1" dirty="0" smtClean="0"/>
              <a:t>4.37</a:t>
            </a:r>
            <a:r>
              <a:rPr lang="zh-CN" altLang="en-US" b="1" dirty="0" smtClean="0"/>
              <a:t>所示。</a:t>
            </a:r>
            <a:endParaRPr lang="zh-CN" altLang="en-US" dirty="0"/>
          </a:p>
        </p:txBody>
      </p:sp>
      <p:sp>
        <p:nvSpPr>
          <p:cNvPr id="5" name="矩形 4"/>
          <p:cNvSpPr/>
          <p:nvPr/>
        </p:nvSpPr>
        <p:spPr>
          <a:xfrm>
            <a:off x="154820" y="2381924"/>
            <a:ext cx="8348291" cy="1200329"/>
          </a:xfrm>
          <a:prstGeom prst="rect">
            <a:avLst/>
          </a:prstGeom>
        </p:spPr>
        <p:txBody>
          <a:bodyPr wrap="square">
            <a:spAutoFit/>
          </a:bodyPr>
          <a:lstStyle/>
          <a:p>
            <a:pPr algn="l"/>
            <a:r>
              <a:rPr lang="zh-CN" altLang="en-US" b="1" dirty="0" smtClean="0"/>
              <a:t>         最小区域的宽度</a:t>
            </a:r>
            <a:r>
              <a:rPr lang="en-US" altLang="zh-CN" b="1" i="1" dirty="0" smtClean="0"/>
              <a:t>f </a:t>
            </a:r>
            <a:r>
              <a:rPr lang="zh-CN" altLang="en-US" b="1" dirty="0" smtClean="0"/>
              <a:t>等于被测要素上最高的峰点到</a:t>
            </a:r>
            <a:r>
              <a:rPr lang="zh-CN" altLang="en-US" b="1" dirty="0"/>
              <a:t>理想要素的距离值</a:t>
            </a:r>
            <a:r>
              <a:rPr lang="en-US" altLang="zh-CN" b="1" dirty="0"/>
              <a:t>(P) </a:t>
            </a:r>
            <a:r>
              <a:rPr lang="zh-CN" altLang="en-US" b="1" dirty="0"/>
              <a:t>与被测要素上最低的谷点到理想要素的距离值</a:t>
            </a:r>
            <a:r>
              <a:rPr lang="en-US" altLang="zh-CN" b="1" dirty="0"/>
              <a:t>(V) </a:t>
            </a:r>
            <a:r>
              <a:rPr lang="zh-CN" altLang="en-US" b="1" dirty="0"/>
              <a:t>之和</a:t>
            </a:r>
            <a:r>
              <a:rPr lang="en-US" altLang="zh-CN" b="1" dirty="0"/>
              <a:t>(T)</a:t>
            </a:r>
            <a:r>
              <a:rPr lang="zh-CN" altLang="en-US" b="1" dirty="0" smtClean="0"/>
              <a:t>。</a:t>
            </a:r>
            <a:endParaRPr lang="zh-CN" altLang="en-US" b="1" dirty="0"/>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841" y="3587288"/>
            <a:ext cx="2927419" cy="2306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6558" y="3579721"/>
            <a:ext cx="2805302" cy="2174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8655" y="3353654"/>
            <a:ext cx="3061935" cy="2140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794911" y="1182885"/>
            <a:ext cx="8140422" cy="461665"/>
          </a:xfrm>
          <a:prstGeom prst="rect">
            <a:avLst/>
          </a:prstGeom>
        </p:spPr>
        <p:txBody>
          <a:bodyPr wrap="square">
            <a:spAutoFit/>
          </a:bodyPr>
          <a:lstStyle/>
          <a:p>
            <a:pPr algn="l"/>
            <a:r>
              <a:rPr lang="zh-CN" altLang="en-US" b="1" dirty="0" smtClean="0"/>
              <a:t>图</a:t>
            </a:r>
            <a:r>
              <a:rPr lang="en-US" altLang="zh-CN" b="1" dirty="0"/>
              <a:t>4. 37(a) </a:t>
            </a:r>
            <a:r>
              <a:rPr lang="zh-CN" altLang="en-US" b="1" dirty="0"/>
              <a:t>所示为实体外约束</a:t>
            </a:r>
            <a:r>
              <a:rPr lang="en-US" altLang="zh-CN" b="1" dirty="0"/>
              <a:t>(CE) </a:t>
            </a:r>
            <a:r>
              <a:rPr lang="zh-CN" altLang="en-US" b="1" dirty="0"/>
              <a:t>的最小包容区域的宽度</a:t>
            </a:r>
            <a:r>
              <a:rPr lang="en-US" altLang="zh-CN" b="1" i="1" dirty="0" smtClean="0"/>
              <a:t>f</a:t>
            </a:r>
            <a:r>
              <a:rPr lang="zh-CN" altLang="en-US" b="1" dirty="0" smtClean="0"/>
              <a:t>。</a:t>
            </a:r>
            <a:endParaRPr lang="zh-CN" altLang="en-US" dirty="0"/>
          </a:p>
        </p:txBody>
      </p:sp>
      <p:sp>
        <p:nvSpPr>
          <p:cNvPr id="7" name="矩形 6"/>
          <p:cNvSpPr/>
          <p:nvPr/>
        </p:nvSpPr>
        <p:spPr>
          <a:xfrm>
            <a:off x="781463" y="1585788"/>
            <a:ext cx="7763907" cy="461665"/>
          </a:xfrm>
          <a:prstGeom prst="rect">
            <a:avLst/>
          </a:prstGeom>
        </p:spPr>
        <p:txBody>
          <a:bodyPr wrap="square">
            <a:spAutoFit/>
          </a:bodyPr>
          <a:lstStyle/>
          <a:p>
            <a:pPr algn="l"/>
            <a:r>
              <a:rPr lang="zh-CN" altLang="en-US" b="1" dirty="0"/>
              <a:t>图</a:t>
            </a:r>
            <a:r>
              <a:rPr lang="en-US" altLang="zh-CN" b="1" dirty="0"/>
              <a:t>4. 37(b) </a:t>
            </a:r>
            <a:r>
              <a:rPr lang="zh-CN" altLang="en-US" b="1" dirty="0"/>
              <a:t>为实体内约束</a:t>
            </a:r>
            <a:r>
              <a:rPr lang="en-US" altLang="zh-CN" b="1" dirty="0"/>
              <a:t>(CI) </a:t>
            </a:r>
            <a:r>
              <a:rPr lang="zh-CN" altLang="en-US" b="1" dirty="0"/>
              <a:t>的最小包容区域的宽度</a:t>
            </a:r>
            <a:r>
              <a:rPr lang="en-US" altLang="zh-CN" b="1" i="1" dirty="0" smtClean="0"/>
              <a:t>f</a:t>
            </a:r>
            <a:r>
              <a:rPr lang="zh-CN" altLang="en-US" b="1" dirty="0" smtClean="0"/>
              <a:t>。</a:t>
            </a:r>
            <a:endParaRPr lang="zh-CN" altLang="en-US" dirty="0"/>
          </a:p>
        </p:txBody>
      </p:sp>
      <p:sp>
        <p:nvSpPr>
          <p:cNvPr id="8" name="矩形 7"/>
          <p:cNvSpPr/>
          <p:nvPr/>
        </p:nvSpPr>
        <p:spPr>
          <a:xfrm>
            <a:off x="757843" y="1980218"/>
            <a:ext cx="8292027" cy="461665"/>
          </a:xfrm>
          <a:prstGeom prst="rect">
            <a:avLst/>
          </a:prstGeom>
        </p:spPr>
        <p:txBody>
          <a:bodyPr wrap="square">
            <a:spAutoFit/>
          </a:bodyPr>
          <a:lstStyle/>
          <a:p>
            <a:pPr algn="l"/>
            <a:r>
              <a:rPr lang="zh-CN" altLang="en-US" b="1" dirty="0"/>
              <a:t>图</a:t>
            </a:r>
            <a:r>
              <a:rPr lang="en-US" altLang="zh-CN" b="1" dirty="0"/>
              <a:t>4. 37(c) </a:t>
            </a:r>
            <a:r>
              <a:rPr lang="zh-CN" altLang="en-US" b="1" dirty="0" smtClean="0"/>
              <a:t>为</a:t>
            </a:r>
            <a:r>
              <a:rPr lang="zh-CN" altLang="en-US" b="1" dirty="0"/>
              <a:t>形状误差值无约束</a:t>
            </a:r>
            <a:r>
              <a:rPr lang="en-US" altLang="zh-CN" b="1" dirty="0"/>
              <a:t>(C) </a:t>
            </a:r>
            <a:r>
              <a:rPr lang="zh-CN" altLang="en-US" b="1" dirty="0"/>
              <a:t>的最小包容区域的宽度</a:t>
            </a:r>
            <a:r>
              <a:rPr lang="en-US" altLang="zh-CN" b="1" i="1" dirty="0"/>
              <a:t>f</a:t>
            </a:r>
            <a:r>
              <a:rPr lang="zh-CN" altLang="en-US" b="1" dirty="0"/>
              <a:t>。</a:t>
            </a:r>
            <a:endParaRPr lang="zh-CN" altLang="en-US" dirty="0"/>
          </a:p>
        </p:txBody>
      </p:sp>
      <p:cxnSp>
        <p:nvCxnSpPr>
          <p:cNvPr id="10" name="直接连接符 9"/>
          <p:cNvCxnSpPr/>
          <p:nvPr/>
        </p:nvCxnSpPr>
        <p:spPr bwMode="auto">
          <a:xfrm flipV="1">
            <a:off x="328841" y="4881282"/>
            <a:ext cx="2024394" cy="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auto">
          <a:xfrm flipV="1">
            <a:off x="3191761" y="4861168"/>
            <a:ext cx="2024394" cy="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flipV="1">
            <a:off x="5678655" y="4059052"/>
            <a:ext cx="2024394" cy="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flipV="1">
            <a:off x="6082065" y="5040687"/>
            <a:ext cx="1421392" cy="2"/>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p:nvPr/>
        </p:nvCxnSpPr>
        <p:spPr bwMode="auto">
          <a:xfrm flipV="1">
            <a:off x="1341038" y="4881283"/>
            <a:ext cx="0" cy="833717"/>
          </a:xfrm>
          <a:prstGeom prst="straightConnector1">
            <a:avLst/>
          </a:prstGeom>
          <a:solidFill>
            <a:srgbClr val="FF0066"/>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箭头连接符 20"/>
          <p:cNvCxnSpPr/>
          <p:nvPr/>
        </p:nvCxnSpPr>
        <p:spPr bwMode="auto">
          <a:xfrm>
            <a:off x="3953435" y="4316506"/>
            <a:ext cx="1" cy="1029875"/>
          </a:xfrm>
          <a:prstGeom prst="straightConnector1">
            <a:avLst/>
          </a:prstGeom>
          <a:solidFill>
            <a:srgbClr val="FF0066"/>
          </a:solidFill>
          <a:ln w="38100"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箭头连接符 22"/>
          <p:cNvCxnSpPr/>
          <p:nvPr/>
        </p:nvCxnSpPr>
        <p:spPr bwMode="auto">
          <a:xfrm>
            <a:off x="6293224" y="4072500"/>
            <a:ext cx="0" cy="968189"/>
          </a:xfrm>
          <a:prstGeom prst="straightConnector1">
            <a:avLst/>
          </a:prstGeom>
          <a:solidFill>
            <a:srgbClr val="FF0066"/>
          </a:solidFill>
          <a:ln w="38100"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806540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8850"/>
                                        </p:tgtEl>
                                        <p:attrNameLst>
                                          <p:attrName>style.visibility</p:attrName>
                                        </p:attrNameLst>
                                      </p:cBhvr>
                                      <p:to>
                                        <p:strVal val="visible"/>
                                      </p:to>
                                    </p:set>
                                    <p:anim calcmode="lin" valueType="num">
                                      <p:cBhvr additive="base">
                                        <p:cTn id="22" dur="500" fill="hold"/>
                                        <p:tgtEl>
                                          <p:spTgt spid="78850"/>
                                        </p:tgtEl>
                                        <p:attrNameLst>
                                          <p:attrName>ppt_x</p:attrName>
                                        </p:attrNameLst>
                                      </p:cBhvr>
                                      <p:tavLst>
                                        <p:tav tm="0">
                                          <p:val>
                                            <p:strVal val="0-#ppt_w/2"/>
                                          </p:val>
                                        </p:tav>
                                        <p:tav tm="100000">
                                          <p:val>
                                            <p:strVal val="#ppt_x"/>
                                          </p:val>
                                        </p:tav>
                                      </p:tavLst>
                                    </p:anim>
                                    <p:anim calcmode="lin" valueType="num">
                                      <p:cBhvr additive="base">
                                        <p:cTn id="23" dur="500" fill="hold"/>
                                        <p:tgtEl>
                                          <p:spTgt spid="7885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78851"/>
                                        </p:tgtEl>
                                        <p:attrNameLst>
                                          <p:attrName>style.visibility</p:attrName>
                                        </p:attrNameLst>
                                      </p:cBhvr>
                                      <p:to>
                                        <p:strVal val="visible"/>
                                      </p:to>
                                    </p:set>
                                    <p:anim calcmode="lin" valueType="num">
                                      <p:cBhvr additive="base">
                                        <p:cTn id="38" dur="500" fill="hold"/>
                                        <p:tgtEl>
                                          <p:spTgt spid="78851"/>
                                        </p:tgtEl>
                                        <p:attrNameLst>
                                          <p:attrName>ppt_x</p:attrName>
                                        </p:attrNameLst>
                                      </p:cBhvr>
                                      <p:tavLst>
                                        <p:tav tm="0">
                                          <p:val>
                                            <p:strVal val="#ppt_x"/>
                                          </p:val>
                                        </p:tav>
                                        <p:tav tm="100000">
                                          <p:val>
                                            <p:strVal val="#ppt_x"/>
                                          </p:val>
                                        </p:tav>
                                      </p:tavLst>
                                    </p:anim>
                                    <p:anim calcmode="lin" valueType="num">
                                      <p:cBhvr additive="base">
                                        <p:cTn id="39" dur="500" fill="hold"/>
                                        <p:tgtEl>
                                          <p:spTgt spid="7885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78852"/>
                                        </p:tgtEl>
                                        <p:attrNameLst>
                                          <p:attrName>style.visibility</p:attrName>
                                        </p:attrNameLst>
                                      </p:cBhvr>
                                      <p:to>
                                        <p:strVal val="visible"/>
                                      </p:to>
                                    </p:set>
                                    <p:anim calcmode="lin" valueType="num">
                                      <p:cBhvr additive="base">
                                        <p:cTn id="54" dur="500" fill="hold"/>
                                        <p:tgtEl>
                                          <p:spTgt spid="78852"/>
                                        </p:tgtEl>
                                        <p:attrNameLst>
                                          <p:attrName>ppt_x</p:attrName>
                                        </p:attrNameLst>
                                      </p:cBhvr>
                                      <p:tavLst>
                                        <p:tav tm="0">
                                          <p:val>
                                            <p:strVal val="1+#ppt_w/2"/>
                                          </p:val>
                                        </p:tav>
                                        <p:tav tm="100000">
                                          <p:val>
                                            <p:strVal val="#ppt_x"/>
                                          </p:val>
                                        </p:tav>
                                      </p:tavLst>
                                    </p:anim>
                                    <p:anim calcmode="lin" valueType="num">
                                      <p:cBhvr additive="base">
                                        <p:cTn id="55"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left)">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left)">
                                      <p:cBhvr>
                                        <p:cTn id="70" dur="500"/>
                                        <p:tgtEl>
                                          <p:spTgt spid="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down)">
                                      <p:cBhvr>
                                        <p:cTn id="75" dur="500"/>
                                        <p:tgtEl>
                                          <p:spTgt spid="14"/>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up)">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down)">
                                      <p:cBhvr>
                                        <p:cTn id="8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25</a:t>
            </a:fld>
            <a:endParaRPr lang="en-US" altLang="zh-CN"/>
          </a:p>
        </p:txBody>
      </p:sp>
      <p:sp>
        <p:nvSpPr>
          <p:cNvPr id="3" name="矩形 2"/>
          <p:cNvSpPr/>
          <p:nvPr/>
        </p:nvSpPr>
        <p:spPr>
          <a:xfrm>
            <a:off x="485343" y="1134852"/>
            <a:ext cx="7893424" cy="3416320"/>
          </a:xfrm>
          <a:prstGeom prst="rect">
            <a:avLst/>
          </a:prstGeom>
        </p:spPr>
        <p:txBody>
          <a:bodyPr wrap="square">
            <a:spAutoFit/>
          </a:bodyPr>
          <a:lstStyle/>
          <a:p>
            <a:pPr algn="l">
              <a:lnSpc>
                <a:spcPct val="150000"/>
              </a:lnSpc>
            </a:pPr>
            <a:r>
              <a:rPr lang="zh-CN" altLang="en-US" b="1" dirty="0" smtClean="0"/>
              <a:t>         一般</a:t>
            </a:r>
            <a:r>
              <a:rPr lang="zh-CN" altLang="en-US" b="1" dirty="0"/>
              <a:t>情况下</a:t>
            </a:r>
            <a:r>
              <a:rPr lang="en-US" altLang="zh-CN" b="1" dirty="0"/>
              <a:t>,</a:t>
            </a:r>
            <a:r>
              <a:rPr lang="zh-CN" altLang="en-US" b="1" dirty="0"/>
              <a:t>各形状误差项目最小区域的形状分别与各自的公差带形状一致</a:t>
            </a:r>
            <a:r>
              <a:rPr lang="en-US" altLang="zh-CN" b="1" dirty="0"/>
              <a:t>,</a:t>
            </a:r>
            <a:r>
              <a:rPr lang="zh-CN" altLang="en-US" b="1" dirty="0"/>
              <a:t>但</a:t>
            </a:r>
            <a:r>
              <a:rPr lang="zh-CN" altLang="en-US" b="1" dirty="0" smtClean="0"/>
              <a:t>宽度</a:t>
            </a:r>
            <a:r>
              <a:rPr lang="en-US" altLang="zh-CN" b="1" dirty="0" smtClean="0"/>
              <a:t>(</a:t>
            </a:r>
            <a:r>
              <a:rPr lang="zh-CN" altLang="en-US" b="1" dirty="0"/>
              <a:t>或直径</a:t>
            </a:r>
            <a:r>
              <a:rPr lang="en-US" altLang="zh-CN" b="1" dirty="0"/>
              <a:t>) </a:t>
            </a:r>
            <a:r>
              <a:rPr lang="zh-CN" altLang="en-US" b="1" dirty="0"/>
              <a:t>由被测提取要素本身决定</a:t>
            </a:r>
            <a:r>
              <a:rPr lang="zh-CN" altLang="en-US" b="1" dirty="0" smtClean="0"/>
              <a:t>。在</a:t>
            </a:r>
            <a:r>
              <a:rPr lang="zh-CN" altLang="en-US" b="1" dirty="0"/>
              <a:t>满足零件功能要求的前提下</a:t>
            </a:r>
            <a:r>
              <a:rPr lang="en-US" altLang="zh-CN" b="1" dirty="0"/>
              <a:t>,</a:t>
            </a:r>
            <a:r>
              <a:rPr lang="zh-CN" altLang="en-US" b="1" dirty="0"/>
              <a:t>也可以</a:t>
            </a:r>
            <a:r>
              <a:rPr lang="zh-CN" altLang="en-US" b="1" dirty="0">
                <a:solidFill>
                  <a:srgbClr val="FF0000"/>
                </a:solidFill>
              </a:rPr>
              <a:t>采用其他近似的评定方法评定形状误差值</a:t>
            </a:r>
            <a:r>
              <a:rPr lang="zh-CN" altLang="en-US" b="1" dirty="0" smtClean="0"/>
              <a:t>。但</a:t>
            </a:r>
            <a:r>
              <a:rPr lang="zh-CN" altLang="en-US" b="1" dirty="0"/>
              <a:t>这样评定的数值将大于或等于最小区域法评定的形状误差值</a:t>
            </a:r>
            <a:r>
              <a:rPr lang="en-US" altLang="zh-CN" b="1" dirty="0"/>
              <a:t>,</a:t>
            </a:r>
            <a:r>
              <a:rPr lang="zh-CN" altLang="en-US" b="1" dirty="0"/>
              <a:t>因此有可能把合格品</a:t>
            </a:r>
            <a:r>
              <a:rPr lang="zh-CN" altLang="en-US" b="1" dirty="0" smtClean="0"/>
              <a:t>误判</a:t>
            </a:r>
            <a:r>
              <a:rPr lang="zh-CN" altLang="en-US" b="1" dirty="0"/>
              <a:t>为废品</a:t>
            </a:r>
            <a:r>
              <a:rPr lang="en-US" altLang="zh-CN" b="1" dirty="0"/>
              <a:t>,</a:t>
            </a:r>
            <a:r>
              <a:rPr lang="zh-CN" altLang="en-US" b="1" dirty="0"/>
              <a:t>这是不经济的</a:t>
            </a:r>
            <a:r>
              <a:rPr lang="zh-CN" altLang="en-US" b="1" dirty="0" smtClean="0"/>
              <a:t>。</a:t>
            </a:r>
            <a:endParaRPr lang="zh-CN" altLang="en-US" b="1" dirty="0"/>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362" y="4514374"/>
            <a:ext cx="5316427" cy="2117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85343" y="166319"/>
            <a:ext cx="7730811" cy="1200329"/>
          </a:xfrm>
          <a:prstGeom prst="rect">
            <a:avLst/>
          </a:prstGeom>
        </p:spPr>
        <p:txBody>
          <a:bodyPr wrap="square">
            <a:spAutoFit/>
          </a:bodyPr>
          <a:lstStyle/>
          <a:p>
            <a:pPr algn="l">
              <a:lnSpc>
                <a:spcPct val="150000"/>
              </a:lnSpc>
            </a:pPr>
            <a:r>
              <a:rPr lang="zh-CN" altLang="en-US" b="1" dirty="0" smtClean="0"/>
              <a:t>          </a:t>
            </a:r>
            <a:r>
              <a:rPr lang="zh-CN" altLang="en-US" b="1" dirty="0" smtClean="0">
                <a:latin typeface="华文中宋"/>
                <a:ea typeface="华文中宋"/>
              </a:rPr>
              <a:t>② </a:t>
            </a:r>
            <a:r>
              <a:rPr lang="zh-CN" altLang="en-US" b="1" dirty="0" smtClean="0"/>
              <a:t>例</a:t>
            </a:r>
            <a:r>
              <a:rPr lang="en-US" altLang="zh-CN" b="1" dirty="0" smtClean="0"/>
              <a:t>2</a:t>
            </a:r>
            <a:r>
              <a:rPr lang="zh-CN" altLang="en-US" b="1" dirty="0" smtClean="0"/>
              <a:t>图</a:t>
            </a:r>
            <a:r>
              <a:rPr lang="en-US" altLang="zh-CN" b="1" dirty="0"/>
              <a:t>4. 38 </a:t>
            </a:r>
            <a:r>
              <a:rPr lang="zh-CN" altLang="en-US" b="1" dirty="0"/>
              <a:t>所示为形状误差的最小包容直径</a:t>
            </a:r>
            <a:r>
              <a:rPr lang="en-US" altLang="zh-CN" b="1" i="1" dirty="0"/>
              <a:t>d</a:t>
            </a:r>
            <a:r>
              <a:rPr lang="en-US" altLang="zh-CN" b="1" dirty="0"/>
              <a:t> </a:t>
            </a:r>
            <a:r>
              <a:rPr lang="zh-CN" altLang="en-US" b="1" dirty="0"/>
              <a:t>等上被测要素上的点到理想要素的最大距离值</a:t>
            </a:r>
            <a:r>
              <a:rPr lang="en-US" altLang="zh-CN" b="1" dirty="0"/>
              <a:t>l </a:t>
            </a:r>
            <a:r>
              <a:rPr lang="zh-CN" altLang="en-US" b="1" dirty="0"/>
              <a:t>的</a:t>
            </a:r>
            <a:r>
              <a:rPr lang="en-US" altLang="zh-CN" b="1" dirty="0"/>
              <a:t>2 </a:t>
            </a:r>
            <a:r>
              <a:rPr lang="zh-CN" altLang="en-US" b="1" dirty="0"/>
              <a:t>倍。</a:t>
            </a:r>
          </a:p>
        </p:txBody>
      </p:sp>
      <p:cxnSp>
        <p:nvCxnSpPr>
          <p:cNvPr id="7" name="直接箭头连接符 6"/>
          <p:cNvCxnSpPr/>
          <p:nvPr/>
        </p:nvCxnSpPr>
        <p:spPr bwMode="auto">
          <a:xfrm>
            <a:off x="1963271" y="5109882"/>
            <a:ext cx="0" cy="564777"/>
          </a:xfrm>
          <a:prstGeom prst="straightConnector1">
            <a:avLst/>
          </a:prstGeom>
          <a:solidFill>
            <a:srgbClr val="FF0066"/>
          </a:solidFill>
          <a:ln w="38100"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26220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9874"/>
                                        </p:tgtEl>
                                        <p:attrNameLst>
                                          <p:attrName>style.visibility</p:attrName>
                                        </p:attrNameLst>
                                      </p:cBhvr>
                                      <p:to>
                                        <p:strVal val="visible"/>
                                      </p:to>
                                    </p:set>
                                    <p:anim calcmode="lin" valueType="num">
                                      <p:cBhvr additive="base">
                                        <p:cTn id="12" dur="500" fill="hold"/>
                                        <p:tgtEl>
                                          <p:spTgt spid="79874"/>
                                        </p:tgtEl>
                                        <p:attrNameLst>
                                          <p:attrName>ppt_x</p:attrName>
                                        </p:attrNameLst>
                                      </p:cBhvr>
                                      <p:tavLst>
                                        <p:tav tm="0">
                                          <p:val>
                                            <p:strVal val="#ppt_x"/>
                                          </p:val>
                                        </p:tav>
                                        <p:tav tm="100000">
                                          <p:val>
                                            <p:strVal val="#ppt_x"/>
                                          </p:val>
                                        </p:tav>
                                      </p:tavLst>
                                    </p:anim>
                                    <p:anim calcmode="lin" valueType="num">
                                      <p:cBhvr additive="base">
                                        <p:cTn id="13"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65CFCA-3EC8-4B8A-8902-33C789563D63}" type="slidenum">
              <a:rPr kumimoji="0" lang="zh-CN" altLang="en-US" sz="2000" smtClean="0">
                <a:solidFill>
                  <a:srgbClr val="0000FF"/>
                </a:solidFill>
              </a:rPr>
              <a:pPr eaLnBrk="1" hangingPunct="1"/>
              <a:t>26</a:t>
            </a:fld>
            <a:endParaRPr kumimoji="0" lang="en-US" altLang="zh-CN" sz="2000" smtClean="0">
              <a:solidFill>
                <a:srgbClr val="0000FF"/>
              </a:solidFill>
            </a:endParaRPr>
          </a:p>
        </p:txBody>
      </p:sp>
      <p:sp>
        <p:nvSpPr>
          <p:cNvPr id="3" name="矩形 2"/>
          <p:cNvSpPr/>
          <p:nvPr/>
        </p:nvSpPr>
        <p:spPr>
          <a:xfrm>
            <a:off x="319190" y="1223859"/>
            <a:ext cx="8093286" cy="3970318"/>
          </a:xfrm>
          <a:prstGeom prst="rect">
            <a:avLst/>
          </a:prstGeom>
        </p:spPr>
        <p:txBody>
          <a:bodyPr wrap="square">
            <a:spAutoFit/>
          </a:bodyPr>
          <a:lstStyle/>
          <a:p>
            <a:pPr algn="l">
              <a:lnSpc>
                <a:spcPct val="150000"/>
              </a:lnSpc>
            </a:pPr>
            <a:r>
              <a:rPr lang="zh-CN" altLang="en-US" b="1" dirty="0" smtClean="0">
                <a:latin typeface="华文中宋"/>
                <a:ea typeface="华文中宋"/>
              </a:rPr>
              <a:t>      ① </a:t>
            </a:r>
            <a:r>
              <a:rPr lang="zh-CN" altLang="en-US" b="1" dirty="0" smtClean="0"/>
              <a:t>最小</a:t>
            </a:r>
            <a:r>
              <a:rPr lang="zh-CN" altLang="en-US" b="1" dirty="0"/>
              <a:t>区域判别法</a:t>
            </a:r>
            <a:r>
              <a:rPr lang="en-US" altLang="zh-CN" b="1" dirty="0"/>
              <a:t>:</a:t>
            </a:r>
            <a:r>
              <a:rPr lang="zh-CN" altLang="en-US" b="1" dirty="0"/>
              <a:t>在给定平面内</a:t>
            </a:r>
            <a:r>
              <a:rPr lang="en-US" altLang="zh-CN" b="1" dirty="0"/>
              <a:t>,</a:t>
            </a:r>
            <a:r>
              <a:rPr lang="zh-CN" altLang="en-US" b="1" dirty="0" smtClean="0"/>
              <a:t>由两</a:t>
            </a:r>
            <a:r>
              <a:rPr lang="zh-CN" altLang="en-US" b="1" dirty="0"/>
              <a:t>条平行直线包容被测要素的提取</a:t>
            </a:r>
            <a:r>
              <a:rPr lang="zh-CN" altLang="en-US" b="1" dirty="0" smtClean="0"/>
              <a:t>要素时</a:t>
            </a:r>
            <a:r>
              <a:rPr lang="en-US" altLang="zh-CN" b="1" dirty="0"/>
              <a:t>,</a:t>
            </a:r>
            <a:r>
              <a:rPr lang="zh-CN" altLang="en-US" b="1" dirty="0"/>
              <a:t>成高低相间三点接触</a:t>
            </a:r>
            <a:r>
              <a:rPr lang="en-US" altLang="zh-CN" b="1" dirty="0"/>
              <a:t>,</a:t>
            </a:r>
            <a:r>
              <a:rPr lang="zh-CN" altLang="en-US" b="1" dirty="0"/>
              <a:t>即</a:t>
            </a:r>
            <a:r>
              <a:rPr lang="zh-CN" altLang="en-US" b="1" dirty="0">
                <a:solidFill>
                  <a:srgbClr val="FF0000"/>
                </a:solidFill>
              </a:rPr>
              <a:t>相间准则</a:t>
            </a:r>
            <a:r>
              <a:rPr lang="zh-CN" altLang="en-US" b="1" dirty="0"/>
              <a:t>。</a:t>
            </a:r>
            <a:r>
              <a:rPr lang="zh-CN" altLang="en-US" b="1" dirty="0" smtClean="0"/>
              <a:t>如图</a:t>
            </a:r>
            <a:r>
              <a:rPr lang="en-US" altLang="zh-CN" b="1" dirty="0"/>
              <a:t>4. 39 </a:t>
            </a:r>
            <a:r>
              <a:rPr lang="zh-CN" altLang="en-US" b="1" dirty="0"/>
              <a:t>所示</a:t>
            </a:r>
            <a:r>
              <a:rPr lang="en-US" altLang="zh-CN" b="1" dirty="0"/>
              <a:t>,</a:t>
            </a:r>
            <a:r>
              <a:rPr lang="zh-CN" altLang="en-US" b="1" dirty="0"/>
              <a:t>这</a:t>
            </a:r>
            <a:r>
              <a:rPr lang="zh-CN" altLang="en-US" b="1" dirty="0" smtClean="0"/>
              <a:t>两</a:t>
            </a:r>
            <a:endParaRPr lang="en-US" altLang="zh-CN" b="1" dirty="0" smtClean="0"/>
          </a:p>
          <a:p>
            <a:pPr algn="l">
              <a:lnSpc>
                <a:spcPct val="150000"/>
              </a:lnSpc>
            </a:pPr>
            <a:r>
              <a:rPr lang="zh-CN" altLang="en-US" b="1" dirty="0" smtClean="0"/>
              <a:t>条平行直线</a:t>
            </a:r>
            <a:r>
              <a:rPr lang="zh-CN" altLang="en-US" b="1" dirty="0"/>
              <a:t>之间的</a:t>
            </a:r>
            <a:r>
              <a:rPr lang="zh-CN" altLang="en-US" b="1" dirty="0" smtClean="0"/>
              <a:t>区</a:t>
            </a:r>
            <a:endParaRPr lang="en-US" altLang="zh-CN" b="1" dirty="0" smtClean="0"/>
          </a:p>
          <a:p>
            <a:pPr algn="l">
              <a:lnSpc>
                <a:spcPct val="150000"/>
              </a:lnSpc>
            </a:pPr>
            <a:r>
              <a:rPr lang="zh-CN" altLang="en-US" b="1" dirty="0" smtClean="0"/>
              <a:t>域为</a:t>
            </a:r>
            <a:r>
              <a:rPr lang="zh-CN" altLang="en-US" b="1" dirty="0"/>
              <a:t>最</a:t>
            </a:r>
            <a:r>
              <a:rPr lang="zh-CN" altLang="en-US" b="1" dirty="0" smtClean="0"/>
              <a:t>小区域</a:t>
            </a:r>
            <a:r>
              <a:rPr lang="en-US" altLang="zh-CN" b="1" dirty="0"/>
              <a:t>,</a:t>
            </a:r>
            <a:r>
              <a:rPr lang="zh-CN" altLang="en-US" b="1" dirty="0"/>
              <a:t>该</a:t>
            </a:r>
            <a:r>
              <a:rPr lang="zh-CN" altLang="en-US" b="1" dirty="0" smtClean="0"/>
              <a:t>区</a:t>
            </a:r>
            <a:endParaRPr lang="en-US" altLang="zh-CN" b="1" dirty="0" smtClean="0"/>
          </a:p>
          <a:p>
            <a:pPr algn="l">
              <a:lnSpc>
                <a:spcPct val="150000"/>
              </a:lnSpc>
            </a:pPr>
            <a:r>
              <a:rPr lang="zh-CN" altLang="en-US" b="1" dirty="0" smtClean="0"/>
              <a:t>域</a:t>
            </a:r>
            <a:r>
              <a:rPr lang="zh-CN" altLang="en-US" b="1" dirty="0"/>
              <a:t>的宽度</a:t>
            </a:r>
            <a:r>
              <a:rPr lang="en-US" altLang="zh-CN" b="1" i="1" dirty="0"/>
              <a:t>f </a:t>
            </a:r>
            <a:r>
              <a:rPr lang="zh-CN" altLang="en-US" b="1" dirty="0"/>
              <a:t>为</a:t>
            </a:r>
            <a:r>
              <a:rPr lang="zh-CN" altLang="en-US" b="1" dirty="0" smtClean="0"/>
              <a:t>直线</a:t>
            </a:r>
            <a:endParaRPr lang="en-US" altLang="zh-CN" b="1" dirty="0" smtClean="0"/>
          </a:p>
          <a:p>
            <a:pPr algn="l">
              <a:lnSpc>
                <a:spcPct val="150000"/>
              </a:lnSpc>
            </a:pPr>
            <a:r>
              <a:rPr lang="zh-CN" altLang="en-US" b="1" dirty="0" smtClean="0"/>
              <a:t>度误差值</a:t>
            </a:r>
            <a:r>
              <a:rPr lang="zh-CN" altLang="en-US" b="1" dirty="0"/>
              <a:t>。</a:t>
            </a:r>
          </a:p>
        </p:txBody>
      </p:sp>
      <p:sp>
        <p:nvSpPr>
          <p:cNvPr id="4" name="矩形 3"/>
          <p:cNvSpPr/>
          <p:nvPr/>
        </p:nvSpPr>
        <p:spPr>
          <a:xfrm>
            <a:off x="964260" y="398698"/>
            <a:ext cx="4204997" cy="461665"/>
          </a:xfrm>
          <a:prstGeom prst="rect">
            <a:avLst/>
          </a:prstGeom>
        </p:spPr>
        <p:txBody>
          <a:bodyPr wrap="none">
            <a:spAutoFit/>
          </a:bodyPr>
          <a:lstStyle/>
          <a:p>
            <a:pPr algn="l"/>
            <a:r>
              <a:rPr lang="en-US" altLang="zh-CN" b="1" dirty="0"/>
              <a:t>3. </a:t>
            </a:r>
            <a:r>
              <a:rPr lang="zh-CN" altLang="en-US" b="1" dirty="0"/>
              <a:t>形状误差的最小区域判别法</a:t>
            </a:r>
          </a:p>
        </p:txBody>
      </p:sp>
      <p:sp>
        <p:nvSpPr>
          <p:cNvPr id="5" name="矩形 4"/>
          <p:cNvSpPr/>
          <p:nvPr/>
        </p:nvSpPr>
        <p:spPr>
          <a:xfrm>
            <a:off x="879852" y="849980"/>
            <a:ext cx="6407214" cy="461665"/>
          </a:xfrm>
          <a:prstGeom prst="rect">
            <a:avLst/>
          </a:prstGeom>
        </p:spPr>
        <p:txBody>
          <a:bodyPr wrap="square">
            <a:spAutoFit/>
          </a:bodyPr>
          <a:lstStyle/>
          <a:p>
            <a:pPr algn="l"/>
            <a:r>
              <a:rPr lang="en-US" altLang="zh-CN" b="1" dirty="0"/>
              <a:t>(1) </a:t>
            </a:r>
            <a:r>
              <a:rPr lang="zh-CN" altLang="en-US" b="1" dirty="0"/>
              <a:t>给定平面内直线度误差值评定</a:t>
            </a: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088" y="2515836"/>
            <a:ext cx="5073591" cy="392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8850"/>
                                        </p:tgtEl>
                                        <p:attrNameLst>
                                          <p:attrName>style.visibility</p:attrName>
                                        </p:attrNameLst>
                                      </p:cBhvr>
                                      <p:to>
                                        <p:strVal val="visible"/>
                                      </p:to>
                                    </p:set>
                                    <p:anim calcmode="lin" valueType="num">
                                      <p:cBhvr additive="base">
                                        <p:cTn id="17" dur="500" fill="hold"/>
                                        <p:tgtEl>
                                          <p:spTgt spid="78850"/>
                                        </p:tgtEl>
                                        <p:attrNameLst>
                                          <p:attrName>ppt_x</p:attrName>
                                        </p:attrNameLst>
                                      </p:cBhvr>
                                      <p:tavLst>
                                        <p:tav tm="0">
                                          <p:val>
                                            <p:strVal val="#ppt_x"/>
                                          </p:val>
                                        </p:tav>
                                        <p:tav tm="100000">
                                          <p:val>
                                            <p:strVal val="#ppt_x"/>
                                          </p:val>
                                        </p:tav>
                                      </p:tavLst>
                                    </p:anim>
                                    <p:anim calcmode="lin" valueType="num">
                                      <p:cBhvr additive="base">
                                        <p:cTn id="1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1D6FB29-2ACF-41E0-827B-16CA10BCCDF1}" type="slidenum">
              <a:rPr kumimoji="0" lang="zh-CN" altLang="en-US" sz="2000" smtClean="0">
                <a:solidFill>
                  <a:srgbClr val="0000FF"/>
                </a:solidFill>
              </a:rPr>
              <a:pPr eaLnBrk="1" hangingPunct="1"/>
              <a:t>27</a:t>
            </a:fld>
            <a:endParaRPr kumimoji="0" lang="en-US" altLang="zh-CN" sz="2000" smtClean="0">
              <a:solidFill>
                <a:srgbClr val="0000FF"/>
              </a:solidFill>
            </a:endParaRPr>
          </a:p>
        </p:txBody>
      </p:sp>
      <p:grpSp>
        <p:nvGrpSpPr>
          <p:cNvPr id="4" name="组合 3"/>
          <p:cNvGrpSpPr/>
          <p:nvPr/>
        </p:nvGrpSpPr>
        <p:grpSpPr>
          <a:xfrm>
            <a:off x="455749" y="283875"/>
            <a:ext cx="8073834" cy="2308324"/>
            <a:chOff x="399477" y="326079"/>
            <a:chExt cx="8073834" cy="2308324"/>
          </a:xfrm>
        </p:grpSpPr>
        <p:sp>
          <p:nvSpPr>
            <p:cNvPr id="15" name="矩形 14"/>
            <p:cNvSpPr/>
            <p:nvPr/>
          </p:nvSpPr>
          <p:spPr>
            <a:xfrm>
              <a:off x="399477" y="326079"/>
              <a:ext cx="8073834" cy="2308324"/>
            </a:xfrm>
            <a:prstGeom prst="rect">
              <a:avLst/>
            </a:prstGeom>
          </p:spPr>
          <p:txBody>
            <a:bodyPr wrap="square">
              <a:spAutoFit/>
            </a:bodyPr>
            <a:lstStyle/>
            <a:p>
              <a:pPr algn="l">
                <a:lnSpc>
                  <a:spcPct val="150000"/>
                </a:lnSpc>
              </a:pPr>
              <a:r>
                <a:rPr lang="zh-CN" altLang="en-US" b="1" dirty="0" smtClean="0">
                  <a:latin typeface="华文中宋"/>
                  <a:ea typeface="华文中宋"/>
                </a:rPr>
                <a:t>       ②  </a:t>
              </a:r>
              <a:r>
                <a:rPr lang="zh-CN" altLang="en-US" b="1" dirty="0" smtClean="0"/>
                <a:t>两</a:t>
              </a:r>
              <a:r>
                <a:rPr lang="zh-CN" altLang="en-US" b="1" dirty="0"/>
                <a:t>端点连线法</a:t>
              </a:r>
              <a:r>
                <a:rPr lang="en-US" altLang="zh-CN" b="1" dirty="0"/>
                <a:t>:</a:t>
              </a:r>
              <a:r>
                <a:rPr lang="zh-CN" altLang="en-US" b="1" dirty="0"/>
                <a:t>以测得的</a:t>
              </a:r>
              <a:r>
                <a:rPr lang="zh-CN" altLang="en-US" b="1" dirty="0" smtClean="0"/>
                <a:t>误差曲线首尾</a:t>
              </a:r>
              <a:r>
                <a:rPr lang="zh-CN" altLang="en-US" b="1" dirty="0"/>
                <a:t>两点连线为理想要素</a:t>
              </a:r>
              <a:r>
                <a:rPr lang="en-US" altLang="zh-CN" b="1" dirty="0"/>
                <a:t>,</a:t>
              </a:r>
              <a:r>
                <a:rPr lang="zh-CN" altLang="en-US" b="1" dirty="0"/>
                <a:t>作平行于该</a:t>
              </a:r>
              <a:r>
                <a:rPr lang="zh-CN" altLang="en-US" b="1" dirty="0" smtClean="0"/>
                <a:t>连线</a:t>
              </a:r>
              <a:r>
                <a:rPr lang="zh-CN" altLang="en-US" b="1" dirty="0"/>
                <a:t>的两条平行直线将被测的实际要素</a:t>
              </a:r>
              <a:r>
                <a:rPr lang="zh-CN" altLang="en-US" b="1" dirty="0" smtClean="0"/>
                <a:t>包容</a:t>
              </a:r>
              <a:r>
                <a:rPr lang="en-US" altLang="zh-CN" b="1" dirty="0"/>
                <a:t>,</a:t>
              </a:r>
              <a:r>
                <a:rPr lang="zh-CN" altLang="en-US" b="1" dirty="0"/>
                <a:t>此两条平行直线间的纵坐标距离</a:t>
              </a:r>
              <a:r>
                <a:rPr lang="en-US" altLang="zh-CN" b="1" dirty="0"/>
                <a:t>(</a:t>
              </a:r>
              <a:r>
                <a:rPr lang="zh-CN" altLang="en-US" b="1" dirty="0"/>
                <a:t>按误差读取方向不变的原则</a:t>
              </a:r>
              <a:r>
                <a:rPr lang="en-US" altLang="zh-CN" b="1" dirty="0"/>
                <a:t>) </a:t>
              </a:r>
              <a:r>
                <a:rPr lang="zh-CN" altLang="en-US" b="1" dirty="0"/>
                <a:t>即为直线度</a:t>
              </a:r>
              <a:r>
                <a:rPr lang="zh-CN" altLang="en-US" b="1" dirty="0" smtClean="0"/>
                <a:t>误差         </a:t>
              </a:r>
              <a:r>
                <a:rPr lang="en-US" altLang="zh-CN" b="1" dirty="0" smtClean="0"/>
                <a:t>,</a:t>
              </a:r>
              <a:r>
                <a:rPr lang="zh-CN" altLang="en-US" b="1" dirty="0" smtClean="0"/>
                <a:t>如</a:t>
              </a:r>
              <a:r>
                <a:rPr lang="zh-CN" altLang="en-US" b="1" dirty="0"/>
                <a:t>图</a:t>
              </a:r>
              <a:r>
                <a:rPr lang="en-US" altLang="zh-CN" b="1" dirty="0"/>
                <a:t>4. 40(a) </a:t>
              </a:r>
              <a:r>
                <a:rPr lang="zh-CN" altLang="en-US" b="1" dirty="0"/>
                <a:t>所示</a:t>
              </a:r>
              <a:r>
                <a:rPr lang="zh-CN" altLang="en-US" b="1" dirty="0" smtClean="0"/>
                <a:t>。</a:t>
              </a:r>
              <a:endParaRPr lang="zh-CN" altLang="en-US" b="1" dirty="0"/>
            </a:p>
          </p:txBody>
        </p:sp>
        <p:pic>
          <p:nvPicPr>
            <p:cNvPr id="79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3506" y="2121519"/>
              <a:ext cx="485775" cy="4286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 name="组合 4"/>
          <p:cNvGrpSpPr/>
          <p:nvPr/>
        </p:nvGrpSpPr>
        <p:grpSpPr>
          <a:xfrm>
            <a:off x="399477" y="2461403"/>
            <a:ext cx="8073834" cy="1754326"/>
            <a:chOff x="399477" y="2433267"/>
            <a:chExt cx="8073834" cy="1754326"/>
          </a:xfrm>
        </p:grpSpPr>
        <p:sp>
          <p:nvSpPr>
            <p:cNvPr id="2" name="矩形 1"/>
            <p:cNvSpPr/>
            <p:nvPr/>
          </p:nvSpPr>
          <p:spPr>
            <a:xfrm>
              <a:off x="399477" y="2433267"/>
              <a:ext cx="8073834" cy="1754326"/>
            </a:xfrm>
            <a:prstGeom prst="rect">
              <a:avLst/>
            </a:prstGeom>
          </p:spPr>
          <p:txBody>
            <a:bodyPr wrap="square">
              <a:spAutoFit/>
            </a:bodyPr>
            <a:lstStyle/>
            <a:p>
              <a:pPr algn="l">
                <a:lnSpc>
                  <a:spcPct val="150000"/>
                </a:lnSpc>
              </a:pPr>
              <a:r>
                <a:rPr lang="zh-CN" altLang="en-US" b="1" dirty="0" smtClean="0"/>
                <a:t>         按</a:t>
              </a:r>
              <a:r>
                <a:rPr lang="zh-CN" altLang="en-US" b="1" dirty="0"/>
                <a:t>最小区域法可得出直线度误差值</a:t>
              </a:r>
              <a:r>
                <a:rPr lang="en-US" altLang="zh-CN" b="1" i="1" dirty="0"/>
                <a:t>f ,</a:t>
              </a:r>
              <a:r>
                <a:rPr lang="zh-CN" altLang="en-US" b="1" dirty="0"/>
                <a:t>显然</a:t>
              </a:r>
              <a:r>
                <a:rPr lang="zh-CN" altLang="en-US" b="1" dirty="0" smtClean="0"/>
                <a:t>有</a:t>
              </a:r>
              <a:r>
                <a:rPr lang="en-US" altLang="zh-CN" b="1" i="1" dirty="0" smtClean="0"/>
                <a:t>      </a:t>
              </a:r>
              <a:r>
                <a:rPr lang="en-US" altLang="zh-CN" b="1" dirty="0"/>
                <a:t>&gt; </a:t>
              </a:r>
              <a:r>
                <a:rPr lang="en-US" altLang="zh-CN" b="1" i="1" dirty="0"/>
                <a:t>f</a:t>
              </a:r>
              <a:r>
                <a:rPr lang="zh-CN" altLang="en-US" b="1" dirty="0"/>
                <a:t>。只有两端点连线在误差图形的一侧时</a:t>
              </a:r>
              <a:r>
                <a:rPr lang="en-US" altLang="zh-CN" b="1" dirty="0"/>
                <a:t>, </a:t>
              </a:r>
              <a:r>
                <a:rPr lang="en-US" altLang="zh-CN" b="1" dirty="0" smtClean="0"/>
                <a:t>      </a:t>
              </a:r>
              <a:r>
                <a:rPr lang="en-US" altLang="zh-CN" b="1" i="1" dirty="0" smtClean="0"/>
                <a:t> </a:t>
              </a:r>
              <a:r>
                <a:rPr lang="en-US" altLang="zh-CN" b="1" dirty="0" smtClean="0"/>
                <a:t>=  </a:t>
              </a:r>
              <a:r>
                <a:rPr lang="en-US" altLang="zh-CN" b="1" i="1" dirty="0" smtClean="0"/>
                <a:t>f </a:t>
              </a:r>
              <a:r>
                <a:rPr lang="en-US" altLang="zh-CN" b="1" dirty="0" smtClean="0"/>
                <a:t>(</a:t>
              </a:r>
              <a:r>
                <a:rPr lang="zh-CN" altLang="en-US" b="1" dirty="0"/>
                <a:t>此时两端点连线符合最小区域法</a:t>
              </a:r>
              <a:r>
                <a:rPr lang="en-US" altLang="zh-CN" b="1" dirty="0"/>
                <a:t>),</a:t>
              </a:r>
              <a:r>
                <a:rPr lang="zh-CN" altLang="en-US" b="1" dirty="0"/>
                <a:t>如图</a:t>
              </a:r>
              <a:r>
                <a:rPr lang="en-US" altLang="zh-CN" b="1" dirty="0"/>
                <a:t>4. 40(b)</a:t>
              </a:r>
              <a:r>
                <a:rPr lang="zh-CN" altLang="en-US" b="1" dirty="0"/>
                <a:t>、</a:t>
              </a:r>
              <a:r>
                <a:rPr lang="en-US" altLang="zh-CN" b="1" dirty="0"/>
                <a:t>(c) </a:t>
              </a:r>
              <a:r>
                <a:rPr lang="zh-CN" altLang="en-US" b="1" dirty="0"/>
                <a:t>所示。</a:t>
              </a:r>
            </a:p>
          </p:txBody>
        </p:sp>
        <p:pic>
          <p:nvPicPr>
            <p:cNvPr id="2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7066" y="2550144"/>
              <a:ext cx="485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9944" y="3096117"/>
              <a:ext cx="48577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98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550" y="4014686"/>
            <a:ext cx="2858931" cy="2702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1591" y="4272343"/>
            <a:ext cx="4422728" cy="2408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直接连接符 6"/>
          <p:cNvCxnSpPr/>
          <p:nvPr/>
        </p:nvCxnSpPr>
        <p:spPr bwMode="auto">
          <a:xfrm flipV="1">
            <a:off x="1120877" y="4837471"/>
            <a:ext cx="1902542" cy="1504336"/>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auto">
          <a:xfrm flipV="1">
            <a:off x="4249778" y="4837471"/>
            <a:ext cx="1465941" cy="1297858"/>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p:cNvCxnSpPr/>
          <p:nvPr/>
        </p:nvCxnSpPr>
        <p:spPr bwMode="auto">
          <a:xfrm flipV="1">
            <a:off x="6386982" y="4409768"/>
            <a:ext cx="1465941" cy="1725561"/>
          </a:xfrm>
          <a:prstGeom prst="line">
            <a:avLst/>
          </a:prstGeom>
          <a:solidFill>
            <a:srgbClr val="FF0066"/>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9878"/>
                                        </p:tgtEl>
                                        <p:attrNameLst>
                                          <p:attrName>style.visibility</p:attrName>
                                        </p:attrNameLst>
                                      </p:cBhvr>
                                      <p:to>
                                        <p:strVal val="visible"/>
                                      </p:to>
                                    </p:set>
                                    <p:anim calcmode="lin" valueType="num">
                                      <p:cBhvr additive="base">
                                        <p:cTn id="12" dur="500" fill="hold"/>
                                        <p:tgtEl>
                                          <p:spTgt spid="79878"/>
                                        </p:tgtEl>
                                        <p:attrNameLst>
                                          <p:attrName>ppt_x</p:attrName>
                                        </p:attrNameLst>
                                      </p:cBhvr>
                                      <p:tavLst>
                                        <p:tav tm="0">
                                          <p:val>
                                            <p:strVal val="#ppt_x"/>
                                          </p:val>
                                        </p:tav>
                                        <p:tav tm="100000">
                                          <p:val>
                                            <p:strVal val="#ppt_x"/>
                                          </p:val>
                                        </p:tav>
                                      </p:tavLst>
                                    </p:anim>
                                    <p:anim calcmode="lin" valueType="num">
                                      <p:cBhvr additive="base">
                                        <p:cTn id="13" dur="500" fill="hold"/>
                                        <p:tgtEl>
                                          <p:spTgt spid="7987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6" fill="hold" nodeType="clickEffect">
                                  <p:stCondLst>
                                    <p:cond delay="0"/>
                                  </p:stCondLst>
                                  <p:childTnLst>
                                    <p:set>
                                      <p:cBhvr>
                                        <p:cTn id="27" dur="1" fill="hold">
                                          <p:stCondLst>
                                            <p:cond delay="0"/>
                                          </p:stCondLst>
                                        </p:cTn>
                                        <p:tgtEl>
                                          <p:spTgt spid="79879"/>
                                        </p:tgtEl>
                                        <p:attrNameLst>
                                          <p:attrName>style.visibility</p:attrName>
                                        </p:attrNameLst>
                                      </p:cBhvr>
                                      <p:to>
                                        <p:strVal val="visible"/>
                                      </p:to>
                                    </p:set>
                                    <p:anim calcmode="lin" valueType="num">
                                      <p:cBhvr additive="base">
                                        <p:cTn id="28" dur="500" fill="hold"/>
                                        <p:tgtEl>
                                          <p:spTgt spid="79879"/>
                                        </p:tgtEl>
                                        <p:attrNameLst>
                                          <p:attrName>ppt_x</p:attrName>
                                        </p:attrNameLst>
                                      </p:cBhvr>
                                      <p:tavLst>
                                        <p:tav tm="0">
                                          <p:val>
                                            <p:strVal val="1+#ppt_w/2"/>
                                          </p:val>
                                        </p:tav>
                                        <p:tav tm="100000">
                                          <p:val>
                                            <p:strVal val="#ppt_x"/>
                                          </p:val>
                                        </p:tav>
                                      </p:tavLst>
                                    </p:anim>
                                    <p:anim calcmode="lin" valueType="num">
                                      <p:cBhvr additive="base">
                                        <p:cTn id="29" dur="500" fill="hold"/>
                                        <p:tgtEl>
                                          <p:spTgt spid="7987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3746901-5F1A-4734-96F5-A84F2000BB4F}" type="slidenum">
              <a:rPr kumimoji="0" lang="zh-CN" altLang="en-US" sz="2000" smtClean="0">
                <a:solidFill>
                  <a:srgbClr val="0000FF"/>
                </a:solidFill>
              </a:rPr>
              <a:pPr eaLnBrk="1" hangingPunct="1"/>
              <a:t>28</a:t>
            </a:fld>
            <a:endParaRPr kumimoji="0" lang="en-US" altLang="zh-CN" sz="2000" smtClean="0">
              <a:solidFill>
                <a:srgbClr val="0000FF"/>
              </a:solidFill>
            </a:endParaRPr>
          </a:p>
        </p:txBody>
      </p:sp>
      <p:pic>
        <p:nvPicPr>
          <p:cNvPr id="24670" name="Picture 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368" y="265777"/>
            <a:ext cx="8033901" cy="97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27" y="1194620"/>
            <a:ext cx="8033901" cy="707886"/>
          </a:xfrm>
          <a:prstGeom prst="rect">
            <a:avLst/>
          </a:prstGeom>
        </p:spPr>
        <p:txBody>
          <a:bodyPr wrap="square">
            <a:spAutoFit/>
          </a:bodyPr>
          <a:lstStyle/>
          <a:p>
            <a:pPr algn="l"/>
            <a:r>
              <a:rPr lang="zh-CN" altLang="en-US" sz="2000" b="1" dirty="0" smtClean="0"/>
              <a:t>          解：用</a:t>
            </a:r>
            <a:r>
              <a:rPr lang="zh-CN" altLang="en-US" sz="2000" b="1" dirty="0"/>
              <a:t>水平仪测得值为在测量长度上各等距两点的相对差值</a:t>
            </a:r>
            <a:r>
              <a:rPr lang="en-US" altLang="zh-CN" sz="2000" b="1" dirty="0"/>
              <a:t>,</a:t>
            </a:r>
            <a:r>
              <a:rPr lang="zh-CN" altLang="en-US" sz="2000" b="1" dirty="0"/>
              <a:t>需计算出各点相对</a:t>
            </a:r>
            <a:r>
              <a:rPr lang="zh-CN" altLang="en-US" sz="2000" b="1" dirty="0" smtClean="0"/>
              <a:t>零点</a:t>
            </a:r>
            <a:r>
              <a:rPr lang="zh-CN" altLang="en-US" sz="2000" b="1" dirty="0"/>
              <a:t>的高度差值</a:t>
            </a:r>
            <a:r>
              <a:rPr lang="en-US" altLang="zh-CN" sz="2000" b="1" dirty="0"/>
              <a:t>,</a:t>
            </a:r>
            <a:r>
              <a:rPr lang="zh-CN" altLang="en-US" sz="2000" b="1" dirty="0"/>
              <a:t>即各点的累积值</a:t>
            </a:r>
            <a:r>
              <a:rPr lang="en-US" altLang="zh-CN" sz="2000" b="1" dirty="0"/>
              <a:t>,</a:t>
            </a:r>
            <a:r>
              <a:rPr lang="zh-CN" altLang="en-US" sz="2000" b="1" dirty="0"/>
              <a:t>计算结果列入表</a:t>
            </a:r>
            <a:r>
              <a:rPr lang="en-US" altLang="zh-CN" sz="2000" b="1" dirty="0"/>
              <a:t>4. 20</a:t>
            </a:r>
            <a:r>
              <a:rPr lang="zh-CN" altLang="en-US" sz="2000" b="1" dirty="0" smtClean="0"/>
              <a:t>。</a:t>
            </a:r>
            <a:endParaRPr lang="zh-CN" altLang="en-US" sz="2000" b="1" dirty="0"/>
          </a:p>
        </p:txBody>
      </p:sp>
      <p:pic>
        <p:nvPicPr>
          <p:cNvPr id="24671" name="Picture 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919" y="1946714"/>
            <a:ext cx="8251333" cy="1183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179873" y="3113989"/>
            <a:ext cx="5751871" cy="400110"/>
          </a:xfrm>
          <a:prstGeom prst="rect">
            <a:avLst/>
          </a:prstGeom>
        </p:spPr>
        <p:txBody>
          <a:bodyPr wrap="square">
            <a:spAutoFit/>
          </a:bodyPr>
          <a:lstStyle/>
          <a:p>
            <a:pPr algn="l"/>
            <a:r>
              <a:rPr lang="zh-CN" altLang="en-US" sz="2000" b="1" dirty="0"/>
              <a:t>由测得数据作的误差图形如图</a:t>
            </a:r>
            <a:r>
              <a:rPr lang="en-US" altLang="zh-CN" sz="2000" b="1" dirty="0"/>
              <a:t>4. 41 </a:t>
            </a:r>
            <a:r>
              <a:rPr lang="zh-CN" altLang="en-US" sz="2000" b="1" dirty="0"/>
              <a:t>所示。</a:t>
            </a:r>
          </a:p>
        </p:txBody>
      </p:sp>
      <p:pic>
        <p:nvPicPr>
          <p:cNvPr id="24673" name="Picture 9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294" y="3660683"/>
            <a:ext cx="6306615" cy="297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670"/>
                                        </p:tgtEl>
                                        <p:attrNameLst>
                                          <p:attrName>style.visibility</p:attrName>
                                        </p:attrNameLst>
                                      </p:cBhvr>
                                      <p:to>
                                        <p:strVal val="visible"/>
                                      </p:to>
                                    </p:set>
                                    <p:animEffect transition="in" filter="wipe(left)">
                                      <p:cBhvr>
                                        <p:cTn id="7" dur="500"/>
                                        <p:tgtEl>
                                          <p:spTgt spid="246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671"/>
                                        </p:tgtEl>
                                        <p:attrNameLst>
                                          <p:attrName>style.visibility</p:attrName>
                                        </p:attrNameLst>
                                      </p:cBhvr>
                                      <p:to>
                                        <p:strVal val="visible"/>
                                      </p:to>
                                    </p:set>
                                    <p:animEffect transition="in" filter="wipe(left)">
                                      <p:cBhvr>
                                        <p:cTn id="17" dur="500"/>
                                        <p:tgtEl>
                                          <p:spTgt spid="246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673"/>
                                        </p:tgtEl>
                                        <p:attrNameLst>
                                          <p:attrName>style.visibility</p:attrName>
                                        </p:attrNameLst>
                                      </p:cBhvr>
                                      <p:to>
                                        <p:strVal val="visible"/>
                                      </p:to>
                                    </p:set>
                                    <p:anim calcmode="lin" valueType="num">
                                      <p:cBhvr additive="base">
                                        <p:cTn id="27" dur="500" fill="hold"/>
                                        <p:tgtEl>
                                          <p:spTgt spid="24673"/>
                                        </p:tgtEl>
                                        <p:attrNameLst>
                                          <p:attrName>ppt_x</p:attrName>
                                        </p:attrNameLst>
                                      </p:cBhvr>
                                      <p:tavLst>
                                        <p:tav tm="0">
                                          <p:val>
                                            <p:strVal val="#ppt_x"/>
                                          </p:val>
                                        </p:tav>
                                        <p:tav tm="100000">
                                          <p:val>
                                            <p:strVal val="#ppt_x"/>
                                          </p:val>
                                        </p:tav>
                                      </p:tavLst>
                                    </p:anim>
                                    <p:anim calcmode="lin" valueType="num">
                                      <p:cBhvr additive="base">
                                        <p:cTn id="28" dur="500" fill="hold"/>
                                        <p:tgtEl>
                                          <p:spTgt spid="246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29</a:t>
            </a:fld>
            <a:endParaRPr lang="en-US" altLang="zh-CN"/>
          </a:p>
        </p:txBody>
      </p:sp>
      <p:pic>
        <p:nvPicPr>
          <p:cNvPr id="14" name="Picture 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291" y="2396609"/>
            <a:ext cx="8208450" cy="3875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矩形 14"/>
          <p:cNvSpPr/>
          <p:nvPr/>
        </p:nvSpPr>
        <p:spPr>
          <a:xfrm>
            <a:off x="607553" y="1527735"/>
            <a:ext cx="7575167" cy="1015663"/>
          </a:xfrm>
          <a:prstGeom prst="rect">
            <a:avLst/>
          </a:prstGeom>
        </p:spPr>
        <p:txBody>
          <a:bodyPr wrap="square">
            <a:spAutoFit/>
          </a:bodyPr>
          <a:lstStyle/>
          <a:p>
            <a:pPr algn="l"/>
            <a:r>
              <a:rPr lang="zh-CN" altLang="en-US" sz="2000" b="1" dirty="0" smtClean="0"/>
              <a:t>     （</a:t>
            </a:r>
            <a:r>
              <a:rPr lang="en-US" altLang="zh-CN" sz="2000" b="1" dirty="0"/>
              <a:t>2</a:t>
            </a:r>
            <a:r>
              <a:rPr lang="zh-CN" altLang="en-US" sz="2000" b="1" dirty="0"/>
              <a:t>）</a:t>
            </a:r>
            <a:r>
              <a:rPr lang="en-US" altLang="zh-CN" sz="2000" b="1" dirty="0"/>
              <a:t> </a:t>
            </a:r>
            <a:r>
              <a:rPr lang="zh-CN" altLang="en-US" sz="2000" b="1" dirty="0"/>
              <a:t>最小区域法</a:t>
            </a:r>
            <a:r>
              <a:rPr lang="en-US" altLang="zh-CN" sz="2000" b="1" dirty="0"/>
              <a:t>:</a:t>
            </a:r>
            <a:r>
              <a:rPr lang="zh-CN" altLang="en-US" sz="2000" b="1" dirty="0"/>
              <a:t>按最小区域的相间准则</a:t>
            </a:r>
            <a:r>
              <a:rPr lang="en-US" altLang="zh-CN" sz="2000" b="1" dirty="0"/>
              <a:t>(</a:t>
            </a:r>
            <a:r>
              <a:rPr lang="zh-CN" altLang="en-US" sz="2000" b="1" dirty="0"/>
              <a:t>本例符合低</a:t>
            </a:r>
            <a:r>
              <a:rPr lang="en-US" altLang="zh-CN" sz="2000" b="1" dirty="0"/>
              <a:t>— </a:t>
            </a:r>
            <a:r>
              <a:rPr lang="zh-CN" altLang="en-US" sz="2000" b="1" dirty="0"/>
              <a:t>高</a:t>
            </a:r>
            <a:r>
              <a:rPr lang="en-US" altLang="zh-CN" sz="2000" b="1" dirty="0"/>
              <a:t>— </a:t>
            </a:r>
            <a:r>
              <a:rPr lang="zh-CN" altLang="en-US" sz="2000" b="1" dirty="0"/>
              <a:t>低准则</a:t>
            </a:r>
            <a:r>
              <a:rPr lang="en-US" altLang="zh-CN" sz="2000" b="1" dirty="0"/>
              <a:t>),</a:t>
            </a:r>
            <a:r>
              <a:rPr lang="zh-CN" altLang="en-US" sz="2000" b="1" dirty="0"/>
              <a:t>作两条平行线域</a:t>
            </a:r>
            <a:r>
              <a:rPr lang="en-US" altLang="zh-CN" sz="2000" b="1" dirty="0"/>
              <a:t>,</a:t>
            </a:r>
            <a:r>
              <a:rPr lang="zh-CN" altLang="en-US" sz="2000" b="1" dirty="0"/>
              <a:t>从坐标图得到直线度</a:t>
            </a:r>
            <a:r>
              <a:rPr lang="zh-CN" altLang="en-US" sz="2000" b="1" dirty="0" smtClean="0"/>
              <a:t>误差</a:t>
            </a:r>
            <a:endParaRPr lang="en-US" altLang="zh-CN" sz="2000" b="1" dirty="0" smtClean="0"/>
          </a:p>
          <a:p>
            <a:pPr algn="l"/>
            <a:r>
              <a:rPr lang="en-US" altLang="zh-CN" sz="2000" b="1" i="1" dirty="0"/>
              <a:t> </a:t>
            </a:r>
            <a:r>
              <a:rPr lang="en-US" altLang="zh-CN" sz="2000" b="1" i="1" dirty="0" smtClean="0"/>
              <a:t>                             f </a:t>
            </a:r>
            <a:r>
              <a:rPr lang="en-US" altLang="zh-CN" sz="2000" b="1" dirty="0"/>
              <a:t>= 45 </a:t>
            </a:r>
            <a:r>
              <a:rPr lang="zh-CN" altLang="en-US" sz="2000" b="1" dirty="0" smtClean="0"/>
              <a:t>微米</a:t>
            </a:r>
            <a:endParaRPr lang="zh-CN" altLang="en-US" sz="2000" b="1" dirty="0"/>
          </a:p>
        </p:txBody>
      </p:sp>
      <p:grpSp>
        <p:nvGrpSpPr>
          <p:cNvPr id="17" name="组合 16"/>
          <p:cNvGrpSpPr/>
          <p:nvPr/>
        </p:nvGrpSpPr>
        <p:grpSpPr>
          <a:xfrm>
            <a:off x="510919" y="444701"/>
            <a:ext cx="8033901" cy="1123721"/>
            <a:chOff x="510919" y="146109"/>
            <a:chExt cx="8033901" cy="1123721"/>
          </a:xfrm>
        </p:grpSpPr>
        <p:sp>
          <p:nvSpPr>
            <p:cNvPr id="3" name="矩形 2"/>
            <p:cNvSpPr/>
            <p:nvPr/>
          </p:nvSpPr>
          <p:spPr>
            <a:xfrm>
              <a:off x="510919" y="146109"/>
              <a:ext cx="8033901" cy="1015663"/>
            </a:xfrm>
            <a:prstGeom prst="rect">
              <a:avLst/>
            </a:prstGeom>
          </p:spPr>
          <p:txBody>
            <a:bodyPr wrap="square">
              <a:spAutoFit/>
            </a:bodyPr>
            <a:lstStyle/>
            <a:p>
              <a:pPr algn="l"/>
              <a:r>
                <a:rPr lang="zh-CN" altLang="en-US" sz="2000" b="1" dirty="0" smtClean="0"/>
                <a:t>      （</a:t>
              </a:r>
              <a:r>
                <a:rPr lang="en-US" altLang="zh-CN" sz="2000" b="1" dirty="0" smtClean="0"/>
                <a:t>1</a:t>
              </a:r>
              <a:r>
                <a:rPr lang="zh-CN" altLang="en-US" sz="2000" b="1" dirty="0" smtClean="0"/>
                <a:t>）两</a:t>
              </a:r>
              <a:r>
                <a:rPr lang="zh-CN" altLang="en-US" sz="2000" b="1" dirty="0"/>
                <a:t>端点连线法</a:t>
              </a:r>
              <a:r>
                <a:rPr lang="en-US" altLang="zh-CN" sz="2000" b="1" dirty="0"/>
                <a:t>:</a:t>
              </a:r>
              <a:r>
                <a:rPr lang="zh-CN" altLang="en-US" sz="2000" b="1" dirty="0"/>
                <a:t>将</a:t>
              </a:r>
              <a:r>
                <a:rPr lang="en-US" altLang="zh-CN" sz="2000" b="1" dirty="0"/>
                <a:t>0 </a:t>
              </a:r>
              <a:r>
                <a:rPr lang="zh-CN" altLang="en-US" sz="2000" b="1" dirty="0"/>
                <a:t>点和</a:t>
              </a:r>
              <a:r>
                <a:rPr lang="en-US" altLang="zh-CN" sz="2000" b="1" dirty="0"/>
                <a:t>8 </a:t>
              </a:r>
              <a:r>
                <a:rPr lang="zh-CN" altLang="en-US" sz="2000" b="1" dirty="0"/>
                <a:t>点的纵坐标</a:t>
              </a:r>
              <a:r>
                <a:rPr lang="en-US" altLang="zh-CN" sz="2000" b="1" dirty="0"/>
                <a:t>0 </a:t>
              </a:r>
              <a:r>
                <a:rPr lang="zh-CN" altLang="en-US" sz="2000" b="1" dirty="0"/>
                <a:t>点和</a:t>
              </a:r>
              <a:r>
                <a:rPr lang="en-US" altLang="zh-CN" sz="2000" b="1" dirty="0"/>
                <a:t>A </a:t>
              </a:r>
              <a:r>
                <a:rPr lang="zh-CN" altLang="en-US" sz="2000" b="1" dirty="0"/>
                <a:t>点连线成</a:t>
              </a:r>
              <a:r>
                <a:rPr lang="en-US" altLang="zh-CN" sz="2000" b="1" dirty="0"/>
                <a:t>0A,</a:t>
              </a:r>
              <a:r>
                <a:rPr lang="zh-CN" altLang="en-US" sz="2000" b="1" dirty="0"/>
                <a:t>作包容且平行</a:t>
              </a:r>
              <a:r>
                <a:rPr lang="en-US" altLang="zh-CN" sz="2000" b="1" dirty="0"/>
                <a:t>OA </a:t>
              </a:r>
              <a:r>
                <a:rPr lang="zh-CN" altLang="en-US" sz="2000" b="1" dirty="0" smtClean="0"/>
                <a:t>的两</a:t>
              </a:r>
              <a:r>
                <a:rPr lang="zh-CN" altLang="en-US" sz="2000" b="1" dirty="0"/>
                <a:t>条平行线玉</a:t>
              </a:r>
              <a:r>
                <a:rPr lang="en-US" altLang="zh-CN" sz="2000" b="1" dirty="0"/>
                <a:t>,</a:t>
              </a:r>
              <a:r>
                <a:rPr lang="zh-CN" altLang="en-US" sz="2000" b="1" dirty="0"/>
                <a:t>从坐标图上得到直线度</a:t>
              </a:r>
              <a:r>
                <a:rPr lang="zh-CN" altLang="en-US" sz="2000" b="1" dirty="0" smtClean="0"/>
                <a:t>误差为</a:t>
              </a:r>
              <a:endParaRPr lang="en-US" altLang="zh-CN" sz="2000" b="1" dirty="0" smtClean="0"/>
            </a:p>
            <a:p>
              <a:pPr algn="l"/>
              <a:r>
                <a:rPr lang="en-US" altLang="zh-CN" sz="2000" b="1" i="1" dirty="0"/>
                <a:t> </a:t>
              </a:r>
              <a:r>
                <a:rPr lang="en-US" altLang="zh-CN" sz="2000" b="1" i="1" dirty="0" smtClean="0"/>
                <a:t>                                   </a:t>
              </a:r>
              <a:r>
                <a:rPr lang="en-US" altLang="zh-CN" sz="2000" b="1" dirty="0" smtClean="0"/>
                <a:t>= </a:t>
              </a:r>
              <a:r>
                <a:rPr lang="en-US" altLang="zh-CN" sz="2000" b="1" dirty="0"/>
                <a:t>58. </a:t>
              </a:r>
              <a:r>
                <a:rPr lang="en-US" altLang="zh-CN" sz="2000" b="1" dirty="0" smtClean="0"/>
                <a:t>75</a:t>
              </a:r>
              <a:r>
                <a:rPr lang="zh-CN" altLang="en-US" sz="2000" b="1" dirty="0" smtClean="0"/>
                <a:t>微米</a:t>
              </a:r>
              <a:endParaRPr lang="en-US" altLang="zh-CN" sz="2000" b="1" dirty="0" smtClean="0"/>
            </a:p>
          </p:txBody>
        </p:sp>
        <p:pic>
          <p:nvPicPr>
            <p:cNvPr id="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082" y="841205"/>
              <a:ext cx="485775" cy="428625"/>
            </a:xfrm>
            <a:prstGeom prst="rect">
              <a:avLst/>
            </a:prstGeom>
            <a:solidFill>
              <a:srgbClr val="FF0000"/>
            </a:solidFill>
            <a:ln w="9525">
              <a:noFill/>
              <a:miter lim="800000"/>
              <a:headEnd/>
              <a:tailEnd/>
            </a:ln>
            <a:effectLst/>
          </p:spPr>
        </p:pic>
      </p:grpSp>
      <p:sp>
        <p:nvSpPr>
          <p:cNvPr id="19" name="矩形 18"/>
          <p:cNvSpPr/>
          <p:nvPr/>
        </p:nvSpPr>
        <p:spPr bwMode="auto">
          <a:xfrm>
            <a:off x="2359858" y="2142593"/>
            <a:ext cx="1740194" cy="457200"/>
          </a:xfrm>
          <a:prstGeom prst="rect">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20" name="矩形 19"/>
          <p:cNvSpPr/>
          <p:nvPr/>
        </p:nvSpPr>
        <p:spPr bwMode="auto">
          <a:xfrm>
            <a:off x="2399121" y="1060192"/>
            <a:ext cx="2035278" cy="457200"/>
          </a:xfrm>
          <a:prstGeom prst="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21" name="矩形 20"/>
          <p:cNvSpPr/>
          <p:nvPr/>
        </p:nvSpPr>
        <p:spPr bwMode="auto">
          <a:xfrm>
            <a:off x="6583282" y="2920183"/>
            <a:ext cx="569684" cy="1120876"/>
          </a:xfrm>
          <a:prstGeom prst="rect">
            <a:avLst/>
          </a:prstGeom>
          <a:noFill/>
          <a:ln w="38100" cap="flat" cmpd="sng" algn="ctr">
            <a:solidFill>
              <a:schemeClr val="accent1">
                <a:lumMod val="75000"/>
              </a:schemeClr>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22" name="矩形 21"/>
          <p:cNvSpPr/>
          <p:nvPr/>
        </p:nvSpPr>
        <p:spPr bwMode="auto">
          <a:xfrm>
            <a:off x="5963850" y="3879299"/>
            <a:ext cx="530944" cy="910362"/>
          </a:xfrm>
          <a:prstGeom prst="rect">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cxnSp>
        <p:nvCxnSpPr>
          <p:cNvPr id="24" name="直接连接符 23"/>
          <p:cNvCxnSpPr/>
          <p:nvPr/>
        </p:nvCxnSpPr>
        <p:spPr bwMode="auto">
          <a:xfrm flipV="1">
            <a:off x="1548581" y="3613355"/>
            <a:ext cx="5869858" cy="1828800"/>
          </a:xfrm>
          <a:prstGeom prst="line">
            <a:avLst/>
          </a:prstGeom>
          <a:solidFill>
            <a:srgbClr val="FF0066"/>
          </a:solidFill>
          <a:ln w="38100" cap="flat" cmpd="sng" algn="ctr">
            <a:solidFill>
              <a:schemeClr val="accent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flipV="1">
            <a:off x="1460207" y="4984955"/>
            <a:ext cx="6208954" cy="457200"/>
          </a:xfrm>
          <a:prstGeom prst="line">
            <a:avLst/>
          </a:prstGeom>
          <a:solidFill>
            <a:srgbClr val="FF0066"/>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737753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25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animBg="1"/>
      <p:bldP spid="20" grpId="0" animBg="1"/>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F569365-8D75-4983-86A9-0CE1BA325F32}" type="slidenum">
              <a:rPr kumimoji="0" lang="zh-CN" altLang="en-US" sz="2000" smtClean="0">
                <a:solidFill>
                  <a:srgbClr val="0000FF"/>
                </a:solidFill>
              </a:rPr>
              <a:pPr eaLnBrk="1" hangingPunct="1"/>
              <a:t>3</a:t>
            </a:fld>
            <a:endParaRPr kumimoji="0" lang="en-US" altLang="zh-CN" sz="2000" smtClean="0">
              <a:solidFill>
                <a:srgbClr val="0000FF"/>
              </a:solidFill>
            </a:endParaRPr>
          </a:p>
        </p:txBody>
      </p:sp>
      <p:sp>
        <p:nvSpPr>
          <p:cNvPr id="97284" name="Text Box 4"/>
          <p:cNvSpPr txBox="1">
            <a:spLocks noChangeArrowheads="1"/>
          </p:cNvSpPr>
          <p:nvPr/>
        </p:nvSpPr>
        <p:spPr bwMode="auto">
          <a:xfrm>
            <a:off x="353358" y="286217"/>
            <a:ext cx="74517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 4.4.2 公差原则和公差要求的选用</a:t>
            </a:r>
            <a:r>
              <a:rPr lang="zh-CN" altLang="en-US" b="1" dirty="0"/>
              <a:t> </a:t>
            </a:r>
          </a:p>
        </p:txBody>
      </p:sp>
      <p:sp>
        <p:nvSpPr>
          <p:cNvPr id="97285" name="Text Box 5"/>
          <p:cNvSpPr txBox="1">
            <a:spLocks noChangeArrowheads="1"/>
          </p:cNvSpPr>
          <p:nvPr/>
        </p:nvSpPr>
        <p:spPr bwMode="auto">
          <a:xfrm>
            <a:off x="802619" y="1686392"/>
            <a:ext cx="82042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1. 对于有</a:t>
            </a:r>
            <a:r>
              <a:rPr lang="zh-CN" altLang="en-US" b="1" dirty="0">
                <a:solidFill>
                  <a:srgbClr val="FF3300"/>
                </a:solidFill>
              </a:rPr>
              <a:t>特殊功能要求</a:t>
            </a:r>
            <a:r>
              <a:rPr lang="zh-CN" altLang="en-US" b="1" dirty="0"/>
              <a:t>的要素，一般采用</a:t>
            </a:r>
            <a:r>
              <a:rPr lang="zh-CN" altLang="en-US" b="1" dirty="0">
                <a:solidFill>
                  <a:srgbClr val="FF3300"/>
                </a:solidFill>
              </a:rPr>
              <a:t>独立原则</a:t>
            </a:r>
            <a:r>
              <a:rPr lang="zh-CN" altLang="en-US" b="1" dirty="0"/>
              <a:t>；</a:t>
            </a:r>
          </a:p>
        </p:txBody>
      </p:sp>
      <p:sp>
        <p:nvSpPr>
          <p:cNvPr id="97288" name="Text Box 8"/>
          <p:cNvSpPr txBox="1">
            <a:spLocks noChangeArrowheads="1"/>
          </p:cNvSpPr>
          <p:nvPr/>
        </p:nvSpPr>
        <p:spPr bwMode="auto">
          <a:xfrm>
            <a:off x="775632" y="756117"/>
            <a:ext cx="7466012"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根据功能要求、零件大小和检测方便来选用；但应考虑</a:t>
            </a:r>
            <a:r>
              <a:rPr lang="en-US" altLang="zh-CN" b="1" i="1" dirty="0"/>
              <a:t>T</a:t>
            </a:r>
            <a:r>
              <a:rPr lang="zh-CN" altLang="en-US" b="1" baseline="-25000" dirty="0"/>
              <a:t>尺寸  </a:t>
            </a:r>
            <a:r>
              <a:rPr lang="zh-CN" altLang="en-US" b="1" dirty="0"/>
              <a:t>和 </a:t>
            </a:r>
            <a:r>
              <a:rPr lang="en-US" altLang="zh-CN" b="1" i="1" dirty="0"/>
              <a:t>t</a:t>
            </a:r>
            <a:r>
              <a:rPr lang="zh-CN" altLang="en-US" b="1" baseline="-25000" dirty="0"/>
              <a:t>几何 </a:t>
            </a:r>
            <a:r>
              <a:rPr lang="zh-CN" altLang="en-US" b="1" dirty="0"/>
              <a:t>相互补偿的可能性。</a:t>
            </a:r>
          </a:p>
        </p:txBody>
      </p:sp>
      <p:sp>
        <p:nvSpPr>
          <p:cNvPr id="97289" name="Text Box 9"/>
          <p:cNvSpPr txBox="1">
            <a:spLocks noChangeArrowheads="1"/>
          </p:cNvSpPr>
          <p:nvPr/>
        </p:nvSpPr>
        <p:spPr bwMode="auto">
          <a:xfrm>
            <a:off x="907394" y="3015129"/>
            <a:ext cx="80676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2. 有</a:t>
            </a:r>
            <a:r>
              <a:rPr lang="zh-CN" altLang="en-US" b="1" dirty="0">
                <a:solidFill>
                  <a:srgbClr val="FF3300"/>
                </a:solidFill>
              </a:rPr>
              <a:t>配合性质</a:t>
            </a:r>
            <a:r>
              <a:rPr lang="zh-CN" altLang="en-US" b="1" dirty="0"/>
              <a:t>要求的要素，一般采用包容要求（</a:t>
            </a:r>
            <a:r>
              <a:rPr lang="en-US" altLang="zh-CN" b="1" dirty="0">
                <a:solidFill>
                  <a:srgbClr val="FF3300"/>
                </a:solidFill>
              </a:rPr>
              <a:t>ER</a:t>
            </a:r>
            <a:r>
              <a:rPr lang="en-US" altLang="zh-CN" b="1" dirty="0"/>
              <a:t>）；</a:t>
            </a:r>
            <a:endParaRPr lang="zh-CN" altLang="en-US" b="1" dirty="0"/>
          </a:p>
        </p:txBody>
      </p:sp>
      <p:sp>
        <p:nvSpPr>
          <p:cNvPr id="97291" name="Text Box 11"/>
          <p:cNvSpPr txBox="1">
            <a:spLocks noChangeArrowheads="1"/>
          </p:cNvSpPr>
          <p:nvPr/>
        </p:nvSpPr>
        <p:spPr bwMode="auto">
          <a:xfrm>
            <a:off x="405744" y="3931078"/>
            <a:ext cx="7682566" cy="83099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10000"/>
              </a:spcBef>
            </a:pPr>
            <a:r>
              <a:rPr lang="zh-CN" altLang="en-US" b="1" dirty="0"/>
              <a:t>       3 .对于保证</a:t>
            </a:r>
            <a:r>
              <a:rPr lang="zh-CN" altLang="en-US" b="1" dirty="0">
                <a:solidFill>
                  <a:srgbClr val="FF3300"/>
                </a:solidFill>
              </a:rPr>
              <a:t>可装配性</a:t>
            </a:r>
            <a:r>
              <a:rPr lang="zh-CN" altLang="en-US" b="1" dirty="0"/>
              <a:t>、无配合性质要求的要素，</a:t>
            </a:r>
            <a:r>
              <a:rPr lang="zh-CN" altLang="en-US" b="1" dirty="0" smtClean="0"/>
              <a:t>一般采用最大实体要求（</a:t>
            </a:r>
            <a:r>
              <a:rPr lang="en-US" altLang="zh-CN" b="1" dirty="0" smtClean="0">
                <a:solidFill>
                  <a:srgbClr val="FF3300"/>
                </a:solidFill>
              </a:rPr>
              <a:t>MMR</a:t>
            </a:r>
            <a:r>
              <a:rPr lang="en-US" altLang="zh-CN" b="1" dirty="0" smtClean="0"/>
              <a:t>）；</a:t>
            </a:r>
            <a:endParaRPr lang="en-US" altLang="zh-CN" b="1" dirty="0"/>
          </a:p>
        </p:txBody>
      </p:sp>
      <p:sp>
        <p:nvSpPr>
          <p:cNvPr id="97294" name="Text Box 14"/>
          <p:cNvSpPr txBox="1">
            <a:spLocks noChangeArrowheads="1"/>
          </p:cNvSpPr>
          <p:nvPr/>
        </p:nvSpPr>
        <p:spPr bwMode="auto">
          <a:xfrm>
            <a:off x="381933" y="5175717"/>
            <a:ext cx="7706378"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en-US" altLang="zh-CN" b="1" dirty="0"/>
              <a:t>       4. </a:t>
            </a:r>
            <a:r>
              <a:rPr lang="zh-CN" altLang="en-US" b="1" dirty="0"/>
              <a:t>对于保证</a:t>
            </a:r>
            <a:r>
              <a:rPr lang="zh-CN" altLang="en-US" b="1" dirty="0">
                <a:solidFill>
                  <a:srgbClr val="FF3300"/>
                </a:solidFill>
              </a:rPr>
              <a:t>临界值</a:t>
            </a:r>
            <a:r>
              <a:rPr lang="zh-CN" altLang="en-US" b="1" dirty="0"/>
              <a:t>的设计，以控制</a:t>
            </a:r>
            <a:r>
              <a:rPr lang="zh-CN" altLang="en-US" b="1" dirty="0">
                <a:solidFill>
                  <a:srgbClr val="FF3300"/>
                </a:solidFill>
              </a:rPr>
              <a:t>最小壁厚,</a:t>
            </a:r>
            <a:r>
              <a:rPr lang="zh-CN" altLang="en-US" b="1" dirty="0"/>
              <a:t>保证最低强度要求 的要素</a:t>
            </a:r>
            <a:r>
              <a:rPr lang="en-US" altLang="zh-CN" b="1" dirty="0"/>
              <a:t>，</a:t>
            </a:r>
            <a:r>
              <a:rPr lang="zh-CN" altLang="en-US" b="1" dirty="0"/>
              <a:t>一般采用最小实体要求（</a:t>
            </a:r>
            <a:r>
              <a:rPr lang="en-US" altLang="zh-CN" b="1" dirty="0">
                <a:solidFill>
                  <a:srgbClr val="FF3300"/>
                </a:solidFill>
              </a:rPr>
              <a:t>LMR</a:t>
            </a:r>
            <a:r>
              <a:rPr lang="en-US" altLang="zh-CN" b="1" dirty="0"/>
              <a:t>）。</a:t>
            </a:r>
          </a:p>
        </p:txBody>
      </p:sp>
      <p:sp>
        <p:nvSpPr>
          <p:cNvPr id="97295" name="Text Box 15"/>
          <p:cNvSpPr txBox="1">
            <a:spLocks noChangeArrowheads="1"/>
          </p:cNvSpPr>
          <p:nvPr/>
        </p:nvSpPr>
        <p:spPr bwMode="auto">
          <a:xfrm>
            <a:off x="434319" y="2115017"/>
            <a:ext cx="7619066"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例如测量用的平板，规定平面度公差；检验直线度用的刀口尺规定直线度公差。采用独立原则。</a:t>
            </a:r>
          </a:p>
        </p:txBody>
      </p:sp>
      <p:sp>
        <p:nvSpPr>
          <p:cNvPr id="97296" name="Text Box 16"/>
          <p:cNvSpPr txBox="1">
            <a:spLocks noChangeArrowheads="1"/>
          </p:cNvSpPr>
          <p:nvPr/>
        </p:nvSpPr>
        <p:spPr bwMode="auto">
          <a:xfrm>
            <a:off x="923269" y="3491379"/>
            <a:ext cx="80676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t>例如齿轮内孔与轴的配合，采用包容原则。</a:t>
            </a:r>
          </a:p>
        </p:txBody>
      </p:sp>
      <p:sp>
        <p:nvSpPr>
          <p:cNvPr id="97297" name="Text Box 17"/>
          <p:cNvSpPr txBox="1">
            <a:spLocks noChangeArrowheads="1"/>
          </p:cNvSpPr>
          <p:nvPr/>
        </p:nvSpPr>
        <p:spPr bwMode="auto">
          <a:xfrm>
            <a:off x="543857" y="4769317"/>
            <a:ext cx="851376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10000"/>
              </a:spcBef>
            </a:pPr>
            <a:r>
              <a:rPr lang="zh-CN" altLang="en-US" b="1" dirty="0"/>
              <a:t>       如法兰盘和箱体盖上孔的位置度公差采用最大实体原则</a:t>
            </a:r>
            <a:endParaRPr lang="en-US" altLang="zh-CN" b="1" dirty="0"/>
          </a:p>
        </p:txBody>
      </p:sp>
      <p:sp>
        <p:nvSpPr>
          <p:cNvPr id="2" name="圆角矩形 1">
            <a:hlinkClick r:id="rId2" action="ppaction://hlinksldjump"/>
          </p:cNvPr>
          <p:cNvSpPr/>
          <p:nvPr/>
        </p:nvSpPr>
        <p:spPr bwMode="auto">
          <a:xfrm>
            <a:off x="6696634" y="6240304"/>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7284">
                                            <p:txEl>
                                              <p:pRg st="0" end="0"/>
                                            </p:txEl>
                                          </p:spTgt>
                                        </p:tgtEl>
                                        <p:attrNameLst>
                                          <p:attrName>style.visibility</p:attrName>
                                        </p:attrNameLst>
                                      </p:cBhvr>
                                      <p:to>
                                        <p:strVal val="visible"/>
                                      </p:to>
                                    </p:set>
                                    <p:animEffect transition="in" filter="wipe(left)">
                                      <p:cBhvr>
                                        <p:cTn id="7" dur="300"/>
                                        <p:tgtEl>
                                          <p:spTgt spid="972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7288"/>
                                        </p:tgtEl>
                                        <p:attrNameLst>
                                          <p:attrName>style.visibility</p:attrName>
                                        </p:attrNameLst>
                                      </p:cBhvr>
                                      <p:to>
                                        <p:strVal val="visible"/>
                                      </p:to>
                                    </p:set>
                                    <p:animEffect transition="in" filter="wipe(left)">
                                      <p:cBhvr>
                                        <p:cTn id="12" dur="300"/>
                                        <p:tgtEl>
                                          <p:spTgt spid="972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7285">
                                            <p:txEl>
                                              <p:pRg st="0" end="0"/>
                                            </p:txEl>
                                          </p:spTgt>
                                        </p:tgtEl>
                                        <p:attrNameLst>
                                          <p:attrName>style.visibility</p:attrName>
                                        </p:attrNameLst>
                                      </p:cBhvr>
                                      <p:to>
                                        <p:strVal val="visible"/>
                                      </p:to>
                                    </p:set>
                                    <p:animEffect transition="in" filter="wipe(left)">
                                      <p:cBhvr>
                                        <p:cTn id="17" dur="300"/>
                                        <p:tgtEl>
                                          <p:spTgt spid="9728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7295">
                                            <p:txEl>
                                              <p:pRg st="0" end="0"/>
                                            </p:txEl>
                                          </p:spTgt>
                                        </p:tgtEl>
                                        <p:attrNameLst>
                                          <p:attrName>style.visibility</p:attrName>
                                        </p:attrNameLst>
                                      </p:cBhvr>
                                      <p:to>
                                        <p:strVal val="visible"/>
                                      </p:to>
                                    </p:set>
                                    <p:animEffect transition="in" filter="wipe(left)">
                                      <p:cBhvr>
                                        <p:cTn id="22" dur="300"/>
                                        <p:tgtEl>
                                          <p:spTgt spid="97295">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97289">
                                            <p:txEl>
                                              <p:pRg st="0" end="0"/>
                                            </p:txEl>
                                          </p:spTgt>
                                        </p:tgtEl>
                                        <p:attrNameLst>
                                          <p:attrName>style.visibility</p:attrName>
                                        </p:attrNameLst>
                                      </p:cBhvr>
                                      <p:to>
                                        <p:strVal val="visible"/>
                                      </p:to>
                                    </p:set>
                                    <p:animEffect transition="in" filter="wipe(left)">
                                      <p:cBhvr>
                                        <p:cTn id="27" dur="300"/>
                                        <p:tgtEl>
                                          <p:spTgt spid="9728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97296">
                                            <p:txEl>
                                              <p:pRg st="0" end="0"/>
                                            </p:txEl>
                                          </p:spTgt>
                                        </p:tgtEl>
                                        <p:attrNameLst>
                                          <p:attrName>style.visibility</p:attrName>
                                        </p:attrNameLst>
                                      </p:cBhvr>
                                      <p:to>
                                        <p:strVal val="visible"/>
                                      </p:to>
                                    </p:set>
                                    <p:animEffect transition="in" filter="wipe(left)">
                                      <p:cBhvr>
                                        <p:cTn id="32" dur="300"/>
                                        <p:tgtEl>
                                          <p:spTgt spid="97296">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97291">
                                            <p:txEl>
                                              <p:pRg st="0" end="0"/>
                                            </p:txEl>
                                          </p:spTgt>
                                        </p:tgtEl>
                                        <p:attrNameLst>
                                          <p:attrName>style.visibility</p:attrName>
                                        </p:attrNameLst>
                                      </p:cBhvr>
                                      <p:to>
                                        <p:strVal val="visible"/>
                                      </p:to>
                                    </p:set>
                                    <p:animEffect transition="in" filter="wipe(left)">
                                      <p:cBhvr>
                                        <p:cTn id="37" dur="300"/>
                                        <p:tgtEl>
                                          <p:spTgt spid="97291">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97297">
                                            <p:txEl>
                                              <p:pRg st="0" end="0"/>
                                            </p:txEl>
                                          </p:spTgt>
                                        </p:tgtEl>
                                        <p:attrNameLst>
                                          <p:attrName>style.visibility</p:attrName>
                                        </p:attrNameLst>
                                      </p:cBhvr>
                                      <p:to>
                                        <p:strVal val="visible"/>
                                      </p:to>
                                    </p:set>
                                    <p:animEffect transition="in" filter="wipe(left)">
                                      <p:cBhvr>
                                        <p:cTn id="42" dur="300"/>
                                        <p:tgtEl>
                                          <p:spTgt spid="97297">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97294">
                                            <p:txEl>
                                              <p:pRg st="0" end="0"/>
                                            </p:txEl>
                                          </p:spTgt>
                                        </p:tgtEl>
                                        <p:attrNameLst>
                                          <p:attrName>style.visibility</p:attrName>
                                        </p:attrNameLst>
                                      </p:cBhvr>
                                      <p:to>
                                        <p:strVal val="visible"/>
                                      </p:to>
                                    </p:set>
                                    <p:animEffect transition="in" filter="wipe(left)">
                                      <p:cBhvr>
                                        <p:cTn id="47" dur="300"/>
                                        <p:tgtEl>
                                          <p:spTgt spid="972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build="p" autoUpdateAnimBg="0"/>
      <p:bldP spid="97285" grpId="0" build="p" autoUpdateAnimBg="0"/>
      <p:bldP spid="97288" grpId="0" autoUpdateAnimBg="0"/>
      <p:bldP spid="97289" grpId="0" build="p" autoUpdateAnimBg="0"/>
      <p:bldP spid="97291" grpId="0" build="p" autoUpdateAnimBg="0"/>
      <p:bldP spid="97294" grpId="0" build="p" autoUpdateAnimBg="0"/>
      <p:bldP spid="97295" grpId="0" build="p" autoUpdateAnimBg="0"/>
      <p:bldP spid="97296" grpId="0" build="p" autoUpdateAnimBg="0"/>
      <p:bldP spid="97297"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2777B07-47C1-4FB6-9420-70DB399E3235}" type="slidenum">
              <a:rPr kumimoji="0" lang="zh-CN" altLang="en-US" sz="2000" smtClean="0">
                <a:solidFill>
                  <a:srgbClr val="0000FF"/>
                </a:solidFill>
              </a:rPr>
              <a:pPr eaLnBrk="1" hangingPunct="1"/>
              <a:t>30</a:t>
            </a:fld>
            <a:endParaRPr kumimoji="0" lang="en-US" altLang="zh-CN" sz="2000" smtClean="0">
              <a:solidFill>
                <a:srgbClr val="0000FF"/>
              </a:solidFill>
            </a:endParaRPr>
          </a:p>
        </p:txBody>
      </p:sp>
      <p:sp>
        <p:nvSpPr>
          <p:cNvPr id="15366" name="Text Box 6"/>
          <p:cNvSpPr txBox="1">
            <a:spLocks noChangeArrowheads="1"/>
          </p:cNvSpPr>
          <p:nvPr/>
        </p:nvSpPr>
        <p:spPr bwMode="auto">
          <a:xfrm>
            <a:off x="755084" y="273765"/>
            <a:ext cx="47313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a:t>
            </a:r>
            <a:r>
              <a:rPr lang="en-US" altLang="zh-CN" b="1" dirty="0"/>
              <a:t>2</a:t>
            </a:r>
            <a:r>
              <a:rPr lang="zh-CN" altLang="en-US" b="1" dirty="0"/>
              <a:t>）</a:t>
            </a:r>
            <a:r>
              <a:rPr lang="zh-CN" altLang="en-US" b="1" dirty="0" smtClean="0"/>
              <a:t> </a:t>
            </a:r>
            <a:r>
              <a:rPr lang="zh-CN" altLang="en-US" b="1" dirty="0">
                <a:latin typeface="宋体" pitchFamily="2" charset="-122"/>
              </a:rPr>
              <a:t>平面度误差的</a:t>
            </a:r>
            <a:r>
              <a:rPr lang="zh-CN" altLang="en-US" b="1" dirty="0" smtClean="0">
                <a:latin typeface="宋体" pitchFamily="2" charset="-122"/>
              </a:rPr>
              <a:t>评定 </a:t>
            </a:r>
            <a:endParaRPr lang="zh-CN" altLang="en-US" b="1" dirty="0">
              <a:latin typeface="宋体" pitchFamily="2" charset="-122"/>
            </a:endParaRPr>
          </a:p>
        </p:txBody>
      </p:sp>
      <p:pic>
        <p:nvPicPr>
          <p:cNvPr id="80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105" y="775209"/>
            <a:ext cx="8418330" cy="978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105" y="1859064"/>
            <a:ext cx="8377196" cy="943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455" y="2802191"/>
            <a:ext cx="8463846" cy="855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2220" y="3816282"/>
            <a:ext cx="3898248" cy="1434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548612" y="3963762"/>
            <a:ext cx="5964662" cy="2329416"/>
            <a:chOff x="548612" y="3963762"/>
            <a:chExt cx="5964662" cy="2329416"/>
          </a:xfrm>
        </p:grpSpPr>
        <p:pic>
          <p:nvPicPr>
            <p:cNvPr id="809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12" y="3963762"/>
              <a:ext cx="4259362" cy="1347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07541" y="5333690"/>
              <a:ext cx="5205733" cy="95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6">
                                            <p:txEl>
                                              <p:pRg st="0" end="0"/>
                                            </p:txEl>
                                          </p:spTgt>
                                        </p:tgtEl>
                                        <p:attrNameLst>
                                          <p:attrName>style.visibility</p:attrName>
                                        </p:attrNameLst>
                                      </p:cBhvr>
                                      <p:to>
                                        <p:strVal val="visible"/>
                                      </p:to>
                                    </p:set>
                                    <p:animEffect transition="in" filter="wipe(left)">
                                      <p:cBhvr>
                                        <p:cTn id="7" dur="300"/>
                                        <p:tgtEl>
                                          <p:spTgt spid="1536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0899"/>
                                        </p:tgtEl>
                                        <p:attrNameLst>
                                          <p:attrName>style.visibility</p:attrName>
                                        </p:attrNameLst>
                                      </p:cBhvr>
                                      <p:to>
                                        <p:strVal val="visible"/>
                                      </p:to>
                                    </p:set>
                                    <p:animEffect transition="in" filter="wipe(left)">
                                      <p:cBhvr>
                                        <p:cTn id="12" dur="500"/>
                                        <p:tgtEl>
                                          <p:spTgt spid="8089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0900"/>
                                        </p:tgtEl>
                                        <p:attrNameLst>
                                          <p:attrName>style.visibility</p:attrName>
                                        </p:attrNameLst>
                                      </p:cBhvr>
                                      <p:to>
                                        <p:strVal val="visible"/>
                                      </p:to>
                                    </p:set>
                                    <p:animEffect transition="in" filter="wipe(left)">
                                      <p:cBhvr>
                                        <p:cTn id="23" dur="500"/>
                                        <p:tgtEl>
                                          <p:spTgt spid="8090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80903"/>
                                        </p:tgtEl>
                                        <p:attrNameLst>
                                          <p:attrName>style.visibility</p:attrName>
                                        </p:attrNameLst>
                                      </p:cBhvr>
                                      <p:to>
                                        <p:strVal val="visible"/>
                                      </p:to>
                                    </p:set>
                                    <p:anim calcmode="lin" valueType="num">
                                      <p:cBhvr additive="base">
                                        <p:cTn id="28" dur="500" fill="hold"/>
                                        <p:tgtEl>
                                          <p:spTgt spid="80903"/>
                                        </p:tgtEl>
                                        <p:attrNameLst>
                                          <p:attrName>ppt_x</p:attrName>
                                        </p:attrNameLst>
                                      </p:cBhvr>
                                      <p:tavLst>
                                        <p:tav tm="0">
                                          <p:val>
                                            <p:strVal val="1+#ppt_w/2"/>
                                          </p:val>
                                        </p:tav>
                                        <p:tav tm="100000">
                                          <p:val>
                                            <p:strVal val="#ppt_x"/>
                                          </p:val>
                                        </p:tav>
                                      </p:tavLst>
                                    </p:anim>
                                    <p:anim calcmode="lin" valueType="num">
                                      <p:cBhvr additive="base">
                                        <p:cTn id="29" dur="500" fill="hold"/>
                                        <p:tgtEl>
                                          <p:spTgt spid="8090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0901"/>
                                        </p:tgtEl>
                                        <p:attrNameLst>
                                          <p:attrName>style.visibility</p:attrName>
                                        </p:attrNameLst>
                                      </p:cBhvr>
                                      <p:to>
                                        <p:strVal val="visible"/>
                                      </p:to>
                                    </p:set>
                                    <p:animEffect transition="in" filter="wipe(left)">
                                      <p:cBhvr>
                                        <p:cTn id="34" dur="500"/>
                                        <p:tgtEl>
                                          <p:spTgt spid="80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D910502-CBC6-4CCE-AB96-97D7AB5B6391}" type="slidenum">
              <a:rPr kumimoji="0" lang="zh-CN" altLang="en-US" sz="2000" smtClean="0">
                <a:solidFill>
                  <a:srgbClr val="0000FF"/>
                </a:solidFill>
              </a:rPr>
              <a:pPr eaLnBrk="1" hangingPunct="1"/>
              <a:t>31</a:t>
            </a:fld>
            <a:endParaRPr kumimoji="0" lang="en-US" altLang="zh-CN" sz="2000" smtClean="0">
              <a:solidFill>
                <a:srgbClr val="0000FF"/>
              </a:solidFill>
            </a:endParaRPr>
          </a:p>
        </p:txBody>
      </p:sp>
      <p:pic>
        <p:nvPicPr>
          <p:cNvPr id="819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01" y="402355"/>
            <a:ext cx="8526840" cy="1249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212" y="1607574"/>
            <a:ext cx="8288601" cy="131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427" y="3035555"/>
            <a:ext cx="8353673" cy="1565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785" y="4719484"/>
            <a:ext cx="8413605" cy="1445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wipe(left)">
                                      <p:cBhvr>
                                        <p:cTn id="7" dur="500"/>
                                        <p:tgtEl>
                                          <p:spTgt spid="819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23"/>
                                        </p:tgtEl>
                                        <p:attrNameLst>
                                          <p:attrName>style.visibility</p:attrName>
                                        </p:attrNameLst>
                                      </p:cBhvr>
                                      <p:to>
                                        <p:strVal val="visible"/>
                                      </p:to>
                                    </p:set>
                                    <p:animEffect transition="in" filter="wipe(left)">
                                      <p:cBhvr>
                                        <p:cTn id="12" dur="500"/>
                                        <p:tgtEl>
                                          <p:spTgt spid="819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wipe(up)">
                                      <p:cBhvr>
                                        <p:cTn id="17" dur="500"/>
                                        <p:tgtEl>
                                          <p:spTgt spid="819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1925"/>
                                        </p:tgtEl>
                                        <p:attrNameLst>
                                          <p:attrName>style.visibility</p:attrName>
                                        </p:attrNameLst>
                                      </p:cBhvr>
                                      <p:to>
                                        <p:strVal val="visible"/>
                                      </p:to>
                                    </p:set>
                                    <p:animEffect transition="in" filter="wipe(left)">
                                      <p:cBhvr>
                                        <p:cTn id="22" dur="5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BCC76D9-1204-4F29-A085-891C6AEE814D}" type="slidenum">
              <a:rPr kumimoji="0" lang="zh-CN" altLang="en-US" sz="2000" smtClean="0">
                <a:solidFill>
                  <a:srgbClr val="0000FF"/>
                </a:solidFill>
              </a:rPr>
              <a:pPr eaLnBrk="1" hangingPunct="1"/>
              <a:t>32</a:t>
            </a:fld>
            <a:endParaRPr kumimoji="0" lang="en-US" altLang="zh-CN" sz="2000" smtClean="0">
              <a:solidFill>
                <a:srgbClr val="0000FF"/>
              </a:solidFill>
            </a:endParaRPr>
          </a:p>
        </p:txBody>
      </p:sp>
      <p:sp>
        <p:nvSpPr>
          <p:cNvPr id="16397" name="Text Box 13"/>
          <p:cNvSpPr txBox="1">
            <a:spLocks noChangeArrowheads="1"/>
          </p:cNvSpPr>
          <p:nvPr/>
        </p:nvSpPr>
        <p:spPr bwMode="auto">
          <a:xfrm>
            <a:off x="322263" y="1633538"/>
            <a:ext cx="8424862"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在被测平面上任取</a:t>
            </a:r>
            <a:r>
              <a:rPr lang="zh-CN" altLang="en-US" b="1" dirty="0">
                <a:solidFill>
                  <a:srgbClr val="FF3300"/>
                </a:solidFill>
              </a:rPr>
              <a:t>三个远点</a:t>
            </a:r>
            <a:r>
              <a:rPr lang="zh-CN" altLang="en-US" b="1" dirty="0"/>
              <a:t>（不在同一直线上相距最远的</a:t>
            </a:r>
            <a:r>
              <a:rPr lang="en-US" altLang="zh-CN" b="1" dirty="0"/>
              <a:t>3</a:t>
            </a:r>
            <a:r>
              <a:rPr lang="zh-CN" altLang="en-US" b="1" dirty="0"/>
              <a:t>个点）所形成的平面为</a:t>
            </a:r>
            <a:r>
              <a:rPr lang="zh-CN" altLang="en-US" b="1" dirty="0">
                <a:solidFill>
                  <a:srgbClr val="FF3300"/>
                </a:solidFill>
              </a:rPr>
              <a:t>理 想平面 </a:t>
            </a:r>
            <a:r>
              <a:rPr lang="zh-CN" altLang="en-US" b="1" dirty="0"/>
              <a:t>;</a:t>
            </a:r>
          </a:p>
        </p:txBody>
      </p:sp>
      <p:sp>
        <p:nvSpPr>
          <p:cNvPr id="16404" name="Text Box 20"/>
          <p:cNvSpPr txBox="1">
            <a:spLocks noChangeArrowheads="1"/>
          </p:cNvSpPr>
          <p:nvPr/>
        </p:nvSpPr>
        <p:spPr bwMode="auto">
          <a:xfrm>
            <a:off x="549275" y="1209675"/>
            <a:ext cx="572928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solidFill>
                  <a:srgbClr val="FF0066"/>
                </a:solidFill>
              </a:rPr>
              <a:t> </a:t>
            </a:r>
            <a:r>
              <a:rPr lang="zh-CN" altLang="en-US" b="1" dirty="0" smtClean="0">
                <a:solidFill>
                  <a:srgbClr val="FF0066"/>
                </a:solidFill>
              </a:rPr>
              <a:t> </a:t>
            </a:r>
            <a:r>
              <a:rPr lang="zh-CN" altLang="en-US" b="1" dirty="0" smtClean="0"/>
              <a:t>②</a:t>
            </a:r>
            <a:r>
              <a:rPr lang="zh-CN" altLang="en-US" b="1" dirty="0" smtClean="0">
                <a:solidFill>
                  <a:srgbClr val="FF0066"/>
                </a:solidFill>
              </a:rPr>
              <a:t>  </a:t>
            </a:r>
            <a:r>
              <a:rPr lang="zh-CN" altLang="en-US" b="1" dirty="0">
                <a:solidFill>
                  <a:srgbClr val="FF0066"/>
                </a:solidFill>
              </a:rPr>
              <a:t>三个远点法</a:t>
            </a:r>
            <a:r>
              <a:rPr lang="zh-CN" altLang="en-US" dirty="0"/>
              <a:t>—</a:t>
            </a:r>
          </a:p>
        </p:txBody>
      </p:sp>
      <p:sp>
        <p:nvSpPr>
          <p:cNvPr id="16405" name="Text Box 21"/>
          <p:cNvSpPr txBox="1">
            <a:spLocks noChangeArrowheads="1"/>
          </p:cNvSpPr>
          <p:nvPr/>
        </p:nvSpPr>
        <p:spPr bwMode="auto">
          <a:xfrm>
            <a:off x="858838" y="2560638"/>
            <a:ext cx="8072437" cy="3841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80000"/>
              </a:lnSpc>
              <a:spcBef>
                <a:spcPct val="50000"/>
              </a:spcBef>
            </a:pPr>
            <a:r>
              <a:rPr lang="zh-CN" altLang="en-US" b="1"/>
              <a:t>作平行于理想平面的两个平行平面包容实际平面 ;</a:t>
            </a:r>
          </a:p>
        </p:txBody>
      </p:sp>
      <p:sp>
        <p:nvSpPr>
          <p:cNvPr id="16406" name="Text Box 22"/>
          <p:cNvSpPr txBox="1">
            <a:spLocks noChangeArrowheads="1"/>
          </p:cNvSpPr>
          <p:nvPr/>
        </p:nvSpPr>
        <p:spPr bwMode="auto">
          <a:xfrm>
            <a:off x="865188" y="2890838"/>
            <a:ext cx="69564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a:t>这两个平行平面间的距离为平面度误差。</a:t>
            </a:r>
          </a:p>
        </p:txBody>
      </p:sp>
      <p:graphicFrame>
        <p:nvGraphicFramePr>
          <p:cNvPr id="16452" name="Group 68"/>
          <p:cNvGraphicFramePr>
            <a:graphicFrameLocks noGrp="1"/>
          </p:cNvGraphicFramePr>
          <p:nvPr/>
        </p:nvGraphicFramePr>
        <p:xfrm>
          <a:off x="1712913" y="3721100"/>
          <a:ext cx="4762500" cy="2533650"/>
        </p:xfrm>
        <a:graphic>
          <a:graphicData uri="http://schemas.openxmlformats.org/drawingml/2006/table">
            <a:tbl>
              <a:tblPr/>
              <a:tblGrid>
                <a:gridCol w="1587500"/>
                <a:gridCol w="1587500"/>
                <a:gridCol w="1587500"/>
              </a:tblGrid>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6457" name="Group 73"/>
          <p:cNvGrpSpPr>
            <a:grpSpLocks/>
          </p:cNvGrpSpPr>
          <p:nvPr/>
        </p:nvGrpSpPr>
        <p:grpSpPr bwMode="auto">
          <a:xfrm>
            <a:off x="2500313" y="3989388"/>
            <a:ext cx="3236912" cy="1724025"/>
            <a:chOff x="1785" y="2512"/>
            <a:chExt cx="2039" cy="1086"/>
          </a:xfrm>
        </p:grpSpPr>
        <p:sp>
          <p:nvSpPr>
            <p:cNvPr id="28708" name="Line 70"/>
            <p:cNvSpPr>
              <a:spLocks noChangeShapeType="1"/>
            </p:cNvSpPr>
            <p:nvPr/>
          </p:nvSpPr>
          <p:spPr bwMode="auto">
            <a:xfrm flipV="1">
              <a:off x="1794" y="2512"/>
              <a:ext cx="1020" cy="1086"/>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09" name="Line 71"/>
            <p:cNvSpPr>
              <a:spLocks noChangeShapeType="1"/>
            </p:cNvSpPr>
            <p:nvPr/>
          </p:nvSpPr>
          <p:spPr bwMode="auto">
            <a:xfrm>
              <a:off x="2804" y="2531"/>
              <a:ext cx="1020" cy="547"/>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710" name="Line 72"/>
            <p:cNvSpPr>
              <a:spLocks noChangeShapeType="1"/>
            </p:cNvSpPr>
            <p:nvPr/>
          </p:nvSpPr>
          <p:spPr bwMode="auto">
            <a:xfrm flipV="1">
              <a:off x="1785" y="3078"/>
              <a:ext cx="2030" cy="52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459" name="Oval 75"/>
          <p:cNvSpPr>
            <a:spLocks noChangeArrowheads="1"/>
          </p:cNvSpPr>
          <p:nvPr/>
        </p:nvSpPr>
        <p:spPr bwMode="auto">
          <a:xfrm>
            <a:off x="3848100" y="3817938"/>
            <a:ext cx="508000" cy="50800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0" name="Oval 76"/>
          <p:cNvSpPr>
            <a:spLocks noChangeArrowheads="1"/>
          </p:cNvSpPr>
          <p:nvPr/>
        </p:nvSpPr>
        <p:spPr bwMode="auto">
          <a:xfrm>
            <a:off x="5430838" y="4645025"/>
            <a:ext cx="508000" cy="50800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1" name="Oval 77"/>
          <p:cNvSpPr>
            <a:spLocks noChangeArrowheads="1"/>
          </p:cNvSpPr>
          <p:nvPr/>
        </p:nvSpPr>
        <p:spPr bwMode="auto">
          <a:xfrm>
            <a:off x="2238375" y="5499100"/>
            <a:ext cx="508000" cy="50800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62" name="AutoShape 78"/>
          <p:cNvSpPr>
            <a:spLocks noChangeArrowheads="1"/>
          </p:cNvSpPr>
          <p:nvPr/>
        </p:nvSpPr>
        <p:spPr bwMode="auto">
          <a:xfrm>
            <a:off x="6675438" y="3468688"/>
            <a:ext cx="914400" cy="1363662"/>
          </a:xfrm>
          <a:prstGeom prst="wedgeRoundRectCallout">
            <a:avLst>
              <a:gd name="adj1" fmla="val -294444"/>
              <a:gd name="adj2" fmla="val 29162"/>
              <a:gd name="adj3" fmla="val 16667"/>
            </a:avLst>
          </a:prstGeom>
          <a:noFill/>
          <a:ln w="57150">
            <a:solidFill>
              <a:srgbClr val="FF99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理想平面</a:t>
            </a:r>
          </a:p>
        </p:txBody>
      </p:sp>
      <p:grpSp>
        <p:nvGrpSpPr>
          <p:cNvPr id="16464" name="Group 80"/>
          <p:cNvGrpSpPr>
            <a:grpSpLocks/>
          </p:cNvGrpSpPr>
          <p:nvPr/>
        </p:nvGrpSpPr>
        <p:grpSpPr bwMode="auto">
          <a:xfrm>
            <a:off x="1196976" y="304802"/>
            <a:ext cx="2006600" cy="885825"/>
            <a:chOff x="754" y="192"/>
            <a:chExt cx="1264" cy="558"/>
          </a:xfrm>
        </p:grpSpPr>
        <p:sp>
          <p:nvSpPr>
            <p:cNvPr id="28706" name="Text Box 2"/>
            <p:cNvSpPr txBox="1">
              <a:spLocks noChangeArrowheads="1"/>
            </p:cNvSpPr>
            <p:nvPr/>
          </p:nvSpPr>
          <p:spPr bwMode="auto">
            <a:xfrm>
              <a:off x="754" y="192"/>
              <a:ext cx="1147" cy="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marL="0" indent="0" algn="l" eaLnBrk="1" hangingPunct="1">
                <a:lnSpc>
                  <a:spcPct val="120000"/>
                </a:lnSpc>
              </a:pPr>
              <a:r>
                <a:rPr lang="zh-CN" altLang="en-US" b="1" dirty="0" smtClean="0">
                  <a:latin typeface="宋体" pitchFamily="2" charset="-122"/>
                </a:rPr>
                <a:t>近似法</a:t>
              </a:r>
              <a:r>
                <a:rPr lang="zh-CN" altLang="en-US" b="1" dirty="0">
                  <a:latin typeface="宋体" pitchFamily="2" charset="-122"/>
                </a:rPr>
                <a:t>评定</a:t>
              </a:r>
            </a:p>
            <a:p>
              <a:pPr algn="l" eaLnBrk="1" hangingPunct="1">
                <a:lnSpc>
                  <a:spcPct val="120000"/>
                </a:lnSpc>
              </a:pPr>
              <a:r>
                <a:rPr lang="zh-CN" altLang="en-US" b="1" dirty="0" smtClean="0">
                  <a:latin typeface="宋体" pitchFamily="2" charset="-122"/>
                </a:rPr>
                <a:t>平面</a:t>
              </a:r>
              <a:r>
                <a:rPr lang="zh-CN" altLang="en-US" b="1" dirty="0">
                  <a:latin typeface="宋体" pitchFamily="2" charset="-122"/>
                </a:rPr>
                <a:t>度误差</a:t>
              </a:r>
            </a:p>
          </p:txBody>
        </p:sp>
        <p:sp>
          <p:nvSpPr>
            <p:cNvPr id="28707" name="AutoShape 79"/>
            <p:cNvSpPr>
              <a:spLocks/>
            </p:cNvSpPr>
            <p:nvPr/>
          </p:nvSpPr>
          <p:spPr bwMode="auto">
            <a:xfrm rot="10800000" flipH="1">
              <a:off x="1888" y="320"/>
              <a:ext cx="130" cy="391"/>
            </a:xfrm>
            <a:prstGeom prst="leftBrace">
              <a:avLst>
                <a:gd name="adj1" fmla="val 25064"/>
                <a:gd name="adj2" fmla="val 50000"/>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6465" name="Text Box 81"/>
          <p:cNvSpPr txBox="1">
            <a:spLocks noChangeArrowheads="1"/>
          </p:cNvSpPr>
          <p:nvPr/>
        </p:nvSpPr>
        <p:spPr bwMode="auto">
          <a:xfrm>
            <a:off x="3290888" y="323850"/>
            <a:ext cx="28194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smtClean="0"/>
              <a:t>②</a:t>
            </a:r>
            <a:r>
              <a:rPr lang="zh-CN" altLang="en-US" dirty="0" smtClean="0"/>
              <a:t> </a:t>
            </a:r>
            <a:r>
              <a:rPr lang="zh-CN" altLang="en-US" b="1" dirty="0" smtClean="0"/>
              <a:t>三</a:t>
            </a:r>
            <a:r>
              <a:rPr lang="zh-CN" altLang="en-US" b="1" dirty="0"/>
              <a:t>个远点法</a:t>
            </a:r>
            <a:endParaRPr lang="zh-CN" altLang="en-US" dirty="0">
              <a:latin typeface="宋体" pitchFamily="2" charset="-122"/>
            </a:endParaRPr>
          </a:p>
        </p:txBody>
      </p:sp>
      <p:sp>
        <p:nvSpPr>
          <p:cNvPr id="16466" name="Rectangle 82"/>
          <p:cNvSpPr>
            <a:spLocks noChangeArrowheads="1"/>
          </p:cNvSpPr>
          <p:nvPr/>
        </p:nvSpPr>
        <p:spPr bwMode="auto">
          <a:xfrm>
            <a:off x="3290888" y="817563"/>
            <a:ext cx="220345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dirty="0" smtClean="0">
                <a:latin typeface="华文中宋"/>
                <a:ea typeface="华文中宋"/>
              </a:rPr>
              <a:t>③ </a:t>
            </a:r>
            <a:r>
              <a:rPr lang="zh-CN" altLang="en-US" b="1" dirty="0" smtClean="0"/>
              <a:t>对角线</a:t>
            </a:r>
            <a:r>
              <a:rPr lang="zh-CN" altLang="en-US" b="1" dirty="0"/>
              <a:t>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6464"/>
                                        </p:tgtEl>
                                        <p:attrNameLst>
                                          <p:attrName>style.visibility</p:attrName>
                                        </p:attrNameLst>
                                      </p:cBhvr>
                                      <p:to>
                                        <p:strVal val="visible"/>
                                      </p:to>
                                    </p:set>
                                    <p:animEffect transition="in" filter="wipe(left)">
                                      <p:cBhvr>
                                        <p:cTn id="7" dur="2000"/>
                                        <p:tgtEl>
                                          <p:spTgt spid="164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465"/>
                                        </p:tgtEl>
                                        <p:attrNameLst>
                                          <p:attrName>style.visibility</p:attrName>
                                        </p:attrNameLst>
                                      </p:cBhvr>
                                      <p:to>
                                        <p:strVal val="visible"/>
                                      </p:to>
                                    </p:set>
                                    <p:animEffect transition="in" filter="wipe(left)">
                                      <p:cBhvr>
                                        <p:cTn id="12" dur="2000"/>
                                        <p:tgtEl>
                                          <p:spTgt spid="164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466"/>
                                        </p:tgtEl>
                                        <p:attrNameLst>
                                          <p:attrName>style.visibility</p:attrName>
                                        </p:attrNameLst>
                                      </p:cBhvr>
                                      <p:to>
                                        <p:strVal val="visible"/>
                                      </p:to>
                                    </p:set>
                                    <p:animEffect transition="in" filter="wipe(left)">
                                      <p:cBhvr>
                                        <p:cTn id="17" dur="2000"/>
                                        <p:tgtEl>
                                          <p:spTgt spid="164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6404"/>
                                        </p:tgtEl>
                                        <p:attrNameLst>
                                          <p:attrName>style.visibility</p:attrName>
                                        </p:attrNameLst>
                                      </p:cBhvr>
                                      <p:to>
                                        <p:strVal val="visible"/>
                                      </p:to>
                                    </p:set>
                                    <p:animEffect transition="in" filter="wipe(left)">
                                      <p:cBhvr>
                                        <p:cTn id="22" dur="300"/>
                                        <p:tgtEl>
                                          <p:spTgt spid="1640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6397"/>
                                        </p:tgtEl>
                                        <p:attrNameLst>
                                          <p:attrName>style.visibility</p:attrName>
                                        </p:attrNameLst>
                                      </p:cBhvr>
                                      <p:to>
                                        <p:strVal val="visible"/>
                                      </p:to>
                                    </p:set>
                                    <p:animEffect transition="in" filter="wipe(left)">
                                      <p:cBhvr>
                                        <p:cTn id="27" dur="300"/>
                                        <p:tgtEl>
                                          <p:spTgt spid="1639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6452"/>
                                        </p:tgtEl>
                                        <p:attrNameLst>
                                          <p:attrName>style.visibility</p:attrName>
                                        </p:attrNameLst>
                                      </p:cBhvr>
                                      <p:to>
                                        <p:strVal val="visible"/>
                                      </p:to>
                                    </p:set>
                                    <p:animEffect transition="in" filter="wipe(left)">
                                      <p:cBhvr>
                                        <p:cTn id="32" dur="500"/>
                                        <p:tgtEl>
                                          <p:spTgt spid="1645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459"/>
                                        </p:tgtEl>
                                        <p:attrNameLst>
                                          <p:attrName>style.visibility</p:attrName>
                                        </p:attrNameLst>
                                      </p:cBhvr>
                                      <p:to>
                                        <p:strVal val="visible"/>
                                      </p:to>
                                    </p:set>
                                    <p:animEffect transition="in" filter="wipe(left)">
                                      <p:cBhvr>
                                        <p:cTn id="37" dur="500"/>
                                        <p:tgtEl>
                                          <p:spTgt spid="164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460"/>
                                        </p:tgtEl>
                                        <p:attrNameLst>
                                          <p:attrName>style.visibility</p:attrName>
                                        </p:attrNameLst>
                                      </p:cBhvr>
                                      <p:to>
                                        <p:strVal val="visible"/>
                                      </p:to>
                                    </p:set>
                                    <p:animEffect transition="in" filter="wipe(left)">
                                      <p:cBhvr>
                                        <p:cTn id="42" dur="500"/>
                                        <p:tgtEl>
                                          <p:spTgt spid="1646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461"/>
                                        </p:tgtEl>
                                        <p:attrNameLst>
                                          <p:attrName>style.visibility</p:attrName>
                                        </p:attrNameLst>
                                      </p:cBhvr>
                                      <p:to>
                                        <p:strVal val="visible"/>
                                      </p:to>
                                    </p:set>
                                    <p:animEffect transition="in" filter="wipe(left)">
                                      <p:cBhvr>
                                        <p:cTn id="47" dur="500"/>
                                        <p:tgtEl>
                                          <p:spTgt spid="1646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6457"/>
                                        </p:tgtEl>
                                        <p:attrNameLst>
                                          <p:attrName>style.visibility</p:attrName>
                                        </p:attrNameLst>
                                      </p:cBhvr>
                                      <p:to>
                                        <p:strVal val="visible"/>
                                      </p:to>
                                    </p:set>
                                    <p:animEffect transition="in" filter="wipe(left)">
                                      <p:cBhvr>
                                        <p:cTn id="52" dur="500"/>
                                        <p:tgtEl>
                                          <p:spTgt spid="1645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2" fill="hold" grpId="0" nodeType="clickEffect">
                                  <p:stCondLst>
                                    <p:cond delay="0"/>
                                  </p:stCondLst>
                                  <p:iterate type="wd">
                                    <p:tmPct val="100000"/>
                                  </p:iterate>
                                  <p:childTnLst>
                                    <p:set>
                                      <p:cBhvr>
                                        <p:cTn id="56" dur="1" fill="hold">
                                          <p:stCondLst>
                                            <p:cond delay="0"/>
                                          </p:stCondLst>
                                        </p:cTn>
                                        <p:tgtEl>
                                          <p:spTgt spid="16462"/>
                                        </p:tgtEl>
                                        <p:attrNameLst>
                                          <p:attrName>style.visibility</p:attrName>
                                        </p:attrNameLst>
                                      </p:cBhvr>
                                      <p:to>
                                        <p:strVal val="visible"/>
                                      </p:to>
                                    </p:set>
                                    <p:anim calcmode="lin" valueType="num">
                                      <p:cBhvr>
                                        <p:cTn id="57" dur="300" fill="hold"/>
                                        <p:tgtEl>
                                          <p:spTgt spid="16462"/>
                                        </p:tgtEl>
                                        <p:attrNameLst>
                                          <p:attrName>ppt_x</p:attrName>
                                        </p:attrNameLst>
                                      </p:cBhvr>
                                      <p:tavLst>
                                        <p:tav tm="0">
                                          <p:val>
                                            <p:strVal val="#ppt_x+#ppt_w/2"/>
                                          </p:val>
                                        </p:tav>
                                        <p:tav tm="100000">
                                          <p:val>
                                            <p:strVal val="#ppt_x"/>
                                          </p:val>
                                        </p:tav>
                                      </p:tavLst>
                                    </p:anim>
                                    <p:anim calcmode="lin" valueType="num">
                                      <p:cBhvr>
                                        <p:cTn id="58" dur="300" fill="hold"/>
                                        <p:tgtEl>
                                          <p:spTgt spid="16462"/>
                                        </p:tgtEl>
                                        <p:attrNameLst>
                                          <p:attrName>ppt_y</p:attrName>
                                        </p:attrNameLst>
                                      </p:cBhvr>
                                      <p:tavLst>
                                        <p:tav tm="0">
                                          <p:val>
                                            <p:strVal val="#ppt_y"/>
                                          </p:val>
                                        </p:tav>
                                        <p:tav tm="100000">
                                          <p:val>
                                            <p:strVal val="#ppt_y"/>
                                          </p:val>
                                        </p:tav>
                                      </p:tavLst>
                                    </p:anim>
                                    <p:anim calcmode="lin" valueType="num">
                                      <p:cBhvr>
                                        <p:cTn id="59" dur="300" fill="hold"/>
                                        <p:tgtEl>
                                          <p:spTgt spid="16462"/>
                                        </p:tgtEl>
                                        <p:attrNameLst>
                                          <p:attrName>ppt_w</p:attrName>
                                        </p:attrNameLst>
                                      </p:cBhvr>
                                      <p:tavLst>
                                        <p:tav tm="0">
                                          <p:val>
                                            <p:fltVal val="0"/>
                                          </p:val>
                                        </p:tav>
                                        <p:tav tm="100000">
                                          <p:val>
                                            <p:strVal val="#ppt_w"/>
                                          </p:val>
                                        </p:tav>
                                      </p:tavLst>
                                    </p:anim>
                                    <p:anim calcmode="lin" valueType="num">
                                      <p:cBhvr>
                                        <p:cTn id="60" dur="300" fill="hold"/>
                                        <p:tgtEl>
                                          <p:spTgt spid="16462"/>
                                        </p:tgtEl>
                                        <p:attrNameLst>
                                          <p:attrName>ppt_h</p:attrName>
                                        </p:attrNameLst>
                                      </p:cBhvr>
                                      <p:tavLst>
                                        <p:tav tm="0">
                                          <p:val>
                                            <p:strVal val="#ppt_h"/>
                                          </p:val>
                                        </p:tav>
                                        <p:tav tm="100000">
                                          <p:val>
                                            <p:strVal val="#ppt_h"/>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16405"/>
                                        </p:tgtEl>
                                        <p:attrNameLst>
                                          <p:attrName>style.visibility</p:attrName>
                                        </p:attrNameLst>
                                      </p:cBhvr>
                                      <p:to>
                                        <p:strVal val="visible"/>
                                      </p:to>
                                    </p:set>
                                    <p:animEffect transition="in" filter="wipe(left)">
                                      <p:cBhvr>
                                        <p:cTn id="65" dur="300"/>
                                        <p:tgtEl>
                                          <p:spTgt spid="16405"/>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16406"/>
                                        </p:tgtEl>
                                        <p:attrNameLst>
                                          <p:attrName>style.visibility</p:attrName>
                                        </p:attrNameLst>
                                      </p:cBhvr>
                                      <p:to>
                                        <p:strVal val="visible"/>
                                      </p:to>
                                    </p:set>
                                    <p:animEffect transition="in" filter="wipe(left)">
                                      <p:cBhvr>
                                        <p:cTn id="70" dur="3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7" grpId="0" autoUpdateAnimBg="0"/>
      <p:bldP spid="16404" grpId="0" autoUpdateAnimBg="0"/>
      <p:bldP spid="16405" grpId="0" autoUpdateAnimBg="0"/>
      <p:bldP spid="16406" grpId="0" autoUpdateAnimBg="0"/>
      <p:bldP spid="16459" grpId="0" animBg="1"/>
      <p:bldP spid="16460" grpId="0" animBg="1"/>
      <p:bldP spid="16461" grpId="0" animBg="1"/>
      <p:bldP spid="16462" grpId="0" animBg="1" autoUpdateAnimBg="0"/>
      <p:bldP spid="16465" grpId="0"/>
      <p:bldP spid="164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6F738A-6DD9-4E8F-A84B-7360E331F9A9}" type="slidenum">
              <a:rPr kumimoji="0" lang="zh-CN" altLang="en-US" sz="2000" smtClean="0">
                <a:solidFill>
                  <a:srgbClr val="0000FF"/>
                </a:solidFill>
              </a:rPr>
              <a:pPr eaLnBrk="1" hangingPunct="1"/>
              <a:t>33</a:t>
            </a:fld>
            <a:endParaRPr kumimoji="0" lang="en-US" altLang="zh-CN" sz="2000" smtClean="0">
              <a:solidFill>
                <a:srgbClr val="0000FF"/>
              </a:solidFill>
            </a:endParaRPr>
          </a:p>
        </p:txBody>
      </p:sp>
      <p:sp>
        <p:nvSpPr>
          <p:cNvPr id="111620" name="Text Box 1028"/>
          <p:cNvSpPr txBox="1">
            <a:spLocks noChangeArrowheads="1"/>
          </p:cNvSpPr>
          <p:nvPr/>
        </p:nvSpPr>
        <p:spPr bwMode="auto">
          <a:xfrm>
            <a:off x="182563" y="829170"/>
            <a:ext cx="80613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过被测平面上一条对角线且平行于另一条对角线的平面为理想平面 ;</a:t>
            </a:r>
          </a:p>
        </p:txBody>
      </p:sp>
      <p:sp>
        <p:nvSpPr>
          <p:cNvPr id="111621" name="Text Box 1029"/>
          <p:cNvSpPr txBox="1">
            <a:spLocks noChangeArrowheads="1"/>
          </p:cNvSpPr>
          <p:nvPr/>
        </p:nvSpPr>
        <p:spPr bwMode="auto">
          <a:xfrm>
            <a:off x="566738" y="338632"/>
            <a:ext cx="44577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sz="2800" b="1" dirty="0" smtClean="0">
                <a:latin typeface="华文中宋"/>
                <a:ea typeface="华文中宋"/>
              </a:rPr>
              <a:t>③ </a:t>
            </a:r>
            <a:r>
              <a:rPr lang="zh-CN" altLang="en-US" sz="2800" b="1" dirty="0" smtClean="0">
                <a:solidFill>
                  <a:srgbClr val="FF0066"/>
                </a:solidFill>
              </a:rPr>
              <a:t>对角线</a:t>
            </a:r>
            <a:r>
              <a:rPr lang="zh-CN" altLang="en-US" sz="2800" b="1" dirty="0">
                <a:solidFill>
                  <a:srgbClr val="FF0066"/>
                </a:solidFill>
              </a:rPr>
              <a:t>法 </a:t>
            </a:r>
            <a:r>
              <a:rPr lang="zh-CN" altLang="en-US" sz="2800" dirty="0"/>
              <a:t>—</a:t>
            </a:r>
          </a:p>
        </p:txBody>
      </p:sp>
      <p:sp>
        <p:nvSpPr>
          <p:cNvPr id="111622" name="Text Box 1030"/>
          <p:cNvSpPr txBox="1">
            <a:spLocks noChangeArrowheads="1"/>
          </p:cNvSpPr>
          <p:nvPr/>
        </p:nvSpPr>
        <p:spPr bwMode="auto">
          <a:xfrm>
            <a:off x="933450" y="1710232"/>
            <a:ext cx="7386638" cy="5667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50000"/>
              </a:spcBef>
            </a:pPr>
            <a:r>
              <a:rPr lang="zh-CN" altLang="en-US" b="1"/>
              <a:t>作平行于理想平面的两个平行平面包容实际平面 ;</a:t>
            </a:r>
          </a:p>
        </p:txBody>
      </p:sp>
      <p:sp>
        <p:nvSpPr>
          <p:cNvPr id="111623" name="Text Box 1031"/>
          <p:cNvSpPr txBox="1">
            <a:spLocks noChangeArrowheads="1"/>
          </p:cNvSpPr>
          <p:nvPr/>
        </p:nvSpPr>
        <p:spPr bwMode="auto">
          <a:xfrm>
            <a:off x="950913" y="2165845"/>
            <a:ext cx="7675562" cy="5667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50000"/>
              </a:spcBef>
            </a:pPr>
            <a:r>
              <a:rPr lang="zh-CN" altLang="en-US" b="1"/>
              <a:t>这两个平行平面间的距离为平面度误差。</a:t>
            </a:r>
          </a:p>
        </p:txBody>
      </p:sp>
      <p:graphicFrame>
        <p:nvGraphicFramePr>
          <p:cNvPr id="111624" name="Group 1032"/>
          <p:cNvGraphicFramePr>
            <a:graphicFrameLocks noGrp="1"/>
          </p:cNvGraphicFramePr>
          <p:nvPr/>
        </p:nvGraphicFramePr>
        <p:xfrm>
          <a:off x="2120900" y="3109913"/>
          <a:ext cx="4762500" cy="2533650"/>
        </p:xfrm>
        <a:graphic>
          <a:graphicData uri="http://schemas.openxmlformats.org/drawingml/2006/table">
            <a:tbl>
              <a:tblPr/>
              <a:tblGrid>
                <a:gridCol w="1587500"/>
                <a:gridCol w="1587500"/>
                <a:gridCol w="1587500"/>
              </a:tblGrid>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445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11663" name="Group 1071"/>
          <p:cNvGrpSpPr>
            <a:grpSpLocks/>
          </p:cNvGrpSpPr>
          <p:nvPr/>
        </p:nvGrpSpPr>
        <p:grpSpPr bwMode="auto">
          <a:xfrm>
            <a:off x="2522538" y="3074988"/>
            <a:ext cx="4033837" cy="2371725"/>
            <a:chOff x="1589" y="2141"/>
            <a:chExt cx="2541" cy="1494"/>
          </a:xfrm>
        </p:grpSpPr>
        <p:sp>
          <p:nvSpPr>
            <p:cNvPr id="29733" name="Oval 1057"/>
            <p:cNvSpPr>
              <a:spLocks noChangeArrowheads="1"/>
            </p:cNvSpPr>
            <p:nvPr/>
          </p:nvSpPr>
          <p:spPr bwMode="auto">
            <a:xfrm>
              <a:off x="3802" y="3328"/>
              <a:ext cx="328" cy="307"/>
            </a:xfrm>
            <a:prstGeom prst="ellipse">
              <a:avLst/>
            </a:prstGeom>
            <a:noFill/>
            <a:ln w="28575">
              <a:solidFill>
                <a:srgbClr val="FF9900"/>
              </a:solidFill>
              <a:round/>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B</a:t>
              </a:r>
            </a:p>
          </p:txBody>
        </p:sp>
        <p:grpSp>
          <p:nvGrpSpPr>
            <p:cNvPr id="29734" name="Group 1069"/>
            <p:cNvGrpSpPr>
              <a:grpSpLocks/>
            </p:cNvGrpSpPr>
            <p:nvPr/>
          </p:nvGrpSpPr>
          <p:grpSpPr bwMode="auto">
            <a:xfrm>
              <a:off x="1589" y="2141"/>
              <a:ext cx="2233" cy="1288"/>
              <a:chOff x="1589" y="2141"/>
              <a:chExt cx="2233" cy="1288"/>
            </a:xfrm>
          </p:grpSpPr>
          <p:sp>
            <p:nvSpPr>
              <p:cNvPr id="29735" name="Oval 1056"/>
              <p:cNvSpPr>
                <a:spLocks noChangeArrowheads="1"/>
              </p:cNvSpPr>
              <p:nvPr/>
            </p:nvSpPr>
            <p:spPr bwMode="auto">
              <a:xfrm flipH="1">
                <a:off x="1589" y="2141"/>
                <a:ext cx="348" cy="335"/>
              </a:xfrm>
              <a:prstGeom prst="ellipse">
                <a:avLst/>
              </a:prstGeom>
              <a:noFill/>
              <a:ln w="38100">
                <a:solidFill>
                  <a:srgbClr val="FF9900"/>
                </a:solidFill>
                <a:round/>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A</a:t>
                </a:r>
              </a:p>
            </p:txBody>
          </p:sp>
          <p:sp>
            <p:nvSpPr>
              <p:cNvPr id="29736" name="Line 1058"/>
              <p:cNvSpPr>
                <a:spLocks noChangeShapeType="1"/>
              </p:cNvSpPr>
              <p:nvPr/>
            </p:nvSpPr>
            <p:spPr bwMode="auto">
              <a:xfrm>
                <a:off x="1847" y="2341"/>
                <a:ext cx="1975" cy="1088"/>
              </a:xfrm>
              <a:prstGeom prst="line">
                <a:avLst/>
              </a:prstGeom>
              <a:noFill/>
              <a:ln w="57150">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11655" name="Group 1063"/>
          <p:cNvGrpSpPr>
            <a:grpSpLocks/>
          </p:cNvGrpSpPr>
          <p:nvPr/>
        </p:nvGrpSpPr>
        <p:grpSpPr bwMode="auto">
          <a:xfrm>
            <a:off x="2974975" y="3348038"/>
            <a:ext cx="3149600" cy="1843087"/>
            <a:chOff x="1874" y="2313"/>
            <a:chExt cx="1984" cy="1161"/>
          </a:xfrm>
        </p:grpSpPr>
        <p:sp>
          <p:nvSpPr>
            <p:cNvPr id="29729" name="Line 1059"/>
            <p:cNvSpPr>
              <a:spLocks noChangeShapeType="1"/>
            </p:cNvSpPr>
            <p:nvPr/>
          </p:nvSpPr>
          <p:spPr bwMode="auto">
            <a:xfrm>
              <a:off x="1911" y="2322"/>
              <a:ext cx="1929" cy="0"/>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0" name="Line 1060"/>
            <p:cNvSpPr>
              <a:spLocks noChangeShapeType="1"/>
            </p:cNvSpPr>
            <p:nvPr/>
          </p:nvSpPr>
          <p:spPr bwMode="auto">
            <a:xfrm>
              <a:off x="3831" y="2313"/>
              <a:ext cx="9" cy="1106"/>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1" name="Line 1061"/>
            <p:cNvSpPr>
              <a:spLocks noChangeShapeType="1"/>
            </p:cNvSpPr>
            <p:nvPr/>
          </p:nvSpPr>
          <p:spPr bwMode="auto">
            <a:xfrm>
              <a:off x="1874" y="2322"/>
              <a:ext cx="0" cy="1152"/>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32" name="Line 1062"/>
            <p:cNvSpPr>
              <a:spLocks noChangeShapeType="1"/>
            </p:cNvSpPr>
            <p:nvPr/>
          </p:nvSpPr>
          <p:spPr bwMode="auto">
            <a:xfrm flipV="1">
              <a:off x="1893" y="3401"/>
              <a:ext cx="1965" cy="55"/>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1658" name="AutoShape 1066"/>
          <p:cNvSpPr>
            <a:spLocks noChangeArrowheads="1"/>
          </p:cNvSpPr>
          <p:nvPr/>
        </p:nvSpPr>
        <p:spPr bwMode="auto">
          <a:xfrm>
            <a:off x="798513" y="3348038"/>
            <a:ext cx="914400" cy="1465262"/>
          </a:xfrm>
          <a:prstGeom prst="wedgeRoundRectCallout">
            <a:avLst>
              <a:gd name="adj1" fmla="val 240454"/>
              <a:gd name="adj2" fmla="val 9806"/>
              <a:gd name="adj3" fmla="val 16667"/>
            </a:avLst>
          </a:prstGeom>
          <a:solidFill>
            <a:srgbClr val="FFFF00"/>
          </a:solidFill>
          <a:ln w="5715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理想平面</a:t>
            </a:r>
          </a:p>
        </p:txBody>
      </p:sp>
      <p:grpSp>
        <p:nvGrpSpPr>
          <p:cNvPr id="111662" name="Group 1070"/>
          <p:cNvGrpSpPr>
            <a:grpSpLocks/>
          </p:cNvGrpSpPr>
          <p:nvPr/>
        </p:nvGrpSpPr>
        <p:grpSpPr bwMode="auto">
          <a:xfrm>
            <a:off x="2524125" y="3044825"/>
            <a:ext cx="4021138" cy="2378075"/>
            <a:chOff x="1590" y="2122"/>
            <a:chExt cx="2533" cy="1498"/>
          </a:xfrm>
        </p:grpSpPr>
        <p:sp>
          <p:nvSpPr>
            <p:cNvPr id="29726" name="Line 1064"/>
            <p:cNvSpPr>
              <a:spLocks noChangeShapeType="1"/>
            </p:cNvSpPr>
            <p:nvPr/>
          </p:nvSpPr>
          <p:spPr bwMode="auto">
            <a:xfrm flipV="1">
              <a:off x="1738" y="2294"/>
              <a:ext cx="2167" cy="1161"/>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727" name="Oval 1067"/>
            <p:cNvSpPr>
              <a:spLocks noChangeArrowheads="1"/>
            </p:cNvSpPr>
            <p:nvPr/>
          </p:nvSpPr>
          <p:spPr bwMode="auto">
            <a:xfrm>
              <a:off x="3803" y="2122"/>
              <a:ext cx="320" cy="374"/>
            </a:xfrm>
            <a:prstGeom prst="ellipse">
              <a:avLst/>
            </a:prstGeom>
            <a:noFill/>
            <a:ln w="3810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D</a:t>
              </a:r>
            </a:p>
          </p:txBody>
        </p:sp>
        <p:sp>
          <p:nvSpPr>
            <p:cNvPr id="29728" name="Oval 1068"/>
            <p:cNvSpPr>
              <a:spLocks noChangeArrowheads="1"/>
            </p:cNvSpPr>
            <p:nvPr/>
          </p:nvSpPr>
          <p:spPr bwMode="auto">
            <a:xfrm>
              <a:off x="1590" y="3246"/>
              <a:ext cx="320" cy="374"/>
            </a:xfrm>
            <a:prstGeom prst="ellipse">
              <a:avLst/>
            </a:prstGeom>
            <a:noFill/>
            <a:ln w="3810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C</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1621"/>
                                        </p:tgtEl>
                                        <p:attrNameLst>
                                          <p:attrName>style.visibility</p:attrName>
                                        </p:attrNameLst>
                                      </p:cBhvr>
                                      <p:to>
                                        <p:strVal val="visible"/>
                                      </p:to>
                                    </p:set>
                                    <p:animEffect transition="in" filter="wipe(left)">
                                      <p:cBhvr>
                                        <p:cTn id="7" dur="300"/>
                                        <p:tgtEl>
                                          <p:spTgt spid="1116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11624"/>
                                        </p:tgtEl>
                                        <p:attrNameLst>
                                          <p:attrName>style.visibility</p:attrName>
                                        </p:attrNameLst>
                                      </p:cBhvr>
                                      <p:to>
                                        <p:strVal val="visible"/>
                                      </p:to>
                                    </p:set>
                                    <p:animEffect transition="in" filter="wipe(left)">
                                      <p:cBhvr>
                                        <p:cTn id="12" dur="500"/>
                                        <p:tgtEl>
                                          <p:spTgt spid="1116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1620"/>
                                        </p:tgtEl>
                                        <p:attrNameLst>
                                          <p:attrName>style.visibility</p:attrName>
                                        </p:attrNameLst>
                                      </p:cBhvr>
                                      <p:to>
                                        <p:strVal val="visible"/>
                                      </p:to>
                                    </p:set>
                                    <p:animEffect transition="in" filter="wipe(left)">
                                      <p:cBhvr>
                                        <p:cTn id="17" dur="300"/>
                                        <p:tgtEl>
                                          <p:spTgt spid="1116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1663"/>
                                        </p:tgtEl>
                                        <p:attrNameLst>
                                          <p:attrName>style.visibility</p:attrName>
                                        </p:attrNameLst>
                                      </p:cBhvr>
                                      <p:to>
                                        <p:strVal val="visible"/>
                                      </p:to>
                                    </p:set>
                                    <p:animEffect transition="in" filter="wipe(left)">
                                      <p:cBhvr>
                                        <p:cTn id="22" dur="500"/>
                                        <p:tgtEl>
                                          <p:spTgt spid="1116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11655"/>
                                        </p:tgtEl>
                                        <p:attrNameLst>
                                          <p:attrName>style.visibility</p:attrName>
                                        </p:attrNameLst>
                                      </p:cBhvr>
                                      <p:to>
                                        <p:strVal val="visible"/>
                                      </p:to>
                                    </p:set>
                                    <p:animEffect transition="in" filter="wipe(left)">
                                      <p:cBhvr>
                                        <p:cTn id="27" dur="500"/>
                                        <p:tgtEl>
                                          <p:spTgt spid="11165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1662"/>
                                        </p:tgtEl>
                                        <p:attrNameLst>
                                          <p:attrName>style.visibility</p:attrName>
                                        </p:attrNameLst>
                                      </p:cBhvr>
                                      <p:to>
                                        <p:strVal val="visible"/>
                                      </p:to>
                                    </p:set>
                                    <p:animEffect transition="in" filter="wipe(left)">
                                      <p:cBhvr>
                                        <p:cTn id="32" dur="500"/>
                                        <p:tgtEl>
                                          <p:spTgt spid="1116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111658"/>
                                        </p:tgtEl>
                                        <p:attrNameLst>
                                          <p:attrName>style.visibility</p:attrName>
                                        </p:attrNameLst>
                                      </p:cBhvr>
                                      <p:to>
                                        <p:strVal val="visible"/>
                                      </p:to>
                                    </p:set>
                                    <p:anim calcmode="lin" valueType="num">
                                      <p:cBhvr>
                                        <p:cTn id="37" dur="500" fill="hold"/>
                                        <p:tgtEl>
                                          <p:spTgt spid="111658"/>
                                        </p:tgtEl>
                                        <p:attrNameLst>
                                          <p:attrName>ppt_x</p:attrName>
                                        </p:attrNameLst>
                                      </p:cBhvr>
                                      <p:tavLst>
                                        <p:tav tm="0">
                                          <p:val>
                                            <p:strVal val="#ppt_x-#ppt_w/2"/>
                                          </p:val>
                                        </p:tav>
                                        <p:tav tm="100000">
                                          <p:val>
                                            <p:strVal val="#ppt_x"/>
                                          </p:val>
                                        </p:tav>
                                      </p:tavLst>
                                    </p:anim>
                                    <p:anim calcmode="lin" valueType="num">
                                      <p:cBhvr>
                                        <p:cTn id="38" dur="500" fill="hold"/>
                                        <p:tgtEl>
                                          <p:spTgt spid="111658"/>
                                        </p:tgtEl>
                                        <p:attrNameLst>
                                          <p:attrName>ppt_y</p:attrName>
                                        </p:attrNameLst>
                                      </p:cBhvr>
                                      <p:tavLst>
                                        <p:tav tm="0">
                                          <p:val>
                                            <p:strVal val="#ppt_y"/>
                                          </p:val>
                                        </p:tav>
                                        <p:tav tm="100000">
                                          <p:val>
                                            <p:strVal val="#ppt_y"/>
                                          </p:val>
                                        </p:tav>
                                      </p:tavLst>
                                    </p:anim>
                                    <p:anim calcmode="lin" valueType="num">
                                      <p:cBhvr>
                                        <p:cTn id="39" dur="500" fill="hold"/>
                                        <p:tgtEl>
                                          <p:spTgt spid="111658"/>
                                        </p:tgtEl>
                                        <p:attrNameLst>
                                          <p:attrName>ppt_w</p:attrName>
                                        </p:attrNameLst>
                                      </p:cBhvr>
                                      <p:tavLst>
                                        <p:tav tm="0">
                                          <p:val>
                                            <p:fltVal val="0"/>
                                          </p:val>
                                        </p:tav>
                                        <p:tav tm="100000">
                                          <p:val>
                                            <p:strVal val="#ppt_w"/>
                                          </p:val>
                                        </p:tav>
                                      </p:tavLst>
                                    </p:anim>
                                    <p:anim calcmode="lin" valueType="num">
                                      <p:cBhvr>
                                        <p:cTn id="40" dur="500" fill="hold"/>
                                        <p:tgtEl>
                                          <p:spTgt spid="111658"/>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111622"/>
                                        </p:tgtEl>
                                        <p:attrNameLst>
                                          <p:attrName>style.visibility</p:attrName>
                                        </p:attrNameLst>
                                      </p:cBhvr>
                                      <p:to>
                                        <p:strVal val="visible"/>
                                      </p:to>
                                    </p:set>
                                    <p:animEffect transition="in" filter="wipe(left)">
                                      <p:cBhvr>
                                        <p:cTn id="45" dur="300"/>
                                        <p:tgtEl>
                                          <p:spTgt spid="11162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iterate type="wd">
                                    <p:tmPct val="100000"/>
                                  </p:iterate>
                                  <p:childTnLst>
                                    <p:set>
                                      <p:cBhvr>
                                        <p:cTn id="49" dur="1" fill="hold">
                                          <p:stCondLst>
                                            <p:cond delay="0"/>
                                          </p:stCondLst>
                                        </p:cTn>
                                        <p:tgtEl>
                                          <p:spTgt spid="111623"/>
                                        </p:tgtEl>
                                        <p:attrNameLst>
                                          <p:attrName>style.visibility</p:attrName>
                                        </p:attrNameLst>
                                      </p:cBhvr>
                                      <p:to>
                                        <p:strVal val="visible"/>
                                      </p:to>
                                    </p:set>
                                    <p:animEffect transition="in" filter="wipe(left)">
                                      <p:cBhvr>
                                        <p:cTn id="50" dur="300"/>
                                        <p:tgtEl>
                                          <p:spTgt spid="111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autoUpdateAnimBg="0"/>
      <p:bldP spid="111621" grpId="0" autoUpdateAnimBg="0"/>
      <p:bldP spid="111622" grpId="0" autoUpdateAnimBg="0"/>
      <p:bldP spid="111623" grpId="0" autoUpdateAnimBg="0"/>
      <p:bldP spid="111658"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87A6445-DE0E-4978-8ECC-20BAA6B7E234}" type="slidenum">
              <a:rPr kumimoji="0" lang="zh-CN" altLang="en-US" sz="2000" smtClean="0">
                <a:solidFill>
                  <a:srgbClr val="0000FF"/>
                </a:solidFill>
              </a:rPr>
              <a:pPr eaLnBrk="1" hangingPunct="1"/>
              <a:t>34</a:t>
            </a:fld>
            <a:endParaRPr kumimoji="0" lang="en-US" altLang="zh-CN" sz="2000" smtClean="0">
              <a:solidFill>
                <a:srgbClr val="0000FF"/>
              </a:solidFill>
            </a:endParaRPr>
          </a:p>
        </p:txBody>
      </p:sp>
      <p:sp>
        <p:nvSpPr>
          <p:cNvPr id="64516" name="Text Box 1028"/>
          <p:cNvSpPr txBox="1">
            <a:spLocks noChangeArrowheads="1"/>
          </p:cNvSpPr>
          <p:nvPr/>
        </p:nvSpPr>
        <p:spPr bwMode="auto">
          <a:xfrm>
            <a:off x="549275" y="271110"/>
            <a:ext cx="6967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smtClean="0">
                <a:latin typeface="华文中宋"/>
                <a:ea typeface="华文中宋"/>
              </a:rPr>
              <a:t>④</a:t>
            </a:r>
            <a:r>
              <a:rPr lang="zh-CN" altLang="en-US" b="1" dirty="0" smtClean="0"/>
              <a:t> </a:t>
            </a:r>
            <a:r>
              <a:rPr lang="zh-CN" altLang="en-US" b="1" dirty="0">
                <a:latin typeface="宋体" pitchFamily="2" charset="-122"/>
              </a:rPr>
              <a:t>用旋转法进行坐标转换</a:t>
            </a:r>
          </a:p>
        </p:txBody>
      </p:sp>
      <p:sp>
        <p:nvSpPr>
          <p:cNvPr id="64517" name="Text Box 1029"/>
          <p:cNvSpPr txBox="1">
            <a:spLocks noChangeArrowheads="1"/>
          </p:cNvSpPr>
          <p:nvPr/>
        </p:nvSpPr>
        <p:spPr bwMode="auto">
          <a:xfrm>
            <a:off x="215900" y="644173"/>
            <a:ext cx="8301038" cy="140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50000"/>
              </a:spcBef>
            </a:pPr>
            <a:r>
              <a:rPr lang="zh-CN" altLang="en-US" b="1" dirty="0"/>
              <a:t>          评定平面度误差时，需将被测平面上各点对测量基准的坐标值（原坐标值）转换为</a:t>
            </a:r>
            <a:r>
              <a:rPr lang="zh-CN" altLang="en-US" b="1" dirty="0">
                <a:solidFill>
                  <a:srgbClr val="FF3300"/>
                </a:solidFill>
              </a:rPr>
              <a:t>各测点对评定基准(理想平面)的坐标值</a:t>
            </a:r>
            <a:r>
              <a:rPr lang="en-US" altLang="zh-CN" b="1" dirty="0"/>
              <a:t>,</a:t>
            </a:r>
            <a:r>
              <a:rPr lang="zh-CN" altLang="en-US" b="1" dirty="0"/>
              <a:t>见图</a:t>
            </a:r>
            <a:r>
              <a:rPr lang="en-US" altLang="zh-CN" b="1" dirty="0" smtClean="0"/>
              <a:t>4.43</a:t>
            </a:r>
            <a:r>
              <a:rPr lang="zh-CN" altLang="en-US" b="1" dirty="0" smtClean="0"/>
              <a:t>所</a:t>
            </a:r>
            <a:r>
              <a:rPr lang="zh-CN" altLang="en-US" b="1" dirty="0"/>
              <a:t>示。 </a:t>
            </a:r>
          </a:p>
        </p:txBody>
      </p:sp>
      <p:grpSp>
        <p:nvGrpSpPr>
          <p:cNvPr id="64527" name="Group 1039"/>
          <p:cNvGrpSpPr>
            <a:grpSpLocks/>
          </p:cNvGrpSpPr>
          <p:nvPr/>
        </p:nvGrpSpPr>
        <p:grpSpPr bwMode="auto">
          <a:xfrm>
            <a:off x="628650" y="3460750"/>
            <a:ext cx="7070725" cy="2860675"/>
            <a:chOff x="346" y="2079"/>
            <a:chExt cx="4454" cy="1802"/>
          </a:xfrm>
        </p:grpSpPr>
        <p:grpSp>
          <p:nvGrpSpPr>
            <p:cNvPr id="30730" name="Group 1031"/>
            <p:cNvGrpSpPr>
              <a:grpSpLocks/>
            </p:cNvGrpSpPr>
            <p:nvPr/>
          </p:nvGrpSpPr>
          <p:grpSpPr bwMode="auto">
            <a:xfrm>
              <a:off x="346" y="2079"/>
              <a:ext cx="4454" cy="1618"/>
              <a:chOff x="192" y="2256"/>
              <a:chExt cx="5406" cy="1662"/>
            </a:xfrm>
          </p:grpSpPr>
          <p:pic>
            <p:nvPicPr>
              <p:cNvPr id="30732" name="Picture 10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 y="2256"/>
                <a:ext cx="5406" cy="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33" name="Line 1033"/>
              <p:cNvSpPr>
                <a:spLocks noChangeShapeType="1"/>
              </p:cNvSpPr>
              <p:nvPr/>
            </p:nvSpPr>
            <p:spPr bwMode="auto">
              <a:xfrm>
                <a:off x="192" y="2304"/>
                <a:ext cx="0" cy="153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31" name="Text Box 1034"/>
            <p:cNvSpPr txBox="1">
              <a:spLocks noChangeArrowheads="1"/>
            </p:cNvSpPr>
            <p:nvPr/>
          </p:nvSpPr>
          <p:spPr bwMode="auto">
            <a:xfrm>
              <a:off x="1479" y="3631"/>
              <a:ext cx="2234" cy="2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dirty="0">
                  <a:latin typeface="宋体" pitchFamily="2" charset="-122"/>
                </a:rPr>
                <a:t>图4</a:t>
              </a:r>
              <a:r>
                <a:rPr lang="zh-CN" altLang="en-US" sz="2000" dirty="0" smtClean="0">
                  <a:latin typeface="宋体" pitchFamily="2" charset="-122"/>
                </a:rPr>
                <a:t>.</a:t>
              </a:r>
              <a:r>
                <a:rPr lang="en-US" altLang="zh-CN" sz="2000" dirty="0" smtClean="0">
                  <a:latin typeface="宋体" pitchFamily="2" charset="-122"/>
                </a:rPr>
                <a:t>43</a:t>
              </a:r>
              <a:endParaRPr lang="zh-CN" altLang="en-US" sz="2000" dirty="0">
                <a:latin typeface="宋体" pitchFamily="2" charset="-122"/>
              </a:endParaRPr>
            </a:p>
          </p:txBody>
        </p:sp>
      </p:grpSp>
      <p:sp>
        <p:nvSpPr>
          <p:cNvPr id="64524" name="Line 1036"/>
          <p:cNvSpPr>
            <a:spLocks noChangeShapeType="1"/>
          </p:cNvSpPr>
          <p:nvPr/>
        </p:nvSpPr>
        <p:spPr bwMode="auto">
          <a:xfrm flipV="1">
            <a:off x="852488" y="3500438"/>
            <a:ext cx="7078662" cy="71437"/>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5" name="Line 1037"/>
          <p:cNvSpPr>
            <a:spLocks noChangeShapeType="1"/>
          </p:cNvSpPr>
          <p:nvPr/>
        </p:nvSpPr>
        <p:spPr bwMode="auto">
          <a:xfrm flipH="1">
            <a:off x="879475" y="3500438"/>
            <a:ext cx="31750" cy="2776537"/>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26" name="Text Box 1038"/>
          <p:cNvSpPr txBox="1">
            <a:spLocks noChangeArrowheads="1"/>
          </p:cNvSpPr>
          <p:nvPr/>
        </p:nvSpPr>
        <p:spPr bwMode="auto">
          <a:xfrm>
            <a:off x="411163" y="2925022"/>
            <a:ext cx="8135937"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solidFill>
                  <a:srgbClr val="FF3300"/>
                </a:solidFill>
              </a:rPr>
              <a:t>各测点对评定基准的坐标值 </a:t>
            </a:r>
            <a:r>
              <a:rPr lang="zh-CN" altLang="en-US" dirty="0">
                <a:solidFill>
                  <a:srgbClr val="FF3300"/>
                </a:solidFill>
              </a:rPr>
              <a:t> </a:t>
            </a:r>
            <a:r>
              <a:rPr lang="zh-CN" altLang="en-US" b="1" dirty="0">
                <a:solidFill>
                  <a:srgbClr val="FF3300"/>
                </a:solidFill>
              </a:rPr>
              <a:t>= </a:t>
            </a:r>
            <a:r>
              <a:rPr lang="zh-CN" altLang="en-US" b="1" dirty="0"/>
              <a:t>原坐标值+旋转量（</a:t>
            </a:r>
            <a:r>
              <a:rPr lang="en-US" altLang="zh-CN" b="1" i="1" dirty="0"/>
              <a:t>P</a:t>
            </a:r>
            <a:r>
              <a:rPr lang="zh-CN" altLang="en-US" b="1" dirty="0"/>
              <a:t>、</a:t>
            </a:r>
            <a:r>
              <a:rPr lang="en-US" altLang="zh-CN" b="1" i="1" dirty="0"/>
              <a:t>Q</a:t>
            </a:r>
            <a:r>
              <a:rPr lang="zh-CN" altLang="en-US" b="1" dirty="0"/>
              <a:t>）</a:t>
            </a:r>
            <a:endParaRPr lang="en-US" altLang="zh-CN" b="1" dirty="0"/>
          </a:p>
        </p:txBody>
      </p:sp>
      <p:sp>
        <p:nvSpPr>
          <p:cNvPr id="64528" name="Text Box 1040"/>
          <p:cNvSpPr txBox="1">
            <a:spLocks noChangeArrowheads="1"/>
          </p:cNvSpPr>
          <p:nvPr/>
        </p:nvSpPr>
        <p:spPr bwMode="auto">
          <a:xfrm>
            <a:off x="300038" y="1953860"/>
            <a:ext cx="8478837"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以图</a:t>
            </a:r>
            <a:r>
              <a:rPr lang="en-US" altLang="zh-CN" b="1" dirty="0" smtClean="0"/>
              <a:t>4.43</a:t>
            </a:r>
            <a:r>
              <a:rPr lang="zh-CN" altLang="en-US" b="1" dirty="0" smtClean="0"/>
              <a:t>中</a:t>
            </a:r>
            <a:r>
              <a:rPr lang="zh-CN" altLang="en-US" b="1" dirty="0"/>
              <a:t>第一行为转轴旋转一次，再以左数第一列为转轴旋转一次，经过两次旋转后，即可得：</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4516">
                                            <p:txEl>
                                              <p:pRg st="0" end="0"/>
                                            </p:txEl>
                                          </p:spTgt>
                                        </p:tgtEl>
                                        <p:attrNameLst>
                                          <p:attrName>style.visibility</p:attrName>
                                        </p:attrNameLst>
                                      </p:cBhvr>
                                      <p:to>
                                        <p:strVal val="visible"/>
                                      </p:to>
                                    </p:set>
                                    <p:animEffect transition="in" filter="wipe(left)">
                                      <p:cBhvr>
                                        <p:cTn id="7" dur="300"/>
                                        <p:tgtEl>
                                          <p:spTgt spid="6451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4517"/>
                                        </p:tgtEl>
                                        <p:attrNameLst>
                                          <p:attrName>style.visibility</p:attrName>
                                        </p:attrNameLst>
                                      </p:cBhvr>
                                      <p:to>
                                        <p:strVal val="visible"/>
                                      </p:to>
                                    </p:set>
                                    <p:animEffect transition="in" filter="wipe(left)">
                                      <p:cBhvr>
                                        <p:cTn id="12" dur="300"/>
                                        <p:tgtEl>
                                          <p:spTgt spid="645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64527"/>
                                        </p:tgtEl>
                                        <p:attrNameLst>
                                          <p:attrName>style.visibility</p:attrName>
                                        </p:attrNameLst>
                                      </p:cBhvr>
                                      <p:to>
                                        <p:strVal val="visible"/>
                                      </p:to>
                                    </p:set>
                                    <p:anim calcmode="lin" valueType="num">
                                      <p:cBhvr additive="base">
                                        <p:cTn id="17" dur="500" fill="hold"/>
                                        <p:tgtEl>
                                          <p:spTgt spid="64527"/>
                                        </p:tgtEl>
                                        <p:attrNameLst>
                                          <p:attrName>ppt_x</p:attrName>
                                        </p:attrNameLst>
                                      </p:cBhvr>
                                      <p:tavLst>
                                        <p:tav tm="0">
                                          <p:val>
                                            <p:strVal val="0-#ppt_w/2"/>
                                          </p:val>
                                        </p:tav>
                                        <p:tav tm="100000">
                                          <p:val>
                                            <p:strVal val="#ppt_x"/>
                                          </p:val>
                                        </p:tav>
                                      </p:tavLst>
                                    </p:anim>
                                    <p:anim calcmode="lin" valueType="num">
                                      <p:cBhvr additive="base">
                                        <p:cTn id="18" dur="500" fill="hold"/>
                                        <p:tgtEl>
                                          <p:spTgt spid="6452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1" nodeType="clickEffect">
                                  <p:stCondLst>
                                    <p:cond delay="0"/>
                                  </p:stCondLst>
                                  <p:iterate type="wd">
                                    <p:tmPct val="0"/>
                                  </p:iterate>
                                  <p:childTnLst>
                                    <p:set>
                                      <p:cBhvr>
                                        <p:cTn id="22" dur="1" fill="hold">
                                          <p:stCondLst>
                                            <p:cond delay="0"/>
                                          </p:stCondLst>
                                        </p:cTn>
                                        <p:tgtEl>
                                          <p:spTgt spid="64528"/>
                                        </p:tgtEl>
                                        <p:attrNameLst>
                                          <p:attrName>style.visibility</p:attrName>
                                        </p:attrNameLst>
                                      </p:cBhvr>
                                      <p:to>
                                        <p:strVal val="visible"/>
                                      </p:to>
                                    </p:set>
                                    <p:animEffect transition="in" filter="wipe(left)">
                                      <p:cBhvr>
                                        <p:cTn id="23" dur="2000"/>
                                        <p:tgtEl>
                                          <p:spTgt spid="6452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64524"/>
                                        </p:tgtEl>
                                        <p:attrNameLst>
                                          <p:attrName>style.visibility</p:attrName>
                                        </p:attrNameLst>
                                      </p:cBhvr>
                                      <p:to>
                                        <p:strVal val="visible"/>
                                      </p:to>
                                    </p:set>
                                    <p:anim calcmode="lin" valueType="num">
                                      <p:cBhvr>
                                        <p:cTn id="28" dur="500" fill="hold"/>
                                        <p:tgtEl>
                                          <p:spTgt spid="64524"/>
                                        </p:tgtEl>
                                        <p:attrNameLst>
                                          <p:attrName>ppt_x</p:attrName>
                                        </p:attrNameLst>
                                      </p:cBhvr>
                                      <p:tavLst>
                                        <p:tav tm="0">
                                          <p:val>
                                            <p:strVal val="#ppt_x-#ppt_w/2"/>
                                          </p:val>
                                        </p:tav>
                                        <p:tav tm="100000">
                                          <p:val>
                                            <p:strVal val="#ppt_x"/>
                                          </p:val>
                                        </p:tav>
                                      </p:tavLst>
                                    </p:anim>
                                    <p:anim calcmode="lin" valueType="num">
                                      <p:cBhvr>
                                        <p:cTn id="29" dur="500" fill="hold"/>
                                        <p:tgtEl>
                                          <p:spTgt spid="64524"/>
                                        </p:tgtEl>
                                        <p:attrNameLst>
                                          <p:attrName>ppt_y</p:attrName>
                                        </p:attrNameLst>
                                      </p:cBhvr>
                                      <p:tavLst>
                                        <p:tav tm="0">
                                          <p:val>
                                            <p:strVal val="#ppt_y"/>
                                          </p:val>
                                        </p:tav>
                                        <p:tav tm="100000">
                                          <p:val>
                                            <p:strVal val="#ppt_y"/>
                                          </p:val>
                                        </p:tav>
                                      </p:tavLst>
                                    </p:anim>
                                    <p:anim calcmode="lin" valueType="num">
                                      <p:cBhvr>
                                        <p:cTn id="30" dur="500" fill="hold"/>
                                        <p:tgtEl>
                                          <p:spTgt spid="64524"/>
                                        </p:tgtEl>
                                        <p:attrNameLst>
                                          <p:attrName>ppt_w</p:attrName>
                                        </p:attrNameLst>
                                      </p:cBhvr>
                                      <p:tavLst>
                                        <p:tav tm="0">
                                          <p:val>
                                            <p:fltVal val="0"/>
                                          </p:val>
                                        </p:tav>
                                        <p:tav tm="100000">
                                          <p:val>
                                            <p:strVal val="#ppt_w"/>
                                          </p:val>
                                        </p:tav>
                                      </p:tavLst>
                                    </p:anim>
                                    <p:anim calcmode="lin" valueType="num">
                                      <p:cBhvr>
                                        <p:cTn id="31" dur="500" fill="hold"/>
                                        <p:tgtEl>
                                          <p:spTgt spid="64524"/>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 fill="hold" grpId="0" nodeType="clickEffect">
                                  <p:stCondLst>
                                    <p:cond delay="0"/>
                                  </p:stCondLst>
                                  <p:childTnLst>
                                    <p:set>
                                      <p:cBhvr>
                                        <p:cTn id="35" dur="1" fill="hold">
                                          <p:stCondLst>
                                            <p:cond delay="0"/>
                                          </p:stCondLst>
                                        </p:cTn>
                                        <p:tgtEl>
                                          <p:spTgt spid="64525"/>
                                        </p:tgtEl>
                                        <p:attrNameLst>
                                          <p:attrName>style.visibility</p:attrName>
                                        </p:attrNameLst>
                                      </p:cBhvr>
                                      <p:to>
                                        <p:strVal val="visible"/>
                                      </p:to>
                                    </p:set>
                                    <p:anim calcmode="lin" valueType="num">
                                      <p:cBhvr>
                                        <p:cTn id="36" dur="500" fill="hold"/>
                                        <p:tgtEl>
                                          <p:spTgt spid="64525"/>
                                        </p:tgtEl>
                                        <p:attrNameLst>
                                          <p:attrName>ppt_x</p:attrName>
                                        </p:attrNameLst>
                                      </p:cBhvr>
                                      <p:tavLst>
                                        <p:tav tm="0">
                                          <p:val>
                                            <p:strVal val="#ppt_x"/>
                                          </p:val>
                                        </p:tav>
                                        <p:tav tm="100000">
                                          <p:val>
                                            <p:strVal val="#ppt_x"/>
                                          </p:val>
                                        </p:tav>
                                      </p:tavLst>
                                    </p:anim>
                                    <p:anim calcmode="lin" valueType="num">
                                      <p:cBhvr>
                                        <p:cTn id="37" dur="500" fill="hold"/>
                                        <p:tgtEl>
                                          <p:spTgt spid="64525"/>
                                        </p:tgtEl>
                                        <p:attrNameLst>
                                          <p:attrName>ppt_y</p:attrName>
                                        </p:attrNameLst>
                                      </p:cBhvr>
                                      <p:tavLst>
                                        <p:tav tm="0">
                                          <p:val>
                                            <p:strVal val="#ppt_y-#ppt_h/2"/>
                                          </p:val>
                                        </p:tav>
                                        <p:tav tm="100000">
                                          <p:val>
                                            <p:strVal val="#ppt_y"/>
                                          </p:val>
                                        </p:tav>
                                      </p:tavLst>
                                    </p:anim>
                                    <p:anim calcmode="lin" valueType="num">
                                      <p:cBhvr>
                                        <p:cTn id="38" dur="500" fill="hold"/>
                                        <p:tgtEl>
                                          <p:spTgt spid="64525"/>
                                        </p:tgtEl>
                                        <p:attrNameLst>
                                          <p:attrName>ppt_w</p:attrName>
                                        </p:attrNameLst>
                                      </p:cBhvr>
                                      <p:tavLst>
                                        <p:tav tm="0">
                                          <p:val>
                                            <p:strVal val="#ppt_w"/>
                                          </p:val>
                                        </p:tav>
                                        <p:tav tm="100000">
                                          <p:val>
                                            <p:strVal val="#ppt_w"/>
                                          </p:val>
                                        </p:tav>
                                      </p:tavLst>
                                    </p:anim>
                                    <p:anim calcmode="lin" valueType="num">
                                      <p:cBhvr>
                                        <p:cTn id="39" dur="500" fill="hold"/>
                                        <p:tgtEl>
                                          <p:spTgt spid="64525"/>
                                        </p:tgtEl>
                                        <p:attrNameLst>
                                          <p:attrName>ppt_h</p:attrName>
                                        </p:attrNameLst>
                                      </p:cBhvr>
                                      <p:tavLst>
                                        <p:tav tm="0">
                                          <p:val>
                                            <p:fltVal val="0"/>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64526"/>
                                        </p:tgtEl>
                                        <p:attrNameLst>
                                          <p:attrName>style.visibility</p:attrName>
                                        </p:attrNameLst>
                                      </p:cBhvr>
                                      <p:to>
                                        <p:strVal val="visible"/>
                                      </p:to>
                                    </p:set>
                                    <p:animEffect transition="in" filter="wipe(left)">
                                      <p:cBhvr>
                                        <p:cTn id="44" dur="300"/>
                                        <p:tgtEl>
                                          <p:spTgt spid="6452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64528"/>
                                        </p:tgtEl>
                                        <p:attrNameLst>
                                          <p:attrName>style.visibility</p:attrName>
                                        </p:attrNameLst>
                                      </p:cBhvr>
                                      <p:to>
                                        <p:strVal val="visible"/>
                                      </p:to>
                                    </p:set>
                                    <p:animEffect transition="in" filter="wipe(left)">
                                      <p:cBhvr>
                                        <p:cTn id="49" dur="300"/>
                                        <p:tgtEl>
                                          <p:spTgt spid="64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build="p" autoUpdateAnimBg="0"/>
      <p:bldP spid="64517" grpId="0" autoUpdateAnimBg="0"/>
      <p:bldP spid="64524" grpId="0" animBg="1"/>
      <p:bldP spid="64525" grpId="0" animBg="1"/>
      <p:bldP spid="64526" grpId="0" autoUpdateAnimBg="0"/>
      <p:bldP spid="64528" grpId="0" autoUpdateAnimBg="0"/>
      <p:bldP spid="6452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EA78EA7-9C0A-4278-8C99-8169A677B405}" type="slidenum">
              <a:rPr kumimoji="0" lang="zh-CN" altLang="en-US" sz="2000" smtClean="0">
                <a:solidFill>
                  <a:srgbClr val="0000FF"/>
                </a:solidFill>
              </a:rPr>
              <a:pPr eaLnBrk="1" hangingPunct="1"/>
              <a:t>35</a:t>
            </a:fld>
            <a:endParaRPr kumimoji="0" lang="en-US" altLang="zh-CN" sz="2000" smtClean="0">
              <a:solidFill>
                <a:srgbClr val="0000FF"/>
              </a:solidFill>
            </a:endParaRPr>
          </a:p>
        </p:txBody>
      </p:sp>
      <p:sp>
        <p:nvSpPr>
          <p:cNvPr id="17412" name="Text Box 4"/>
          <p:cNvSpPr txBox="1">
            <a:spLocks noChangeArrowheads="1"/>
          </p:cNvSpPr>
          <p:nvPr/>
        </p:nvSpPr>
        <p:spPr bwMode="auto">
          <a:xfrm>
            <a:off x="984250" y="1667706"/>
            <a:ext cx="6577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解：（1）最小条件法  </a:t>
            </a:r>
          </a:p>
        </p:txBody>
      </p:sp>
      <p:sp>
        <p:nvSpPr>
          <p:cNvPr id="17414" name="Text Box 6"/>
          <p:cNvSpPr txBox="1">
            <a:spLocks noChangeArrowheads="1"/>
          </p:cNvSpPr>
          <p:nvPr/>
        </p:nvSpPr>
        <p:spPr bwMode="auto">
          <a:xfrm>
            <a:off x="280988" y="2129668"/>
            <a:ext cx="8161337"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spcBef>
                <a:spcPct val="50000"/>
              </a:spcBef>
            </a:pPr>
            <a:r>
              <a:rPr lang="zh-CN" altLang="en-US" b="1" dirty="0">
                <a:latin typeface="宋体" pitchFamily="2" charset="-122"/>
              </a:rPr>
              <a:t>    根据测得原始坐标值分析，可能为三个低点 </a:t>
            </a:r>
            <a:r>
              <a:rPr lang="zh-CN" altLang="en-US" b="1" dirty="0"/>
              <a:t>（</a:t>
            </a:r>
            <a:r>
              <a:rPr lang="zh-CN" altLang="en-US" b="1" dirty="0">
                <a:solidFill>
                  <a:srgbClr val="008080"/>
                </a:solidFill>
              </a:rPr>
              <a:t>0，-9，</a:t>
            </a:r>
          </a:p>
          <a:p>
            <a:pPr algn="just" eaLnBrk="1" hangingPunct="1">
              <a:spcBef>
                <a:spcPct val="50000"/>
              </a:spcBef>
            </a:pPr>
            <a:r>
              <a:rPr lang="zh-CN" altLang="en-US" b="1" dirty="0">
                <a:solidFill>
                  <a:srgbClr val="008080"/>
                </a:solidFill>
              </a:rPr>
              <a:t>  -10</a:t>
            </a:r>
            <a:r>
              <a:rPr lang="zh-CN" altLang="en-US" b="1" dirty="0"/>
              <a:t>）</a:t>
            </a:r>
            <a:r>
              <a:rPr lang="zh-CN" altLang="en-US" b="1" dirty="0">
                <a:latin typeface="宋体" pitchFamily="2" charset="-122"/>
              </a:rPr>
              <a:t>和一个高点</a:t>
            </a:r>
            <a:r>
              <a:rPr lang="zh-CN" altLang="en-US" b="1" dirty="0"/>
              <a:t>（</a:t>
            </a:r>
            <a:r>
              <a:rPr lang="zh-CN" altLang="en-US" b="1" dirty="0">
                <a:solidFill>
                  <a:srgbClr val="CC3300"/>
                </a:solidFill>
              </a:rPr>
              <a:t>＋20</a:t>
            </a:r>
            <a:r>
              <a:rPr lang="zh-CN" altLang="en-US" b="1" dirty="0"/>
              <a:t>）</a:t>
            </a:r>
            <a:r>
              <a:rPr lang="zh-CN" altLang="en-US" b="1" dirty="0">
                <a:latin typeface="宋体" pitchFamily="2" charset="-122"/>
              </a:rPr>
              <a:t>构成三角形准则。</a:t>
            </a:r>
            <a:r>
              <a:rPr lang="zh-CN" altLang="en-US" b="1" dirty="0"/>
              <a:t> </a:t>
            </a:r>
          </a:p>
        </p:txBody>
      </p:sp>
      <p:sp>
        <p:nvSpPr>
          <p:cNvPr id="17419" name="Text Box 11"/>
          <p:cNvSpPr txBox="1">
            <a:spLocks noChangeArrowheads="1"/>
          </p:cNvSpPr>
          <p:nvPr/>
        </p:nvSpPr>
        <p:spPr bwMode="auto">
          <a:xfrm>
            <a:off x="698500" y="4733168"/>
            <a:ext cx="3800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t>解得 </a:t>
            </a:r>
            <a:r>
              <a:rPr lang="zh-CN" altLang="en-US" sz="2800" b="1" i="1"/>
              <a:t> </a:t>
            </a:r>
            <a:r>
              <a:rPr lang="en-US" altLang="zh-CN" sz="2800" b="1" i="1"/>
              <a:t>P</a:t>
            </a:r>
            <a:r>
              <a:rPr lang="en-US" altLang="zh-CN" sz="2800" b="1"/>
              <a:t> = +2，</a:t>
            </a:r>
            <a:r>
              <a:rPr lang="en-US" altLang="zh-CN" sz="2800" b="1" i="1"/>
              <a:t>Q </a:t>
            </a:r>
            <a:r>
              <a:rPr lang="en-US" altLang="zh-CN" sz="2800" b="1"/>
              <a:t>= +5 </a:t>
            </a:r>
            <a:endParaRPr lang="zh-CN" altLang="en-US" sz="2800" b="1"/>
          </a:p>
        </p:txBody>
      </p:sp>
      <p:sp>
        <p:nvSpPr>
          <p:cNvPr id="17575" name="Text Box 167"/>
          <p:cNvSpPr txBox="1">
            <a:spLocks noChangeArrowheads="1"/>
          </p:cNvSpPr>
          <p:nvPr/>
        </p:nvSpPr>
        <p:spPr bwMode="auto">
          <a:xfrm>
            <a:off x="276225" y="651706"/>
            <a:ext cx="81835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latin typeface="宋体" pitchFamily="2" charset="-122"/>
              </a:rPr>
              <a:t>    例4.</a:t>
            </a:r>
            <a:r>
              <a:rPr lang="zh-CN" altLang="en-US" b="1" dirty="0"/>
              <a:t>5</a:t>
            </a:r>
            <a:r>
              <a:rPr lang="zh-CN" altLang="en-US" b="1" dirty="0">
                <a:latin typeface="宋体" pitchFamily="2" charset="-122"/>
              </a:rPr>
              <a:t> 用打表法测得某一平面，相对其测量基准面的坐标值如图4</a:t>
            </a:r>
            <a:r>
              <a:rPr lang="zh-CN" altLang="en-US" b="1" dirty="0" smtClean="0">
                <a:latin typeface="宋体" pitchFamily="2" charset="-122"/>
              </a:rPr>
              <a:t>.</a:t>
            </a:r>
            <a:r>
              <a:rPr lang="en-US" altLang="zh-CN" b="1" dirty="0" smtClean="0"/>
              <a:t>44</a:t>
            </a:r>
            <a:r>
              <a:rPr lang="zh-CN" altLang="en-US" b="1" dirty="0" smtClean="0"/>
              <a:t>所</a:t>
            </a:r>
            <a:r>
              <a:rPr lang="zh-CN" altLang="en-US" b="1" dirty="0"/>
              <a:t>示（ µ</a:t>
            </a:r>
            <a:r>
              <a:rPr lang="en-US" altLang="zh-CN" b="1" dirty="0"/>
              <a:t>m ）</a:t>
            </a:r>
            <a:r>
              <a:rPr lang="zh-CN" altLang="en-US" b="1" dirty="0"/>
              <a:t>，试求该平面的平面度误差。</a:t>
            </a:r>
          </a:p>
        </p:txBody>
      </p:sp>
      <p:sp>
        <p:nvSpPr>
          <p:cNvPr id="17617" name="Rectangle 209"/>
          <p:cNvSpPr>
            <a:spLocks noChangeArrowheads="1"/>
          </p:cNvSpPr>
          <p:nvPr/>
        </p:nvSpPr>
        <p:spPr bwMode="auto">
          <a:xfrm>
            <a:off x="6457788" y="4124008"/>
            <a:ext cx="725487" cy="56515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31773" name="Object 229"/>
          <p:cNvGraphicFramePr>
            <a:graphicFrameLocks noChangeAspect="1"/>
          </p:cNvGraphicFramePr>
          <p:nvPr>
            <p:extLst>
              <p:ext uri="{D42A27DB-BD31-4B8C-83A1-F6EECF244321}">
                <p14:modId xmlns:p14="http://schemas.microsoft.com/office/powerpoint/2010/main" val="3940772568"/>
              </p:ext>
            </p:extLst>
          </p:nvPr>
        </p:nvGraphicFramePr>
        <p:xfrm>
          <a:off x="249238" y="3253618"/>
          <a:ext cx="4760912" cy="1317625"/>
        </p:xfrm>
        <a:graphic>
          <a:graphicData uri="http://schemas.openxmlformats.org/presentationml/2006/ole">
            <mc:AlternateContent xmlns:mc="http://schemas.openxmlformats.org/markup-compatibility/2006">
              <mc:Choice xmlns:v="urn:schemas-microsoft-com:vml" Requires="v">
                <p:oleObj spid="_x0000_s31811" name="公式" r:id="rId3" imgW="1651000" imgH="457200" progId="Equation.3">
                  <p:embed/>
                </p:oleObj>
              </mc:Choice>
              <mc:Fallback>
                <p:oleObj name="公式" r:id="rId3" imgW="1651000" imgH="457200" progId="Equation.3">
                  <p:embed/>
                  <p:pic>
                    <p:nvPicPr>
                      <p:cNvPr id="0" name="Object 2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238" y="3253618"/>
                        <a:ext cx="4760912" cy="1317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31798" name="Picture 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9719" y="3271189"/>
            <a:ext cx="3010104" cy="2677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211"/>
          <p:cNvSpPr>
            <a:spLocks noChangeArrowheads="1"/>
          </p:cNvSpPr>
          <p:nvPr/>
        </p:nvSpPr>
        <p:spPr bwMode="auto">
          <a:xfrm>
            <a:off x="5602023" y="3517349"/>
            <a:ext cx="654050" cy="55245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Oval 211"/>
          <p:cNvSpPr>
            <a:spLocks noChangeArrowheads="1"/>
          </p:cNvSpPr>
          <p:nvPr/>
        </p:nvSpPr>
        <p:spPr bwMode="auto">
          <a:xfrm>
            <a:off x="7320824" y="4130358"/>
            <a:ext cx="654050" cy="55245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211"/>
          <p:cNvSpPr>
            <a:spLocks noChangeArrowheads="1"/>
          </p:cNvSpPr>
          <p:nvPr/>
        </p:nvSpPr>
        <p:spPr bwMode="auto">
          <a:xfrm>
            <a:off x="5602023" y="4809982"/>
            <a:ext cx="654050" cy="552450"/>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 name="矩形 2"/>
          <p:cNvSpPr/>
          <p:nvPr/>
        </p:nvSpPr>
        <p:spPr bwMode="auto">
          <a:xfrm>
            <a:off x="6391676" y="4115611"/>
            <a:ext cx="791599" cy="589936"/>
          </a:xfrm>
          <a:prstGeom prst="rect">
            <a:avLst/>
          </a:prstGeom>
          <a:noFill/>
          <a:ln w="38100"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zh-CN" altLang="en-US" sz="2400" b="0" i="0" u="none" strike="noStrike" cap="none" normalizeH="0" baseline="0" smtClean="0">
              <a:ln>
                <a:noFill/>
              </a:ln>
              <a:solidFill>
                <a:schemeClr val="tx1"/>
              </a:solidFill>
              <a:effectLst/>
              <a:latin typeface="Times New Roman" pitchFamily="18" charset="0"/>
              <a:ea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7575"/>
                                        </p:tgtEl>
                                        <p:attrNameLst>
                                          <p:attrName>style.visibility</p:attrName>
                                        </p:attrNameLst>
                                      </p:cBhvr>
                                      <p:to>
                                        <p:strVal val="visible"/>
                                      </p:to>
                                    </p:set>
                                    <p:animEffect transition="in" filter="wipe(left)">
                                      <p:cBhvr>
                                        <p:cTn id="7" dur="300"/>
                                        <p:tgtEl>
                                          <p:spTgt spid="175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412"/>
                                        </p:tgtEl>
                                        <p:attrNameLst>
                                          <p:attrName>style.visibility</p:attrName>
                                        </p:attrNameLst>
                                      </p:cBhvr>
                                      <p:to>
                                        <p:strVal val="visible"/>
                                      </p:to>
                                    </p:set>
                                    <p:animEffect transition="in" filter="wipe(left)">
                                      <p:cBhvr>
                                        <p:cTn id="12" dur="300"/>
                                        <p:tgtEl>
                                          <p:spTgt spid="174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7617"/>
                                        </p:tgtEl>
                                        <p:attrNameLst>
                                          <p:attrName>style.visibility</p:attrName>
                                        </p:attrNameLst>
                                      </p:cBhvr>
                                      <p:to>
                                        <p:strVal val="visible"/>
                                      </p:to>
                                    </p:set>
                                    <p:animEffect transition="in" filter="barn(outHorizontal)">
                                      <p:cBhvr>
                                        <p:cTn id="17" dur="500"/>
                                        <p:tgtEl>
                                          <p:spTgt spid="176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7414"/>
                                        </p:tgtEl>
                                        <p:attrNameLst>
                                          <p:attrName>style.visibility</p:attrName>
                                        </p:attrNameLst>
                                      </p:cBhvr>
                                      <p:to>
                                        <p:strVal val="visible"/>
                                      </p:to>
                                    </p:set>
                                    <p:animEffect transition="in" filter="wipe(left)">
                                      <p:cBhvr>
                                        <p:cTn id="22" dur="300"/>
                                        <p:tgtEl>
                                          <p:spTgt spid="174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1773"/>
                                        </p:tgtEl>
                                        <p:attrNameLst>
                                          <p:attrName>style.visibility</p:attrName>
                                        </p:attrNameLst>
                                      </p:cBhvr>
                                      <p:to>
                                        <p:strVal val="visible"/>
                                      </p:to>
                                    </p:set>
                                    <p:animEffect transition="in" filter="wipe(left)">
                                      <p:cBhvr>
                                        <p:cTn id="27" dur="3000"/>
                                        <p:tgtEl>
                                          <p:spTgt spid="3177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7419"/>
                                        </p:tgtEl>
                                        <p:attrNameLst>
                                          <p:attrName>style.visibility</p:attrName>
                                        </p:attrNameLst>
                                      </p:cBhvr>
                                      <p:to>
                                        <p:strVal val="visible"/>
                                      </p:to>
                                    </p:set>
                                    <p:animEffect transition="in" filter="wipe(left)">
                                      <p:cBhvr>
                                        <p:cTn id="32" dur="300"/>
                                        <p:tgtEl>
                                          <p:spTgt spid="1741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out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outHorizontal)">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utoUpdateAnimBg="0"/>
      <p:bldP spid="17414" grpId="0" autoUpdateAnimBg="0"/>
      <p:bldP spid="17419" grpId="0" autoUpdateAnimBg="0"/>
      <p:bldP spid="17575" grpId="0" autoUpdateAnimBg="0"/>
      <p:bldP spid="17617" grpId="0" animBg="1"/>
      <p:bldP spid="15" grpId="0" animBg="1"/>
      <p:bldP spid="16" grpId="0" animBg="1"/>
      <p:bldP spid="17" grpId="0" animBg="1"/>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D4ED125-6750-41B2-B776-62D2C021B5FB}" type="slidenum">
              <a:rPr kumimoji="0" lang="zh-CN" altLang="en-US" sz="2000" smtClean="0">
                <a:solidFill>
                  <a:srgbClr val="0000FF"/>
                </a:solidFill>
              </a:rPr>
              <a:pPr eaLnBrk="1" hangingPunct="1"/>
              <a:t>36</a:t>
            </a:fld>
            <a:endParaRPr kumimoji="0" lang="en-US" altLang="zh-CN" sz="2000" smtClean="0">
              <a:solidFill>
                <a:srgbClr val="0000FF"/>
              </a:solidFill>
            </a:endParaRPr>
          </a:p>
        </p:txBody>
      </p:sp>
      <p:grpSp>
        <p:nvGrpSpPr>
          <p:cNvPr id="128004" name="Group 1028"/>
          <p:cNvGrpSpPr>
            <a:grpSpLocks/>
          </p:cNvGrpSpPr>
          <p:nvPr/>
        </p:nvGrpSpPr>
        <p:grpSpPr bwMode="auto">
          <a:xfrm>
            <a:off x="4884898" y="5204054"/>
            <a:ext cx="752230" cy="579438"/>
            <a:chOff x="606" y="3794"/>
            <a:chExt cx="336" cy="334"/>
          </a:xfrm>
        </p:grpSpPr>
        <p:sp>
          <p:nvSpPr>
            <p:cNvPr id="32828" name="Text Box 1029"/>
            <p:cNvSpPr txBox="1">
              <a:spLocks noChangeArrowheads="1"/>
            </p:cNvSpPr>
            <p:nvPr/>
          </p:nvSpPr>
          <p:spPr bwMode="auto">
            <a:xfrm>
              <a:off x="606" y="3794"/>
              <a:ext cx="336"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200" i="1">
                  <a:solidFill>
                    <a:srgbClr val="FF3300"/>
                  </a:solidFill>
                  <a:latin typeface="宋体" pitchFamily="2" charset="-122"/>
                </a:rPr>
                <a:t>f</a:t>
              </a:r>
              <a:r>
                <a:rPr lang="en-US" altLang="zh-CN" sz="3200" baseline="-30000">
                  <a:solidFill>
                    <a:srgbClr val="FF3300"/>
                  </a:solidFill>
                  <a:latin typeface="宋体" pitchFamily="2" charset="-122"/>
                </a:rPr>
                <a:t> </a:t>
              </a:r>
              <a:endParaRPr lang="zh-CN" altLang="en-US" sz="3200" baseline="-30000">
                <a:solidFill>
                  <a:srgbClr val="FF3300"/>
                </a:solidFill>
                <a:latin typeface="宋体" pitchFamily="2" charset="-122"/>
              </a:endParaRPr>
            </a:p>
          </p:txBody>
        </p:sp>
        <p:sp>
          <p:nvSpPr>
            <p:cNvPr id="32829" name="AutoShape 1030"/>
            <p:cNvSpPr>
              <a:spLocks noChangeArrowheads="1"/>
            </p:cNvSpPr>
            <p:nvPr/>
          </p:nvSpPr>
          <p:spPr bwMode="auto">
            <a:xfrm>
              <a:off x="734" y="4013"/>
              <a:ext cx="130" cy="95"/>
            </a:xfrm>
            <a:prstGeom prst="parallelogram">
              <a:avLst>
                <a:gd name="adj" fmla="val 63782"/>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8007" name="Text Box 1031"/>
          <p:cNvSpPr txBox="1">
            <a:spLocks noChangeArrowheads="1"/>
          </p:cNvSpPr>
          <p:nvPr/>
        </p:nvSpPr>
        <p:spPr bwMode="auto">
          <a:xfrm>
            <a:off x="5570538" y="5354638"/>
            <a:ext cx="25733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solidFill>
                  <a:srgbClr val="FF3300"/>
                </a:solidFill>
              </a:rPr>
              <a:t>= 27µ</a:t>
            </a:r>
            <a:r>
              <a:rPr lang="en-US" altLang="zh-CN" sz="2800" b="1">
                <a:solidFill>
                  <a:srgbClr val="FF3300"/>
                </a:solidFill>
              </a:rPr>
              <a:t>m</a:t>
            </a:r>
            <a:r>
              <a:rPr lang="en-US" altLang="zh-CN" sz="2800"/>
              <a:t> </a:t>
            </a:r>
            <a:endParaRPr lang="zh-CN" altLang="en-US" sz="2800"/>
          </a:p>
        </p:txBody>
      </p:sp>
      <p:graphicFrame>
        <p:nvGraphicFramePr>
          <p:cNvPr id="128072" name="Group 1096"/>
          <p:cNvGraphicFramePr>
            <a:graphicFrameLocks noGrp="1"/>
          </p:cNvGraphicFramePr>
          <p:nvPr/>
        </p:nvGraphicFramePr>
        <p:xfrm>
          <a:off x="792163" y="2101850"/>
          <a:ext cx="4806950" cy="1552576"/>
        </p:xfrm>
        <a:graphic>
          <a:graphicData uri="http://schemas.openxmlformats.org/drawingml/2006/table">
            <a:tbl>
              <a:tblPr/>
              <a:tblGrid>
                <a:gridCol w="1603375"/>
                <a:gridCol w="1600200"/>
                <a:gridCol w="1603375"/>
              </a:tblGrid>
              <a:tr h="530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+4+</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+6+2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064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-3+</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+20+</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-9+2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159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-10+2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-3+</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+8+2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+2</a:t>
                      </a:r>
                      <a:r>
                        <a:rPr kumimoji="1" lang="en-US" altLang="zh-CN" sz="2400" b="0"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28048" name="Group 1072"/>
          <p:cNvGraphicFramePr>
            <a:graphicFrameLocks noGrp="1"/>
          </p:cNvGraphicFramePr>
          <p:nvPr/>
        </p:nvGraphicFramePr>
        <p:xfrm>
          <a:off x="1384300" y="4513263"/>
          <a:ext cx="2894013" cy="1592261"/>
        </p:xfrm>
        <a:graphic>
          <a:graphicData uri="http://schemas.openxmlformats.org/drawingml/2006/table">
            <a:tbl>
              <a:tblPr/>
              <a:tblGrid>
                <a:gridCol w="965200"/>
                <a:gridCol w="993775"/>
                <a:gridCol w="935038"/>
              </a:tblGrid>
              <a:tr h="53181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rgbClr val="339933"/>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+10</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3181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+2</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1" i="0" u="none" strike="noStrike" cap="none" normalizeH="0" baseline="0" smtClean="0">
                          <a:ln>
                            <a:noFill/>
                          </a:ln>
                          <a:solidFill>
                            <a:srgbClr val="FF0066"/>
                          </a:solidFill>
                          <a:effectLst/>
                          <a:latin typeface="Times New Roman" pitchFamily="18" charset="0"/>
                          <a:ea typeface="宋体" pitchFamily="2" charset="-122"/>
                        </a:rPr>
                        <a:t>+27</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1" i="0" u="none" strike="noStrike" cap="none" normalizeH="0" baseline="0" smtClean="0">
                          <a:ln>
                            <a:noFill/>
                          </a:ln>
                          <a:solidFill>
                            <a:srgbClr val="339933"/>
                          </a:solidFill>
                          <a:effectLst/>
                          <a:latin typeface="Times New Roman" pitchFamily="18" charset="0"/>
                          <a:ea typeface="宋体" pitchFamily="2" charset="-122"/>
                        </a:rPr>
                        <a:t>0</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2863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1" i="0" u="none" strike="noStrike" cap="none" normalizeH="0" baseline="0" smtClean="0">
                          <a:ln>
                            <a:noFill/>
                          </a:ln>
                          <a:solidFill>
                            <a:srgbClr val="339933"/>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+9</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400" b="0" i="0" u="none" strike="noStrike" cap="none" normalizeH="0" baseline="0" smtClean="0">
                          <a:ln>
                            <a:noFill/>
                          </a:ln>
                          <a:solidFill>
                            <a:schemeClr val="tx1"/>
                          </a:solidFill>
                          <a:effectLst/>
                          <a:latin typeface="Times New Roman" pitchFamily="18" charset="0"/>
                          <a:ea typeface="宋体" pitchFamily="2" charset="-122"/>
                        </a:rPr>
                        <a:t>+22</a:t>
                      </a: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128037" name="Group 1061"/>
          <p:cNvGrpSpPr>
            <a:grpSpLocks/>
          </p:cNvGrpSpPr>
          <p:nvPr/>
        </p:nvGrpSpPr>
        <p:grpSpPr bwMode="auto">
          <a:xfrm>
            <a:off x="1903413" y="4757738"/>
            <a:ext cx="1828800" cy="1060450"/>
            <a:chOff x="3953" y="2225"/>
            <a:chExt cx="1152" cy="668"/>
          </a:xfrm>
        </p:grpSpPr>
        <p:sp>
          <p:nvSpPr>
            <p:cNvPr id="32823" name="Rectangle 1062"/>
            <p:cNvSpPr>
              <a:spLocks noChangeArrowheads="1"/>
            </p:cNvSpPr>
            <p:nvPr/>
          </p:nvSpPr>
          <p:spPr bwMode="auto">
            <a:xfrm>
              <a:off x="4412" y="2435"/>
              <a:ext cx="366" cy="2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4" name="Line 1063"/>
            <p:cNvSpPr>
              <a:spLocks noChangeShapeType="1"/>
            </p:cNvSpPr>
            <p:nvPr/>
          </p:nvSpPr>
          <p:spPr bwMode="auto">
            <a:xfrm>
              <a:off x="3953" y="2304"/>
              <a:ext cx="0" cy="14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5" name="Line 1064"/>
            <p:cNvSpPr>
              <a:spLocks noChangeShapeType="1"/>
            </p:cNvSpPr>
            <p:nvPr/>
          </p:nvSpPr>
          <p:spPr bwMode="auto">
            <a:xfrm>
              <a:off x="3953" y="2631"/>
              <a:ext cx="0" cy="144"/>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6" name="Line 1065"/>
            <p:cNvSpPr>
              <a:spLocks noChangeShapeType="1"/>
            </p:cNvSpPr>
            <p:nvPr/>
          </p:nvSpPr>
          <p:spPr bwMode="auto">
            <a:xfrm>
              <a:off x="4019" y="2225"/>
              <a:ext cx="1073" cy="31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827" name="Line 1066"/>
            <p:cNvSpPr>
              <a:spLocks noChangeShapeType="1"/>
            </p:cNvSpPr>
            <p:nvPr/>
          </p:nvSpPr>
          <p:spPr bwMode="auto">
            <a:xfrm flipV="1">
              <a:off x="4045" y="2540"/>
              <a:ext cx="1060" cy="35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8043" name="Rectangle 1067"/>
          <p:cNvSpPr>
            <a:spLocks noChangeArrowheads="1"/>
          </p:cNvSpPr>
          <p:nvPr/>
        </p:nvSpPr>
        <p:spPr bwMode="auto">
          <a:xfrm>
            <a:off x="651082" y="840800"/>
            <a:ext cx="7923751" cy="11176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lnSpc>
                <a:spcPct val="120000"/>
              </a:lnSpc>
            </a:pPr>
            <a:r>
              <a:rPr lang="zh-CN" altLang="en-US" sz="2800" b="1" dirty="0">
                <a:solidFill>
                  <a:srgbClr val="FF3300"/>
                </a:solidFill>
              </a:rPr>
              <a:t>各测点对评定基准的坐标值  = </a:t>
            </a:r>
            <a:r>
              <a:rPr lang="zh-CN" altLang="en-US" sz="2800" b="1" dirty="0"/>
              <a:t>原坐标值+旋转量</a:t>
            </a:r>
          </a:p>
          <a:p>
            <a:pPr algn="l">
              <a:lnSpc>
                <a:spcPct val="120000"/>
              </a:lnSpc>
            </a:pPr>
            <a:r>
              <a:rPr lang="en-US" altLang="zh-CN" sz="2800" b="1" dirty="0"/>
              <a:t>=</a:t>
            </a:r>
            <a:r>
              <a:rPr lang="zh-CN" altLang="en-US" b="1" dirty="0"/>
              <a:t>原坐标值+旋转量</a:t>
            </a:r>
            <a:r>
              <a:rPr lang="en-US" altLang="zh-CN" b="1" dirty="0"/>
              <a:t>(</a:t>
            </a:r>
            <a:r>
              <a:rPr lang="en-US" altLang="zh-CN" b="1" i="1" dirty="0">
                <a:solidFill>
                  <a:srgbClr val="FF0000"/>
                </a:solidFill>
              </a:rPr>
              <a:t>P</a:t>
            </a:r>
            <a:r>
              <a:rPr lang="en-US" altLang="zh-CN" b="1" dirty="0">
                <a:solidFill>
                  <a:srgbClr val="FF0000"/>
                </a:solidFill>
              </a:rPr>
              <a:t>=+2</a:t>
            </a:r>
            <a:r>
              <a:rPr lang="zh-CN" altLang="en-US" b="1" dirty="0">
                <a:solidFill>
                  <a:srgbClr val="FF0000"/>
                </a:solidFill>
              </a:rPr>
              <a:t>，</a:t>
            </a:r>
            <a:r>
              <a:rPr lang="en-US" altLang="zh-CN" b="1" i="1" dirty="0">
                <a:solidFill>
                  <a:srgbClr val="FF0000"/>
                </a:solidFill>
              </a:rPr>
              <a:t>Q</a:t>
            </a:r>
            <a:r>
              <a:rPr lang="en-US" altLang="zh-CN" b="1" dirty="0">
                <a:solidFill>
                  <a:srgbClr val="FF0000"/>
                </a:solidFill>
              </a:rPr>
              <a:t>=+5</a:t>
            </a:r>
            <a:r>
              <a:rPr lang="en-US" altLang="zh-CN" b="1" dirty="0"/>
              <a:t>)</a:t>
            </a:r>
          </a:p>
        </p:txBody>
      </p:sp>
      <p:sp>
        <p:nvSpPr>
          <p:cNvPr id="128044" name="Text Box 1068"/>
          <p:cNvSpPr txBox="1">
            <a:spLocks noChangeArrowheads="1"/>
          </p:cNvSpPr>
          <p:nvPr/>
        </p:nvSpPr>
        <p:spPr bwMode="auto">
          <a:xfrm>
            <a:off x="632426" y="401515"/>
            <a:ext cx="73279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计算各测点对评定基准的坐标值</a:t>
            </a:r>
            <a:r>
              <a:rPr lang="zh-CN" altLang="en-US" sz="2800" b="1" dirty="0">
                <a:solidFill>
                  <a:srgbClr val="FF3300"/>
                </a:solidFill>
              </a:rPr>
              <a:t> </a:t>
            </a:r>
          </a:p>
        </p:txBody>
      </p:sp>
      <p:sp>
        <p:nvSpPr>
          <p:cNvPr id="128049" name="AutoShape 1073"/>
          <p:cNvSpPr>
            <a:spLocks noChangeArrowheads="1"/>
          </p:cNvSpPr>
          <p:nvPr/>
        </p:nvSpPr>
        <p:spPr bwMode="auto">
          <a:xfrm>
            <a:off x="2381250" y="3741738"/>
            <a:ext cx="993775" cy="742950"/>
          </a:xfrm>
          <a:prstGeom prst="downArrow">
            <a:avLst>
              <a:gd name="adj1" fmla="val 50000"/>
              <a:gd name="adj2" fmla="val 25000"/>
            </a:avLst>
          </a:prstGeom>
          <a:noFill/>
          <a:ln w="5715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28075" name="Group 1099"/>
          <p:cNvGraphicFramePr>
            <a:graphicFrameLocks noGrp="1"/>
          </p:cNvGraphicFramePr>
          <p:nvPr/>
        </p:nvGraphicFramePr>
        <p:xfrm>
          <a:off x="5837238" y="1825625"/>
          <a:ext cx="2101850" cy="1976438"/>
        </p:xfrm>
        <a:graphic>
          <a:graphicData uri="http://schemas.openxmlformats.org/drawingml/2006/table">
            <a:tbl>
              <a:tblPr/>
              <a:tblGrid>
                <a:gridCol w="693737"/>
                <a:gridCol w="801688"/>
                <a:gridCol w="606425"/>
              </a:tblGrid>
              <a:tr h="6318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1" i="0" u="none" strike="noStrike" cap="none" normalizeH="0" baseline="0" smtClean="0">
                          <a:ln>
                            <a:noFill/>
                          </a:ln>
                          <a:solidFill>
                            <a:srgbClr val="339933"/>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70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1" i="0" u="none" strike="noStrike" cap="none" normalizeH="0" baseline="0" smtClean="0">
                          <a:ln>
                            <a:noFill/>
                          </a:ln>
                          <a:solidFill>
                            <a:srgbClr val="CC3300"/>
                          </a:solidFill>
                          <a:effectLst/>
                          <a:latin typeface="Times New Roman" pitchFamily="18" charset="0"/>
                          <a:ea typeface="宋体" pitchFamily="2" charset="-122"/>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1" i="0" u="none" strike="noStrike" cap="none" normalizeH="0" baseline="0" smtClean="0">
                          <a:ln>
                            <a:noFill/>
                          </a:ln>
                          <a:solidFill>
                            <a:srgbClr val="339933"/>
                          </a:solidFill>
                          <a:effectLst/>
                          <a:latin typeface="Times New Roman" pitchFamily="18" charset="0"/>
                          <a:ea typeface="宋体" pitchFamily="2" charset="-122"/>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5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1" i="0" u="none" strike="noStrike" cap="none" normalizeH="0" baseline="0" smtClean="0">
                          <a:ln>
                            <a:noFill/>
                          </a:ln>
                          <a:solidFill>
                            <a:srgbClr val="339933"/>
                          </a:solidFill>
                          <a:effectLst/>
                          <a:latin typeface="Times New Roman" pitchFamily="18" charset="0"/>
                          <a:ea typeface="宋体" pitchFamily="2" charset="-122"/>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44"/>
                                        </p:tgtEl>
                                        <p:attrNameLst>
                                          <p:attrName>style.visibility</p:attrName>
                                        </p:attrNameLst>
                                      </p:cBhvr>
                                      <p:to>
                                        <p:strVal val="visible"/>
                                      </p:to>
                                    </p:set>
                                    <p:animEffect transition="in" filter="wipe(left)">
                                      <p:cBhvr>
                                        <p:cTn id="7" dur="300"/>
                                        <p:tgtEl>
                                          <p:spTgt spid="1280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8043"/>
                                        </p:tgtEl>
                                        <p:attrNameLst>
                                          <p:attrName>style.visibility</p:attrName>
                                        </p:attrNameLst>
                                      </p:cBhvr>
                                      <p:to>
                                        <p:strVal val="visible"/>
                                      </p:to>
                                    </p:set>
                                    <p:animEffect transition="in" filter="wipe(left)">
                                      <p:cBhvr>
                                        <p:cTn id="12" dur="300"/>
                                        <p:tgtEl>
                                          <p:spTgt spid="1280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8072"/>
                                        </p:tgtEl>
                                        <p:attrNameLst>
                                          <p:attrName>style.visibility</p:attrName>
                                        </p:attrNameLst>
                                      </p:cBhvr>
                                      <p:to>
                                        <p:strVal val="visible"/>
                                      </p:to>
                                    </p:set>
                                    <p:animEffect transition="in" filter="wipe(left)">
                                      <p:cBhvr>
                                        <p:cTn id="17" dur="500"/>
                                        <p:tgtEl>
                                          <p:spTgt spid="1280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8075"/>
                                        </p:tgtEl>
                                        <p:attrNameLst>
                                          <p:attrName>style.visibility</p:attrName>
                                        </p:attrNameLst>
                                      </p:cBhvr>
                                      <p:to>
                                        <p:strVal val="visible"/>
                                      </p:to>
                                    </p:set>
                                    <p:animEffect transition="in" filter="wipe(left)">
                                      <p:cBhvr>
                                        <p:cTn id="22" dur="500"/>
                                        <p:tgtEl>
                                          <p:spTgt spid="1280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128049"/>
                                        </p:tgtEl>
                                        <p:attrNameLst>
                                          <p:attrName>style.visibility</p:attrName>
                                        </p:attrNameLst>
                                      </p:cBhvr>
                                      <p:to>
                                        <p:strVal val="visible"/>
                                      </p:to>
                                    </p:set>
                                    <p:anim calcmode="lin" valueType="num">
                                      <p:cBhvr>
                                        <p:cTn id="27" dur="500" fill="hold"/>
                                        <p:tgtEl>
                                          <p:spTgt spid="128049"/>
                                        </p:tgtEl>
                                        <p:attrNameLst>
                                          <p:attrName>ppt_x</p:attrName>
                                        </p:attrNameLst>
                                      </p:cBhvr>
                                      <p:tavLst>
                                        <p:tav tm="0">
                                          <p:val>
                                            <p:strVal val="#ppt_x"/>
                                          </p:val>
                                        </p:tav>
                                        <p:tav tm="100000">
                                          <p:val>
                                            <p:strVal val="#ppt_x"/>
                                          </p:val>
                                        </p:tav>
                                      </p:tavLst>
                                    </p:anim>
                                    <p:anim calcmode="lin" valueType="num">
                                      <p:cBhvr>
                                        <p:cTn id="28" dur="500" fill="hold"/>
                                        <p:tgtEl>
                                          <p:spTgt spid="128049"/>
                                        </p:tgtEl>
                                        <p:attrNameLst>
                                          <p:attrName>ppt_y</p:attrName>
                                        </p:attrNameLst>
                                      </p:cBhvr>
                                      <p:tavLst>
                                        <p:tav tm="0">
                                          <p:val>
                                            <p:strVal val="#ppt_y-#ppt_h/2"/>
                                          </p:val>
                                        </p:tav>
                                        <p:tav tm="100000">
                                          <p:val>
                                            <p:strVal val="#ppt_y"/>
                                          </p:val>
                                        </p:tav>
                                      </p:tavLst>
                                    </p:anim>
                                    <p:anim calcmode="lin" valueType="num">
                                      <p:cBhvr>
                                        <p:cTn id="29" dur="500" fill="hold"/>
                                        <p:tgtEl>
                                          <p:spTgt spid="128049"/>
                                        </p:tgtEl>
                                        <p:attrNameLst>
                                          <p:attrName>ppt_w</p:attrName>
                                        </p:attrNameLst>
                                      </p:cBhvr>
                                      <p:tavLst>
                                        <p:tav tm="0">
                                          <p:val>
                                            <p:strVal val="#ppt_w"/>
                                          </p:val>
                                        </p:tav>
                                        <p:tav tm="100000">
                                          <p:val>
                                            <p:strVal val="#ppt_w"/>
                                          </p:val>
                                        </p:tav>
                                      </p:tavLst>
                                    </p:anim>
                                    <p:anim calcmode="lin" valueType="num">
                                      <p:cBhvr>
                                        <p:cTn id="30" dur="500" fill="hold"/>
                                        <p:tgtEl>
                                          <p:spTgt spid="128049"/>
                                        </p:tgtEl>
                                        <p:attrNameLst>
                                          <p:attrName>ppt_h</p:attrName>
                                        </p:attrNameLst>
                                      </p:cBhvr>
                                      <p:tavLst>
                                        <p:tav tm="0">
                                          <p:val>
                                            <p:fltVal val="0"/>
                                          </p:val>
                                        </p:tav>
                                        <p:tav tm="100000">
                                          <p:val>
                                            <p:strVal val="#ppt_h"/>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128048"/>
                                        </p:tgtEl>
                                        <p:attrNameLst>
                                          <p:attrName>style.visibility</p:attrName>
                                        </p:attrNameLst>
                                      </p:cBhvr>
                                      <p:to>
                                        <p:strVal val="visible"/>
                                      </p:to>
                                    </p:set>
                                    <p:animEffect transition="in" filter="wipe(left)">
                                      <p:cBhvr>
                                        <p:cTn id="35" dur="500"/>
                                        <p:tgtEl>
                                          <p:spTgt spid="12804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128037"/>
                                        </p:tgtEl>
                                        <p:attrNameLst>
                                          <p:attrName>style.visibility</p:attrName>
                                        </p:attrNameLst>
                                      </p:cBhvr>
                                      <p:to>
                                        <p:strVal val="visible"/>
                                      </p:to>
                                    </p:set>
                                    <p:animEffect transition="in" filter="wipe(left)">
                                      <p:cBhvr>
                                        <p:cTn id="40" dur="500"/>
                                        <p:tgtEl>
                                          <p:spTgt spid="12803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128004"/>
                                        </p:tgtEl>
                                        <p:attrNameLst>
                                          <p:attrName>style.visibility</p:attrName>
                                        </p:attrNameLst>
                                      </p:cBhvr>
                                      <p:to>
                                        <p:strVal val="visible"/>
                                      </p:to>
                                    </p:set>
                                    <p:animEffect transition="in" filter="wipe(left)">
                                      <p:cBhvr>
                                        <p:cTn id="45" dur="500"/>
                                        <p:tgtEl>
                                          <p:spTgt spid="12800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28007"/>
                                        </p:tgtEl>
                                        <p:attrNameLst>
                                          <p:attrName>style.visibility</p:attrName>
                                        </p:attrNameLst>
                                      </p:cBhvr>
                                      <p:to>
                                        <p:strVal val="visible"/>
                                      </p:to>
                                    </p:set>
                                    <p:animEffect transition="in" filter="wipe(left)">
                                      <p:cBhvr>
                                        <p:cTn id="50" dur="500"/>
                                        <p:tgtEl>
                                          <p:spTgt spid="128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7" grpId="0" autoUpdateAnimBg="0"/>
      <p:bldP spid="128043" grpId="0" autoUpdateAnimBg="0"/>
      <p:bldP spid="128044" grpId="0" autoUpdateAnimBg="0"/>
      <p:bldP spid="12804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3520B2-F27D-4DE6-A4B1-3D26B40B9DE6}" type="slidenum">
              <a:rPr kumimoji="0" lang="zh-CN" altLang="en-US" sz="2000" smtClean="0">
                <a:solidFill>
                  <a:srgbClr val="0000FF"/>
                </a:solidFill>
              </a:rPr>
              <a:pPr eaLnBrk="1" hangingPunct="1"/>
              <a:t>37</a:t>
            </a:fld>
            <a:endParaRPr kumimoji="0" lang="en-US" altLang="zh-CN" sz="2000" smtClean="0">
              <a:solidFill>
                <a:srgbClr val="0000FF"/>
              </a:solidFill>
            </a:endParaRPr>
          </a:p>
        </p:txBody>
      </p:sp>
      <p:sp>
        <p:nvSpPr>
          <p:cNvPr id="39940" name="Text Box 4"/>
          <p:cNvSpPr txBox="1">
            <a:spLocks noChangeArrowheads="1"/>
          </p:cNvSpPr>
          <p:nvPr/>
        </p:nvSpPr>
        <p:spPr bwMode="auto">
          <a:xfrm>
            <a:off x="271463" y="222250"/>
            <a:ext cx="3263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a:t>（</a:t>
            </a:r>
            <a:r>
              <a:rPr lang="zh-CN" altLang="en-US" sz="2800" b="1"/>
              <a:t>2）对角线法</a:t>
            </a:r>
          </a:p>
        </p:txBody>
      </p:sp>
      <p:sp>
        <p:nvSpPr>
          <p:cNvPr id="39945" name="Text Box 9"/>
          <p:cNvSpPr txBox="1">
            <a:spLocks noChangeArrowheads="1"/>
          </p:cNvSpPr>
          <p:nvPr/>
        </p:nvSpPr>
        <p:spPr bwMode="auto">
          <a:xfrm>
            <a:off x="676275" y="1928813"/>
            <a:ext cx="38481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2800" b="1" i="1"/>
              <a:t>P </a:t>
            </a:r>
            <a:r>
              <a:rPr lang="en-US" altLang="zh-CN" sz="2800" b="1"/>
              <a:t>= -6，</a:t>
            </a:r>
            <a:r>
              <a:rPr lang="en-US" altLang="zh-CN" sz="2800" b="1" i="1"/>
              <a:t>Q </a:t>
            </a:r>
            <a:r>
              <a:rPr lang="en-US" altLang="zh-CN" sz="2800" b="1"/>
              <a:t>= + 2</a:t>
            </a:r>
          </a:p>
        </p:txBody>
      </p:sp>
      <p:graphicFrame>
        <p:nvGraphicFramePr>
          <p:cNvPr id="40047" name="Group 111"/>
          <p:cNvGraphicFramePr>
            <a:graphicFrameLocks noGrp="1"/>
          </p:cNvGraphicFramePr>
          <p:nvPr/>
        </p:nvGraphicFramePr>
        <p:xfrm>
          <a:off x="903288" y="4752975"/>
          <a:ext cx="2667000" cy="1330325"/>
        </p:xfrm>
        <a:graphic>
          <a:graphicData uri="http://schemas.openxmlformats.org/drawingml/2006/table">
            <a:tbl>
              <a:tblPr/>
              <a:tblGrid>
                <a:gridCol w="889000"/>
                <a:gridCol w="889000"/>
                <a:gridCol w="889000"/>
              </a:tblGrid>
              <a:tr h="457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rgbClr val="FF0066"/>
                          </a:solidFill>
                          <a:effectLst/>
                          <a:latin typeface="Times New Roman" pitchFamily="18" charset="0"/>
                          <a:ea typeface="宋体" pitchFamily="2" charset="-122"/>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rgbClr val="339933"/>
                          </a:solidFill>
                          <a:effectLst/>
                          <a:latin typeface="Times New Roman" pitchFamily="18" charset="0"/>
                          <a:ea typeface="宋体" pitchFamily="2" charset="-122"/>
                        </a:rPr>
                        <a:t>-19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3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Times New Roman" pitchFamily="18" charset="0"/>
                          <a:ea typeface="宋体" pitchFamily="2"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39968" name="Group 32"/>
          <p:cNvGrpSpPr>
            <a:grpSpLocks/>
          </p:cNvGrpSpPr>
          <p:nvPr/>
        </p:nvGrpSpPr>
        <p:grpSpPr bwMode="auto">
          <a:xfrm>
            <a:off x="1360488" y="5141913"/>
            <a:ext cx="1600200" cy="838200"/>
            <a:chOff x="4128" y="3408"/>
            <a:chExt cx="1008" cy="528"/>
          </a:xfrm>
        </p:grpSpPr>
        <p:sp>
          <p:nvSpPr>
            <p:cNvPr id="33859" name="Line 33"/>
            <p:cNvSpPr>
              <a:spLocks noChangeShapeType="1"/>
            </p:cNvSpPr>
            <p:nvPr/>
          </p:nvSpPr>
          <p:spPr bwMode="auto">
            <a:xfrm flipV="1">
              <a:off x="4176" y="3744"/>
              <a:ext cx="336" cy="19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0" name="Line 34"/>
            <p:cNvSpPr>
              <a:spLocks noChangeShapeType="1"/>
            </p:cNvSpPr>
            <p:nvPr/>
          </p:nvSpPr>
          <p:spPr bwMode="auto">
            <a:xfrm flipV="1">
              <a:off x="4800" y="3408"/>
              <a:ext cx="336" cy="192"/>
            </a:xfrm>
            <a:prstGeom prst="line">
              <a:avLst/>
            </a:prstGeom>
            <a:noFill/>
            <a:ln w="9525">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1" name="Line 35"/>
            <p:cNvSpPr>
              <a:spLocks noChangeShapeType="1"/>
            </p:cNvSpPr>
            <p:nvPr/>
          </p:nvSpPr>
          <p:spPr bwMode="auto">
            <a:xfrm>
              <a:off x="4128" y="3408"/>
              <a:ext cx="432" cy="19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862" name="Line 36"/>
            <p:cNvSpPr>
              <a:spLocks noChangeShapeType="1"/>
            </p:cNvSpPr>
            <p:nvPr/>
          </p:nvSpPr>
          <p:spPr bwMode="auto">
            <a:xfrm>
              <a:off x="4704" y="3696"/>
              <a:ext cx="432" cy="19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39991" name="Group 55"/>
          <p:cNvGraphicFramePr>
            <a:graphicFrameLocks noGrp="1"/>
          </p:cNvGraphicFramePr>
          <p:nvPr/>
        </p:nvGraphicFramePr>
        <p:xfrm>
          <a:off x="5746750" y="533400"/>
          <a:ext cx="2454275" cy="1924050"/>
        </p:xfrm>
        <a:graphic>
          <a:graphicData uri="http://schemas.openxmlformats.org/drawingml/2006/table">
            <a:tbl>
              <a:tblPr/>
              <a:tblGrid>
                <a:gridCol w="838200"/>
                <a:gridCol w="823913"/>
                <a:gridCol w="792162"/>
              </a:tblGrid>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rgbClr val="339933"/>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rgbClr val="CC3300"/>
                          </a:solidFill>
                          <a:effectLst/>
                          <a:latin typeface="Times New Roman" pitchFamily="18" charset="0"/>
                          <a:ea typeface="宋体" pitchFamily="2" charset="-122"/>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rgbClr val="339933"/>
                          </a:solidFill>
                          <a:effectLst/>
                          <a:latin typeface="Times New Roman" pitchFamily="18" charset="0"/>
                          <a:ea typeface="宋体" pitchFamily="2" charset="-122"/>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13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rgbClr val="339933"/>
                          </a:solidFill>
                          <a:effectLst/>
                          <a:latin typeface="Times New Roman" pitchFamily="18" charset="0"/>
                          <a:ea typeface="宋体" pitchFamily="2" charset="-122"/>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0" i="0" u="none" strike="noStrike" cap="none" normalizeH="0" baseline="0" smtClean="0">
                          <a:ln>
                            <a:noFill/>
                          </a:ln>
                          <a:solidFill>
                            <a:schemeClr val="tx1"/>
                          </a:solidFill>
                          <a:effectLst/>
                          <a:latin typeface="Times New Roman" pitchFamily="18" charset="0"/>
                          <a:ea typeface="宋体" pitchFamily="2" charset="-122"/>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46" name="Group 110"/>
          <p:cNvGraphicFramePr>
            <a:graphicFrameLocks noGrp="1"/>
          </p:cNvGraphicFramePr>
          <p:nvPr/>
        </p:nvGraphicFramePr>
        <p:xfrm>
          <a:off x="485775" y="2497138"/>
          <a:ext cx="5465763" cy="1522413"/>
        </p:xfrm>
        <a:graphic>
          <a:graphicData uri="http://schemas.openxmlformats.org/drawingml/2006/table">
            <a:tbl>
              <a:tblPr/>
              <a:tblGrid>
                <a:gridCol w="1822450"/>
                <a:gridCol w="1820863"/>
                <a:gridCol w="1822450"/>
              </a:tblGrid>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+4+</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P</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+6+2</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P</a:t>
                      </a: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r>
              <a:tr h="5064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-3+</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+20+</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-9+2</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-10+2</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-3+</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P</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+2</a:t>
                      </a:r>
                      <a:r>
                        <a:rPr kumimoji="1" lang="en-US" altLang="zh-CN" sz="2400" b="1" i="1" u="none" strike="noStrike" cap="none" normalizeH="0" baseline="0" smtClean="0">
                          <a:ln>
                            <a:noFill/>
                          </a:ln>
                          <a:solidFill>
                            <a:schemeClr val="tx1"/>
                          </a:solidFill>
                          <a:effectLst/>
                          <a:latin typeface="Times New Roman" pitchFamily="18" charset="0"/>
                          <a:ea typeface="宋体" pitchFamily="2" charset="-122"/>
                        </a:rPr>
                        <a:t>Q</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Times New Roman" pitchFamily="18" charset="0"/>
                          <a:ea typeface="宋体" pitchFamily="2" charset="-122"/>
                        </a:rPr>
                        <a:t>+8+2</a:t>
                      </a:r>
                      <a:r>
                        <a:rPr kumimoji="1" lang="en-US" altLang="zh-CN" sz="2400" b="1" i="1" u="none" strike="noStrike" cap="none" normalizeH="0" baseline="0" dirty="0" smtClean="0">
                          <a:ln>
                            <a:noFill/>
                          </a:ln>
                          <a:solidFill>
                            <a:schemeClr val="tx1"/>
                          </a:solidFill>
                          <a:effectLst/>
                          <a:latin typeface="Times New Roman" pitchFamily="18" charset="0"/>
                          <a:ea typeface="宋体" pitchFamily="2" charset="-122"/>
                        </a:rPr>
                        <a:t>P</a:t>
                      </a:r>
                      <a:r>
                        <a:rPr kumimoji="1" lang="en-US" altLang="zh-CN" sz="2400" b="1" i="0" u="none" strike="noStrike" cap="none" normalizeH="0" baseline="0" dirty="0" smtClean="0">
                          <a:ln>
                            <a:noFill/>
                          </a:ln>
                          <a:solidFill>
                            <a:schemeClr val="tx1"/>
                          </a:solidFill>
                          <a:effectLst/>
                          <a:latin typeface="Times New Roman" pitchFamily="18" charset="0"/>
                          <a:ea typeface="宋体" pitchFamily="2" charset="-122"/>
                        </a:rPr>
                        <a:t>+2</a:t>
                      </a:r>
                      <a:r>
                        <a:rPr kumimoji="1" lang="en-US" altLang="zh-CN" sz="2400" b="1" i="1" u="none" strike="noStrike" cap="none" normalizeH="0" baseline="0" dirty="0" smtClean="0">
                          <a:ln>
                            <a:noFill/>
                          </a:ln>
                          <a:solidFill>
                            <a:schemeClr val="tx1"/>
                          </a:solidFill>
                          <a:effectLst/>
                          <a:latin typeface="Times New Roman" pitchFamily="18" charset="0"/>
                          <a:ea typeface="宋体" pitchFamily="2" charset="-122"/>
                        </a:rPr>
                        <a:t>Q</a:t>
                      </a:r>
                    </a:p>
                  </a:txBody>
                  <a:tcP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0043" name="Line 107"/>
          <p:cNvSpPr>
            <a:spLocks noChangeShapeType="1"/>
          </p:cNvSpPr>
          <p:nvPr/>
        </p:nvSpPr>
        <p:spPr bwMode="auto">
          <a:xfrm>
            <a:off x="6219825" y="915988"/>
            <a:ext cx="1346200" cy="1035050"/>
          </a:xfrm>
          <a:prstGeom prst="line">
            <a:avLst/>
          </a:prstGeom>
          <a:noFill/>
          <a:ln w="3810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4" name="Line 108"/>
          <p:cNvSpPr>
            <a:spLocks noChangeShapeType="1"/>
          </p:cNvSpPr>
          <p:nvPr/>
        </p:nvSpPr>
        <p:spPr bwMode="auto">
          <a:xfrm flipV="1">
            <a:off x="6418263" y="923925"/>
            <a:ext cx="1200150" cy="1035050"/>
          </a:xfrm>
          <a:prstGeom prst="line">
            <a:avLst/>
          </a:prstGeom>
          <a:noFill/>
          <a:ln w="3810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8" name="AutoShape 112"/>
          <p:cNvSpPr>
            <a:spLocks noChangeArrowheads="1"/>
          </p:cNvSpPr>
          <p:nvPr/>
        </p:nvSpPr>
        <p:spPr bwMode="auto">
          <a:xfrm rot="5400000">
            <a:off x="1924050" y="3827463"/>
            <a:ext cx="685800" cy="1168400"/>
          </a:xfrm>
          <a:prstGeom prst="notchedRightArrow">
            <a:avLst>
              <a:gd name="adj1" fmla="val 50000"/>
              <a:gd name="adj2" fmla="val 25000"/>
            </a:avLst>
          </a:prstGeom>
          <a:solidFill>
            <a:srgbClr val="FFFF00"/>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49" name="Rectangle 113"/>
          <p:cNvSpPr>
            <a:spLocks noChangeArrowheads="1"/>
          </p:cNvSpPr>
          <p:nvPr/>
        </p:nvSpPr>
        <p:spPr bwMode="auto">
          <a:xfrm>
            <a:off x="1828800" y="5240338"/>
            <a:ext cx="841375" cy="45085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050" name="Oval 114"/>
          <p:cNvSpPr>
            <a:spLocks noChangeArrowheads="1"/>
          </p:cNvSpPr>
          <p:nvPr/>
        </p:nvSpPr>
        <p:spPr bwMode="auto">
          <a:xfrm>
            <a:off x="2844800" y="5099050"/>
            <a:ext cx="595313" cy="579438"/>
          </a:xfrm>
          <a:prstGeom prst="ellipse">
            <a:avLst/>
          </a:prstGeom>
          <a:noFill/>
          <a:ln w="57150">
            <a:solidFill>
              <a:schemeClr val="accent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0056" name="Group 120"/>
          <p:cNvGrpSpPr>
            <a:grpSpLocks/>
          </p:cNvGrpSpPr>
          <p:nvPr/>
        </p:nvGrpSpPr>
        <p:grpSpPr bwMode="auto">
          <a:xfrm>
            <a:off x="3854450" y="4381500"/>
            <a:ext cx="4865688" cy="1403350"/>
            <a:chOff x="2473" y="3012"/>
            <a:chExt cx="3065" cy="884"/>
          </a:xfrm>
        </p:grpSpPr>
        <p:grpSp>
          <p:nvGrpSpPr>
            <p:cNvPr id="33855" name="Group 119"/>
            <p:cNvGrpSpPr>
              <a:grpSpLocks/>
            </p:cNvGrpSpPr>
            <p:nvPr/>
          </p:nvGrpSpPr>
          <p:grpSpPr bwMode="auto">
            <a:xfrm>
              <a:off x="2473" y="3012"/>
              <a:ext cx="345" cy="367"/>
              <a:chOff x="2473" y="3012"/>
              <a:chExt cx="345" cy="367"/>
            </a:xfrm>
          </p:grpSpPr>
          <p:sp>
            <p:nvSpPr>
              <p:cNvPr id="33857" name="Text Box 29"/>
              <p:cNvSpPr txBox="1">
                <a:spLocks noChangeArrowheads="1"/>
              </p:cNvSpPr>
              <p:nvPr/>
            </p:nvSpPr>
            <p:spPr bwMode="auto">
              <a:xfrm>
                <a:off x="2473" y="3012"/>
                <a:ext cx="345"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sz="3200" i="1">
                    <a:latin typeface="宋体" pitchFamily="2" charset="-122"/>
                  </a:rPr>
                  <a:t>f</a:t>
                </a:r>
                <a:r>
                  <a:rPr lang="en-US" altLang="zh-CN" sz="3200" baseline="-30000">
                    <a:latin typeface="宋体" pitchFamily="2" charset="-122"/>
                  </a:rPr>
                  <a:t> </a:t>
                </a:r>
                <a:endParaRPr lang="zh-CN" altLang="en-US" sz="3200" baseline="-30000">
                  <a:latin typeface="宋体" pitchFamily="2" charset="-122"/>
                </a:endParaRPr>
              </a:p>
            </p:txBody>
          </p:sp>
          <p:sp>
            <p:nvSpPr>
              <p:cNvPr id="33858" name="AutoShape 30"/>
              <p:cNvSpPr>
                <a:spLocks noChangeArrowheads="1"/>
              </p:cNvSpPr>
              <p:nvPr/>
            </p:nvSpPr>
            <p:spPr bwMode="auto">
              <a:xfrm>
                <a:off x="2639" y="3320"/>
                <a:ext cx="116" cy="59"/>
              </a:xfrm>
              <a:prstGeom prst="parallelogram">
                <a:avLst>
                  <a:gd name="adj" fmla="val 49153"/>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33856" name="Object 115"/>
            <p:cNvGraphicFramePr>
              <a:graphicFrameLocks noChangeAspect="1"/>
            </p:cNvGraphicFramePr>
            <p:nvPr/>
          </p:nvGraphicFramePr>
          <p:xfrm>
            <a:off x="2593" y="3370"/>
            <a:ext cx="2945" cy="526"/>
          </p:xfrm>
          <a:graphic>
            <a:graphicData uri="http://schemas.openxmlformats.org/presentationml/2006/ole">
              <mc:AlternateContent xmlns:mc="http://schemas.openxmlformats.org/markup-compatibility/2006">
                <mc:Choice xmlns:v="urn:schemas-microsoft-com:vml" Requires="v">
                  <p:oleObj spid="_x0000_s33933" name="公式" r:id="rId3" imgW="1422400" imgH="254000" progId="Equation.3">
                    <p:embed/>
                  </p:oleObj>
                </mc:Choice>
                <mc:Fallback>
                  <p:oleObj name="公式" r:id="rId3" imgW="1422400" imgH="254000" progId="Equation.3">
                    <p:embed/>
                    <p:pic>
                      <p:nvPicPr>
                        <p:cNvPr id="0" name="Object 1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3" y="3370"/>
                          <a:ext cx="2945" cy="5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0054" name="Object 118"/>
          <p:cNvGraphicFramePr>
            <a:graphicFrameLocks noChangeAspect="1"/>
          </p:cNvGraphicFramePr>
          <p:nvPr/>
        </p:nvGraphicFramePr>
        <p:xfrm>
          <a:off x="469900" y="733425"/>
          <a:ext cx="3455988" cy="1220788"/>
        </p:xfrm>
        <a:graphic>
          <a:graphicData uri="http://schemas.openxmlformats.org/presentationml/2006/ole">
            <mc:AlternateContent xmlns:mc="http://schemas.openxmlformats.org/markup-compatibility/2006">
              <mc:Choice xmlns:v="urn:schemas-microsoft-com:vml" Requires="v">
                <p:oleObj spid="_x0000_s33934" name="公式" r:id="rId5" imgW="1295400" imgH="457200" progId="Equation.3">
                  <p:embed/>
                </p:oleObj>
              </mc:Choice>
              <mc:Fallback>
                <p:oleObj name="公式" r:id="rId5" imgW="1295400" imgH="457200" progId="Equation.3">
                  <p:embed/>
                  <p:pic>
                    <p:nvPicPr>
                      <p:cNvPr id="0" name="Object 1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900" y="733425"/>
                        <a:ext cx="3455988" cy="1220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0">
                                            <p:txEl>
                                              <p:pRg st="0" end="0"/>
                                            </p:txEl>
                                          </p:spTgt>
                                        </p:tgtEl>
                                        <p:attrNameLst>
                                          <p:attrName>style.visibility</p:attrName>
                                        </p:attrNameLst>
                                      </p:cBhvr>
                                      <p:to>
                                        <p:strVal val="visible"/>
                                      </p:to>
                                    </p:set>
                                    <p:animEffect transition="in" filter="wipe(left)">
                                      <p:cBhvr>
                                        <p:cTn id="7" dur="300"/>
                                        <p:tgtEl>
                                          <p:spTgt spid="399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9991"/>
                                        </p:tgtEl>
                                        <p:attrNameLst>
                                          <p:attrName>style.visibility</p:attrName>
                                        </p:attrNameLst>
                                      </p:cBhvr>
                                      <p:to>
                                        <p:strVal val="visible"/>
                                      </p:to>
                                    </p:set>
                                    <p:animEffect transition="in" filter="wipe(left)">
                                      <p:cBhvr>
                                        <p:cTn id="12" dur="500"/>
                                        <p:tgtEl>
                                          <p:spTgt spid="399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40043"/>
                                        </p:tgtEl>
                                        <p:attrNameLst>
                                          <p:attrName>style.visibility</p:attrName>
                                        </p:attrNameLst>
                                      </p:cBhvr>
                                      <p:to>
                                        <p:strVal val="visible"/>
                                      </p:to>
                                    </p:set>
                                    <p:animEffect transition="in" filter="barn(outHorizontal)">
                                      <p:cBhvr>
                                        <p:cTn id="17" dur="500"/>
                                        <p:tgtEl>
                                          <p:spTgt spid="400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nodeType="clickEffect">
                                  <p:stCondLst>
                                    <p:cond delay="0"/>
                                  </p:stCondLst>
                                  <p:childTnLst>
                                    <p:set>
                                      <p:cBhvr>
                                        <p:cTn id="21" dur="1" fill="hold">
                                          <p:stCondLst>
                                            <p:cond delay="0"/>
                                          </p:stCondLst>
                                        </p:cTn>
                                        <p:tgtEl>
                                          <p:spTgt spid="40054"/>
                                        </p:tgtEl>
                                        <p:attrNameLst>
                                          <p:attrName>style.visibility</p:attrName>
                                        </p:attrNameLst>
                                      </p:cBhvr>
                                      <p:to>
                                        <p:strVal val="visible"/>
                                      </p:to>
                                    </p:set>
                                    <p:anim calcmode="lin" valueType="num">
                                      <p:cBhvr>
                                        <p:cTn id="22" dur="500" fill="hold"/>
                                        <p:tgtEl>
                                          <p:spTgt spid="40054"/>
                                        </p:tgtEl>
                                        <p:attrNameLst>
                                          <p:attrName>ppt_x</p:attrName>
                                        </p:attrNameLst>
                                      </p:cBhvr>
                                      <p:tavLst>
                                        <p:tav tm="0">
                                          <p:val>
                                            <p:strVal val="#ppt_x-#ppt_w/2"/>
                                          </p:val>
                                        </p:tav>
                                        <p:tav tm="100000">
                                          <p:val>
                                            <p:strVal val="#ppt_x"/>
                                          </p:val>
                                        </p:tav>
                                      </p:tavLst>
                                    </p:anim>
                                    <p:anim calcmode="lin" valueType="num">
                                      <p:cBhvr>
                                        <p:cTn id="23" dur="500" fill="hold"/>
                                        <p:tgtEl>
                                          <p:spTgt spid="40054"/>
                                        </p:tgtEl>
                                        <p:attrNameLst>
                                          <p:attrName>ppt_y</p:attrName>
                                        </p:attrNameLst>
                                      </p:cBhvr>
                                      <p:tavLst>
                                        <p:tav tm="0">
                                          <p:val>
                                            <p:strVal val="#ppt_y"/>
                                          </p:val>
                                        </p:tav>
                                        <p:tav tm="100000">
                                          <p:val>
                                            <p:strVal val="#ppt_y"/>
                                          </p:val>
                                        </p:tav>
                                      </p:tavLst>
                                    </p:anim>
                                    <p:anim calcmode="lin" valueType="num">
                                      <p:cBhvr>
                                        <p:cTn id="24" dur="500" fill="hold"/>
                                        <p:tgtEl>
                                          <p:spTgt spid="40054"/>
                                        </p:tgtEl>
                                        <p:attrNameLst>
                                          <p:attrName>ppt_w</p:attrName>
                                        </p:attrNameLst>
                                      </p:cBhvr>
                                      <p:tavLst>
                                        <p:tav tm="0">
                                          <p:val>
                                            <p:fltVal val="0"/>
                                          </p:val>
                                        </p:tav>
                                        <p:tav tm="100000">
                                          <p:val>
                                            <p:strVal val="#ppt_w"/>
                                          </p:val>
                                        </p:tav>
                                      </p:tavLst>
                                    </p:anim>
                                    <p:anim calcmode="lin" valueType="num">
                                      <p:cBhvr>
                                        <p:cTn id="25" dur="500" fill="hold"/>
                                        <p:tgtEl>
                                          <p:spTgt spid="40054"/>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40044"/>
                                        </p:tgtEl>
                                        <p:attrNameLst>
                                          <p:attrName>style.visibility</p:attrName>
                                        </p:attrNameLst>
                                      </p:cBhvr>
                                      <p:to>
                                        <p:strVal val="visible"/>
                                      </p:to>
                                    </p:set>
                                    <p:animEffect transition="in" filter="barn(outHorizontal)">
                                      <p:cBhvr>
                                        <p:cTn id="30" dur="500"/>
                                        <p:tgtEl>
                                          <p:spTgt spid="4004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iterate type="wd">
                                    <p:tmPct val="100000"/>
                                  </p:iterate>
                                  <p:childTnLst>
                                    <p:set>
                                      <p:cBhvr>
                                        <p:cTn id="34" dur="1" fill="hold">
                                          <p:stCondLst>
                                            <p:cond delay="0"/>
                                          </p:stCondLst>
                                        </p:cTn>
                                        <p:tgtEl>
                                          <p:spTgt spid="39945"/>
                                        </p:tgtEl>
                                        <p:attrNameLst>
                                          <p:attrName>style.visibility</p:attrName>
                                        </p:attrNameLst>
                                      </p:cBhvr>
                                      <p:to>
                                        <p:strVal val="visible"/>
                                      </p:to>
                                    </p:set>
                                    <p:animEffect transition="in" filter="wipe(left)">
                                      <p:cBhvr>
                                        <p:cTn id="35" dur="300"/>
                                        <p:tgtEl>
                                          <p:spTgt spid="3994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40046"/>
                                        </p:tgtEl>
                                        <p:attrNameLst>
                                          <p:attrName>style.visibility</p:attrName>
                                        </p:attrNameLst>
                                      </p:cBhvr>
                                      <p:to>
                                        <p:strVal val="visible"/>
                                      </p:to>
                                    </p:set>
                                    <p:animEffect transition="in" filter="wipe(left)">
                                      <p:cBhvr>
                                        <p:cTn id="40" dur="500"/>
                                        <p:tgtEl>
                                          <p:spTgt spid="4004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7" presetClass="entr" presetSubtype="1" fill="hold" grpId="0" nodeType="clickEffect">
                                  <p:stCondLst>
                                    <p:cond delay="0"/>
                                  </p:stCondLst>
                                  <p:childTnLst>
                                    <p:set>
                                      <p:cBhvr>
                                        <p:cTn id="44" dur="1" fill="hold">
                                          <p:stCondLst>
                                            <p:cond delay="0"/>
                                          </p:stCondLst>
                                        </p:cTn>
                                        <p:tgtEl>
                                          <p:spTgt spid="40048"/>
                                        </p:tgtEl>
                                        <p:attrNameLst>
                                          <p:attrName>style.visibility</p:attrName>
                                        </p:attrNameLst>
                                      </p:cBhvr>
                                      <p:to>
                                        <p:strVal val="visible"/>
                                      </p:to>
                                    </p:set>
                                    <p:anim calcmode="lin" valueType="num">
                                      <p:cBhvr>
                                        <p:cTn id="45" dur="500" fill="hold"/>
                                        <p:tgtEl>
                                          <p:spTgt spid="40048"/>
                                        </p:tgtEl>
                                        <p:attrNameLst>
                                          <p:attrName>ppt_x</p:attrName>
                                        </p:attrNameLst>
                                      </p:cBhvr>
                                      <p:tavLst>
                                        <p:tav tm="0">
                                          <p:val>
                                            <p:strVal val="#ppt_x"/>
                                          </p:val>
                                        </p:tav>
                                        <p:tav tm="100000">
                                          <p:val>
                                            <p:strVal val="#ppt_x"/>
                                          </p:val>
                                        </p:tav>
                                      </p:tavLst>
                                    </p:anim>
                                    <p:anim calcmode="lin" valueType="num">
                                      <p:cBhvr>
                                        <p:cTn id="46" dur="500" fill="hold"/>
                                        <p:tgtEl>
                                          <p:spTgt spid="40048"/>
                                        </p:tgtEl>
                                        <p:attrNameLst>
                                          <p:attrName>ppt_y</p:attrName>
                                        </p:attrNameLst>
                                      </p:cBhvr>
                                      <p:tavLst>
                                        <p:tav tm="0">
                                          <p:val>
                                            <p:strVal val="#ppt_y-#ppt_h/2"/>
                                          </p:val>
                                        </p:tav>
                                        <p:tav tm="100000">
                                          <p:val>
                                            <p:strVal val="#ppt_y"/>
                                          </p:val>
                                        </p:tav>
                                      </p:tavLst>
                                    </p:anim>
                                    <p:anim calcmode="lin" valueType="num">
                                      <p:cBhvr>
                                        <p:cTn id="47" dur="500" fill="hold"/>
                                        <p:tgtEl>
                                          <p:spTgt spid="40048"/>
                                        </p:tgtEl>
                                        <p:attrNameLst>
                                          <p:attrName>ppt_w</p:attrName>
                                        </p:attrNameLst>
                                      </p:cBhvr>
                                      <p:tavLst>
                                        <p:tav tm="0">
                                          <p:val>
                                            <p:strVal val="#ppt_w"/>
                                          </p:val>
                                        </p:tav>
                                        <p:tav tm="100000">
                                          <p:val>
                                            <p:strVal val="#ppt_w"/>
                                          </p:val>
                                        </p:tav>
                                      </p:tavLst>
                                    </p:anim>
                                    <p:anim calcmode="lin" valueType="num">
                                      <p:cBhvr>
                                        <p:cTn id="48" dur="500" fill="hold"/>
                                        <p:tgtEl>
                                          <p:spTgt spid="40048"/>
                                        </p:tgtEl>
                                        <p:attrNameLst>
                                          <p:attrName>ppt_h</p:attrName>
                                        </p:attrNameLst>
                                      </p:cBhvr>
                                      <p:tavLst>
                                        <p:tav tm="0">
                                          <p:val>
                                            <p:fltVal val="0"/>
                                          </p:val>
                                        </p:tav>
                                        <p:tav tm="100000">
                                          <p:val>
                                            <p:strVal val="#ppt_h"/>
                                          </p:val>
                                        </p:tav>
                                      </p:tavLst>
                                    </p:anim>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40047"/>
                                        </p:tgtEl>
                                        <p:attrNameLst>
                                          <p:attrName>style.visibility</p:attrName>
                                        </p:attrNameLst>
                                      </p:cBhvr>
                                      <p:to>
                                        <p:strVal val="visible"/>
                                      </p:to>
                                    </p:set>
                                    <p:animEffect transition="in" filter="wipe(left)">
                                      <p:cBhvr>
                                        <p:cTn id="53" dur="500"/>
                                        <p:tgtEl>
                                          <p:spTgt spid="40047"/>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39968"/>
                                        </p:tgtEl>
                                        <p:attrNameLst>
                                          <p:attrName>style.visibility</p:attrName>
                                        </p:attrNameLst>
                                      </p:cBhvr>
                                      <p:to>
                                        <p:strVal val="visible"/>
                                      </p:to>
                                    </p:set>
                                    <p:animEffect transition="in" filter="wipe(left)">
                                      <p:cBhvr>
                                        <p:cTn id="58" dur="500"/>
                                        <p:tgtEl>
                                          <p:spTgt spid="3996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10" fill="hold" grpId="0" nodeType="clickEffect">
                                  <p:stCondLst>
                                    <p:cond delay="0"/>
                                  </p:stCondLst>
                                  <p:childTnLst>
                                    <p:set>
                                      <p:cBhvr>
                                        <p:cTn id="62" dur="1" fill="hold">
                                          <p:stCondLst>
                                            <p:cond delay="0"/>
                                          </p:stCondLst>
                                        </p:cTn>
                                        <p:tgtEl>
                                          <p:spTgt spid="40049"/>
                                        </p:tgtEl>
                                        <p:attrNameLst>
                                          <p:attrName>style.visibility</p:attrName>
                                        </p:attrNameLst>
                                      </p:cBhvr>
                                      <p:to>
                                        <p:strVal val="visible"/>
                                      </p:to>
                                    </p:set>
                                    <p:anim calcmode="lin" valueType="num">
                                      <p:cBhvr>
                                        <p:cTn id="63" dur="500" fill="hold"/>
                                        <p:tgtEl>
                                          <p:spTgt spid="40049"/>
                                        </p:tgtEl>
                                        <p:attrNameLst>
                                          <p:attrName>ppt_w</p:attrName>
                                        </p:attrNameLst>
                                      </p:cBhvr>
                                      <p:tavLst>
                                        <p:tav tm="0">
                                          <p:val>
                                            <p:fltVal val="0"/>
                                          </p:val>
                                        </p:tav>
                                        <p:tav tm="100000">
                                          <p:val>
                                            <p:strVal val="#ppt_w"/>
                                          </p:val>
                                        </p:tav>
                                      </p:tavLst>
                                    </p:anim>
                                    <p:anim calcmode="lin" valueType="num">
                                      <p:cBhvr>
                                        <p:cTn id="64" dur="500" fill="hold"/>
                                        <p:tgtEl>
                                          <p:spTgt spid="40049"/>
                                        </p:tgtEl>
                                        <p:attrNameLst>
                                          <p:attrName>ppt_h</p:attrName>
                                        </p:attrNameLst>
                                      </p:cBhvr>
                                      <p:tavLst>
                                        <p:tav tm="0">
                                          <p:val>
                                            <p:strVal val="#ppt_h"/>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40050"/>
                                        </p:tgtEl>
                                        <p:attrNameLst>
                                          <p:attrName>style.visibility</p:attrName>
                                        </p:attrNameLst>
                                      </p:cBhvr>
                                      <p:to>
                                        <p:strVal val="visible"/>
                                      </p:to>
                                    </p:set>
                                    <p:anim calcmode="lin" valueType="num">
                                      <p:cBhvr>
                                        <p:cTn id="69" dur="500" fill="hold"/>
                                        <p:tgtEl>
                                          <p:spTgt spid="40050"/>
                                        </p:tgtEl>
                                        <p:attrNameLst>
                                          <p:attrName>ppt_w</p:attrName>
                                        </p:attrNameLst>
                                      </p:cBhvr>
                                      <p:tavLst>
                                        <p:tav tm="0">
                                          <p:val>
                                            <p:fltVal val="0"/>
                                          </p:val>
                                        </p:tav>
                                        <p:tav tm="100000">
                                          <p:val>
                                            <p:strVal val="#ppt_w"/>
                                          </p:val>
                                        </p:tav>
                                      </p:tavLst>
                                    </p:anim>
                                    <p:anim calcmode="lin" valueType="num">
                                      <p:cBhvr>
                                        <p:cTn id="70" dur="500" fill="hold"/>
                                        <p:tgtEl>
                                          <p:spTgt spid="40050"/>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40056"/>
                                        </p:tgtEl>
                                        <p:attrNameLst>
                                          <p:attrName>style.visibility</p:attrName>
                                        </p:attrNameLst>
                                      </p:cBhvr>
                                      <p:to>
                                        <p:strVal val="visible"/>
                                      </p:to>
                                    </p:set>
                                    <p:animEffect transition="in" filter="wipe(left)">
                                      <p:cBhvr>
                                        <p:cTn id="75" dur="2000"/>
                                        <p:tgtEl>
                                          <p:spTgt spid="40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autoUpdateAnimBg="0"/>
      <p:bldP spid="39945" grpId="0" autoUpdateAnimBg="0"/>
      <p:bldP spid="40043" grpId="0" animBg="1"/>
      <p:bldP spid="40044" grpId="0" animBg="1"/>
      <p:bldP spid="40048" grpId="0" animBg="1"/>
      <p:bldP spid="40049" grpId="0" animBg="1"/>
      <p:bldP spid="4005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A5D00B1-6C83-4777-A4DD-81EAF93C854C}" type="slidenum">
              <a:rPr kumimoji="0" lang="zh-CN" altLang="en-US" sz="2000" smtClean="0">
                <a:solidFill>
                  <a:srgbClr val="0000FF"/>
                </a:solidFill>
              </a:rPr>
              <a:pPr eaLnBrk="1" hangingPunct="1"/>
              <a:t>38</a:t>
            </a:fld>
            <a:endParaRPr kumimoji="0" lang="en-US" altLang="zh-CN" sz="2000" smtClean="0">
              <a:solidFill>
                <a:srgbClr val="0000FF"/>
              </a:solidFill>
            </a:endParaRPr>
          </a:p>
        </p:txBody>
      </p:sp>
      <p:sp>
        <p:nvSpPr>
          <p:cNvPr id="18434" name="Text Box 2"/>
          <p:cNvSpPr txBox="1">
            <a:spLocks noChangeArrowheads="1"/>
          </p:cNvSpPr>
          <p:nvPr/>
        </p:nvSpPr>
        <p:spPr bwMode="auto">
          <a:xfrm>
            <a:off x="826567" y="391543"/>
            <a:ext cx="6677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b="1" dirty="0" smtClean="0"/>
              <a:t>(3)</a:t>
            </a:r>
            <a:r>
              <a:rPr lang="zh-CN" altLang="en-US" b="1" dirty="0" smtClean="0">
                <a:latin typeface="宋体" pitchFamily="2" charset="-122"/>
              </a:rPr>
              <a:t>圆度</a:t>
            </a:r>
            <a:r>
              <a:rPr lang="zh-CN" altLang="en-US" b="1" dirty="0">
                <a:latin typeface="宋体" pitchFamily="2" charset="-122"/>
              </a:rPr>
              <a:t>误差的评定准则</a:t>
            </a:r>
            <a:r>
              <a:rPr lang="zh-CN" altLang="en-US" b="1" dirty="0"/>
              <a:t> </a:t>
            </a:r>
          </a:p>
        </p:txBody>
      </p:sp>
      <p:sp>
        <p:nvSpPr>
          <p:cNvPr id="18435" name="Text Box 3"/>
          <p:cNvSpPr txBox="1">
            <a:spLocks noChangeArrowheads="1"/>
          </p:cNvSpPr>
          <p:nvPr/>
        </p:nvSpPr>
        <p:spPr bwMode="auto">
          <a:xfrm>
            <a:off x="561503" y="832868"/>
            <a:ext cx="564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a:t>
            </a:r>
            <a:r>
              <a:rPr lang="zh-CN" altLang="en-US" b="1" dirty="0">
                <a:latin typeface="宋体" pitchFamily="2" charset="-122"/>
              </a:rPr>
              <a:t>最小条件法：</a:t>
            </a:r>
            <a:endParaRPr lang="zh-CN" altLang="en-US" b="1" dirty="0"/>
          </a:p>
        </p:txBody>
      </p:sp>
      <p:pic>
        <p:nvPicPr>
          <p:cNvPr id="788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99" y="1293553"/>
            <a:ext cx="8656232" cy="962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8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780" y="2212255"/>
            <a:ext cx="5603318" cy="577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2770" y="2789746"/>
            <a:ext cx="542925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left)">
                                      <p:cBhvr>
                                        <p:cTn id="7" dur="3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wipe(left)">
                                      <p:cBhvr>
                                        <p:cTn id="12" dur="300"/>
                                        <p:tgtEl>
                                          <p:spTgt spid="184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8850"/>
                                        </p:tgtEl>
                                        <p:attrNameLst>
                                          <p:attrName>style.visibility</p:attrName>
                                        </p:attrNameLst>
                                      </p:cBhvr>
                                      <p:to>
                                        <p:strVal val="visible"/>
                                      </p:to>
                                    </p:set>
                                    <p:animEffect transition="in" filter="wipe(left)">
                                      <p:cBhvr>
                                        <p:cTn id="17" dur="500"/>
                                        <p:tgtEl>
                                          <p:spTgt spid="788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8851"/>
                                        </p:tgtEl>
                                        <p:attrNameLst>
                                          <p:attrName>style.visibility</p:attrName>
                                        </p:attrNameLst>
                                      </p:cBhvr>
                                      <p:to>
                                        <p:strVal val="visible"/>
                                      </p:to>
                                    </p:set>
                                    <p:animEffect transition="in" filter="wipe(left)">
                                      <p:cBhvr>
                                        <p:cTn id="22" dur="500"/>
                                        <p:tgtEl>
                                          <p:spTgt spid="7885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autoUpdateAnimBg="0"/>
      <p:bldP spid="18435"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B2EEC1-5E12-4DA1-B1CF-65027B676CA0}" type="slidenum">
              <a:rPr kumimoji="0" lang="zh-CN" altLang="en-US" sz="2000" smtClean="0">
                <a:solidFill>
                  <a:srgbClr val="0000FF"/>
                </a:solidFill>
              </a:rPr>
              <a:pPr eaLnBrk="1" hangingPunct="1"/>
              <a:t>39</a:t>
            </a:fld>
            <a:endParaRPr kumimoji="0" lang="en-US" altLang="zh-CN" sz="2000" smtClean="0">
              <a:solidFill>
                <a:srgbClr val="0000FF"/>
              </a:solidFill>
            </a:endParaRPr>
          </a:p>
        </p:txBody>
      </p:sp>
      <p:grpSp>
        <p:nvGrpSpPr>
          <p:cNvPr id="113690" name="Group 26"/>
          <p:cNvGrpSpPr>
            <a:grpSpLocks/>
          </p:cNvGrpSpPr>
          <p:nvPr/>
        </p:nvGrpSpPr>
        <p:grpSpPr bwMode="auto">
          <a:xfrm>
            <a:off x="1524303" y="2147585"/>
            <a:ext cx="5461000" cy="4200525"/>
            <a:chOff x="1164" y="1153"/>
            <a:chExt cx="3185" cy="2646"/>
          </a:xfrm>
        </p:grpSpPr>
        <p:grpSp>
          <p:nvGrpSpPr>
            <p:cNvPr id="35851" name="Group 6"/>
            <p:cNvGrpSpPr>
              <a:grpSpLocks/>
            </p:cNvGrpSpPr>
            <p:nvPr/>
          </p:nvGrpSpPr>
          <p:grpSpPr bwMode="auto">
            <a:xfrm>
              <a:off x="1164" y="1153"/>
              <a:ext cx="3185" cy="2646"/>
              <a:chOff x="1768" y="2012"/>
              <a:chExt cx="2732" cy="2146"/>
            </a:xfrm>
          </p:grpSpPr>
          <p:grpSp>
            <p:nvGrpSpPr>
              <p:cNvPr id="35854" name="Group 7"/>
              <p:cNvGrpSpPr>
                <a:grpSpLocks/>
              </p:cNvGrpSpPr>
              <p:nvPr/>
            </p:nvGrpSpPr>
            <p:grpSpPr bwMode="auto">
              <a:xfrm>
                <a:off x="1768" y="2012"/>
                <a:ext cx="2052" cy="2016"/>
                <a:chOff x="1084" y="2147"/>
                <a:chExt cx="2052" cy="2016"/>
              </a:xfrm>
            </p:grpSpPr>
            <p:grpSp>
              <p:nvGrpSpPr>
                <p:cNvPr id="35863" name="Group 8"/>
                <p:cNvGrpSpPr>
                  <a:grpSpLocks/>
                </p:cNvGrpSpPr>
                <p:nvPr/>
              </p:nvGrpSpPr>
              <p:grpSpPr bwMode="auto">
                <a:xfrm>
                  <a:off x="1250" y="2296"/>
                  <a:ext cx="1719" cy="1719"/>
                  <a:chOff x="2160" y="2277"/>
                  <a:chExt cx="1719" cy="1719"/>
                </a:xfrm>
              </p:grpSpPr>
              <p:grpSp>
                <p:nvGrpSpPr>
                  <p:cNvPr id="35867" name="Group 9"/>
                  <p:cNvGrpSpPr>
                    <a:grpSpLocks/>
                  </p:cNvGrpSpPr>
                  <p:nvPr/>
                </p:nvGrpSpPr>
                <p:grpSpPr bwMode="auto">
                  <a:xfrm>
                    <a:off x="2160" y="2277"/>
                    <a:ext cx="1719" cy="1719"/>
                    <a:chOff x="2160" y="2277"/>
                    <a:chExt cx="1719" cy="1719"/>
                  </a:xfrm>
                </p:grpSpPr>
                <p:sp>
                  <p:nvSpPr>
                    <p:cNvPr id="35869" name="Freeform 10"/>
                    <p:cNvSpPr>
                      <a:spLocks/>
                    </p:cNvSpPr>
                    <p:nvPr/>
                  </p:nvSpPr>
                  <p:spPr bwMode="auto">
                    <a:xfrm>
                      <a:off x="2556" y="2295"/>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0" name="Oval 11"/>
                    <p:cNvSpPr>
                      <a:spLocks noChangeArrowheads="1"/>
                    </p:cNvSpPr>
                    <p:nvPr/>
                  </p:nvSpPr>
                  <p:spPr bwMode="auto">
                    <a:xfrm>
                      <a:off x="2160" y="2277"/>
                      <a:ext cx="1719" cy="1719"/>
                    </a:xfrm>
                    <a:prstGeom prst="ellipse">
                      <a:avLst/>
                    </a:prstGeom>
                    <a:noFill/>
                    <a:ln w="28575">
                      <a:solidFill>
                        <a:srgbClr val="FF33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5868" name="Oval 12"/>
                  <p:cNvSpPr>
                    <a:spLocks noChangeArrowheads="1"/>
                  </p:cNvSpPr>
                  <p:nvPr/>
                </p:nvSpPr>
                <p:spPr bwMode="auto">
                  <a:xfrm>
                    <a:off x="2565" y="2682"/>
                    <a:ext cx="909" cy="909"/>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5864" name="Group 13"/>
                <p:cNvGrpSpPr>
                  <a:grpSpLocks/>
                </p:cNvGrpSpPr>
                <p:nvPr/>
              </p:nvGrpSpPr>
              <p:grpSpPr bwMode="auto">
                <a:xfrm>
                  <a:off x="1084" y="2147"/>
                  <a:ext cx="2052" cy="2016"/>
                  <a:chOff x="1084" y="2147"/>
                  <a:chExt cx="2052" cy="2016"/>
                </a:xfrm>
              </p:grpSpPr>
              <p:sp>
                <p:nvSpPr>
                  <p:cNvPr id="35865" name="Line 14"/>
                  <p:cNvSpPr>
                    <a:spLocks noChangeShapeType="1"/>
                  </p:cNvSpPr>
                  <p:nvPr/>
                </p:nvSpPr>
                <p:spPr bwMode="auto">
                  <a:xfrm>
                    <a:off x="1084" y="3199"/>
                    <a:ext cx="2052"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6" name="Line 15"/>
                  <p:cNvSpPr>
                    <a:spLocks noChangeShapeType="1"/>
                  </p:cNvSpPr>
                  <p:nvPr/>
                </p:nvSpPr>
                <p:spPr bwMode="auto">
                  <a:xfrm>
                    <a:off x="2065" y="2147"/>
                    <a:ext cx="0" cy="2016"/>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5855" name="Line 16"/>
              <p:cNvSpPr>
                <a:spLocks noChangeShapeType="1"/>
              </p:cNvSpPr>
              <p:nvPr/>
            </p:nvSpPr>
            <p:spPr bwMode="auto">
              <a:xfrm>
                <a:off x="2745" y="3474"/>
                <a:ext cx="17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6" name="Line 17"/>
              <p:cNvSpPr>
                <a:spLocks noChangeShapeType="1"/>
              </p:cNvSpPr>
              <p:nvPr/>
            </p:nvSpPr>
            <p:spPr bwMode="auto">
              <a:xfrm>
                <a:off x="2745" y="3888"/>
                <a:ext cx="175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7" name="Line 18"/>
              <p:cNvSpPr>
                <a:spLocks noChangeShapeType="1"/>
              </p:cNvSpPr>
              <p:nvPr/>
            </p:nvSpPr>
            <p:spPr bwMode="auto">
              <a:xfrm>
                <a:off x="4248" y="3222"/>
                <a:ext cx="0" cy="2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8" name="Line 19"/>
              <p:cNvSpPr>
                <a:spLocks noChangeShapeType="1"/>
              </p:cNvSpPr>
              <p:nvPr/>
            </p:nvSpPr>
            <p:spPr bwMode="auto">
              <a:xfrm>
                <a:off x="4248" y="3888"/>
                <a:ext cx="0" cy="27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859" name="Group 20"/>
              <p:cNvGrpSpPr>
                <a:grpSpLocks/>
              </p:cNvGrpSpPr>
              <p:nvPr/>
            </p:nvGrpSpPr>
            <p:grpSpPr bwMode="auto">
              <a:xfrm>
                <a:off x="4167" y="3546"/>
                <a:ext cx="153" cy="209"/>
                <a:chOff x="3177" y="2529"/>
                <a:chExt cx="153" cy="209"/>
              </a:xfrm>
            </p:grpSpPr>
            <p:sp>
              <p:nvSpPr>
                <p:cNvPr id="35860" name="WordArt 21"/>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headEnd/>
                        <a:tailEnd/>
                      </a:ln>
                      <a:solidFill>
                        <a:srgbClr val="000000"/>
                      </a:solidFill>
                      <a:latin typeface="宋体"/>
                      <a:ea typeface="宋体"/>
                    </a:rPr>
                    <a:t>f</a:t>
                  </a:r>
                  <a:endParaRPr lang="zh-CN" altLang="en-US" sz="1800" i="1" kern="10">
                    <a:ln w="9525">
                      <a:solidFill>
                        <a:srgbClr val="000000"/>
                      </a:solidFill>
                      <a:round/>
                      <a:headEnd/>
                      <a:tailEnd/>
                    </a:ln>
                    <a:solidFill>
                      <a:srgbClr val="000000"/>
                    </a:solidFill>
                    <a:latin typeface="宋体"/>
                    <a:ea typeface="宋体"/>
                  </a:endParaRPr>
                </a:p>
              </p:txBody>
            </p:sp>
            <p:sp>
              <p:nvSpPr>
                <p:cNvPr id="35861" name="Oval 22"/>
                <p:cNvSpPr>
                  <a:spLocks noChangeArrowheads="1"/>
                </p:cNvSpPr>
                <p:nvPr/>
              </p:nvSpPr>
              <p:spPr bwMode="auto">
                <a:xfrm>
                  <a:off x="3258" y="2682"/>
                  <a:ext cx="56" cy="56"/>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2" name="Line 23"/>
                <p:cNvSpPr>
                  <a:spLocks noChangeShapeType="1"/>
                </p:cNvSpPr>
                <p:nvPr/>
              </p:nvSpPr>
              <p:spPr bwMode="auto">
                <a:xfrm flipH="1">
                  <a:off x="3303" y="2529"/>
                  <a:ext cx="27" cy="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35852" name="Line 24"/>
            <p:cNvSpPr>
              <a:spLocks noChangeShapeType="1"/>
            </p:cNvSpPr>
            <p:nvPr/>
          </p:nvSpPr>
          <p:spPr bwMode="auto">
            <a:xfrm>
              <a:off x="2295" y="2956"/>
              <a:ext cx="2001"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3" name="Line 25"/>
            <p:cNvSpPr>
              <a:spLocks noChangeShapeType="1"/>
            </p:cNvSpPr>
            <p:nvPr/>
          </p:nvSpPr>
          <p:spPr bwMode="auto">
            <a:xfrm>
              <a:off x="2295" y="3466"/>
              <a:ext cx="2001"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3691" name="AutoShape 27"/>
          <p:cNvSpPr>
            <a:spLocks noChangeArrowheads="1"/>
          </p:cNvSpPr>
          <p:nvPr/>
        </p:nvSpPr>
        <p:spPr bwMode="auto">
          <a:xfrm>
            <a:off x="5589891" y="1923747"/>
            <a:ext cx="1814512" cy="1123950"/>
          </a:xfrm>
          <a:prstGeom prst="wedgeEllipseCallout">
            <a:avLst>
              <a:gd name="adj1" fmla="val -61287"/>
              <a:gd name="adj2" fmla="val 121046"/>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最小外接圆</a:t>
            </a:r>
          </a:p>
        </p:txBody>
      </p:sp>
      <p:sp>
        <p:nvSpPr>
          <p:cNvPr id="113692" name="Line 28"/>
          <p:cNvSpPr>
            <a:spLocks noChangeShapeType="1"/>
          </p:cNvSpPr>
          <p:nvPr/>
        </p:nvSpPr>
        <p:spPr bwMode="auto">
          <a:xfrm>
            <a:off x="3472166" y="4200222"/>
            <a:ext cx="0" cy="161131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94" name="Line 30"/>
          <p:cNvSpPr>
            <a:spLocks noChangeShapeType="1"/>
          </p:cNvSpPr>
          <p:nvPr/>
        </p:nvSpPr>
        <p:spPr bwMode="auto">
          <a:xfrm>
            <a:off x="2673653" y="4185935"/>
            <a:ext cx="798513" cy="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696" name="AutoShape 32"/>
          <p:cNvSpPr>
            <a:spLocks noChangeArrowheads="1"/>
          </p:cNvSpPr>
          <p:nvPr/>
        </p:nvSpPr>
        <p:spPr bwMode="auto">
          <a:xfrm>
            <a:off x="7144053" y="4085922"/>
            <a:ext cx="1089025" cy="1174750"/>
          </a:xfrm>
          <a:prstGeom prst="wedgeRoundRectCallout">
            <a:avLst>
              <a:gd name="adj1" fmla="val -100875"/>
              <a:gd name="adj2" fmla="val 67838"/>
              <a:gd name="adj3" fmla="val 16667"/>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800" b="1"/>
              <a:t>圆度误差</a:t>
            </a:r>
          </a:p>
        </p:txBody>
      </p:sp>
      <p:sp>
        <p:nvSpPr>
          <p:cNvPr id="113697" name="AutoShape 33"/>
          <p:cNvSpPr>
            <a:spLocks noChangeArrowheads="1"/>
          </p:cNvSpPr>
          <p:nvPr/>
        </p:nvSpPr>
        <p:spPr bwMode="auto">
          <a:xfrm>
            <a:off x="381303" y="2298397"/>
            <a:ext cx="1814513" cy="800100"/>
          </a:xfrm>
          <a:prstGeom prst="wedgeEllipseCallout">
            <a:avLst>
              <a:gd name="adj1" fmla="val 90769"/>
              <a:gd name="adj2" fmla="val 72222"/>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内切圆</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876" y="688582"/>
            <a:ext cx="8454317" cy="1125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wipe(left)">
                                      <p:cBhvr>
                                        <p:cTn id="7" dur="500"/>
                                        <p:tgtEl>
                                          <p:spTgt spid="798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3690"/>
                                        </p:tgtEl>
                                        <p:attrNameLst>
                                          <p:attrName>style.visibility</p:attrName>
                                        </p:attrNameLst>
                                      </p:cBhvr>
                                      <p:to>
                                        <p:strVal val="visible"/>
                                      </p:to>
                                    </p:set>
                                    <p:anim calcmode="lin" valueType="num">
                                      <p:cBhvr additive="base">
                                        <p:cTn id="12" dur="500" fill="hold"/>
                                        <p:tgtEl>
                                          <p:spTgt spid="113690"/>
                                        </p:tgtEl>
                                        <p:attrNameLst>
                                          <p:attrName>ppt_x</p:attrName>
                                        </p:attrNameLst>
                                      </p:cBhvr>
                                      <p:tavLst>
                                        <p:tav tm="0">
                                          <p:val>
                                            <p:strVal val="0-#ppt_w/2"/>
                                          </p:val>
                                        </p:tav>
                                        <p:tav tm="100000">
                                          <p:val>
                                            <p:strVal val="#ppt_x"/>
                                          </p:val>
                                        </p:tav>
                                      </p:tavLst>
                                    </p:anim>
                                    <p:anim calcmode="lin" valueType="num">
                                      <p:cBhvr additive="base">
                                        <p:cTn id="13" dur="500" fill="hold"/>
                                        <p:tgtEl>
                                          <p:spTgt spid="11369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3691"/>
                                        </p:tgtEl>
                                        <p:attrNameLst>
                                          <p:attrName>style.visibility</p:attrName>
                                        </p:attrNameLst>
                                      </p:cBhvr>
                                      <p:to>
                                        <p:strVal val="visible"/>
                                      </p:to>
                                    </p:set>
                                    <p:animEffect transition="in" filter="wipe(left)">
                                      <p:cBhvr>
                                        <p:cTn id="18" dur="300"/>
                                        <p:tgtEl>
                                          <p:spTgt spid="113691"/>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113692"/>
                                        </p:tgtEl>
                                        <p:attrNameLst>
                                          <p:attrName>style.visibility</p:attrName>
                                        </p:attrNameLst>
                                      </p:cBhvr>
                                      <p:to>
                                        <p:strVal val="visible"/>
                                      </p:to>
                                    </p:set>
                                    <p:anim calcmode="lin" valueType="num">
                                      <p:cBhvr>
                                        <p:cTn id="23" dur="500" fill="hold"/>
                                        <p:tgtEl>
                                          <p:spTgt spid="113692"/>
                                        </p:tgtEl>
                                        <p:attrNameLst>
                                          <p:attrName>ppt_x</p:attrName>
                                        </p:attrNameLst>
                                      </p:cBhvr>
                                      <p:tavLst>
                                        <p:tav tm="0">
                                          <p:val>
                                            <p:strVal val="#ppt_x"/>
                                          </p:val>
                                        </p:tav>
                                        <p:tav tm="100000">
                                          <p:val>
                                            <p:strVal val="#ppt_x"/>
                                          </p:val>
                                        </p:tav>
                                      </p:tavLst>
                                    </p:anim>
                                    <p:anim calcmode="lin" valueType="num">
                                      <p:cBhvr>
                                        <p:cTn id="24" dur="500" fill="hold"/>
                                        <p:tgtEl>
                                          <p:spTgt spid="113692"/>
                                        </p:tgtEl>
                                        <p:attrNameLst>
                                          <p:attrName>ppt_y</p:attrName>
                                        </p:attrNameLst>
                                      </p:cBhvr>
                                      <p:tavLst>
                                        <p:tav tm="0">
                                          <p:val>
                                            <p:strVal val="#ppt_y-#ppt_h/2"/>
                                          </p:val>
                                        </p:tav>
                                        <p:tav tm="100000">
                                          <p:val>
                                            <p:strVal val="#ppt_y"/>
                                          </p:val>
                                        </p:tav>
                                      </p:tavLst>
                                    </p:anim>
                                    <p:anim calcmode="lin" valueType="num">
                                      <p:cBhvr>
                                        <p:cTn id="25" dur="500" fill="hold"/>
                                        <p:tgtEl>
                                          <p:spTgt spid="113692"/>
                                        </p:tgtEl>
                                        <p:attrNameLst>
                                          <p:attrName>ppt_w</p:attrName>
                                        </p:attrNameLst>
                                      </p:cBhvr>
                                      <p:tavLst>
                                        <p:tav tm="0">
                                          <p:val>
                                            <p:strVal val="#ppt_w"/>
                                          </p:val>
                                        </p:tav>
                                        <p:tav tm="100000">
                                          <p:val>
                                            <p:strVal val="#ppt_w"/>
                                          </p:val>
                                        </p:tav>
                                      </p:tavLst>
                                    </p:anim>
                                    <p:anim calcmode="lin" valueType="num">
                                      <p:cBhvr>
                                        <p:cTn id="26" dur="500" fill="hold"/>
                                        <p:tgtEl>
                                          <p:spTgt spid="113692"/>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2" fill="hold" grpId="0" nodeType="clickEffect">
                                  <p:stCondLst>
                                    <p:cond delay="0"/>
                                  </p:stCondLst>
                                  <p:childTnLst>
                                    <p:set>
                                      <p:cBhvr>
                                        <p:cTn id="30" dur="1" fill="hold">
                                          <p:stCondLst>
                                            <p:cond delay="0"/>
                                          </p:stCondLst>
                                        </p:cTn>
                                        <p:tgtEl>
                                          <p:spTgt spid="113694"/>
                                        </p:tgtEl>
                                        <p:attrNameLst>
                                          <p:attrName>style.visibility</p:attrName>
                                        </p:attrNameLst>
                                      </p:cBhvr>
                                      <p:to>
                                        <p:strVal val="visible"/>
                                      </p:to>
                                    </p:set>
                                    <p:anim calcmode="lin" valueType="num">
                                      <p:cBhvr>
                                        <p:cTn id="31" dur="500" fill="hold"/>
                                        <p:tgtEl>
                                          <p:spTgt spid="113694"/>
                                        </p:tgtEl>
                                        <p:attrNameLst>
                                          <p:attrName>ppt_x</p:attrName>
                                        </p:attrNameLst>
                                      </p:cBhvr>
                                      <p:tavLst>
                                        <p:tav tm="0">
                                          <p:val>
                                            <p:strVal val="#ppt_x+#ppt_w/2"/>
                                          </p:val>
                                        </p:tav>
                                        <p:tav tm="100000">
                                          <p:val>
                                            <p:strVal val="#ppt_x"/>
                                          </p:val>
                                        </p:tav>
                                      </p:tavLst>
                                    </p:anim>
                                    <p:anim calcmode="lin" valueType="num">
                                      <p:cBhvr>
                                        <p:cTn id="32" dur="500" fill="hold"/>
                                        <p:tgtEl>
                                          <p:spTgt spid="113694"/>
                                        </p:tgtEl>
                                        <p:attrNameLst>
                                          <p:attrName>ppt_y</p:attrName>
                                        </p:attrNameLst>
                                      </p:cBhvr>
                                      <p:tavLst>
                                        <p:tav tm="0">
                                          <p:val>
                                            <p:strVal val="#ppt_y"/>
                                          </p:val>
                                        </p:tav>
                                        <p:tav tm="100000">
                                          <p:val>
                                            <p:strVal val="#ppt_y"/>
                                          </p:val>
                                        </p:tav>
                                      </p:tavLst>
                                    </p:anim>
                                    <p:anim calcmode="lin" valueType="num">
                                      <p:cBhvr>
                                        <p:cTn id="33" dur="500" fill="hold"/>
                                        <p:tgtEl>
                                          <p:spTgt spid="113694"/>
                                        </p:tgtEl>
                                        <p:attrNameLst>
                                          <p:attrName>ppt_w</p:attrName>
                                        </p:attrNameLst>
                                      </p:cBhvr>
                                      <p:tavLst>
                                        <p:tav tm="0">
                                          <p:val>
                                            <p:fltVal val="0"/>
                                          </p:val>
                                        </p:tav>
                                        <p:tav tm="100000">
                                          <p:val>
                                            <p:strVal val="#ppt_w"/>
                                          </p:val>
                                        </p:tav>
                                      </p:tavLst>
                                    </p:anim>
                                    <p:anim calcmode="lin" valueType="num">
                                      <p:cBhvr>
                                        <p:cTn id="34" dur="500" fill="hold"/>
                                        <p:tgtEl>
                                          <p:spTgt spid="113694"/>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113697"/>
                                        </p:tgtEl>
                                        <p:attrNameLst>
                                          <p:attrName>style.visibility</p:attrName>
                                        </p:attrNameLst>
                                      </p:cBhvr>
                                      <p:to>
                                        <p:strVal val="visible"/>
                                      </p:to>
                                    </p:set>
                                    <p:animEffect transition="in" filter="wipe(left)">
                                      <p:cBhvr>
                                        <p:cTn id="39" dur="300"/>
                                        <p:tgtEl>
                                          <p:spTgt spid="113697"/>
                                        </p:tgtEl>
                                      </p:cBhvr>
                                    </p:animEffect>
                                  </p:childTnLst>
                                </p:cTn>
                              </p:par>
                            </p:childTnLst>
                          </p:cTn>
                        </p:par>
                      </p:childTnLst>
                    </p:cTn>
                  </p:par>
                  <p:par>
                    <p:cTn id="40" fill="hold">
                      <p:stCondLst>
                        <p:cond delay="indefinite"/>
                      </p:stCondLst>
                      <p:childTnLst>
                        <p:par>
                          <p:cTn id="41" fill="hold">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113696"/>
                                        </p:tgtEl>
                                        <p:attrNameLst>
                                          <p:attrName>style.visibility</p:attrName>
                                        </p:attrNameLst>
                                      </p:cBhvr>
                                      <p:to>
                                        <p:strVal val="visible"/>
                                      </p:to>
                                    </p:set>
                                    <p:anim calcmode="lin" valueType="num">
                                      <p:cBhvr>
                                        <p:cTn id="44" dur="500" fill="hold"/>
                                        <p:tgtEl>
                                          <p:spTgt spid="113696"/>
                                        </p:tgtEl>
                                        <p:attrNameLst>
                                          <p:attrName>ppt_x</p:attrName>
                                        </p:attrNameLst>
                                      </p:cBhvr>
                                      <p:tavLst>
                                        <p:tav tm="0">
                                          <p:val>
                                            <p:strVal val="#ppt_x+#ppt_w/2"/>
                                          </p:val>
                                        </p:tav>
                                        <p:tav tm="100000">
                                          <p:val>
                                            <p:strVal val="#ppt_x"/>
                                          </p:val>
                                        </p:tav>
                                      </p:tavLst>
                                    </p:anim>
                                    <p:anim calcmode="lin" valueType="num">
                                      <p:cBhvr>
                                        <p:cTn id="45" dur="500" fill="hold"/>
                                        <p:tgtEl>
                                          <p:spTgt spid="113696"/>
                                        </p:tgtEl>
                                        <p:attrNameLst>
                                          <p:attrName>ppt_y</p:attrName>
                                        </p:attrNameLst>
                                      </p:cBhvr>
                                      <p:tavLst>
                                        <p:tav tm="0">
                                          <p:val>
                                            <p:strVal val="#ppt_y"/>
                                          </p:val>
                                        </p:tav>
                                        <p:tav tm="100000">
                                          <p:val>
                                            <p:strVal val="#ppt_y"/>
                                          </p:val>
                                        </p:tav>
                                      </p:tavLst>
                                    </p:anim>
                                    <p:anim calcmode="lin" valueType="num">
                                      <p:cBhvr>
                                        <p:cTn id="46" dur="500" fill="hold"/>
                                        <p:tgtEl>
                                          <p:spTgt spid="113696"/>
                                        </p:tgtEl>
                                        <p:attrNameLst>
                                          <p:attrName>ppt_w</p:attrName>
                                        </p:attrNameLst>
                                      </p:cBhvr>
                                      <p:tavLst>
                                        <p:tav tm="0">
                                          <p:val>
                                            <p:fltVal val="0"/>
                                          </p:val>
                                        </p:tav>
                                        <p:tav tm="100000">
                                          <p:val>
                                            <p:strVal val="#ppt_w"/>
                                          </p:val>
                                        </p:tav>
                                      </p:tavLst>
                                    </p:anim>
                                    <p:anim calcmode="lin" valueType="num">
                                      <p:cBhvr>
                                        <p:cTn id="47" dur="500" fill="hold"/>
                                        <p:tgtEl>
                                          <p:spTgt spid="11369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91" grpId="0" animBg="1" autoUpdateAnimBg="0"/>
      <p:bldP spid="113692" grpId="0" animBg="1"/>
      <p:bldP spid="113694" grpId="0" animBg="1"/>
      <p:bldP spid="113696" grpId="0" animBg="1" autoUpdateAnimBg="0"/>
      <p:bldP spid="113697"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3"/>
          <p:cNvSpPr>
            <a:spLocks noGrp="1"/>
          </p:cNvSpPr>
          <p:nvPr>
            <p:ph type="sldNum" sz="quarter" idx="12"/>
          </p:nvPr>
        </p:nvSpPr>
        <p:spPr>
          <a:xfrm>
            <a:off x="7064189" y="21515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B44F49B-F2FA-4B44-9FB9-2B2974696FE2}" type="slidenum">
              <a:rPr kumimoji="0" lang="zh-CN" altLang="en-US" sz="2000" smtClean="0">
                <a:solidFill>
                  <a:srgbClr val="0000FF"/>
                </a:solidFill>
              </a:rPr>
              <a:pPr eaLnBrk="1" hangingPunct="1"/>
              <a:t>4</a:t>
            </a:fld>
            <a:endParaRPr kumimoji="0" lang="en-US" altLang="zh-CN" sz="2000" smtClean="0">
              <a:solidFill>
                <a:srgbClr val="0000FF"/>
              </a:solidFill>
            </a:endParaRPr>
          </a:p>
        </p:txBody>
      </p:sp>
      <p:sp>
        <p:nvSpPr>
          <p:cNvPr id="6155" name="Text Box 11"/>
          <p:cNvSpPr txBox="1">
            <a:spLocks noChangeArrowheads="1"/>
          </p:cNvSpPr>
          <p:nvPr/>
        </p:nvSpPr>
        <p:spPr bwMode="auto">
          <a:xfrm>
            <a:off x="552262" y="306853"/>
            <a:ext cx="53197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4.4.3 基准要素的选用</a:t>
            </a:r>
            <a:r>
              <a:rPr lang="zh-CN" altLang="en-US" dirty="0"/>
              <a:t> </a:t>
            </a:r>
          </a:p>
        </p:txBody>
      </p:sp>
      <p:sp>
        <p:nvSpPr>
          <p:cNvPr id="6159" name="Text Box 15"/>
          <p:cNvSpPr txBox="1">
            <a:spLocks noChangeArrowheads="1"/>
          </p:cNvSpPr>
          <p:nvPr/>
        </p:nvSpPr>
        <p:spPr bwMode="auto">
          <a:xfrm>
            <a:off x="390432" y="2048991"/>
            <a:ext cx="7807231" cy="113024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50000"/>
              </a:lnSpc>
              <a:spcBef>
                <a:spcPct val="15000"/>
              </a:spcBef>
            </a:pPr>
            <a:r>
              <a:rPr lang="zh-CN" altLang="en-US" b="1" dirty="0"/>
              <a:t> </a:t>
            </a:r>
            <a:r>
              <a:rPr lang="zh-CN" altLang="en-US" b="1" dirty="0" smtClean="0"/>
              <a:t>       </a:t>
            </a:r>
            <a:r>
              <a:rPr lang="zh-CN" altLang="en-US" b="1" dirty="0" smtClean="0">
                <a:latin typeface="宋体" pitchFamily="2" charset="-122"/>
              </a:rPr>
              <a:t>① </a:t>
            </a:r>
            <a:r>
              <a:rPr lang="zh-CN" altLang="en-US" b="1" dirty="0">
                <a:solidFill>
                  <a:srgbClr val="FF0000"/>
                </a:solidFill>
                <a:latin typeface="宋体" pitchFamily="2" charset="-122"/>
              </a:rPr>
              <a:t>从设计考虑</a:t>
            </a:r>
            <a:r>
              <a:rPr lang="zh-CN" altLang="en-US" b="1" dirty="0">
                <a:latin typeface="宋体" pitchFamily="2" charset="-122"/>
              </a:rPr>
              <a:t>：根据零件的形体的功能要求及要素间的</a:t>
            </a:r>
            <a:r>
              <a:rPr lang="zh-CN" altLang="en-US" b="1" dirty="0" smtClean="0">
                <a:latin typeface="宋体" pitchFamily="2" charset="-122"/>
              </a:rPr>
              <a:t>几何</a:t>
            </a:r>
            <a:r>
              <a:rPr lang="zh-CN" altLang="en-US" b="1" dirty="0">
                <a:latin typeface="宋体" pitchFamily="2" charset="-122"/>
              </a:rPr>
              <a:t>关系来选择基准。</a:t>
            </a:r>
            <a:endParaRPr lang="en-US" altLang="zh-CN" b="1" dirty="0"/>
          </a:p>
        </p:txBody>
      </p:sp>
      <p:sp>
        <p:nvSpPr>
          <p:cNvPr id="6179" name="Text Box 35"/>
          <p:cNvSpPr txBox="1">
            <a:spLocks noChangeArrowheads="1"/>
          </p:cNvSpPr>
          <p:nvPr/>
        </p:nvSpPr>
        <p:spPr bwMode="auto">
          <a:xfrm>
            <a:off x="376144" y="788427"/>
            <a:ext cx="7969997"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zh-CN" altLang="en-US" b="1" dirty="0" smtClean="0"/>
              <a:t> 在</a:t>
            </a:r>
            <a:r>
              <a:rPr lang="zh-CN" altLang="en-US" b="1" dirty="0"/>
              <a:t>确定被测要素的</a:t>
            </a:r>
            <a:r>
              <a:rPr lang="zh-CN" altLang="en-US" b="1" dirty="0">
                <a:solidFill>
                  <a:srgbClr val="FF0000"/>
                </a:solidFill>
              </a:rPr>
              <a:t>方向、位置和 跳动公差</a:t>
            </a:r>
            <a:r>
              <a:rPr lang="zh-CN" altLang="en-US" b="1" dirty="0"/>
              <a:t>时，同时要确定</a:t>
            </a:r>
            <a:r>
              <a:rPr lang="zh-CN" altLang="en-US" b="1" dirty="0">
                <a:solidFill>
                  <a:srgbClr val="FF0000"/>
                </a:solidFill>
              </a:rPr>
              <a:t>基准要素</a:t>
            </a:r>
            <a:r>
              <a:rPr lang="zh-CN" altLang="en-US" b="1" dirty="0"/>
              <a:t>。基准的选用应遵循设计、工艺、测量和工作等</a:t>
            </a:r>
            <a:r>
              <a:rPr lang="zh-CN" altLang="en-US" b="1" dirty="0">
                <a:solidFill>
                  <a:srgbClr val="FF3300"/>
                </a:solidFill>
              </a:rPr>
              <a:t>基准统一的原则。</a:t>
            </a:r>
          </a:p>
        </p:txBody>
      </p:sp>
      <p:sp>
        <p:nvSpPr>
          <p:cNvPr id="6180" name="Text Box 36"/>
          <p:cNvSpPr txBox="1">
            <a:spLocks noChangeArrowheads="1"/>
          </p:cNvSpPr>
          <p:nvPr/>
        </p:nvSpPr>
        <p:spPr bwMode="auto">
          <a:xfrm>
            <a:off x="470273" y="3158284"/>
            <a:ext cx="7718985"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15000"/>
              </a:spcBef>
            </a:pPr>
            <a:r>
              <a:rPr lang="zh-CN" altLang="en-US" b="1" dirty="0"/>
              <a:t>        </a:t>
            </a:r>
            <a:r>
              <a:rPr lang="zh-CN" altLang="en-US" b="1" dirty="0" smtClean="0"/>
              <a:t> 例如</a:t>
            </a:r>
            <a:r>
              <a:rPr lang="zh-CN" altLang="en-US" b="1" dirty="0"/>
              <a:t>旋转零件，常选用与轴承配合的轴颈表面或轴两端中心孔做基准。</a:t>
            </a:r>
            <a:endParaRPr lang="en-US" altLang="zh-CN" b="1" dirty="0"/>
          </a:p>
        </p:txBody>
      </p:sp>
      <p:sp>
        <p:nvSpPr>
          <p:cNvPr id="6181" name="Text Box 37"/>
          <p:cNvSpPr txBox="1">
            <a:spLocks noChangeArrowheads="1"/>
          </p:cNvSpPr>
          <p:nvPr/>
        </p:nvSpPr>
        <p:spPr bwMode="auto">
          <a:xfrm>
            <a:off x="538815" y="4089959"/>
            <a:ext cx="7900894" cy="97872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15000"/>
              </a:spcBef>
            </a:pPr>
            <a:r>
              <a:rPr lang="zh-CN" altLang="en-US" b="1" dirty="0"/>
              <a:t> </a:t>
            </a:r>
            <a:r>
              <a:rPr lang="zh-CN" altLang="en-US" b="1" dirty="0" smtClean="0"/>
              <a:t>        </a:t>
            </a:r>
            <a:r>
              <a:rPr lang="zh-CN" altLang="en-US" b="1" dirty="0" smtClean="0">
                <a:latin typeface="宋体" pitchFamily="2" charset="-122"/>
              </a:rPr>
              <a:t>② </a:t>
            </a:r>
            <a:r>
              <a:rPr lang="zh-CN" altLang="en-US" b="1" dirty="0" smtClean="0">
                <a:solidFill>
                  <a:srgbClr val="FF0000"/>
                </a:solidFill>
                <a:latin typeface="宋体" pitchFamily="2" charset="-122"/>
              </a:rPr>
              <a:t>从</a:t>
            </a:r>
            <a:r>
              <a:rPr lang="zh-CN" altLang="en-US" b="1" dirty="0">
                <a:solidFill>
                  <a:srgbClr val="FF0000"/>
                </a:solidFill>
                <a:latin typeface="宋体" pitchFamily="2" charset="-122"/>
              </a:rPr>
              <a:t>加工工艺考虑</a:t>
            </a:r>
            <a:r>
              <a:rPr lang="zh-CN" altLang="en-US" b="1" dirty="0">
                <a:latin typeface="宋体" pitchFamily="2" charset="-122"/>
              </a:rPr>
              <a:t>：应选择零件加工时在工夹具中定位</a:t>
            </a:r>
            <a:r>
              <a:rPr lang="zh-CN" altLang="en-US" b="1" dirty="0" smtClean="0">
                <a:latin typeface="宋体" pitchFamily="2" charset="-122"/>
              </a:rPr>
              <a:t>的相应</a:t>
            </a:r>
            <a:r>
              <a:rPr lang="zh-CN" altLang="en-US" b="1" dirty="0">
                <a:latin typeface="宋体" pitchFamily="2" charset="-122"/>
              </a:rPr>
              <a:t>要素做基准。</a:t>
            </a:r>
            <a:endParaRPr lang="en-US" altLang="zh-CN" b="1" dirty="0"/>
          </a:p>
        </p:txBody>
      </p:sp>
      <p:sp>
        <p:nvSpPr>
          <p:cNvPr id="6182" name="Text Box 38"/>
          <p:cNvSpPr txBox="1">
            <a:spLocks noChangeArrowheads="1"/>
          </p:cNvSpPr>
          <p:nvPr/>
        </p:nvSpPr>
        <p:spPr bwMode="auto">
          <a:xfrm>
            <a:off x="538815" y="5085322"/>
            <a:ext cx="7798360" cy="93634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15000"/>
              </a:spcBef>
            </a:pPr>
            <a:r>
              <a:rPr lang="zh-CN" altLang="en-US" b="1" dirty="0"/>
              <a:t> </a:t>
            </a:r>
            <a:r>
              <a:rPr lang="zh-CN" altLang="en-US" b="1" dirty="0" smtClean="0"/>
              <a:t>        </a:t>
            </a:r>
            <a:r>
              <a:rPr lang="zh-CN" altLang="en-US" b="1" dirty="0" smtClean="0">
                <a:latin typeface="宋体" pitchFamily="2" charset="-122"/>
              </a:rPr>
              <a:t>③ </a:t>
            </a:r>
            <a:r>
              <a:rPr lang="zh-CN" altLang="en-US" b="1" dirty="0" smtClean="0">
                <a:solidFill>
                  <a:srgbClr val="FF0000"/>
                </a:solidFill>
                <a:latin typeface="宋体" pitchFamily="2" charset="-122"/>
              </a:rPr>
              <a:t>从</a:t>
            </a:r>
            <a:r>
              <a:rPr lang="zh-CN" altLang="en-US" b="1" dirty="0">
                <a:solidFill>
                  <a:srgbClr val="FF0000"/>
                </a:solidFill>
                <a:latin typeface="宋体" pitchFamily="2" charset="-122"/>
              </a:rPr>
              <a:t>测量考虑</a:t>
            </a:r>
            <a:r>
              <a:rPr lang="zh-CN" altLang="en-US" b="1" dirty="0">
                <a:latin typeface="宋体" pitchFamily="2" charset="-122"/>
              </a:rPr>
              <a:t>：应选择零件在测量、检验时在计量器具</a:t>
            </a:r>
            <a:r>
              <a:rPr lang="zh-CN" altLang="en-US" b="1" dirty="0" smtClean="0">
                <a:latin typeface="宋体" pitchFamily="2" charset="-122"/>
              </a:rPr>
              <a:t>中定位</a:t>
            </a:r>
            <a:r>
              <a:rPr lang="zh-CN" altLang="en-US" b="1" dirty="0">
                <a:latin typeface="宋体" pitchFamily="2" charset="-122"/>
              </a:rPr>
              <a:t>的相应要素做基准。</a:t>
            </a:r>
            <a:endParaRPr lang="en-US" altLang="zh-CN"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55">
                                            <p:txEl>
                                              <p:pRg st="0" end="0"/>
                                            </p:txEl>
                                          </p:spTgt>
                                        </p:tgtEl>
                                        <p:attrNameLst>
                                          <p:attrName>style.visibility</p:attrName>
                                        </p:attrNameLst>
                                      </p:cBhvr>
                                      <p:to>
                                        <p:strVal val="visible"/>
                                      </p:to>
                                    </p:set>
                                    <p:animEffect transition="in" filter="wipe(left)">
                                      <p:cBhvr>
                                        <p:cTn id="7" dur="300"/>
                                        <p:tgtEl>
                                          <p:spTgt spid="61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9">
                                            <p:txEl>
                                              <p:pRg st="0" end="0"/>
                                            </p:txEl>
                                          </p:spTgt>
                                        </p:tgtEl>
                                        <p:attrNameLst>
                                          <p:attrName>style.visibility</p:attrName>
                                        </p:attrNameLst>
                                      </p:cBhvr>
                                      <p:to>
                                        <p:strVal val="visible"/>
                                      </p:to>
                                    </p:set>
                                    <p:animEffect transition="in" filter="wipe(left)">
                                      <p:cBhvr>
                                        <p:cTn id="12" dur="300"/>
                                        <p:tgtEl>
                                          <p:spTgt spid="617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59"/>
                                        </p:tgtEl>
                                        <p:attrNameLst>
                                          <p:attrName>style.visibility</p:attrName>
                                        </p:attrNameLst>
                                      </p:cBhvr>
                                      <p:to>
                                        <p:strVal val="visible"/>
                                      </p:to>
                                    </p:set>
                                    <p:animEffect transition="in" filter="wipe(left)">
                                      <p:cBhvr>
                                        <p:cTn id="17" dur="300"/>
                                        <p:tgtEl>
                                          <p:spTgt spid="61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180"/>
                                        </p:tgtEl>
                                        <p:attrNameLst>
                                          <p:attrName>style.visibility</p:attrName>
                                        </p:attrNameLst>
                                      </p:cBhvr>
                                      <p:to>
                                        <p:strVal val="visible"/>
                                      </p:to>
                                    </p:set>
                                    <p:animEffect transition="in" filter="wipe(left)">
                                      <p:cBhvr>
                                        <p:cTn id="22" dur="300"/>
                                        <p:tgtEl>
                                          <p:spTgt spid="618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6181"/>
                                        </p:tgtEl>
                                        <p:attrNameLst>
                                          <p:attrName>style.visibility</p:attrName>
                                        </p:attrNameLst>
                                      </p:cBhvr>
                                      <p:to>
                                        <p:strVal val="visible"/>
                                      </p:to>
                                    </p:set>
                                    <p:animEffect transition="in" filter="wipe(left)">
                                      <p:cBhvr>
                                        <p:cTn id="27" dur="300"/>
                                        <p:tgtEl>
                                          <p:spTgt spid="618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6182"/>
                                        </p:tgtEl>
                                        <p:attrNameLst>
                                          <p:attrName>style.visibility</p:attrName>
                                        </p:attrNameLst>
                                      </p:cBhvr>
                                      <p:to>
                                        <p:strVal val="visible"/>
                                      </p:to>
                                    </p:set>
                                    <p:animEffect transition="in" filter="wipe(left)">
                                      <p:cBhvr>
                                        <p:cTn id="32" dur="300"/>
                                        <p:tgtEl>
                                          <p:spTgt spid="6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build="p" autoUpdateAnimBg="0"/>
      <p:bldP spid="6159" grpId="0" autoUpdateAnimBg="0"/>
      <p:bldP spid="6179" grpId="0" build="p" autoUpdateAnimBg="0"/>
      <p:bldP spid="6180" grpId="0" autoUpdateAnimBg="0"/>
      <p:bldP spid="6181" grpId="0" autoUpdateAnimBg="0"/>
      <p:bldP spid="6182"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115E95D-0438-4823-9510-769597F75B5D}" type="slidenum">
              <a:rPr kumimoji="0" lang="zh-CN" altLang="en-US" sz="2000" smtClean="0">
                <a:solidFill>
                  <a:srgbClr val="0000FF"/>
                </a:solidFill>
              </a:rPr>
              <a:pPr eaLnBrk="1" hangingPunct="1"/>
              <a:t>40</a:t>
            </a:fld>
            <a:endParaRPr kumimoji="0" lang="en-US" altLang="zh-CN" sz="2000" smtClean="0">
              <a:solidFill>
                <a:srgbClr val="0000FF"/>
              </a:solidFill>
            </a:endParaRPr>
          </a:p>
        </p:txBody>
      </p:sp>
      <p:grpSp>
        <p:nvGrpSpPr>
          <p:cNvPr id="56369" name="Group 1073"/>
          <p:cNvGrpSpPr>
            <a:grpSpLocks/>
          </p:cNvGrpSpPr>
          <p:nvPr/>
        </p:nvGrpSpPr>
        <p:grpSpPr bwMode="auto">
          <a:xfrm>
            <a:off x="1635428" y="1623334"/>
            <a:ext cx="4984750" cy="4740275"/>
            <a:chOff x="337" y="198"/>
            <a:chExt cx="2678" cy="2619"/>
          </a:xfrm>
        </p:grpSpPr>
        <p:grpSp>
          <p:nvGrpSpPr>
            <p:cNvPr id="36876" name="Group 1049"/>
            <p:cNvGrpSpPr>
              <a:grpSpLocks/>
            </p:cNvGrpSpPr>
            <p:nvPr/>
          </p:nvGrpSpPr>
          <p:grpSpPr bwMode="auto">
            <a:xfrm>
              <a:off x="337" y="198"/>
              <a:ext cx="2439" cy="2396"/>
              <a:chOff x="337" y="486"/>
              <a:chExt cx="2439" cy="2396"/>
            </a:xfrm>
          </p:grpSpPr>
          <p:grpSp>
            <p:nvGrpSpPr>
              <p:cNvPr id="36885" name="Group 1039"/>
              <p:cNvGrpSpPr>
                <a:grpSpLocks/>
              </p:cNvGrpSpPr>
              <p:nvPr/>
            </p:nvGrpSpPr>
            <p:grpSpPr bwMode="auto">
              <a:xfrm>
                <a:off x="337" y="486"/>
                <a:ext cx="2439" cy="2396"/>
                <a:chOff x="1084" y="2147"/>
                <a:chExt cx="2052" cy="2016"/>
              </a:xfrm>
            </p:grpSpPr>
            <p:sp>
              <p:nvSpPr>
                <p:cNvPr id="36889" name="Line 1040"/>
                <p:cNvSpPr>
                  <a:spLocks noChangeShapeType="1"/>
                </p:cNvSpPr>
                <p:nvPr/>
              </p:nvSpPr>
              <p:spPr bwMode="auto">
                <a:xfrm>
                  <a:off x="1084" y="3199"/>
                  <a:ext cx="2052"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90" name="Line 1041"/>
                <p:cNvSpPr>
                  <a:spLocks noChangeShapeType="1"/>
                </p:cNvSpPr>
                <p:nvPr/>
              </p:nvSpPr>
              <p:spPr bwMode="auto">
                <a:xfrm>
                  <a:off x="2065" y="2147"/>
                  <a:ext cx="0" cy="2016"/>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86" name="Freeform 1037"/>
              <p:cNvSpPr>
                <a:spLocks/>
              </p:cNvSpPr>
              <p:nvPr/>
            </p:nvSpPr>
            <p:spPr bwMode="auto">
              <a:xfrm>
                <a:off x="918" y="657"/>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7" name="Oval 1042"/>
              <p:cNvSpPr>
                <a:spLocks noChangeArrowheads="1"/>
              </p:cNvSpPr>
              <p:nvPr/>
            </p:nvSpPr>
            <p:spPr bwMode="auto">
              <a:xfrm>
                <a:off x="922" y="1147"/>
                <a:ext cx="1152" cy="1152"/>
              </a:xfrm>
              <a:prstGeom prst="ellipse">
                <a:avLst/>
              </a:prstGeom>
              <a:noFill/>
              <a:ln w="28575">
                <a:solidFill>
                  <a:srgbClr val="FF33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8" name="Oval 1044"/>
              <p:cNvSpPr>
                <a:spLocks noChangeArrowheads="1"/>
              </p:cNvSpPr>
              <p:nvPr/>
            </p:nvSpPr>
            <p:spPr bwMode="auto">
              <a:xfrm>
                <a:off x="414" y="693"/>
                <a:ext cx="2151" cy="2107"/>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6877" name="Line 1060"/>
            <p:cNvSpPr>
              <a:spLocks noChangeShapeType="1"/>
            </p:cNvSpPr>
            <p:nvPr/>
          </p:nvSpPr>
          <p:spPr bwMode="auto">
            <a:xfrm>
              <a:off x="1503" y="2016"/>
              <a:ext cx="15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8" name="Line 1061"/>
            <p:cNvSpPr>
              <a:spLocks noChangeShapeType="1"/>
            </p:cNvSpPr>
            <p:nvPr/>
          </p:nvSpPr>
          <p:spPr bwMode="auto">
            <a:xfrm>
              <a:off x="1503" y="2511"/>
              <a:ext cx="15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79" name="Line 1064"/>
            <p:cNvSpPr>
              <a:spLocks noChangeShapeType="1"/>
            </p:cNvSpPr>
            <p:nvPr/>
          </p:nvSpPr>
          <p:spPr bwMode="auto">
            <a:xfrm>
              <a:off x="2839" y="1656"/>
              <a:ext cx="0" cy="36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0" name="Line 1066"/>
            <p:cNvSpPr>
              <a:spLocks noChangeShapeType="1"/>
            </p:cNvSpPr>
            <p:nvPr/>
          </p:nvSpPr>
          <p:spPr bwMode="auto">
            <a:xfrm>
              <a:off x="2840" y="2511"/>
              <a:ext cx="0" cy="306"/>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881" name="Group 1067"/>
            <p:cNvGrpSpPr>
              <a:grpSpLocks/>
            </p:cNvGrpSpPr>
            <p:nvPr/>
          </p:nvGrpSpPr>
          <p:grpSpPr bwMode="auto">
            <a:xfrm>
              <a:off x="2763" y="2097"/>
              <a:ext cx="180" cy="263"/>
              <a:chOff x="3177" y="2529"/>
              <a:chExt cx="153" cy="209"/>
            </a:xfrm>
          </p:grpSpPr>
          <p:sp>
            <p:nvSpPr>
              <p:cNvPr id="36882" name="WordArt 1068"/>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headEnd/>
                      <a:tailEnd/>
                    </a:ln>
                    <a:solidFill>
                      <a:srgbClr val="000000"/>
                    </a:solidFill>
                    <a:latin typeface="宋体"/>
                    <a:ea typeface="宋体"/>
                  </a:rPr>
                  <a:t>f</a:t>
                </a:r>
                <a:endParaRPr lang="zh-CN" altLang="en-US" sz="1800" i="1" kern="10">
                  <a:ln w="9525">
                    <a:solidFill>
                      <a:srgbClr val="000000"/>
                    </a:solidFill>
                    <a:round/>
                    <a:headEnd/>
                    <a:tailEnd/>
                  </a:ln>
                  <a:solidFill>
                    <a:srgbClr val="000000"/>
                  </a:solidFill>
                  <a:latin typeface="宋体"/>
                  <a:ea typeface="宋体"/>
                </a:endParaRPr>
              </a:p>
            </p:txBody>
          </p:sp>
          <p:sp>
            <p:nvSpPr>
              <p:cNvPr id="36883" name="Oval 1069"/>
              <p:cNvSpPr>
                <a:spLocks noChangeArrowheads="1"/>
              </p:cNvSpPr>
              <p:nvPr/>
            </p:nvSpPr>
            <p:spPr bwMode="auto">
              <a:xfrm>
                <a:off x="3258" y="2682"/>
                <a:ext cx="56" cy="56"/>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4" name="Line 1070"/>
              <p:cNvSpPr>
                <a:spLocks noChangeShapeType="1"/>
              </p:cNvSpPr>
              <p:nvPr/>
            </p:nvSpPr>
            <p:spPr bwMode="auto">
              <a:xfrm flipH="1">
                <a:off x="3303" y="2529"/>
                <a:ext cx="27" cy="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6373" name="Line 1077"/>
          <p:cNvSpPr>
            <a:spLocks noChangeShapeType="1"/>
          </p:cNvSpPr>
          <p:nvPr/>
        </p:nvSpPr>
        <p:spPr bwMode="auto">
          <a:xfrm>
            <a:off x="3776966" y="4896759"/>
            <a:ext cx="28479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4" name="Line 1078"/>
          <p:cNvSpPr>
            <a:spLocks noChangeShapeType="1"/>
          </p:cNvSpPr>
          <p:nvPr/>
        </p:nvSpPr>
        <p:spPr bwMode="auto">
          <a:xfrm>
            <a:off x="3789666" y="5796872"/>
            <a:ext cx="28479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5" name="AutoShape 1079"/>
          <p:cNvSpPr>
            <a:spLocks noChangeArrowheads="1"/>
          </p:cNvSpPr>
          <p:nvPr/>
        </p:nvSpPr>
        <p:spPr bwMode="auto">
          <a:xfrm>
            <a:off x="6045503" y="1575709"/>
            <a:ext cx="2060575" cy="1219200"/>
          </a:xfrm>
          <a:prstGeom prst="wedgeEllipseCallout">
            <a:avLst>
              <a:gd name="adj1" fmla="val -142736"/>
              <a:gd name="adj2" fmla="val 58722"/>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800" b="1">
                <a:solidFill>
                  <a:srgbClr val="FF0000"/>
                </a:solidFill>
              </a:rPr>
              <a:t>最大</a:t>
            </a:r>
          </a:p>
          <a:p>
            <a:r>
              <a:rPr lang="zh-CN" altLang="en-US" sz="2800" b="1">
                <a:solidFill>
                  <a:srgbClr val="FF0000"/>
                </a:solidFill>
              </a:rPr>
              <a:t>内切圆</a:t>
            </a:r>
          </a:p>
        </p:txBody>
      </p:sp>
      <p:sp>
        <p:nvSpPr>
          <p:cNvPr id="56376" name="Line 1080"/>
          <p:cNvSpPr>
            <a:spLocks noChangeShapeType="1"/>
          </p:cNvSpPr>
          <p:nvPr/>
        </p:nvSpPr>
        <p:spPr bwMode="auto">
          <a:xfrm>
            <a:off x="3805541" y="3898222"/>
            <a:ext cx="0" cy="1058862"/>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7" name="Line 1081"/>
          <p:cNvSpPr>
            <a:spLocks noChangeShapeType="1"/>
          </p:cNvSpPr>
          <p:nvPr/>
        </p:nvSpPr>
        <p:spPr bwMode="auto">
          <a:xfrm flipV="1">
            <a:off x="3805541" y="2039259"/>
            <a:ext cx="260350" cy="1858963"/>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378" name="AutoShape 1082"/>
          <p:cNvSpPr>
            <a:spLocks noChangeArrowheads="1"/>
          </p:cNvSpPr>
          <p:nvPr/>
        </p:nvSpPr>
        <p:spPr bwMode="auto">
          <a:xfrm>
            <a:off x="7115478" y="4652284"/>
            <a:ext cx="1176338" cy="942975"/>
          </a:xfrm>
          <a:prstGeom prst="wedgeRoundRectCallout">
            <a:avLst>
              <a:gd name="adj1" fmla="val -96491"/>
              <a:gd name="adj2" fmla="val 22894"/>
              <a:gd name="adj3" fmla="val 16667"/>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800" b="1"/>
              <a:t>圆度误差</a:t>
            </a:r>
          </a:p>
        </p:txBody>
      </p:sp>
      <p:sp>
        <p:nvSpPr>
          <p:cNvPr id="56379" name="AutoShape 1083"/>
          <p:cNvSpPr>
            <a:spLocks noChangeArrowheads="1"/>
          </p:cNvSpPr>
          <p:nvPr/>
        </p:nvSpPr>
        <p:spPr bwMode="auto">
          <a:xfrm>
            <a:off x="562278" y="5692097"/>
            <a:ext cx="1770063" cy="860425"/>
          </a:xfrm>
          <a:prstGeom prst="wedgeEllipseCallout">
            <a:avLst>
              <a:gd name="adj1" fmla="val 24259"/>
              <a:gd name="adj2" fmla="val -157935"/>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b="1">
                <a:solidFill>
                  <a:srgbClr val="FF0000"/>
                </a:solidFill>
              </a:rPr>
              <a:t>外接圆</a:t>
            </a:r>
          </a:p>
        </p:txBody>
      </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461" y="595466"/>
            <a:ext cx="8602903" cy="9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wipe(left)">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6369"/>
                                        </p:tgtEl>
                                        <p:attrNameLst>
                                          <p:attrName>style.visibility</p:attrName>
                                        </p:attrNameLst>
                                      </p:cBhvr>
                                      <p:to>
                                        <p:strVal val="visible"/>
                                      </p:to>
                                    </p:set>
                                    <p:anim calcmode="lin" valueType="num">
                                      <p:cBhvr additive="base">
                                        <p:cTn id="12" dur="500" fill="hold"/>
                                        <p:tgtEl>
                                          <p:spTgt spid="56369"/>
                                        </p:tgtEl>
                                        <p:attrNameLst>
                                          <p:attrName>ppt_x</p:attrName>
                                        </p:attrNameLst>
                                      </p:cBhvr>
                                      <p:tavLst>
                                        <p:tav tm="0">
                                          <p:val>
                                            <p:strVal val="0-#ppt_w/2"/>
                                          </p:val>
                                        </p:tav>
                                        <p:tav tm="100000">
                                          <p:val>
                                            <p:strVal val="#ppt_x"/>
                                          </p:val>
                                        </p:tav>
                                      </p:tavLst>
                                    </p:anim>
                                    <p:anim calcmode="lin" valueType="num">
                                      <p:cBhvr additive="base">
                                        <p:cTn id="13" dur="500" fill="hold"/>
                                        <p:tgtEl>
                                          <p:spTgt spid="5636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2" fill="hold" grpId="0" nodeType="clickEffect">
                                  <p:stCondLst>
                                    <p:cond delay="0"/>
                                  </p:stCondLst>
                                  <p:childTnLst>
                                    <p:set>
                                      <p:cBhvr>
                                        <p:cTn id="17" dur="1" fill="hold">
                                          <p:stCondLst>
                                            <p:cond delay="0"/>
                                          </p:stCondLst>
                                        </p:cTn>
                                        <p:tgtEl>
                                          <p:spTgt spid="56375"/>
                                        </p:tgtEl>
                                        <p:attrNameLst>
                                          <p:attrName>style.visibility</p:attrName>
                                        </p:attrNameLst>
                                      </p:cBhvr>
                                      <p:to>
                                        <p:strVal val="visible"/>
                                      </p:to>
                                    </p:set>
                                    <p:anim calcmode="lin" valueType="num">
                                      <p:cBhvr>
                                        <p:cTn id="18" dur="500" fill="hold"/>
                                        <p:tgtEl>
                                          <p:spTgt spid="56375"/>
                                        </p:tgtEl>
                                        <p:attrNameLst>
                                          <p:attrName>ppt_x</p:attrName>
                                        </p:attrNameLst>
                                      </p:cBhvr>
                                      <p:tavLst>
                                        <p:tav tm="0">
                                          <p:val>
                                            <p:strVal val="#ppt_x+#ppt_w/2"/>
                                          </p:val>
                                        </p:tav>
                                        <p:tav tm="100000">
                                          <p:val>
                                            <p:strVal val="#ppt_x"/>
                                          </p:val>
                                        </p:tav>
                                      </p:tavLst>
                                    </p:anim>
                                    <p:anim calcmode="lin" valueType="num">
                                      <p:cBhvr>
                                        <p:cTn id="19" dur="500" fill="hold"/>
                                        <p:tgtEl>
                                          <p:spTgt spid="56375"/>
                                        </p:tgtEl>
                                        <p:attrNameLst>
                                          <p:attrName>ppt_y</p:attrName>
                                        </p:attrNameLst>
                                      </p:cBhvr>
                                      <p:tavLst>
                                        <p:tav tm="0">
                                          <p:val>
                                            <p:strVal val="#ppt_y"/>
                                          </p:val>
                                        </p:tav>
                                        <p:tav tm="100000">
                                          <p:val>
                                            <p:strVal val="#ppt_y"/>
                                          </p:val>
                                        </p:tav>
                                      </p:tavLst>
                                    </p:anim>
                                    <p:anim calcmode="lin" valueType="num">
                                      <p:cBhvr>
                                        <p:cTn id="20" dur="500" fill="hold"/>
                                        <p:tgtEl>
                                          <p:spTgt spid="56375"/>
                                        </p:tgtEl>
                                        <p:attrNameLst>
                                          <p:attrName>ppt_w</p:attrName>
                                        </p:attrNameLst>
                                      </p:cBhvr>
                                      <p:tavLst>
                                        <p:tav tm="0">
                                          <p:val>
                                            <p:fltVal val="0"/>
                                          </p:val>
                                        </p:tav>
                                        <p:tav tm="100000">
                                          <p:val>
                                            <p:strVal val="#ppt_w"/>
                                          </p:val>
                                        </p:tav>
                                      </p:tavLst>
                                    </p:anim>
                                    <p:anim calcmode="lin" valueType="num">
                                      <p:cBhvr>
                                        <p:cTn id="21" dur="500" fill="hold"/>
                                        <p:tgtEl>
                                          <p:spTgt spid="56375"/>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 fill="hold" grpId="0" nodeType="clickEffect">
                                  <p:stCondLst>
                                    <p:cond delay="0"/>
                                  </p:stCondLst>
                                  <p:childTnLst>
                                    <p:set>
                                      <p:cBhvr>
                                        <p:cTn id="25" dur="1" fill="hold">
                                          <p:stCondLst>
                                            <p:cond delay="0"/>
                                          </p:stCondLst>
                                        </p:cTn>
                                        <p:tgtEl>
                                          <p:spTgt spid="56376"/>
                                        </p:tgtEl>
                                        <p:attrNameLst>
                                          <p:attrName>style.visibility</p:attrName>
                                        </p:attrNameLst>
                                      </p:cBhvr>
                                      <p:to>
                                        <p:strVal val="visible"/>
                                      </p:to>
                                    </p:set>
                                    <p:anim calcmode="lin" valueType="num">
                                      <p:cBhvr>
                                        <p:cTn id="26" dur="500" fill="hold"/>
                                        <p:tgtEl>
                                          <p:spTgt spid="56376"/>
                                        </p:tgtEl>
                                        <p:attrNameLst>
                                          <p:attrName>ppt_x</p:attrName>
                                        </p:attrNameLst>
                                      </p:cBhvr>
                                      <p:tavLst>
                                        <p:tav tm="0">
                                          <p:val>
                                            <p:strVal val="#ppt_x"/>
                                          </p:val>
                                        </p:tav>
                                        <p:tav tm="100000">
                                          <p:val>
                                            <p:strVal val="#ppt_x"/>
                                          </p:val>
                                        </p:tav>
                                      </p:tavLst>
                                    </p:anim>
                                    <p:anim calcmode="lin" valueType="num">
                                      <p:cBhvr>
                                        <p:cTn id="27" dur="500" fill="hold"/>
                                        <p:tgtEl>
                                          <p:spTgt spid="56376"/>
                                        </p:tgtEl>
                                        <p:attrNameLst>
                                          <p:attrName>ppt_y</p:attrName>
                                        </p:attrNameLst>
                                      </p:cBhvr>
                                      <p:tavLst>
                                        <p:tav tm="0">
                                          <p:val>
                                            <p:strVal val="#ppt_y-#ppt_h/2"/>
                                          </p:val>
                                        </p:tav>
                                        <p:tav tm="100000">
                                          <p:val>
                                            <p:strVal val="#ppt_y"/>
                                          </p:val>
                                        </p:tav>
                                      </p:tavLst>
                                    </p:anim>
                                    <p:anim calcmode="lin" valueType="num">
                                      <p:cBhvr>
                                        <p:cTn id="28" dur="500" fill="hold"/>
                                        <p:tgtEl>
                                          <p:spTgt spid="56376"/>
                                        </p:tgtEl>
                                        <p:attrNameLst>
                                          <p:attrName>ppt_w</p:attrName>
                                        </p:attrNameLst>
                                      </p:cBhvr>
                                      <p:tavLst>
                                        <p:tav tm="0">
                                          <p:val>
                                            <p:strVal val="#ppt_w"/>
                                          </p:val>
                                        </p:tav>
                                        <p:tav tm="100000">
                                          <p:val>
                                            <p:strVal val="#ppt_w"/>
                                          </p:val>
                                        </p:tav>
                                      </p:tavLst>
                                    </p:anim>
                                    <p:anim calcmode="lin" valueType="num">
                                      <p:cBhvr>
                                        <p:cTn id="29" dur="500" fill="hold"/>
                                        <p:tgtEl>
                                          <p:spTgt spid="56376"/>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4" fill="hold" grpId="0" nodeType="clickEffect">
                                  <p:stCondLst>
                                    <p:cond delay="0"/>
                                  </p:stCondLst>
                                  <p:childTnLst>
                                    <p:set>
                                      <p:cBhvr>
                                        <p:cTn id="33" dur="1" fill="hold">
                                          <p:stCondLst>
                                            <p:cond delay="0"/>
                                          </p:stCondLst>
                                        </p:cTn>
                                        <p:tgtEl>
                                          <p:spTgt spid="56377"/>
                                        </p:tgtEl>
                                        <p:attrNameLst>
                                          <p:attrName>style.visibility</p:attrName>
                                        </p:attrNameLst>
                                      </p:cBhvr>
                                      <p:to>
                                        <p:strVal val="visible"/>
                                      </p:to>
                                    </p:set>
                                    <p:anim calcmode="lin" valueType="num">
                                      <p:cBhvr>
                                        <p:cTn id="34" dur="500" fill="hold"/>
                                        <p:tgtEl>
                                          <p:spTgt spid="56377"/>
                                        </p:tgtEl>
                                        <p:attrNameLst>
                                          <p:attrName>ppt_x</p:attrName>
                                        </p:attrNameLst>
                                      </p:cBhvr>
                                      <p:tavLst>
                                        <p:tav tm="0">
                                          <p:val>
                                            <p:strVal val="#ppt_x"/>
                                          </p:val>
                                        </p:tav>
                                        <p:tav tm="100000">
                                          <p:val>
                                            <p:strVal val="#ppt_x"/>
                                          </p:val>
                                        </p:tav>
                                      </p:tavLst>
                                    </p:anim>
                                    <p:anim calcmode="lin" valueType="num">
                                      <p:cBhvr>
                                        <p:cTn id="35" dur="500" fill="hold"/>
                                        <p:tgtEl>
                                          <p:spTgt spid="56377"/>
                                        </p:tgtEl>
                                        <p:attrNameLst>
                                          <p:attrName>ppt_y</p:attrName>
                                        </p:attrNameLst>
                                      </p:cBhvr>
                                      <p:tavLst>
                                        <p:tav tm="0">
                                          <p:val>
                                            <p:strVal val="#ppt_y+#ppt_h/2"/>
                                          </p:val>
                                        </p:tav>
                                        <p:tav tm="100000">
                                          <p:val>
                                            <p:strVal val="#ppt_y"/>
                                          </p:val>
                                        </p:tav>
                                      </p:tavLst>
                                    </p:anim>
                                    <p:anim calcmode="lin" valueType="num">
                                      <p:cBhvr>
                                        <p:cTn id="36" dur="500" fill="hold"/>
                                        <p:tgtEl>
                                          <p:spTgt spid="56377"/>
                                        </p:tgtEl>
                                        <p:attrNameLst>
                                          <p:attrName>ppt_w</p:attrName>
                                        </p:attrNameLst>
                                      </p:cBhvr>
                                      <p:tavLst>
                                        <p:tav tm="0">
                                          <p:val>
                                            <p:strVal val="#ppt_w"/>
                                          </p:val>
                                        </p:tav>
                                        <p:tav tm="100000">
                                          <p:val>
                                            <p:strVal val="#ppt_w"/>
                                          </p:val>
                                        </p:tav>
                                      </p:tavLst>
                                    </p:anim>
                                    <p:anim calcmode="lin" valueType="num">
                                      <p:cBhvr>
                                        <p:cTn id="37" dur="500" fill="hold"/>
                                        <p:tgtEl>
                                          <p:spTgt spid="56377"/>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2" fill="hold" grpId="0" nodeType="clickEffect">
                                  <p:stCondLst>
                                    <p:cond delay="0"/>
                                  </p:stCondLst>
                                  <p:childTnLst>
                                    <p:set>
                                      <p:cBhvr>
                                        <p:cTn id="41" dur="1" fill="hold">
                                          <p:stCondLst>
                                            <p:cond delay="0"/>
                                          </p:stCondLst>
                                        </p:cTn>
                                        <p:tgtEl>
                                          <p:spTgt spid="56379"/>
                                        </p:tgtEl>
                                        <p:attrNameLst>
                                          <p:attrName>style.visibility</p:attrName>
                                        </p:attrNameLst>
                                      </p:cBhvr>
                                      <p:to>
                                        <p:strVal val="visible"/>
                                      </p:to>
                                    </p:set>
                                    <p:anim calcmode="lin" valueType="num">
                                      <p:cBhvr>
                                        <p:cTn id="42" dur="500" fill="hold"/>
                                        <p:tgtEl>
                                          <p:spTgt spid="56379"/>
                                        </p:tgtEl>
                                        <p:attrNameLst>
                                          <p:attrName>ppt_x</p:attrName>
                                        </p:attrNameLst>
                                      </p:cBhvr>
                                      <p:tavLst>
                                        <p:tav tm="0">
                                          <p:val>
                                            <p:strVal val="#ppt_x+#ppt_w/2"/>
                                          </p:val>
                                        </p:tav>
                                        <p:tav tm="100000">
                                          <p:val>
                                            <p:strVal val="#ppt_x"/>
                                          </p:val>
                                        </p:tav>
                                      </p:tavLst>
                                    </p:anim>
                                    <p:anim calcmode="lin" valueType="num">
                                      <p:cBhvr>
                                        <p:cTn id="43" dur="500" fill="hold"/>
                                        <p:tgtEl>
                                          <p:spTgt spid="56379"/>
                                        </p:tgtEl>
                                        <p:attrNameLst>
                                          <p:attrName>ppt_y</p:attrName>
                                        </p:attrNameLst>
                                      </p:cBhvr>
                                      <p:tavLst>
                                        <p:tav tm="0">
                                          <p:val>
                                            <p:strVal val="#ppt_y"/>
                                          </p:val>
                                        </p:tav>
                                        <p:tav tm="100000">
                                          <p:val>
                                            <p:strVal val="#ppt_y"/>
                                          </p:val>
                                        </p:tav>
                                      </p:tavLst>
                                    </p:anim>
                                    <p:anim calcmode="lin" valueType="num">
                                      <p:cBhvr>
                                        <p:cTn id="44" dur="500" fill="hold"/>
                                        <p:tgtEl>
                                          <p:spTgt spid="56379"/>
                                        </p:tgtEl>
                                        <p:attrNameLst>
                                          <p:attrName>ppt_w</p:attrName>
                                        </p:attrNameLst>
                                      </p:cBhvr>
                                      <p:tavLst>
                                        <p:tav tm="0">
                                          <p:val>
                                            <p:fltVal val="0"/>
                                          </p:val>
                                        </p:tav>
                                        <p:tav tm="100000">
                                          <p:val>
                                            <p:strVal val="#ppt_w"/>
                                          </p:val>
                                        </p:tav>
                                      </p:tavLst>
                                    </p:anim>
                                    <p:anim calcmode="lin" valueType="num">
                                      <p:cBhvr>
                                        <p:cTn id="45" dur="500" fill="hold"/>
                                        <p:tgtEl>
                                          <p:spTgt spid="56379"/>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56373"/>
                                        </p:tgtEl>
                                        <p:attrNameLst>
                                          <p:attrName>style.visibility</p:attrName>
                                        </p:attrNameLst>
                                      </p:cBhvr>
                                      <p:to>
                                        <p:strVal val="visible"/>
                                      </p:to>
                                    </p:set>
                                    <p:anim calcmode="lin" valueType="num">
                                      <p:cBhvr>
                                        <p:cTn id="50" dur="500" fill="hold"/>
                                        <p:tgtEl>
                                          <p:spTgt spid="56373"/>
                                        </p:tgtEl>
                                        <p:attrNameLst>
                                          <p:attrName>ppt_x</p:attrName>
                                        </p:attrNameLst>
                                      </p:cBhvr>
                                      <p:tavLst>
                                        <p:tav tm="0">
                                          <p:val>
                                            <p:strVal val="#ppt_x-#ppt_w/2"/>
                                          </p:val>
                                        </p:tav>
                                        <p:tav tm="100000">
                                          <p:val>
                                            <p:strVal val="#ppt_x"/>
                                          </p:val>
                                        </p:tav>
                                      </p:tavLst>
                                    </p:anim>
                                    <p:anim calcmode="lin" valueType="num">
                                      <p:cBhvr>
                                        <p:cTn id="51" dur="500" fill="hold"/>
                                        <p:tgtEl>
                                          <p:spTgt spid="56373"/>
                                        </p:tgtEl>
                                        <p:attrNameLst>
                                          <p:attrName>ppt_y</p:attrName>
                                        </p:attrNameLst>
                                      </p:cBhvr>
                                      <p:tavLst>
                                        <p:tav tm="0">
                                          <p:val>
                                            <p:strVal val="#ppt_y"/>
                                          </p:val>
                                        </p:tav>
                                        <p:tav tm="100000">
                                          <p:val>
                                            <p:strVal val="#ppt_y"/>
                                          </p:val>
                                        </p:tav>
                                      </p:tavLst>
                                    </p:anim>
                                    <p:anim calcmode="lin" valueType="num">
                                      <p:cBhvr>
                                        <p:cTn id="52" dur="500" fill="hold"/>
                                        <p:tgtEl>
                                          <p:spTgt spid="56373"/>
                                        </p:tgtEl>
                                        <p:attrNameLst>
                                          <p:attrName>ppt_w</p:attrName>
                                        </p:attrNameLst>
                                      </p:cBhvr>
                                      <p:tavLst>
                                        <p:tav tm="0">
                                          <p:val>
                                            <p:fltVal val="0"/>
                                          </p:val>
                                        </p:tav>
                                        <p:tav tm="100000">
                                          <p:val>
                                            <p:strVal val="#ppt_w"/>
                                          </p:val>
                                        </p:tav>
                                      </p:tavLst>
                                    </p:anim>
                                    <p:anim calcmode="lin" valueType="num">
                                      <p:cBhvr>
                                        <p:cTn id="53" dur="500" fill="hold"/>
                                        <p:tgtEl>
                                          <p:spTgt spid="56373"/>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7" presetClass="entr" presetSubtype="8" fill="hold" grpId="0" nodeType="clickEffect">
                                  <p:stCondLst>
                                    <p:cond delay="0"/>
                                  </p:stCondLst>
                                  <p:childTnLst>
                                    <p:set>
                                      <p:cBhvr>
                                        <p:cTn id="57" dur="1" fill="hold">
                                          <p:stCondLst>
                                            <p:cond delay="0"/>
                                          </p:stCondLst>
                                        </p:cTn>
                                        <p:tgtEl>
                                          <p:spTgt spid="56374"/>
                                        </p:tgtEl>
                                        <p:attrNameLst>
                                          <p:attrName>style.visibility</p:attrName>
                                        </p:attrNameLst>
                                      </p:cBhvr>
                                      <p:to>
                                        <p:strVal val="visible"/>
                                      </p:to>
                                    </p:set>
                                    <p:anim calcmode="lin" valueType="num">
                                      <p:cBhvr>
                                        <p:cTn id="58" dur="500" fill="hold"/>
                                        <p:tgtEl>
                                          <p:spTgt spid="56374"/>
                                        </p:tgtEl>
                                        <p:attrNameLst>
                                          <p:attrName>ppt_x</p:attrName>
                                        </p:attrNameLst>
                                      </p:cBhvr>
                                      <p:tavLst>
                                        <p:tav tm="0">
                                          <p:val>
                                            <p:strVal val="#ppt_x-#ppt_w/2"/>
                                          </p:val>
                                        </p:tav>
                                        <p:tav tm="100000">
                                          <p:val>
                                            <p:strVal val="#ppt_x"/>
                                          </p:val>
                                        </p:tav>
                                      </p:tavLst>
                                    </p:anim>
                                    <p:anim calcmode="lin" valueType="num">
                                      <p:cBhvr>
                                        <p:cTn id="59" dur="500" fill="hold"/>
                                        <p:tgtEl>
                                          <p:spTgt spid="56374"/>
                                        </p:tgtEl>
                                        <p:attrNameLst>
                                          <p:attrName>ppt_y</p:attrName>
                                        </p:attrNameLst>
                                      </p:cBhvr>
                                      <p:tavLst>
                                        <p:tav tm="0">
                                          <p:val>
                                            <p:strVal val="#ppt_y"/>
                                          </p:val>
                                        </p:tav>
                                        <p:tav tm="100000">
                                          <p:val>
                                            <p:strVal val="#ppt_y"/>
                                          </p:val>
                                        </p:tav>
                                      </p:tavLst>
                                    </p:anim>
                                    <p:anim calcmode="lin" valueType="num">
                                      <p:cBhvr>
                                        <p:cTn id="60" dur="500" fill="hold"/>
                                        <p:tgtEl>
                                          <p:spTgt spid="56374"/>
                                        </p:tgtEl>
                                        <p:attrNameLst>
                                          <p:attrName>ppt_w</p:attrName>
                                        </p:attrNameLst>
                                      </p:cBhvr>
                                      <p:tavLst>
                                        <p:tav tm="0">
                                          <p:val>
                                            <p:fltVal val="0"/>
                                          </p:val>
                                        </p:tav>
                                        <p:tav tm="100000">
                                          <p:val>
                                            <p:strVal val="#ppt_w"/>
                                          </p:val>
                                        </p:tav>
                                      </p:tavLst>
                                    </p:anim>
                                    <p:anim calcmode="lin" valueType="num">
                                      <p:cBhvr>
                                        <p:cTn id="61" dur="500" fill="hold"/>
                                        <p:tgtEl>
                                          <p:spTgt spid="56374"/>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2" fill="hold" grpId="0" nodeType="clickEffect">
                                  <p:stCondLst>
                                    <p:cond delay="0"/>
                                  </p:stCondLst>
                                  <p:childTnLst>
                                    <p:set>
                                      <p:cBhvr>
                                        <p:cTn id="65" dur="1" fill="hold">
                                          <p:stCondLst>
                                            <p:cond delay="0"/>
                                          </p:stCondLst>
                                        </p:cTn>
                                        <p:tgtEl>
                                          <p:spTgt spid="56378"/>
                                        </p:tgtEl>
                                        <p:attrNameLst>
                                          <p:attrName>style.visibility</p:attrName>
                                        </p:attrNameLst>
                                      </p:cBhvr>
                                      <p:to>
                                        <p:strVal val="visible"/>
                                      </p:to>
                                    </p:set>
                                    <p:anim calcmode="lin" valueType="num">
                                      <p:cBhvr>
                                        <p:cTn id="66" dur="500" fill="hold"/>
                                        <p:tgtEl>
                                          <p:spTgt spid="56378"/>
                                        </p:tgtEl>
                                        <p:attrNameLst>
                                          <p:attrName>ppt_x</p:attrName>
                                        </p:attrNameLst>
                                      </p:cBhvr>
                                      <p:tavLst>
                                        <p:tav tm="0">
                                          <p:val>
                                            <p:strVal val="#ppt_x+#ppt_w/2"/>
                                          </p:val>
                                        </p:tav>
                                        <p:tav tm="100000">
                                          <p:val>
                                            <p:strVal val="#ppt_x"/>
                                          </p:val>
                                        </p:tav>
                                      </p:tavLst>
                                    </p:anim>
                                    <p:anim calcmode="lin" valueType="num">
                                      <p:cBhvr>
                                        <p:cTn id="67" dur="500" fill="hold"/>
                                        <p:tgtEl>
                                          <p:spTgt spid="56378"/>
                                        </p:tgtEl>
                                        <p:attrNameLst>
                                          <p:attrName>ppt_y</p:attrName>
                                        </p:attrNameLst>
                                      </p:cBhvr>
                                      <p:tavLst>
                                        <p:tav tm="0">
                                          <p:val>
                                            <p:strVal val="#ppt_y"/>
                                          </p:val>
                                        </p:tav>
                                        <p:tav tm="100000">
                                          <p:val>
                                            <p:strVal val="#ppt_y"/>
                                          </p:val>
                                        </p:tav>
                                      </p:tavLst>
                                    </p:anim>
                                    <p:anim calcmode="lin" valueType="num">
                                      <p:cBhvr>
                                        <p:cTn id="68" dur="500" fill="hold"/>
                                        <p:tgtEl>
                                          <p:spTgt spid="56378"/>
                                        </p:tgtEl>
                                        <p:attrNameLst>
                                          <p:attrName>ppt_w</p:attrName>
                                        </p:attrNameLst>
                                      </p:cBhvr>
                                      <p:tavLst>
                                        <p:tav tm="0">
                                          <p:val>
                                            <p:fltVal val="0"/>
                                          </p:val>
                                        </p:tav>
                                        <p:tav tm="100000">
                                          <p:val>
                                            <p:strVal val="#ppt_w"/>
                                          </p:val>
                                        </p:tav>
                                      </p:tavLst>
                                    </p:anim>
                                    <p:anim calcmode="lin" valueType="num">
                                      <p:cBhvr>
                                        <p:cTn id="69" dur="500" fill="hold"/>
                                        <p:tgtEl>
                                          <p:spTgt spid="563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73" grpId="0" animBg="1"/>
      <p:bldP spid="56374" grpId="0" animBg="1"/>
      <p:bldP spid="56375" grpId="0" animBg="1" autoUpdateAnimBg="0"/>
      <p:bldP spid="56376" grpId="0" animBg="1"/>
      <p:bldP spid="56377" grpId="0" animBg="1"/>
      <p:bldP spid="56378" grpId="0" animBg="1" autoUpdateAnimBg="0"/>
      <p:bldP spid="56379"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38CC879-EBA5-43E6-B92D-2F2A3BDE7962}" type="slidenum">
              <a:rPr kumimoji="0" lang="zh-CN" altLang="en-US" sz="2000" smtClean="0">
                <a:solidFill>
                  <a:srgbClr val="0000FF"/>
                </a:solidFill>
              </a:rPr>
              <a:pPr eaLnBrk="1" hangingPunct="1"/>
              <a:t>41</a:t>
            </a:fld>
            <a:endParaRPr kumimoji="0" lang="en-US" altLang="zh-CN" sz="2000" smtClean="0">
              <a:solidFill>
                <a:srgbClr val="0000FF"/>
              </a:solidFill>
            </a:endParaRPr>
          </a:p>
        </p:txBody>
      </p:sp>
      <p:sp>
        <p:nvSpPr>
          <p:cNvPr id="115734" name="Line 22"/>
          <p:cNvSpPr>
            <a:spLocks noChangeShapeType="1"/>
          </p:cNvSpPr>
          <p:nvPr/>
        </p:nvSpPr>
        <p:spPr bwMode="auto">
          <a:xfrm>
            <a:off x="3714750" y="5497513"/>
            <a:ext cx="29368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35" name="Line 23"/>
          <p:cNvSpPr>
            <a:spLocks noChangeShapeType="1"/>
          </p:cNvSpPr>
          <p:nvPr/>
        </p:nvSpPr>
        <p:spPr bwMode="auto">
          <a:xfrm>
            <a:off x="3727450" y="6218238"/>
            <a:ext cx="2936875"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5740" name="Group 28"/>
          <p:cNvGrpSpPr>
            <a:grpSpLocks/>
          </p:cNvGrpSpPr>
          <p:nvPr/>
        </p:nvGrpSpPr>
        <p:grpSpPr bwMode="auto">
          <a:xfrm>
            <a:off x="1122363" y="1471613"/>
            <a:ext cx="5527675" cy="5273675"/>
            <a:chOff x="707" y="697"/>
            <a:chExt cx="3482" cy="3414"/>
          </a:xfrm>
        </p:grpSpPr>
        <p:grpSp>
          <p:nvGrpSpPr>
            <p:cNvPr id="37908" name="Group 5"/>
            <p:cNvGrpSpPr>
              <a:grpSpLocks/>
            </p:cNvGrpSpPr>
            <p:nvPr/>
          </p:nvGrpSpPr>
          <p:grpSpPr bwMode="auto">
            <a:xfrm>
              <a:off x="707" y="697"/>
              <a:ext cx="3482" cy="3414"/>
              <a:chOff x="3118" y="279"/>
              <a:chExt cx="2462" cy="2396"/>
            </a:xfrm>
          </p:grpSpPr>
          <p:grpSp>
            <p:nvGrpSpPr>
              <p:cNvPr id="37910" name="Group 6"/>
              <p:cNvGrpSpPr>
                <a:grpSpLocks/>
              </p:cNvGrpSpPr>
              <p:nvPr/>
            </p:nvGrpSpPr>
            <p:grpSpPr bwMode="auto">
              <a:xfrm>
                <a:off x="3118" y="279"/>
                <a:ext cx="2439" cy="2396"/>
                <a:chOff x="2902" y="387"/>
                <a:chExt cx="2439" cy="2396"/>
              </a:xfrm>
            </p:grpSpPr>
            <p:sp>
              <p:nvSpPr>
                <p:cNvPr id="37919" name="Freeform 7"/>
                <p:cNvSpPr>
                  <a:spLocks/>
                </p:cNvSpPr>
                <p:nvPr/>
              </p:nvSpPr>
              <p:spPr bwMode="auto">
                <a:xfrm>
                  <a:off x="3498" y="792"/>
                  <a:ext cx="1186" cy="1664"/>
                </a:xfrm>
                <a:custGeom>
                  <a:avLst/>
                  <a:gdLst>
                    <a:gd name="T0" fmla="*/ 297 w 936"/>
                    <a:gd name="T1" fmla="*/ 2266 h 1062"/>
                    <a:gd name="T2" fmla="*/ 896 w 936"/>
                    <a:gd name="T3" fmla="*/ 1330 h 1062"/>
                    <a:gd name="T4" fmla="*/ 1564 w 936"/>
                    <a:gd name="T5" fmla="*/ 530 h 1062"/>
                    <a:gd name="T6" fmla="*/ 2790 w 936"/>
                    <a:gd name="T7" fmla="*/ 1330 h 1062"/>
                    <a:gd name="T8" fmla="*/ 3350 w 936"/>
                    <a:gd name="T9" fmla="*/ 5063 h 1062"/>
                    <a:gd name="T10" fmla="*/ 3689 w 936"/>
                    <a:gd name="T11" fmla="*/ 7463 h 1062"/>
                    <a:gd name="T12" fmla="*/ 3763 w 936"/>
                    <a:gd name="T13" fmla="*/ 8251 h 1062"/>
                    <a:gd name="T14" fmla="*/ 3350 w 936"/>
                    <a:gd name="T15" fmla="*/ 13992 h 1062"/>
                    <a:gd name="T16" fmla="*/ 3281 w 936"/>
                    <a:gd name="T17" fmla="*/ 14382 h 1062"/>
                    <a:gd name="T18" fmla="*/ 2644 w 936"/>
                    <a:gd name="T19" fmla="*/ 15188 h 1062"/>
                    <a:gd name="T20" fmla="*/ 2309 w 936"/>
                    <a:gd name="T21" fmla="*/ 15579 h 1062"/>
                    <a:gd name="T22" fmla="*/ 2200 w 936"/>
                    <a:gd name="T23" fmla="*/ 15714 h 1062"/>
                    <a:gd name="T24" fmla="*/ 407 w 936"/>
                    <a:gd name="T25" fmla="*/ 15314 h 1062"/>
                    <a:gd name="T26" fmla="*/ 185 w 936"/>
                    <a:gd name="T27" fmla="*/ 14910 h 1062"/>
                    <a:gd name="T28" fmla="*/ 0 w 936"/>
                    <a:gd name="T29" fmla="*/ 12790 h 1062"/>
                    <a:gd name="T30" fmla="*/ 37 w 936"/>
                    <a:gd name="T31" fmla="*/ 4127 h 1062"/>
                    <a:gd name="T32" fmla="*/ 297 w 936"/>
                    <a:gd name="T33" fmla="*/ 2266 h 10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36" h="1062">
                      <a:moveTo>
                        <a:pt x="72" y="153"/>
                      </a:moveTo>
                      <a:cubicBezTo>
                        <a:pt x="116" y="123"/>
                        <a:pt x="164" y="103"/>
                        <a:pt x="216" y="90"/>
                      </a:cubicBezTo>
                      <a:cubicBezTo>
                        <a:pt x="263" y="59"/>
                        <a:pt x="325" y="54"/>
                        <a:pt x="378" y="36"/>
                      </a:cubicBezTo>
                      <a:cubicBezTo>
                        <a:pt x="784" y="50"/>
                        <a:pt x="540" y="0"/>
                        <a:pt x="675" y="90"/>
                      </a:cubicBezTo>
                      <a:cubicBezTo>
                        <a:pt x="700" y="166"/>
                        <a:pt x="723" y="313"/>
                        <a:pt x="810" y="342"/>
                      </a:cubicBezTo>
                      <a:cubicBezTo>
                        <a:pt x="845" y="395"/>
                        <a:pt x="871" y="443"/>
                        <a:pt x="891" y="504"/>
                      </a:cubicBezTo>
                      <a:cubicBezTo>
                        <a:pt x="897" y="522"/>
                        <a:pt x="909" y="558"/>
                        <a:pt x="909" y="558"/>
                      </a:cubicBezTo>
                      <a:cubicBezTo>
                        <a:pt x="907" y="622"/>
                        <a:pt x="936" y="903"/>
                        <a:pt x="810" y="945"/>
                      </a:cubicBezTo>
                      <a:cubicBezTo>
                        <a:pt x="804" y="954"/>
                        <a:pt x="801" y="966"/>
                        <a:pt x="792" y="972"/>
                      </a:cubicBezTo>
                      <a:cubicBezTo>
                        <a:pt x="768" y="987"/>
                        <a:pt x="669" y="1017"/>
                        <a:pt x="639" y="1026"/>
                      </a:cubicBezTo>
                      <a:cubicBezTo>
                        <a:pt x="612" y="1034"/>
                        <a:pt x="585" y="1044"/>
                        <a:pt x="558" y="1053"/>
                      </a:cubicBezTo>
                      <a:cubicBezTo>
                        <a:pt x="549" y="1056"/>
                        <a:pt x="531" y="1062"/>
                        <a:pt x="531" y="1062"/>
                      </a:cubicBezTo>
                      <a:cubicBezTo>
                        <a:pt x="345" y="1056"/>
                        <a:pt x="263" y="1047"/>
                        <a:pt x="99" y="1035"/>
                      </a:cubicBezTo>
                      <a:cubicBezTo>
                        <a:pt x="84" y="1030"/>
                        <a:pt x="54" y="1023"/>
                        <a:pt x="45" y="1008"/>
                      </a:cubicBezTo>
                      <a:cubicBezTo>
                        <a:pt x="21" y="970"/>
                        <a:pt x="14" y="907"/>
                        <a:pt x="0" y="864"/>
                      </a:cubicBezTo>
                      <a:cubicBezTo>
                        <a:pt x="3" y="669"/>
                        <a:pt x="3" y="474"/>
                        <a:pt x="9" y="279"/>
                      </a:cubicBezTo>
                      <a:cubicBezTo>
                        <a:pt x="9" y="277"/>
                        <a:pt x="96" y="129"/>
                        <a:pt x="72" y="153"/>
                      </a:cubicBezTo>
                      <a:close/>
                    </a:path>
                  </a:pathLst>
                </a:custGeom>
                <a:noFill/>
                <a:ln w="38100" cap="flat" cmpd="sng">
                  <a:solidFill>
                    <a:schemeClr val="tx1"/>
                  </a:solidFill>
                  <a:prstDash val="solid"/>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0" name="Line 8"/>
                <p:cNvSpPr>
                  <a:spLocks noChangeShapeType="1"/>
                </p:cNvSpPr>
                <p:nvPr/>
              </p:nvSpPr>
              <p:spPr bwMode="auto">
                <a:xfrm>
                  <a:off x="2902" y="1637"/>
                  <a:ext cx="2439"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1" name="Line 9"/>
                <p:cNvSpPr>
                  <a:spLocks noChangeShapeType="1"/>
                </p:cNvSpPr>
                <p:nvPr/>
              </p:nvSpPr>
              <p:spPr bwMode="auto">
                <a:xfrm>
                  <a:off x="4068" y="387"/>
                  <a:ext cx="0" cy="2396"/>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2" name="Oval 10"/>
                <p:cNvSpPr>
                  <a:spLocks noChangeArrowheads="1"/>
                </p:cNvSpPr>
                <p:nvPr/>
              </p:nvSpPr>
              <p:spPr bwMode="auto">
                <a:xfrm>
                  <a:off x="3357" y="963"/>
                  <a:ext cx="1386" cy="1386"/>
                </a:xfrm>
                <a:prstGeom prst="ellipse">
                  <a:avLst/>
                </a:prstGeom>
                <a:noFill/>
                <a:ln w="28575">
                  <a:solidFill>
                    <a:srgbClr val="FF33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3" name="Oval 11"/>
                <p:cNvSpPr>
                  <a:spLocks noChangeArrowheads="1"/>
                </p:cNvSpPr>
                <p:nvPr/>
              </p:nvSpPr>
              <p:spPr bwMode="auto">
                <a:xfrm>
                  <a:off x="3510" y="1121"/>
                  <a:ext cx="1089" cy="1089"/>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24" name="Oval 12"/>
                <p:cNvSpPr>
                  <a:spLocks noChangeArrowheads="1"/>
                </p:cNvSpPr>
                <p:nvPr/>
              </p:nvSpPr>
              <p:spPr bwMode="auto">
                <a:xfrm>
                  <a:off x="3141" y="738"/>
                  <a:ext cx="1809" cy="1809"/>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911" name="Group 13"/>
              <p:cNvGrpSpPr>
                <a:grpSpLocks/>
              </p:cNvGrpSpPr>
              <p:nvPr/>
            </p:nvGrpSpPr>
            <p:grpSpPr bwMode="auto">
              <a:xfrm>
                <a:off x="5355" y="2151"/>
                <a:ext cx="153" cy="209"/>
                <a:chOff x="3177" y="2529"/>
                <a:chExt cx="153" cy="209"/>
              </a:xfrm>
            </p:grpSpPr>
            <p:sp>
              <p:nvSpPr>
                <p:cNvPr id="37916" name="WordArt 14"/>
                <p:cNvSpPr>
                  <a:spLocks noChangeArrowheads="1" noChangeShapeType="1" noTextEdit="1"/>
                </p:cNvSpPr>
                <p:nvPr/>
              </p:nvSpPr>
              <p:spPr bwMode="auto">
                <a:xfrm>
                  <a:off x="3177" y="2583"/>
                  <a:ext cx="72" cy="144"/>
                </a:xfrm>
                <a:prstGeom prst="rect">
                  <a:avLst/>
                </a:prstGeom>
              </p:spPr>
              <p:txBody>
                <a:bodyPr wrap="none" fromWordArt="1">
                  <a:prstTxWarp prst="textPlain">
                    <a:avLst>
                      <a:gd name="adj" fmla="val 50000"/>
                    </a:avLst>
                  </a:prstTxWarp>
                </a:bodyPr>
                <a:lstStyle/>
                <a:p>
                  <a:r>
                    <a:rPr lang="en-US" altLang="zh-CN" sz="1800" i="1" kern="10">
                      <a:ln w="9525">
                        <a:solidFill>
                          <a:srgbClr val="000000"/>
                        </a:solidFill>
                        <a:round/>
                        <a:headEnd/>
                        <a:tailEnd/>
                      </a:ln>
                      <a:solidFill>
                        <a:srgbClr val="000000"/>
                      </a:solidFill>
                      <a:latin typeface="宋体"/>
                      <a:ea typeface="宋体"/>
                    </a:rPr>
                    <a:t>f</a:t>
                  </a:r>
                  <a:endParaRPr lang="zh-CN" altLang="en-US" sz="1800" i="1" kern="10">
                    <a:ln w="9525">
                      <a:solidFill>
                        <a:srgbClr val="000000"/>
                      </a:solidFill>
                      <a:round/>
                      <a:headEnd/>
                      <a:tailEnd/>
                    </a:ln>
                    <a:solidFill>
                      <a:srgbClr val="000000"/>
                    </a:solidFill>
                    <a:latin typeface="宋体"/>
                    <a:ea typeface="宋体"/>
                  </a:endParaRPr>
                </a:p>
              </p:txBody>
            </p:sp>
            <p:sp>
              <p:nvSpPr>
                <p:cNvPr id="37917" name="Oval 15"/>
                <p:cNvSpPr>
                  <a:spLocks noChangeArrowheads="1"/>
                </p:cNvSpPr>
                <p:nvPr/>
              </p:nvSpPr>
              <p:spPr bwMode="auto">
                <a:xfrm>
                  <a:off x="3258" y="2682"/>
                  <a:ext cx="56" cy="56"/>
                </a:xfrm>
                <a:prstGeom prst="ellipse">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8" name="Line 16"/>
                <p:cNvSpPr>
                  <a:spLocks noChangeShapeType="1"/>
                </p:cNvSpPr>
                <p:nvPr/>
              </p:nvSpPr>
              <p:spPr bwMode="auto">
                <a:xfrm flipH="1">
                  <a:off x="3303" y="2529"/>
                  <a:ext cx="27" cy="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912" name="Line 17"/>
              <p:cNvSpPr>
                <a:spLocks noChangeShapeType="1"/>
              </p:cNvSpPr>
              <p:nvPr/>
            </p:nvSpPr>
            <p:spPr bwMode="auto">
              <a:xfrm>
                <a:off x="4293" y="2430"/>
                <a:ext cx="1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3" name="Line 18"/>
              <p:cNvSpPr>
                <a:spLocks noChangeShapeType="1"/>
              </p:cNvSpPr>
              <p:nvPr/>
            </p:nvSpPr>
            <p:spPr bwMode="auto">
              <a:xfrm>
                <a:off x="4284" y="2115"/>
                <a:ext cx="12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4" name="Line 19"/>
              <p:cNvSpPr>
                <a:spLocks noChangeShapeType="1"/>
              </p:cNvSpPr>
              <p:nvPr/>
            </p:nvSpPr>
            <p:spPr bwMode="auto">
              <a:xfrm>
                <a:off x="5418" y="1791"/>
                <a:ext cx="0" cy="31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15" name="Line 20"/>
              <p:cNvSpPr>
                <a:spLocks noChangeShapeType="1"/>
              </p:cNvSpPr>
              <p:nvPr/>
            </p:nvSpPr>
            <p:spPr bwMode="auto">
              <a:xfrm>
                <a:off x="5418" y="2430"/>
                <a:ext cx="0" cy="243"/>
              </a:xfrm>
              <a:prstGeom prst="line">
                <a:avLst/>
              </a:prstGeom>
              <a:noFill/>
              <a:ln w="1905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909" name="Line 24"/>
            <p:cNvSpPr>
              <a:spLocks noChangeShapeType="1"/>
            </p:cNvSpPr>
            <p:nvPr/>
          </p:nvSpPr>
          <p:spPr bwMode="auto">
            <a:xfrm flipH="1">
              <a:off x="2569" y="1353"/>
              <a:ext cx="55" cy="211"/>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115741" name="Object 29"/>
          <p:cNvGraphicFramePr>
            <a:graphicFrameLocks noChangeAspect="1"/>
          </p:cNvGraphicFramePr>
          <p:nvPr>
            <p:extLst>
              <p:ext uri="{D42A27DB-BD31-4B8C-83A1-F6EECF244321}">
                <p14:modId xmlns:p14="http://schemas.microsoft.com/office/powerpoint/2010/main" val="3707765711"/>
              </p:ext>
            </p:extLst>
          </p:nvPr>
        </p:nvGraphicFramePr>
        <p:xfrm>
          <a:off x="338138" y="1651618"/>
          <a:ext cx="2687637" cy="939800"/>
        </p:xfrm>
        <a:graphic>
          <a:graphicData uri="http://schemas.openxmlformats.org/presentationml/2006/ole">
            <mc:AlternateContent xmlns:mc="http://schemas.openxmlformats.org/markup-compatibility/2006">
              <mc:Choice xmlns:v="urn:schemas-microsoft-com:vml" Requires="v">
                <p:oleObj spid="_x0000_s37998" name="公式" r:id="rId3" imgW="761669" imgH="266584" progId="Equation.3">
                  <p:embed/>
                </p:oleObj>
              </mc:Choice>
              <mc:Fallback>
                <p:oleObj name="公式" r:id="rId3" imgW="761669" imgH="266584" progId="Equation.3">
                  <p:embed/>
                  <p:pic>
                    <p:nvPicPr>
                      <p:cNvPr id="0"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38" y="1651618"/>
                        <a:ext cx="2687637"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5745" name="Group 33"/>
          <p:cNvGrpSpPr>
            <a:grpSpLocks/>
          </p:cNvGrpSpPr>
          <p:nvPr/>
        </p:nvGrpSpPr>
        <p:grpSpPr bwMode="auto">
          <a:xfrm>
            <a:off x="2111375" y="2541588"/>
            <a:ext cx="3163888" cy="3338512"/>
            <a:chOff x="1330" y="1371"/>
            <a:chExt cx="1993" cy="2186"/>
          </a:xfrm>
        </p:grpSpPr>
        <p:sp>
          <p:nvSpPr>
            <p:cNvPr id="37904" name="Oval 21"/>
            <p:cNvSpPr>
              <a:spLocks noChangeArrowheads="1"/>
            </p:cNvSpPr>
            <p:nvPr/>
          </p:nvSpPr>
          <p:spPr bwMode="auto">
            <a:xfrm>
              <a:off x="1330" y="1497"/>
              <a:ext cx="1993" cy="2004"/>
            </a:xfrm>
            <a:prstGeom prst="ellipse">
              <a:avLst/>
            </a:prstGeom>
            <a:noFill/>
            <a:ln w="57150">
              <a:solidFill>
                <a:srgbClr val="FF33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5" name="Line 30"/>
            <p:cNvSpPr>
              <a:spLocks noChangeShapeType="1"/>
            </p:cNvSpPr>
            <p:nvPr/>
          </p:nvSpPr>
          <p:spPr bwMode="auto">
            <a:xfrm flipH="1">
              <a:off x="2450" y="1371"/>
              <a:ext cx="9" cy="13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6" name="Line 31"/>
            <p:cNvSpPr>
              <a:spLocks noChangeShapeType="1"/>
            </p:cNvSpPr>
            <p:nvPr/>
          </p:nvSpPr>
          <p:spPr bwMode="auto">
            <a:xfrm>
              <a:off x="2075" y="1396"/>
              <a:ext cx="37" cy="14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7" name="Line 32"/>
            <p:cNvSpPr>
              <a:spLocks noChangeShapeType="1"/>
            </p:cNvSpPr>
            <p:nvPr/>
          </p:nvSpPr>
          <p:spPr bwMode="auto">
            <a:xfrm flipV="1">
              <a:off x="1637" y="3392"/>
              <a:ext cx="228" cy="16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31"/>
            <p:cNvSpPr>
              <a:spLocks noChangeShapeType="1"/>
            </p:cNvSpPr>
            <p:nvPr/>
          </p:nvSpPr>
          <p:spPr bwMode="auto">
            <a:xfrm>
              <a:off x="1847" y="1465"/>
              <a:ext cx="37" cy="14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5747" name="Group 35"/>
          <p:cNvGrpSpPr>
            <a:grpSpLocks/>
          </p:cNvGrpSpPr>
          <p:nvPr/>
        </p:nvGrpSpPr>
        <p:grpSpPr bwMode="auto">
          <a:xfrm>
            <a:off x="4151313" y="1641475"/>
            <a:ext cx="1657350" cy="1017588"/>
            <a:chOff x="2615" y="804"/>
            <a:chExt cx="1044" cy="641"/>
          </a:xfrm>
        </p:grpSpPr>
        <p:sp>
          <p:nvSpPr>
            <p:cNvPr id="37902" name="Line 25"/>
            <p:cNvSpPr>
              <a:spLocks noChangeShapeType="1"/>
            </p:cNvSpPr>
            <p:nvPr/>
          </p:nvSpPr>
          <p:spPr bwMode="auto">
            <a:xfrm flipV="1">
              <a:off x="2615" y="1189"/>
              <a:ext cx="731" cy="25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37903" name="Object 34"/>
            <p:cNvGraphicFramePr>
              <a:graphicFrameLocks noChangeAspect="1"/>
            </p:cNvGraphicFramePr>
            <p:nvPr/>
          </p:nvGraphicFramePr>
          <p:xfrm>
            <a:off x="3349" y="804"/>
            <a:ext cx="310" cy="620"/>
          </p:xfrm>
          <a:graphic>
            <a:graphicData uri="http://schemas.openxmlformats.org/presentationml/2006/ole">
              <mc:AlternateContent xmlns:mc="http://schemas.openxmlformats.org/markup-compatibility/2006">
                <mc:Choice xmlns:v="urn:schemas-microsoft-com:vml" Requires="v">
                  <p:oleObj spid="_x0000_s37999" name="Equation" r:id="rId5" imgW="114250" imgH="228501" progId="Equation.3">
                    <p:embed/>
                  </p:oleObj>
                </mc:Choice>
                <mc:Fallback>
                  <p:oleObj name="Equation" r:id="rId5" imgW="114250" imgH="228501" progId="Equation.3">
                    <p:embed/>
                    <p:pic>
                      <p:nvPicPr>
                        <p:cNvPr id="0"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 y="804"/>
                          <a:ext cx="310" cy="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15748" name="AutoShape 36"/>
          <p:cNvSpPr>
            <a:spLocks noChangeArrowheads="1"/>
          </p:cNvSpPr>
          <p:nvPr/>
        </p:nvSpPr>
        <p:spPr bwMode="auto">
          <a:xfrm>
            <a:off x="6137275" y="2108200"/>
            <a:ext cx="1597025" cy="1103313"/>
          </a:xfrm>
          <a:prstGeom prst="wedgeRoundRectCallout">
            <a:avLst>
              <a:gd name="adj1" fmla="val -103676"/>
              <a:gd name="adj2" fmla="val 75611"/>
              <a:gd name="adj3" fmla="val 16667"/>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800" b="1">
                <a:solidFill>
                  <a:srgbClr val="FF0000"/>
                </a:solidFill>
              </a:rPr>
              <a:t>最小</a:t>
            </a:r>
          </a:p>
          <a:p>
            <a:r>
              <a:rPr lang="zh-CN" altLang="en-US" sz="2800" b="1">
                <a:solidFill>
                  <a:srgbClr val="FF0000"/>
                </a:solidFill>
              </a:rPr>
              <a:t>二乘圆</a:t>
            </a:r>
          </a:p>
        </p:txBody>
      </p:sp>
      <p:sp>
        <p:nvSpPr>
          <p:cNvPr id="115751" name="Line 39"/>
          <p:cNvSpPr>
            <a:spLocks noChangeShapeType="1"/>
          </p:cNvSpPr>
          <p:nvPr/>
        </p:nvSpPr>
        <p:spPr bwMode="auto">
          <a:xfrm flipV="1">
            <a:off x="2497138" y="4227513"/>
            <a:ext cx="1262062" cy="101600"/>
          </a:xfrm>
          <a:prstGeom prst="line">
            <a:avLst/>
          </a:prstGeom>
          <a:noFill/>
          <a:ln w="5715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52" name="Line 40"/>
          <p:cNvSpPr>
            <a:spLocks noChangeShapeType="1"/>
          </p:cNvSpPr>
          <p:nvPr/>
        </p:nvSpPr>
        <p:spPr bwMode="auto">
          <a:xfrm flipH="1">
            <a:off x="2582863" y="4227513"/>
            <a:ext cx="1176337" cy="174148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753" name="AutoShape 41"/>
          <p:cNvSpPr>
            <a:spLocks noChangeArrowheads="1"/>
          </p:cNvSpPr>
          <p:nvPr/>
        </p:nvSpPr>
        <p:spPr bwMode="auto">
          <a:xfrm>
            <a:off x="6996332" y="4575640"/>
            <a:ext cx="1392238" cy="1479550"/>
          </a:xfrm>
          <a:prstGeom prst="wedgeEllipseCallout">
            <a:avLst>
              <a:gd name="adj1" fmla="val -89904"/>
              <a:gd name="adj2" fmla="val 32150"/>
            </a:avLst>
          </a:prstGeom>
          <a:solidFill>
            <a:schemeClr val="bg1"/>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zh-CN" altLang="en-US" sz="2800" b="1"/>
              <a:t>圆度误差</a:t>
            </a:r>
          </a:p>
        </p:txBody>
      </p:sp>
      <p:sp>
        <p:nvSpPr>
          <p:cNvPr id="37" name="圆角矩形 36">
            <a:hlinkClick r:id="rId7" action="ppaction://hlinksldjump"/>
          </p:cNvPr>
          <p:cNvSpPr/>
          <p:nvPr/>
        </p:nvSpPr>
        <p:spPr bwMode="auto">
          <a:xfrm>
            <a:off x="7031599" y="6247770"/>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pic>
        <p:nvPicPr>
          <p:cNvPr id="37975" name="Picture 8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3333" y="391847"/>
            <a:ext cx="8253771" cy="1307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7975"/>
                                        </p:tgtEl>
                                        <p:attrNameLst>
                                          <p:attrName>style.visibility</p:attrName>
                                        </p:attrNameLst>
                                      </p:cBhvr>
                                      <p:to>
                                        <p:strVal val="visible"/>
                                      </p:to>
                                    </p:set>
                                    <p:animEffect transition="in" filter="wipe(left)">
                                      <p:cBhvr>
                                        <p:cTn id="7" dur="500"/>
                                        <p:tgtEl>
                                          <p:spTgt spid="3797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15740"/>
                                        </p:tgtEl>
                                        <p:attrNameLst>
                                          <p:attrName>style.visibility</p:attrName>
                                        </p:attrNameLst>
                                      </p:cBhvr>
                                      <p:to>
                                        <p:strVal val="visible"/>
                                      </p:to>
                                    </p:set>
                                    <p:anim calcmode="lin" valueType="num">
                                      <p:cBhvr additive="base">
                                        <p:cTn id="12" dur="500" fill="hold"/>
                                        <p:tgtEl>
                                          <p:spTgt spid="115740"/>
                                        </p:tgtEl>
                                        <p:attrNameLst>
                                          <p:attrName>ppt_x</p:attrName>
                                        </p:attrNameLst>
                                      </p:cBhvr>
                                      <p:tavLst>
                                        <p:tav tm="0">
                                          <p:val>
                                            <p:strVal val="0-#ppt_w/2"/>
                                          </p:val>
                                        </p:tav>
                                        <p:tav tm="100000">
                                          <p:val>
                                            <p:strVal val="#ppt_x"/>
                                          </p:val>
                                        </p:tav>
                                      </p:tavLst>
                                    </p:anim>
                                    <p:anim calcmode="lin" valueType="num">
                                      <p:cBhvr additive="base">
                                        <p:cTn id="13" dur="500" fill="hold"/>
                                        <p:tgtEl>
                                          <p:spTgt spid="11574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15745"/>
                                        </p:tgtEl>
                                        <p:attrNameLst>
                                          <p:attrName>style.visibility</p:attrName>
                                        </p:attrNameLst>
                                      </p:cBhvr>
                                      <p:to>
                                        <p:strVal val="visible"/>
                                      </p:to>
                                    </p:set>
                                    <p:animEffect transition="in" filter="wipe(left)">
                                      <p:cBhvr>
                                        <p:cTn id="18" dur="500"/>
                                        <p:tgtEl>
                                          <p:spTgt spid="115745"/>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115747"/>
                                        </p:tgtEl>
                                        <p:attrNameLst>
                                          <p:attrName>style.visibility</p:attrName>
                                        </p:attrNameLst>
                                      </p:cBhvr>
                                      <p:to>
                                        <p:strVal val="visible"/>
                                      </p:to>
                                    </p:set>
                                    <p:anim calcmode="lin" valueType="num">
                                      <p:cBhvr>
                                        <p:cTn id="23" dur="500" fill="hold"/>
                                        <p:tgtEl>
                                          <p:spTgt spid="115747"/>
                                        </p:tgtEl>
                                        <p:attrNameLst>
                                          <p:attrName>ppt_x</p:attrName>
                                        </p:attrNameLst>
                                      </p:cBhvr>
                                      <p:tavLst>
                                        <p:tav tm="0">
                                          <p:val>
                                            <p:strVal val="#ppt_x"/>
                                          </p:val>
                                        </p:tav>
                                        <p:tav tm="100000">
                                          <p:val>
                                            <p:strVal val="#ppt_x"/>
                                          </p:val>
                                        </p:tav>
                                      </p:tavLst>
                                    </p:anim>
                                    <p:anim calcmode="lin" valueType="num">
                                      <p:cBhvr>
                                        <p:cTn id="24" dur="500" fill="hold"/>
                                        <p:tgtEl>
                                          <p:spTgt spid="115747"/>
                                        </p:tgtEl>
                                        <p:attrNameLst>
                                          <p:attrName>ppt_y</p:attrName>
                                        </p:attrNameLst>
                                      </p:cBhvr>
                                      <p:tavLst>
                                        <p:tav tm="0">
                                          <p:val>
                                            <p:strVal val="#ppt_y-#ppt_h/2"/>
                                          </p:val>
                                        </p:tav>
                                        <p:tav tm="100000">
                                          <p:val>
                                            <p:strVal val="#ppt_y"/>
                                          </p:val>
                                        </p:tav>
                                      </p:tavLst>
                                    </p:anim>
                                    <p:anim calcmode="lin" valueType="num">
                                      <p:cBhvr>
                                        <p:cTn id="25" dur="500" fill="hold"/>
                                        <p:tgtEl>
                                          <p:spTgt spid="115747"/>
                                        </p:tgtEl>
                                        <p:attrNameLst>
                                          <p:attrName>ppt_w</p:attrName>
                                        </p:attrNameLst>
                                      </p:cBhvr>
                                      <p:tavLst>
                                        <p:tav tm="0">
                                          <p:val>
                                            <p:strVal val="#ppt_w"/>
                                          </p:val>
                                        </p:tav>
                                        <p:tav tm="100000">
                                          <p:val>
                                            <p:strVal val="#ppt_w"/>
                                          </p:val>
                                        </p:tav>
                                      </p:tavLst>
                                    </p:anim>
                                    <p:anim calcmode="lin" valueType="num">
                                      <p:cBhvr>
                                        <p:cTn id="26" dur="500" fill="hold"/>
                                        <p:tgtEl>
                                          <p:spTgt spid="115747"/>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15741"/>
                                        </p:tgtEl>
                                        <p:attrNameLst>
                                          <p:attrName>style.visibility</p:attrName>
                                        </p:attrNameLst>
                                      </p:cBhvr>
                                      <p:to>
                                        <p:strVal val="visible"/>
                                      </p:to>
                                    </p:set>
                                    <p:animEffect transition="in" filter="wipe(left)">
                                      <p:cBhvr>
                                        <p:cTn id="31" dur="500"/>
                                        <p:tgtEl>
                                          <p:spTgt spid="115741"/>
                                        </p:tgtEl>
                                      </p:cBhvr>
                                    </p:animEffect>
                                  </p:childTnLst>
                                </p:cTn>
                              </p:par>
                            </p:childTnLst>
                          </p:cTn>
                        </p:par>
                      </p:childTnLst>
                    </p:cTn>
                  </p:par>
                  <p:par>
                    <p:cTn id="32" fill="hold">
                      <p:stCondLst>
                        <p:cond delay="indefinite"/>
                      </p:stCondLst>
                      <p:childTnLst>
                        <p:par>
                          <p:cTn id="33" fill="hold">
                            <p:stCondLst>
                              <p:cond delay="0"/>
                            </p:stCondLst>
                            <p:childTnLst>
                              <p:par>
                                <p:cTn id="34" presetID="17" presetClass="entr" presetSubtype="2" fill="hold" grpId="0" nodeType="clickEffect">
                                  <p:stCondLst>
                                    <p:cond delay="0"/>
                                  </p:stCondLst>
                                  <p:childTnLst>
                                    <p:set>
                                      <p:cBhvr>
                                        <p:cTn id="35" dur="1" fill="hold">
                                          <p:stCondLst>
                                            <p:cond delay="0"/>
                                          </p:stCondLst>
                                        </p:cTn>
                                        <p:tgtEl>
                                          <p:spTgt spid="115748"/>
                                        </p:tgtEl>
                                        <p:attrNameLst>
                                          <p:attrName>style.visibility</p:attrName>
                                        </p:attrNameLst>
                                      </p:cBhvr>
                                      <p:to>
                                        <p:strVal val="visible"/>
                                      </p:to>
                                    </p:set>
                                    <p:anim calcmode="lin" valueType="num">
                                      <p:cBhvr>
                                        <p:cTn id="36" dur="500" fill="hold"/>
                                        <p:tgtEl>
                                          <p:spTgt spid="115748"/>
                                        </p:tgtEl>
                                        <p:attrNameLst>
                                          <p:attrName>ppt_x</p:attrName>
                                        </p:attrNameLst>
                                      </p:cBhvr>
                                      <p:tavLst>
                                        <p:tav tm="0">
                                          <p:val>
                                            <p:strVal val="#ppt_x+#ppt_w/2"/>
                                          </p:val>
                                        </p:tav>
                                        <p:tav tm="100000">
                                          <p:val>
                                            <p:strVal val="#ppt_x"/>
                                          </p:val>
                                        </p:tav>
                                      </p:tavLst>
                                    </p:anim>
                                    <p:anim calcmode="lin" valueType="num">
                                      <p:cBhvr>
                                        <p:cTn id="37" dur="500" fill="hold"/>
                                        <p:tgtEl>
                                          <p:spTgt spid="115748"/>
                                        </p:tgtEl>
                                        <p:attrNameLst>
                                          <p:attrName>ppt_y</p:attrName>
                                        </p:attrNameLst>
                                      </p:cBhvr>
                                      <p:tavLst>
                                        <p:tav tm="0">
                                          <p:val>
                                            <p:strVal val="#ppt_y"/>
                                          </p:val>
                                        </p:tav>
                                        <p:tav tm="100000">
                                          <p:val>
                                            <p:strVal val="#ppt_y"/>
                                          </p:val>
                                        </p:tav>
                                      </p:tavLst>
                                    </p:anim>
                                    <p:anim calcmode="lin" valueType="num">
                                      <p:cBhvr>
                                        <p:cTn id="38" dur="500" fill="hold"/>
                                        <p:tgtEl>
                                          <p:spTgt spid="115748"/>
                                        </p:tgtEl>
                                        <p:attrNameLst>
                                          <p:attrName>ppt_w</p:attrName>
                                        </p:attrNameLst>
                                      </p:cBhvr>
                                      <p:tavLst>
                                        <p:tav tm="0">
                                          <p:val>
                                            <p:fltVal val="0"/>
                                          </p:val>
                                        </p:tav>
                                        <p:tav tm="100000">
                                          <p:val>
                                            <p:strVal val="#ppt_w"/>
                                          </p:val>
                                        </p:tav>
                                      </p:tavLst>
                                    </p:anim>
                                    <p:anim calcmode="lin" valueType="num">
                                      <p:cBhvr>
                                        <p:cTn id="39" dur="500" fill="hold"/>
                                        <p:tgtEl>
                                          <p:spTgt spid="115748"/>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115751"/>
                                        </p:tgtEl>
                                        <p:attrNameLst>
                                          <p:attrName>style.visibility</p:attrName>
                                        </p:attrNameLst>
                                      </p:cBhvr>
                                      <p:to>
                                        <p:strVal val="visible"/>
                                      </p:to>
                                    </p:set>
                                    <p:anim calcmode="lin" valueType="num">
                                      <p:cBhvr>
                                        <p:cTn id="44" dur="500" fill="hold"/>
                                        <p:tgtEl>
                                          <p:spTgt spid="115751"/>
                                        </p:tgtEl>
                                        <p:attrNameLst>
                                          <p:attrName>ppt_x</p:attrName>
                                        </p:attrNameLst>
                                      </p:cBhvr>
                                      <p:tavLst>
                                        <p:tav tm="0">
                                          <p:val>
                                            <p:strVal val="#ppt_x+#ppt_w/2"/>
                                          </p:val>
                                        </p:tav>
                                        <p:tav tm="100000">
                                          <p:val>
                                            <p:strVal val="#ppt_x"/>
                                          </p:val>
                                        </p:tav>
                                      </p:tavLst>
                                    </p:anim>
                                    <p:anim calcmode="lin" valueType="num">
                                      <p:cBhvr>
                                        <p:cTn id="45" dur="500" fill="hold"/>
                                        <p:tgtEl>
                                          <p:spTgt spid="115751"/>
                                        </p:tgtEl>
                                        <p:attrNameLst>
                                          <p:attrName>ppt_y</p:attrName>
                                        </p:attrNameLst>
                                      </p:cBhvr>
                                      <p:tavLst>
                                        <p:tav tm="0">
                                          <p:val>
                                            <p:strVal val="#ppt_y"/>
                                          </p:val>
                                        </p:tav>
                                        <p:tav tm="100000">
                                          <p:val>
                                            <p:strVal val="#ppt_y"/>
                                          </p:val>
                                        </p:tav>
                                      </p:tavLst>
                                    </p:anim>
                                    <p:anim calcmode="lin" valueType="num">
                                      <p:cBhvr>
                                        <p:cTn id="46" dur="500" fill="hold"/>
                                        <p:tgtEl>
                                          <p:spTgt spid="115751"/>
                                        </p:tgtEl>
                                        <p:attrNameLst>
                                          <p:attrName>ppt_w</p:attrName>
                                        </p:attrNameLst>
                                      </p:cBhvr>
                                      <p:tavLst>
                                        <p:tav tm="0">
                                          <p:val>
                                            <p:fltVal val="0"/>
                                          </p:val>
                                        </p:tav>
                                        <p:tav tm="100000">
                                          <p:val>
                                            <p:strVal val="#ppt_w"/>
                                          </p:val>
                                        </p:tav>
                                      </p:tavLst>
                                    </p:anim>
                                    <p:anim calcmode="lin" valueType="num">
                                      <p:cBhvr>
                                        <p:cTn id="47" dur="500" fill="hold"/>
                                        <p:tgtEl>
                                          <p:spTgt spid="11575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1" fill="hold" grpId="0" nodeType="clickEffect">
                                  <p:stCondLst>
                                    <p:cond delay="0"/>
                                  </p:stCondLst>
                                  <p:childTnLst>
                                    <p:set>
                                      <p:cBhvr>
                                        <p:cTn id="51" dur="1" fill="hold">
                                          <p:stCondLst>
                                            <p:cond delay="0"/>
                                          </p:stCondLst>
                                        </p:cTn>
                                        <p:tgtEl>
                                          <p:spTgt spid="115752"/>
                                        </p:tgtEl>
                                        <p:attrNameLst>
                                          <p:attrName>style.visibility</p:attrName>
                                        </p:attrNameLst>
                                      </p:cBhvr>
                                      <p:to>
                                        <p:strVal val="visible"/>
                                      </p:to>
                                    </p:set>
                                    <p:anim calcmode="lin" valueType="num">
                                      <p:cBhvr>
                                        <p:cTn id="52" dur="500" fill="hold"/>
                                        <p:tgtEl>
                                          <p:spTgt spid="115752"/>
                                        </p:tgtEl>
                                        <p:attrNameLst>
                                          <p:attrName>ppt_x</p:attrName>
                                        </p:attrNameLst>
                                      </p:cBhvr>
                                      <p:tavLst>
                                        <p:tav tm="0">
                                          <p:val>
                                            <p:strVal val="#ppt_x"/>
                                          </p:val>
                                        </p:tav>
                                        <p:tav tm="100000">
                                          <p:val>
                                            <p:strVal val="#ppt_x"/>
                                          </p:val>
                                        </p:tav>
                                      </p:tavLst>
                                    </p:anim>
                                    <p:anim calcmode="lin" valueType="num">
                                      <p:cBhvr>
                                        <p:cTn id="53" dur="500" fill="hold"/>
                                        <p:tgtEl>
                                          <p:spTgt spid="115752"/>
                                        </p:tgtEl>
                                        <p:attrNameLst>
                                          <p:attrName>ppt_y</p:attrName>
                                        </p:attrNameLst>
                                      </p:cBhvr>
                                      <p:tavLst>
                                        <p:tav tm="0">
                                          <p:val>
                                            <p:strVal val="#ppt_y-#ppt_h/2"/>
                                          </p:val>
                                        </p:tav>
                                        <p:tav tm="100000">
                                          <p:val>
                                            <p:strVal val="#ppt_y"/>
                                          </p:val>
                                        </p:tav>
                                      </p:tavLst>
                                    </p:anim>
                                    <p:anim calcmode="lin" valueType="num">
                                      <p:cBhvr>
                                        <p:cTn id="54" dur="500" fill="hold"/>
                                        <p:tgtEl>
                                          <p:spTgt spid="115752"/>
                                        </p:tgtEl>
                                        <p:attrNameLst>
                                          <p:attrName>ppt_w</p:attrName>
                                        </p:attrNameLst>
                                      </p:cBhvr>
                                      <p:tavLst>
                                        <p:tav tm="0">
                                          <p:val>
                                            <p:strVal val="#ppt_w"/>
                                          </p:val>
                                        </p:tav>
                                        <p:tav tm="100000">
                                          <p:val>
                                            <p:strVal val="#ppt_w"/>
                                          </p:val>
                                        </p:tav>
                                      </p:tavLst>
                                    </p:anim>
                                    <p:anim calcmode="lin" valueType="num">
                                      <p:cBhvr>
                                        <p:cTn id="55" dur="500" fill="hold"/>
                                        <p:tgtEl>
                                          <p:spTgt spid="115752"/>
                                        </p:tgtEl>
                                        <p:attrNameLst>
                                          <p:attrName>ppt_h</p:attrName>
                                        </p:attrNameLst>
                                      </p:cBhvr>
                                      <p:tavLst>
                                        <p:tav tm="0">
                                          <p:val>
                                            <p:fltVal val="0"/>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115734"/>
                                        </p:tgtEl>
                                        <p:attrNameLst>
                                          <p:attrName>style.visibility</p:attrName>
                                        </p:attrNameLst>
                                      </p:cBhvr>
                                      <p:to>
                                        <p:strVal val="visible"/>
                                      </p:to>
                                    </p:set>
                                    <p:anim calcmode="lin" valueType="num">
                                      <p:cBhvr>
                                        <p:cTn id="60" dur="500" fill="hold"/>
                                        <p:tgtEl>
                                          <p:spTgt spid="115734"/>
                                        </p:tgtEl>
                                        <p:attrNameLst>
                                          <p:attrName>ppt_x</p:attrName>
                                        </p:attrNameLst>
                                      </p:cBhvr>
                                      <p:tavLst>
                                        <p:tav tm="0">
                                          <p:val>
                                            <p:strVal val="#ppt_x-#ppt_w/2"/>
                                          </p:val>
                                        </p:tav>
                                        <p:tav tm="100000">
                                          <p:val>
                                            <p:strVal val="#ppt_x"/>
                                          </p:val>
                                        </p:tav>
                                      </p:tavLst>
                                    </p:anim>
                                    <p:anim calcmode="lin" valueType="num">
                                      <p:cBhvr>
                                        <p:cTn id="61" dur="500" fill="hold"/>
                                        <p:tgtEl>
                                          <p:spTgt spid="115734"/>
                                        </p:tgtEl>
                                        <p:attrNameLst>
                                          <p:attrName>ppt_y</p:attrName>
                                        </p:attrNameLst>
                                      </p:cBhvr>
                                      <p:tavLst>
                                        <p:tav tm="0">
                                          <p:val>
                                            <p:strVal val="#ppt_y"/>
                                          </p:val>
                                        </p:tav>
                                        <p:tav tm="100000">
                                          <p:val>
                                            <p:strVal val="#ppt_y"/>
                                          </p:val>
                                        </p:tav>
                                      </p:tavLst>
                                    </p:anim>
                                    <p:anim calcmode="lin" valueType="num">
                                      <p:cBhvr>
                                        <p:cTn id="62" dur="500" fill="hold"/>
                                        <p:tgtEl>
                                          <p:spTgt spid="115734"/>
                                        </p:tgtEl>
                                        <p:attrNameLst>
                                          <p:attrName>ppt_w</p:attrName>
                                        </p:attrNameLst>
                                      </p:cBhvr>
                                      <p:tavLst>
                                        <p:tav tm="0">
                                          <p:val>
                                            <p:fltVal val="0"/>
                                          </p:val>
                                        </p:tav>
                                        <p:tav tm="100000">
                                          <p:val>
                                            <p:strVal val="#ppt_w"/>
                                          </p:val>
                                        </p:tav>
                                      </p:tavLst>
                                    </p:anim>
                                    <p:anim calcmode="lin" valueType="num">
                                      <p:cBhvr>
                                        <p:cTn id="63" dur="500" fill="hold"/>
                                        <p:tgtEl>
                                          <p:spTgt spid="115734"/>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17" presetClass="entr" presetSubtype="8" fill="hold" grpId="0" nodeType="clickEffect">
                                  <p:stCondLst>
                                    <p:cond delay="0"/>
                                  </p:stCondLst>
                                  <p:childTnLst>
                                    <p:set>
                                      <p:cBhvr>
                                        <p:cTn id="67" dur="1" fill="hold">
                                          <p:stCondLst>
                                            <p:cond delay="0"/>
                                          </p:stCondLst>
                                        </p:cTn>
                                        <p:tgtEl>
                                          <p:spTgt spid="115735"/>
                                        </p:tgtEl>
                                        <p:attrNameLst>
                                          <p:attrName>style.visibility</p:attrName>
                                        </p:attrNameLst>
                                      </p:cBhvr>
                                      <p:to>
                                        <p:strVal val="visible"/>
                                      </p:to>
                                    </p:set>
                                    <p:anim calcmode="lin" valueType="num">
                                      <p:cBhvr>
                                        <p:cTn id="68" dur="500" fill="hold"/>
                                        <p:tgtEl>
                                          <p:spTgt spid="115735"/>
                                        </p:tgtEl>
                                        <p:attrNameLst>
                                          <p:attrName>ppt_x</p:attrName>
                                        </p:attrNameLst>
                                      </p:cBhvr>
                                      <p:tavLst>
                                        <p:tav tm="0">
                                          <p:val>
                                            <p:strVal val="#ppt_x-#ppt_w/2"/>
                                          </p:val>
                                        </p:tav>
                                        <p:tav tm="100000">
                                          <p:val>
                                            <p:strVal val="#ppt_x"/>
                                          </p:val>
                                        </p:tav>
                                      </p:tavLst>
                                    </p:anim>
                                    <p:anim calcmode="lin" valueType="num">
                                      <p:cBhvr>
                                        <p:cTn id="69" dur="500" fill="hold"/>
                                        <p:tgtEl>
                                          <p:spTgt spid="115735"/>
                                        </p:tgtEl>
                                        <p:attrNameLst>
                                          <p:attrName>ppt_y</p:attrName>
                                        </p:attrNameLst>
                                      </p:cBhvr>
                                      <p:tavLst>
                                        <p:tav tm="0">
                                          <p:val>
                                            <p:strVal val="#ppt_y"/>
                                          </p:val>
                                        </p:tav>
                                        <p:tav tm="100000">
                                          <p:val>
                                            <p:strVal val="#ppt_y"/>
                                          </p:val>
                                        </p:tav>
                                      </p:tavLst>
                                    </p:anim>
                                    <p:anim calcmode="lin" valueType="num">
                                      <p:cBhvr>
                                        <p:cTn id="70" dur="500" fill="hold"/>
                                        <p:tgtEl>
                                          <p:spTgt spid="115735"/>
                                        </p:tgtEl>
                                        <p:attrNameLst>
                                          <p:attrName>ppt_w</p:attrName>
                                        </p:attrNameLst>
                                      </p:cBhvr>
                                      <p:tavLst>
                                        <p:tav tm="0">
                                          <p:val>
                                            <p:fltVal val="0"/>
                                          </p:val>
                                        </p:tav>
                                        <p:tav tm="100000">
                                          <p:val>
                                            <p:strVal val="#ppt_w"/>
                                          </p:val>
                                        </p:tav>
                                      </p:tavLst>
                                    </p:anim>
                                    <p:anim calcmode="lin" valueType="num">
                                      <p:cBhvr>
                                        <p:cTn id="71" dur="500" fill="hold"/>
                                        <p:tgtEl>
                                          <p:spTgt spid="115735"/>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17" presetClass="entr" presetSubtype="2" fill="hold" grpId="0" nodeType="clickEffect">
                                  <p:stCondLst>
                                    <p:cond delay="0"/>
                                  </p:stCondLst>
                                  <p:childTnLst>
                                    <p:set>
                                      <p:cBhvr>
                                        <p:cTn id="75" dur="1" fill="hold">
                                          <p:stCondLst>
                                            <p:cond delay="0"/>
                                          </p:stCondLst>
                                        </p:cTn>
                                        <p:tgtEl>
                                          <p:spTgt spid="115753"/>
                                        </p:tgtEl>
                                        <p:attrNameLst>
                                          <p:attrName>style.visibility</p:attrName>
                                        </p:attrNameLst>
                                      </p:cBhvr>
                                      <p:to>
                                        <p:strVal val="visible"/>
                                      </p:to>
                                    </p:set>
                                    <p:anim calcmode="lin" valueType="num">
                                      <p:cBhvr>
                                        <p:cTn id="76" dur="500" fill="hold"/>
                                        <p:tgtEl>
                                          <p:spTgt spid="115753"/>
                                        </p:tgtEl>
                                        <p:attrNameLst>
                                          <p:attrName>ppt_x</p:attrName>
                                        </p:attrNameLst>
                                      </p:cBhvr>
                                      <p:tavLst>
                                        <p:tav tm="0">
                                          <p:val>
                                            <p:strVal val="#ppt_x+#ppt_w/2"/>
                                          </p:val>
                                        </p:tav>
                                        <p:tav tm="100000">
                                          <p:val>
                                            <p:strVal val="#ppt_x"/>
                                          </p:val>
                                        </p:tav>
                                      </p:tavLst>
                                    </p:anim>
                                    <p:anim calcmode="lin" valueType="num">
                                      <p:cBhvr>
                                        <p:cTn id="77" dur="500" fill="hold"/>
                                        <p:tgtEl>
                                          <p:spTgt spid="115753"/>
                                        </p:tgtEl>
                                        <p:attrNameLst>
                                          <p:attrName>ppt_y</p:attrName>
                                        </p:attrNameLst>
                                      </p:cBhvr>
                                      <p:tavLst>
                                        <p:tav tm="0">
                                          <p:val>
                                            <p:strVal val="#ppt_y"/>
                                          </p:val>
                                        </p:tav>
                                        <p:tav tm="100000">
                                          <p:val>
                                            <p:strVal val="#ppt_y"/>
                                          </p:val>
                                        </p:tav>
                                      </p:tavLst>
                                    </p:anim>
                                    <p:anim calcmode="lin" valueType="num">
                                      <p:cBhvr>
                                        <p:cTn id="78" dur="500" fill="hold"/>
                                        <p:tgtEl>
                                          <p:spTgt spid="115753"/>
                                        </p:tgtEl>
                                        <p:attrNameLst>
                                          <p:attrName>ppt_w</p:attrName>
                                        </p:attrNameLst>
                                      </p:cBhvr>
                                      <p:tavLst>
                                        <p:tav tm="0">
                                          <p:val>
                                            <p:fltVal val="0"/>
                                          </p:val>
                                        </p:tav>
                                        <p:tav tm="100000">
                                          <p:val>
                                            <p:strVal val="#ppt_w"/>
                                          </p:val>
                                        </p:tav>
                                      </p:tavLst>
                                    </p:anim>
                                    <p:anim calcmode="lin" valueType="num">
                                      <p:cBhvr>
                                        <p:cTn id="79" dur="500" fill="hold"/>
                                        <p:tgtEl>
                                          <p:spTgt spid="1157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34" grpId="0" animBg="1"/>
      <p:bldP spid="115735" grpId="0" animBg="1"/>
      <p:bldP spid="115748" grpId="0" animBg="1" autoUpdateAnimBg="0"/>
      <p:bldP spid="115751" grpId="0" animBg="1"/>
      <p:bldP spid="115752" grpId="0" animBg="1"/>
      <p:bldP spid="115753"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42</a:t>
            </a:fld>
            <a:endParaRPr lang="en-US" altLang="zh-CN"/>
          </a:p>
        </p:txBody>
      </p:sp>
      <p:sp>
        <p:nvSpPr>
          <p:cNvPr id="4" name="矩形 3"/>
          <p:cNvSpPr/>
          <p:nvPr/>
        </p:nvSpPr>
        <p:spPr>
          <a:xfrm>
            <a:off x="457212" y="2476832"/>
            <a:ext cx="7787140" cy="1754326"/>
          </a:xfrm>
          <a:prstGeom prst="rect">
            <a:avLst/>
          </a:prstGeom>
        </p:spPr>
        <p:txBody>
          <a:bodyPr wrap="square">
            <a:spAutoFit/>
          </a:bodyPr>
          <a:lstStyle/>
          <a:p>
            <a:pPr algn="l">
              <a:lnSpc>
                <a:spcPct val="150000"/>
              </a:lnSpc>
            </a:pPr>
            <a:r>
              <a:rPr lang="zh-CN" altLang="en-US" b="1" dirty="0" smtClean="0">
                <a:latin typeface="华文中宋"/>
                <a:ea typeface="华文中宋"/>
              </a:rPr>
              <a:t>       ②</a:t>
            </a:r>
            <a:r>
              <a:rPr lang="zh-CN" altLang="en-US" b="1" dirty="0" smtClean="0"/>
              <a:t>、</a:t>
            </a:r>
            <a:r>
              <a:rPr lang="zh-CN" altLang="en-US" b="1" dirty="0">
                <a:latin typeface="华文中宋"/>
                <a:ea typeface="华文中宋"/>
              </a:rPr>
              <a:t>③</a:t>
            </a:r>
            <a:r>
              <a:rPr lang="zh-CN" altLang="en-US" b="1" dirty="0" smtClean="0"/>
              <a:t>、</a:t>
            </a:r>
            <a:r>
              <a:rPr lang="zh-CN" altLang="en-US" b="1" dirty="0">
                <a:latin typeface="华文中宋"/>
                <a:ea typeface="华文中宋"/>
              </a:rPr>
              <a:t>④</a:t>
            </a:r>
            <a:r>
              <a:rPr lang="zh-CN" altLang="en-US" b="1" dirty="0" smtClean="0"/>
              <a:t>为</a:t>
            </a:r>
            <a:r>
              <a:rPr lang="zh-CN" altLang="en-US" b="1" dirty="0"/>
              <a:t>近似法</a:t>
            </a:r>
            <a:r>
              <a:rPr lang="en-US" altLang="zh-CN" b="1" dirty="0"/>
              <a:t>,</a:t>
            </a:r>
            <a:r>
              <a:rPr lang="zh-CN" altLang="en-US" b="1" dirty="0"/>
              <a:t>若按近似法确定的误差值不超过其公差值</a:t>
            </a:r>
            <a:r>
              <a:rPr lang="en-US" altLang="zh-CN" b="1" dirty="0"/>
              <a:t>,</a:t>
            </a:r>
            <a:r>
              <a:rPr lang="zh-CN" altLang="en-US" b="1" dirty="0"/>
              <a:t>则可认为该项要求</a:t>
            </a:r>
            <a:r>
              <a:rPr lang="zh-CN" altLang="en-US" b="1" dirty="0" smtClean="0"/>
              <a:t>合格</a:t>
            </a:r>
            <a:r>
              <a:rPr lang="en-US" altLang="zh-CN" b="1" dirty="0"/>
              <a:t>,</a:t>
            </a:r>
            <a:r>
              <a:rPr lang="zh-CN" altLang="en-US" b="1" dirty="0"/>
              <a:t>否则不能判断其合格与否</a:t>
            </a:r>
            <a:r>
              <a:rPr lang="zh-CN" altLang="en-US" b="1" dirty="0" smtClean="0"/>
              <a:t>。</a:t>
            </a:r>
            <a:endParaRPr lang="zh-CN" altLang="en-US" b="1" dirty="0"/>
          </a:p>
        </p:txBody>
      </p:sp>
      <p:sp>
        <p:nvSpPr>
          <p:cNvPr id="5" name="矩形 4"/>
          <p:cNvSpPr/>
          <p:nvPr/>
        </p:nvSpPr>
        <p:spPr>
          <a:xfrm>
            <a:off x="501457" y="357548"/>
            <a:ext cx="7742894" cy="2308324"/>
          </a:xfrm>
          <a:prstGeom prst="rect">
            <a:avLst/>
          </a:prstGeom>
        </p:spPr>
        <p:txBody>
          <a:bodyPr wrap="square">
            <a:spAutoFit/>
          </a:bodyPr>
          <a:lstStyle/>
          <a:p>
            <a:pPr algn="l">
              <a:lnSpc>
                <a:spcPct val="150000"/>
              </a:lnSpc>
            </a:pPr>
            <a:r>
              <a:rPr lang="zh-CN" altLang="en-US" b="1" dirty="0"/>
              <a:t> </a:t>
            </a:r>
            <a:r>
              <a:rPr lang="zh-CN" altLang="en-US" b="1" dirty="0" smtClean="0"/>
              <a:t>        上述</a:t>
            </a:r>
            <a:r>
              <a:rPr lang="zh-CN" altLang="en-US" b="1" dirty="0"/>
              <a:t>四种判别方法</a:t>
            </a:r>
            <a:r>
              <a:rPr lang="en-US" altLang="zh-CN" b="1" dirty="0"/>
              <a:t>,</a:t>
            </a:r>
            <a:r>
              <a:rPr lang="zh-CN" altLang="en-US" b="1" dirty="0"/>
              <a:t>其结果是不同的</a:t>
            </a:r>
            <a:r>
              <a:rPr lang="en-US" altLang="zh-CN" b="1" dirty="0"/>
              <a:t>,</a:t>
            </a:r>
            <a:r>
              <a:rPr lang="zh-CN" altLang="en-US" b="1" dirty="0"/>
              <a:t>其中</a:t>
            </a:r>
            <a:r>
              <a:rPr lang="zh-CN" altLang="en-US" b="1" dirty="0">
                <a:latin typeface="华文中宋"/>
                <a:ea typeface="华文中宋"/>
              </a:rPr>
              <a:t>①</a:t>
            </a:r>
            <a:r>
              <a:rPr lang="zh-CN" altLang="en-US" b="1" dirty="0"/>
              <a:t>为最小区域法</a:t>
            </a:r>
            <a:r>
              <a:rPr lang="en-US" altLang="zh-CN" b="1" dirty="0"/>
              <a:t>,</a:t>
            </a:r>
            <a:r>
              <a:rPr lang="zh-CN" altLang="en-US" b="1" dirty="0"/>
              <a:t>得出的数值最小</a:t>
            </a:r>
            <a:r>
              <a:rPr lang="en-US" altLang="zh-CN" b="1" dirty="0"/>
              <a:t>,</a:t>
            </a:r>
            <a:r>
              <a:rPr lang="zh-CN" altLang="en-US" b="1" dirty="0"/>
              <a:t>而且也是唯一的。最小区域法所得圆度误差值与公差值比较可直接得出该项要求合格与否的结论。</a:t>
            </a:r>
            <a:endParaRPr lang="zh-CN" altLang="en-US" dirty="0"/>
          </a:p>
        </p:txBody>
      </p:sp>
      <p:sp>
        <p:nvSpPr>
          <p:cNvPr id="6" name="矩形 5"/>
          <p:cNvSpPr/>
          <p:nvPr/>
        </p:nvSpPr>
        <p:spPr>
          <a:xfrm>
            <a:off x="501455" y="4060599"/>
            <a:ext cx="7890376" cy="2308324"/>
          </a:xfrm>
          <a:prstGeom prst="rect">
            <a:avLst/>
          </a:prstGeom>
        </p:spPr>
        <p:txBody>
          <a:bodyPr wrap="square">
            <a:spAutoFit/>
          </a:bodyPr>
          <a:lstStyle/>
          <a:p>
            <a:pPr algn="l">
              <a:lnSpc>
                <a:spcPct val="150000"/>
              </a:lnSpc>
            </a:pPr>
            <a:r>
              <a:rPr lang="zh-CN" altLang="en-US" b="1" dirty="0" smtClean="0"/>
              <a:t>         在</a:t>
            </a:r>
            <a:r>
              <a:rPr lang="zh-CN" altLang="en-US" b="1" dirty="0"/>
              <a:t>比较先进的圆度上测量圆度误差时</a:t>
            </a:r>
            <a:r>
              <a:rPr lang="en-US" altLang="zh-CN" b="1" dirty="0"/>
              <a:t>,</a:t>
            </a:r>
            <a:r>
              <a:rPr lang="zh-CN" altLang="en-US" b="1" dirty="0"/>
              <a:t>仪器可以自动打印出上述四种判别方法的示值。在没有圆度仪时可用分度头与千分表逐点测量圆度误差</a:t>
            </a:r>
            <a:r>
              <a:rPr lang="en-US" altLang="zh-CN" b="1" dirty="0"/>
              <a:t>,</a:t>
            </a:r>
            <a:r>
              <a:rPr lang="zh-CN" altLang="en-US" b="1" dirty="0"/>
              <a:t>具体测量方法和数据处理详见实验指导书。</a:t>
            </a:r>
          </a:p>
        </p:txBody>
      </p:sp>
    </p:spTree>
    <p:extLst>
      <p:ext uri="{BB962C8B-B14F-4D97-AF65-F5344CB8AC3E}">
        <p14:creationId xmlns:p14="http://schemas.microsoft.com/office/powerpoint/2010/main" val="35342101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xfrm>
            <a:off x="6982131" y="5459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3510096-CD4F-4B46-9825-B6C3152C648A}" type="slidenum">
              <a:rPr kumimoji="0" lang="zh-CN" altLang="en-US" sz="2000" smtClean="0">
                <a:solidFill>
                  <a:srgbClr val="0000FF"/>
                </a:solidFill>
              </a:rPr>
              <a:pPr eaLnBrk="1" hangingPunct="1"/>
              <a:t>43</a:t>
            </a:fld>
            <a:endParaRPr kumimoji="0" lang="en-US" altLang="zh-CN" sz="2000" dirty="0" smtClean="0">
              <a:solidFill>
                <a:srgbClr val="0000FF"/>
              </a:solidFill>
            </a:endParaRPr>
          </a:p>
        </p:txBody>
      </p:sp>
      <p:sp>
        <p:nvSpPr>
          <p:cNvPr id="19465" name="Text Box 9"/>
          <p:cNvSpPr txBox="1">
            <a:spLocks noChangeArrowheads="1"/>
          </p:cNvSpPr>
          <p:nvPr/>
        </p:nvSpPr>
        <p:spPr bwMode="auto">
          <a:xfrm>
            <a:off x="1915301" y="228054"/>
            <a:ext cx="49482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4.5.2  方向误差及其评定</a:t>
            </a:r>
            <a:r>
              <a:rPr lang="zh-CN" altLang="en-US" dirty="0"/>
              <a:t> </a:t>
            </a:r>
          </a:p>
        </p:txBody>
      </p:sp>
      <p:sp>
        <p:nvSpPr>
          <p:cNvPr id="3" name="矩形 2"/>
          <p:cNvSpPr/>
          <p:nvPr/>
        </p:nvSpPr>
        <p:spPr>
          <a:xfrm>
            <a:off x="350272" y="1137293"/>
            <a:ext cx="8026812" cy="1200329"/>
          </a:xfrm>
          <a:prstGeom prst="rect">
            <a:avLst/>
          </a:prstGeom>
        </p:spPr>
        <p:txBody>
          <a:bodyPr wrap="square">
            <a:spAutoFit/>
          </a:bodyPr>
          <a:lstStyle/>
          <a:p>
            <a:pPr algn="l"/>
            <a:r>
              <a:rPr lang="zh-CN" altLang="en-US" b="1" dirty="0" smtClean="0"/>
              <a:t>         方向</a:t>
            </a:r>
            <a:r>
              <a:rPr lang="zh-CN" altLang="en-US" b="1" dirty="0"/>
              <a:t>误差是指被测要素的提取要素对具有</a:t>
            </a:r>
            <a:r>
              <a:rPr lang="zh-CN" altLang="en-US" b="1" dirty="0" smtClean="0"/>
              <a:t>确定方向</a:t>
            </a:r>
            <a:r>
              <a:rPr lang="zh-CN" altLang="en-US" b="1" dirty="0"/>
              <a:t>的理想要素的变动量。理想要素</a:t>
            </a:r>
            <a:r>
              <a:rPr lang="zh-CN" altLang="en-US" b="1" dirty="0" smtClean="0"/>
              <a:t>的方向</a:t>
            </a:r>
            <a:r>
              <a:rPr lang="zh-CN" altLang="en-US" b="1" dirty="0"/>
              <a:t>由基准或基准和理论正确尺寸确定。</a:t>
            </a:r>
          </a:p>
        </p:txBody>
      </p:sp>
      <p:grpSp>
        <p:nvGrpSpPr>
          <p:cNvPr id="6" name="组合 5"/>
          <p:cNvGrpSpPr/>
          <p:nvPr/>
        </p:nvGrpSpPr>
        <p:grpSpPr>
          <a:xfrm>
            <a:off x="437305" y="2297558"/>
            <a:ext cx="7954527" cy="4154984"/>
            <a:chOff x="437305" y="2268062"/>
            <a:chExt cx="7954527" cy="4154984"/>
          </a:xfrm>
        </p:grpSpPr>
        <p:sp>
          <p:nvSpPr>
            <p:cNvPr id="2" name="矩形 1"/>
            <p:cNvSpPr/>
            <p:nvPr/>
          </p:nvSpPr>
          <p:spPr>
            <a:xfrm>
              <a:off x="437305" y="2268062"/>
              <a:ext cx="7954527" cy="4154984"/>
            </a:xfrm>
            <a:prstGeom prst="rect">
              <a:avLst/>
            </a:prstGeom>
          </p:spPr>
          <p:txBody>
            <a:bodyPr wrap="square">
              <a:spAutoFit/>
            </a:bodyPr>
            <a:lstStyle/>
            <a:p>
              <a:pPr algn="l"/>
              <a:r>
                <a:rPr lang="zh-CN" altLang="en-US" b="1" dirty="0" smtClean="0"/>
                <a:t>         在</a:t>
              </a:r>
              <a:r>
                <a:rPr lang="zh-CN" altLang="en-US" b="1" dirty="0"/>
                <a:t>工程图样中</a:t>
              </a:r>
              <a:r>
                <a:rPr lang="en-US" altLang="zh-CN" b="1" dirty="0"/>
                <a:t>,</a:t>
              </a:r>
              <a:r>
                <a:rPr lang="zh-CN" altLang="en-US" b="1" dirty="0"/>
                <a:t>如方向公差值后面带有最大</a:t>
              </a:r>
              <a:r>
                <a:rPr lang="zh-CN" altLang="en-US" b="1" dirty="0" smtClean="0"/>
                <a:t>内切        、</a:t>
              </a:r>
              <a:r>
                <a:rPr lang="zh-CN" altLang="en-US" b="1" dirty="0"/>
                <a:t>最小外</a:t>
              </a:r>
              <a:r>
                <a:rPr lang="zh-CN" altLang="en-US" b="1" dirty="0" smtClean="0"/>
                <a:t>接       、</a:t>
              </a:r>
              <a:r>
                <a:rPr lang="zh-CN" altLang="en-US" b="1" dirty="0"/>
                <a:t>最小二</a:t>
              </a:r>
              <a:r>
                <a:rPr lang="zh-CN" altLang="en-US" b="1" dirty="0" smtClean="0"/>
                <a:t>乘        、</a:t>
              </a:r>
              <a:r>
                <a:rPr lang="zh-CN" altLang="en-US" b="1" dirty="0"/>
                <a:t>最小</a:t>
              </a:r>
              <a:r>
                <a:rPr lang="zh-CN" altLang="en-US" b="1" dirty="0" smtClean="0"/>
                <a:t>区域        、贴切       等</a:t>
              </a:r>
              <a:r>
                <a:rPr lang="zh-CN" altLang="en-US" b="1" dirty="0"/>
                <a:t>符号时</a:t>
              </a:r>
              <a:r>
                <a:rPr lang="en-US" altLang="zh-CN" b="1" dirty="0"/>
                <a:t>,</a:t>
              </a:r>
              <a:r>
                <a:rPr lang="zh-CN" altLang="en-US" b="1" dirty="0"/>
                <a:t>表示的是对被测要素的拟合要素的方向公差要求</a:t>
              </a:r>
              <a:r>
                <a:rPr lang="en-US" altLang="zh-CN" b="1" dirty="0"/>
                <a:t>,</a:t>
              </a:r>
              <a:r>
                <a:rPr lang="zh-CN" altLang="en-US" b="1" dirty="0"/>
                <a:t>否则</a:t>
              </a:r>
              <a:r>
                <a:rPr lang="en-US" altLang="zh-CN" b="1" dirty="0"/>
                <a:t>,</a:t>
              </a:r>
              <a:r>
                <a:rPr lang="zh-CN" altLang="en-US" b="1" dirty="0"/>
                <a:t>是指对</a:t>
              </a:r>
              <a:r>
                <a:rPr lang="zh-CN" altLang="en-US" b="1" dirty="0" smtClean="0"/>
                <a:t>被测</a:t>
              </a:r>
              <a:r>
                <a:rPr lang="zh-CN" altLang="en-US" b="1" dirty="0"/>
                <a:t>要素本身的方向公差要求。如图</a:t>
              </a:r>
              <a:r>
                <a:rPr lang="en-US" altLang="zh-CN" b="1" dirty="0"/>
                <a:t>4.49(a) </a:t>
              </a:r>
              <a:r>
                <a:rPr lang="zh-CN" altLang="en-US" b="1" dirty="0"/>
                <a:t>所示为对贴切要素的平行度公差要求的标注</a:t>
              </a:r>
              <a:r>
                <a:rPr lang="zh-CN" altLang="en-US" b="1" dirty="0" smtClean="0"/>
                <a:t>及解释</a:t>
              </a:r>
              <a:r>
                <a:rPr lang="zh-CN" altLang="en-US" b="1" dirty="0"/>
                <a:t>示例。</a:t>
              </a:r>
              <a:r>
                <a:rPr lang="zh-CN" altLang="en-US" b="1" dirty="0" smtClean="0"/>
                <a:t>符号       表示</a:t>
              </a:r>
              <a:r>
                <a:rPr lang="zh-CN" altLang="en-US" b="1" dirty="0"/>
                <a:t>此规范是对被测要素的拟合要素的方向公差要求</a:t>
              </a:r>
              <a:r>
                <a:rPr lang="en-US" altLang="zh-CN" b="1" dirty="0"/>
                <a:t>,</a:t>
              </a:r>
              <a:r>
                <a:rPr lang="zh-CN" altLang="en-US" b="1" dirty="0"/>
                <a:t>在上表面被</a:t>
              </a:r>
              <a:r>
                <a:rPr lang="zh-CN" altLang="en-US" b="1" dirty="0" smtClean="0"/>
                <a:t>测长度</a:t>
              </a:r>
              <a:r>
                <a:rPr lang="zh-CN" altLang="en-US" b="1" dirty="0"/>
                <a:t>范围内</a:t>
              </a:r>
              <a:r>
                <a:rPr lang="en-US" altLang="zh-CN" b="1" dirty="0"/>
                <a:t>,</a:t>
              </a:r>
              <a:r>
                <a:rPr lang="zh-CN" altLang="en-US" b="1" dirty="0"/>
                <a:t>采用贴切法对被测要素的提取要素</a:t>
              </a:r>
              <a:r>
                <a:rPr lang="en-US" altLang="zh-CN" b="1" dirty="0"/>
                <a:t>(</a:t>
              </a:r>
              <a:r>
                <a:rPr lang="zh-CN" altLang="en-US" b="1" dirty="0"/>
                <a:t>或滤波要素</a:t>
              </a:r>
              <a:r>
                <a:rPr lang="en-US" altLang="zh-CN" b="1" dirty="0"/>
                <a:t>) </a:t>
              </a:r>
              <a:r>
                <a:rPr lang="zh-CN" altLang="en-US" b="1" dirty="0"/>
                <a:t>进行拟合得到被测要素的</a:t>
              </a:r>
              <a:r>
                <a:rPr lang="zh-CN" altLang="en-US" b="1" dirty="0" smtClean="0"/>
                <a:t>拟合度</a:t>
              </a:r>
              <a:r>
                <a:rPr lang="zh-CN" altLang="en-US" b="1" dirty="0"/>
                <a:t>公差值为</a:t>
              </a:r>
              <a:r>
                <a:rPr lang="en-US" altLang="zh-CN" b="1" dirty="0"/>
                <a:t>0.1 mm</a:t>
              </a:r>
              <a:r>
                <a:rPr lang="zh-CN" altLang="en-US" b="1" dirty="0"/>
                <a:t>。</a:t>
              </a:r>
              <a:r>
                <a:rPr lang="zh-CN" altLang="en-US" b="1" dirty="0" smtClean="0"/>
                <a:t>图</a:t>
              </a:r>
              <a:r>
                <a:rPr lang="en-US" altLang="zh-CN" b="1" dirty="0" smtClean="0"/>
                <a:t>4.49(b</a:t>
              </a:r>
              <a:r>
                <a:rPr lang="en-US" altLang="zh-CN" b="1" dirty="0"/>
                <a:t>) </a:t>
              </a:r>
              <a:r>
                <a:rPr lang="zh-CN" altLang="en-US" b="1" dirty="0"/>
                <a:t>所示为对被测要素本身的平行度公差要求标注及解释示例。在上表面被测长度</a:t>
              </a:r>
              <a:r>
                <a:rPr lang="zh-CN" altLang="en-US" b="1" dirty="0" smtClean="0"/>
                <a:t>范围</a:t>
              </a:r>
              <a:r>
                <a:rPr lang="zh-CN" altLang="en-US" b="1" dirty="0"/>
                <a:t>内</a:t>
              </a:r>
              <a:r>
                <a:rPr lang="en-US" altLang="zh-CN" b="1" dirty="0"/>
                <a:t>,</a:t>
              </a:r>
              <a:r>
                <a:rPr lang="zh-CN" altLang="en-US" b="1" dirty="0"/>
                <a:t>被测要素相对于基准要素</a:t>
              </a:r>
              <a:r>
                <a:rPr lang="en-US" altLang="zh-CN" b="1" i="1" dirty="0"/>
                <a:t>A</a:t>
              </a:r>
              <a:r>
                <a:rPr lang="en-US" altLang="zh-CN" b="1" dirty="0"/>
                <a:t> </a:t>
              </a:r>
              <a:r>
                <a:rPr lang="zh-CN" altLang="en-US" b="1" dirty="0"/>
                <a:t>的平行度公差值为</a:t>
              </a:r>
              <a:r>
                <a:rPr lang="en-US" altLang="zh-CN" b="1" dirty="0"/>
                <a:t>0.1 mm</a:t>
              </a:r>
              <a:r>
                <a:rPr lang="zh-CN" altLang="en-US" b="1" dirty="0" smtClean="0"/>
                <a:t>。</a:t>
              </a:r>
              <a:endParaRPr lang="zh-CN" altLang="en-US" b="1" dirty="0"/>
            </a:p>
          </p:txBody>
        </p:sp>
        <p:sp>
          <p:nvSpPr>
            <p:cNvPr id="5" name="椭圆 4"/>
            <p:cNvSpPr/>
            <p:nvPr/>
          </p:nvSpPr>
          <p:spPr bwMode="auto">
            <a:xfrm>
              <a:off x="6098460" y="2701450"/>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b="0" i="0" u="none" strike="noStrike" cap="none" normalizeH="0" baseline="0" dirty="0" smtClean="0">
                  <a:ln>
                    <a:noFill/>
                  </a:ln>
                  <a:solidFill>
                    <a:schemeClr val="tx1"/>
                  </a:solidFill>
                  <a:effectLst/>
                  <a:latin typeface="Times New Roman" pitchFamily="18" charset="0"/>
                  <a:ea typeface="宋体" pitchFamily="2" charset="-122"/>
                </a:rPr>
                <a:t>C</a:t>
              </a:r>
              <a:endParaRPr kumimoji="1" lang="zh-CN" altLang="en-US" b="0" i="0" u="none" strike="noStrike" cap="none" normalizeH="0" baseline="0" dirty="0" smtClean="0">
                <a:ln>
                  <a:noFill/>
                </a:ln>
                <a:solidFill>
                  <a:schemeClr val="tx1"/>
                </a:solidFill>
                <a:effectLst/>
                <a:latin typeface="Times New Roman" pitchFamily="18" charset="0"/>
                <a:ea typeface="宋体" pitchFamily="2" charset="-122"/>
              </a:endParaRPr>
            </a:p>
          </p:txBody>
        </p:sp>
        <p:sp>
          <p:nvSpPr>
            <p:cNvPr id="15" name="椭圆 14"/>
            <p:cNvSpPr/>
            <p:nvPr/>
          </p:nvSpPr>
          <p:spPr bwMode="auto">
            <a:xfrm>
              <a:off x="7477431" y="2281044"/>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sz="3200" b="0" i="0" u="none" strike="noStrike" cap="none" normalizeH="0" baseline="0" dirty="0" smtClean="0">
                  <a:ln>
                    <a:noFill/>
                  </a:ln>
                  <a:solidFill>
                    <a:schemeClr val="tx1"/>
                  </a:solidFill>
                  <a:effectLst/>
                  <a:latin typeface="Times New Roman" pitchFamily="18" charset="0"/>
                  <a:ea typeface="宋体" pitchFamily="2" charset="-122"/>
                </a:rPr>
                <a:t>x</a:t>
              </a:r>
              <a:endParaRPr kumimoji="1" lang="zh-CN" altLang="en-US" sz="3200" b="0" i="0" u="none" strike="noStrike" cap="none" normalizeH="0" baseline="0" dirty="0" smtClean="0">
                <a:ln>
                  <a:noFill/>
                </a:ln>
                <a:solidFill>
                  <a:schemeClr val="tx1"/>
                </a:solidFill>
                <a:effectLst/>
                <a:latin typeface="Times New Roman" pitchFamily="18" charset="0"/>
                <a:ea typeface="宋体" pitchFamily="2" charset="-122"/>
              </a:endParaRPr>
            </a:p>
          </p:txBody>
        </p:sp>
        <p:sp>
          <p:nvSpPr>
            <p:cNvPr id="16" name="椭圆 15"/>
            <p:cNvSpPr/>
            <p:nvPr/>
          </p:nvSpPr>
          <p:spPr bwMode="auto">
            <a:xfrm>
              <a:off x="1797765" y="2676357"/>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altLang="zh-CN" dirty="0" smtClean="0"/>
                <a:t>N</a:t>
              </a:r>
              <a:endParaRPr kumimoji="1" lang="zh-CN" altLang="en-US" b="0" i="0" u="none" strike="noStrike" cap="none" normalizeH="0" baseline="0" dirty="0" smtClean="0">
                <a:ln>
                  <a:noFill/>
                </a:ln>
                <a:solidFill>
                  <a:schemeClr val="tx1"/>
                </a:solidFill>
                <a:effectLst/>
              </a:endParaRPr>
            </a:p>
          </p:txBody>
        </p:sp>
        <p:sp>
          <p:nvSpPr>
            <p:cNvPr id="17" name="椭圆 16"/>
            <p:cNvSpPr/>
            <p:nvPr/>
          </p:nvSpPr>
          <p:spPr bwMode="auto">
            <a:xfrm>
              <a:off x="3906478" y="2685191"/>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b="0" i="0" u="none" strike="noStrike" cap="none" normalizeH="0" baseline="0" dirty="0" smtClean="0">
                  <a:ln>
                    <a:noFill/>
                  </a:ln>
                  <a:solidFill>
                    <a:schemeClr val="tx1"/>
                  </a:solidFill>
                  <a:effectLst/>
                  <a:latin typeface="Times New Roman" pitchFamily="18" charset="0"/>
                  <a:ea typeface="宋体" pitchFamily="2" charset="-122"/>
                </a:rPr>
                <a:t>G</a:t>
              </a:r>
              <a:endParaRPr kumimoji="1" lang="zh-CN" altLang="en-US" b="0" i="0" u="none" strike="noStrike" cap="none" normalizeH="0" baseline="0" dirty="0" smtClean="0">
                <a:ln>
                  <a:noFill/>
                </a:ln>
                <a:solidFill>
                  <a:schemeClr val="tx1"/>
                </a:solidFill>
                <a:effectLst/>
                <a:latin typeface="Times New Roman" pitchFamily="18" charset="0"/>
                <a:ea typeface="宋体" pitchFamily="2" charset="-122"/>
              </a:endParaRPr>
            </a:p>
          </p:txBody>
        </p:sp>
        <p:sp>
          <p:nvSpPr>
            <p:cNvPr id="18" name="椭圆 17"/>
            <p:cNvSpPr/>
            <p:nvPr/>
          </p:nvSpPr>
          <p:spPr bwMode="auto">
            <a:xfrm>
              <a:off x="1209367" y="4163401"/>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b="0" i="0" u="none" strike="noStrike" cap="none" normalizeH="0" baseline="0" dirty="0" smtClean="0">
                  <a:ln>
                    <a:noFill/>
                  </a:ln>
                  <a:solidFill>
                    <a:schemeClr val="tx1"/>
                  </a:solidFill>
                  <a:effectLst/>
                  <a:latin typeface="Times New Roman" pitchFamily="18" charset="0"/>
                  <a:ea typeface="宋体" pitchFamily="2" charset="-122"/>
                </a:rPr>
                <a:t>T</a:t>
              </a:r>
              <a:endParaRPr kumimoji="1" lang="zh-CN" altLang="en-US" b="0" i="0" u="none" strike="noStrike" cap="none" normalizeH="0" baseline="0" dirty="0" smtClean="0">
                <a:ln>
                  <a:noFill/>
                </a:ln>
                <a:solidFill>
                  <a:schemeClr val="tx1"/>
                </a:solidFill>
                <a:effectLst/>
                <a:latin typeface="Times New Roman" pitchFamily="18" charset="0"/>
                <a:ea typeface="宋体" pitchFamily="2" charset="-122"/>
              </a:endParaRPr>
            </a:p>
          </p:txBody>
        </p:sp>
        <p:sp>
          <p:nvSpPr>
            <p:cNvPr id="19" name="椭圆 18"/>
            <p:cNvSpPr/>
            <p:nvPr/>
          </p:nvSpPr>
          <p:spPr bwMode="auto">
            <a:xfrm>
              <a:off x="7610163" y="2701450"/>
              <a:ext cx="457200" cy="364306"/>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b="0" i="0" u="none" strike="noStrike" cap="none" normalizeH="0" baseline="0" dirty="0" smtClean="0">
                  <a:ln>
                    <a:noFill/>
                  </a:ln>
                  <a:solidFill>
                    <a:schemeClr val="tx1"/>
                  </a:solidFill>
                  <a:effectLst/>
                  <a:latin typeface="Times New Roman" pitchFamily="18" charset="0"/>
                  <a:ea typeface="宋体" pitchFamily="2" charset="-122"/>
                </a:rPr>
                <a:t>T</a:t>
              </a:r>
              <a:endParaRPr kumimoji="1" lang="zh-CN" altLang="en-US" b="0" i="0" u="none" strike="noStrike" cap="none" normalizeH="0" baseline="0" dirty="0" smtClean="0">
                <a:ln>
                  <a:noFill/>
                </a:ln>
                <a:solidFill>
                  <a:schemeClr val="tx1"/>
                </a:solidFill>
                <a:effectLst/>
                <a:latin typeface="Times New Roman" pitchFamily="18" charset="0"/>
                <a:ea typeface="宋体" pitchFamily="2" charset="-122"/>
              </a:endParaRPr>
            </a:p>
          </p:txBody>
        </p:sp>
      </p:grpSp>
      <p:sp>
        <p:nvSpPr>
          <p:cNvPr id="7" name="矩形 6"/>
          <p:cNvSpPr/>
          <p:nvPr/>
        </p:nvSpPr>
        <p:spPr>
          <a:xfrm>
            <a:off x="1087644" y="700511"/>
            <a:ext cx="1729961" cy="461665"/>
          </a:xfrm>
          <a:prstGeom prst="rect">
            <a:avLst/>
          </a:prstGeom>
        </p:spPr>
        <p:txBody>
          <a:bodyPr wrap="none">
            <a:spAutoFit/>
          </a:bodyPr>
          <a:lstStyle/>
          <a:p>
            <a:pPr algn="l"/>
            <a:r>
              <a:rPr lang="en-US" altLang="zh-CN" b="1" dirty="0"/>
              <a:t>1. </a:t>
            </a:r>
            <a:r>
              <a:rPr lang="zh-CN" altLang="en-US" b="1" dirty="0"/>
              <a:t>方向误差</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5">
                                            <p:txEl>
                                              <p:pRg st="0" end="0"/>
                                            </p:txEl>
                                          </p:spTgt>
                                        </p:tgtEl>
                                        <p:attrNameLst>
                                          <p:attrName>style.visibility</p:attrName>
                                        </p:attrNameLst>
                                      </p:cBhvr>
                                      <p:to>
                                        <p:strVal val="visible"/>
                                      </p:to>
                                    </p:set>
                                    <p:animEffect transition="in" filter="wipe(left)">
                                      <p:cBhvr>
                                        <p:cTn id="7" dur="300"/>
                                        <p:tgtEl>
                                          <p:spTgt spid="194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build="p" autoUpdateAnimBg="0"/>
      <p:bldP spid="3"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44</a:t>
            </a:fld>
            <a:endParaRPr lang="en-US" altLang="zh-CN"/>
          </a:p>
        </p:txBody>
      </p:sp>
      <p:grpSp>
        <p:nvGrpSpPr>
          <p:cNvPr id="4" name="组合 3"/>
          <p:cNvGrpSpPr/>
          <p:nvPr/>
        </p:nvGrpSpPr>
        <p:grpSpPr>
          <a:xfrm>
            <a:off x="410123" y="265471"/>
            <a:ext cx="8084948" cy="2862322"/>
            <a:chOff x="410123" y="265471"/>
            <a:chExt cx="8084948" cy="2862322"/>
          </a:xfrm>
        </p:grpSpPr>
        <p:sp>
          <p:nvSpPr>
            <p:cNvPr id="3" name="矩形 2"/>
            <p:cNvSpPr/>
            <p:nvPr/>
          </p:nvSpPr>
          <p:spPr>
            <a:xfrm>
              <a:off x="410123" y="265471"/>
              <a:ext cx="8084948" cy="2862322"/>
            </a:xfrm>
            <a:prstGeom prst="rect">
              <a:avLst/>
            </a:prstGeom>
          </p:spPr>
          <p:txBody>
            <a:bodyPr wrap="square">
              <a:spAutoFit/>
            </a:bodyPr>
            <a:lstStyle/>
            <a:p>
              <a:pPr algn="l">
                <a:lnSpc>
                  <a:spcPct val="150000"/>
                </a:lnSpc>
              </a:pPr>
              <a:r>
                <a:rPr lang="zh-CN" altLang="en-US" b="1" dirty="0" smtClean="0"/>
                <a:t>          如</a:t>
              </a:r>
              <a:r>
                <a:rPr lang="zh-CN" altLang="en-US" b="1" dirty="0"/>
                <a:t>图</a:t>
              </a:r>
              <a:r>
                <a:rPr lang="en-US" altLang="zh-CN" b="1" dirty="0"/>
                <a:t>4.49(a) </a:t>
              </a:r>
              <a:r>
                <a:rPr lang="zh-CN" altLang="en-US" b="1" dirty="0"/>
                <a:t>所示为对贴切要素的平行度公差要求的标注及解释示例。</a:t>
              </a:r>
              <a:r>
                <a:rPr lang="zh-CN" altLang="en-US" b="1" dirty="0" smtClean="0"/>
                <a:t>符号        表示</a:t>
              </a:r>
              <a:r>
                <a:rPr lang="zh-CN" altLang="en-US" b="1" dirty="0"/>
                <a:t>此规范是对被测要素的拟合要素的方向公差要求</a:t>
              </a:r>
              <a:r>
                <a:rPr lang="en-US" altLang="zh-CN" b="1" dirty="0"/>
                <a:t>,</a:t>
              </a:r>
              <a:r>
                <a:rPr lang="zh-CN" altLang="en-US" b="1" dirty="0"/>
                <a:t>在上表面被测长度范围内</a:t>
              </a:r>
              <a:r>
                <a:rPr lang="en-US" altLang="zh-CN" b="1" dirty="0"/>
                <a:t>,</a:t>
              </a:r>
              <a:r>
                <a:rPr lang="zh-CN" altLang="en-US" b="1" dirty="0"/>
                <a:t>采用贴切法对被测要素的提取要素</a:t>
              </a:r>
              <a:r>
                <a:rPr lang="en-US" altLang="zh-CN" b="1" dirty="0"/>
                <a:t>(</a:t>
              </a:r>
              <a:r>
                <a:rPr lang="zh-CN" altLang="en-US" b="1" dirty="0"/>
                <a:t>或滤波要素</a:t>
              </a:r>
              <a:r>
                <a:rPr lang="en-US" altLang="zh-CN" b="1" dirty="0"/>
                <a:t>) </a:t>
              </a:r>
              <a:r>
                <a:rPr lang="zh-CN" altLang="en-US" b="1" dirty="0"/>
                <a:t>进行拟合得到被测要素的拟合度公差值为</a:t>
              </a:r>
              <a:r>
                <a:rPr lang="en-US" altLang="zh-CN" b="1" dirty="0"/>
                <a:t>0.1 mm</a:t>
              </a:r>
              <a:r>
                <a:rPr lang="zh-CN" altLang="en-US" b="1" dirty="0"/>
                <a:t>。</a:t>
              </a:r>
              <a:endParaRPr lang="zh-CN" altLang="en-US" dirty="0"/>
            </a:p>
          </p:txBody>
        </p:sp>
        <p:sp>
          <p:nvSpPr>
            <p:cNvPr id="6" name="椭圆 5"/>
            <p:cNvSpPr/>
            <p:nvPr/>
          </p:nvSpPr>
          <p:spPr bwMode="auto">
            <a:xfrm>
              <a:off x="3333133" y="840658"/>
              <a:ext cx="457200" cy="501397"/>
            </a:xfrm>
            <a:prstGeom prst="ellipse">
              <a:avLst/>
            </a:prstGeom>
            <a:noFill/>
            <a:ln w="28575" cap="flat" cmpd="sng" algn="ctr">
              <a:solidFill>
                <a:schemeClr val="tx2"/>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zh-CN" b="0" i="0" u="none" strike="noStrike" cap="none" normalizeH="0" baseline="0" dirty="0" smtClean="0">
                  <a:ln>
                    <a:noFill/>
                  </a:ln>
                  <a:solidFill>
                    <a:schemeClr val="tx1"/>
                  </a:solidFill>
                  <a:effectLst/>
                  <a:latin typeface="Times New Roman" pitchFamily="18" charset="0"/>
                  <a:ea typeface="宋体" pitchFamily="2" charset="-122"/>
                </a:rPr>
                <a:t>T</a:t>
              </a:r>
              <a:endParaRPr kumimoji="1" lang="zh-CN" altLang="en-US" b="0" i="0" u="none" strike="noStrike" cap="none" normalizeH="0" baseline="0" dirty="0" smtClean="0">
                <a:ln>
                  <a:noFill/>
                </a:ln>
                <a:solidFill>
                  <a:schemeClr val="tx1"/>
                </a:solidFill>
                <a:effectLst/>
                <a:latin typeface="Times New Roman" pitchFamily="18" charset="0"/>
                <a:ea typeface="宋体" pitchFamily="2" charset="-122"/>
              </a:endParaRPr>
            </a:p>
          </p:txBody>
        </p:sp>
      </p:grpSp>
      <p:pic>
        <p:nvPicPr>
          <p:cNvPr id="819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612" y="3086025"/>
            <a:ext cx="7513969" cy="2898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22743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1924"/>
                                        </p:tgtEl>
                                        <p:attrNameLst>
                                          <p:attrName>style.visibility</p:attrName>
                                        </p:attrNameLst>
                                      </p:cBhvr>
                                      <p:to>
                                        <p:strVal val="visible"/>
                                      </p:to>
                                    </p:set>
                                    <p:anim calcmode="lin" valueType="num">
                                      <p:cBhvr additive="base">
                                        <p:cTn id="7" dur="500" fill="hold"/>
                                        <p:tgtEl>
                                          <p:spTgt spid="81924"/>
                                        </p:tgtEl>
                                        <p:attrNameLst>
                                          <p:attrName>ppt_x</p:attrName>
                                        </p:attrNameLst>
                                      </p:cBhvr>
                                      <p:tavLst>
                                        <p:tav tm="0">
                                          <p:val>
                                            <p:strVal val="#ppt_x"/>
                                          </p:val>
                                        </p:tav>
                                        <p:tav tm="100000">
                                          <p:val>
                                            <p:strVal val="#ppt_x"/>
                                          </p:val>
                                        </p:tav>
                                      </p:tavLst>
                                    </p:anim>
                                    <p:anim calcmode="lin" valueType="num">
                                      <p:cBhvr additive="base">
                                        <p:cTn id="8" dur="500" fill="hold"/>
                                        <p:tgtEl>
                                          <p:spTgt spid="819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1852A77-989C-4D75-917E-6908100A9BF5}" type="slidenum">
              <a:rPr kumimoji="0" lang="zh-CN" altLang="en-US" sz="2000" smtClean="0">
                <a:solidFill>
                  <a:srgbClr val="0000FF"/>
                </a:solidFill>
              </a:rPr>
              <a:pPr eaLnBrk="1" hangingPunct="1"/>
              <a:t>45</a:t>
            </a:fld>
            <a:endParaRPr kumimoji="0" lang="en-US" altLang="zh-CN" sz="2000" smtClean="0">
              <a:solidFill>
                <a:srgbClr val="0000FF"/>
              </a:solidFill>
            </a:endParaRPr>
          </a:p>
        </p:txBody>
      </p:sp>
      <p:sp>
        <p:nvSpPr>
          <p:cNvPr id="16" name="圆角矩形 15">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
        <p:nvSpPr>
          <p:cNvPr id="2" name="矩形 1"/>
          <p:cNvSpPr/>
          <p:nvPr/>
        </p:nvSpPr>
        <p:spPr>
          <a:xfrm>
            <a:off x="678428" y="394730"/>
            <a:ext cx="7300452" cy="1754326"/>
          </a:xfrm>
          <a:prstGeom prst="rect">
            <a:avLst/>
          </a:prstGeom>
        </p:spPr>
        <p:txBody>
          <a:bodyPr wrap="square">
            <a:spAutoFit/>
          </a:bodyPr>
          <a:lstStyle/>
          <a:p>
            <a:pPr algn="l">
              <a:lnSpc>
                <a:spcPct val="150000"/>
              </a:lnSpc>
            </a:pPr>
            <a:r>
              <a:rPr lang="zh-CN" altLang="en-US" b="1" dirty="0" smtClean="0"/>
              <a:t>          图</a:t>
            </a:r>
            <a:r>
              <a:rPr lang="en-US" altLang="zh-CN" b="1" dirty="0"/>
              <a:t>4.49(b) </a:t>
            </a:r>
            <a:r>
              <a:rPr lang="zh-CN" altLang="en-US" b="1" dirty="0"/>
              <a:t>所示为对被测要素本身的平行度公差要求标注及解释示例。在上表面被测长度范围内</a:t>
            </a:r>
            <a:r>
              <a:rPr lang="en-US" altLang="zh-CN" b="1" dirty="0"/>
              <a:t>,</a:t>
            </a:r>
            <a:r>
              <a:rPr lang="zh-CN" altLang="en-US" b="1" dirty="0"/>
              <a:t>被测要素相对于基准要素</a:t>
            </a:r>
            <a:r>
              <a:rPr lang="en-US" altLang="zh-CN" b="1" i="1" dirty="0"/>
              <a:t>A</a:t>
            </a:r>
            <a:r>
              <a:rPr lang="en-US" altLang="zh-CN" b="1" dirty="0"/>
              <a:t> </a:t>
            </a:r>
            <a:r>
              <a:rPr lang="zh-CN" altLang="en-US" b="1" dirty="0"/>
              <a:t>的平行度公差值为</a:t>
            </a:r>
            <a:r>
              <a:rPr lang="en-US" altLang="zh-CN" b="1" dirty="0"/>
              <a:t>0.1 mm</a:t>
            </a:r>
            <a:r>
              <a:rPr lang="zh-CN" altLang="en-US" b="1" dirty="0"/>
              <a:t>。</a:t>
            </a:r>
          </a:p>
        </p:txBody>
      </p:sp>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451" y="2271713"/>
            <a:ext cx="7666633" cy="330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ppt_x"/>
                                          </p:val>
                                        </p:tav>
                                        <p:tav tm="100000">
                                          <p:val>
                                            <p:strVal val="#ppt_x"/>
                                          </p:val>
                                        </p:tav>
                                      </p:tavLst>
                                    </p:anim>
                                    <p:anim calcmode="lin" valueType="num">
                                      <p:cBhvr additive="base">
                                        <p:cTn id="8"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pPr>
                <a:defRPr/>
              </a:pPr>
              <a:t>46</a:t>
            </a:fld>
            <a:endParaRPr lang="en-US" altLang="zh-CN"/>
          </a:p>
        </p:txBody>
      </p:sp>
      <p:sp>
        <p:nvSpPr>
          <p:cNvPr id="5" name="矩形 4"/>
          <p:cNvSpPr/>
          <p:nvPr/>
        </p:nvSpPr>
        <p:spPr>
          <a:xfrm>
            <a:off x="339216" y="754401"/>
            <a:ext cx="8185356" cy="1569660"/>
          </a:xfrm>
          <a:prstGeom prst="rect">
            <a:avLst/>
          </a:prstGeom>
        </p:spPr>
        <p:txBody>
          <a:bodyPr wrap="square">
            <a:spAutoFit/>
          </a:bodyPr>
          <a:lstStyle/>
          <a:p>
            <a:pPr algn="l"/>
            <a:r>
              <a:rPr lang="zh-CN" altLang="en-US" b="1" dirty="0" smtClean="0"/>
              <a:t>          方向</a:t>
            </a:r>
            <a:r>
              <a:rPr lang="zh-CN" altLang="en-US" b="1" dirty="0"/>
              <a:t>误差值用定向最小包容区域</a:t>
            </a:r>
            <a:r>
              <a:rPr lang="en-US" altLang="zh-CN" b="1" dirty="0"/>
              <a:t>(</a:t>
            </a:r>
            <a:r>
              <a:rPr lang="zh-CN" altLang="en-US" b="1" dirty="0"/>
              <a:t>简称定向最小区域</a:t>
            </a:r>
            <a:r>
              <a:rPr lang="en-US" altLang="zh-CN" b="1" dirty="0"/>
              <a:t>) </a:t>
            </a:r>
            <a:r>
              <a:rPr lang="zh-CN" altLang="en-US" b="1" dirty="0"/>
              <a:t>的宽度或直径表示。定向</a:t>
            </a:r>
            <a:r>
              <a:rPr lang="zh-CN" altLang="en-US" b="1" dirty="0" smtClean="0"/>
              <a:t>最小区域</a:t>
            </a:r>
            <a:r>
              <a:rPr lang="zh-CN" altLang="en-US" b="1" dirty="0"/>
              <a:t>是指用由基准和理论正确尺寸确定方向的理想要素包容被测要素的提取要素时</a:t>
            </a:r>
            <a:r>
              <a:rPr lang="en-US" altLang="zh-CN" b="1" dirty="0"/>
              <a:t>,</a:t>
            </a:r>
            <a:r>
              <a:rPr lang="zh-CN" altLang="en-US" b="1" dirty="0" smtClean="0"/>
              <a:t>具有</a:t>
            </a:r>
            <a:r>
              <a:rPr lang="zh-CN" altLang="en-US" b="1" dirty="0"/>
              <a:t>最小宽度</a:t>
            </a:r>
            <a:r>
              <a:rPr lang="en-US" altLang="zh-CN" b="1" i="1" dirty="0"/>
              <a:t>f</a:t>
            </a:r>
            <a:r>
              <a:rPr lang="en-US" altLang="zh-CN" b="1" dirty="0"/>
              <a:t> </a:t>
            </a:r>
            <a:r>
              <a:rPr lang="zh-CN" altLang="en-US" b="1" dirty="0"/>
              <a:t>或直径</a:t>
            </a:r>
            <a:r>
              <a:rPr lang="en-US" altLang="zh-CN" b="1" i="1" dirty="0"/>
              <a:t>d</a:t>
            </a:r>
            <a:r>
              <a:rPr lang="en-US" altLang="zh-CN" b="1" dirty="0"/>
              <a:t> </a:t>
            </a:r>
            <a:r>
              <a:rPr lang="zh-CN" altLang="en-US" b="1" dirty="0"/>
              <a:t>的包容区域</a:t>
            </a:r>
            <a:r>
              <a:rPr lang="en-US" altLang="zh-CN" b="1" dirty="0"/>
              <a:t>,</a:t>
            </a:r>
            <a:r>
              <a:rPr lang="zh-CN" altLang="en-US" b="1" dirty="0"/>
              <a:t>如图</a:t>
            </a:r>
            <a:r>
              <a:rPr lang="en-US" altLang="zh-CN" b="1" dirty="0"/>
              <a:t>4.50 </a:t>
            </a:r>
            <a:r>
              <a:rPr lang="zh-CN" altLang="en-US" b="1" dirty="0"/>
              <a:t>所</a:t>
            </a:r>
            <a:r>
              <a:rPr lang="zh-CN" altLang="en-US" b="1" dirty="0" smtClean="0"/>
              <a:t>示。</a:t>
            </a:r>
            <a:endParaRPr lang="zh-CN" altLang="en-US" b="1" dirty="0"/>
          </a:p>
        </p:txBody>
      </p:sp>
      <p:sp>
        <p:nvSpPr>
          <p:cNvPr id="8" name="矩形 7"/>
          <p:cNvSpPr/>
          <p:nvPr/>
        </p:nvSpPr>
        <p:spPr>
          <a:xfrm>
            <a:off x="368712" y="5366575"/>
            <a:ext cx="8240236" cy="830997"/>
          </a:xfrm>
          <a:prstGeom prst="rect">
            <a:avLst/>
          </a:prstGeom>
        </p:spPr>
        <p:txBody>
          <a:bodyPr wrap="square">
            <a:spAutoFit/>
          </a:bodyPr>
          <a:lstStyle/>
          <a:p>
            <a:pPr algn="l"/>
            <a:r>
              <a:rPr lang="zh-CN" altLang="en-US" b="1" dirty="0" smtClean="0"/>
              <a:t>        </a:t>
            </a:r>
            <a:r>
              <a:rPr lang="zh-CN" altLang="en-US" b="1" dirty="0" smtClean="0"/>
              <a:t>各个</a:t>
            </a:r>
            <a:r>
              <a:rPr lang="zh-CN" altLang="en-US" b="1" dirty="0"/>
              <a:t>方向误差项目的定向最小区域形状分别与各自的公差带形状一致</a:t>
            </a:r>
            <a:r>
              <a:rPr lang="en-US" altLang="zh-CN" b="1" dirty="0"/>
              <a:t>,</a:t>
            </a:r>
            <a:r>
              <a:rPr lang="zh-CN" altLang="en-US" b="1" dirty="0"/>
              <a:t>但宽度</a:t>
            </a:r>
            <a:r>
              <a:rPr lang="en-US" altLang="zh-CN" b="1" dirty="0"/>
              <a:t>(</a:t>
            </a:r>
            <a:r>
              <a:rPr lang="zh-CN" altLang="en-US" b="1" dirty="0"/>
              <a:t>或</a:t>
            </a:r>
            <a:r>
              <a:rPr lang="zh-CN" altLang="en-US" b="1" dirty="0" smtClean="0"/>
              <a:t>直径</a:t>
            </a:r>
            <a:r>
              <a:rPr lang="en-US" altLang="zh-CN" b="1" dirty="0"/>
              <a:t>) </a:t>
            </a:r>
            <a:r>
              <a:rPr lang="zh-CN" altLang="en-US" b="1" dirty="0"/>
              <a:t>由被测提取要素本身决定。</a:t>
            </a:r>
          </a:p>
        </p:txBody>
      </p:sp>
      <p:sp>
        <p:nvSpPr>
          <p:cNvPr id="9" name="矩形 8"/>
          <p:cNvSpPr/>
          <p:nvPr/>
        </p:nvSpPr>
        <p:spPr>
          <a:xfrm>
            <a:off x="1114352" y="292736"/>
            <a:ext cx="5950120" cy="461665"/>
          </a:xfrm>
          <a:prstGeom prst="rect">
            <a:avLst/>
          </a:prstGeom>
        </p:spPr>
        <p:txBody>
          <a:bodyPr wrap="square">
            <a:spAutoFit/>
          </a:bodyPr>
          <a:lstStyle/>
          <a:p>
            <a:pPr algn="l"/>
            <a:r>
              <a:rPr lang="en-US" altLang="zh-CN" b="1" dirty="0"/>
              <a:t>2. </a:t>
            </a:r>
            <a:r>
              <a:rPr lang="zh-CN" altLang="en-US" b="1" dirty="0"/>
              <a:t>方向误差评定的最小区域法</a:t>
            </a:r>
          </a:p>
        </p:txBody>
      </p:sp>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344" y="2429398"/>
            <a:ext cx="6476745" cy="2909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44974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83970"/>
                                        </p:tgtEl>
                                        <p:attrNameLst>
                                          <p:attrName>style.visibility</p:attrName>
                                        </p:attrNameLst>
                                      </p:cBhvr>
                                      <p:to>
                                        <p:strVal val="visible"/>
                                      </p:to>
                                    </p:set>
                                    <p:anim calcmode="lin" valueType="num">
                                      <p:cBhvr additive="base">
                                        <p:cTn id="17" dur="500" fill="hold"/>
                                        <p:tgtEl>
                                          <p:spTgt spid="83970"/>
                                        </p:tgtEl>
                                        <p:attrNameLst>
                                          <p:attrName>ppt_x</p:attrName>
                                        </p:attrNameLst>
                                      </p:cBhvr>
                                      <p:tavLst>
                                        <p:tav tm="0">
                                          <p:val>
                                            <p:strVal val="1+#ppt_w/2"/>
                                          </p:val>
                                        </p:tav>
                                        <p:tav tm="100000">
                                          <p:val>
                                            <p:strVal val="#ppt_x"/>
                                          </p:val>
                                        </p:tav>
                                      </p:tavLst>
                                    </p:anim>
                                    <p:anim calcmode="lin" valueType="num">
                                      <p:cBhvr additive="base">
                                        <p:cTn id="18" dur="500" fill="hold"/>
                                        <p:tgtEl>
                                          <p:spTgt spid="8397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pPr>
                <a:defRPr/>
              </a:pPr>
              <a:t>47</a:t>
            </a:fld>
            <a:endParaRPr lang="en-US" altLang="zh-CN"/>
          </a:p>
        </p:txBody>
      </p:sp>
      <p:sp>
        <p:nvSpPr>
          <p:cNvPr id="5" name="矩形 4"/>
          <p:cNvSpPr/>
          <p:nvPr/>
        </p:nvSpPr>
        <p:spPr>
          <a:xfrm>
            <a:off x="648931" y="358294"/>
            <a:ext cx="4572000" cy="461665"/>
          </a:xfrm>
          <a:prstGeom prst="rect">
            <a:avLst/>
          </a:prstGeom>
        </p:spPr>
        <p:txBody>
          <a:bodyPr>
            <a:spAutoFit/>
          </a:bodyPr>
          <a:lstStyle/>
          <a:p>
            <a:r>
              <a:rPr lang="en-US" altLang="zh-CN" dirty="0" smtClean="0">
                <a:effectLst>
                  <a:outerShdw blurRad="38100" dist="38100" dir="2700000" algn="tl">
                    <a:srgbClr val="000000">
                      <a:alpha val="43137"/>
                    </a:srgbClr>
                  </a:outerShdw>
                </a:effectLst>
              </a:rPr>
              <a:t>3</a:t>
            </a:r>
            <a:r>
              <a:rPr lang="en-US" altLang="zh-CN" dirty="0">
                <a:effectLst>
                  <a:outerShdw blurRad="38100" dist="38100" dir="2700000" algn="tl">
                    <a:srgbClr val="000000">
                      <a:alpha val="43137"/>
                    </a:srgbClr>
                  </a:outerShdw>
                </a:effectLst>
              </a:rPr>
              <a:t>. </a:t>
            </a:r>
            <a:r>
              <a:rPr lang="zh-CN" altLang="en-US" dirty="0">
                <a:effectLst>
                  <a:outerShdw blurRad="38100" dist="38100" dir="2700000" algn="tl">
                    <a:srgbClr val="000000">
                      <a:alpha val="43137"/>
                    </a:srgbClr>
                  </a:outerShdw>
                </a:effectLst>
              </a:rPr>
              <a:t>方向误差的最小区域判别</a:t>
            </a:r>
            <a:r>
              <a:rPr lang="zh-CN" altLang="en-US" dirty="0" smtClean="0">
                <a:effectLst>
                  <a:outerShdw blurRad="38100" dist="38100" dir="2700000" algn="tl">
                    <a:srgbClr val="000000">
                      <a:alpha val="43137"/>
                    </a:srgbClr>
                  </a:outerShdw>
                </a:effectLst>
              </a:rPr>
              <a:t>法</a:t>
            </a:r>
            <a:endParaRPr lang="zh-CN" altLang="en-US" dirty="0">
              <a:effectLst>
                <a:outerShdw blurRad="38100" dist="38100" dir="2700000" algn="tl">
                  <a:srgbClr val="000000">
                    <a:alpha val="43137"/>
                  </a:srgbClr>
                </a:outerShdw>
              </a:effectLst>
            </a:endParaRPr>
          </a:p>
        </p:txBody>
      </p:sp>
      <p:pic>
        <p:nvPicPr>
          <p:cNvPr id="849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275" y="3441589"/>
            <a:ext cx="7336554" cy="3142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65483" y="759990"/>
            <a:ext cx="8406569" cy="2862322"/>
          </a:xfrm>
          <a:prstGeom prst="rect">
            <a:avLst/>
          </a:prstGeom>
        </p:spPr>
        <p:txBody>
          <a:bodyPr wrap="square">
            <a:spAutoFit/>
          </a:bodyPr>
          <a:lstStyle/>
          <a:p>
            <a:pPr algn="l">
              <a:lnSpc>
                <a:spcPct val="150000"/>
              </a:lnSpc>
            </a:pPr>
            <a:r>
              <a:rPr lang="en-US" altLang="zh-CN" b="1" dirty="0" smtClean="0"/>
              <a:t>        (</a:t>
            </a:r>
            <a:r>
              <a:rPr lang="en-US" altLang="zh-CN" b="1" dirty="0"/>
              <a:t>1) </a:t>
            </a:r>
            <a:r>
              <a:rPr lang="zh-CN" altLang="en-US" b="1" dirty="0"/>
              <a:t>平面</a:t>
            </a:r>
            <a:r>
              <a:rPr lang="en-US" altLang="zh-CN" b="1" dirty="0"/>
              <a:t>(</a:t>
            </a:r>
            <a:r>
              <a:rPr lang="zh-CN" altLang="en-US" b="1" dirty="0"/>
              <a:t>或直线</a:t>
            </a:r>
            <a:r>
              <a:rPr lang="en-US" altLang="zh-CN" b="1" dirty="0"/>
              <a:t>) </a:t>
            </a:r>
            <a:r>
              <a:rPr lang="zh-CN" altLang="en-US" b="1" dirty="0"/>
              <a:t>对基准平面的平行度</a:t>
            </a:r>
          </a:p>
          <a:p>
            <a:pPr algn="l">
              <a:lnSpc>
                <a:spcPct val="150000"/>
              </a:lnSpc>
            </a:pPr>
            <a:r>
              <a:rPr lang="zh-CN" altLang="en-US" b="1" dirty="0" smtClean="0"/>
              <a:t>        由</a:t>
            </a:r>
            <a:r>
              <a:rPr lang="zh-CN" altLang="en-US" b="1" dirty="0"/>
              <a:t>定向两平行平面包容被测要素的提取要素时</a:t>
            </a:r>
            <a:r>
              <a:rPr lang="en-US" altLang="zh-CN" b="1" dirty="0"/>
              <a:t>,</a:t>
            </a:r>
            <a:r>
              <a:rPr lang="zh-CN" altLang="en-US" b="1" dirty="0"/>
              <a:t>至少有两个实测点与之接触</a:t>
            </a:r>
            <a:r>
              <a:rPr lang="en-US" altLang="zh-CN" b="1" dirty="0"/>
              <a:t>;</a:t>
            </a:r>
            <a:r>
              <a:rPr lang="zh-CN" altLang="en-US" b="1" dirty="0"/>
              <a:t>一个为最高点</a:t>
            </a:r>
            <a:r>
              <a:rPr lang="en-US" altLang="zh-CN" b="1" dirty="0"/>
              <a:t>,</a:t>
            </a:r>
            <a:r>
              <a:rPr lang="zh-CN" altLang="en-US" b="1" dirty="0"/>
              <a:t>一个为最低点</a:t>
            </a:r>
            <a:r>
              <a:rPr lang="en-US" altLang="zh-CN" b="1" dirty="0"/>
              <a:t>,</a:t>
            </a:r>
            <a:r>
              <a:rPr lang="zh-CN" altLang="en-US" b="1" dirty="0"/>
              <a:t>如图</a:t>
            </a:r>
            <a:r>
              <a:rPr lang="en-US" altLang="zh-CN" b="1" dirty="0"/>
              <a:t>4.51 </a:t>
            </a:r>
            <a:r>
              <a:rPr lang="zh-CN" altLang="en-US" b="1" dirty="0"/>
              <a:t>所示。则这两平行平面间的区域为定向最小区域</a:t>
            </a:r>
            <a:r>
              <a:rPr lang="en-US" altLang="zh-CN" b="1" dirty="0"/>
              <a:t>,</a:t>
            </a:r>
            <a:r>
              <a:rPr lang="zh-CN" altLang="en-US" b="1" dirty="0"/>
              <a:t>其宽度为</a:t>
            </a:r>
          </a:p>
          <a:p>
            <a:pPr algn="l">
              <a:lnSpc>
                <a:spcPct val="150000"/>
              </a:lnSpc>
            </a:pPr>
            <a:r>
              <a:rPr lang="zh-CN" altLang="en-US" b="1" dirty="0"/>
              <a:t>平面</a:t>
            </a:r>
            <a:r>
              <a:rPr lang="en-US" altLang="zh-CN" b="1" dirty="0"/>
              <a:t>(</a:t>
            </a:r>
            <a:r>
              <a:rPr lang="zh-CN" altLang="en-US" b="1" dirty="0"/>
              <a:t>或直线</a:t>
            </a:r>
            <a:r>
              <a:rPr lang="en-US" altLang="zh-CN" b="1" dirty="0"/>
              <a:t>) </a:t>
            </a:r>
            <a:r>
              <a:rPr lang="zh-CN" altLang="en-US" b="1" dirty="0"/>
              <a:t>对基准平面的平行度误差</a:t>
            </a:r>
            <a:r>
              <a:rPr lang="zh-CN" altLang="en-US" b="1" dirty="0" smtClean="0"/>
              <a:t>值  </a:t>
            </a:r>
            <a:r>
              <a:rPr lang="en-US" altLang="zh-CN" b="1" i="1" dirty="0" smtClean="0"/>
              <a:t>f</a:t>
            </a:r>
            <a:r>
              <a:rPr lang="zh-CN" altLang="en-US" b="1" dirty="0"/>
              <a:t>。</a:t>
            </a:r>
          </a:p>
        </p:txBody>
      </p:sp>
    </p:spTree>
    <p:extLst>
      <p:ext uri="{BB962C8B-B14F-4D97-AF65-F5344CB8AC3E}">
        <p14:creationId xmlns:p14="http://schemas.microsoft.com/office/powerpoint/2010/main" val="22738146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4996"/>
                                        </p:tgtEl>
                                        <p:attrNameLst>
                                          <p:attrName>style.visibility</p:attrName>
                                        </p:attrNameLst>
                                      </p:cBhvr>
                                      <p:to>
                                        <p:strVal val="visible"/>
                                      </p:to>
                                    </p:set>
                                    <p:anim calcmode="lin" valueType="num">
                                      <p:cBhvr additive="base">
                                        <p:cTn id="12" dur="500" fill="hold"/>
                                        <p:tgtEl>
                                          <p:spTgt spid="84996"/>
                                        </p:tgtEl>
                                        <p:attrNameLst>
                                          <p:attrName>ppt_x</p:attrName>
                                        </p:attrNameLst>
                                      </p:cBhvr>
                                      <p:tavLst>
                                        <p:tav tm="0">
                                          <p:val>
                                            <p:strVal val="#ppt_x"/>
                                          </p:val>
                                        </p:tav>
                                        <p:tav tm="100000">
                                          <p:val>
                                            <p:strVal val="#ppt_x"/>
                                          </p:val>
                                        </p:tav>
                                      </p:tavLst>
                                    </p:anim>
                                    <p:anim calcmode="lin" valueType="num">
                                      <p:cBhvr additive="base">
                                        <p:cTn id="13" dur="500" fill="hold"/>
                                        <p:tgtEl>
                                          <p:spTgt spid="84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5782521F-9C76-41EF-BC5B-469E4EF7072D}" type="slidenum">
              <a:rPr lang="zh-CN" altLang="en-US" smtClean="0"/>
              <a:pPr>
                <a:defRPr/>
              </a:pPr>
              <a:t>48</a:t>
            </a:fld>
            <a:endParaRPr lang="en-US" altLang="zh-CN"/>
          </a:p>
        </p:txBody>
      </p:sp>
      <p:sp>
        <p:nvSpPr>
          <p:cNvPr id="5" name="矩形 4"/>
          <p:cNvSpPr/>
          <p:nvPr/>
        </p:nvSpPr>
        <p:spPr>
          <a:xfrm>
            <a:off x="176985" y="767510"/>
            <a:ext cx="8509820" cy="2238241"/>
          </a:xfrm>
          <a:prstGeom prst="rect">
            <a:avLst/>
          </a:prstGeom>
        </p:spPr>
        <p:txBody>
          <a:bodyPr wrap="square">
            <a:spAutoFit/>
          </a:bodyPr>
          <a:lstStyle/>
          <a:p>
            <a:pPr algn="l">
              <a:lnSpc>
                <a:spcPct val="150000"/>
              </a:lnSpc>
            </a:pPr>
            <a:r>
              <a:rPr lang="zh-CN" altLang="en-US" b="1" dirty="0" smtClean="0"/>
              <a:t>         由</a:t>
            </a:r>
            <a:r>
              <a:rPr lang="zh-CN" altLang="en-US" b="1" dirty="0"/>
              <a:t>定向两平行平面包容被测提取表面时</a:t>
            </a:r>
            <a:r>
              <a:rPr lang="en-US" altLang="zh-CN" b="1" dirty="0"/>
              <a:t>,</a:t>
            </a:r>
            <a:r>
              <a:rPr lang="zh-CN" altLang="en-US" b="1" dirty="0"/>
              <a:t>至少有两点或三点与之接触</a:t>
            </a:r>
            <a:r>
              <a:rPr lang="en-US" altLang="zh-CN" b="1" dirty="0"/>
              <a:t>,</a:t>
            </a:r>
            <a:r>
              <a:rPr lang="zh-CN" altLang="en-US" b="1" dirty="0"/>
              <a:t>在基准平面上</a:t>
            </a:r>
            <a:r>
              <a:rPr lang="zh-CN" altLang="en-US" b="1" dirty="0" smtClean="0"/>
              <a:t>的投影</a:t>
            </a:r>
            <a:r>
              <a:rPr lang="zh-CN" altLang="en-US" b="1" dirty="0"/>
              <a:t>具有下列形式之一</a:t>
            </a:r>
            <a:r>
              <a:rPr lang="en-US" altLang="zh-CN" b="1" dirty="0"/>
              <a:t>,</a:t>
            </a:r>
            <a:r>
              <a:rPr lang="zh-CN" altLang="en-US" b="1" dirty="0"/>
              <a:t>如图</a:t>
            </a:r>
            <a:r>
              <a:rPr lang="en-US" altLang="zh-CN" b="1" dirty="0"/>
              <a:t>4.52 </a:t>
            </a:r>
            <a:r>
              <a:rPr lang="zh-CN" altLang="en-US" b="1" dirty="0"/>
              <a:t>所示。则这两平行平面间的区域为定向最小区域</a:t>
            </a:r>
            <a:r>
              <a:rPr lang="en-US" altLang="zh-CN" b="1" dirty="0"/>
              <a:t>,</a:t>
            </a:r>
            <a:r>
              <a:rPr lang="zh-CN" altLang="en-US" b="1" dirty="0"/>
              <a:t>其</a:t>
            </a:r>
            <a:r>
              <a:rPr lang="zh-CN" altLang="en-US" b="1" dirty="0" smtClean="0"/>
              <a:t>宽度</a:t>
            </a:r>
            <a:r>
              <a:rPr lang="zh-CN" altLang="en-US" b="1" dirty="0"/>
              <a:t>为平面对基准平面的垂直度误差</a:t>
            </a:r>
            <a:r>
              <a:rPr lang="zh-CN" altLang="en-US" b="1" dirty="0" smtClean="0"/>
              <a:t>值  </a:t>
            </a:r>
            <a:r>
              <a:rPr lang="en-US" altLang="zh-CN" b="1" i="1" dirty="0" smtClean="0"/>
              <a:t>f</a:t>
            </a:r>
            <a:r>
              <a:rPr lang="zh-CN" altLang="en-US" b="1" dirty="0"/>
              <a:t>。</a:t>
            </a:r>
          </a:p>
        </p:txBody>
      </p:sp>
      <p:sp>
        <p:nvSpPr>
          <p:cNvPr id="6" name="矩形 5"/>
          <p:cNvSpPr/>
          <p:nvPr/>
        </p:nvSpPr>
        <p:spPr>
          <a:xfrm>
            <a:off x="805013" y="366478"/>
            <a:ext cx="4023858" cy="461665"/>
          </a:xfrm>
          <a:prstGeom prst="rect">
            <a:avLst/>
          </a:prstGeom>
        </p:spPr>
        <p:txBody>
          <a:bodyPr wrap="none">
            <a:spAutoFit/>
          </a:bodyPr>
          <a:lstStyle/>
          <a:p>
            <a:pPr algn="l"/>
            <a:r>
              <a:rPr lang="en-US" altLang="zh-CN" b="1" dirty="0"/>
              <a:t>(2) </a:t>
            </a:r>
            <a:r>
              <a:rPr lang="zh-CN" altLang="en-US" b="1" dirty="0"/>
              <a:t>平面对基准平面的垂直度</a:t>
            </a:r>
          </a:p>
        </p:txBody>
      </p:sp>
      <p:pic>
        <p:nvPicPr>
          <p:cNvPr id="860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012" y="3035247"/>
            <a:ext cx="7188613" cy="3635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22531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019"/>
                                        </p:tgtEl>
                                        <p:attrNameLst>
                                          <p:attrName>style.visibility</p:attrName>
                                        </p:attrNameLst>
                                      </p:cBhvr>
                                      <p:to>
                                        <p:strVal val="visible"/>
                                      </p:to>
                                    </p:set>
                                    <p:anim calcmode="lin" valueType="num">
                                      <p:cBhvr additive="base">
                                        <p:cTn id="12" dur="500" fill="hold"/>
                                        <p:tgtEl>
                                          <p:spTgt spid="86019"/>
                                        </p:tgtEl>
                                        <p:attrNameLst>
                                          <p:attrName>ppt_x</p:attrName>
                                        </p:attrNameLst>
                                      </p:cBhvr>
                                      <p:tavLst>
                                        <p:tav tm="0">
                                          <p:val>
                                            <p:strVal val="#ppt_x"/>
                                          </p:val>
                                        </p:tav>
                                        <p:tav tm="100000">
                                          <p:val>
                                            <p:strVal val="#ppt_x"/>
                                          </p:val>
                                        </p:tav>
                                      </p:tavLst>
                                    </p:anim>
                                    <p:anim calcmode="lin" valueType="num">
                                      <p:cBhvr additive="base">
                                        <p:cTn id="13" dur="500" fill="hold"/>
                                        <p:tgtEl>
                                          <p:spTgt spid="8601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E77A767-D5F1-4ECD-940E-47CF50428582}" type="slidenum">
              <a:rPr kumimoji="0" lang="zh-CN" altLang="en-US" sz="2000" smtClean="0">
                <a:solidFill>
                  <a:srgbClr val="0000FF"/>
                </a:solidFill>
              </a:rPr>
              <a:pPr eaLnBrk="1" hangingPunct="1"/>
              <a:t>49</a:t>
            </a:fld>
            <a:endParaRPr kumimoji="0" lang="en-US" altLang="zh-CN" sz="2000" smtClean="0">
              <a:solidFill>
                <a:srgbClr val="0000FF"/>
              </a:solidFill>
            </a:endParaRPr>
          </a:p>
        </p:txBody>
      </p:sp>
      <p:sp>
        <p:nvSpPr>
          <p:cNvPr id="117776" name="Text Box 1040"/>
          <p:cNvSpPr txBox="1">
            <a:spLocks noChangeArrowheads="1"/>
          </p:cNvSpPr>
          <p:nvPr/>
        </p:nvSpPr>
        <p:spPr bwMode="auto">
          <a:xfrm>
            <a:off x="979257" y="433931"/>
            <a:ext cx="58626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4.5.3  位置误差及其评定</a:t>
            </a:r>
            <a:r>
              <a:rPr lang="zh-CN" altLang="en-US" dirty="0"/>
              <a:t> </a:t>
            </a:r>
          </a:p>
        </p:txBody>
      </p:sp>
      <p:sp>
        <p:nvSpPr>
          <p:cNvPr id="2" name="矩形 1"/>
          <p:cNvSpPr/>
          <p:nvPr/>
        </p:nvSpPr>
        <p:spPr>
          <a:xfrm>
            <a:off x="398801" y="1395977"/>
            <a:ext cx="7934038" cy="1754326"/>
          </a:xfrm>
          <a:prstGeom prst="rect">
            <a:avLst/>
          </a:prstGeom>
        </p:spPr>
        <p:txBody>
          <a:bodyPr wrap="square">
            <a:spAutoFit/>
          </a:bodyPr>
          <a:lstStyle/>
          <a:p>
            <a:pPr algn="l">
              <a:lnSpc>
                <a:spcPct val="150000"/>
              </a:lnSpc>
            </a:pPr>
            <a:r>
              <a:rPr lang="zh-CN" altLang="en-US" b="1" dirty="0" smtClean="0"/>
              <a:t>         位置误差</a:t>
            </a:r>
            <a:r>
              <a:rPr lang="zh-CN" altLang="en-US" b="1" dirty="0"/>
              <a:t>是指被测要素的提取要素对具有确定位置的理想要素的变动量</a:t>
            </a:r>
            <a:r>
              <a:rPr lang="en-US" altLang="zh-CN" b="1" dirty="0"/>
              <a:t>,</a:t>
            </a:r>
            <a:r>
              <a:rPr lang="zh-CN" altLang="en-US" b="1" dirty="0"/>
              <a:t>理想要素</a:t>
            </a:r>
            <a:r>
              <a:rPr lang="zh-CN" altLang="en-US" b="1" dirty="0" smtClean="0"/>
              <a:t>的位置</a:t>
            </a:r>
            <a:r>
              <a:rPr lang="zh-CN" altLang="en-US" b="1" dirty="0"/>
              <a:t>由基准和理论正确尺寸确定。</a:t>
            </a:r>
          </a:p>
        </p:txBody>
      </p:sp>
      <p:sp>
        <p:nvSpPr>
          <p:cNvPr id="3" name="矩形 2"/>
          <p:cNvSpPr/>
          <p:nvPr/>
        </p:nvSpPr>
        <p:spPr>
          <a:xfrm>
            <a:off x="979257" y="1008054"/>
            <a:ext cx="3135280" cy="461665"/>
          </a:xfrm>
          <a:prstGeom prst="rect">
            <a:avLst/>
          </a:prstGeom>
        </p:spPr>
        <p:txBody>
          <a:bodyPr wrap="square">
            <a:spAutoFit/>
          </a:bodyPr>
          <a:lstStyle/>
          <a:p>
            <a:pPr algn="l"/>
            <a:r>
              <a:rPr lang="en-US" altLang="zh-CN" b="1" dirty="0"/>
              <a:t>1. </a:t>
            </a:r>
            <a:r>
              <a:rPr lang="zh-CN" altLang="en-US" b="1" dirty="0"/>
              <a:t>位置误差</a:t>
            </a:r>
          </a:p>
        </p:txBody>
      </p:sp>
      <p:pic>
        <p:nvPicPr>
          <p:cNvPr id="87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801" y="3019669"/>
            <a:ext cx="8501808" cy="192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76">
                                            <p:txEl>
                                              <p:pRg st="0" end="0"/>
                                            </p:txEl>
                                          </p:spTgt>
                                        </p:tgtEl>
                                        <p:attrNameLst>
                                          <p:attrName>style.visibility</p:attrName>
                                        </p:attrNameLst>
                                      </p:cBhvr>
                                      <p:to>
                                        <p:strVal val="visible"/>
                                      </p:to>
                                    </p:set>
                                    <p:animEffect transition="in" filter="wipe(left)">
                                      <p:cBhvr>
                                        <p:cTn id="7" dur="300"/>
                                        <p:tgtEl>
                                          <p:spTgt spid="11777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6"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4587AAC-3E0A-422B-9038-BDBE5932D26C}" type="slidenum">
              <a:rPr kumimoji="0" lang="zh-CN" altLang="en-US" sz="2000" smtClean="0">
                <a:solidFill>
                  <a:srgbClr val="0000FF"/>
                </a:solidFill>
              </a:rPr>
              <a:pPr eaLnBrk="1" hangingPunct="1"/>
              <a:t>5</a:t>
            </a:fld>
            <a:endParaRPr kumimoji="0" lang="en-US" altLang="zh-CN" sz="2000" smtClean="0">
              <a:solidFill>
                <a:srgbClr val="0000FF"/>
              </a:solidFill>
            </a:endParaRPr>
          </a:p>
        </p:txBody>
      </p:sp>
      <p:sp>
        <p:nvSpPr>
          <p:cNvPr id="152580" name="Text Box 4"/>
          <p:cNvSpPr txBox="1">
            <a:spLocks noChangeArrowheads="1"/>
          </p:cNvSpPr>
          <p:nvPr/>
        </p:nvSpPr>
        <p:spPr bwMode="auto">
          <a:xfrm>
            <a:off x="1003952" y="2921654"/>
            <a:ext cx="7527273" cy="535531"/>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根据需要可采用</a:t>
            </a:r>
            <a:r>
              <a:rPr lang="zh-CN" altLang="en-US" b="1" dirty="0">
                <a:solidFill>
                  <a:srgbClr val="FF3300"/>
                </a:solidFill>
              </a:rPr>
              <a:t>单一基准、公共基准、三基面</a:t>
            </a:r>
            <a:r>
              <a:rPr lang="zh-CN" altLang="en-US" b="1" dirty="0" smtClean="0">
                <a:solidFill>
                  <a:srgbClr val="FF3300"/>
                </a:solidFill>
              </a:rPr>
              <a:t>体系</a:t>
            </a:r>
            <a:r>
              <a:rPr lang="zh-CN" altLang="en-US" b="1" dirty="0" smtClean="0"/>
              <a:t>。</a:t>
            </a:r>
            <a:endParaRPr lang="zh-CN" altLang="en-US" b="1" dirty="0"/>
          </a:p>
        </p:txBody>
      </p:sp>
      <p:sp>
        <p:nvSpPr>
          <p:cNvPr id="152581" name="Text Box 5"/>
          <p:cNvSpPr txBox="1">
            <a:spLocks noChangeArrowheads="1"/>
          </p:cNvSpPr>
          <p:nvPr/>
        </p:nvSpPr>
        <p:spPr bwMode="auto">
          <a:xfrm>
            <a:off x="441325" y="3443289"/>
            <a:ext cx="8089900" cy="113024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50000"/>
              </a:lnSpc>
            </a:pPr>
            <a:r>
              <a:rPr lang="zh-CN" altLang="en-US" b="1" dirty="0"/>
              <a:t>        基准要素通常应有</a:t>
            </a:r>
            <a:r>
              <a:rPr lang="zh-CN" altLang="en-US" b="1" dirty="0">
                <a:solidFill>
                  <a:srgbClr val="FF3300"/>
                </a:solidFill>
              </a:rPr>
              <a:t>较高的形状精度，它的长度较大、面积较大、刚度较大</a:t>
            </a:r>
            <a:r>
              <a:rPr lang="zh-CN" altLang="en-US" b="1" dirty="0"/>
              <a:t>。</a:t>
            </a:r>
          </a:p>
        </p:txBody>
      </p:sp>
      <p:sp>
        <p:nvSpPr>
          <p:cNvPr id="152582" name="Text Box 6"/>
          <p:cNvSpPr txBox="1">
            <a:spLocks noChangeArrowheads="1"/>
          </p:cNvSpPr>
          <p:nvPr/>
        </p:nvSpPr>
        <p:spPr bwMode="auto">
          <a:xfrm>
            <a:off x="581584" y="1827305"/>
            <a:ext cx="7553885" cy="113024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50000"/>
              </a:lnSpc>
              <a:spcBef>
                <a:spcPct val="15000"/>
              </a:spcBef>
            </a:pPr>
            <a:r>
              <a:rPr lang="zh-CN" altLang="en-US" b="1" dirty="0" smtClean="0">
                <a:latin typeface="宋体" pitchFamily="2" charset="-122"/>
              </a:rPr>
              <a:t>    ④</a:t>
            </a:r>
            <a:r>
              <a:rPr lang="zh-CN" altLang="en-US" b="1" dirty="0" smtClean="0"/>
              <a:t> </a:t>
            </a:r>
            <a:r>
              <a:rPr lang="zh-CN" altLang="en-US" b="1" dirty="0">
                <a:solidFill>
                  <a:srgbClr val="FF0000"/>
                </a:solidFill>
              </a:rPr>
              <a:t>从</a:t>
            </a:r>
            <a:r>
              <a:rPr lang="zh-CN" altLang="en-US" b="1" dirty="0">
                <a:solidFill>
                  <a:srgbClr val="FF0000"/>
                </a:solidFill>
                <a:latin typeface="宋体" pitchFamily="2" charset="-122"/>
              </a:rPr>
              <a:t>装配关系考虑</a:t>
            </a:r>
            <a:r>
              <a:rPr lang="zh-CN" altLang="en-US" b="1" dirty="0">
                <a:latin typeface="宋体" pitchFamily="2" charset="-122"/>
              </a:rPr>
              <a:t>：应选择零件相配合、相接触的表面</a:t>
            </a:r>
            <a:r>
              <a:rPr lang="zh-CN" altLang="en-US" b="1" dirty="0" smtClean="0">
                <a:latin typeface="宋体" pitchFamily="2" charset="-122"/>
              </a:rPr>
              <a:t>做基准</a:t>
            </a:r>
            <a:r>
              <a:rPr lang="zh-CN" altLang="en-US" b="1" dirty="0">
                <a:latin typeface="宋体" pitchFamily="2" charset="-122"/>
              </a:rPr>
              <a:t>，以保证零件的正确装配。</a:t>
            </a:r>
            <a:endParaRPr lang="en-US" altLang="zh-CN" b="1" dirty="0"/>
          </a:p>
        </p:txBody>
      </p:sp>
      <p:sp>
        <p:nvSpPr>
          <p:cNvPr id="6" name="圆角矩形 5">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2582"/>
                                        </p:tgtEl>
                                        <p:attrNameLst>
                                          <p:attrName>style.visibility</p:attrName>
                                        </p:attrNameLst>
                                      </p:cBhvr>
                                      <p:to>
                                        <p:strVal val="visible"/>
                                      </p:to>
                                    </p:set>
                                    <p:animEffect transition="in" filter="wipe(left)">
                                      <p:cBhvr>
                                        <p:cTn id="7" dur="300"/>
                                        <p:tgtEl>
                                          <p:spTgt spid="1525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52580"/>
                                        </p:tgtEl>
                                        <p:attrNameLst>
                                          <p:attrName>style.visibility</p:attrName>
                                        </p:attrNameLst>
                                      </p:cBhvr>
                                      <p:to>
                                        <p:strVal val="visible"/>
                                      </p:to>
                                    </p:set>
                                    <p:animEffect transition="in" filter="wipe(left)">
                                      <p:cBhvr>
                                        <p:cTn id="12" dur="300"/>
                                        <p:tgtEl>
                                          <p:spTgt spid="1525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2581"/>
                                        </p:tgtEl>
                                        <p:attrNameLst>
                                          <p:attrName>style.visibility</p:attrName>
                                        </p:attrNameLst>
                                      </p:cBhvr>
                                      <p:to>
                                        <p:strVal val="visible"/>
                                      </p:to>
                                    </p:set>
                                    <p:animEffect transition="in" filter="wipe(left)">
                                      <p:cBhvr>
                                        <p:cTn id="17" dur="300"/>
                                        <p:tgtEl>
                                          <p:spTgt spid="152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autoUpdateAnimBg="0"/>
      <p:bldP spid="152581" grpId="0" autoUpdateAnimBg="0"/>
      <p:bldP spid="152582"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50</a:t>
            </a:fld>
            <a:endParaRPr lang="en-US" altLang="zh-CN"/>
          </a:p>
        </p:txBody>
      </p:sp>
      <p:sp>
        <p:nvSpPr>
          <p:cNvPr id="3" name="矩形 2"/>
          <p:cNvSpPr/>
          <p:nvPr/>
        </p:nvSpPr>
        <p:spPr>
          <a:xfrm>
            <a:off x="494073" y="5661897"/>
            <a:ext cx="8008374" cy="830997"/>
          </a:xfrm>
          <a:prstGeom prst="rect">
            <a:avLst/>
          </a:prstGeom>
        </p:spPr>
        <p:txBody>
          <a:bodyPr wrap="square">
            <a:spAutoFit/>
          </a:bodyPr>
          <a:lstStyle/>
          <a:p>
            <a:pPr algn="l"/>
            <a:r>
              <a:rPr lang="zh-CN" altLang="en-US" b="1" dirty="0" smtClean="0"/>
              <a:t>        各个</a:t>
            </a:r>
            <a:r>
              <a:rPr lang="zh-CN" altLang="en-US" b="1" dirty="0"/>
              <a:t>位置误差项目的定位最小区域形状分别与各自的公差带形状一致</a:t>
            </a:r>
            <a:r>
              <a:rPr lang="en-US" altLang="zh-CN" b="1" dirty="0"/>
              <a:t>,</a:t>
            </a:r>
            <a:r>
              <a:rPr lang="zh-CN" altLang="en-US" b="1" dirty="0"/>
              <a:t>但宽度</a:t>
            </a:r>
            <a:r>
              <a:rPr lang="en-US" altLang="zh-CN" b="1" dirty="0"/>
              <a:t>(</a:t>
            </a:r>
            <a:r>
              <a:rPr lang="zh-CN" altLang="en-US" b="1" dirty="0"/>
              <a:t>或</a:t>
            </a:r>
            <a:r>
              <a:rPr lang="zh-CN" altLang="en-US" b="1" dirty="0" smtClean="0"/>
              <a:t>直径</a:t>
            </a:r>
            <a:r>
              <a:rPr lang="en-US" altLang="zh-CN" b="1" dirty="0"/>
              <a:t>) </a:t>
            </a:r>
            <a:r>
              <a:rPr lang="zh-CN" altLang="en-US" b="1" dirty="0"/>
              <a:t>由被测提取要素本身决定</a:t>
            </a:r>
            <a:r>
              <a:rPr lang="zh-CN" altLang="en-US" b="1" dirty="0" smtClean="0"/>
              <a:t>。</a:t>
            </a:r>
            <a:endParaRPr lang="zh-CN" altLang="en-US" b="1" dirty="0"/>
          </a:p>
        </p:txBody>
      </p:sp>
      <p:sp>
        <p:nvSpPr>
          <p:cNvPr id="4" name="矩形 3"/>
          <p:cNvSpPr/>
          <p:nvPr/>
        </p:nvSpPr>
        <p:spPr>
          <a:xfrm>
            <a:off x="870148" y="366478"/>
            <a:ext cx="4204997" cy="461665"/>
          </a:xfrm>
          <a:prstGeom prst="rect">
            <a:avLst/>
          </a:prstGeom>
        </p:spPr>
        <p:txBody>
          <a:bodyPr wrap="none">
            <a:spAutoFit/>
          </a:bodyPr>
          <a:lstStyle/>
          <a:p>
            <a:r>
              <a:rPr lang="en-US" altLang="zh-CN" b="1" dirty="0"/>
              <a:t>2. </a:t>
            </a:r>
            <a:r>
              <a:rPr lang="zh-CN" altLang="en-US" b="1" dirty="0"/>
              <a:t>位置误差评定的最小区域法</a:t>
            </a:r>
          </a:p>
        </p:txBody>
      </p:sp>
      <p:sp>
        <p:nvSpPr>
          <p:cNvPr id="5" name="矩形 4"/>
          <p:cNvSpPr/>
          <p:nvPr/>
        </p:nvSpPr>
        <p:spPr>
          <a:xfrm>
            <a:off x="221231" y="755211"/>
            <a:ext cx="8289357" cy="1569660"/>
          </a:xfrm>
          <a:prstGeom prst="rect">
            <a:avLst/>
          </a:prstGeom>
        </p:spPr>
        <p:txBody>
          <a:bodyPr wrap="square">
            <a:spAutoFit/>
          </a:bodyPr>
          <a:lstStyle/>
          <a:p>
            <a:pPr algn="l"/>
            <a:r>
              <a:rPr lang="zh-CN" altLang="en-US" b="1" dirty="0" smtClean="0"/>
              <a:t>         位置误差</a:t>
            </a:r>
            <a:r>
              <a:rPr lang="zh-CN" altLang="en-US" b="1" dirty="0"/>
              <a:t>值用定位最小包容区域</a:t>
            </a:r>
            <a:r>
              <a:rPr lang="en-US" altLang="zh-CN" b="1" dirty="0"/>
              <a:t>(</a:t>
            </a:r>
            <a:r>
              <a:rPr lang="zh-CN" altLang="en-US" b="1" dirty="0"/>
              <a:t>简称定位最小区域</a:t>
            </a:r>
            <a:r>
              <a:rPr lang="en-US" altLang="zh-CN" b="1" dirty="0"/>
              <a:t>) </a:t>
            </a:r>
            <a:r>
              <a:rPr lang="zh-CN" altLang="en-US" b="1" dirty="0"/>
              <a:t>的宽度</a:t>
            </a:r>
            <a:r>
              <a:rPr lang="en-US" altLang="zh-CN" b="1" i="1" dirty="0"/>
              <a:t>f </a:t>
            </a:r>
            <a:r>
              <a:rPr lang="zh-CN" altLang="en-US" b="1" dirty="0"/>
              <a:t>或直径</a:t>
            </a:r>
            <a:r>
              <a:rPr lang="en-US" altLang="zh-CN" b="1" i="1" dirty="0"/>
              <a:t>d</a:t>
            </a:r>
            <a:r>
              <a:rPr lang="en-US" altLang="zh-CN" b="1" dirty="0"/>
              <a:t> </a:t>
            </a:r>
            <a:r>
              <a:rPr lang="zh-CN" altLang="en-US" b="1" dirty="0"/>
              <a:t>表示。定位最小区域是指用由基准和理论正确尺寸确定位置的理想要素包容被测要素的提取要素时</a:t>
            </a:r>
            <a:r>
              <a:rPr lang="en-US" altLang="zh-CN" b="1" dirty="0"/>
              <a:t>,</a:t>
            </a:r>
            <a:r>
              <a:rPr lang="zh-CN" altLang="en-US" b="1" dirty="0"/>
              <a:t>具有最小宽度</a:t>
            </a:r>
            <a:r>
              <a:rPr lang="en-US" altLang="zh-CN" b="1" i="1" dirty="0"/>
              <a:t>f</a:t>
            </a:r>
            <a:r>
              <a:rPr lang="en-US" altLang="zh-CN" b="1" dirty="0"/>
              <a:t> </a:t>
            </a:r>
            <a:r>
              <a:rPr lang="zh-CN" altLang="en-US" b="1" dirty="0"/>
              <a:t>或直径</a:t>
            </a:r>
            <a:r>
              <a:rPr lang="en-US" altLang="zh-CN" b="1" i="1" dirty="0"/>
              <a:t>d</a:t>
            </a:r>
            <a:r>
              <a:rPr lang="en-US" altLang="zh-CN" b="1" dirty="0"/>
              <a:t> </a:t>
            </a:r>
            <a:r>
              <a:rPr lang="zh-CN" altLang="en-US" b="1" dirty="0"/>
              <a:t>的包容区域</a:t>
            </a:r>
            <a:r>
              <a:rPr lang="en-US" altLang="zh-CN" b="1" dirty="0"/>
              <a:t>,</a:t>
            </a:r>
            <a:r>
              <a:rPr lang="zh-CN" altLang="en-US" b="1" dirty="0"/>
              <a:t>如图</a:t>
            </a:r>
            <a:r>
              <a:rPr lang="en-US" altLang="zh-CN" b="1" dirty="0"/>
              <a:t>4.53 </a:t>
            </a:r>
            <a:r>
              <a:rPr lang="zh-CN" altLang="en-US" b="1" dirty="0"/>
              <a:t>所示。</a:t>
            </a:r>
            <a:endParaRPr lang="en-US" altLang="zh-CN" b="1" dirty="0"/>
          </a:p>
        </p:txBody>
      </p:sp>
      <p:pic>
        <p:nvPicPr>
          <p:cNvPr id="880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073" y="2383866"/>
            <a:ext cx="8334468" cy="3220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92828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88067"/>
                                        </p:tgtEl>
                                        <p:attrNameLst>
                                          <p:attrName>style.visibility</p:attrName>
                                        </p:attrNameLst>
                                      </p:cBhvr>
                                      <p:to>
                                        <p:strVal val="visible"/>
                                      </p:to>
                                    </p:set>
                                    <p:anim calcmode="lin" valueType="num">
                                      <p:cBhvr additive="base">
                                        <p:cTn id="17" dur="500" fill="hold"/>
                                        <p:tgtEl>
                                          <p:spTgt spid="88067"/>
                                        </p:tgtEl>
                                        <p:attrNameLst>
                                          <p:attrName>ppt_x</p:attrName>
                                        </p:attrNameLst>
                                      </p:cBhvr>
                                      <p:tavLst>
                                        <p:tav tm="0">
                                          <p:val>
                                            <p:strVal val="0-#ppt_w/2"/>
                                          </p:val>
                                        </p:tav>
                                        <p:tav tm="100000">
                                          <p:val>
                                            <p:strVal val="#ppt_x"/>
                                          </p:val>
                                        </p:tav>
                                      </p:tavLst>
                                    </p:anim>
                                    <p:anim calcmode="lin" valueType="num">
                                      <p:cBhvr additive="base">
                                        <p:cTn id="18" dur="500" fill="hold"/>
                                        <p:tgtEl>
                                          <p:spTgt spid="8806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0373DC7-2589-4FCB-9590-055F7B458AAA}" type="slidenum">
              <a:rPr lang="zh-CN" altLang="en-US" smtClean="0"/>
              <a:pPr>
                <a:defRPr/>
              </a:pPr>
              <a:t>51</a:t>
            </a:fld>
            <a:endParaRPr lang="en-US" altLang="zh-CN"/>
          </a:p>
        </p:txBody>
      </p:sp>
      <p:sp>
        <p:nvSpPr>
          <p:cNvPr id="3" name="矩形 2"/>
          <p:cNvSpPr/>
          <p:nvPr/>
        </p:nvSpPr>
        <p:spPr>
          <a:xfrm>
            <a:off x="353970" y="1224809"/>
            <a:ext cx="8037868" cy="2308324"/>
          </a:xfrm>
          <a:prstGeom prst="rect">
            <a:avLst/>
          </a:prstGeom>
        </p:spPr>
        <p:txBody>
          <a:bodyPr wrap="square">
            <a:spAutoFit/>
          </a:bodyPr>
          <a:lstStyle/>
          <a:p>
            <a:pPr algn="l">
              <a:lnSpc>
                <a:spcPct val="150000"/>
              </a:lnSpc>
            </a:pPr>
            <a:r>
              <a:rPr lang="zh-CN" altLang="en-US" b="1" dirty="0" smtClean="0"/>
              <a:t>         同轴</a:t>
            </a:r>
            <a:r>
              <a:rPr lang="zh-CN" altLang="en-US" b="1" dirty="0"/>
              <a:t>度的最小区域判别法用以基准轴线为轴线的圆柱面包容提取中心线</a:t>
            </a:r>
            <a:r>
              <a:rPr lang="en-US" altLang="zh-CN" b="1" dirty="0"/>
              <a:t>,</a:t>
            </a:r>
            <a:r>
              <a:rPr lang="zh-CN" altLang="en-US" b="1" dirty="0"/>
              <a:t>提取</a:t>
            </a:r>
            <a:r>
              <a:rPr lang="zh-CN" altLang="en-US" b="1" dirty="0" smtClean="0"/>
              <a:t>中心线与</a:t>
            </a:r>
            <a:r>
              <a:rPr lang="zh-CN" altLang="en-US" b="1" dirty="0"/>
              <a:t>该圆柱面至少有一点接触</a:t>
            </a:r>
            <a:r>
              <a:rPr lang="en-US" altLang="zh-CN" b="1" dirty="0"/>
              <a:t>,</a:t>
            </a:r>
            <a:r>
              <a:rPr lang="zh-CN" altLang="en-US" b="1" dirty="0"/>
              <a:t>则该圆柱面内的</a:t>
            </a:r>
            <a:r>
              <a:rPr lang="zh-CN" altLang="en-US" b="1" dirty="0" smtClean="0"/>
              <a:t>区即</a:t>
            </a:r>
            <a:r>
              <a:rPr lang="zh-CN" altLang="en-US" b="1" dirty="0"/>
              <a:t>为同轴度误差的最小包容区域。则</a:t>
            </a:r>
            <a:r>
              <a:rPr lang="zh-CN" altLang="en-US" b="1" dirty="0" smtClean="0"/>
              <a:t>这圆柱</a:t>
            </a:r>
            <a:r>
              <a:rPr lang="zh-CN" altLang="en-US" b="1" dirty="0"/>
              <a:t>的直径</a:t>
            </a:r>
            <a:r>
              <a:rPr lang="en-US" altLang="zh-CN" b="1" i="1" dirty="0"/>
              <a:t>d</a:t>
            </a:r>
            <a:r>
              <a:rPr lang="en-US" altLang="zh-CN" b="1" dirty="0"/>
              <a:t> </a:t>
            </a:r>
            <a:r>
              <a:rPr lang="zh-CN" altLang="en-US" b="1" dirty="0"/>
              <a:t>为同轴度的误差值</a:t>
            </a:r>
            <a:r>
              <a:rPr lang="en-US" altLang="zh-CN" b="1" dirty="0"/>
              <a:t>,</a:t>
            </a:r>
            <a:r>
              <a:rPr lang="zh-CN" altLang="en-US" b="1" dirty="0"/>
              <a:t>如图</a:t>
            </a:r>
            <a:r>
              <a:rPr lang="en-US" altLang="zh-CN" b="1" dirty="0"/>
              <a:t>4.54 </a:t>
            </a:r>
            <a:r>
              <a:rPr lang="zh-CN" altLang="en-US" b="1" dirty="0"/>
              <a:t>所示。</a:t>
            </a:r>
          </a:p>
        </p:txBody>
      </p:sp>
      <p:pic>
        <p:nvPicPr>
          <p:cNvPr id="890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622" y="3736817"/>
            <a:ext cx="7534787" cy="2595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61876" y="410723"/>
            <a:ext cx="6651523" cy="461665"/>
          </a:xfrm>
          <a:prstGeom prst="rect">
            <a:avLst/>
          </a:prstGeom>
        </p:spPr>
        <p:txBody>
          <a:bodyPr wrap="square">
            <a:spAutoFit/>
          </a:bodyPr>
          <a:lstStyle/>
          <a:p>
            <a:pPr algn="l"/>
            <a:r>
              <a:rPr lang="en-US" altLang="zh-CN" b="1" dirty="0"/>
              <a:t>3. </a:t>
            </a:r>
            <a:r>
              <a:rPr lang="zh-CN" altLang="en-US" b="1" dirty="0"/>
              <a:t>位置误差的最小区域判别法</a:t>
            </a:r>
          </a:p>
        </p:txBody>
      </p:sp>
      <p:sp>
        <p:nvSpPr>
          <p:cNvPr id="5" name="矩形 4"/>
          <p:cNvSpPr/>
          <p:nvPr/>
        </p:nvSpPr>
        <p:spPr>
          <a:xfrm>
            <a:off x="707921" y="857640"/>
            <a:ext cx="7964129" cy="461665"/>
          </a:xfrm>
          <a:prstGeom prst="rect">
            <a:avLst/>
          </a:prstGeom>
        </p:spPr>
        <p:txBody>
          <a:bodyPr wrap="square">
            <a:spAutoFit/>
          </a:bodyPr>
          <a:lstStyle/>
          <a:p>
            <a:r>
              <a:rPr lang="zh-CN" altLang="en-US" b="1" dirty="0"/>
              <a:t>以同轴度为例说明位置误差的最小区域判别的方法。 </a:t>
            </a:r>
            <a:endParaRPr lang="zh-CN" altLang="en-US" dirty="0"/>
          </a:p>
        </p:txBody>
      </p:sp>
    </p:spTree>
    <p:extLst>
      <p:ext uri="{BB962C8B-B14F-4D97-AF65-F5344CB8AC3E}">
        <p14:creationId xmlns:p14="http://schemas.microsoft.com/office/powerpoint/2010/main" val="1881882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9090"/>
                                        </p:tgtEl>
                                        <p:attrNameLst>
                                          <p:attrName>style.visibility</p:attrName>
                                        </p:attrNameLst>
                                      </p:cBhvr>
                                      <p:to>
                                        <p:strVal val="visible"/>
                                      </p:to>
                                    </p:set>
                                    <p:anim calcmode="lin" valueType="num">
                                      <p:cBhvr additive="base">
                                        <p:cTn id="17" dur="500" fill="hold"/>
                                        <p:tgtEl>
                                          <p:spTgt spid="89090"/>
                                        </p:tgtEl>
                                        <p:attrNameLst>
                                          <p:attrName>ppt_x</p:attrName>
                                        </p:attrNameLst>
                                      </p:cBhvr>
                                      <p:tavLst>
                                        <p:tav tm="0">
                                          <p:val>
                                            <p:strVal val="#ppt_x"/>
                                          </p:val>
                                        </p:tav>
                                        <p:tav tm="100000">
                                          <p:val>
                                            <p:strVal val="#ppt_x"/>
                                          </p:val>
                                        </p:tav>
                                      </p:tavLst>
                                    </p:anim>
                                    <p:anim calcmode="lin" valueType="num">
                                      <p:cBhvr additive="base">
                                        <p:cTn id="18" dur="500" fill="hold"/>
                                        <p:tgtEl>
                                          <p:spTgt spid="8909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F9843A5-7ACD-4877-9469-482CF9131401}" type="slidenum">
              <a:rPr kumimoji="0" lang="zh-CN" altLang="en-US" sz="2000" smtClean="0">
                <a:solidFill>
                  <a:srgbClr val="0000FF"/>
                </a:solidFill>
              </a:rPr>
              <a:pPr eaLnBrk="1" hangingPunct="1"/>
              <a:t>52</a:t>
            </a:fld>
            <a:endParaRPr kumimoji="0" lang="en-US" altLang="zh-CN" sz="2000" smtClean="0">
              <a:solidFill>
                <a:srgbClr val="0000FF"/>
              </a:solidFill>
            </a:endParaRPr>
          </a:p>
        </p:txBody>
      </p:sp>
      <p:grpSp>
        <p:nvGrpSpPr>
          <p:cNvPr id="157707" name="Group 11"/>
          <p:cNvGrpSpPr>
            <a:grpSpLocks/>
          </p:cNvGrpSpPr>
          <p:nvPr/>
        </p:nvGrpSpPr>
        <p:grpSpPr bwMode="auto">
          <a:xfrm>
            <a:off x="433851" y="256048"/>
            <a:ext cx="8366125" cy="1422400"/>
            <a:chOff x="264" y="152"/>
            <a:chExt cx="5270" cy="896"/>
          </a:xfrm>
        </p:grpSpPr>
        <p:sp>
          <p:nvSpPr>
            <p:cNvPr id="41992" name="Text Box 7"/>
            <p:cNvSpPr txBox="1">
              <a:spLocks noChangeArrowheads="1"/>
            </p:cNvSpPr>
            <p:nvPr/>
          </p:nvSpPr>
          <p:spPr bwMode="auto">
            <a:xfrm>
              <a:off x="264" y="152"/>
              <a:ext cx="5270" cy="89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dirty="0"/>
                <a:t>         </a:t>
              </a:r>
              <a:r>
                <a:rPr lang="zh-CN" altLang="en-US" b="1" dirty="0" smtClean="0"/>
                <a:t>评定下图</a:t>
              </a:r>
              <a:r>
                <a:rPr lang="en-US" altLang="zh-CN" b="1" dirty="0" smtClean="0"/>
                <a:t>1</a:t>
              </a:r>
              <a:r>
                <a:rPr lang="zh-CN" altLang="en-US" b="1" dirty="0" smtClean="0"/>
                <a:t>所</a:t>
              </a:r>
              <a:r>
                <a:rPr lang="zh-CN" altLang="en-US" b="1" dirty="0"/>
                <a:t>示零件位置误差时，理想平面所在位置</a:t>
              </a:r>
              <a:r>
                <a:rPr lang="en-US" altLang="zh-CN" b="1" i="1" dirty="0"/>
                <a:t>P</a:t>
              </a:r>
              <a:r>
                <a:rPr lang="en-US" altLang="zh-CN" b="1" dirty="0"/>
                <a:t>(</a:t>
              </a:r>
              <a:r>
                <a:rPr lang="zh-CN" altLang="en-US" b="1" dirty="0"/>
                <a:t>评定基准</a:t>
              </a:r>
              <a:r>
                <a:rPr lang="en-US" altLang="zh-CN" b="1" dirty="0"/>
                <a:t>)</a:t>
              </a:r>
              <a:r>
                <a:rPr lang="zh-CN" altLang="en-US" b="1" dirty="0"/>
                <a:t>由基准</a:t>
              </a:r>
              <a:r>
                <a:rPr lang="en-US" altLang="zh-CN" b="1" i="1" dirty="0"/>
                <a:t>A</a:t>
              </a:r>
              <a:r>
                <a:rPr lang="zh-CN" altLang="en-US" b="1" dirty="0"/>
                <a:t>和理论正确尺寸 </a:t>
              </a:r>
              <a:r>
                <a:rPr lang="zh-CN" altLang="en-US" b="1" dirty="0" smtClean="0"/>
                <a:t>      确定</a:t>
              </a:r>
              <a:r>
                <a:rPr lang="zh-CN" altLang="en-US" b="1" dirty="0"/>
                <a:t>（</a:t>
              </a:r>
              <a:r>
                <a:rPr lang="en-US" altLang="zh-CN" b="1" i="1" dirty="0">
                  <a:solidFill>
                    <a:srgbClr val="CC3300"/>
                  </a:solidFill>
                </a:rPr>
                <a:t>P</a:t>
              </a:r>
              <a:r>
                <a:rPr lang="zh-CN" altLang="en-US" b="1" dirty="0">
                  <a:solidFill>
                    <a:srgbClr val="CC3300"/>
                  </a:solidFill>
                </a:rPr>
                <a:t>平行</a:t>
              </a:r>
              <a:r>
                <a:rPr lang="en-US" altLang="zh-CN" b="1" i="1" dirty="0">
                  <a:solidFill>
                    <a:srgbClr val="CC3300"/>
                  </a:solidFill>
                </a:rPr>
                <a:t>A</a:t>
              </a:r>
              <a:r>
                <a:rPr lang="zh-CN" altLang="en-US" b="1" dirty="0">
                  <a:solidFill>
                    <a:srgbClr val="CC3300"/>
                  </a:solidFill>
                </a:rPr>
                <a:t>且至</a:t>
              </a:r>
              <a:r>
                <a:rPr lang="en-US" altLang="zh-CN" b="1" i="1" dirty="0">
                  <a:solidFill>
                    <a:srgbClr val="CC3300"/>
                  </a:solidFill>
                </a:rPr>
                <a:t>A</a:t>
              </a:r>
              <a:r>
                <a:rPr lang="zh-CN" altLang="en-US" b="1" dirty="0">
                  <a:solidFill>
                    <a:srgbClr val="CC3300"/>
                  </a:solidFill>
                </a:rPr>
                <a:t>的距离为</a:t>
              </a:r>
              <a:r>
                <a:rPr lang="en-US" altLang="zh-CN" b="1" i="1" dirty="0">
                  <a:solidFill>
                    <a:srgbClr val="CC3300"/>
                  </a:solidFill>
                </a:rPr>
                <a:t>l</a:t>
              </a:r>
              <a:r>
                <a:rPr lang="zh-CN" altLang="en-US" b="1" dirty="0"/>
                <a:t>）</a:t>
              </a:r>
              <a:r>
                <a:rPr lang="en-US" altLang="zh-CN" b="1" dirty="0"/>
                <a:t>,</a:t>
              </a:r>
              <a:r>
                <a:rPr lang="zh-CN" altLang="en-US" b="1" dirty="0"/>
                <a:t>如图（</a:t>
              </a:r>
              <a:r>
                <a:rPr lang="en-US" altLang="zh-CN" b="1" dirty="0"/>
                <a:t>b</a:t>
              </a:r>
              <a:r>
                <a:rPr lang="zh-CN" altLang="en-US" b="1" dirty="0"/>
                <a:t>）所示。</a:t>
              </a:r>
              <a:endParaRPr lang="zh-CN" altLang="en-US" b="1" i="1" dirty="0"/>
            </a:p>
          </p:txBody>
        </p:sp>
        <p:sp>
          <p:nvSpPr>
            <p:cNvPr id="41993" name="Rectangle 8"/>
            <p:cNvSpPr>
              <a:spLocks noChangeArrowheads="1"/>
            </p:cNvSpPr>
            <p:nvPr/>
          </p:nvSpPr>
          <p:spPr bwMode="auto">
            <a:xfrm>
              <a:off x="3090" y="501"/>
              <a:ext cx="206" cy="2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dirty="0"/>
                <a:t>l</a:t>
              </a:r>
            </a:p>
          </p:txBody>
        </p:sp>
      </p:grpSp>
      <p:sp>
        <p:nvSpPr>
          <p:cNvPr id="157705" name="Text Box 9"/>
          <p:cNvSpPr txBox="1">
            <a:spLocks noChangeArrowheads="1"/>
          </p:cNvSpPr>
          <p:nvPr/>
        </p:nvSpPr>
        <p:spPr bwMode="auto">
          <a:xfrm>
            <a:off x="377825" y="1590675"/>
            <a:ext cx="8366125"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dirty="0"/>
              <a:t>         </a:t>
            </a:r>
            <a:r>
              <a:rPr lang="zh-CN" altLang="en-US" b="1" dirty="0"/>
              <a:t>定位最小包容区域为</a:t>
            </a:r>
            <a:r>
              <a:rPr lang="zh-CN" altLang="en-US" b="1" dirty="0">
                <a:solidFill>
                  <a:srgbClr val="CC3300"/>
                </a:solidFill>
              </a:rPr>
              <a:t>对称于</a:t>
            </a:r>
            <a:r>
              <a:rPr lang="en-US" altLang="zh-CN" b="1" i="1" dirty="0">
                <a:solidFill>
                  <a:srgbClr val="CC3300"/>
                </a:solidFill>
              </a:rPr>
              <a:t>P</a:t>
            </a:r>
            <a:r>
              <a:rPr lang="zh-CN" altLang="en-US" b="1" dirty="0">
                <a:solidFill>
                  <a:srgbClr val="CC3300"/>
                </a:solidFill>
              </a:rPr>
              <a:t>的两平行平面之间的区域</a:t>
            </a:r>
            <a:r>
              <a:rPr lang="zh-CN" altLang="en-US" b="1" dirty="0"/>
              <a:t>，实际被测要素上至少有一点</a:t>
            </a:r>
            <a:r>
              <a:rPr lang="en-US" altLang="zh-CN" b="1" i="1" dirty="0">
                <a:solidFill>
                  <a:srgbClr val="FF0000"/>
                </a:solidFill>
              </a:rPr>
              <a:t>S</a:t>
            </a:r>
            <a:r>
              <a:rPr lang="zh-CN" altLang="en-US" b="1" dirty="0"/>
              <a:t>与两平行平面中之一接触。位置度误差 </a:t>
            </a:r>
            <a:r>
              <a:rPr lang="en-US" altLang="zh-CN" b="1" i="1" dirty="0"/>
              <a:t>f</a:t>
            </a:r>
            <a:r>
              <a:rPr lang="en-US" altLang="zh-CN" b="1" dirty="0"/>
              <a:t> = 2</a:t>
            </a:r>
            <a:r>
              <a:rPr lang="en-US" altLang="zh-CN" b="1" dirty="0">
                <a:cs typeface="Times New Roman" pitchFamily="18" charset="0"/>
              </a:rPr>
              <a:t>×</a:t>
            </a:r>
            <a:r>
              <a:rPr lang="en-US" altLang="zh-CN" b="1" i="1" dirty="0">
                <a:cs typeface="Times New Roman" pitchFamily="18" charset="0"/>
              </a:rPr>
              <a:t>S</a:t>
            </a:r>
            <a:r>
              <a:rPr lang="zh-CN" altLang="en-US" b="1" dirty="0">
                <a:cs typeface="Times New Roman" pitchFamily="18" charset="0"/>
              </a:rPr>
              <a:t>至</a:t>
            </a:r>
            <a:r>
              <a:rPr lang="en-US" altLang="zh-CN" b="1" i="1" dirty="0">
                <a:cs typeface="Times New Roman" pitchFamily="18" charset="0"/>
              </a:rPr>
              <a:t>P</a:t>
            </a:r>
            <a:r>
              <a:rPr lang="zh-CN" altLang="en-US" b="1" dirty="0">
                <a:cs typeface="Times New Roman" pitchFamily="18" charset="0"/>
              </a:rPr>
              <a:t>的距离。</a:t>
            </a:r>
          </a:p>
        </p:txBody>
      </p:sp>
      <p:grpSp>
        <p:nvGrpSpPr>
          <p:cNvPr id="157709" name="Group 13"/>
          <p:cNvGrpSpPr>
            <a:grpSpLocks/>
          </p:cNvGrpSpPr>
          <p:nvPr/>
        </p:nvGrpSpPr>
        <p:grpSpPr bwMode="auto">
          <a:xfrm>
            <a:off x="1459705" y="2959563"/>
            <a:ext cx="6284913" cy="3452813"/>
            <a:chOff x="894" y="1947"/>
            <a:chExt cx="3959" cy="2175"/>
          </a:xfrm>
        </p:grpSpPr>
        <p:pic>
          <p:nvPicPr>
            <p:cNvPr id="4199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4" y="1947"/>
              <a:ext cx="3959" cy="197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91" name="Text Box 12"/>
            <p:cNvSpPr txBox="1">
              <a:spLocks noChangeArrowheads="1"/>
            </p:cNvSpPr>
            <p:nvPr/>
          </p:nvSpPr>
          <p:spPr bwMode="auto">
            <a:xfrm>
              <a:off x="1677" y="3872"/>
              <a:ext cx="1652" cy="2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000" b="1" dirty="0"/>
                <a:t>图 </a:t>
              </a:r>
              <a:r>
                <a:rPr lang="en-US" altLang="zh-CN" sz="2000" b="1" dirty="0" smtClean="0"/>
                <a:t>1 </a:t>
              </a:r>
              <a:r>
                <a:rPr lang="zh-CN" altLang="en-US" sz="2000" b="1" dirty="0">
                  <a:solidFill>
                    <a:srgbClr val="CC3300"/>
                  </a:solidFill>
                </a:rPr>
                <a:t>位 置 误 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57709"/>
                                        </p:tgtEl>
                                        <p:attrNameLst>
                                          <p:attrName>style.visibility</p:attrName>
                                        </p:attrNameLst>
                                      </p:cBhvr>
                                      <p:to>
                                        <p:strVal val="visible"/>
                                      </p:to>
                                    </p:set>
                                    <p:anim calcmode="lin" valueType="num">
                                      <p:cBhvr additive="base">
                                        <p:cTn id="7" dur="2000" fill="hold"/>
                                        <p:tgtEl>
                                          <p:spTgt spid="157709"/>
                                        </p:tgtEl>
                                        <p:attrNameLst>
                                          <p:attrName>ppt_x</p:attrName>
                                        </p:attrNameLst>
                                      </p:cBhvr>
                                      <p:tavLst>
                                        <p:tav tm="0">
                                          <p:val>
                                            <p:strVal val="#ppt_x"/>
                                          </p:val>
                                        </p:tav>
                                        <p:tav tm="100000">
                                          <p:val>
                                            <p:strVal val="#ppt_x"/>
                                          </p:val>
                                        </p:tav>
                                      </p:tavLst>
                                    </p:anim>
                                    <p:anim calcmode="lin" valueType="num">
                                      <p:cBhvr additive="base">
                                        <p:cTn id="8" dur="2000" fill="hold"/>
                                        <p:tgtEl>
                                          <p:spTgt spid="15770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000"/>
                            </p:stCondLst>
                            <p:childTnLst>
                              <p:par>
                                <p:cTn id="10" presetID="22" presetClass="entr" presetSubtype="8" fill="hold" nodeType="afterEffect">
                                  <p:stCondLst>
                                    <p:cond delay="0"/>
                                  </p:stCondLst>
                                  <p:childTnLst>
                                    <p:set>
                                      <p:cBhvr>
                                        <p:cTn id="11" dur="1" fill="hold">
                                          <p:stCondLst>
                                            <p:cond delay="0"/>
                                          </p:stCondLst>
                                        </p:cTn>
                                        <p:tgtEl>
                                          <p:spTgt spid="157707"/>
                                        </p:tgtEl>
                                        <p:attrNameLst>
                                          <p:attrName>style.visibility</p:attrName>
                                        </p:attrNameLst>
                                      </p:cBhvr>
                                      <p:to>
                                        <p:strVal val="visible"/>
                                      </p:to>
                                    </p:set>
                                    <p:animEffect transition="in" filter="wipe(left)">
                                      <p:cBhvr>
                                        <p:cTn id="12" dur="2000"/>
                                        <p:tgtEl>
                                          <p:spTgt spid="1577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7705"/>
                                        </p:tgtEl>
                                        <p:attrNameLst>
                                          <p:attrName>style.visibility</p:attrName>
                                        </p:attrNameLst>
                                      </p:cBhvr>
                                      <p:to>
                                        <p:strVal val="visible"/>
                                      </p:to>
                                    </p:set>
                                    <p:animEffect transition="in" filter="wipe(left)">
                                      <p:cBhvr>
                                        <p:cTn id="17" dur="300"/>
                                        <p:tgtEl>
                                          <p:spTgt spid="157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85E9F7F-F100-4799-BFE7-AD1F3A9492BF}" type="slidenum">
              <a:rPr kumimoji="0" lang="zh-CN" altLang="en-US" sz="2000" smtClean="0">
                <a:solidFill>
                  <a:srgbClr val="0000FF"/>
                </a:solidFill>
              </a:rPr>
              <a:pPr eaLnBrk="1" hangingPunct="1"/>
              <a:t>53</a:t>
            </a:fld>
            <a:endParaRPr kumimoji="0" lang="en-US" altLang="zh-CN" sz="2000" smtClean="0">
              <a:solidFill>
                <a:srgbClr val="0000FF"/>
              </a:solidFill>
            </a:endParaRPr>
          </a:p>
        </p:txBody>
      </p:sp>
      <p:grpSp>
        <p:nvGrpSpPr>
          <p:cNvPr id="149519" name="Group 15"/>
          <p:cNvGrpSpPr>
            <a:grpSpLocks/>
          </p:cNvGrpSpPr>
          <p:nvPr/>
        </p:nvGrpSpPr>
        <p:grpSpPr bwMode="auto">
          <a:xfrm>
            <a:off x="236537" y="300038"/>
            <a:ext cx="8510588" cy="1865313"/>
            <a:chOff x="149" y="189"/>
            <a:chExt cx="5361" cy="1175"/>
          </a:xfrm>
        </p:grpSpPr>
        <p:sp>
          <p:nvSpPr>
            <p:cNvPr id="43014" name="Text Box 6"/>
            <p:cNvSpPr txBox="1">
              <a:spLocks noChangeArrowheads="1"/>
            </p:cNvSpPr>
            <p:nvPr/>
          </p:nvSpPr>
          <p:spPr bwMode="auto">
            <a:xfrm>
              <a:off x="149" y="189"/>
              <a:ext cx="5361" cy="11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如</a:t>
              </a:r>
              <a:r>
                <a:rPr lang="zh-CN" altLang="en-US" b="1" dirty="0" smtClean="0"/>
                <a:t>图</a:t>
              </a:r>
              <a:r>
                <a:rPr lang="en-US" altLang="zh-CN" b="1" dirty="0" smtClean="0"/>
                <a:t>2</a:t>
              </a:r>
              <a:r>
                <a:rPr lang="zh-CN" altLang="en-US" b="1" dirty="0" smtClean="0"/>
                <a:t>所</a:t>
              </a:r>
              <a:r>
                <a:rPr lang="zh-CN" altLang="en-US" b="1" dirty="0"/>
                <a:t>示，测量和评定某一零件上一个孔的圆心位置误差时，其定位最小包容区域由有关圆构成。该圆的圆心</a:t>
              </a:r>
              <a:r>
                <a:rPr lang="en-US" altLang="zh-CN" b="1" i="1" dirty="0">
                  <a:solidFill>
                    <a:srgbClr val="FF0000"/>
                  </a:solidFill>
                </a:rPr>
                <a:t>O</a:t>
              </a:r>
              <a:r>
                <a:rPr lang="zh-CN" altLang="en-US" b="1" dirty="0"/>
                <a:t>位置</a:t>
              </a:r>
              <a:r>
                <a:rPr lang="en-US" altLang="zh-CN" b="1" dirty="0"/>
                <a:t>(</a:t>
              </a:r>
              <a:r>
                <a:rPr lang="zh-CN" altLang="en-US" b="1" dirty="0">
                  <a:solidFill>
                    <a:srgbClr val="FF0000"/>
                  </a:solidFill>
                </a:rPr>
                <a:t>评定基准</a:t>
              </a:r>
              <a:r>
                <a:rPr lang="en-US" altLang="zh-CN" b="1" dirty="0"/>
                <a:t>)</a:t>
              </a:r>
              <a:r>
                <a:rPr lang="zh-CN" altLang="en-US" b="1" dirty="0"/>
                <a:t>由基准</a:t>
              </a:r>
              <a:r>
                <a:rPr lang="en-US" altLang="zh-CN" b="1" i="1" dirty="0"/>
                <a:t>A</a:t>
              </a:r>
              <a:r>
                <a:rPr lang="zh-CN" altLang="en-US" b="1" dirty="0"/>
                <a:t>、</a:t>
              </a:r>
              <a:r>
                <a:rPr lang="en-US" altLang="zh-CN" b="1" i="1" dirty="0"/>
                <a:t>B</a:t>
              </a:r>
              <a:r>
                <a:rPr lang="zh-CN" altLang="en-US" b="1" dirty="0"/>
                <a:t>和理论正确尺寸        、        确定，其最小包容区域为（直径 </a:t>
              </a:r>
              <a:r>
                <a:rPr lang="en-US" altLang="zh-CN" b="1" dirty="0"/>
                <a:t>= 2 </a:t>
              </a:r>
              <a:r>
                <a:rPr lang="en-US" altLang="zh-CN" b="1" dirty="0">
                  <a:cs typeface="Times New Roman" pitchFamily="18" charset="0"/>
                </a:rPr>
                <a:t>×</a:t>
              </a:r>
              <a:r>
                <a:rPr lang="en-US" altLang="zh-CN" b="1" i="1" dirty="0">
                  <a:cs typeface="Times New Roman" pitchFamily="18" charset="0"/>
                </a:rPr>
                <a:t>OS</a:t>
              </a:r>
              <a:r>
                <a:rPr lang="en-US" altLang="zh-CN" b="1" dirty="0"/>
                <a:t> </a:t>
              </a:r>
              <a:r>
                <a:rPr lang="zh-CN" altLang="en-US" b="1" dirty="0"/>
                <a:t>）一个  圆。           </a:t>
              </a:r>
            </a:p>
          </p:txBody>
        </p:sp>
        <p:sp>
          <p:nvSpPr>
            <p:cNvPr id="43015" name="Rectangle 12"/>
            <p:cNvSpPr>
              <a:spLocks noChangeArrowheads="1"/>
            </p:cNvSpPr>
            <p:nvPr/>
          </p:nvSpPr>
          <p:spPr bwMode="auto">
            <a:xfrm>
              <a:off x="3565" y="710"/>
              <a:ext cx="257" cy="25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b="1" i="1"/>
                <a:t>L</a:t>
              </a:r>
              <a:r>
                <a:rPr lang="en-US" altLang="zh-CN" b="1" baseline="-25000"/>
                <a:t>1</a:t>
              </a:r>
            </a:p>
          </p:txBody>
        </p:sp>
        <p:sp>
          <p:nvSpPr>
            <p:cNvPr id="43016" name="Rectangle 14"/>
            <p:cNvSpPr>
              <a:spLocks noChangeArrowheads="1"/>
            </p:cNvSpPr>
            <p:nvPr/>
          </p:nvSpPr>
          <p:spPr bwMode="auto">
            <a:xfrm>
              <a:off x="4118" y="709"/>
              <a:ext cx="257" cy="27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b="1" i="1"/>
                <a:t>L</a:t>
              </a:r>
              <a:r>
                <a:rPr lang="en-US" altLang="zh-CN" b="1" baseline="-25000"/>
                <a:t>2</a:t>
              </a:r>
            </a:p>
          </p:txBody>
        </p:sp>
      </p:grpSp>
      <p:graphicFrame>
        <p:nvGraphicFramePr>
          <p:cNvPr id="149521" name="Object 17"/>
          <p:cNvGraphicFramePr>
            <a:graphicFrameLocks noGrp="1" noChangeAspect="1"/>
          </p:cNvGraphicFramePr>
          <p:nvPr>
            <p:ph/>
            <p:extLst>
              <p:ext uri="{D42A27DB-BD31-4B8C-83A1-F6EECF244321}">
                <p14:modId xmlns:p14="http://schemas.microsoft.com/office/powerpoint/2010/main" val="957936867"/>
              </p:ext>
            </p:extLst>
          </p:nvPr>
        </p:nvGraphicFramePr>
        <p:xfrm>
          <a:off x="575291" y="2575915"/>
          <a:ext cx="2586037" cy="1812925"/>
        </p:xfrm>
        <a:graphic>
          <a:graphicData uri="http://schemas.openxmlformats.org/presentationml/2006/ole">
            <mc:AlternateContent xmlns:mc="http://schemas.openxmlformats.org/markup-compatibility/2006">
              <mc:Choice xmlns:v="urn:schemas-microsoft-com:vml" Requires="v">
                <p:oleObj spid="_x0000_s43054" name="公式" r:id="rId3" imgW="977900" imgH="685800" progId="Equation.3">
                  <p:embed/>
                </p:oleObj>
              </mc:Choice>
              <mc:Fallback>
                <p:oleObj name="公式" r:id="rId3" imgW="977900" imgH="685800" progId="Equation.3">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291" y="2575915"/>
                        <a:ext cx="2586037" cy="181292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圆角矩形 8">
            <a:hlinkClick r:id="rId5" action="ppaction://hlinksldjump"/>
          </p:cNvPr>
          <p:cNvSpPr/>
          <p:nvPr/>
        </p:nvSpPr>
        <p:spPr bwMode="auto">
          <a:xfrm>
            <a:off x="1073251" y="5861332"/>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pic>
        <p:nvPicPr>
          <p:cNvPr id="43047" name="Picture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4737" y="2268379"/>
            <a:ext cx="4905375" cy="397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43047"/>
                                        </p:tgtEl>
                                        <p:attrNameLst>
                                          <p:attrName>style.visibility</p:attrName>
                                        </p:attrNameLst>
                                      </p:cBhvr>
                                      <p:to>
                                        <p:strVal val="visible"/>
                                      </p:to>
                                    </p:set>
                                    <p:anim calcmode="lin" valueType="num">
                                      <p:cBhvr additive="base">
                                        <p:cTn id="7" dur="500" fill="hold"/>
                                        <p:tgtEl>
                                          <p:spTgt spid="43047"/>
                                        </p:tgtEl>
                                        <p:attrNameLst>
                                          <p:attrName>ppt_x</p:attrName>
                                        </p:attrNameLst>
                                      </p:cBhvr>
                                      <p:tavLst>
                                        <p:tav tm="0">
                                          <p:val>
                                            <p:strVal val="#ppt_x"/>
                                          </p:val>
                                        </p:tav>
                                        <p:tav tm="100000">
                                          <p:val>
                                            <p:strVal val="#ppt_x"/>
                                          </p:val>
                                        </p:tav>
                                      </p:tavLst>
                                    </p:anim>
                                    <p:anim calcmode="lin" valueType="num">
                                      <p:cBhvr additive="base">
                                        <p:cTn id="8" dur="500" fill="hold"/>
                                        <p:tgtEl>
                                          <p:spTgt spid="430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49519"/>
                                        </p:tgtEl>
                                        <p:attrNameLst>
                                          <p:attrName>style.visibility</p:attrName>
                                        </p:attrNameLst>
                                      </p:cBhvr>
                                      <p:to>
                                        <p:strVal val="visible"/>
                                      </p:to>
                                    </p:set>
                                    <p:animEffect transition="in" filter="wipe(left)">
                                      <p:cBhvr>
                                        <p:cTn id="13" dur="2000"/>
                                        <p:tgtEl>
                                          <p:spTgt spid="1495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9521"/>
                                        </p:tgtEl>
                                        <p:attrNameLst>
                                          <p:attrName>style.visibility</p:attrName>
                                        </p:attrNameLst>
                                      </p:cBhvr>
                                      <p:to>
                                        <p:strVal val="visible"/>
                                      </p:to>
                                    </p:set>
                                    <p:animEffect transition="in" filter="wipe(left)">
                                      <p:cBhvr>
                                        <p:cTn id="18" dur="2000"/>
                                        <p:tgtEl>
                                          <p:spTgt spid="149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FDD3B16-196C-4156-B7B0-1EA7C0E06B9B}" type="slidenum">
              <a:rPr kumimoji="0" lang="zh-CN" altLang="en-US" sz="2000" smtClean="0">
                <a:solidFill>
                  <a:srgbClr val="0000FF"/>
                </a:solidFill>
              </a:rPr>
              <a:pPr eaLnBrk="1" hangingPunct="1"/>
              <a:t>54</a:t>
            </a:fld>
            <a:endParaRPr kumimoji="0" lang="en-US" altLang="zh-CN" sz="2000" smtClean="0">
              <a:solidFill>
                <a:srgbClr val="0000FF"/>
              </a:solidFill>
            </a:endParaRPr>
          </a:p>
        </p:txBody>
      </p:sp>
      <p:sp>
        <p:nvSpPr>
          <p:cNvPr id="159748" name="Text Box 4"/>
          <p:cNvSpPr txBox="1">
            <a:spLocks noChangeArrowheads="1"/>
          </p:cNvSpPr>
          <p:nvPr/>
        </p:nvSpPr>
        <p:spPr bwMode="auto">
          <a:xfrm>
            <a:off x="357188" y="676682"/>
            <a:ext cx="56229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a:t>4.5.4 </a:t>
            </a:r>
            <a:r>
              <a:rPr lang="zh-CN" altLang="en-US" b="1"/>
              <a:t>几何误差的检测原则</a:t>
            </a:r>
          </a:p>
        </p:txBody>
      </p:sp>
      <p:sp>
        <p:nvSpPr>
          <p:cNvPr id="159749" name="Text Box 5"/>
          <p:cNvSpPr txBox="1">
            <a:spLocks noChangeArrowheads="1"/>
          </p:cNvSpPr>
          <p:nvPr/>
        </p:nvSpPr>
        <p:spPr bwMode="auto">
          <a:xfrm>
            <a:off x="341313" y="1079907"/>
            <a:ext cx="8172450"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从检测原理上将常用的几何误差检测方法归纳为下列</a:t>
            </a:r>
            <a:r>
              <a:rPr lang="zh-CN" altLang="en-US" b="1">
                <a:solidFill>
                  <a:srgbClr val="CC00CC"/>
                </a:solidFill>
              </a:rPr>
              <a:t>五种检测原则</a:t>
            </a:r>
            <a:r>
              <a:rPr lang="zh-CN" altLang="en-US" b="1"/>
              <a:t>。</a:t>
            </a:r>
          </a:p>
        </p:txBody>
      </p:sp>
      <p:sp>
        <p:nvSpPr>
          <p:cNvPr id="159750" name="Text Box 6"/>
          <p:cNvSpPr txBox="1">
            <a:spLocks noChangeArrowheads="1"/>
          </p:cNvSpPr>
          <p:nvPr/>
        </p:nvSpPr>
        <p:spPr bwMode="auto">
          <a:xfrm>
            <a:off x="563563" y="1980020"/>
            <a:ext cx="8172450"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1. </a:t>
            </a:r>
            <a:r>
              <a:rPr lang="zh-CN" altLang="en-US" b="1"/>
              <a:t>与理想要素比较原则</a:t>
            </a:r>
            <a:r>
              <a:rPr lang="en-US" altLang="zh-CN" b="1"/>
              <a:t>—</a:t>
            </a:r>
            <a:r>
              <a:rPr lang="zh-CN" altLang="en-US" b="1"/>
              <a:t>基本检测原则</a:t>
            </a:r>
          </a:p>
        </p:txBody>
      </p:sp>
      <p:sp>
        <p:nvSpPr>
          <p:cNvPr id="159751" name="Text Box 7"/>
          <p:cNvSpPr txBox="1">
            <a:spLocks noChangeArrowheads="1"/>
          </p:cNvSpPr>
          <p:nvPr/>
        </p:nvSpPr>
        <p:spPr bwMode="auto">
          <a:xfrm>
            <a:off x="214313" y="2478495"/>
            <a:ext cx="8364537"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与理想要素比较原则是指</a:t>
            </a:r>
            <a:r>
              <a:rPr lang="zh-CN" altLang="en-US" b="1">
                <a:solidFill>
                  <a:srgbClr val="CC00CC"/>
                </a:solidFill>
              </a:rPr>
              <a:t>实际被测要素与其理想要素进行比较</a:t>
            </a:r>
            <a:r>
              <a:rPr lang="zh-CN" altLang="en-US" b="1"/>
              <a:t>，从而获得几何误差值。</a:t>
            </a:r>
          </a:p>
        </p:txBody>
      </p:sp>
      <p:sp>
        <p:nvSpPr>
          <p:cNvPr id="159752" name="Text Box 8"/>
          <p:cNvSpPr txBox="1">
            <a:spLocks noChangeArrowheads="1"/>
          </p:cNvSpPr>
          <p:nvPr/>
        </p:nvSpPr>
        <p:spPr bwMode="auto">
          <a:xfrm>
            <a:off x="214313" y="3361145"/>
            <a:ext cx="8493125" cy="18446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在测量中，理想要素用模拟的方法来体现。如</a:t>
            </a:r>
            <a:r>
              <a:rPr lang="zh-CN" altLang="en-US" b="1">
                <a:solidFill>
                  <a:srgbClr val="CC00CC"/>
                </a:solidFill>
              </a:rPr>
              <a:t>理想平面</a:t>
            </a:r>
            <a:r>
              <a:rPr lang="zh-CN" altLang="en-US" b="1"/>
              <a:t>：平板工作面、水平液面、光束扫描平面等。</a:t>
            </a:r>
            <a:r>
              <a:rPr lang="zh-CN" altLang="en-US" b="1">
                <a:solidFill>
                  <a:srgbClr val="CC00CC"/>
                </a:solidFill>
              </a:rPr>
              <a:t>理想直线：</a:t>
            </a:r>
            <a:r>
              <a:rPr lang="zh-CN" altLang="en-US" b="1"/>
              <a:t>一束光线、拉紧的细钢丝、刀口尺的工作面等。线、面轮廓度测量中的</a:t>
            </a:r>
            <a:r>
              <a:rPr lang="zh-CN" altLang="en-US" b="1">
                <a:solidFill>
                  <a:srgbClr val="CC00CC"/>
                </a:solidFill>
              </a:rPr>
              <a:t>样板</a:t>
            </a:r>
            <a:r>
              <a:rPr lang="zh-CN" altLang="en-US" b="1"/>
              <a:t>也是理想的线、面轮廓的体现。</a:t>
            </a:r>
          </a:p>
        </p:txBody>
      </p:sp>
      <p:sp>
        <p:nvSpPr>
          <p:cNvPr id="159755" name="Text Box 11"/>
          <p:cNvSpPr txBox="1">
            <a:spLocks noChangeArrowheads="1"/>
          </p:cNvSpPr>
          <p:nvPr/>
        </p:nvSpPr>
        <p:spPr bwMode="auto">
          <a:xfrm>
            <a:off x="290513" y="5155020"/>
            <a:ext cx="8172450"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根据与理想要素比较原则进行检测，可以得到与定义概念一致的误差值，所以该原则是</a:t>
            </a:r>
            <a:r>
              <a:rPr lang="en-US" altLang="zh-CN" b="1"/>
              <a:t>—</a:t>
            </a:r>
            <a:r>
              <a:rPr lang="zh-CN" altLang="en-US" b="1"/>
              <a:t>基本检测原则。</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9748"/>
                                        </p:tgtEl>
                                        <p:attrNameLst>
                                          <p:attrName>style.visibility</p:attrName>
                                        </p:attrNameLst>
                                      </p:cBhvr>
                                      <p:to>
                                        <p:strVal val="visible"/>
                                      </p:to>
                                    </p:set>
                                    <p:animEffect transition="in" filter="blinds(horizontal)">
                                      <p:cBhvr>
                                        <p:cTn id="7" dur="2000"/>
                                        <p:tgtEl>
                                          <p:spTgt spid="1597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9749"/>
                                        </p:tgtEl>
                                        <p:attrNameLst>
                                          <p:attrName>style.visibility</p:attrName>
                                        </p:attrNameLst>
                                      </p:cBhvr>
                                      <p:to>
                                        <p:strVal val="visible"/>
                                      </p:to>
                                    </p:set>
                                    <p:animEffect transition="in" filter="wipe(left)">
                                      <p:cBhvr>
                                        <p:cTn id="12" dur="2000"/>
                                        <p:tgtEl>
                                          <p:spTgt spid="1597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9750"/>
                                        </p:tgtEl>
                                        <p:attrNameLst>
                                          <p:attrName>style.visibility</p:attrName>
                                        </p:attrNameLst>
                                      </p:cBhvr>
                                      <p:to>
                                        <p:strVal val="visible"/>
                                      </p:to>
                                    </p:set>
                                    <p:animEffect transition="in" filter="blinds(horizontal)">
                                      <p:cBhvr>
                                        <p:cTn id="17" dur="2000"/>
                                        <p:tgtEl>
                                          <p:spTgt spid="1597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9751"/>
                                        </p:tgtEl>
                                        <p:attrNameLst>
                                          <p:attrName>style.visibility</p:attrName>
                                        </p:attrNameLst>
                                      </p:cBhvr>
                                      <p:to>
                                        <p:strVal val="visible"/>
                                      </p:to>
                                    </p:set>
                                    <p:animEffect transition="in" filter="wipe(left)">
                                      <p:cBhvr>
                                        <p:cTn id="22" dur="2000"/>
                                        <p:tgtEl>
                                          <p:spTgt spid="1597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9752"/>
                                        </p:tgtEl>
                                        <p:attrNameLst>
                                          <p:attrName>style.visibility</p:attrName>
                                        </p:attrNameLst>
                                      </p:cBhvr>
                                      <p:to>
                                        <p:strVal val="visible"/>
                                      </p:to>
                                    </p:set>
                                    <p:animEffect transition="in" filter="wipe(left)">
                                      <p:cBhvr>
                                        <p:cTn id="27" dur="2000"/>
                                        <p:tgtEl>
                                          <p:spTgt spid="1597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9755"/>
                                        </p:tgtEl>
                                        <p:attrNameLst>
                                          <p:attrName>style.visibility</p:attrName>
                                        </p:attrNameLst>
                                      </p:cBhvr>
                                      <p:to>
                                        <p:strVal val="visible"/>
                                      </p:to>
                                    </p:set>
                                    <p:animEffect transition="in" filter="blinds(horizontal)">
                                      <p:cBhvr>
                                        <p:cTn id="32" dur="2000"/>
                                        <p:tgtEl>
                                          <p:spTgt spid="15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p:bldP spid="159749" grpId="0"/>
      <p:bldP spid="159750" grpId="0"/>
      <p:bldP spid="159751" grpId="0"/>
      <p:bldP spid="159752" grpId="0"/>
      <p:bldP spid="15975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2FF1835-DCF6-427A-A2A8-279A1CF0ACF1}" type="slidenum">
              <a:rPr kumimoji="0" lang="zh-CN" altLang="en-US" sz="2000" smtClean="0">
                <a:solidFill>
                  <a:srgbClr val="0000FF"/>
                </a:solidFill>
              </a:rPr>
              <a:pPr eaLnBrk="1" hangingPunct="1"/>
              <a:t>55</a:t>
            </a:fld>
            <a:endParaRPr kumimoji="0" lang="en-US" altLang="zh-CN" sz="2000" smtClean="0">
              <a:solidFill>
                <a:srgbClr val="0000FF"/>
              </a:solidFill>
            </a:endParaRPr>
          </a:p>
        </p:txBody>
      </p:sp>
      <p:sp>
        <p:nvSpPr>
          <p:cNvPr id="160779" name="Text Box 11"/>
          <p:cNvSpPr txBox="1">
            <a:spLocks noChangeArrowheads="1"/>
          </p:cNvSpPr>
          <p:nvPr/>
        </p:nvSpPr>
        <p:spPr bwMode="auto">
          <a:xfrm>
            <a:off x="642938" y="177800"/>
            <a:ext cx="6792912"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2. </a:t>
            </a:r>
            <a:r>
              <a:rPr lang="zh-CN" altLang="en-US" b="1"/>
              <a:t>测量坐标值原则</a:t>
            </a:r>
          </a:p>
        </p:txBody>
      </p:sp>
      <p:sp>
        <p:nvSpPr>
          <p:cNvPr id="160780" name="Text Box 12"/>
          <p:cNvSpPr txBox="1">
            <a:spLocks noChangeArrowheads="1"/>
          </p:cNvSpPr>
          <p:nvPr/>
        </p:nvSpPr>
        <p:spPr bwMode="auto">
          <a:xfrm>
            <a:off x="404813" y="627063"/>
            <a:ext cx="8477250"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测量坐标值原则是指</a:t>
            </a:r>
            <a:r>
              <a:rPr lang="zh-CN" altLang="en-US" b="1">
                <a:solidFill>
                  <a:srgbClr val="CC00CC"/>
                </a:solidFill>
              </a:rPr>
              <a:t>利用计量器具的坐标系，测出实际被测要素上各测点对该坐标系的坐标值</a:t>
            </a:r>
            <a:r>
              <a:rPr lang="zh-CN" altLang="en-US" b="1"/>
              <a:t>，经过数据处理可以获得几何误差值。该原则可以测量除跳动外的各项几何误差。</a:t>
            </a:r>
            <a:endParaRPr lang="en-US" altLang="zh-CN" b="1"/>
          </a:p>
        </p:txBody>
      </p:sp>
      <p:sp>
        <p:nvSpPr>
          <p:cNvPr id="160781" name="Text Box 13"/>
          <p:cNvSpPr txBox="1">
            <a:spLocks noChangeArrowheads="1"/>
          </p:cNvSpPr>
          <p:nvPr/>
        </p:nvSpPr>
        <p:spPr bwMode="auto">
          <a:xfrm>
            <a:off x="514350" y="1930400"/>
            <a:ext cx="8148638"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根据被测要素的几何特征，可以选用直角坐标系、极坐标系和圆柱坐标系等进行测量。此原则数据处理比较繁琐，但随着计算机技术的发展，该原则亦得到广泛地应用。</a:t>
            </a:r>
          </a:p>
        </p:txBody>
      </p:sp>
      <p:sp>
        <p:nvSpPr>
          <p:cNvPr id="160782" name="Text Box 14"/>
          <p:cNvSpPr txBox="1">
            <a:spLocks noChangeArrowheads="1"/>
          </p:cNvSpPr>
          <p:nvPr/>
        </p:nvSpPr>
        <p:spPr bwMode="auto">
          <a:xfrm>
            <a:off x="544513" y="3254375"/>
            <a:ext cx="6792912"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3. </a:t>
            </a:r>
            <a:r>
              <a:rPr lang="zh-CN" altLang="en-US" b="1"/>
              <a:t>测量特征参数原则</a:t>
            </a:r>
          </a:p>
        </p:txBody>
      </p:sp>
      <p:sp>
        <p:nvSpPr>
          <p:cNvPr id="160783" name="Text Box 15"/>
          <p:cNvSpPr txBox="1">
            <a:spLocks noChangeArrowheads="1"/>
          </p:cNvSpPr>
          <p:nvPr/>
        </p:nvSpPr>
        <p:spPr bwMode="auto">
          <a:xfrm>
            <a:off x="260350" y="3698875"/>
            <a:ext cx="8621713"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测量特征参数原则是指</a:t>
            </a:r>
            <a:r>
              <a:rPr lang="zh-CN" altLang="en-US" b="1">
                <a:solidFill>
                  <a:srgbClr val="CC00CC"/>
                </a:solidFill>
              </a:rPr>
              <a:t>测量实际被测要素上具有代表性的参数，用它表示几何误差值</a:t>
            </a:r>
            <a:r>
              <a:rPr lang="zh-CN" altLang="en-US" b="1"/>
              <a:t>。按这些参数代表的几何误差值通常与定义不符合，而是近似值。</a:t>
            </a:r>
          </a:p>
        </p:txBody>
      </p:sp>
      <p:sp>
        <p:nvSpPr>
          <p:cNvPr id="160784" name="Text Box 16"/>
          <p:cNvSpPr txBox="1">
            <a:spLocks noChangeArrowheads="1"/>
          </p:cNvSpPr>
          <p:nvPr/>
        </p:nvSpPr>
        <p:spPr bwMode="auto">
          <a:xfrm>
            <a:off x="260350" y="5021263"/>
            <a:ext cx="8621713"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a:t>
            </a:r>
            <a:r>
              <a:rPr lang="zh-CN" altLang="en-US" b="1"/>
              <a:t>例如用两点法测量圆柱面的圆度误差，在一个横截面内的几个方向上测量直径，取相互垂直的两直径差最大值之半作为该横截面内的圆度误差值。</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0779"/>
                                        </p:tgtEl>
                                        <p:attrNameLst>
                                          <p:attrName>style.visibility</p:attrName>
                                        </p:attrNameLst>
                                      </p:cBhvr>
                                      <p:to>
                                        <p:strVal val="visible"/>
                                      </p:to>
                                    </p:set>
                                    <p:animEffect transition="in" filter="blinds(horizontal)">
                                      <p:cBhvr>
                                        <p:cTn id="7" dur="2000"/>
                                        <p:tgtEl>
                                          <p:spTgt spid="1607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0780"/>
                                        </p:tgtEl>
                                        <p:attrNameLst>
                                          <p:attrName>style.visibility</p:attrName>
                                        </p:attrNameLst>
                                      </p:cBhvr>
                                      <p:to>
                                        <p:strVal val="visible"/>
                                      </p:to>
                                    </p:set>
                                    <p:animEffect transition="in" filter="wipe(left)">
                                      <p:cBhvr>
                                        <p:cTn id="12" dur="2000"/>
                                        <p:tgtEl>
                                          <p:spTgt spid="1607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0781"/>
                                        </p:tgtEl>
                                        <p:attrNameLst>
                                          <p:attrName>style.visibility</p:attrName>
                                        </p:attrNameLst>
                                      </p:cBhvr>
                                      <p:to>
                                        <p:strVal val="visible"/>
                                      </p:to>
                                    </p:set>
                                    <p:animEffect transition="in" filter="blinds(horizontal)">
                                      <p:cBhvr>
                                        <p:cTn id="17" dur="2000"/>
                                        <p:tgtEl>
                                          <p:spTgt spid="1607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0782"/>
                                        </p:tgtEl>
                                        <p:attrNameLst>
                                          <p:attrName>style.visibility</p:attrName>
                                        </p:attrNameLst>
                                      </p:cBhvr>
                                      <p:to>
                                        <p:strVal val="visible"/>
                                      </p:to>
                                    </p:set>
                                    <p:animEffect transition="in" filter="blinds(horizontal)">
                                      <p:cBhvr>
                                        <p:cTn id="22" dur="2000"/>
                                        <p:tgtEl>
                                          <p:spTgt spid="1607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0783"/>
                                        </p:tgtEl>
                                        <p:attrNameLst>
                                          <p:attrName>style.visibility</p:attrName>
                                        </p:attrNameLst>
                                      </p:cBhvr>
                                      <p:to>
                                        <p:strVal val="visible"/>
                                      </p:to>
                                    </p:set>
                                    <p:animEffect transition="in" filter="wipe(left)">
                                      <p:cBhvr>
                                        <p:cTn id="27" dur="2000"/>
                                        <p:tgtEl>
                                          <p:spTgt spid="16078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0784"/>
                                        </p:tgtEl>
                                        <p:attrNameLst>
                                          <p:attrName>style.visibility</p:attrName>
                                        </p:attrNameLst>
                                      </p:cBhvr>
                                      <p:to>
                                        <p:strVal val="visible"/>
                                      </p:to>
                                    </p:set>
                                    <p:animEffect transition="in" filter="wipe(left)">
                                      <p:cBhvr>
                                        <p:cTn id="32" dur="2000"/>
                                        <p:tgtEl>
                                          <p:spTgt spid="160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9" grpId="0"/>
      <p:bldP spid="160780" grpId="0"/>
      <p:bldP spid="160781" grpId="0"/>
      <p:bldP spid="160782" grpId="0"/>
      <p:bldP spid="160783" grpId="0"/>
      <p:bldP spid="16078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C0BB5B-969B-4CD0-9EB0-AF3A902FB428}" type="slidenum">
              <a:rPr kumimoji="0" lang="zh-CN" altLang="en-US" sz="2000" smtClean="0">
                <a:solidFill>
                  <a:srgbClr val="0000FF"/>
                </a:solidFill>
              </a:rPr>
              <a:pPr eaLnBrk="1" hangingPunct="1"/>
              <a:t>56</a:t>
            </a:fld>
            <a:endParaRPr kumimoji="0" lang="en-US" altLang="zh-CN" sz="2000" smtClean="0">
              <a:solidFill>
                <a:srgbClr val="0000FF"/>
              </a:solidFill>
            </a:endParaRPr>
          </a:p>
        </p:txBody>
      </p:sp>
      <p:sp>
        <p:nvSpPr>
          <p:cNvPr id="161798" name="Text Box 6"/>
          <p:cNvSpPr txBox="1">
            <a:spLocks noChangeArrowheads="1"/>
          </p:cNvSpPr>
          <p:nvPr/>
        </p:nvSpPr>
        <p:spPr bwMode="auto">
          <a:xfrm>
            <a:off x="290513" y="1500188"/>
            <a:ext cx="6792912"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   4. </a:t>
            </a:r>
            <a:r>
              <a:rPr lang="zh-CN" altLang="en-US" b="1"/>
              <a:t>测量跳动原则</a:t>
            </a:r>
          </a:p>
        </p:txBody>
      </p:sp>
      <p:sp>
        <p:nvSpPr>
          <p:cNvPr id="161799" name="Text Box 7"/>
          <p:cNvSpPr txBox="1">
            <a:spLocks noChangeArrowheads="1"/>
          </p:cNvSpPr>
          <p:nvPr/>
        </p:nvSpPr>
        <p:spPr bwMode="auto">
          <a:xfrm>
            <a:off x="165100" y="1938338"/>
            <a:ext cx="8493125" cy="18446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测量跳动原则是指</a:t>
            </a:r>
            <a:r>
              <a:rPr lang="zh-CN" altLang="en-US" b="1">
                <a:solidFill>
                  <a:srgbClr val="CC00CC"/>
                </a:solidFill>
              </a:rPr>
              <a:t>实际被测要素绕基准轴线回转过程中，沿给定方向测其对某些点或线的变动量</a:t>
            </a:r>
            <a:r>
              <a:rPr lang="zh-CN" altLang="en-US" b="1"/>
              <a:t>。变动量是指指示器最大与最小读数之差。此原则仅用于跳动误差测量，由于测量方法简单，故在生产车间里常被采用。</a:t>
            </a:r>
          </a:p>
        </p:txBody>
      </p:sp>
      <p:sp>
        <p:nvSpPr>
          <p:cNvPr id="161800" name="Text Box 8"/>
          <p:cNvSpPr txBox="1">
            <a:spLocks noChangeArrowheads="1"/>
          </p:cNvSpPr>
          <p:nvPr/>
        </p:nvSpPr>
        <p:spPr bwMode="auto">
          <a:xfrm>
            <a:off x="577850" y="3783013"/>
            <a:ext cx="6792913"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a:t>5. </a:t>
            </a:r>
            <a:r>
              <a:rPr lang="zh-CN" altLang="en-US" b="1"/>
              <a:t>边界控制原则</a:t>
            </a:r>
          </a:p>
        </p:txBody>
      </p:sp>
      <p:sp>
        <p:nvSpPr>
          <p:cNvPr id="161801" name="Text Box 9"/>
          <p:cNvSpPr txBox="1">
            <a:spLocks noChangeArrowheads="1"/>
          </p:cNvSpPr>
          <p:nvPr/>
        </p:nvSpPr>
        <p:spPr bwMode="auto">
          <a:xfrm>
            <a:off x="844550" y="4249738"/>
            <a:ext cx="8061325" cy="5302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边界控制原则</a:t>
            </a:r>
            <a:r>
              <a:rPr lang="zh-CN" altLang="en-US" b="1">
                <a:solidFill>
                  <a:srgbClr val="CC00CC"/>
                </a:solidFill>
              </a:rPr>
              <a:t>适用于最大实体要求和包容要求的场合</a:t>
            </a:r>
            <a:r>
              <a:rPr lang="zh-CN" altLang="en-US" b="1"/>
              <a:t>。</a:t>
            </a:r>
          </a:p>
        </p:txBody>
      </p:sp>
      <p:sp>
        <p:nvSpPr>
          <p:cNvPr id="161802" name="Text Box 10"/>
          <p:cNvSpPr txBox="1">
            <a:spLocks noChangeArrowheads="1"/>
          </p:cNvSpPr>
          <p:nvPr/>
        </p:nvSpPr>
        <p:spPr bwMode="auto">
          <a:xfrm>
            <a:off x="285750" y="4702175"/>
            <a:ext cx="8558213"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按最大实体要求或包容要求给出几何公差时，就给定了最大实体实效边界（</a:t>
            </a:r>
            <a:r>
              <a:rPr lang="en-US" altLang="zh-CN" b="1"/>
              <a:t>MMVB</a:t>
            </a:r>
            <a:r>
              <a:rPr lang="zh-CN" altLang="en-US" b="1"/>
              <a:t>）或最大实体边界</a:t>
            </a:r>
            <a:r>
              <a:rPr lang="en-US" altLang="zh-CN" b="1"/>
              <a:t>(MMB)</a:t>
            </a:r>
            <a:r>
              <a:rPr lang="zh-CN" altLang="en-US" b="1"/>
              <a:t>，要求被测要素的实际轮廓不得超出该边界。</a:t>
            </a:r>
          </a:p>
        </p:txBody>
      </p:sp>
      <p:sp>
        <p:nvSpPr>
          <p:cNvPr id="161803" name="Text Box 11"/>
          <p:cNvSpPr txBox="1">
            <a:spLocks noChangeArrowheads="1"/>
          </p:cNvSpPr>
          <p:nvPr/>
        </p:nvSpPr>
        <p:spPr bwMode="auto">
          <a:xfrm>
            <a:off x="347663" y="203200"/>
            <a:ext cx="8343900"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由于用测量特征参数来表示几何误差值比较容易实现，并不需要繁琐的数据处理，故测量特征参数原则在生产车间里常被采用。</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1803"/>
                                        </p:tgtEl>
                                        <p:attrNameLst>
                                          <p:attrName>style.visibility</p:attrName>
                                        </p:attrNameLst>
                                      </p:cBhvr>
                                      <p:to>
                                        <p:strVal val="visible"/>
                                      </p:to>
                                    </p:set>
                                    <p:animEffect transition="in" filter="blinds(horizontal)">
                                      <p:cBhvr>
                                        <p:cTn id="7" dur="2000"/>
                                        <p:tgtEl>
                                          <p:spTgt spid="1618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1798"/>
                                        </p:tgtEl>
                                        <p:attrNameLst>
                                          <p:attrName>style.visibility</p:attrName>
                                        </p:attrNameLst>
                                      </p:cBhvr>
                                      <p:to>
                                        <p:strVal val="visible"/>
                                      </p:to>
                                    </p:set>
                                    <p:animEffect transition="in" filter="blinds(horizontal)">
                                      <p:cBhvr>
                                        <p:cTn id="12" dur="2000"/>
                                        <p:tgtEl>
                                          <p:spTgt spid="1617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1799"/>
                                        </p:tgtEl>
                                        <p:attrNameLst>
                                          <p:attrName>style.visibility</p:attrName>
                                        </p:attrNameLst>
                                      </p:cBhvr>
                                      <p:to>
                                        <p:strVal val="visible"/>
                                      </p:to>
                                    </p:set>
                                    <p:animEffect transition="in" filter="wipe(left)">
                                      <p:cBhvr>
                                        <p:cTn id="17" dur="2000"/>
                                        <p:tgtEl>
                                          <p:spTgt spid="16179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1800"/>
                                        </p:tgtEl>
                                        <p:attrNameLst>
                                          <p:attrName>style.visibility</p:attrName>
                                        </p:attrNameLst>
                                      </p:cBhvr>
                                      <p:to>
                                        <p:strVal val="visible"/>
                                      </p:to>
                                    </p:set>
                                    <p:animEffect transition="in" filter="blinds(horizontal)">
                                      <p:cBhvr>
                                        <p:cTn id="22" dur="2000"/>
                                        <p:tgtEl>
                                          <p:spTgt spid="16180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1801"/>
                                        </p:tgtEl>
                                        <p:attrNameLst>
                                          <p:attrName>style.visibility</p:attrName>
                                        </p:attrNameLst>
                                      </p:cBhvr>
                                      <p:to>
                                        <p:strVal val="visible"/>
                                      </p:to>
                                    </p:set>
                                    <p:animEffect transition="in" filter="wipe(left)">
                                      <p:cBhvr>
                                        <p:cTn id="27" dur="2000"/>
                                        <p:tgtEl>
                                          <p:spTgt spid="16180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1802"/>
                                        </p:tgtEl>
                                        <p:attrNameLst>
                                          <p:attrName>style.visibility</p:attrName>
                                        </p:attrNameLst>
                                      </p:cBhvr>
                                      <p:to>
                                        <p:strVal val="visible"/>
                                      </p:to>
                                    </p:set>
                                    <p:animEffect transition="in" filter="wipe(left)">
                                      <p:cBhvr>
                                        <p:cTn id="32" dur="2000"/>
                                        <p:tgtEl>
                                          <p:spTgt spid="161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8" grpId="0"/>
      <p:bldP spid="161799" grpId="0"/>
      <p:bldP spid="161800" grpId="0"/>
      <p:bldP spid="161801" grpId="0"/>
      <p:bldP spid="161802" grpId="0"/>
      <p:bldP spid="16180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CB81020-239F-4F12-A3D3-3CDBE3018F02}" type="slidenum">
              <a:rPr kumimoji="0" lang="zh-CN" altLang="en-US" sz="2000" smtClean="0">
                <a:solidFill>
                  <a:srgbClr val="0000FF"/>
                </a:solidFill>
              </a:rPr>
              <a:pPr eaLnBrk="1" hangingPunct="1"/>
              <a:t>57</a:t>
            </a:fld>
            <a:endParaRPr kumimoji="0" lang="en-US" altLang="zh-CN" sz="2000" smtClean="0">
              <a:solidFill>
                <a:srgbClr val="0000FF"/>
              </a:solidFill>
            </a:endParaRPr>
          </a:p>
        </p:txBody>
      </p:sp>
      <p:sp>
        <p:nvSpPr>
          <p:cNvPr id="162820" name="Text Box 4"/>
          <p:cNvSpPr txBox="1">
            <a:spLocks noChangeArrowheads="1"/>
          </p:cNvSpPr>
          <p:nvPr/>
        </p:nvSpPr>
        <p:spPr bwMode="auto">
          <a:xfrm>
            <a:off x="475316" y="1231780"/>
            <a:ext cx="8061325"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边界控制原则是用功能量规或光滑极限量规的</a:t>
            </a:r>
            <a:r>
              <a:rPr lang="zh-CN" altLang="en-US" b="1">
                <a:solidFill>
                  <a:srgbClr val="CC3300"/>
                </a:solidFill>
              </a:rPr>
              <a:t>通规工作表面模拟体现图样上给定边界</a:t>
            </a:r>
            <a:r>
              <a:rPr lang="zh-CN" altLang="en-US" b="1"/>
              <a:t>，来检验实际被测要素。</a:t>
            </a:r>
          </a:p>
        </p:txBody>
      </p:sp>
      <p:sp>
        <p:nvSpPr>
          <p:cNvPr id="162821" name="Text Box 5"/>
          <p:cNvSpPr txBox="1">
            <a:spLocks noChangeArrowheads="1"/>
          </p:cNvSpPr>
          <p:nvPr/>
        </p:nvSpPr>
        <p:spPr bwMode="auto">
          <a:xfrm>
            <a:off x="343553" y="2260480"/>
            <a:ext cx="8061325"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a:t>        若被测要素的实际轮廓能被量规通过，则表示合格，否则不合格</a:t>
            </a:r>
          </a:p>
        </p:txBody>
      </p:sp>
      <p:sp>
        <p:nvSpPr>
          <p:cNvPr id="162822" name="Text Box 6"/>
          <p:cNvSpPr txBox="1">
            <a:spLocks noChangeArrowheads="1"/>
          </p:cNvSpPr>
          <p:nvPr/>
        </p:nvSpPr>
        <p:spPr bwMode="auto">
          <a:xfrm>
            <a:off x="359428" y="3224092"/>
            <a:ext cx="8061325"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例如检验花键的位置度误差，可用花键的功能量规检验。再如检验零件的同轴度误差，可用同轴度量规。</a:t>
            </a:r>
          </a:p>
        </p:txBody>
      </p:sp>
      <p:sp>
        <p:nvSpPr>
          <p:cNvPr id="6" name="圆角矩形 5">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wipe(left)">
                                      <p:cBhvr>
                                        <p:cTn id="7" dur="2000"/>
                                        <p:tgtEl>
                                          <p:spTgt spid="1628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2821"/>
                                        </p:tgtEl>
                                        <p:attrNameLst>
                                          <p:attrName>style.visibility</p:attrName>
                                        </p:attrNameLst>
                                      </p:cBhvr>
                                      <p:to>
                                        <p:strVal val="visible"/>
                                      </p:to>
                                    </p:set>
                                    <p:animEffect transition="in" filter="wipe(left)">
                                      <p:cBhvr>
                                        <p:cTn id="12" dur="2000"/>
                                        <p:tgtEl>
                                          <p:spTgt spid="1628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2822"/>
                                        </p:tgtEl>
                                        <p:attrNameLst>
                                          <p:attrName>style.visibility</p:attrName>
                                        </p:attrNameLst>
                                      </p:cBhvr>
                                      <p:to>
                                        <p:strVal val="visible"/>
                                      </p:to>
                                    </p:set>
                                    <p:animEffect transition="in" filter="wipe(left)">
                                      <p:cBhvr>
                                        <p:cTn id="17" dur="2000"/>
                                        <p:tgtEl>
                                          <p:spTgt spid="162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P spid="162821" grpId="0"/>
      <p:bldP spid="1628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6FC94AB-0863-47EF-863B-50AE94485F8F}" type="slidenum">
              <a:rPr kumimoji="0" lang="zh-CN" altLang="en-US" sz="2000" smtClean="0">
                <a:solidFill>
                  <a:srgbClr val="0000FF"/>
                </a:solidFill>
              </a:rPr>
              <a:pPr eaLnBrk="1" hangingPunct="1"/>
              <a:t>58</a:t>
            </a:fld>
            <a:endParaRPr kumimoji="0" lang="en-US" altLang="zh-CN" sz="2000" smtClean="0">
              <a:solidFill>
                <a:srgbClr val="0000FF"/>
              </a:solidFill>
            </a:endParaRPr>
          </a:p>
        </p:txBody>
      </p:sp>
      <p:sp>
        <p:nvSpPr>
          <p:cNvPr id="130052" name="Text Box 4"/>
          <p:cNvSpPr txBox="1">
            <a:spLocks noChangeArrowheads="1"/>
          </p:cNvSpPr>
          <p:nvPr/>
        </p:nvSpPr>
        <p:spPr bwMode="auto">
          <a:xfrm>
            <a:off x="2003425" y="355477"/>
            <a:ext cx="39481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3200" b="1"/>
              <a:t>课 堂 练 习</a:t>
            </a:r>
          </a:p>
        </p:txBody>
      </p:sp>
      <p:sp>
        <p:nvSpPr>
          <p:cNvPr id="130090" name="Rectangle 42"/>
          <p:cNvSpPr>
            <a:spLocks noChangeArrowheads="1"/>
          </p:cNvSpPr>
          <p:nvPr/>
        </p:nvSpPr>
        <p:spPr bwMode="auto">
          <a:xfrm>
            <a:off x="303213" y="1030165"/>
            <a:ext cx="8442325" cy="163036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tabLst>
                <a:tab pos="266700" algn="l"/>
              </a:tabLst>
            </a:pPr>
            <a:r>
              <a:rPr lang="zh-CN" altLang="en-US" sz="2800" dirty="0">
                <a:ea typeface="楷体_GB2312" pitchFamily="49" charset="-122"/>
              </a:rPr>
              <a:t>         </a:t>
            </a:r>
            <a:r>
              <a:rPr lang="zh-CN" altLang="en-US" sz="2800" b="1" dirty="0">
                <a:ea typeface="楷体_GB2312" pitchFamily="49" charset="-122"/>
              </a:rPr>
              <a:t>图示零件，其</a:t>
            </a:r>
            <a:r>
              <a:rPr lang="en-US" altLang="zh-CN" sz="2800" b="1" i="1" dirty="0">
                <a:ea typeface="楷体_GB2312" pitchFamily="49" charset="-122"/>
              </a:rPr>
              <a:t>d</a:t>
            </a:r>
            <a:r>
              <a:rPr lang="en-US" altLang="zh-CN" sz="2800" b="1" baseline="-25000" dirty="0">
                <a:ea typeface="楷体_GB2312" pitchFamily="49" charset="-122"/>
              </a:rPr>
              <a:t>1</a:t>
            </a:r>
            <a:r>
              <a:rPr lang="zh-CN" altLang="en-US" sz="2800" b="1" dirty="0">
                <a:ea typeface="楷体_GB2312" pitchFamily="49" charset="-122"/>
              </a:rPr>
              <a:t>要求遵守包容原则，但</a:t>
            </a:r>
            <a:r>
              <a:rPr lang="en-US" altLang="zh-CN" sz="2800" b="1" i="1" dirty="0">
                <a:ea typeface="楷体_GB2312" pitchFamily="49" charset="-122"/>
              </a:rPr>
              <a:t>d</a:t>
            </a:r>
            <a:r>
              <a:rPr lang="en-US" altLang="zh-CN" sz="2800" b="1" baseline="-25000" dirty="0">
                <a:ea typeface="楷体_GB2312" pitchFamily="49" charset="-122"/>
              </a:rPr>
              <a:t>1</a:t>
            </a:r>
            <a:r>
              <a:rPr lang="zh-CN" altLang="en-US" sz="2800" b="1" dirty="0">
                <a:ea typeface="楷体_GB2312" pitchFamily="49" charset="-122"/>
              </a:rPr>
              <a:t>的直线度误差不允许超过0.012</a:t>
            </a:r>
            <a:r>
              <a:rPr lang="en-US" altLang="zh-CN" sz="2800" b="1" dirty="0">
                <a:ea typeface="楷体_GB2312" pitchFamily="49" charset="-122"/>
              </a:rPr>
              <a:t>mm 。 </a:t>
            </a:r>
            <a:r>
              <a:rPr lang="en-US" altLang="zh-CN" sz="2800" b="1" i="1" dirty="0">
                <a:ea typeface="楷体_GB2312" pitchFamily="49" charset="-122"/>
              </a:rPr>
              <a:t>d</a:t>
            </a:r>
            <a:r>
              <a:rPr lang="en-US" altLang="zh-CN" sz="2800" b="1" baseline="-25000" dirty="0">
                <a:ea typeface="楷体_GB2312" pitchFamily="49" charset="-122"/>
              </a:rPr>
              <a:t>2</a:t>
            </a:r>
            <a:r>
              <a:rPr lang="zh-CN" altLang="en-US" sz="2800" b="1" dirty="0">
                <a:ea typeface="楷体_GB2312" pitchFamily="49" charset="-122"/>
              </a:rPr>
              <a:t>两端面对</a:t>
            </a:r>
            <a:r>
              <a:rPr lang="en-US" altLang="zh-CN" sz="2800" b="1" i="1" dirty="0">
                <a:ea typeface="楷体_GB2312" pitchFamily="49" charset="-122"/>
              </a:rPr>
              <a:t>d</a:t>
            </a:r>
            <a:r>
              <a:rPr lang="en-US" altLang="zh-CN" sz="2800" b="1" baseline="-25000" dirty="0">
                <a:ea typeface="楷体_GB2312" pitchFamily="49" charset="-122"/>
              </a:rPr>
              <a:t>1</a:t>
            </a:r>
            <a:r>
              <a:rPr lang="zh-CN" altLang="en-US" sz="2800" b="1" dirty="0">
                <a:ea typeface="楷体_GB2312" pitchFamily="49" charset="-122"/>
              </a:rPr>
              <a:t>轴线的垂直度误差不允许超过0.1</a:t>
            </a:r>
            <a:r>
              <a:rPr lang="en-US" altLang="zh-CN" sz="2800" b="1" dirty="0">
                <a:ea typeface="楷体_GB2312" pitchFamily="49" charset="-122"/>
              </a:rPr>
              <a:t>mm。</a:t>
            </a:r>
            <a:endParaRPr lang="zh-CN" altLang="en-US" sz="2800" b="1" dirty="0">
              <a:ea typeface="楷体_GB2312" pitchFamily="49" charset="-122"/>
            </a:endParaRPr>
          </a:p>
        </p:txBody>
      </p:sp>
      <p:grpSp>
        <p:nvGrpSpPr>
          <p:cNvPr id="130113" name="Group 65"/>
          <p:cNvGrpSpPr>
            <a:grpSpLocks/>
          </p:cNvGrpSpPr>
          <p:nvPr/>
        </p:nvGrpSpPr>
        <p:grpSpPr bwMode="auto">
          <a:xfrm>
            <a:off x="690563" y="2887663"/>
            <a:ext cx="6591300" cy="2527300"/>
            <a:chOff x="435" y="2189"/>
            <a:chExt cx="4152" cy="1592"/>
          </a:xfrm>
        </p:grpSpPr>
        <p:sp>
          <p:nvSpPr>
            <p:cNvPr id="48136" name="Rectangle 49"/>
            <p:cNvSpPr>
              <a:spLocks noChangeArrowheads="1"/>
            </p:cNvSpPr>
            <p:nvPr/>
          </p:nvSpPr>
          <p:spPr bwMode="auto">
            <a:xfrm>
              <a:off x="700" y="2693"/>
              <a:ext cx="1235" cy="1088"/>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7" name="Rectangle 50"/>
            <p:cNvSpPr>
              <a:spLocks noChangeArrowheads="1"/>
            </p:cNvSpPr>
            <p:nvPr/>
          </p:nvSpPr>
          <p:spPr bwMode="auto">
            <a:xfrm>
              <a:off x="1934" y="2803"/>
              <a:ext cx="1235" cy="859"/>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8" name="Line 51"/>
            <p:cNvSpPr>
              <a:spLocks noChangeShapeType="1"/>
            </p:cNvSpPr>
            <p:nvPr/>
          </p:nvSpPr>
          <p:spPr bwMode="auto">
            <a:xfrm flipH="1">
              <a:off x="581" y="2684"/>
              <a:ext cx="119" cy="8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39" name="Line 52"/>
            <p:cNvSpPr>
              <a:spLocks noChangeShapeType="1"/>
            </p:cNvSpPr>
            <p:nvPr/>
          </p:nvSpPr>
          <p:spPr bwMode="auto">
            <a:xfrm flipH="1" flipV="1">
              <a:off x="618" y="3698"/>
              <a:ext cx="64" cy="83"/>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0" name="Line 53"/>
            <p:cNvSpPr>
              <a:spLocks noChangeShapeType="1"/>
            </p:cNvSpPr>
            <p:nvPr/>
          </p:nvSpPr>
          <p:spPr bwMode="auto">
            <a:xfrm>
              <a:off x="608" y="2739"/>
              <a:ext cx="0" cy="97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1" name="Line 54"/>
            <p:cNvSpPr>
              <a:spLocks noChangeShapeType="1"/>
            </p:cNvSpPr>
            <p:nvPr/>
          </p:nvSpPr>
          <p:spPr bwMode="auto">
            <a:xfrm>
              <a:off x="435" y="3205"/>
              <a:ext cx="3026"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2" name="Line 55"/>
            <p:cNvSpPr>
              <a:spLocks noChangeShapeType="1"/>
            </p:cNvSpPr>
            <p:nvPr/>
          </p:nvSpPr>
          <p:spPr bwMode="auto">
            <a:xfrm>
              <a:off x="3142" y="2812"/>
              <a:ext cx="45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3" name="Line 56"/>
            <p:cNvSpPr>
              <a:spLocks noChangeShapeType="1"/>
            </p:cNvSpPr>
            <p:nvPr/>
          </p:nvSpPr>
          <p:spPr bwMode="auto">
            <a:xfrm>
              <a:off x="3142" y="3663"/>
              <a:ext cx="45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4" name="Line 57"/>
            <p:cNvSpPr>
              <a:spLocks noChangeShapeType="1"/>
            </p:cNvSpPr>
            <p:nvPr/>
          </p:nvSpPr>
          <p:spPr bwMode="auto">
            <a:xfrm>
              <a:off x="1331" y="2711"/>
              <a:ext cx="0" cy="1061"/>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5" name="Line 58"/>
            <p:cNvSpPr>
              <a:spLocks noChangeShapeType="1"/>
            </p:cNvSpPr>
            <p:nvPr/>
          </p:nvSpPr>
          <p:spPr bwMode="auto">
            <a:xfrm>
              <a:off x="3415" y="2821"/>
              <a:ext cx="0" cy="832"/>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48146" name="Object 59"/>
            <p:cNvGraphicFramePr>
              <a:graphicFrameLocks noChangeAspect="1"/>
            </p:cNvGraphicFramePr>
            <p:nvPr/>
          </p:nvGraphicFramePr>
          <p:xfrm>
            <a:off x="3215" y="2189"/>
            <a:ext cx="1372" cy="407"/>
          </p:xfrm>
          <a:graphic>
            <a:graphicData uri="http://schemas.openxmlformats.org/presentationml/2006/ole">
              <mc:AlternateContent xmlns:mc="http://schemas.openxmlformats.org/markup-compatibility/2006">
                <mc:Choice xmlns:v="urn:schemas-microsoft-com:vml" Requires="v">
                  <p:oleObj spid="_x0000_s48218" name="Equation" r:id="rId3" imgW="812447" imgH="241195" progId="Equation.3">
                    <p:embed/>
                  </p:oleObj>
                </mc:Choice>
                <mc:Fallback>
                  <p:oleObj name="Equation" r:id="rId3" imgW="812447" imgH="241195" progId="Equation.3">
                    <p:embed/>
                    <p:pic>
                      <p:nvPicPr>
                        <p:cNvPr id="0" name="Object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5" y="2189"/>
                          <a:ext cx="1372" cy="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147" name="Object 60"/>
            <p:cNvGraphicFramePr>
              <a:graphicFrameLocks noChangeAspect="1"/>
            </p:cNvGraphicFramePr>
            <p:nvPr/>
          </p:nvGraphicFramePr>
          <p:xfrm>
            <a:off x="846" y="2915"/>
            <a:ext cx="491" cy="596"/>
          </p:xfrm>
          <a:graphic>
            <a:graphicData uri="http://schemas.openxmlformats.org/presentationml/2006/ole">
              <mc:AlternateContent xmlns:mc="http://schemas.openxmlformats.org/markup-compatibility/2006">
                <mc:Choice xmlns:v="urn:schemas-microsoft-com:vml" Requires="v">
                  <p:oleObj spid="_x0000_s48219" name="Equation" r:id="rId5" imgW="177569" imgH="215619" progId="Equation.3">
                    <p:embed/>
                  </p:oleObj>
                </mc:Choice>
                <mc:Fallback>
                  <p:oleObj name="Equation" r:id="rId5" imgW="177569" imgH="215619" progId="Equation.3">
                    <p:embed/>
                    <p:pic>
                      <p:nvPicPr>
                        <p:cNvPr id="0"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6" y="2915"/>
                          <a:ext cx="491" cy="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48" name="Line 61"/>
            <p:cNvSpPr>
              <a:spLocks noChangeShapeType="1"/>
            </p:cNvSpPr>
            <p:nvPr/>
          </p:nvSpPr>
          <p:spPr bwMode="auto">
            <a:xfrm>
              <a:off x="3425" y="2629"/>
              <a:ext cx="0" cy="17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9" name="Line 62"/>
            <p:cNvSpPr>
              <a:spLocks noChangeShapeType="1"/>
            </p:cNvSpPr>
            <p:nvPr/>
          </p:nvSpPr>
          <p:spPr bwMode="auto">
            <a:xfrm flipV="1">
              <a:off x="3425" y="2609"/>
              <a:ext cx="1060" cy="1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30112" name="Rectangle 64"/>
          <p:cNvSpPr>
            <a:spLocks noChangeArrowheads="1"/>
          </p:cNvSpPr>
          <p:nvPr/>
        </p:nvSpPr>
        <p:spPr bwMode="auto">
          <a:xfrm>
            <a:off x="1165225" y="2651002"/>
            <a:ext cx="67056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sz="2800" b="1">
                <a:ea typeface="楷体_GB2312" pitchFamily="49" charset="-122"/>
              </a:rPr>
              <a:t>将其要求标在图上。</a:t>
            </a:r>
          </a:p>
        </p:txBody>
      </p:sp>
      <p:sp>
        <p:nvSpPr>
          <p:cNvPr id="130114" name="Text Box 66"/>
          <p:cNvSpPr txBox="1">
            <a:spLocks noChangeArrowheads="1"/>
          </p:cNvSpPr>
          <p:nvPr/>
        </p:nvSpPr>
        <p:spPr bwMode="auto">
          <a:xfrm>
            <a:off x="449263" y="5878513"/>
            <a:ext cx="8172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a:latin typeface="宋体" pitchFamily="2" charset="-122"/>
              </a:rPr>
              <a:t>作业</a:t>
            </a:r>
            <a:r>
              <a:rPr lang="zh-CN" altLang="en-US">
                <a:latin typeface="宋体" pitchFamily="2" charset="-122"/>
              </a:rPr>
              <a:t> ：</a:t>
            </a:r>
            <a:r>
              <a:rPr lang="zh-CN" altLang="en-US" sz="2800" b="1"/>
              <a:t>思考题 2、4，作业题 3、 6、7、  8</a:t>
            </a:r>
          </a:p>
        </p:txBody>
      </p:sp>
      <p:sp>
        <p:nvSpPr>
          <p:cNvPr id="22" name="圆角矩形 21">
            <a:hlinkClick r:id="rId7"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0052"/>
                                        </p:tgtEl>
                                        <p:attrNameLst>
                                          <p:attrName>style.visibility</p:attrName>
                                        </p:attrNameLst>
                                      </p:cBhvr>
                                      <p:to>
                                        <p:strVal val="visible"/>
                                      </p:to>
                                    </p:set>
                                    <p:animEffect transition="in" filter="wipe(left)">
                                      <p:cBhvr>
                                        <p:cTn id="7" dur="300"/>
                                        <p:tgtEl>
                                          <p:spTgt spid="1300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30113"/>
                                        </p:tgtEl>
                                        <p:attrNameLst>
                                          <p:attrName>style.visibility</p:attrName>
                                        </p:attrNameLst>
                                      </p:cBhvr>
                                      <p:to>
                                        <p:strVal val="visible"/>
                                      </p:to>
                                    </p:set>
                                    <p:anim calcmode="lin" valueType="num">
                                      <p:cBhvr additive="base">
                                        <p:cTn id="12" dur="500" fill="hold"/>
                                        <p:tgtEl>
                                          <p:spTgt spid="130113"/>
                                        </p:tgtEl>
                                        <p:attrNameLst>
                                          <p:attrName>ppt_x</p:attrName>
                                        </p:attrNameLst>
                                      </p:cBhvr>
                                      <p:tavLst>
                                        <p:tav tm="0">
                                          <p:val>
                                            <p:strVal val="0-#ppt_w/2"/>
                                          </p:val>
                                        </p:tav>
                                        <p:tav tm="100000">
                                          <p:val>
                                            <p:strVal val="#ppt_x"/>
                                          </p:val>
                                        </p:tav>
                                      </p:tavLst>
                                    </p:anim>
                                    <p:anim calcmode="lin" valueType="num">
                                      <p:cBhvr additive="base">
                                        <p:cTn id="13" dur="500" fill="hold"/>
                                        <p:tgtEl>
                                          <p:spTgt spid="13011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0090"/>
                                        </p:tgtEl>
                                        <p:attrNameLst>
                                          <p:attrName>style.visibility</p:attrName>
                                        </p:attrNameLst>
                                      </p:cBhvr>
                                      <p:to>
                                        <p:strVal val="visible"/>
                                      </p:to>
                                    </p:set>
                                    <p:animEffect transition="in" filter="wipe(left)">
                                      <p:cBhvr>
                                        <p:cTn id="18" dur="300"/>
                                        <p:tgtEl>
                                          <p:spTgt spid="13009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0112"/>
                                        </p:tgtEl>
                                        <p:attrNameLst>
                                          <p:attrName>style.visibility</p:attrName>
                                        </p:attrNameLst>
                                      </p:cBhvr>
                                      <p:to>
                                        <p:strVal val="visible"/>
                                      </p:to>
                                    </p:set>
                                    <p:animEffect transition="in" filter="wipe(left)">
                                      <p:cBhvr>
                                        <p:cTn id="23" dur="300"/>
                                        <p:tgtEl>
                                          <p:spTgt spid="13011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0114"/>
                                        </p:tgtEl>
                                        <p:attrNameLst>
                                          <p:attrName>style.visibility</p:attrName>
                                        </p:attrNameLst>
                                      </p:cBhvr>
                                      <p:to>
                                        <p:strVal val="visible"/>
                                      </p:to>
                                    </p:set>
                                    <p:animEffect transition="in" filter="wipe(left)">
                                      <p:cBhvr>
                                        <p:cTn id="28" dur="300"/>
                                        <p:tgtEl>
                                          <p:spTgt spid="130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autoUpdateAnimBg="0"/>
      <p:bldP spid="130090" grpId="0" autoUpdateAnimBg="0"/>
      <p:bldP spid="130112" grpId="0" autoUpdateAnimBg="0"/>
      <p:bldP spid="130114"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B247D0E-7FA9-45D0-9C86-E9E6AAA22F80}" type="slidenum">
              <a:rPr kumimoji="0" lang="zh-CN" altLang="en-US" sz="2000" smtClean="0">
                <a:solidFill>
                  <a:srgbClr val="0000FF"/>
                </a:solidFill>
              </a:rPr>
              <a:pPr eaLnBrk="1" hangingPunct="1"/>
              <a:t>59</a:t>
            </a:fld>
            <a:endParaRPr kumimoji="0" lang="en-US" altLang="zh-CN" sz="2000" smtClean="0">
              <a:solidFill>
                <a:srgbClr val="0000FF"/>
              </a:solidFill>
            </a:endParaRPr>
          </a:p>
        </p:txBody>
      </p:sp>
      <p:sp>
        <p:nvSpPr>
          <p:cNvPr id="48135" name="Text Box 7"/>
          <p:cNvSpPr txBox="1">
            <a:spLocks noChangeArrowheads="1"/>
          </p:cNvSpPr>
          <p:nvPr/>
        </p:nvSpPr>
        <p:spPr bwMode="auto">
          <a:xfrm>
            <a:off x="2574925" y="377825"/>
            <a:ext cx="464026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3200" b="1">
                <a:solidFill>
                  <a:srgbClr val="FF3300"/>
                </a:solidFill>
              </a:rPr>
              <a:t>本 章  重  点:</a:t>
            </a:r>
          </a:p>
        </p:txBody>
      </p:sp>
      <p:sp>
        <p:nvSpPr>
          <p:cNvPr id="48136" name="Text Box 8"/>
          <p:cNvSpPr txBox="1">
            <a:spLocks noChangeArrowheads="1"/>
          </p:cNvSpPr>
          <p:nvPr/>
        </p:nvSpPr>
        <p:spPr bwMode="auto">
          <a:xfrm>
            <a:off x="190500" y="1014413"/>
            <a:ext cx="8788400" cy="421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600" b="1" dirty="0">
                <a:solidFill>
                  <a:srgbClr val="FF3300"/>
                </a:solidFill>
              </a:rPr>
              <a:t>1. </a:t>
            </a:r>
            <a:r>
              <a:rPr lang="zh-CN" altLang="en-US" sz="2600" b="1" dirty="0"/>
              <a:t>几何公差的19个几何特征项目的名称及其代号；</a:t>
            </a:r>
          </a:p>
          <a:p>
            <a:pPr algn="l" eaLnBrk="1" hangingPunct="1">
              <a:spcBef>
                <a:spcPct val="50000"/>
              </a:spcBef>
            </a:pPr>
            <a:r>
              <a:rPr lang="zh-CN" altLang="en-US" sz="2600" b="1" dirty="0">
                <a:solidFill>
                  <a:srgbClr val="FF3300"/>
                </a:solidFill>
              </a:rPr>
              <a:t>2. </a:t>
            </a:r>
            <a:r>
              <a:rPr lang="zh-CN" altLang="en-US" sz="2600" b="1" dirty="0"/>
              <a:t>几何公差在图样上（被测要素和基准要素）的标注方法；</a:t>
            </a:r>
          </a:p>
          <a:p>
            <a:pPr algn="l" eaLnBrk="1" hangingPunct="1">
              <a:spcBef>
                <a:spcPct val="50000"/>
              </a:spcBef>
            </a:pPr>
            <a:r>
              <a:rPr lang="zh-CN" altLang="en-US" sz="2600" b="1" dirty="0">
                <a:solidFill>
                  <a:srgbClr val="FF3300"/>
                </a:solidFill>
              </a:rPr>
              <a:t>3. </a:t>
            </a:r>
            <a:r>
              <a:rPr lang="zh-CN" altLang="en-US" sz="2600" b="1" dirty="0"/>
              <a:t>几何公差（注出公差和未注公差）等级及其公差值；</a:t>
            </a:r>
          </a:p>
          <a:p>
            <a:pPr algn="l" eaLnBrk="1" hangingPunct="1">
              <a:lnSpc>
                <a:spcPct val="120000"/>
              </a:lnSpc>
            </a:pPr>
            <a:r>
              <a:rPr lang="zh-CN" altLang="en-US" sz="2600" b="1" dirty="0">
                <a:solidFill>
                  <a:srgbClr val="FF3300"/>
                </a:solidFill>
              </a:rPr>
              <a:t>4. </a:t>
            </a:r>
            <a:r>
              <a:rPr lang="zh-CN" altLang="en-US" sz="2600" b="1" dirty="0"/>
              <a:t>公差原则和公差要求的含义，独立原则、包容要求和最</a:t>
            </a:r>
          </a:p>
          <a:p>
            <a:pPr algn="l" eaLnBrk="1" hangingPunct="1">
              <a:lnSpc>
                <a:spcPct val="120000"/>
              </a:lnSpc>
            </a:pPr>
            <a:r>
              <a:rPr lang="zh-CN" altLang="en-US" sz="2600" b="1" dirty="0"/>
              <a:t>    大实体要求的图样标注和应用范围;</a:t>
            </a:r>
          </a:p>
          <a:p>
            <a:pPr algn="l" eaLnBrk="1" hangingPunct="1">
              <a:lnSpc>
                <a:spcPct val="120000"/>
              </a:lnSpc>
            </a:pPr>
            <a:r>
              <a:rPr lang="zh-CN" altLang="en-US" sz="2600" b="1" dirty="0">
                <a:solidFill>
                  <a:srgbClr val="FF3300"/>
                </a:solidFill>
              </a:rPr>
              <a:t>5. </a:t>
            </a:r>
            <a:r>
              <a:rPr lang="zh-CN" altLang="en-US" sz="2600" b="1" dirty="0"/>
              <a:t>评定形状误差时的“最小条件”的概念，评定直线度和</a:t>
            </a:r>
            <a:endParaRPr lang="en-US" altLang="zh-CN" sz="2600" b="1" dirty="0"/>
          </a:p>
          <a:p>
            <a:pPr algn="l" eaLnBrk="1" hangingPunct="1">
              <a:lnSpc>
                <a:spcPct val="120000"/>
              </a:lnSpc>
            </a:pPr>
            <a:r>
              <a:rPr lang="en-US" altLang="zh-CN" sz="2600" b="1" dirty="0"/>
              <a:t>     </a:t>
            </a:r>
            <a:r>
              <a:rPr lang="zh-CN" altLang="en-US" sz="2600" b="1" dirty="0"/>
              <a:t>平面度误差的判断准则；</a:t>
            </a:r>
          </a:p>
          <a:p>
            <a:pPr algn="l" eaLnBrk="1" hangingPunct="1">
              <a:spcBef>
                <a:spcPct val="50000"/>
              </a:spcBef>
            </a:pPr>
            <a:r>
              <a:rPr lang="zh-CN" altLang="en-US" sz="2600" b="1" dirty="0">
                <a:solidFill>
                  <a:srgbClr val="FF3300"/>
                </a:solidFill>
              </a:rPr>
              <a:t>6. </a:t>
            </a:r>
            <a:r>
              <a:rPr lang="zh-CN" altLang="en-US" sz="2600" b="1" dirty="0"/>
              <a:t>评定位置误差时的基准和理论正确尺寸（角度）的概念。</a:t>
            </a:r>
          </a:p>
        </p:txBody>
      </p:sp>
      <p:sp>
        <p:nvSpPr>
          <p:cNvPr id="5" name="圆角矩形 4">
            <a:hlinkClick r:id="rId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48135">
                                            <p:txEl>
                                              <p:pRg st="0" end="0"/>
                                            </p:txEl>
                                          </p:spTgt>
                                        </p:tgtEl>
                                        <p:attrNameLst>
                                          <p:attrName>style.visibility</p:attrName>
                                        </p:attrNameLst>
                                      </p:cBhvr>
                                      <p:to>
                                        <p:strVal val="visible"/>
                                      </p:to>
                                    </p:set>
                                    <p:animEffect transition="in" filter="wipe(left)">
                                      <p:cBhvr>
                                        <p:cTn id="7" dur="500"/>
                                        <p:tgtEl>
                                          <p:spTgt spid="481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6">
                                            <p:txEl>
                                              <p:pRg st="0" end="0"/>
                                            </p:txEl>
                                          </p:spTgt>
                                        </p:tgtEl>
                                        <p:attrNameLst>
                                          <p:attrName>style.visibility</p:attrName>
                                        </p:attrNameLst>
                                      </p:cBhvr>
                                      <p:to>
                                        <p:strVal val="visible"/>
                                      </p:to>
                                    </p:set>
                                    <p:animEffect transition="in" filter="wipe(left)">
                                      <p:cBhvr>
                                        <p:cTn id="12" dur="500"/>
                                        <p:tgtEl>
                                          <p:spTgt spid="4813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136">
                                            <p:txEl>
                                              <p:pRg st="1" end="1"/>
                                            </p:txEl>
                                          </p:spTgt>
                                        </p:tgtEl>
                                        <p:attrNameLst>
                                          <p:attrName>style.visibility</p:attrName>
                                        </p:attrNameLst>
                                      </p:cBhvr>
                                      <p:to>
                                        <p:strVal val="visible"/>
                                      </p:to>
                                    </p:set>
                                    <p:animEffect transition="in" filter="wipe(left)">
                                      <p:cBhvr>
                                        <p:cTn id="17" dur="500"/>
                                        <p:tgtEl>
                                          <p:spTgt spid="48136">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136">
                                            <p:txEl>
                                              <p:pRg st="2" end="2"/>
                                            </p:txEl>
                                          </p:spTgt>
                                        </p:tgtEl>
                                        <p:attrNameLst>
                                          <p:attrName>style.visibility</p:attrName>
                                        </p:attrNameLst>
                                      </p:cBhvr>
                                      <p:to>
                                        <p:strVal val="visible"/>
                                      </p:to>
                                    </p:set>
                                    <p:animEffect transition="in" filter="wipe(left)">
                                      <p:cBhvr>
                                        <p:cTn id="22" dur="500"/>
                                        <p:tgtEl>
                                          <p:spTgt spid="48136">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136">
                                            <p:txEl>
                                              <p:pRg st="3" end="3"/>
                                            </p:txEl>
                                          </p:spTgt>
                                        </p:tgtEl>
                                        <p:attrNameLst>
                                          <p:attrName>style.visibility</p:attrName>
                                        </p:attrNameLst>
                                      </p:cBhvr>
                                      <p:to>
                                        <p:strVal val="visible"/>
                                      </p:to>
                                    </p:set>
                                    <p:animEffect transition="in" filter="wipe(left)">
                                      <p:cBhvr>
                                        <p:cTn id="27" dur="500"/>
                                        <p:tgtEl>
                                          <p:spTgt spid="48136">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136">
                                            <p:txEl>
                                              <p:pRg st="4" end="4"/>
                                            </p:txEl>
                                          </p:spTgt>
                                        </p:tgtEl>
                                        <p:attrNameLst>
                                          <p:attrName>style.visibility</p:attrName>
                                        </p:attrNameLst>
                                      </p:cBhvr>
                                      <p:to>
                                        <p:strVal val="visible"/>
                                      </p:to>
                                    </p:set>
                                    <p:animEffect transition="in" filter="wipe(left)">
                                      <p:cBhvr>
                                        <p:cTn id="32" dur="500"/>
                                        <p:tgtEl>
                                          <p:spTgt spid="48136">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8136">
                                            <p:txEl>
                                              <p:pRg st="5" end="5"/>
                                            </p:txEl>
                                          </p:spTgt>
                                        </p:tgtEl>
                                        <p:attrNameLst>
                                          <p:attrName>style.visibility</p:attrName>
                                        </p:attrNameLst>
                                      </p:cBhvr>
                                      <p:to>
                                        <p:strVal val="visible"/>
                                      </p:to>
                                    </p:set>
                                    <p:animEffect transition="in" filter="wipe(left)">
                                      <p:cBhvr>
                                        <p:cTn id="37" dur="500"/>
                                        <p:tgtEl>
                                          <p:spTgt spid="48136">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8136">
                                            <p:txEl>
                                              <p:pRg st="6" end="6"/>
                                            </p:txEl>
                                          </p:spTgt>
                                        </p:tgtEl>
                                        <p:attrNameLst>
                                          <p:attrName>style.visibility</p:attrName>
                                        </p:attrNameLst>
                                      </p:cBhvr>
                                      <p:to>
                                        <p:strVal val="visible"/>
                                      </p:to>
                                    </p:set>
                                    <p:animEffect transition="in" filter="wipe(left)">
                                      <p:cBhvr>
                                        <p:cTn id="42" dur="500"/>
                                        <p:tgtEl>
                                          <p:spTgt spid="48136">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8136">
                                            <p:txEl>
                                              <p:pRg st="7" end="7"/>
                                            </p:txEl>
                                          </p:spTgt>
                                        </p:tgtEl>
                                        <p:attrNameLst>
                                          <p:attrName>style.visibility</p:attrName>
                                        </p:attrNameLst>
                                      </p:cBhvr>
                                      <p:to>
                                        <p:strVal val="visible"/>
                                      </p:to>
                                    </p:set>
                                    <p:animEffect transition="in" filter="wipe(left)">
                                      <p:cBhvr>
                                        <p:cTn id="47" dur="500"/>
                                        <p:tgtEl>
                                          <p:spTgt spid="481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5" grpId="0" build="p" autoUpdateAnimBg="0" advAuto="1000"/>
      <p:bldP spid="48136"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A4DAEE-4619-4D7C-ACCC-E1BEFD5C9A0B}"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sp>
        <p:nvSpPr>
          <p:cNvPr id="123908" name="Text Box 4"/>
          <p:cNvSpPr txBox="1">
            <a:spLocks noChangeArrowheads="1"/>
          </p:cNvSpPr>
          <p:nvPr/>
        </p:nvSpPr>
        <p:spPr bwMode="auto">
          <a:xfrm>
            <a:off x="572247" y="325717"/>
            <a:ext cx="68453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800" b="1" dirty="0"/>
              <a:t>4.4.4 几何公差值的选用</a:t>
            </a:r>
            <a:r>
              <a:rPr lang="zh-CN" altLang="en-US" dirty="0"/>
              <a:t> </a:t>
            </a:r>
          </a:p>
        </p:txBody>
      </p:sp>
      <p:sp>
        <p:nvSpPr>
          <p:cNvPr id="123909" name="Text Box 5"/>
          <p:cNvSpPr txBox="1">
            <a:spLocks noChangeArrowheads="1"/>
          </p:cNvSpPr>
          <p:nvPr/>
        </p:nvSpPr>
        <p:spPr bwMode="auto">
          <a:xfrm>
            <a:off x="512296" y="2020887"/>
            <a:ext cx="5872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b="1" dirty="0"/>
              <a:t>1.   </a:t>
            </a:r>
            <a:r>
              <a:rPr lang="zh-CN" altLang="en-US" b="1" dirty="0">
                <a:solidFill>
                  <a:srgbClr val="FF3300"/>
                </a:solidFill>
                <a:latin typeface="宋体" pitchFamily="2" charset="-122"/>
              </a:rPr>
              <a:t>未注</a:t>
            </a:r>
            <a:r>
              <a:rPr lang="zh-CN" altLang="en-US" b="1" dirty="0">
                <a:latin typeface="宋体" pitchFamily="2" charset="-122"/>
              </a:rPr>
              <a:t>几何公差值的规定 </a:t>
            </a:r>
          </a:p>
        </p:txBody>
      </p:sp>
      <p:grpSp>
        <p:nvGrpSpPr>
          <p:cNvPr id="123920" name="Group 16"/>
          <p:cNvGrpSpPr>
            <a:grpSpLocks/>
          </p:cNvGrpSpPr>
          <p:nvPr/>
        </p:nvGrpSpPr>
        <p:grpSpPr bwMode="auto">
          <a:xfrm>
            <a:off x="1821982" y="1001058"/>
            <a:ext cx="1436687" cy="914400"/>
            <a:chOff x="919" y="512"/>
            <a:chExt cx="905" cy="576"/>
          </a:xfrm>
        </p:grpSpPr>
        <p:sp>
          <p:nvSpPr>
            <p:cNvPr id="7179" name="Text Box 14"/>
            <p:cNvSpPr txBox="1">
              <a:spLocks noChangeArrowheads="1"/>
            </p:cNvSpPr>
            <p:nvPr/>
          </p:nvSpPr>
          <p:spPr bwMode="auto">
            <a:xfrm>
              <a:off x="919" y="524"/>
              <a:ext cx="785" cy="51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几何</a:t>
              </a:r>
            </a:p>
            <a:p>
              <a:pPr eaLnBrk="1" hangingPunct="1"/>
              <a:r>
                <a:rPr lang="zh-CN" altLang="en-US" b="1" dirty="0"/>
                <a:t>公差值</a:t>
              </a:r>
            </a:p>
          </p:txBody>
        </p:sp>
        <p:sp>
          <p:nvSpPr>
            <p:cNvPr id="7180" name="AutoShape 15"/>
            <p:cNvSpPr>
              <a:spLocks/>
            </p:cNvSpPr>
            <p:nvPr/>
          </p:nvSpPr>
          <p:spPr bwMode="auto">
            <a:xfrm>
              <a:off x="1666" y="512"/>
              <a:ext cx="158" cy="576"/>
            </a:xfrm>
            <a:prstGeom prst="leftBrace">
              <a:avLst>
                <a:gd name="adj1" fmla="val 30380"/>
                <a:gd name="adj2" fmla="val 50000"/>
              </a:avLst>
            </a:prstGeom>
            <a:noFill/>
            <a:ln w="28575">
              <a:solidFill>
                <a:schemeClr val="tx1"/>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23921" name="Text Box 17"/>
          <p:cNvSpPr txBox="1">
            <a:spLocks noChangeArrowheads="1"/>
          </p:cNvSpPr>
          <p:nvPr/>
        </p:nvSpPr>
        <p:spPr bwMode="auto">
          <a:xfrm>
            <a:off x="3420594" y="904221"/>
            <a:ext cx="31670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latin typeface="宋体" pitchFamily="2" charset="-122"/>
              </a:rPr>
              <a:t>① </a:t>
            </a:r>
            <a:r>
              <a:rPr lang="zh-CN" altLang="en-US" b="1"/>
              <a:t>注出公差</a:t>
            </a:r>
          </a:p>
        </p:txBody>
      </p:sp>
      <p:sp>
        <p:nvSpPr>
          <p:cNvPr id="123922" name="Text Box 18"/>
          <p:cNvSpPr txBox="1">
            <a:spLocks noChangeArrowheads="1"/>
          </p:cNvSpPr>
          <p:nvPr/>
        </p:nvSpPr>
        <p:spPr bwMode="auto">
          <a:xfrm>
            <a:off x="3419007" y="1526521"/>
            <a:ext cx="316706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latin typeface="宋体" pitchFamily="2" charset="-122"/>
              </a:rPr>
              <a:t>② 未</a:t>
            </a:r>
            <a:r>
              <a:rPr lang="zh-CN" altLang="en-US" b="1"/>
              <a:t>注出公差</a:t>
            </a:r>
          </a:p>
        </p:txBody>
      </p:sp>
      <p:sp>
        <p:nvSpPr>
          <p:cNvPr id="123923" name="Text Box 19"/>
          <p:cNvSpPr txBox="1">
            <a:spLocks noChangeArrowheads="1"/>
          </p:cNvSpPr>
          <p:nvPr/>
        </p:nvSpPr>
        <p:spPr bwMode="auto">
          <a:xfrm>
            <a:off x="324737" y="2475938"/>
            <a:ext cx="819178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zh-CN" altLang="en-US" b="1" dirty="0">
                <a:solidFill>
                  <a:srgbClr val="FF3300"/>
                </a:solidFill>
                <a:latin typeface="宋体" pitchFamily="2" charset="-122"/>
              </a:rPr>
              <a:t>未注</a:t>
            </a:r>
            <a:r>
              <a:rPr lang="zh-CN" altLang="en-US" b="1" dirty="0">
                <a:latin typeface="宋体" pitchFamily="2" charset="-122"/>
              </a:rPr>
              <a:t>几何公差应用于几何精度要求不高，用</a:t>
            </a:r>
            <a:r>
              <a:rPr lang="en-US" altLang="zh-CN" b="1" dirty="0">
                <a:latin typeface="宋体" pitchFamily="2" charset="-122"/>
              </a:rPr>
              <a:t> </a:t>
            </a:r>
            <a:r>
              <a:rPr lang="zh-CN" altLang="en-US" b="1" dirty="0">
                <a:latin typeface="宋体" pitchFamily="2" charset="-122"/>
              </a:rPr>
              <a:t>一般的加工方法和加工设备都能保证零件的几何精度要求，图样上不不必注出。这样可以简化制图，又突出注出公差的要求。</a:t>
            </a:r>
          </a:p>
        </p:txBody>
      </p:sp>
      <p:sp>
        <p:nvSpPr>
          <p:cNvPr id="123924" name="Text Box 20"/>
          <p:cNvSpPr txBox="1">
            <a:spLocks noChangeArrowheads="1"/>
          </p:cNvSpPr>
          <p:nvPr/>
        </p:nvSpPr>
        <p:spPr bwMode="auto">
          <a:xfrm>
            <a:off x="220569" y="3859865"/>
            <a:ext cx="810316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（1）</a:t>
            </a:r>
            <a:r>
              <a:rPr lang="zh-CN" altLang="en-US" b="1" dirty="0">
                <a:solidFill>
                  <a:srgbClr val="FF0000"/>
                </a:solidFill>
              </a:rPr>
              <a:t>线轮廓度、面轮廓度、倾斜度、位置度和全跳动</a:t>
            </a:r>
            <a:r>
              <a:rPr lang="zh-CN" altLang="en-US" b="1" dirty="0"/>
              <a:t>的未注几何公差均由各要素注出或未注线性尺寸公差或角度公差控制。对这些项目的未注公差</a:t>
            </a:r>
            <a:r>
              <a:rPr lang="zh-CN" altLang="en-US" b="1" dirty="0">
                <a:solidFill>
                  <a:srgbClr val="FF0000"/>
                </a:solidFill>
              </a:rPr>
              <a:t>不作特殊标注</a:t>
            </a:r>
            <a:r>
              <a:rPr lang="zh-CN" altLang="en-US" b="1" dirty="0"/>
              <a:t>。</a:t>
            </a:r>
            <a:endParaRPr lang="en-US" altLang="zh-CN" b="1" dirty="0">
              <a:latin typeface="宋体" pitchFamily="2" charset="-122"/>
            </a:endParaRPr>
          </a:p>
        </p:txBody>
      </p:sp>
      <p:sp>
        <p:nvSpPr>
          <p:cNvPr id="123925" name="Text Box 21"/>
          <p:cNvSpPr txBox="1">
            <a:spLocks noChangeArrowheads="1"/>
          </p:cNvSpPr>
          <p:nvPr/>
        </p:nvSpPr>
        <p:spPr bwMode="auto">
          <a:xfrm>
            <a:off x="220569" y="5199156"/>
            <a:ext cx="842701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en-US" altLang="zh-CN" b="1" dirty="0"/>
              <a:t>2</a:t>
            </a:r>
            <a:r>
              <a:rPr lang="zh-CN" altLang="en-US" b="1" dirty="0"/>
              <a:t>）</a:t>
            </a:r>
            <a:r>
              <a:rPr lang="zh-CN" altLang="en-US" b="1" dirty="0">
                <a:solidFill>
                  <a:srgbClr val="FF0000"/>
                </a:solidFill>
              </a:rPr>
              <a:t>圆度</a:t>
            </a:r>
            <a:r>
              <a:rPr lang="zh-CN" altLang="en-US" b="1" dirty="0"/>
              <a:t>的未注几何公差值等于给出的直径尺寸公差值，但不能大于表</a:t>
            </a:r>
            <a:r>
              <a:rPr lang="en-US" altLang="zh-CN" b="1" dirty="0"/>
              <a:t>4.16</a:t>
            </a:r>
            <a:r>
              <a:rPr lang="zh-CN" altLang="en-US" b="1" dirty="0"/>
              <a:t>中 圆跳动公差值。</a:t>
            </a:r>
            <a:endParaRPr lang="zh-CN" altLang="en-US" b="1" dirty="0">
              <a:latin typeface="宋体"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908">
                                            <p:txEl>
                                              <p:pRg st="0" end="0"/>
                                            </p:txEl>
                                          </p:spTgt>
                                        </p:tgtEl>
                                        <p:attrNameLst>
                                          <p:attrName>style.visibility</p:attrName>
                                        </p:attrNameLst>
                                      </p:cBhvr>
                                      <p:to>
                                        <p:strVal val="visible"/>
                                      </p:to>
                                    </p:set>
                                    <p:animEffect transition="in" filter="wipe(left)">
                                      <p:cBhvr>
                                        <p:cTn id="7" dur="300"/>
                                        <p:tgtEl>
                                          <p:spTgt spid="1239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3920"/>
                                        </p:tgtEl>
                                        <p:attrNameLst>
                                          <p:attrName>style.visibility</p:attrName>
                                        </p:attrNameLst>
                                      </p:cBhvr>
                                      <p:to>
                                        <p:strVal val="visible"/>
                                      </p:to>
                                    </p:set>
                                    <p:animEffect transition="in" filter="wipe(left)">
                                      <p:cBhvr>
                                        <p:cTn id="12" dur="2000"/>
                                        <p:tgtEl>
                                          <p:spTgt spid="1239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3921"/>
                                        </p:tgtEl>
                                        <p:attrNameLst>
                                          <p:attrName>style.visibility</p:attrName>
                                        </p:attrNameLst>
                                      </p:cBhvr>
                                      <p:to>
                                        <p:strVal val="visible"/>
                                      </p:to>
                                    </p:set>
                                    <p:animEffect transition="in" filter="wipe(left)">
                                      <p:cBhvr>
                                        <p:cTn id="17" dur="3000"/>
                                        <p:tgtEl>
                                          <p:spTgt spid="1239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3922"/>
                                        </p:tgtEl>
                                        <p:attrNameLst>
                                          <p:attrName>style.visibility</p:attrName>
                                        </p:attrNameLst>
                                      </p:cBhvr>
                                      <p:to>
                                        <p:strVal val="visible"/>
                                      </p:to>
                                    </p:set>
                                    <p:animEffect transition="in" filter="wipe(left)">
                                      <p:cBhvr>
                                        <p:cTn id="22" dur="2000"/>
                                        <p:tgtEl>
                                          <p:spTgt spid="1239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23909">
                                            <p:txEl>
                                              <p:pRg st="0" end="0"/>
                                            </p:txEl>
                                          </p:spTgt>
                                        </p:tgtEl>
                                        <p:attrNameLst>
                                          <p:attrName>style.visibility</p:attrName>
                                        </p:attrNameLst>
                                      </p:cBhvr>
                                      <p:to>
                                        <p:strVal val="visible"/>
                                      </p:to>
                                    </p:set>
                                    <p:animEffect transition="in" filter="wipe(left)">
                                      <p:cBhvr>
                                        <p:cTn id="27" dur="300"/>
                                        <p:tgtEl>
                                          <p:spTgt spid="12390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23923">
                                            <p:txEl>
                                              <p:pRg st="0" end="0"/>
                                            </p:txEl>
                                          </p:spTgt>
                                        </p:tgtEl>
                                        <p:attrNameLst>
                                          <p:attrName>style.visibility</p:attrName>
                                        </p:attrNameLst>
                                      </p:cBhvr>
                                      <p:to>
                                        <p:strVal val="visible"/>
                                      </p:to>
                                    </p:set>
                                    <p:animEffect transition="in" filter="wipe(left)">
                                      <p:cBhvr>
                                        <p:cTn id="32" dur="300"/>
                                        <p:tgtEl>
                                          <p:spTgt spid="123923">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23924">
                                            <p:txEl>
                                              <p:pRg st="0" end="0"/>
                                            </p:txEl>
                                          </p:spTgt>
                                        </p:tgtEl>
                                        <p:attrNameLst>
                                          <p:attrName>style.visibility</p:attrName>
                                        </p:attrNameLst>
                                      </p:cBhvr>
                                      <p:to>
                                        <p:strVal val="visible"/>
                                      </p:to>
                                    </p:set>
                                    <p:animEffect transition="in" filter="wipe(left)">
                                      <p:cBhvr>
                                        <p:cTn id="37" dur="300"/>
                                        <p:tgtEl>
                                          <p:spTgt spid="123924">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23925">
                                            <p:txEl>
                                              <p:pRg st="0" end="0"/>
                                            </p:txEl>
                                          </p:spTgt>
                                        </p:tgtEl>
                                        <p:attrNameLst>
                                          <p:attrName>style.visibility</p:attrName>
                                        </p:attrNameLst>
                                      </p:cBhvr>
                                      <p:to>
                                        <p:strVal val="visible"/>
                                      </p:to>
                                    </p:set>
                                    <p:animEffect transition="in" filter="wipe(left)">
                                      <p:cBhvr>
                                        <p:cTn id="42" dur="300"/>
                                        <p:tgtEl>
                                          <p:spTgt spid="1239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build="p" autoUpdateAnimBg="0"/>
      <p:bldP spid="123909" grpId="0" build="p" autoUpdateAnimBg="0"/>
      <p:bldP spid="123921" grpId="0"/>
      <p:bldP spid="123922" grpId="0"/>
      <p:bldP spid="123923" grpId="0" build="p" autoUpdateAnimBg="0"/>
      <p:bldP spid="123924" grpId="0" build="p" autoUpdateAnimBg="0"/>
      <p:bldP spid="123925" grpId="0" build="p"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FF9EE74-38E8-44D6-987F-699C68BC9A5A}" type="slidenum">
              <a:rPr kumimoji="0" lang="zh-CN" altLang="en-US" sz="2000" smtClean="0">
                <a:solidFill>
                  <a:srgbClr val="0000FF"/>
                </a:solidFill>
              </a:rPr>
              <a:pPr eaLnBrk="1" hangingPunct="1"/>
              <a:t>60</a:t>
            </a:fld>
            <a:endParaRPr kumimoji="0" lang="en-US" altLang="zh-CN" sz="2000" smtClean="0">
              <a:solidFill>
                <a:srgbClr val="0000FF"/>
              </a:solidFill>
            </a:endParaRPr>
          </a:p>
        </p:txBody>
      </p:sp>
      <p:sp>
        <p:nvSpPr>
          <p:cNvPr id="27661" name="Text Box 13"/>
          <p:cNvSpPr txBox="1">
            <a:spLocks noChangeArrowheads="1"/>
          </p:cNvSpPr>
          <p:nvPr/>
        </p:nvSpPr>
        <p:spPr bwMode="auto">
          <a:xfrm>
            <a:off x="757238" y="617538"/>
            <a:ext cx="6527800" cy="946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a:t> </a:t>
            </a:r>
            <a:r>
              <a:rPr lang="zh-CN" altLang="en-US" sz="2800" b="1"/>
              <a:t>几何公差的的未注公差的分级和数值</a:t>
            </a:r>
          </a:p>
          <a:p>
            <a:pPr algn="l" eaLnBrk="1" hangingPunct="1"/>
            <a:r>
              <a:rPr lang="zh-CN" altLang="en-US" sz="2800" b="1"/>
              <a:t>                      （表4.9 ~ 4.12）</a:t>
            </a:r>
          </a:p>
        </p:txBody>
      </p:sp>
      <p:grpSp>
        <p:nvGrpSpPr>
          <p:cNvPr id="10" name="组合 9"/>
          <p:cNvGrpSpPr>
            <a:grpSpLocks/>
          </p:cNvGrpSpPr>
          <p:nvPr/>
        </p:nvGrpSpPr>
        <p:grpSpPr bwMode="auto">
          <a:xfrm>
            <a:off x="363538" y="2028825"/>
            <a:ext cx="8328025" cy="3417888"/>
            <a:chOff x="506410" y="3371860"/>
            <a:chExt cx="8328023" cy="3418599"/>
          </a:xfrm>
        </p:grpSpPr>
        <p:pic>
          <p:nvPicPr>
            <p:cNvPr id="50181"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410" y="3371860"/>
              <a:ext cx="8324850" cy="26955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2" name="矩形 10"/>
            <p:cNvSpPr>
              <a:spLocks noChangeArrowheads="1"/>
            </p:cNvSpPr>
            <p:nvPr/>
          </p:nvSpPr>
          <p:spPr bwMode="auto">
            <a:xfrm>
              <a:off x="590545" y="6082573"/>
              <a:ext cx="82438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对于直线度</a:t>
              </a:r>
              <a:r>
                <a:rPr lang="en-US" altLang="zh-CN" sz="2000" b="1"/>
                <a:t>,</a:t>
              </a:r>
              <a:r>
                <a:rPr lang="zh-CN" altLang="en-US" sz="2000" b="1"/>
                <a:t>应按其相应线的长度选择公差值</a:t>
              </a:r>
              <a:r>
                <a:rPr lang="en-US" altLang="zh-CN" sz="2000" b="1"/>
                <a:t>;</a:t>
              </a:r>
              <a:r>
                <a:rPr lang="zh-CN" altLang="en-US" sz="2000" b="1"/>
                <a:t>对于平面度</a:t>
              </a:r>
              <a:r>
                <a:rPr lang="en-US" altLang="zh-CN" sz="2000" b="1"/>
                <a:t>,</a:t>
              </a:r>
              <a:r>
                <a:rPr lang="zh-CN" altLang="en-US" sz="2000" b="1"/>
                <a:t>应按其</a:t>
              </a:r>
              <a:endParaRPr lang="en-US" altLang="zh-CN" sz="2000" b="1"/>
            </a:p>
            <a:p>
              <a:pPr algn="l"/>
              <a:r>
                <a:rPr lang="en-US" altLang="zh-CN" sz="2000" b="1"/>
                <a:t>       </a:t>
              </a:r>
              <a:r>
                <a:rPr lang="zh-CN" altLang="en-US" sz="2000" b="1"/>
                <a:t>表面的较长边或圆表面的直径选择公差值。</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7661"/>
                                        </p:tgtEl>
                                        <p:attrNameLst>
                                          <p:attrName>style.visibility</p:attrName>
                                        </p:attrNameLst>
                                      </p:cBhvr>
                                      <p:to>
                                        <p:strVal val="visible"/>
                                      </p:to>
                                    </p:set>
                                    <p:animEffect transition="in" filter="wipe(left)">
                                      <p:cBhvr>
                                        <p:cTn id="7" dur="300"/>
                                        <p:tgtEl>
                                          <p:spTgt spid="276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500" fill="hold"/>
                                        <p:tgtEl>
                                          <p:spTgt spid="10"/>
                                        </p:tgtEl>
                                        <p:attrNameLst>
                                          <p:attrName>ppt_x</p:attrName>
                                        </p:attrNameLst>
                                      </p:cBhvr>
                                      <p:tavLst>
                                        <p:tav tm="0">
                                          <p:val>
                                            <p:strVal val="0-#ppt_w/2"/>
                                          </p:val>
                                        </p:tav>
                                        <p:tav tm="100000">
                                          <p:val>
                                            <p:strVal val="#ppt_x"/>
                                          </p:val>
                                        </p:tav>
                                      </p:tavLst>
                                    </p:anim>
                                    <p:anim calcmode="lin" valueType="num">
                                      <p:cBhvr additive="base">
                                        <p:cTn id="13" dur="2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BCE192E-84FD-4F8D-AE18-84738E2F063E}" type="slidenum">
              <a:rPr kumimoji="0" lang="zh-CN" altLang="en-US" sz="2000" smtClean="0">
                <a:solidFill>
                  <a:srgbClr val="0000FF"/>
                </a:solidFill>
              </a:rPr>
              <a:pPr eaLnBrk="1" hangingPunct="1"/>
              <a:t>61</a:t>
            </a:fld>
            <a:endParaRPr kumimoji="0" lang="en-US" altLang="zh-CN" sz="2000" smtClean="0">
              <a:solidFill>
                <a:srgbClr val="0000FF"/>
              </a:solidFill>
            </a:endParaRPr>
          </a:p>
        </p:txBody>
      </p:sp>
      <p:grpSp>
        <p:nvGrpSpPr>
          <p:cNvPr id="3" name="组合 2"/>
          <p:cNvGrpSpPr>
            <a:grpSpLocks/>
          </p:cNvGrpSpPr>
          <p:nvPr/>
        </p:nvGrpSpPr>
        <p:grpSpPr bwMode="auto">
          <a:xfrm>
            <a:off x="314325" y="233363"/>
            <a:ext cx="8486775" cy="2832100"/>
            <a:chOff x="457192" y="147638"/>
            <a:chExt cx="8486776" cy="2831753"/>
          </a:xfrm>
        </p:grpSpPr>
        <p:sp>
          <p:nvSpPr>
            <p:cNvPr id="51207" name="矩形 4"/>
            <p:cNvSpPr>
              <a:spLocks noChangeArrowheads="1"/>
            </p:cNvSpPr>
            <p:nvPr/>
          </p:nvSpPr>
          <p:spPr bwMode="auto">
            <a:xfrm>
              <a:off x="457192" y="2271505"/>
              <a:ext cx="84867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取形成直角的两边中较长的一边作为基准要素，较短的一边作为被</a:t>
              </a:r>
              <a:endParaRPr lang="en-US" altLang="zh-CN" sz="2000" b="1"/>
            </a:p>
            <a:p>
              <a:pPr algn="l"/>
              <a:r>
                <a:rPr lang="en-US" altLang="zh-CN" sz="2000" b="1"/>
                <a:t>        </a:t>
              </a:r>
              <a:r>
                <a:rPr lang="zh-CN" altLang="en-US" sz="2000" b="1"/>
                <a:t>测要素，若两边长度相等，则可取其中任一边作基准要素。</a:t>
              </a:r>
              <a:endParaRPr lang="zh-CN" altLang="en-US"/>
            </a:p>
          </p:txBody>
        </p:sp>
        <p:pic>
          <p:nvPicPr>
            <p:cNvPr id="512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8" y="147638"/>
              <a:ext cx="7920037" cy="212386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组合 5"/>
          <p:cNvGrpSpPr>
            <a:grpSpLocks/>
          </p:cNvGrpSpPr>
          <p:nvPr/>
        </p:nvGrpSpPr>
        <p:grpSpPr bwMode="auto">
          <a:xfrm>
            <a:off x="357188" y="3011488"/>
            <a:ext cx="8337550" cy="2962275"/>
            <a:chOff x="357180" y="3011224"/>
            <a:chExt cx="8338011" cy="2963098"/>
          </a:xfrm>
        </p:grpSpPr>
        <p:pic>
          <p:nvPicPr>
            <p:cNvPr id="5120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0" y="3011224"/>
              <a:ext cx="8338011" cy="218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6" name="矩形 9"/>
            <p:cNvSpPr>
              <a:spLocks noChangeArrowheads="1"/>
            </p:cNvSpPr>
            <p:nvPr/>
          </p:nvSpPr>
          <p:spPr bwMode="auto">
            <a:xfrm>
              <a:off x="442916" y="5266436"/>
              <a:ext cx="7772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取对称两要素中较长者作为基准要素</a:t>
              </a:r>
              <a:r>
                <a:rPr lang="en-US" altLang="zh-CN" sz="2000" b="1"/>
                <a:t>,</a:t>
              </a:r>
              <a:r>
                <a:rPr lang="zh-CN" altLang="en-US" sz="2000" b="1"/>
                <a:t>较短者作为被测要素</a:t>
              </a:r>
              <a:r>
                <a:rPr lang="en-US" altLang="zh-CN" sz="2000" b="1"/>
                <a:t>;</a:t>
              </a:r>
              <a:r>
                <a:rPr lang="zh-CN" altLang="en-US" sz="2000" b="1"/>
                <a:t>若两</a:t>
              </a:r>
              <a:endParaRPr lang="en-US" altLang="zh-CN" sz="2000" b="1"/>
            </a:p>
            <a:p>
              <a:pPr algn="l"/>
              <a:r>
                <a:rPr lang="en-US" altLang="zh-CN" sz="2000" b="1"/>
                <a:t>       </a:t>
              </a:r>
              <a:r>
                <a:rPr lang="zh-CN" altLang="en-US" sz="2000" b="1"/>
                <a:t>要素长度相等</a:t>
              </a:r>
              <a:r>
                <a:rPr lang="en-US" altLang="zh-CN" sz="2000" b="1"/>
                <a:t>,</a:t>
              </a:r>
              <a:r>
                <a:rPr lang="zh-CN" altLang="en-US" sz="2000" b="1"/>
                <a:t>则可取其中任一要素为基准要素。</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0-#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000" fill="hold"/>
                                        <p:tgtEl>
                                          <p:spTgt spid="6"/>
                                        </p:tgtEl>
                                        <p:attrNameLst>
                                          <p:attrName>ppt_x</p:attrName>
                                        </p:attrNameLst>
                                      </p:cBhvr>
                                      <p:tavLst>
                                        <p:tav tm="0">
                                          <p:val>
                                            <p:strVal val="1+#ppt_w/2"/>
                                          </p:val>
                                        </p:tav>
                                        <p:tav tm="100000">
                                          <p:val>
                                            <p:strVal val="#ppt_x"/>
                                          </p:val>
                                        </p:tav>
                                      </p:tavLst>
                                    </p:anim>
                                    <p:anim calcmode="lin" valueType="num">
                                      <p:cBhvr additive="base">
                                        <p:cTn id="14"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37AC3C7-4CE1-4AF6-AEAB-8D2F08FE2107}" type="slidenum">
              <a:rPr kumimoji="0" lang="zh-CN" altLang="en-US" sz="2000" smtClean="0">
                <a:solidFill>
                  <a:srgbClr val="0000FF"/>
                </a:solidFill>
              </a:rPr>
              <a:pPr eaLnBrk="1" hangingPunct="1"/>
              <a:t>62</a:t>
            </a:fld>
            <a:endParaRPr kumimoji="0" lang="en-US" altLang="zh-CN" sz="2000" smtClean="0">
              <a:solidFill>
                <a:srgbClr val="0000FF"/>
              </a:solidFill>
            </a:endParaRPr>
          </a:p>
        </p:txBody>
      </p:sp>
      <p:grpSp>
        <p:nvGrpSpPr>
          <p:cNvPr id="10" name="组合 9"/>
          <p:cNvGrpSpPr>
            <a:grpSpLocks/>
          </p:cNvGrpSpPr>
          <p:nvPr/>
        </p:nvGrpSpPr>
        <p:grpSpPr bwMode="auto">
          <a:xfrm>
            <a:off x="446088" y="1519238"/>
            <a:ext cx="8418512" cy="3376612"/>
            <a:chOff x="214313" y="147642"/>
            <a:chExt cx="8418102" cy="3377267"/>
          </a:xfrm>
        </p:grpSpPr>
        <p:pic>
          <p:nvPicPr>
            <p:cNvPr id="5222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147642"/>
              <a:ext cx="8201025" cy="14382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9" name="矩形 5"/>
            <p:cNvSpPr>
              <a:spLocks noChangeArrowheads="1"/>
            </p:cNvSpPr>
            <p:nvPr/>
          </p:nvSpPr>
          <p:spPr bwMode="auto">
            <a:xfrm>
              <a:off x="445677" y="1585917"/>
              <a:ext cx="81867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en-US" altLang="zh-CN" sz="2000" b="1">
                  <a:latin typeface="宋体" pitchFamily="2" charset="-122"/>
                </a:rPr>
                <a:t>①</a:t>
              </a:r>
              <a:r>
                <a:rPr lang="zh-CN" altLang="en-US" sz="2000" b="1"/>
                <a:t>  本表可用于同轴度的未注公差值</a:t>
              </a:r>
              <a:r>
                <a:rPr lang="en-US" altLang="zh-CN" sz="2000" b="1"/>
                <a:t>,</a:t>
              </a:r>
              <a:r>
                <a:rPr lang="zh-CN" altLang="en-US" sz="2000" b="1"/>
                <a:t>在极限情况下</a:t>
              </a:r>
              <a:r>
                <a:rPr lang="en-US" altLang="zh-CN" sz="2000" b="1"/>
                <a:t>,</a:t>
              </a:r>
              <a:r>
                <a:rPr lang="zh-CN" altLang="en-US" sz="2000" b="1"/>
                <a:t>其未注公差值可</a:t>
              </a:r>
              <a:endParaRPr lang="en-US" altLang="zh-CN" sz="2000" b="1"/>
            </a:p>
            <a:p>
              <a:pPr algn="l"/>
              <a:r>
                <a:rPr lang="en-US" altLang="zh-CN" sz="2000" b="1"/>
                <a:t>             </a:t>
              </a:r>
              <a:r>
                <a:rPr lang="zh-CN" altLang="en-US" sz="2000" b="1"/>
                <a:t>等于径向圆跳动的未注公差值。 应选两轴线中较长者为基准轴</a:t>
              </a:r>
              <a:endParaRPr lang="en-US" altLang="zh-CN" sz="2000" b="1"/>
            </a:p>
            <a:p>
              <a:pPr algn="l"/>
              <a:r>
                <a:rPr lang="en-US" altLang="zh-CN" sz="2000" b="1"/>
                <a:t>             </a:t>
              </a:r>
              <a:r>
                <a:rPr lang="zh-CN" altLang="en-US" sz="2000" b="1"/>
                <a:t>线</a:t>
              </a:r>
              <a:r>
                <a:rPr lang="en-US" altLang="zh-CN" sz="2000" b="1"/>
                <a:t>,</a:t>
              </a:r>
              <a:r>
                <a:rPr lang="zh-CN" altLang="en-US" sz="2000" b="1"/>
                <a:t>若两轴线相等</a:t>
              </a:r>
              <a:r>
                <a:rPr lang="en-US" altLang="zh-CN" sz="2000" b="1"/>
                <a:t>,</a:t>
              </a:r>
              <a:r>
                <a:rPr lang="zh-CN" altLang="en-US" sz="2000" b="1"/>
                <a:t>则可任选其中一轴线为基准轴线。</a:t>
              </a:r>
              <a:endParaRPr lang="en-US" altLang="zh-CN" sz="2000" b="1"/>
            </a:p>
            <a:p>
              <a:pPr algn="l"/>
              <a:r>
                <a:rPr lang="zh-CN" altLang="en-US" sz="2000" b="1">
                  <a:latin typeface="宋体" pitchFamily="2" charset="-122"/>
                </a:rPr>
                <a:t>   ②</a:t>
              </a:r>
              <a:r>
                <a:rPr lang="zh-CN" altLang="en-US" sz="2000" b="1"/>
                <a:t>   对圆跳动</a:t>
              </a:r>
              <a:r>
                <a:rPr lang="en-US" altLang="zh-CN" sz="2000" b="1"/>
                <a:t>,</a:t>
              </a:r>
              <a:r>
                <a:rPr lang="zh-CN" altLang="en-US" sz="2000" b="1"/>
                <a:t>应以设计或工艺给出的支承面为基准要素</a:t>
              </a:r>
              <a:r>
                <a:rPr lang="en-US" altLang="zh-CN" sz="2000" b="1"/>
                <a:t>,</a:t>
              </a:r>
              <a:r>
                <a:rPr lang="zh-CN" altLang="en-US" sz="2000" b="1"/>
                <a:t>否则应取两</a:t>
              </a:r>
              <a:endParaRPr lang="en-US" altLang="zh-CN" sz="2000" b="1"/>
            </a:p>
            <a:p>
              <a:pPr algn="l"/>
              <a:r>
                <a:rPr lang="en-US" altLang="zh-CN" sz="2000" b="1"/>
                <a:t>           </a:t>
              </a:r>
              <a:r>
                <a:rPr lang="zh-CN" altLang="en-US" sz="2000" b="1"/>
                <a:t>  要素中较长者为基准要素</a:t>
              </a:r>
              <a:r>
                <a:rPr lang="en-US" altLang="zh-CN" sz="2000" b="1"/>
                <a:t>,</a:t>
              </a:r>
              <a:r>
                <a:rPr lang="zh-CN" altLang="en-US" sz="2000" b="1"/>
                <a:t>若两要素的长度相等</a:t>
              </a:r>
              <a:r>
                <a:rPr lang="en-US" altLang="zh-CN" sz="2000" b="1"/>
                <a:t>,</a:t>
              </a:r>
              <a:r>
                <a:rPr lang="zh-CN" altLang="en-US" sz="2000" b="1"/>
                <a:t>则可取任一要素</a:t>
              </a:r>
              <a:endParaRPr lang="en-US" altLang="zh-CN" sz="2000" b="1"/>
            </a:p>
            <a:p>
              <a:pPr algn="l"/>
              <a:r>
                <a:rPr lang="en-US" altLang="zh-CN" sz="2000" b="1"/>
                <a:t>             </a:t>
              </a:r>
              <a:r>
                <a:rPr lang="zh-CN" altLang="en-US" sz="2000" b="1"/>
                <a:t>为基准要素。</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250" fill="hold"/>
                                        <p:tgtEl>
                                          <p:spTgt spid="10"/>
                                        </p:tgtEl>
                                        <p:attrNameLst>
                                          <p:attrName>ppt_x</p:attrName>
                                        </p:attrNameLst>
                                      </p:cBhvr>
                                      <p:tavLst>
                                        <p:tav tm="0">
                                          <p:val>
                                            <p:strVal val="0-#ppt_w/2"/>
                                          </p:val>
                                        </p:tav>
                                        <p:tav tm="100000">
                                          <p:val>
                                            <p:strVal val="#ppt_x"/>
                                          </p:val>
                                        </p:tav>
                                      </p:tavLst>
                                    </p:anim>
                                    <p:anim calcmode="lin" valueType="num">
                                      <p:cBhvr additive="base">
                                        <p:cTn id="8" dur="2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00301C9-B014-4D8E-9809-CB914802D8B7}" type="slidenum">
              <a:rPr kumimoji="0" lang="zh-CN" altLang="en-US" sz="2000" smtClean="0">
                <a:solidFill>
                  <a:srgbClr val="0000FF"/>
                </a:solidFill>
              </a:rPr>
              <a:pPr eaLnBrk="1" hangingPunct="1"/>
              <a:t>63</a:t>
            </a:fld>
            <a:endParaRPr kumimoji="0" lang="en-US" altLang="zh-CN" sz="2000" smtClean="0">
              <a:solidFill>
                <a:srgbClr val="0000FF"/>
              </a:solidFill>
            </a:endParaRPr>
          </a:p>
        </p:txBody>
      </p:sp>
      <p:sp>
        <p:nvSpPr>
          <p:cNvPr id="119813" name="Text Box 1029"/>
          <p:cNvSpPr txBox="1">
            <a:spLocks noChangeArrowheads="1"/>
          </p:cNvSpPr>
          <p:nvPr/>
        </p:nvSpPr>
        <p:spPr bwMode="auto">
          <a:xfrm>
            <a:off x="1149050" y="473217"/>
            <a:ext cx="6765925" cy="946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几何公差的注出公差的分级和数值</a:t>
            </a:r>
          </a:p>
          <a:p>
            <a:pPr algn="l" eaLnBrk="1" hangingPunct="1"/>
            <a:r>
              <a:rPr lang="zh-CN" altLang="en-US" sz="2800" b="1" dirty="0"/>
              <a:t>          （见表4.13 ~ 4.17）</a:t>
            </a:r>
          </a:p>
        </p:txBody>
      </p:sp>
      <p:grpSp>
        <p:nvGrpSpPr>
          <p:cNvPr id="53252" name="组合 1"/>
          <p:cNvGrpSpPr>
            <a:grpSpLocks/>
          </p:cNvGrpSpPr>
          <p:nvPr/>
        </p:nvGrpSpPr>
        <p:grpSpPr bwMode="auto">
          <a:xfrm>
            <a:off x="628650" y="1477963"/>
            <a:ext cx="8039100" cy="4641850"/>
            <a:chOff x="605631" y="1120771"/>
            <a:chExt cx="8038311" cy="4642460"/>
          </a:xfrm>
        </p:grpSpPr>
        <p:pic>
          <p:nvPicPr>
            <p:cNvPr id="5325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631" y="1120771"/>
              <a:ext cx="7896225" cy="39433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4" name="矩形 10"/>
            <p:cNvSpPr>
              <a:spLocks noChangeArrowheads="1"/>
            </p:cNvSpPr>
            <p:nvPr/>
          </p:nvSpPr>
          <p:spPr bwMode="auto">
            <a:xfrm>
              <a:off x="628654" y="5055345"/>
              <a:ext cx="80152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棱线和回转表面轴线、素线以其长度的公称尺寸为主参数</a:t>
              </a:r>
              <a:r>
                <a:rPr lang="en-US" altLang="zh-CN" sz="2000" b="1" i="1"/>
                <a:t>L</a:t>
              </a:r>
              <a:r>
                <a:rPr lang="zh-CN" altLang="en-US" sz="2000" b="1"/>
                <a:t>。 矩</a:t>
              </a:r>
              <a:endParaRPr lang="en-US" altLang="zh-CN" sz="2000" b="1"/>
            </a:p>
            <a:p>
              <a:pPr algn="l"/>
              <a:r>
                <a:rPr lang="en-US" altLang="zh-CN" sz="2000" b="1"/>
                <a:t>        </a:t>
              </a:r>
              <a:r>
                <a:rPr lang="zh-CN" altLang="en-US" sz="2000" b="1"/>
                <a:t>形平面以其较长边、圆平面以其直径的公称尺寸为主参数 </a:t>
              </a:r>
              <a:r>
                <a:rPr lang="en-US" altLang="zh-CN" sz="2000" b="1" i="1"/>
                <a:t>L</a:t>
              </a:r>
              <a:r>
                <a:rPr lang="zh-CN" altLang="en-US" sz="2000" b="1"/>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9813"/>
                                        </p:tgtEl>
                                        <p:attrNameLst>
                                          <p:attrName>style.visibility</p:attrName>
                                        </p:attrNameLst>
                                      </p:cBhvr>
                                      <p:to>
                                        <p:strVal val="visible"/>
                                      </p:to>
                                    </p:set>
                                    <p:animEffect transition="in" filter="wipe(left)">
                                      <p:cBhvr>
                                        <p:cTn id="7" dur="300"/>
                                        <p:tgtEl>
                                          <p:spTgt spid="119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C6C2955-80F4-48F3-B3A5-5E9AFE7C172B}" type="slidenum">
              <a:rPr kumimoji="0" lang="zh-CN" altLang="en-US" sz="2000" smtClean="0">
                <a:solidFill>
                  <a:srgbClr val="0000FF"/>
                </a:solidFill>
              </a:rPr>
              <a:pPr eaLnBrk="1" hangingPunct="1"/>
              <a:t>64</a:t>
            </a:fld>
            <a:endParaRPr kumimoji="0" lang="en-US" altLang="zh-CN" sz="2000" smtClean="0">
              <a:solidFill>
                <a:srgbClr val="0000FF"/>
              </a:solidFill>
            </a:endParaRPr>
          </a:p>
        </p:txBody>
      </p:sp>
      <p:grpSp>
        <p:nvGrpSpPr>
          <p:cNvPr id="54275" name="组合 1"/>
          <p:cNvGrpSpPr>
            <a:grpSpLocks/>
          </p:cNvGrpSpPr>
          <p:nvPr/>
        </p:nvGrpSpPr>
        <p:grpSpPr bwMode="auto">
          <a:xfrm>
            <a:off x="328613" y="647700"/>
            <a:ext cx="8420100" cy="5381625"/>
            <a:chOff x="266700" y="190479"/>
            <a:chExt cx="8420100" cy="5381223"/>
          </a:xfrm>
        </p:grpSpPr>
        <p:pic>
          <p:nvPicPr>
            <p:cNvPr id="5427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190479"/>
              <a:ext cx="8239355" cy="496731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7" name="矩形 6"/>
            <p:cNvSpPr>
              <a:spLocks noChangeArrowheads="1"/>
            </p:cNvSpPr>
            <p:nvPr/>
          </p:nvSpPr>
          <p:spPr bwMode="auto">
            <a:xfrm>
              <a:off x="685800" y="5171592"/>
              <a:ext cx="8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回转表面、球和圆以其直径的公称尺寸为主参数</a:t>
              </a:r>
              <a:r>
                <a:rPr lang="en-US" altLang="zh-CN" sz="2000" b="1" i="1"/>
                <a:t>d</a:t>
              </a:r>
              <a:r>
                <a:rPr lang="en-US" altLang="zh-CN" sz="2000" b="1"/>
                <a:t>(</a:t>
              </a:r>
              <a:r>
                <a:rPr lang="en-US" altLang="zh-CN" sz="2000" b="1" i="1"/>
                <a:t>D</a:t>
              </a:r>
              <a:r>
                <a:rPr lang="en-US" altLang="zh-CN" sz="2000" b="1"/>
                <a:t>)</a:t>
              </a:r>
              <a:r>
                <a:rPr lang="zh-CN" altLang="en-US" sz="2000" b="1"/>
                <a:t>。</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3000" fill="hold"/>
                                        <p:tgtEl>
                                          <p:spTgt spid="54275"/>
                                        </p:tgtEl>
                                        <p:attrNameLst>
                                          <p:attrName>ppt_x</p:attrName>
                                        </p:attrNameLst>
                                      </p:cBhvr>
                                      <p:tavLst>
                                        <p:tav tm="0">
                                          <p:val>
                                            <p:strVal val="0-#ppt_w/2"/>
                                          </p:val>
                                        </p:tav>
                                        <p:tav tm="100000">
                                          <p:val>
                                            <p:strVal val="#ppt_x"/>
                                          </p:val>
                                        </p:tav>
                                      </p:tavLst>
                                    </p:anim>
                                    <p:anim calcmode="lin" valueType="num">
                                      <p:cBhvr additive="base">
                                        <p:cTn id="8" dur="3000" fill="hold"/>
                                        <p:tgtEl>
                                          <p:spTgt spid="54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FF61740-9FFE-4864-BB4C-8B70ED2ABAC5}" type="slidenum">
              <a:rPr kumimoji="0" lang="zh-CN" altLang="en-US" sz="2000" smtClean="0">
                <a:solidFill>
                  <a:srgbClr val="0000FF"/>
                </a:solidFill>
              </a:rPr>
              <a:pPr eaLnBrk="1" hangingPunct="1"/>
              <a:t>65</a:t>
            </a:fld>
            <a:endParaRPr kumimoji="0" lang="en-US" altLang="zh-CN" sz="2000" smtClean="0">
              <a:solidFill>
                <a:srgbClr val="0000FF"/>
              </a:solidFill>
            </a:endParaRPr>
          </a:p>
        </p:txBody>
      </p:sp>
      <p:grpSp>
        <p:nvGrpSpPr>
          <p:cNvPr id="55299" name="组合 1"/>
          <p:cNvGrpSpPr>
            <a:grpSpLocks/>
          </p:cNvGrpSpPr>
          <p:nvPr/>
        </p:nvGrpSpPr>
        <p:grpSpPr bwMode="auto">
          <a:xfrm>
            <a:off x="374650" y="509588"/>
            <a:ext cx="8285163" cy="5538787"/>
            <a:chOff x="387241" y="252417"/>
            <a:chExt cx="8285269" cy="5539117"/>
          </a:xfrm>
        </p:grpSpPr>
        <p:pic>
          <p:nvPicPr>
            <p:cNvPr id="5530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241" y="252417"/>
              <a:ext cx="8285269" cy="4248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1" name="矩形 6"/>
            <p:cNvSpPr>
              <a:spLocks noChangeArrowheads="1"/>
            </p:cNvSpPr>
            <p:nvPr/>
          </p:nvSpPr>
          <p:spPr bwMode="auto">
            <a:xfrm>
              <a:off x="458671" y="4468095"/>
              <a:ext cx="8201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latin typeface="宋体" pitchFamily="2" charset="-122"/>
                </a:rPr>
                <a:t>① </a:t>
              </a:r>
              <a:r>
                <a:rPr lang="zh-CN" altLang="en-US" sz="2000" b="1"/>
                <a:t> 主参数</a:t>
              </a:r>
              <a:r>
                <a:rPr lang="en-US" altLang="zh-CN" sz="2000" b="1" i="1"/>
                <a:t>L</a:t>
              </a:r>
              <a:r>
                <a:rPr lang="en-US" altLang="zh-CN" sz="2000" b="1"/>
                <a:t> </a:t>
              </a:r>
              <a:r>
                <a:rPr lang="zh-CN" altLang="en-US" sz="2000" b="1"/>
                <a:t>为给定平行度时轴线或平面的长度的公称尺寸</a:t>
              </a:r>
              <a:r>
                <a:rPr lang="en-US" altLang="zh-CN" sz="2000" b="1"/>
                <a:t>,</a:t>
              </a:r>
              <a:r>
                <a:rPr lang="zh-CN" altLang="en-US" sz="2000" b="1"/>
                <a:t>给定</a:t>
              </a:r>
              <a:endParaRPr lang="en-US" altLang="zh-CN" sz="2000" b="1"/>
            </a:p>
            <a:p>
              <a:pPr algn="l"/>
              <a:r>
                <a:rPr lang="en-US" altLang="zh-CN" sz="2000" b="1"/>
                <a:t>              </a:t>
              </a:r>
              <a:r>
                <a:rPr lang="zh-CN" altLang="en-US" sz="2000" b="1"/>
                <a:t>垂直度、倾斜度时被测要素长度的公称尺寸。</a:t>
              </a:r>
              <a:endParaRPr lang="en-US" altLang="zh-CN" sz="2000" b="1"/>
            </a:p>
            <a:p>
              <a:pPr algn="l"/>
              <a:r>
                <a:rPr lang="zh-CN" altLang="en-US" sz="2000" b="1">
                  <a:latin typeface="宋体" pitchFamily="2" charset="-122"/>
                </a:rPr>
                <a:t>   ②  </a:t>
              </a:r>
              <a:r>
                <a:rPr lang="zh-CN" altLang="en-US" sz="2000" b="1"/>
                <a:t>主参数</a:t>
              </a:r>
              <a:r>
                <a:rPr lang="en-US" altLang="zh-CN" sz="2000" b="1" i="1"/>
                <a:t>d</a:t>
              </a:r>
              <a:r>
                <a:rPr lang="en-US" altLang="zh-CN" sz="2000" b="1"/>
                <a:t>(</a:t>
              </a:r>
              <a:r>
                <a:rPr lang="en-US" altLang="zh-CN" sz="2000" b="1" i="1"/>
                <a:t>D</a:t>
              </a:r>
              <a:r>
                <a:rPr lang="en-US" altLang="zh-CN" sz="2000" b="1"/>
                <a:t>) </a:t>
              </a:r>
              <a:r>
                <a:rPr lang="zh-CN" altLang="en-US" sz="2000" b="1"/>
                <a:t>为给定面对线垂直度时</a:t>
              </a:r>
              <a:r>
                <a:rPr lang="en-US" altLang="zh-CN" sz="2000" b="1"/>
                <a:t>,</a:t>
              </a:r>
              <a:r>
                <a:rPr lang="zh-CN" altLang="en-US" sz="2000" b="1"/>
                <a:t>被测要素的轴</a:t>
              </a:r>
              <a:r>
                <a:rPr lang="en-US" altLang="zh-CN" sz="2000" b="1"/>
                <a:t>(</a:t>
              </a:r>
              <a:r>
                <a:rPr lang="zh-CN" altLang="en-US" sz="2000" b="1"/>
                <a:t>孔</a:t>
              </a:r>
              <a:r>
                <a:rPr lang="en-US" altLang="zh-CN" sz="2000" b="1"/>
                <a:t>) </a:t>
              </a:r>
              <a:r>
                <a:rPr lang="zh-CN" altLang="en-US" sz="2000" b="1"/>
                <a:t>直径的公</a:t>
              </a:r>
              <a:endParaRPr lang="en-US" altLang="zh-CN" sz="2000" b="1"/>
            </a:p>
            <a:p>
              <a:pPr algn="l"/>
              <a:r>
                <a:rPr lang="en-US" altLang="zh-CN" sz="2000" b="1"/>
                <a:t>               </a:t>
              </a:r>
              <a:r>
                <a:rPr lang="zh-CN" altLang="en-US" sz="2000" b="1"/>
                <a:t>称尺寸。</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3000" fill="hold"/>
                                        <p:tgtEl>
                                          <p:spTgt spid="55299"/>
                                        </p:tgtEl>
                                        <p:attrNameLst>
                                          <p:attrName>ppt_x</p:attrName>
                                        </p:attrNameLst>
                                      </p:cBhvr>
                                      <p:tavLst>
                                        <p:tav tm="0">
                                          <p:val>
                                            <p:strVal val="0-#ppt_w/2"/>
                                          </p:val>
                                        </p:tav>
                                        <p:tav tm="100000">
                                          <p:val>
                                            <p:strVal val="#ppt_x"/>
                                          </p:val>
                                        </p:tav>
                                      </p:tavLst>
                                    </p:anim>
                                    <p:anim calcmode="lin" valueType="num">
                                      <p:cBhvr additive="base">
                                        <p:cTn id="8" dur="3000" fill="hold"/>
                                        <p:tgtEl>
                                          <p:spTgt spid="552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0C0D68E-6E41-4B52-A8E6-B9D9F7587A28}" type="slidenum">
              <a:rPr kumimoji="0" lang="zh-CN" altLang="en-US" sz="2000" smtClean="0">
                <a:solidFill>
                  <a:srgbClr val="0000FF"/>
                </a:solidFill>
              </a:rPr>
              <a:pPr eaLnBrk="1" hangingPunct="1"/>
              <a:t>66</a:t>
            </a:fld>
            <a:endParaRPr kumimoji="0" lang="en-US" altLang="zh-CN" sz="2000" smtClean="0">
              <a:solidFill>
                <a:srgbClr val="0000FF"/>
              </a:solidFill>
            </a:endParaRPr>
          </a:p>
        </p:txBody>
      </p:sp>
      <p:grpSp>
        <p:nvGrpSpPr>
          <p:cNvPr id="56323" name="组合 1"/>
          <p:cNvGrpSpPr>
            <a:grpSpLocks/>
          </p:cNvGrpSpPr>
          <p:nvPr/>
        </p:nvGrpSpPr>
        <p:grpSpPr bwMode="auto">
          <a:xfrm>
            <a:off x="485775" y="128588"/>
            <a:ext cx="8018463" cy="6577012"/>
            <a:chOff x="485775" y="228600"/>
            <a:chExt cx="8018974" cy="6577763"/>
          </a:xfrm>
        </p:grpSpPr>
        <p:pic>
          <p:nvPicPr>
            <p:cNvPr id="5632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 y="228600"/>
              <a:ext cx="7811902" cy="46434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5" name="矩形 8"/>
            <p:cNvSpPr>
              <a:spLocks noChangeArrowheads="1"/>
            </p:cNvSpPr>
            <p:nvPr/>
          </p:nvSpPr>
          <p:spPr bwMode="auto">
            <a:xfrm>
              <a:off x="575186" y="4867371"/>
              <a:ext cx="792956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latin typeface="宋体" pitchFamily="2" charset="-122"/>
                </a:rPr>
                <a:t>①</a:t>
              </a:r>
              <a:r>
                <a:rPr lang="zh-CN" altLang="en-US" sz="2000" b="1"/>
                <a:t> 主参数</a:t>
              </a:r>
              <a:r>
                <a:rPr lang="en-US" altLang="zh-CN" sz="2000" b="1" i="1"/>
                <a:t>d</a:t>
              </a:r>
              <a:r>
                <a:rPr lang="en-US" altLang="zh-CN" sz="2000" b="1"/>
                <a:t>(</a:t>
              </a:r>
              <a:r>
                <a:rPr lang="en-US" altLang="zh-CN" sz="2000" b="1" i="1"/>
                <a:t>D</a:t>
              </a:r>
              <a:r>
                <a:rPr lang="en-US" altLang="zh-CN" sz="2000" b="1"/>
                <a:t>) </a:t>
              </a:r>
              <a:r>
                <a:rPr lang="zh-CN" altLang="en-US" sz="2000" b="1"/>
                <a:t>为给定同轴度时轴直径公称尺寸</a:t>
              </a:r>
              <a:r>
                <a:rPr lang="en-US" altLang="zh-CN" sz="2000" b="1"/>
                <a:t>,</a:t>
              </a:r>
              <a:r>
                <a:rPr lang="zh-CN" altLang="en-US" sz="2000" b="1"/>
                <a:t>或给定圆跳动、全</a:t>
              </a:r>
              <a:endParaRPr lang="en-US" altLang="zh-CN" sz="2000" b="1"/>
            </a:p>
            <a:p>
              <a:pPr algn="l"/>
              <a:r>
                <a:rPr lang="en-US" altLang="zh-CN" sz="2000" b="1"/>
                <a:t>            </a:t>
              </a:r>
              <a:r>
                <a:rPr lang="zh-CN" altLang="en-US" sz="2000" b="1"/>
                <a:t>跳动时轴</a:t>
              </a:r>
              <a:r>
                <a:rPr lang="en-US" altLang="zh-CN" sz="2000" b="1"/>
                <a:t>(</a:t>
              </a:r>
              <a:r>
                <a:rPr lang="zh-CN" altLang="en-US" sz="2000" b="1"/>
                <a:t>孔</a:t>
              </a:r>
              <a:r>
                <a:rPr lang="en-US" altLang="zh-CN" sz="2000" b="1"/>
                <a:t>) </a:t>
              </a:r>
              <a:r>
                <a:rPr lang="zh-CN" altLang="en-US" sz="2000" b="1"/>
                <a:t>直径公称尺寸。</a:t>
              </a:r>
              <a:endParaRPr lang="en-US" altLang="zh-CN" sz="2000" b="1"/>
            </a:p>
            <a:p>
              <a:pPr algn="l"/>
              <a:r>
                <a:rPr lang="zh-CN" altLang="en-US" sz="2000" b="1">
                  <a:latin typeface="宋体" pitchFamily="2" charset="-122"/>
                </a:rPr>
                <a:t>   ②</a:t>
              </a:r>
              <a:r>
                <a:rPr lang="zh-CN" altLang="en-US" sz="2000" b="1"/>
                <a:t>  圆锥体斜向圆跳动公差的主参数为圆锥大、小直径的公称尺寸</a:t>
              </a:r>
              <a:endParaRPr lang="en-US" altLang="zh-CN" sz="2000" b="1"/>
            </a:p>
            <a:p>
              <a:pPr algn="l"/>
              <a:r>
                <a:rPr lang="en-US" altLang="zh-CN" sz="2000" b="1"/>
                <a:t>            </a:t>
              </a:r>
              <a:r>
                <a:rPr lang="zh-CN" altLang="en-US" sz="2000" b="1"/>
                <a:t>的平均值。</a:t>
              </a:r>
              <a:endParaRPr lang="en-US" altLang="zh-CN" sz="2000" b="1"/>
            </a:p>
            <a:p>
              <a:pPr algn="l"/>
              <a:r>
                <a:rPr lang="zh-CN" altLang="en-US" sz="2000" b="1"/>
                <a:t>      ③ 主参数</a:t>
              </a:r>
              <a:r>
                <a:rPr lang="en-US" altLang="zh-CN" sz="2000" b="1" i="1"/>
                <a:t>B</a:t>
              </a:r>
              <a:r>
                <a:rPr lang="en-US" altLang="zh-CN" sz="2000" b="1"/>
                <a:t> </a:t>
              </a:r>
              <a:r>
                <a:rPr lang="zh-CN" altLang="en-US" sz="2000" b="1"/>
                <a:t>为给定对称度时宽度的公称尺寸。 </a:t>
              </a:r>
              <a:endParaRPr lang="en-US" altLang="zh-CN" sz="2000" b="1"/>
            </a:p>
            <a:p>
              <a:pPr algn="l"/>
              <a:r>
                <a:rPr lang="zh-CN" altLang="en-US" sz="2000" b="1"/>
                <a:t>      ④ 主参数</a:t>
              </a:r>
              <a:r>
                <a:rPr lang="en-US" altLang="zh-CN" sz="2000" b="1" i="1"/>
                <a:t>L</a:t>
              </a:r>
              <a:r>
                <a:rPr lang="en-US" altLang="zh-CN" sz="2000" b="1"/>
                <a:t> </a:t>
              </a:r>
              <a:r>
                <a:rPr lang="zh-CN" altLang="en-US" sz="2000" b="1"/>
                <a:t>为给定两孔对称度时的孔心距的公称尺寸</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additive="base">
                                        <p:cTn id="7" dur="2500" fill="hold"/>
                                        <p:tgtEl>
                                          <p:spTgt spid="56323"/>
                                        </p:tgtEl>
                                        <p:attrNameLst>
                                          <p:attrName>ppt_x</p:attrName>
                                        </p:attrNameLst>
                                      </p:cBhvr>
                                      <p:tavLst>
                                        <p:tav tm="0">
                                          <p:val>
                                            <p:strVal val="0-#ppt_w/2"/>
                                          </p:val>
                                        </p:tav>
                                        <p:tav tm="100000">
                                          <p:val>
                                            <p:strVal val="#ppt_x"/>
                                          </p:val>
                                        </p:tav>
                                      </p:tavLst>
                                    </p:anim>
                                    <p:anim calcmode="lin" valueType="num">
                                      <p:cBhvr additive="base">
                                        <p:cTn id="8" dur="2500" fill="hold"/>
                                        <p:tgtEl>
                                          <p:spTgt spid="563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37172BD-067B-41D6-86A3-4DC52884D4B1}" type="slidenum">
              <a:rPr kumimoji="0" lang="zh-CN" altLang="en-US" sz="2000" smtClean="0">
                <a:solidFill>
                  <a:srgbClr val="0000FF"/>
                </a:solidFill>
              </a:rPr>
              <a:pPr eaLnBrk="1" hangingPunct="1"/>
              <a:t>67</a:t>
            </a:fld>
            <a:endParaRPr kumimoji="0" lang="en-US" altLang="zh-CN" sz="2000" smtClean="0">
              <a:solidFill>
                <a:srgbClr val="0000FF"/>
              </a:solidFill>
            </a:endParaRPr>
          </a:p>
        </p:txBody>
      </p:sp>
      <p:grpSp>
        <p:nvGrpSpPr>
          <p:cNvPr id="121865" name="Group 9"/>
          <p:cNvGrpSpPr>
            <a:grpSpLocks/>
          </p:cNvGrpSpPr>
          <p:nvPr/>
        </p:nvGrpSpPr>
        <p:grpSpPr bwMode="auto">
          <a:xfrm>
            <a:off x="400050" y="1131888"/>
            <a:ext cx="8248650" cy="2786062"/>
            <a:chOff x="252" y="713"/>
            <a:chExt cx="5196" cy="1755"/>
          </a:xfrm>
        </p:grpSpPr>
        <p:grpSp>
          <p:nvGrpSpPr>
            <p:cNvPr id="57348" name="Group 6"/>
            <p:cNvGrpSpPr>
              <a:grpSpLocks/>
            </p:cNvGrpSpPr>
            <p:nvPr/>
          </p:nvGrpSpPr>
          <p:grpSpPr bwMode="auto">
            <a:xfrm>
              <a:off x="252" y="713"/>
              <a:ext cx="5196" cy="1755"/>
              <a:chOff x="252" y="713"/>
              <a:chExt cx="5196" cy="1755"/>
            </a:xfrm>
          </p:grpSpPr>
          <p:pic>
            <p:nvPicPr>
              <p:cNvPr id="5735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 y="713"/>
                <a:ext cx="5196" cy="175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351" name="Rectangle 5"/>
              <p:cNvSpPr>
                <a:spLocks noChangeArrowheads="1"/>
              </p:cNvSpPr>
              <p:nvPr/>
            </p:nvSpPr>
            <p:spPr bwMode="auto">
              <a:xfrm>
                <a:off x="1931" y="822"/>
                <a:ext cx="576"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表4.15</a:t>
                </a:r>
              </a:p>
            </p:txBody>
          </p:sp>
        </p:grpSp>
        <p:sp>
          <p:nvSpPr>
            <p:cNvPr id="57349" name="Rectangle 8"/>
            <p:cNvSpPr>
              <a:spLocks noChangeArrowheads="1"/>
            </p:cNvSpPr>
            <p:nvPr/>
          </p:nvSpPr>
          <p:spPr bwMode="auto">
            <a:xfrm>
              <a:off x="1924" y="833"/>
              <a:ext cx="576" cy="24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表4.17</a:t>
              </a:r>
            </a:p>
          </p:txBody>
        </p:sp>
      </p:grpSp>
      <p:sp>
        <p:nvSpPr>
          <p:cNvPr id="8" name="圆角矩形 7">
            <a:hlinkClick r:id="rId3"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1865"/>
                                        </p:tgtEl>
                                        <p:attrNameLst>
                                          <p:attrName>style.visibility</p:attrName>
                                        </p:attrNameLst>
                                      </p:cBhvr>
                                      <p:to>
                                        <p:strVal val="visible"/>
                                      </p:to>
                                    </p:set>
                                    <p:anim calcmode="lin" valueType="num">
                                      <p:cBhvr additive="base">
                                        <p:cTn id="7" dur="2250" fill="hold"/>
                                        <p:tgtEl>
                                          <p:spTgt spid="121865"/>
                                        </p:tgtEl>
                                        <p:attrNameLst>
                                          <p:attrName>ppt_x</p:attrName>
                                        </p:attrNameLst>
                                      </p:cBhvr>
                                      <p:tavLst>
                                        <p:tav tm="0">
                                          <p:val>
                                            <p:strVal val="0-#ppt_w/2"/>
                                          </p:val>
                                        </p:tav>
                                        <p:tav tm="100000">
                                          <p:val>
                                            <p:strVal val="#ppt_x"/>
                                          </p:val>
                                        </p:tav>
                                      </p:tavLst>
                                    </p:anim>
                                    <p:anim calcmode="lin" valueType="num">
                                      <p:cBhvr additive="base">
                                        <p:cTn id="8" dur="2250" fill="hold"/>
                                        <p:tgtEl>
                                          <p:spTgt spid="1218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D521005-06C0-4AE5-B81A-8350565BA728}" type="slidenum">
              <a:rPr kumimoji="0" lang="zh-CN" altLang="en-US" sz="2000" smtClean="0">
                <a:solidFill>
                  <a:srgbClr val="0000FF"/>
                </a:solidFill>
              </a:rPr>
              <a:pPr eaLnBrk="1" hangingPunct="1"/>
              <a:t>68</a:t>
            </a:fld>
            <a:endParaRPr kumimoji="0" lang="en-US" altLang="zh-CN" sz="2000" smtClean="0">
              <a:solidFill>
                <a:srgbClr val="0000FF"/>
              </a:solidFill>
            </a:endParaRPr>
          </a:p>
        </p:txBody>
      </p:sp>
      <p:sp>
        <p:nvSpPr>
          <p:cNvPr id="68632" name="Text Box 24"/>
          <p:cNvSpPr txBox="1">
            <a:spLocks noChangeArrowheads="1"/>
          </p:cNvSpPr>
          <p:nvPr/>
        </p:nvSpPr>
        <p:spPr bwMode="auto">
          <a:xfrm>
            <a:off x="2001502" y="439456"/>
            <a:ext cx="38893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作 业 题 解 释</a:t>
            </a:r>
          </a:p>
        </p:txBody>
      </p:sp>
      <p:sp>
        <p:nvSpPr>
          <p:cNvPr id="68661" name="Text Box 53"/>
          <p:cNvSpPr txBox="1">
            <a:spLocks noChangeArrowheads="1"/>
          </p:cNvSpPr>
          <p:nvPr/>
        </p:nvSpPr>
        <p:spPr bwMode="auto">
          <a:xfrm>
            <a:off x="595313" y="665816"/>
            <a:ext cx="7639050"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4564" tIns="77281" rIns="154564" bIns="77281">
            <a:spAutoFit/>
          </a:bodyPr>
          <a:lstStyle>
            <a:lvl1pPr defTabSz="1544638" eaLnBrk="0" hangingPunct="0">
              <a:defRPr kumimoji="1" sz="2400">
                <a:solidFill>
                  <a:schemeClr val="tx1"/>
                </a:solidFill>
                <a:latin typeface="Times New Roman" pitchFamily="18" charset="0"/>
                <a:ea typeface="宋体" pitchFamily="2" charset="-122"/>
              </a:defRPr>
            </a:lvl1pPr>
            <a:lvl2pPr marL="742950" indent="-285750" defTabSz="1544638" eaLnBrk="0" hangingPunct="0">
              <a:defRPr kumimoji="1" sz="2400">
                <a:solidFill>
                  <a:schemeClr val="tx1"/>
                </a:solidFill>
                <a:latin typeface="Times New Roman" pitchFamily="18" charset="0"/>
                <a:ea typeface="宋体" pitchFamily="2" charset="-122"/>
              </a:defRPr>
            </a:lvl2pPr>
            <a:lvl3pPr marL="1143000" indent="-228600" defTabSz="1544638" eaLnBrk="0" hangingPunct="0">
              <a:defRPr kumimoji="1" sz="2400">
                <a:solidFill>
                  <a:schemeClr val="tx1"/>
                </a:solidFill>
                <a:latin typeface="Times New Roman" pitchFamily="18" charset="0"/>
                <a:ea typeface="宋体" pitchFamily="2" charset="-122"/>
              </a:defRPr>
            </a:lvl3pPr>
            <a:lvl4pPr marL="1600200" indent="-228600" defTabSz="1544638" eaLnBrk="0" hangingPunct="0">
              <a:defRPr kumimoji="1" sz="2400">
                <a:solidFill>
                  <a:schemeClr val="tx1"/>
                </a:solidFill>
                <a:latin typeface="Times New Roman" pitchFamily="18" charset="0"/>
                <a:ea typeface="宋体" pitchFamily="2" charset="-122"/>
              </a:defRPr>
            </a:lvl4pPr>
            <a:lvl5pPr marL="2057400" indent="-228600" defTabSz="1544638" eaLnBrk="0" hangingPunct="0">
              <a:defRPr kumimoji="1" sz="2400">
                <a:solidFill>
                  <a:schemeClr val="tx1"/>
                </a:solidFill>
                <a:latin typeface="Times New Roman" pitchFamily="18" charset="0"/>
                <a:ea typeface="宋体" pitchFamily="2" charset="-122"/>
              </a:defRPr>
            </a:lvl5pPr>
            <a:lvl6pPr marL="25146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defTabSz="1544638"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4100" dirty="0"/>
              <a:t> </a:t>
            </a:r>
            <a:r>
              <a:rPr lang="en-US" altLang="zh-CN" b="1" dirty="0"/>
              <a:t>1.</a:t>
            </a:r>
            <a:r>
              <a:rPr lang="zh-CN" altLang="en-US" b="1" dirty="0"/>
              <a:t>说明图中</a:t>
            </a:r>
            <a:r>
              <a:rPr lang="en-US" altLang="zh-CN" b="1" i="1" dirty="0">
                <a:solidFill>
                  <a:srgbClr val="FF3399"/>
                </a:solidFill>
              </a:rPr>
              <a:t>a</a:t>
            </a:r>
            <a:r>
              <a:rPr lang="zh-CN" altLang="en-US" b="1" dirty="0">
                <a:solidFill>
                  <a:srgbClr val="FF3399"/>
                </a:solidFill>
              </a:rPr>
              <a:t>、</a:t>
            </a:r>
            <a:r>
              <a:rPr lang="en-US" altLang="zh-CN" b="1" i="1" dirty="0">
                <a:solidFill>
                  <a:srgbClr val="FF3399"/>
                </a:solidFill>
              </a:rPr>
              <a:t>b</a:t>
            </a:r>
            <a:r>
              <a:rPr lang="zh-CN" altLang="en-US" b="1" dirty="0">
                <a:solidFill>
                  <a:srgbClr val="FF3399"/>
                </a:solidFill>
              </a:rPr>
              <a:t>、</a:t>
            </a:r>
            <a:r>
              <a:rPr lang="en-US" altLang="zh-CN" b="1" i="1" dirty="0">
                <a:solidFill>
                  <a:srgbClr val="FF3399"/>
                </a:solidFill>
              </a:rPr>
              <a:t>c</a:t>
            </a:r>
            <a:r>
              <a:rPr lang="zh-CN" altLang="en-US" b="1" dirty="0">
                <a:solidFill>
                  <a:srgbClr val="FF3399"/>
                </a:solidFill>
              </a:rPr>
              <a:t>、</a:t>
            </a:r>
            <a:r>
              <a:rPr lang="en-US" altLang="zh-CN" b="1" i="1" dirty="0">
                <a:solidFill>
                  <a:srgbClr val="FF3399"/>
                </a:solidFill>
              </a:rPr>
              <a:t>d</a:t>
            </a:r>
            <a:r>
              <a:rPr lang="zh-CN" altLang="en-US" b="1" dirty="0"/>
              <a:t>分别是什么要素（被测要素</a:t>
            </a:r>
            <a:r>
              <a:rPr lang="en-US" altLang="zh-CN" b="1" dirty="0"/>
              <a:t>,</a:t>
            </a:r>
            <a:r>
              <a:rPr lang="zh-CN" altLang="en-US" b="1" dirty="0"/>
              <a:t>单一 要素</a:t>
            </a:r>
            <a:r>
              <a:rPr lang="en-US" altLang="zh-CN" b="1" dirty="0"/>
              <a:t>,</a:t>
            </a:r>
            <a:r>
              <a:rPr lang="zh-CN" altLang="en-US" b="1" dirty="0"/>
              <a:t>关联要素</a:t>
            </a:r>
            <a:r>
              <a:rPr lang="en-US" altLang="zh-CN" b="1" dirty="0"/>
              <a:t>,</a:t>
            </a:r>
            <a:r>
              <a:rPr lang="zh-CN" altLang="en-US" b="1" dirty="0"/>
              <a:t>基准要素</a:t>
            </a:r>
            <a:r>
              <a:rPr lang="en-US" altLang="zh-CN" b="1" dirty="0"/>
              <a:t>,</a:t>
            </a:r>
            <a:r>
              <a:rPr lang="zh-CN" altLang="en-US" b="1" dirty="0"/>
              <a:t>组合要素</a:t>
            </a:r>
            <a:r>
              <a:rPr lang="en-US" altLang="zh-CN" b="1" dirty="0"/>
              <a:t>,</a:t>
            </a:r>
            <a:r>
              <a:rPr lang="zh-CN" altLang="en-US" b="1" dirty="0"/>
              <a:t>导出要素） ？</a:t>
            </a:r>
          </a:p>
        </p:txBody>
      </p:sp>
      <p:pic>
        <p:nvPicPr>
          <p:cNvPr id="5837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4913" y="1819275"/>
            <a:ext cx="5981700" cy="45021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8632"/>
                                        </p:tgtEl>
                                        <p:attrNameLst>
                                          <p:attrName>style.visibility</p:attrName>
                                        </p:attrNameLst>
                                      </p:cBhvr>
                                      <p:to>
                                        <p:strVal val="visible"/>
                                      </p:to>
                                    </p:set>
                                    <p:animEffect transition="in" filter="wipe(left)">
                                      <p:cBhvr>
                                        <p:cTn id="7" dur="750"/>
                                        <p:tgtEl>
                                          <p:spTgt spid="686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8661"/>
                                        </p:tgtEl>
                                        <p:attrNameLst>
                                          <p:attrName>style.visibility</p:attrName>
                                        </p:attrNameLst>
                                      </p:cBhvr>
                                      <p:to>
                                        <p:strVal val="visible"/>
                                      </p:to>
                                    </p:set>
                                    <p:animEffect transition="in" filter="wipe(left)">
                                      <p:cBhvr>
                                        <p:cTn id="12" dur="300"/>
                                        <p:tgtEl>
                                          <p:spTgt spid="686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58376"/>
                                        </p:tgtEl>
                                        <p:attrNameLst>
                                          <p:attrName>style.visibility</p:attrName>
                                        </p:attrNameLst>
                                      </p:cBhvr>
                                      <p:to>
                                        <p:strVal val="visible"/>
                                      </p:to>
                                    </p:set>
                                    <p:animEffect transition="in" filter="wheel(1)">
                                      <p:cBhvr>
                                        <p:cTn id="17" dur="20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32" grpId="0" autoUpdateAnimBg="0"/>
      <p:bldP spid="68661"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496B9FF-70F9-4FE7-8E03-0A9E0D3D0A0E}" type="slidenum">
              <a:rPr kumimoji="0" lang="zh-CN" altLang="en-US" sz="2000" smtClean="0">
                <a:solidFill>
                  <a:srgbClr val="0000FF"/>
                </a:solidFill>
              </a:rPr>
              <a:pPr eaLnBrk="1" hangingPunct="1"/>
              <a:t>69</a:t>
            </a:fld>
            <a:endParaRPr kumimoji="0" lang="en-US" altLang="zh-CN" sz="2000" smtClean="0">
              <a:solidFill>
                <a:srgbClr val="0000FF"/>
              </a:solidFill>
            </a:endParaRPr>
          </a:p>
        </p:txBody>
      </p:sp>
      <p:sp>
        <p:nvSpPr>
          <p:cNvPr id="80905" name="Text Box 9"/>
          <p:cNvSpPr txBox="1">
            <a:spLocks noChangeArrowheads="1"/>
          </p:cNvSpPr>
          <p:nvPr/>
        </p:nvSpPr>
        <p:spPr bwMode="auto">
          <a:xfrm>
            <a:off x="152400" y="5097463"/>
            <a:ext cx="866933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lnSpc>
                <a:spcPct val="120000"/>
              </a:lnSpc>
            </a:pPr>
            <a:r>
              <a:rPr kumimoji="0" lang="zh-CN" altLang="en-US" b="1"/>
              <a:t>例1：键槽中心平面对其圆锥轴线</a:t>
            </a:r>
            <a:r>
              <a:rPr kumimoji="0" lang="en-US" altLang="zh-CN" b="1" i="1"/>
              <a:t>G</a:t>
            </a:r>
            <a:r>
              <a:rPr kumimoji="0" lang="zh-CN" altLang="en-US" b="1"/>
              <a:t>的对称度的公差</a:t>
            </a:r>
          </a:p>
          <a:p>
            <a:pPr algn="l">
              <a:lnSpc>
                <a:spcPct val="120000"/>
              </a:lnSpc>
            </a:pPr>
            <a:r>
              <a:rPr kumimoji="0" lang="zh-CN" altLang="en-US" b="1"/>
              <a:t>          值为0.025。</a:t>
            </a:r>
          </a:p>
        </p:txBody>
      </p:sp>
      <p:sp>
        <p:nvSpPr>
          <p:cNvPr id="80906" name="Text Box 10"/>
          <p:cNvSpPr txBox="1">
            <a:spLocks noChangeArrowheads="1"/>
          </p:cNvSpPr>
          <p:nvPr/>
        </p:nvSpPr>
        <p:spPr bwMode="auto">
          <a:xfrm>
            <a:off x="190500" y="6067425"/>
            <a:ext cx="81359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b="1"/>
              <a:t>例2：圆柱</a:t>
            </a:r>
            <a:r>
              <a:rPr kumimoji="0" lang="en-US" altLang="zh-CN" b="1" i="1"/>
              <a:t>Φ</a:t>
            </a:r>
            <a:r>
              <a:rPr kumimoji="0" lang="en-US" altLang="zh-CN" sz="2800" b="1" i="1"/>
              <a:t>d</a:t>
            </a:r>
            <a:r>
              <a:rPr kumimoji="0" lang="en-US" altLang="zh-CN" sz="2800" b="1" baseline="-25000"/>
              <a:t>3</a:t>
            </a:r>
            <a:r>
              <a:rPr kumimoji="0" lang="zh-CN" altLang="en-US" sz="2800" b="1"/>
              <a:t>的圆柱度公差值为0.01。</a:t>
            </a:r>
          </a:p>
        </p:txBody>
      </p:sp>
      <p:sp>
        <p:nvSpPr>
          <p:cNvPr id="80907" name="Text Box 11"/>
          <p:cNvSpPr txBox="1">
            <a:spLocks noChangeArrowheads="1"/>
          </p:cNvSpPr>
          <p:nvPr/>
        </p:nvSpPr>
        <p:spPr bwMode="auto">
          <a:xfrm>
            <a:off x="336550" y="180975"/>
            <a:ext cx="78279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2</a:t>
            </a:r>
            <a:r>
              <a:rPr lang="en-US" altLang="zh-CN" b="1"/>
              <a:t>.</a:t>
            </a:r>
            <a:r>
              <a:rPr lang="zh-CN" altLang="en-US" b="1"/>
              <a:t>用文字说明图中标注的各项几何公差的含义。</a:t>
            </a:r>
          </a:p>
        </p:txBody>
      </p:sp>
      <p:pic>
        <p:nvPicPr>
          <p:cNvPr id="80914"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75" y="679450"/>
            <a:ext cx="7426325" cy="43719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5" name="Rectangle 19"/>
          <p:cNvSpPr>
            <a:spLocks noChangeArrowheads="1"/>
          </p:cNvSpPr>
          <p:nvPr/>
        </p:nvSpPr>
        <p:spPr bwMode="auto">
          <a:xfrm>
            <a:off x="2703513" y="666750"/>
            <a:ext cx="1698625" cy="52228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916" name="Rectangle 20"/>
          <p:cNvSpPr>
            <a:spLocks noChangeArrowheads="1"/>
          </p:cNvSpPr>
          <p:nvPr/>
        </p:nvSpPr>
        <p:spPr bwMode="auto">
          <a:xfrm>
            <a:off x="1552575" y="1919288"/>
            <a:ext cx="1698625" cy="52228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0907"/>
                                        </p:tgtEl>
                                        <p:attrNameLst>
                                          <p:attrName>style.visibility</p:attrName>
                                        </p:attrNameLst>
                                      </p:cBhvr>
                                      <p:to>
                                        <p:strVal val="visible"/>
                                      </p:to>
                                    </p:set>
                                    <p:animEffect transition="in" filter="wipe(left)">
                                      <p:cBhvr>
                                        <p:cTn id="7" dur="300"/>
                                        <p:tgtEl>
                                          <p:spTgt spid="809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0914"/>
                                        </p:tgtEl>
                                        <p:attrNameLst>
                                          <p:attrName>style.visibility</p:attrName>
                                        </p:attrNameLst>
                                      </p:cBhvr>
                                      <p:to>
                                        <p:strVal val="visible"/>
                                      </p:to>
                                    </p:set>
                                    <p:anim calcmode="lin" valueType="num">
                                      <p:cBhvr additive="base">
                                        <p:cTn id="12" dur="500" fill="hold"/>
                                        <p:tgtEl>
                                          <p:spTgt spid="80914"/>
                                        </p:tgtEl>
                                        <p:attrNameLst>
                                          <p:attrName>ppt_x</p:attrName>
                                        </p:attrNameLst>
                                      </p:cBhvr>
                                      <p:tavLst>
                                        <p:tav tm="0">
                                          <p:val>
                                            <p:strVal val="1+#ppt_w/2"/>
                                          </p:val>
                                        </p:tav>
                                        <p:tav tm="100000">
                                          <p:val>
                                            <p:strVal val="#ppt_x"/>
                                          </p:val>
                                        </p:tav>
                                      </p:tavLst>
                                    </p:anim>
                                    <p:anim calcmode="lin" valueType="num">
                                      <p:cBhvr additive="base">
                                        <p:cTn id="13" dur="500" fill="hold"/>
                                        <p:tgtEl>
                                          <p:spTgt spid="8091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0916"/>
                                        </p:tgtEl>
                                        <p:attrNameLst>
                                          <p:attrName>style.visibility</p:attrName>
                                        </p:attrNameLst>
                                      </p:cBhvr>
                                      <p:to>
                                        <p:strVal val="visible"/>
                                      </p:to>
                                    </p:set>
                                    <p:animEffect transition="in" filter="wipe(down)">
                                      <p:cBhvr>
                                        <p:cTn id="18" dur="500"/>
                                        <p:tgtEl>
                                          <p:spTgt spid="8091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0905"/>
                                        </p:tgtEl>
                                        <p:attrNameLst>
                                          <p:attrName>style.visibility</p:attrName>
                                        </p:attrNameLst>
                                      </p:cBhvr>
                                      <p:to>
                                        <p:strVal val="visible"/>
                                      </p:to>
                                    </p:set>
                                    <p:animEffect transition="in" filter="wipe(left)">
                                      <p:cBhvr>
                                        <p:cTn id="23" dur="300"/>
                                        <p:tgtEl>
                                          <p:spTgt spid="8090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0915"/>
                                        </p:tgtEl>
                                        <p:attrNameLst>
                                          <p:attrName>style.visibility</p:attrName>
                                        </p:attrNameLst>
                                      </p:cBhvr>
                                      <p:to>
                                        <p:strVal val="visible"/>
                                      </p:to>
                                    </p:set>
                                    <p:animEffect transition="in" filter="wipe(down)">
                                      <p:cBhvr>
                                        <p:cTn id="28" dur="500"/>
                                        <p:tgtEl>
                                          <p:spTgt spid="8091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0906"/>
                                        </p:tgtEl>
                                        <p:attrNameLst>
                                          <p:attrName>style.visibility</p:attrName>
                                        </p:attrNameLst>
                                      </p:cBhvr>
                                      <p:to>
                                        <p:strVal val="visible"/>
                                      </p:to>
                                    </p:set>
                                    <p:animEffect transition="in" filter="wipe(left)">
                                      <p:cBhvr>
                                        <p:cTn id="33" dur="300"/>
                                        <p:tgtEl>
                                          <p:spTgt spid="8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5" grpId="0" autoUpdateAnimBg="0"/>
      <p:bldP spid="80906" grpId="0" autoUpdateAnimBg="0"/>
      <p:bldP spid="80907" grpId="0" autoUpdateAnimBg="0"/>
      <p:bldP spid="80915" grpId="0" animBg="1"/>
      <p:bldP spid="809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D2C72A4-8E5E-4D9F-9FA4-96F7E280CCA6}" type="slidenum">
              <a:rPr kumimoji="0" lang="zh-CN" altLang="en-US" sz="2000" smtClean="0">
                <a:solidFill>
                  <a:srgbClr val="0000FF"/>
                </a:solidFill>
              </a:rPr>
              <a:pPr eaLnBrk="1" hangingPunct="1"/>
              <a:t>7</a:t>
            </a:fld>
            <a:endParaRPr kumimoji="0" lang="en-US" altLang="zh-CN" sz="2000" smtClean="0">
              <a:solidFill>
                <a:srgbClr val="0000FF"/>
              </a:solidFill>
            </a:endParaRPr>
          </a:p>
        </p:txBody>
      </p:sp>
      <p:sp>
        <p:nvSpPr>
          <p:cNvPr id="153604" name="Text Box 4"/>
          <p:cNvSpPr txBox="1">
            <a:spLocks noChangeArrowheads="1"/>
          </p:cNvSpPr>
          <p:nvPr/>
        </p:nvSpPr>
        <p:spPr bwMode="auto">
          <a:xfrm>
            <a:off x="243449" y="1645677"/>
            <a:ext cx="806683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en-US" altLang="zh-CN" b="1" dirty="0"/>
              <a:t>4</a:t>
            </a:r>
            <a:r>
              <a:rPr lang="zh-CN" altLang="en-US" b="1" dirty="0"/>
              <a:t>）</a:t>
            </a:r>
            <a:r>
              <a:rPr lang="zh-CN" altLang="en-US" b="1" dirty="0">
                <a:solidFill>
                  <a:srgbClr val="FF3300"/>
                </a:solidFill>
                <a:latin typeface="宋体" pitchFamily="2" charset="-122"/>
              </a:rPr>
              <a:t>直线度、平面度、垂直度、对称度和圆跳动</a:t>
            </a:r>
            <a:r>
              <a:rPr lang="zh-CN" altLang="en-US" b="1" dirty="0">
                <a:latin typeface="宋体" pitchFamily="2" charset="-122"/>
              </a:rPr>
              <a:t>的未注公差，标准规定：① </a:t>
            </a:r>
            <a:r>
              <a:rPr lang="en-US" altLang="zh-CN" b="1" dirty="0">
                <a:solidFill>
                  <a:srgbClr val="FF3300"/>
                </a:solidFill>
              </a:rPr>
              <a:t>H、K、L</a:t>
            </a:r>
            <a:r>
              <a:rPr lang="en-US" altLang="zh-CN" b="1" dirty="0"/>
              <a:t> </a:t>
            </a:r>
            <a:r>
              <a:rPr lang="zh-CN" altLang="en-US" b="1" dirty="0"/>
              <a:t>三级，其中</a:t>
            </a:r>
            <a:r>
              <a:rPr lang="en-US" altLang="zh-CN" b="1" dirty="0"/>
              <a:t>H</a:t>
            </a:r>
            <a:r>
              <a:rPr lang="zh-CN" altLang="en-US" b="1" dirty="0"/>
              <a:t>级最高，</a:t>
            </a:r>
            <a:r>
              <a:rPr lang="en-US" altLang="zh-CN" b="1" dirty="0"/>
              <a:t>L</a:t>
            </a:r>
            <a:r>
              <a:rPr lang="zh-CN" altLang="en-US" b="1" dirty="0"/>
              <a:t>级最低。② </a:t>
            </a:r>
            <a:r>
              <a:rPr lang="zh-CN" altLang="en-US" b="1" dirty="0">
                <a:solidFill>
                  <a:srgbClr val="FF3300"/>
                </a:solidFill>
              </a:rPr>
              <a:t>未注</a:t>
            </a:r>
            <a:r>
              <a:rPr lang="zh-CN" altLang="en-US" b="1" dirty="0"/>
              <a:t>几何公差的公差数值（表4.9～4.12）</a:t>
            </a:r>
          </a:p>
        </p:txBody>
      </p:sp>
      <p:sp>
        <p:nvSpPr>
          <p:cNvPr id="153607" name="Text Box 7"/>
          <p:cNvSpPr txBox="1">
            <a:spLocks noChangeArrowheads="1"/>
          </p:cNvSpPr>
          <p:nvPr/>
        </p:nvSpPr>
        <p:spPr bwMode="auto">
          <a:xfrm>
            <a:off x="849219" y="3006164"/>
            <a:ext cx="67278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例如直线度、平面度的未注公差值见表4.9所示。</a:t>
            </a:r>
          </a:p>
        </p:txBody>
      </p:sp>
      <p:sp>
        <p:nvSpPr>
          <p:cNvPr id="153611" name="Text Box 11"/>
          <p:cNvSpPr txBox="1">
            <a:spLocks noChangeArrowheads="1"/>
          </p:cNvSpPr>
          <p:nvPr/>
        </p:nvSpPr>
        <p:spPr bwMode="auto">
          <a:xfrm>
            <a:off x="355507" y="345514"/>
            <a:ext cx="7914434"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spcBef>
                <a:spcPct val="50000"/>
              </a:spcBef>
            </a:pPr>
            <a:r>
              <a:rPr lang="zh-CN" altLang="en-US" b="1" dirty="0"/>
              <a:t>    （</a:t>
            </a:r>
            <a:r>
              <a:rPr lang="en-US" altLang="zh-CN" b="1" dirty="0"/>
              <a:t>3</a:t>
            </a:r>
            <a:r>
              <a:rPr lang="zh-CN" altLang="en-US" b="1" dirty="0"/>
              <a:t>）</a:t>
            </a:r>
            <a:r>
              <a:rPr lang="zh-CN" altLang="en-US" b="1" dirty="0">
                <a:solidFill>
                  <a:srgbClr val="FF0000"/>
                </a:solidFill>
              </a:rPr>
              <a:t>圆柱度</a:t>
            </a:r>
            <a:r>
              <a:rPr lang="zh-CN" altLang="en-US" b="1" dirty="0"/>
              <a:t>的未注几何公差值不作规定。圆柱度误差由圆度、直线度和相应线的平行度误差组成，而其中每一项均由它们的注出或未注公差控制。</a:t>
            </a:r>
            <a:endParaRPr lang="zh-CN" altLang="en-US" b="1" dirty="0">
              <a:latin typeface="宋体" pitchFamily="2" charset="-122"/>
            </a:endParaRPr>
          </a:p>
        </p:txBody>
      </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167" y="3534428"/>
            <a:ext cx="7553325" cy="292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53611">
                                            <p:txEl>
                                              <p:pRg st="0" end="0"/>
                                            </p:txEl>
                                          </p:spTgt>
                                        </p:tgtEl>
                                        <p:attrNameLst>
                                          <p:attrName>style.visibility</p:attrName>
                                        </p:attrNameLst>
                                      </p:cBhvr>
                                      <p:to>
                                        <p:strVal val="visible"/>
                                      </p:to>
                                    </p:set>
                                    <p:animEffect transition="in" filter="wipe(left)">
                                      <p:cBhvr>
                                        <p:cTn id="7" dur="300"/>
                                        <p:tgtEl>
                                          <p:spTgt spid="153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53604">
                                            <p:txEl>
                                              <p:pRg st="0" end="0"/>
                                            </p:txEl>
                                          </p:spTgt>
                                        </p:tgtEl>
                                        <p:attrNameLst>
                                          <p:attrName>style.visibility</p:attrName>
                                        </p:attrNameLst>
                                      </p:cBhvr>
                                      <p:to>
                                        <p:strVal val="visible"/>
                                      </p:to>
                                    </p:set>
                                    <p:animEffect transition="in" filter="wipe(left)">
                                      <p:cBhvr>
                                        <p:cTn id="12" dur="300"/>
                                        <p:tgtEl>
                                          <p:spTgt spid="15360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53607"/>
                                        </p:tgtEl>
                                        <p:attrNameLst>
                                          <p:attrName>style.visibility</p:attrName>
                                        </p:attrNameLst>
                                      </p:cBhvr>
                                      <p:to>
                                        <p:strVal val="visible"/>
                                      </p:to>
                                    </p:set>
                                    <p:animEffect transition="in" filter="wipe(left)">
                                      <p:cBhvr>
                                        <p:cTn id="17" dur="300"/>
                                        <p:tgtEl>
                                          <p:spTgt spid="153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build="p" autoUpdateAnimBg="0"/>
      <p:bldP spid="153607" grpId="0" autoUpdateAnimBg="0"/>
      <p:bldP spid="153611" grpId="0" build="p"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8205EA-D6EE-46C2-92DF-02F00C72B056}" type="slidenum">
              <a:rPr kumimoji="0" lang="zh-CN" altLang="en-US" sz="2000" smtClean="0">
                <a:solidFill>
                  <a:srgbClr val="0000FF"/>
                </a:solidFill>
              </a:rPr>
              <a:pPr eaLnBrk="1" hangingPunct="1"/>
              <a:t>70</a:t>
            </a:fld>
            <a:endParaRPr kumimoji="0" lang="en-US" altLang="zh-CN" sz="2000" smtClean="0">
              <a:solidFill>
                <a:srgbClr val="0000FF"/>
              </a:solidFill>
            </a:endParaRPr>
          </a:p>
        </p:txBody>
      </p:sp>
      <p:sp>
        <p:nvSpPr>
          <p:cNvPr id="70660" name="Text Box 4"/>
          <p:cNvSpPr txBox="1">
            <a:spLocks noChangeArrowheads="1"/>
          </p:cNvSpPr>
          <p:nvPr/>
        </p:nvSpPr>
        <p:spPr bwMode="auto">
          <a:xfrm>
            <a:off x="333111" y="531990"/>
            <a:ext cx="6851456"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3.将下列及或公差要求标注在零件图4.49上。</a:t>
            </a:r>
          </a:p>
        </p:txBody>
      </p:sp>
      <p:sp>
        <p:nvSpPr>
          <p:cNvPr id="70661" name="Text Box 5"/>
          <p:cNvSpPr txBox="1">
            <a:spLocks noChangeArrowheads="1"/>
          </p:cNvSpPr>
          <p:nvPr/>
        </p:nvSpPr>
        <p:spPr bwMode="auto">
          <a:xfrm>
            <a:off x="279400" y="1005065"/>
            <a:ext cx="50133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①圆锥截面的圆度公差为6级；</a:t>
            </a:r>
          </a:p>
        </p:txBody>
      </p:sp>
      <p:sp>
        <p:nvSpPr>
          <p:cNvPr id="70662" name="Text Box 6"/>
          <p:cNvSpPr txBox="1">
            <a:spLocks noChangeArrowheads="1"/>
          </p:cNvSpPr>
          <p:nvPr/>
        </p:nvSpPr>
        <p:spPr bwMode="auto">
          <a:xfrm>
            <a:off x="268288" y="1481315"/>
            <a:ext cx="796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②圆锥素线直线度公差为7级（</a:t>
            </a:r>
            <a:r>
              <a:rPr lang="en-US" altLang="zh-CN" b="1" i="1"/>
              <a:t>L</a:t>
            </a:r>
            <a:r>
              <a:rPr lang="en-US" altLang="zh-CN" b="1"/>
              <a:t>=50mm</a:t>
            </a:r>
            <a:r>
              <a:rPr lang="zh-CN" altLang="en-US" b="1"/>
              <a:t>）；</a:t>
            </a:r>
          </a:p>
        </p:txBody>
      </p:sp>
      <mc:AlternateContent xmlns:mc="http://schemas.openxmlformats.org/markup-compatibility/2006">
        <mc:Choice xmlns:a14="http://schemas.microsoft.com/office/drawing/2010/main" Requires="a14">
          <p:sp>
            <p:nvSpPr>
              <p:cNvPr id="70663" name="Text Box 7"/>
              <p:cNvSpPr txBox="1">
                <a:spLocks noChangeArrowheads="1"/>
              </p:cNvSpPr>
              <p:nvPr/>
            </p:nvSpPr>
            <p:spPr bwMode="auto">
              <a:xfrm>
                <a:off x="279400" y="2027415"/>
                <a:ext cx="8342313" cy="457200"/>
              </a:xfrm>
              <a:prstGeom prst="rect">
                <a:avLst/>
              </a:prstGeom>
              <a:noFill/>
              <a:ln>
                <a:noFill/>
              </a:ln>
              <a:effectLst/>
              <a:extLst>
                <a:ext uri="{909E8E84-426E-40DD-AFC4-6F175D3DCCD1}">
                  <a14:hiddenFill>
                    <a:solidFill>
                      <a:srgbClr val="FF0066"/>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③圆锥面对</a:t>
                </a:r>
                <a14:m>
                  <m:oMath xmlns:m="http://schemas.openxmlformats.org/officeDocument/2006/math">
                    <m:r>
                      <a:rPr lang="en-US" altLang="zh-CN" b="1" i="1" dirty="0" smtClean="0">
                        <a:latin typeface="Cambria Math"/>
                        <a:ea typeface="Cambria Math"/>
                      </a:rPr>
                      <m:t>∅</m:t>
                    </m:r>
                  </m:oMath>
                </a14:m>
                <a:r>
                  <a:rPr lang="en-US" altLang="zh-CN" b="1" dirty="0"/>
                  <a:t>80H7</a:t>
                </a:r>
                <a:r>
                  <a:rPr lang="zh-CN" altLang="en-US" b="1" dirty="0"/>
                  <a:t>轴线的斜向圆跳动公差为0.02；</a:t>
                </a:r>
              </a:p>
            </p:txBody>
          </p:sp>
        </mc:Choice>
        <mc:Fallback>
          <p:sp>
            <p:nvSpPr>
              <p:cNvPr id="70663" name="Text Box 7"/>
              <p:cNvSpPr txBox="1">
                <a:spLocks noRot="1" noChangeAspect="1" noMove="1" noResize="1" noEditPoints="1" noAdjustHandles="1" noChangeArrowheads="1" noChangeShapeType="1" noTextEdit="1"/>
              </p:cNvSpPr>
              <p:nvPr/>
            </p:nvSpPr>
            <p:spPr bwMode="auto">
              <a:xfrm>
                <a:off x="279400" y="2027415"/>
                <a:ext cx="8342313" cy="457200"/>
              </a:xfrm>
              <a:prstGeom prst="rect">
                <a:avLst/>
              </a:prstGeom>
              <a:blipFill rotWithShape="1">
                <a:blip r:embed="rId2"/>
                <a:stretch>
                  <a:fillRect l="-1170" t="-14667" b="-32000"/>
                </a:stretch>
              </a:blip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70664" name="Text Box 8"/>
          <p:cNvSpPr txBox="1">
            <a:spLocks noChangeArrowheads="1"/>
          </p:cNvSpPr>
          <p:nvPr/>
        </p:nvSpPr>
        <p:spPr bwMode="auto">
          <a:xfrm>
            <a:off x="279400" y="2441753"/>
            <a:ext cx="59991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④ </a:t>
            </a:r>
            <a:r>
              <a:rPr lang="en-US" altLang="zh-CN" b="1" i="1"/>
              <a:t>Φ</a:t>
            </a:r>
            <a:r>
              <a:rPr lang="en-US" altLang="zh-CN" b="1"/>
              <a:t>80H7</a:t>
            </a:r>
            <a:r>
              <a:rPr lang="zh-CN" altLang="en-US" b="1"/>
              <a:t>孔的圆柱度公差为0.005；</a:t>
            </a:r>
          </a:p>
        </p:txBody>
      </p:sp>
      <p:sp>
        <p:nvSpPr>
          <p:cNvPr id="70665" name="Text Box 9"/>
          <p:cNvSpPr txBox="1">
            <a:spLocks noChangeArrowheads="1"/>
          </p:cNvSpPr>
          <p:nvPr/>
        </p:nvSpPr>
        <p:spPr bwMode="auto">
          <a:xfrm>
            <a:off x="279400" y="2856090"/>
            <a:ext cx="751363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⑤右端面对左端面的平行度公差为0.004；</a:t>
            </a:r>
          </a:p>
        </p:txBody>
      </p:sp>
      <p:sp>
        <p:nvSpPr>
          <p:cNvPr id="70666" name="Text Box 10"/>
          <p:cNvSpPr txBox="1">
            <a:spLocks noChangeArrowheads="1"/>
          </p:cNvSpPr>
          <p:nvPr/>
        </p:nvSpPr>
        <p:spPr bwMode="auto">
          <a:xfrm>
            <a:off x="315913" y="3364090"/>
            <a:ext cx="36417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⑥ </a:t>
            </a:r>
            <a:r>
              <a:rPr lang="en-US" altLang="zh-CN" b="1" i="1"/>
              <a:t>Φ</a:t>
            </a:r>
            <a:r>
              <a:rPr lang="en-US" altLang="zh-CN" b="1"/>
              <a:t>80H</a:t>
            </a:r>
            <a:r>
              <a:rPr lang="zh-CN" altLang="en-US" b="1"/>
              <a:t>按包容要求；</a:t>
            </a:r>
          </a:p>
        </p:txBody>
      </p:sp>
      <p:sp>
        <p:nvSpPr>
          <p:cNvPr id="70667" name="Text Box 11"/>
          <p:cNvSpPr txBox="1">
            <a:spLocks noChangeArrowheads="1"/>
          </p:cNvSpPr>
          <p:nvPr/>
        </p:nvSpPr>
        <p:spPr bwMode="auto">
          <a:xfrm>
            <a:off x="315913" y="3819050"/>
            <a:ext cx="43132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⑦未注几何公差为</a:t>
            </a:r>
            <a:r>
              <a:rPr lang="en-US" altLang="zh-CN" b="1" dirty="0"/>
              <a:t>K</a:t>
            </a:r>
            <a:r>
              <a:rPr lang="zh-CN" altLang="en-US" b="1" dirty="0"/>
              <a:t>级。</a:t>
            </a:r>
          </a:p>
        </p:txBody>
      </p:sp>
      <p:pic>
        <p:nvPicPr>
          <p:cNvPr id="70740" name="Picture 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83088" y="2982913"/>
            <a:ext cx="3760787" cy="34766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0660"/>
                                        </p:tgtEl>
                                        <p:attrNameLst>
                                          <p:attrName>style.visibility</p:attrName>
                                        </p:attrNameLst>
                                      </p:cBhvr>
                                      <p:to>
                                        <p:strVal val="visible"/>
                                      </p:to>
                                    </p:set>
                                    <p:animEffect transition="in" filter="wipe(left)">
                                      <p:cBhvr>
                                        <p:cTn id="7" dur="300"/>
                                        <p:tgtEl>
                                          <p:spTgt spid="706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0740"/>
                                        </p:tgtEl>
                                        <p:attrNameLst>
                                          <p:attrName>style.visibility</p:attrName>
                                        </p:attrNameLst>
                                      </p:cBhvr>
                                      <p:to>
                                        <p:strVal val="visible"/>
                                      </p:to>
                                    </p:set>
                                    <p:anim calcmode="lin" valueType="num">
                                      <p:cBhvr additive="base">
                                        <p:cTn id="12" dur="500" fill="hold"/>
                                        <p:tgtEl>
                                          <p:spTgt spid="70740"/>
                                        </p:tgtEl>
                                        <p:attrNameLst>
                                          <p:attrName>ppt_x</p:attrName>
                                        </p:attrNameLst>
                                      </p:cBhvr>
                                      <p:tavLst>
                                        <p:tav tm="0">
                                          <p:val>
                                            <p:strVal val="0-#ppt_w/2"/>
                                          </p:val>
                                        </p:tav>
                                        <p:tav tm="100000">
                                          <p:val>
                                            <p:strVal val="#ppt_x"/>
                                          </p:val>
                                        </p:tav>
                                      </p:tavLst>
                                    </p:anim>
                                    <p:anim calcmode="lin" valueType="num">
                                      <p:cBhvr additive="base">
                                        <p:cTn id="13" dur="500" fill="hold"/>
                                        <p:tgtEl>
                                          <p:spTgt spid="7074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0661"/>
                                        </p:tgtEl>
                                        <p:attrNameLst>
                                          <p:attrName>style.visibility</p:attrName>
                                        </p:attrNameLst>
                                      </p:cBhvr>
                                      <p:to>
                                        <p:strVal val="visible"/>
                                      </p:to>
                                    </p:set>
                                    <p:animEffect transition="in" filter="wipe(left)">
                                      <p:cBhvr>
                                        <p:cTn id="18" dur="300"/>
                                        <p:tgtEl>
                                          <p:spTgt spid="7066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0662"/>
                                        </p:tgtEl>
                                        <p:attrNameLst>
                                          <p:attrName>style.visibility</p:attrName>
                                        </p:attrNameLst>
                                      </p:cBhvr>
                                      <p:to>
                                        <p:strVal val="visible"/>
                                      </p:to>
                                    </p:set>
                                    <p:animEffect transition="in" filter="wipe(left)">
                                      <p:cBhvr>
                                        <p:cTn id="23" dur="300"/>
                                        <p:tgtEl>
                                          <p:spTgt spid="7066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0663"/>
                                        </p:tgtEl>
                                        <p:attrNameLst>
                                          <p:attrName>style.visibility</p:attrName>
                                        </p:attrNameLst>
                                      </p:cBhvr>
                                      <p:to>
                                        <p:strVal val="visible"/>
                                      </p:to>
                                    </p:set>
                                    <p:animEffect transition="in" filter="wipe(left)">
                                      <p:cBhvr>
                                        <p:cTn id="28" dur="300"/>
                                        <p:tgtEl>
                                          <p:spTgt spid="7066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70664"/>
                                        </p:tgtEl>
                                        <p:attrNameLst>
                                          <p:attrName>style.visibility</p:attrName>
                                        </p:attrNameLst>
                                      </p:cBhvr>
                                      <p:to>
                                        <p:strVal val="visible"/>
                                      </p:to>
                                    </p:set>
                                    <p:animEffect transition="in" filter="wipe(left)">
                                      <p:cBhvr>
                                        <p:cTn id="33" dur="300"/>
                                        <p:tgtEl>
                                          <p:spTgt spid="7066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70665"/>
                                        </p:tgtEl>
                                        <p:attrNameLst>
                                          <p:attrName>style.visibility</p:attrName>
                                        </p:attrNameLst>
                                      </p:cBhvr>
                                      <p:to>
                                        <p:strVal val="visible"/>
                                      </p:to>
                                    </p:set>
                                    <p:animEffect transition="in" filter="wipe(left)">
                                      <p:cBhvr>
                                        <p:cTn id="38" dur="300"/>
                                        <p:tgtEl>
                                          <p:spTgt spid="7066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70666"/>
                                        </p:tgtEl>
                                        <p:attrNameLst>
                                          <p:attrName>style.visibility</p:attrName>
                                        </p:attrNameLst>
                                      </p:cBhvr>
                                      <p:to>
                                        <p:strVal val="visible"/>
                                      </p:to>
                                    </p:set>
                                    <p:animEffect transition="in" filter="wipe(left)">
                                      <p:cBhvr>
                                        <p:cTn id="43" dur="300"/>
                                        <p:tgtEl>
                                          <p:spTgt spid="7066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70667"/>
                                        </p:tgtEl>
                                        <p:attrNameLst>
                                          <p:attrName>style.visibility</p:attrName>
                                        </p:attrNameLst>
                                      </p:cBhvr>
                                      <p:to>
                                        <p:strVal val="visible"/>
                                      </p:to>
                                    </p:set>
                                    <p:animEffect transition="in" filter="wipe(left)">
                                      <p:cBhvr>
                                        <p:cTn id="48" dur="300"/>
                                        <p:tgtEl>
                                          <p:spTgt spid="70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utoUpdateAnimBg="0"/>
      <p:bldP spid="70661" grpId="0" autoUpdateAnimBg="0"/>
      <p:bldP spid="70662" grpId="0" autoUpdateAnimBg="0"/>
      <p:bldP spid="70663" grpId="0" autoUpdateAnimBg="0"/>
      <p:bldP spid="70664" grpId="0" autoUpdateAnimBg="0"/>
      <p:bldP spid="70665" grpId="0" autoUpdateAnimBg="0"/>
      <p:bldP spid="70666" grpId="0" autoUpdateAnimBg="0"/>
      <p:bldP spid="70667"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ADEFAE6-37BB-417D-9AEF-748E0C744BB0}" type="slidenum">
              <a:rPr kumimoji="0" lang="zh-CN" altLang="en-US" sz="2000" smtClean="0">
                <a:solidFill>
                  <a:srgbClr val="0000FF"/>
                </a:solidFill>
              </a:rPr>
              <a:pPr eaLnBrk="1" hangingPunct="1"/>
              <a:t>71</a:t>
            </a:fld>
            <a:endParaRPr kumimoji="0" lang="en-US" altLang="zh-CN" sz="2000" smtClean="0">
              <a:solidFill>
                <a:srgbClr val="0000FF"/>
              </a:solidFill>
            </a:endParaRPr>
          </a:p>
        </p:txBody>
      </p:sp>
      <p:sp>
        <p:nvSpPr>
          <p:cNvPr id="51214" name="Text Box 14"/>
          <p:cNvSpPr txBox="1">
            <a:spLocks noChangeArrowheads="1"/>
          </p:cNvSpPr>
          <p:nvPr/>
        </p:nvSpPr>
        <p:spPr bwMode="auto">
          <a:xfrm>
            <a:off x="133513" y="483086"/>
            <a:ext cx="8105775" cy="968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zh-CN" altLang="en-US" b="1" dirty="0"/>
              <a:t>        </a:t>
            </a:r>
            <a:r>
              <a:rPr lang="en-US" altLang="zh-CN" b="1" dirty="0"/>
              <a:t>4</a:t>
            </a:r>
            <a:r>
              <a:rPr lang="zh-CN" altLang="en-US" b="1" dirty="0"/>
              <a:t>. 在不改变几何公差特征项目的前提下，要求改正图4.5</a:t>
            </a:r>
            <a:r>
              <a:rPr lang="en-US" altLang="zh-CN" b="1" dirty="0"/>
              <a:t>0</a:t>
            </a:r>
            <a:r>
              <a:rPr lang="zh-CN" altLang="en-US" b="1" dirty="0"/>
              <a:t>中的错误（按改正后的答案重新画图，重新标注）。</a:t>
            </a:r>
          </a:p>
        </p:txBody>
      </p:sp>
      <p:pic>
        <p:nvPicPr>
          <p:cNvPr id="51218" name="Picture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525" y="1492250"/>
            <a:ext cx="6872288" cy="50752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214"/>
                                        </p:tgtEl>
                                        <p:attrNameLst>
                                          <p:attrName>style.visibility</p:attrName>
                                        </p:attrNameLst>
                                      </p:cBhvr>
                                      <p:to>
                                        <p:strVal val="visible"/>
                                      </p:to>
                                    </p:set>
                                    <p:animEffect transition="in" filter="wipe(left)">
                                      <p:cBhvr>
                                        <p:cTn id="7" dur="300"/>
                                        <p:tgtEl>
                                          <p:spTgt spid="512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1218"/>
                                        </p:tgtEl>
                                        <p:attrNameLst>
                                          <p:attrName>style.visibility</p:attrName>
                                        </p:attrNameLst>
                                      </p:cBhvr>
                                      <p:to>
                                        <p:strVal val="visible"/>
                                      </p:to>
                                    </p:set>
                                    <p:anim calcmode="lin" valueType="num">
                                      <p:cBhvr additive="base">
                                        <p:cTn id="12" dur="3000" fill="hold"/>
                                        <p:tgtEl>
                                          <p:spTgt spid="51218"/>
                                        </p:tgtEl>
                                        <p:attrNameLst>
                                          <p:attrName>ppt_x</p:attrName>
                                        </p:attrNameLst>
                                      </p:cBhvr>
                                      <p:tavLst>
                                        <p:tav tm="0">
                                          <p:val>
                                            <p:strVal val="#ppt_x"/>
                                          </p:val>
                                        </p:tav>
                                        <p:tav tm="100000">
                                          <p:val>
                                            <p:strVal val="#ppt_x"/>
                                          </p:val>
                                        </p:tav>
                                      </p:tavLst>
                                    </p:anim>
                                    <p:anim calcmode="lin" valueType="num">
                                      <p:cBhvr additive="base">
                                        <p:cTn id="13" dur="3000" fill="hold"/>
                                        <p:tgtEl>
                                          <p:spTgt spid="51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4"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1"/>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95F4317-D6C2-4908-8D39-08C1AAD938D1}" type="slidenum">
              <a:rPr kumimoji="0" lang="zh-CN" altLang="en-US" sz="2000" smtClean="0">
                <a:solidFill>
                  <a:srgbClr val="0000FF"/>
                </a:solidFill>
              </a:rPr>
              <a:pPr eaLnBrk="1" hangingPunct="1"/>
              <a:t>72</a:t>
            </a:fld>
            <a:endParaRPr kumimoji="0" lang="en-US" altLang="zh-CN" sz="2000" smtClean="0">
              <a:solidFill>
                <a:srgbClr val="0000FF"/>
              </a:solidFill>
            </a:endParaRPr>
          </a:p>
        </p:txBody>
      </p:sp>
      <p:pic>
        <p:nvPicPr>
          <p:cNvPr id="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5188" y="1338263"/>
            <a:ext cx="5359400" cy="506888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9"/>
          <p:cNvGrpSpPr>
            <a:grpSpLocks/>
          </p:cNvGrpSpPr>
          <p:nvPr/>
        </p:nvGrpSpPr>
        <p:grpSpPr bwMode="auto">
          <a:xfrm>
            <a:off x="207963" y="463550"/>
            <a:ext cx="8537575" cy="3930650"/>
            <a:chOff x="131" y="292"/>
            <a:chExt cx="5378" cy="2476"/>
          </a:xfrm>
        </p:grpSpPr>
        <p:sp>
          <p:nvSpPr>
            <p:cNvPr id="62469" name="Text Box 4"/>
            <p:cNvSpPr txBox="1">
              <a:spLocks noChangeArrowheads="1"/>
            </p:cNvSpPr>
            <p:nvPr/>
          </p:nvSpPr>
          <p:spPr bwMode="auto">
            <a:xfrm>
              <a:off x="131" y="292"/>
              <a:ext cx="537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dirty="0"/>
                <a:t>        </a:t>
              </a:r>
              <a:r>
                <a:rPr lang="en-US" altLang="zh-CN" b="1" dirty="0"/>
                <a:t>5</a:t>
              </a:r>
              <a:r>
                <a:rPr lang="zh-CN" altLang="en-US" b="1" dirty="0"/>
                <a:t>. 图4.5</a:t>
              </a:r>
              <a:r>
                <a:rPr lang="en-US" altLang="zh-CN" b="1" dirty="0"/>
                <a:t>1</a:t>
              </a:r>
              <a:r>
                <a:rPr lang="zh-CN" altLang="en-US" b="1" dirty="0"/>
                <a:t> 中的垂直度公差各遵守什公差原则或公差要求</a:t>
              </a:r>
              <a:r>
                <a:rPr lang="en-US" altLang="zh-CN" b="1" dirty="0"/>
                <a:t>?</a:t>
              </a:r>
              <a:r>
                <a:rPr lang="zh-CN" altLang="en-US" b="1" dirty="0"/>
                <a:t>说明它们的尺寸误差和几何误差的合格条件。</a:t>
              </a:r>
            </a:p>
          </p:txBody>
        </p:sp>
        <p:sp>
          <p:nvSpPr>
            <p:cNvPr id="62470" name="Text Box 7"/>
            <p:cNvSpPr txBox="1">
              <a:spLocks noChangeArrowheads="1"/>
            </p:cNvSpPr>
            <p:nvPr/>
          </p:nvSpPr>
          <p:spPr bwMode="auto">
            <a:xfrm>
              <a:off x="162" y="878"/>
              <a:ext cx="1926" cy="51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a:t>若图（</a:t>
              </a:r>
              <a:r>
                <a:rPr lang="en-US" altLang="zh-CN" b="1"/>
                <a:t>b</a:t>
              </a:r>
              <a:r>
                <a:rPr lang="zh-CN" altLang="en-US" b="1"/>
                <a:t>）加工后测得零件的实际尺寸为</a:t>
              </a:r>
              <a:endParaRPr lang="en-US" altLang="zh-CN" b="1"/>
            </a:p>
          </p:txBody>
        </p:sp>
        <p:graphicFrame>
          <p:nvGraphicFramePr>
            <p:cNvPr id="62471" name="Object 8"/>
            <p:cNvGraphicFramePr>
              <a:graphicFrameLocks noChangeAspect="1"/>
            </p:cNvGraphicFramePr>
            <p:nvPr>
              <p:extLst>
                <p:ext uri="{D42A27DB-BD31-4B8C-83A1-F6EECF244321}">
                  <p14:modId xmlns:p14="http://schemas.microsoft.com/office/powerpoint/2010/main" val="3614300666"/>
                </p:ext>
              </p:extLst>
            </p:nvPr>
          </p:nvGraphicFramePr>
          <p:xfrm>
            <a:off x="195" y="1454"/>
            <a:ext cx="1918" cy="1314"/>
          </p:xfrm>
          <a:graphic>
            <a:graphicData uri="http://schemas.openxmlformats.org/presentationml/2006/ole">
              <mc:AlternateContent xmlns:mc="http://schemas.openxmlformats.org/markup-compatibility/2006">
                <mc:Choice xmlns:v="urn:schemas-microsoft-com:vml" Requires="v">
                  <p:oleObj spid="_x0000_s62506" name="公式" r:id="rId4" imgW="1333500" imgH="914400" progId="Equation.3">
                    <p:embed/>
                  </p:oleObj>
                </mc:Choice>
                <mc:Fallback>
                  <p:oleObj name="公式" r:id="rId4" imgW="1333500" imgH="9144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 y="1454"/>
                          <a:ext cx="1918" cy="1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F8BACDD-B16D-492B-A427-2DAE73316E63}" type="slidenum">
              <a:rPr kumimoji="0" lang="zh-CN" altLang="en-US" sz="2000" smtClean="0">
                <a:solidFill>
                  <a:srgbClr val="0000FF"/>
                </a:solidFill>
              </a:rPr>
              <a:pPr eaLnBrk="1" hangingPunct="1"/>
              <a:t>73</a:t>
            </a:fld>
            <a:endParaRPr kumimoji="0" lang="en-US" altLang="zh-CN" sz="2000" smtClean="0">
              <a:solidFill>
                <a:srgbClr val="0000FF"/>
              </a:solidFill>
            </a:endParaRPr>
          </a:p>
        </p:txBody>
      </p:sp>
      <p:sp>
        <p:nvSpPr>
          <p:cNvPr id="166916" name="Text Box 4"/>
          <p:cNvSpPr txBox="1">
            <a:spLocks noChangeArrowheads="1"/>
          </p:cNvSpPr>
          <p:nvPr/>
        </p:nvSpPr>
        <p:spPr bwMode="auto">
          <a:xfrm>
            <a:off x="381000" y="487699"/>
            <a:ext cx="8251825" cy="18653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6. </a:t>
            </a:r>
            <a:r>
              <a:rPr lang="zh-CN" altLang="en-US" b="1" dirty="0"/>
              <a:t>用水平仪测量某机床导轨的直线度误差，依次测得各点的读数为（</a:t>
            </a:r>
            <a:r>
              <a:rPr lang="en-US" altLang="zh-CN" b="1" dirty="0" err="1"/>
              <a:t>μm</a:t>
            </a:r>
            <a:r>
              <a:rPr lang="zh-CN" altLang="en-US" b="1" dirty="0"/>
              <a:t>）：</a:t>
            </a:r>
            <a:r>
              <a:rPr lang="en-US" altLang="zh-CN" b="1" dirty="0"/>
              <a:t>+6</a:t>
            </a:r>
            <a:r>
              <a:rPr lang="zh-CN" altLang="en-US" b="1" dirty="0"/>
              <a:t>，</a:t>
            </a:r>
            <a:r>
              <a:rPr lang="en-US" altLang="zh-CN" b="1" dirty="0"/>
              <a:t>+6, 0</a:t>
            </a:r>
            <a:r>
              <a:rPr lang="zh-CN" altLang="en-US" b="1" dirty="0"/>
              <a:t>，</a:t>
            </a:r>
            <a:r>
              <a:rPr lang="en-US" altLang="zh-CN" b="1" dirty="0"/>
              <a:t>-1.5</a:t>
            </a:r>
            <a:r>
              <a:rPr lang="zh-CN" altLang="en-US" b="1" dirty="0"/>
              <a:t>，</a:t>
            </a:r>
            <a:r>
              <a:rPr lang="en-US" altLang="zh-CN" b="1" dirty="0"/>
              <a:t>-1.5</a:t>
            </a:r>
            <a:r>
              <a:rPr lang="zh-CN" altLang="en-US" b="1" dirty="0"/>
              <a:t>，</a:t>
            </a:r>
            <a:r>
              <a:rPr lang="en-US" altLang="zh-CN" b="1" dirty="0"/>
              <a:t>+3</a:t>
            </a:r>
            <a:r>
              <a:rPr lang="zh-CN" altLang="en-US" b="1" dirty="0"/>
              <a:t>，</a:t>
            </a:r>
            <a:r>
              <a:rPr lang="en-US" altLang="zh-CN" b="1" dirty="0"/>
              <a:t>+3</a:t>
            </a:r>
            <a:r>
              <a:rPr lang="zh-CN" altLang="en-US" b="1" dirty="0"/>
              <a:t>，</a:t>
            </a:r>
            <a:r>
              <a:rPr lang="en-US" altLang="zh-CN" b="1" dirty="0"/>
              <a:t>+9</a:t>
            </a:r>
            <a:r>
              <a:rPr lang="zh-CN" altLang="en-US" b="1" dirty="0"/>
              <a:t>。试在坐标纸上按最小条件法和两端点连线法分别求出该导轨的直线度误差值。</a:t>
            </a:r>
          </a:p>
        </p:txBody>
      </p:sp>
      <p:sp>
        <p:nvSpPr>
          <p:cNvPr id="166917" name="Text Box 5"/>
          <p:cNvSpPr txBox="1">
            <a:spLocks noChangeArrowheads="1"/>
          </p:cNvSpPr>
          <p:nvPr/>
        </p:nvSpPr>
        <p:spPr bwMode="auto">
          <a:xfrm>
            <a:off x="282575" y="2278399"/>
            <a:ext cx="8251825" cy="142192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7. </a:t>
            </a:r>
            <a:r>
              <a:rPr lang="zh-CN" altLang="en-US" b="1" dirty="0"/>
              <a:t>图</a:t>
            </a:r>
            <a:r>
              <a:rPr lang="en-US" altLang="zh-CN" b="1" dirty="0"/>
              <a:t>4.52</a:t>
            </a:r>
            <a:r>
              <a:rPr lang="zh-CN" altLang="en-US" b="1" dirty="0"/>
              <a:t>（</a:t>
            </a:r>
            <a:r>
              <a:rPr lang="en-US" altLang="zh-CN" b="1" dirty="0"/>
              <a:t>a</a:t>
            </a:r>
            <a:r>
              <a:rPr lang="zh-CN" altLang="en-US" b="1" dirty="0"/>
              <a:t>）、（</a:t>
            </a:r>
            <a:r>
              <a:rPr lang="en-US" altLang="zh-CN" b="1" dirty="0"/>
              <a:t>b</a:t>
            </a:r>
            <a:r>
              <a:rPr lang="zh-CN" altLang="en-US" b="1" dirty="0" smtClean="0"/>
              <a:t>）为</a:t>
            </a:r>
            <a:r>
              <a:rPr lang="en-US" altLang="zh-CN" b="1" dirty="0" smtClean="0"/>
              <a:t>2</a:t>
            </a:r>
            <a:r>
              <a:rPr lang="zh-CN" altLang="en-US" b="1" dirty="0" smtClean="0"/>
              <a:t>块</a:t>
            </a:r>
            <a:r>
              <a:rPr lang="zh-CN" altLang="en-US" b="1" dirty="0"/>
              <a:t>平板用打表法测平面度误差经按</a:t>
            </a:r>
            <a:r>
              <a:rPr lang="zh-CN" altLang="en-US" b="1" dirty="0" smtClean="0"/>
              <a:t>最小区域法处理后的</a:t>
            </a:r>
            <a:r>
              <a:rPr lang="zh-CN" altLang="en-US" b="1" dirty="0"/>
              <a:t>数据（</a:t>
            </a:r>
            <a:r>
              <a:rPr lang="en-US" altLang="zh-CN" b="1" dirty="0" err="1"/>
              <a:t>μm</a:t>
            </a:r>
            <a:r>
              <a:rPr lang="zh-CN" altLang="en-US" b="1" dirty="0"/>
              <a:t>），试确定其平面度误差评定准则及其误差值。</a:t>
            </a:r>
          </a:p>
        </p:txBody>
      </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088" y="3699599"/>
            <a:ext cx="5791200"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wipe(left)">
                                      <p:cBhvr>
                                        <p:cTn id="7" dur="2000"/>
                                        <p:tgtEl>
                                          <p:spTgt spid="1669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6917"/>
                                        </p:tgtEl>
                                        <p:attrNameLst>
                                          <p:attrName>style.visibility</p:attrName>
                                        </p:attrNameLst>
                                      </p:cBhvr>
                                      <p:to>
                                        <p:strVal val="visible"/>
                                      </p:to>
                                    </p:set>
                                    <p:animEffect transition="in" filter="wipe(left)">
                                      <p:cBhvr>
                                        <p:cTn id="12" dur="2000"/>
                                        <p:tgtEl>
                                          <p:spTgt spid="1669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9874"/>
                                        </p:tgtEl>
                                        <p:attrNameLst>
                                          <p:attrName>style.visibility</p:attrName>
                                        </p:attrNameLst>
                                      </p:cBhvr>
                                      <p:to>
                                        <p:strVal val="visible"/>
                                      </p:to>
                                    </p:set>
                                    <p:anim calcmode="lin" valueType="num">
                                      <p:cBhvr additive="base">
                                        <p:cTn id="17" dur="500" fill="hold"/>
                                        <p:tgtEl>
                                          <p:spTgt spid="79874"/>
                                        </p:tgtEl>
                                        <p:attrNameLst>
                                          <p:attrName>ppt_x</p:attrName>
                                        </p:attrNameLst>
                                      </p:cBhvr>
                                      <p:tavLst>
                                        <p:tav tm="0">
                                          <p:val>
                                            <p:strVal val="#ppt_x"/>
                                          </p:val>
                                        </p:tav>
                                        <p:tav tm="100000">
                                          <p:val>
                                            <p:strVal val="#ppt_x"/>
                                          </p:val>
                                        </p:tav>
                                      </p:tavLst>
                                    </p:anim>
                                    <p:anim calcmode="lin" valueType="num">
                                      <p:cBhvr additive="base">
                                        <p:cTn id="1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1DC821B-BE15-41AA-B50A-09E64962FBDC}" type="slidenum">
              <a:rPr kumimoji="0" lang="zh-CN" altLang="en-US" sz="2000" smtClean="0">
                <a:solidFill>
                  <a:srgbClr val="0000FF"/>
                </a:solidFill>
              </a:rPr>
              <a:pPr eaLnBrk="1" hangingPunct="1"/>
              <a:t>74</a:t>
            </a:fld>
            <a:endParaRPr kumimoji="0" lang="en-US" altLang="zh-CN" sz="2000" smtClean="0">
              <a:solidFill>
                <a:srgbClr val="0000FF"/>
              </a:solidFill>
            </a:endParaRPr>
          </a:p>
        </p:txBody>
      </p:sp>
      <p:grpSp>
        <p:nvGrpSpPr>
          <p:cNvPr id="136206" name="Group 14"/>
          <p:cNvGrpSpPr>
            <a:grpSpLocks/>
          </p:cNvGrpSpPr>
          <p:nvPr/>
        </p:nvGrpSpPr>
        <p:grpSpPr bwMode="auto">
          <a:xfrm>
            <a:off x="698500" y="2006600"/>
            <a:ext cx="7234238" cy="3128963"/>
            <a:chOff x="338" y="2262"/>
            <a:chExt cx="4557" cy="1971"/>
          </a:xfrm>
        </p:grpSpPr>
        <p:pic>
          <p:nvPicPr>
            <p:cNvPr id="6451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 y="2262"/>
              <a:ext cx="4557" cy="1926"/>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8" name="Rectangle 12"/>
            <p:cNvSpPr>
              <a:spLocks noChangeArrowheads="1"/>
            </p:cNvSpPr>
            <p:nvPr/>
          </p:nvSpPr>
          <p:spPr bwMode="auto">
            <a:xfrm>
              <a:off x="1961" y="3937"/>
              <a:ext cx="509" cy="2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a:t>图4.53</a:t>
              </a:r>
            </a:p>
          </p:txBody>
        </p:sp>
      </p:grpSp>
      <p:sp>
        <p:nvSpPr>
          <p:cNvPr id="136208" name="Text Box 16"/>
          <p:cNvSpPr txBox="1">
            <a:spLocks noChangeArrowheads="1"/>
          </p:cNvSpPr>
          <p:nvPr/>
        </p:nvSpPr>
        <p:spPr bwMode="auto">
          <a:xfrm>
            <a:off x="315913" y="651405"/>
            <a:ext cx="8251825" cy="14065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20000"/>
              </a:lnSpc>
            </a:pPr>
            <a:r>
              <a:rPr lang="en-US" altLang="zh-CN" b="1" dirty="0"/>
              <a:t>        8. </a:t>
            </a:r>
            <a:r>
              <a:rPr lang="zh-CN" altLang="en-US" b="1" dirty="0"/>
              <a:t>图</a:t>
            </a:r>
            <a:r>
              <a:rPr lang="en-US" altLang="zh-CN" b="1" dirty="0"/>
              <a:t>4.53</a:t>
            </a:r>
            <a:r>
              <a:rPr lang="zh-CN" altLang="en-US" b="1" dirty="0"/>
              <a:t>（</a:t>
            </a:r>
            <a:r>
              <a:rPr lang="en-US" altLang="zh-CN" b="1" dirty="0"/>
              <a:t>a</a:t>
            </a:r>
            <a:r>
              <a:rPr lang="zh-CN" altLang="en-US" b="1" dirty="0"/>
              <a:t>）、（</a:t>
            </a:r>
            <a:r>
              <a:rPr lang="en-US" altLang="zh-CN" b="1" dirty="0"/>
              <a:t>b</a:t>
            </a:r>
            <a:r>
              <a:rPr lang="zh-CN" altLang="en-US" b="1" dirty="0"/>
              <a:t>）、（</a:t>
            </a:r>
            <a:r>
              <a:rPr lang="en-US" altLang="zh-CN" b="1" dirty="0"/>
              <a:t>c</a:t>
            </a:r>
            <a:r>
              <a:rPr lang="zh-CN" altLang="en-US" b="1" dirty="0"/>
              <a:t>）为</a:t>
            </a:r>
            <a:r>
              <a:rPr lang="en-US" altLang="zh-CN" b="1" dirty="0"/>
              <a:t>3</a:t>
            </a:r>
            <a:r>
              <a:rPr lang="zh-CN" altLang="en-US" b="1" dirty="0"/>
              <a:t>块平板用打表法测平面度误差的原始数据（</a:t>
            </a:r>
            <a:r>
              <a:rPr lang="en-US" altLang="zh-CN" b="1" dirty="0" err="1"/>
              <a:t>μm</a:t>
            </a:r>
            <a:r>
              <a:rPr lang="zh-CN" altLang="en-US" b="1" dirty="0"/>
              <a:t>），试求每块平板的平面度误差值（用对角线法）。</a:t>
            </a:r>
          </a:p>
        </p:txBody>
      </p:sp>
      <p:sp>
        <p:nvSpPr>
          <p:cNvPr id="7" name="圆角矩形 6">
            <a:hlinkClick r:id="rId3"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208"/>
                                        </p:tgtEl>
                                        <p:attrNameLst>
                                          <p:attrName>style.visibility</p:attrName>
                                        </p:attrNameLst>
                                      </p:cBhvr>
                                      <p:to>
                                        <p:strVal val="visible"/>
                                      </p:to>
                                    </p:set>
                                    <p:animEffect transition="in" filter="wipe(left)">
                                      <p:cBhvr>
                                        <p:cTn id="7" dur="2000"/>
                                        <p:tgtEl>
                                          <p:spTgt spid="1362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36206"/>
                                        </p:tgtEl>
                                        <p:attrNameLst>
                                          <p:attrName>style.visibility</p:attrName>
                                        </p:attrNameLst>
                                      </p:cBhvr>
                                      <p:to>
                                        <p:strVal val="visible"/>
                                      </p:to>
                                    </p:set>
                                    <p:anim calcmode="lin" valueType="num">
                                      <p:cBhvr additive="base">
                                        <p:cTn id="12" dur="500" fill="hold"/>
                                        <p:tgtEl>
                                          <p:spTgt spid="136206"/>
                                        </p:tgtEl>
                                        <p:attrNameLst>
                                          <p:attrName>ppt_x</p:attrName>
                                        </p:attrNameLst>
                                      </p:cBhvr>
                                      <p:tavLst>
                                        <p:tav tm="0">
                                          <p:val>
                                            <p:strVal val="0-#ppt_w/2"/>
                                          </p:val>
                                        </p:tav>
                                        <p:tav tm="100000">
                                          <p:val>
                                            <p:strVal val="#ppt_x"/>
                                          </p:val>
                                        </p:tav>
                                      </p:tavLst>
                                    </p:anim>
                                    <p:anim calcmode="lin" valueType="num">
                                      <p:cBhvr additive="base">
                                        <p:cTn id="13" dur="500" fill="hold"/>
                                        <p:tgtEl>
                                          <p:spTgt spid="1362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178B5C2-A514-44D4-B2CE-C53485420B8A}" type="slidenum">
              <a:rPr kumimoji="0" lang="zh-CN" altLang="en-US" sz="2000" smtClean="0">
                <a:solidFill>
                  <a:srgbClr val="0000FF"/>
                </a:solidFill>
              </a:rPr>
              <a:pPr eaLnBrk="1" hangingPunct="1"/>
              <a:t>75</a:t>
            </a:fld>
            <a:endParaRPr kumimoji="0" lang="en-US" altLang="zh-CN" sz="2000" smtClean="0">
              <a:solidFill>
                <a:srgbClr val="0000FF"/>
              </a:solidFill>
            </a:endParaRPr>
          </a:p>
        </p:txBody>
      </p:sp>
      <p:sp>
        <p:nvSpPr>
          <p:cNvPr id="138244" name="Rectangle 1028"/>
          <p:cNvSpPr>
            <a:spLocks noChangeArrowheads="1"/>
          </p:cNvSpPr>
          <p:nvPr/>
        </p:nvSpPr>
        <p:spPr bwMode="auto">
          <a:xfrm>
            <a:off x="500787" y="300691"/>
            <a:ext cx="36861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作业题：1.答案</a:t>
            </a:r>
          </a:p>
        </p:txBody>
      </p:sp>
      <p:sp>
        <p:nvSpPr>
          <p:cNvPr id="138246" name="Text Box 1030"/>
          <p:cNvSpPr txBox="1">
            <a:spLocks noChangeArrowheads="1"/>
          </p:cNvSpPr>
          <p:nvPr/>
        </p:nvSpPr>
        <p:spPr bwMode="auto">
          <a:xfrm>
            <a:off x="416649" y="743603"/>
            <a:ext cx="33020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 （1）被测要素：</a:t>
            </a:r>
            <a:endParaRPr lang="en-US" altLang="zh-CN" b="1" dirty="0"/>
          </a:p>
        </p:txBody>
      </p:sp>
      <p:sp>
        <p:nvSpPr>
          <p:cNvPr id="138247" name="Text Box 1031"/>
          <p:cNvSpPr txBox="1">
            <a:spLocks noChangeArrowheads="1"/>
          </p:cNvSpPr>
          <p:nvPr/>
        </p:nvSpPr>
        <p:spPr bwMode="auto">
          <a:xfrm>
            <a:off x="2880449" y="743603"/>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a</a:t>
            </a:r>
            <a:r>
              <a:rPr lang="en-US" altLang="zh-CN" b="1"/>
              <a:t>,</a:t>
            </a:r>
            <a:r>
              <a:rPr lang="en-US" altLang="zh-CN" b="1" i="1"/>
              <a:t> b</a:t>
            </a:r>
            <a:r>
              <a:rPr lang="en-US" altLang="zh-CN" b="1"/>
              <a:t> ,</a:t>
            </a:r>
            <a:r>
              <a:rPr lang="en-US" altLang="zh-CN" b="1" i="1"/>
              <a:t> c</a:t>
            </a:r>
            <a:r>
              <a:rPr lang="en-US" altLang="zh-CN" b="1"/>
              <a:t> , </a:t>
            </a:r>
            <a:r>
              <a:rPr lang="en-US" altLang="zh-CN" b="1" i="1"/>
              <a:t>d</a:t>
            </a:r>
          </a:p>
        </p:txBody>
      </p:sp>
      <p:sp>
        <p:nvSpPr>
          <p:cNvPr id="138248" name="Rectangle 1032"/>
          <p:cNvSpPr>
            <a:spLocks noChangeArrowheads="1"/>
          </p:cNvSpPr>
          <p:nvPr/>
        </p:nvSpPr>
        <p:spPr bwMode="auto">
          <a:xfrm>
            <a:off x="4640987" y="743603"/>
            <a:ext cx="361950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（2）关联要素：</a:t>
            </a:r>
            <a:endParaRPr lang="en-US" altLang="zh-CN" b="1"/>
          </a:p>
        </p:txBody>
      </p:sp>
      <p:sp>
        <p:nvSpPr>
          <p:cNvPr id="138250" name="Text Box 1034"/>
          <p:cNvSpPr txBox="1">
            <a:spLocks noChangeArrowheads="1"/>
          </p:cNvSpPr>
          <p:nvPr/>
        </p:nvSpPr>
        <p:spPr bwMode="auto">
          <a:xfrm>
            <a:off x="6984137" y="683278"/>
            <a:ext cx="154622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b</a:t>
            </a:r>
            <a:r>
              <a:rPr lang="en-US" altLang="zh-CN" b="1"/>
              <a:t>, </a:t>
            </a:r>
            <a:r>
              <a:rPr lang="en-US" altLang="zh-CN" b="1" i="1"/>
              <a:t>d</a:t>
            </a:r>
          </a:p>
        </p:txBody>
      </p:sp>
      <p:sp>
        <p:nvSpPr>
          <p:cNvPr id="138251" name="Text Box 1035"/>
          <p:cNvSpPr txBox="1">
            <a:spLocks noChangeArrowheads="1"/>
          </p:cNvSpPr>
          <p:nvPr/>
        </p:nvSpPr>
        <p:spPr bwMode="auto">
          <a:xfrm>
            <a:off x="2688362" y="1172228"/>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a</a:t>
            </a:r>
            <a:r>
              <a:rPr lang="en-US" altLang="zh-CN" b="1"/>
              <a:t>,</a:t>
            </a:r>
            <a:r>
              <a:rPr lang="en-US" altLang="zh-CN" b="1" i="1"/>
              <a:t>  c</a:t>
            </a:r>
            <a:r>
              <a:rPr lang="en-US" altLang="zh-CN" b="1"/>
              <a:t> , </a:t>
            </a:r>
            <a:r>
              <a:rPr lang="en-US" altLang="zh-CN" b="1" i="1"/>
              <a:t>d</a:t>
            </a:r>
          </a:p>
        </p:txBody>
      </p:sp>
      <p:sp>
        <p:nvSpPr>
          <p:cNvPr id="138252" name="Rectangle 1036"/>
          <p:cNvSpPr>
            <a:spLocks noChangeArrowheads="1"/>
          </p:cNvSpPr>
          <p:nvPr/>
        </p:nvSpPr>
        <p:spPr bwMode="auto">
          <a:xfrm>
            <a:off x="416649" y="1188103"/>
            <a:ext cx="288131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（3）单一要素：</a:t>
            </a:r>
            <a:endParaRPr lang="en-US" altLang="zh-CN" b="1"/>
          </a:p>
        </p:txBody>
      </p:sp>
      <p:sp>
        <p:nvSpPr>
          <p:cNvPr id="138253" name="Text Box 1037"/>
          <p:cNvSpPr txBox="1">
            <a:spLocks noChangeArrowheads="1"/>
          </p:cNvSpPr>
          <p:nvPr/>
        </p:nvSpPr>
        <p:spPr bwMode="auto">
          <a:xfrm>
            <a:off x="6998424" y="1186516"/>
            <a:ext cx="16160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a</a:t>
            </a:r>
            <a:r>
              <a:rPr lang="en-US" altLang="zh-CN" b="1"/>
              <a:t>, </a:t>
            </a:r>
            <a:r>
              <a:rPr lang="en-US" altLang="zh-CN" b="1" i="1"/>
              <a:t>d</a:t>
            </a:r>
          </a:p>
        </p:txBody>
      </p:sp>
      <p:sp>
        <p:nvSpPr>
          <p:cNvPr id="138254" name="Rectangle 1038"/>
          <p:cNvSpPr>
            <a:spLocks noChangeArrowheads="1"/>
          </p:cNvSpPr>
          <p:nvPr/>
        </p:nvSpPr>
        <p:spPr bwMode="auto">
          <a:xfrm>
            <a:off x="4640987" y="1167466"/>
            <a:ext cx="288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（4）基准要素：</a:t>
            </a:r>
            <a:endParaRPr lang="en-US" altLang="zh-CN" b="1"/>
          </a:p>
        </p:txBody>
      </p:sp>
      <p:sp>
        <p:nvSpPr>
          <p:cNvPr id="138255" name="Rectangle 1039"/>
          <p:cNvSpPr>
            <a:spLocks noChangeArrowheads="1"/>
          </p:cNvSpPr>
          <p:nvPr/>
        </p:nvSpPr>
        <p:spPr bwMode="auto">
          <a:xfrm>
            <a:off x="416649" y="1665941"/>
            <a:ext cx="288131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（5）组合要素</a:t>
            </a:r>
            <a:r>
              <a:rPr lang="en-US" altLang="zh-CN" b="1"/>
              <a:t>：</a:t>
            </a:r>
          </a:p>
        </p:txBody>
      </p:sp>
      <p:sp>
        <p:nvSpPr>
          <p:cNvPr id="138256" name="Text Box 1040"/>
          <p:cNvSpPr txBox="1">
            <a:spLocks noChangeArrowheads="1"/>
          </p:cNvSpPr>
          <p:nvPr/>
        </p:nvSpPr>
        <p:spPr bwMode="auto">
          <a:xfrm>
            <a:off x="2685187" y="1665941"/>
            <a:ext cx="2327275"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a</a:t>
            </a:r>
            <a:r>
              <a:rPr lang="en-US" altLang="zh-CN" b="1"/>
              <a:t>,</a:t>
            </a:r>
            <a:r>
              <a:rPr lang="en-US" altLang="zh-CN" b="1" i="1"/>
              <a:t> b</a:t>
            </a:r>
            <a:r>
              <a:rPr lang="en-US" altLang="zh-CN" b="1"/>
              <a:t> ,</a:t>
            </a:r>
            <a:r>
              <a:rPr lang="en-US" altLang="zh-CN" b="1" i="1"/>
              <a:t> c</a:t>
            </a:r>
          </a:p>
        </p:txBody>
      </p:sp>
      <p:sp>
        <p:nvSpPr>
          <p:cNvPr id="138257" name="Text Box 1041"/>
          <p:cNvSpPr txBox="1">
            <a:spLocks noChangeArrowheads="1"/>
          </p:cNvSpPr>
          <p:nvPr/>
        </p:nvSpPr>
        <p:spPr bwMode="auto">
          <a:xfrm>
            <a:off x="7176224" y="1665941"/>
            <a:ext cx="1055688"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i="1"/>
              <a:t>d</a:t>
            </a:r>
          </a:p>
        </p:txBody>
      </p:sp>
      <p:sp>
        <p:nvSpPr>
          <p:cNvPr id="138258" name="Rectangle 1042"/>
          <p:cNvSpPr>
            <a:spLocks noChangeArrowheads="1"/>
          </p:cNvSpPr>
          <p:nvPr/>
        </p:nvSpPr>
        <p:spPr bwMode="auto">
          <a:xfrm>
            <a:off x="4482237" y="1665941"/>
            <a:ext cx="2881312"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b="1"/>
              <a:t>（6）导出要素：</a:t>
            </a:r>
            <a:endParaRPr lang="en-US" altLang="zh-CN" b="1"/>
          </a:p>
        </p:txBody>
      </p:sp>
      <p:grpSp>
        <p:nvGrpSpPr>
          <p:cNvPr id="138260" name="Group 1044"/>
          <p:cNvGrpSpPr>
            <a:grpSpLocks/>
          </p:cNvGrpSpPr>
          <p:nvPr/>
        </p:nvGrpSpPr>
        <p:grpSpPr bwMode="auto">
          <a:xfrm>
            <a:off x="1230313" y="2106613"/>
            <a:ext cx="5221287" cy="4221162"/>
            <a:chOff x="361" y="706"/>
            <a:chExt cx="4282" cy="3462"/>
          </a:xfrm>
        </p:grpSpPr>
        <p:pic>
          <p:nvPicPr>
            <p:cNvPr id="65553" name="Picture 10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 y="706"/>
              <a:ext cx="4282" cy="298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54" name="Text Box 1046"/>
            <p:cNvSpPr txBox="1">
              <a:spLocks noChangeArrowheads="1"/>
            </p:cNvSpPr>
            <p:nvPr/>
          </p:nvSpPr>
          <p:spPr bwMode="auto">
            <a:xfrm>
              <a:off x="1037" y="3793"/>
              <a:ext cx="2535" cy="3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a:t>图4.47 作 业 题 1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8244"/>
                                        </p:tgtEl>
                                        <p:attrNameLst>
                                          <p:attrName>style.visibility</p:attrName>
                                        </p:attrNameLst>
                                      </p:cBhvr>
                                      <p:to>
                                        <p:strVal val="visible"/>
                                      </p:to>
                                    </p:set>
                                    <p:animEffect transition="in" filter="wipe(left)">
                                      <p:cBhvr>
                                        <p:cTn id="7" dur="300"/>
                                        <p:tgtEl>
                                          <p:spTgt spid="138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38260"/>
                                        </p:tgtEl>
                                        <p:attrNameLst>
                                          <p:attrName>style.visibility</p:attrName>
                                        </p:attrNameLst>
                                      </p:cBhvr>
                                      <p:to>
                                        <p:strVal val="visible"/>
                                      </p:to>
                                    </p:set>
                                    <p:anim calcmode="lin" valueType="num">
                                      <p:cBhvr additive="base">
                                        <p:cTn id="12" dur="500" fill="hold"/>
                                        <p:tgtEl>
                                          <p:spTgt spid="138260"/>
                                        </p:tgtEl>
                                        <p:attrNameLst>
                                          <p:attrName>ppt_x</p:attrName>
                                        </p:attrNameLst>
                                      </p:cBhvr>
                                      <p:tavLst>
                                        <p:tav tm="0">
                                          <p:val>
                                            <p:strVal val="0-#ppt_w/2"/>
                                          </p:val>
                                        </p:tav>
                                        <p:tav tm="100000">
                                          <p:val>
                                            <p:strVal val="#ppt_x"/>
                                          </p:val>
                                        </p:tav>
                                      </p:tavLst>
                                    </p:anim>
                                    <p:anim calcmode="lin" valueType="num">
                                      <p:cBhvr additive="base">
                                        <p:cTn id="13" dur="500" fill="hold"/>
                                        <p:tgtEl>
                                          <p:spTgt spid="13826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38246"/>
                                        </p:tgtEl>
                                        <p:attrNameLst>
                                          <p:attrName>style.visibility</p:attrName>
                                        </p:attrNameLst>
                                      </p:cBhvr>
                                      <p:to>
                                        <p:strVal val="visible"/>
                                      </p:to>
                                    </p:set>
                                    <p:animEffect transition="in" filter="wipe(left)">
                                      <p:cBhvr>
                                        <p:cTn id="18" dur="300"/>
                                        <p:tgtEl>
                                          <p:spTgt spid="13824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8247"/>
                                        </p:tgtEl>
                                        <p:attrNameLst>
                                          <p:attrName>style.visibility</p:attrName>
                                        </p:attrNameLst>
                                      </p:cBhvr>
                                      <p:to>
                                        <p:strVal val="visible"/>
                                      </p:to>
                                    </p:set>
                                    <p:animEffect transition="in" filter="wipe(left)">
                                      <p:cBhvr>
                                        <p:cTn id="23" dur="300"/>
                                        <p:tgtEl>
                                          <p:spTgt spid="13824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8248"/>
                                        </p:tgtEl>
                                        <p:attrNameLst>
                                          <p:attrName>style.visibility</p:attrName>
                                        </p:attrNameLst>
                                      </p:cBhvr>
                                      <p:to>
                                        <p:strVal val="visible"/>
                                      </p:to>
                                    </p:set>
                                    <p:animEffect transition="in" filter="wipe(left)">
                                      <p:cBhvr>
                                        <p:cTn id="28" dur="300"/>
                                        <p:tgtEl>
                                          <p:spTgt spid="13824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8250"/>
                                        </p:tgtEl>
                                        <p:attrNameLst>
                                          <p:attrName>style.visibility</p:attrName>
                                        </p:attrNameLst>
                                      </p:cBhvr>
                                      <p:to>
                                        <p:strVal val="visible"/>
                                      </p:to>
                                    </p:set>
                                    <p:animEffect transition="in" filter="wipe(left)">
                                      <p:cBhvr>
                                        <p:cTn id="33" dur="300"/>
                                        <p:tgtEl>
                                          <p:spTgt spid="13825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38252"/>
                                        </p:tgtEl>
                                        <p:attrNameLst>
                                          <p:attrName>style.visibility</p:attrName>
                                        </p:attrNameLst>
                                      </p:cBhvr>
                                      <p:to>
                                        <p:strVal val="visible"/>
                                      </p:to>
                                    </p:set>
                                    <p:animEffect transition="in" filter="wipe(left)">
                                      <p:cBhvr>
                                        <p:cTn id="38" dur="300"/>
                                        <p:tgtEl>
                                          <p:spTgt spid="13825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138251"/>
                                        </p:tgtEl>
                                        <p:attrNameLst>
                                          <p:attrName>style.visibility</p:attrName>
                                        </p:attrNameLst>
                                      </p:cBhvr>
                                      <p:to>
                                        <p:strVal val="visible"/>
                                      </p:to>
                                    </p:set>
                                    <p:animEffect transition="in" filter="wipe(left)">
                                      <p:cBhvr>
                                        <p:cTn id="43" dur="300"/>
                                        <p:tgtEl>
                                          <p:spTgt spid="13825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38254"/>
                                        </p:tgtEl>
                                        <p:attrNameLst>
                                          <p:attrName>style.visibility</p:attrName>
                                        </p:attrNameLst>
                                      </p:cBhvr>
                                      <p:to>
                                        <p:strVal val="visible"/>
                                      </p:to>
                                    </p:set>
                                    <p:animEffect transition="in" filter="wipe(left)">
                                      <p:cBhvr>
                                        <p:cTn id="48" dur="300"/>
                                        <p:tgtEl>
                                          <p:spTgt spid="13825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iterate type="wd">
                                    <p:tmPct val="100000"/>
                                  </p:iterate>
                                  <p:childTnLst>
                                    <p:set>
                                      <p:cBhvr>
                                        <p:cTn id="52" dur="1" fill="hold">
                                          <p:stCondLst>
                                            <p:cond delay="0"/>
                                          </p:stCondLst>
                                        </p:cTn>
                                        <p:tgtEl>
                                          <p:spTgt spid="138253"/>
                                        </p:tgtEl>
                                        <p:attrNameLst>
                                          <p:attrName>style.visibility</p:attrName>
                                        </p:attrNameLst>
                                      </p:cBhvr>
                                      <p:to>
                                        <p:strVal val="visible"/>
                                      </p:to>
                                    </p:set>
                                    <p:animEffect transition="in" filter="wipe(left)">
                                      <p:cBhvr>
                                        <p:cTn id="53" dur="300"/>
                                        <p:tgtEl>
                                          <p:spTgt spid="13825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38255"/>
                                        </p:tgtEl>
                                        <p:attrNameLst>
                                          <p:attrName>style.visibility</p:attrName>
                                        </p:attrNameLst>
                                      </p:cBhvr>
                                      <p:to>
                                        <p:strVal val="visible"/>
                                      </p:to>
                                    </p:set>
                                    <p:animEffect transition="in" filter="wipe(left)">
                                      <p:cBhvr>
                                        <p:cTn id="58" dur="300"/>
                                        <p:tgtEl>
                                          <p:spTgt spid="13825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iterate type="wd">
                                    <p:tmPct val="100000"/>
                                  </p:iterate>
                                  <p:childTnLst>
                                    <p:set>
                                      <p:cBhvr>
                                        <p:cTn id="62" dur="1" fill="hold">
                                          <p:stCondLst>
                                            <p:cond delay="0"/>
                                          </p:stCondLst>
                                        </p:cTn>
                                        <p:tgtEl>
                                          <p:spTgt spid="138256"/>
                                        </p:tgtEl>
                                        <p:attrNameLst>
                                          <p:attrName>style.visibility</p:attrName>
                                        </p:attrNameLst>
                                      </p:cBhvr>
                                      <p:to>
                                        <p:strVal val="visible"/>
                                      </p:to>
                                    </p:set>
                                    <p:animEffect transition="in" filter="wipe(left)">
                                      <p:cBhvr>
                                        <p:cTn id="63" dur="300"/>
                                        <p:tgtEl>
                                          <p:spTgt spid="138256"/>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138258"/>
                                        </p:tgtEl>
                                        <p:attrNameLst>
                                          <p:attrName>style.visibility</p:attrName>
                                        </p:attrNameLst>
                                      </p:cBhvr>
                                      <p:to>
                                        <p:strVal val="visible"/>
                                      </p:to>
                                    </p:set>
                                    <p:animEffect transition="in" filter="wipe(left)">
                                      <p:cBhvr>
                                        <p:cTn id="68" dur="300"/>
                                        <p:tgtEl>
                                          <p:spTgt spid="138258"/>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grpId="0" nodeType="clickEffect">
                                  <p:stCondLst>
                                    <p:cond delay="0"/>
                                  </p:stCondLst>
                                  <p:iterate type="wd">
                                    <p:tmPct val="100000"/>
                                  </p:iterate>
                                  <p:childTnLst>
                                    <p:set>
                                      <p:cBhvr>
                                        <p:cTn id="72" dur="1" fill="hold">
                                          <p:stCondLst>
                                            <p:cond delay="0"/>
                                          </p:stCondLst>
                                        </p:cTn>
                                        <p:tgtEl>
                                          <p:spTgt spid="138257"/>
                                        </p:tgtEl>
                                        <p:attrNameLst>
                                          <p:attrName>style.visibility</p:attrName>
                                        </p:attrNameLst>
                                      </p:cBhvr>
                                      <p:to>
                                        <p:strVal val="visible"/>
                                      </p:to>
                                    </p:set>
                                    <p:animEffect transition="in" filter="wipe(left)">
                                      <p:cBhvr>
                                        <p:cTn id="73" dur="300"/>
                                        <p:tgtEl>
                                          <p:spTgt spid="138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autoUpdateAnimBg="0"/>
      <p:bldP spid="138246" grpId="0" autoUpdateAnimBg="0"/>
      <p:bldP spid="138247" grpId="0" autoUpdateAnimBg="0"/>
      <p:bldP spid="138248" grpId="0" autoUpdateAnimBg="0"/>
      <p:bldP spid="138250" grpId="0" autoUpdateAnimBg="0"/>
      <p:bldP spid="138251" grpId="0" autoUpdateAnimBg="0"/>
      <p:bldP spid="138252" grpId="0" autoUpdateAnimBg="0"/>
      <p:bldP spid="138253" grpId="0" autoUpdateAnimBg="0"/>
      <p:bldP spid="138254" grpId="0" autoUpdateAnimBg="0"/>
      <p:bldP spid="138255" grpId="0" autoUpdateAnimBg="0"/>
      <p:bldP spid="138256" grpId="0" autoUpdateAnimBg="0"/>
      <p:bldP spid="138257" grpId="0" autoUpdateAnimBg="0"/>
      <p:bldP spid="138258"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2E2428A-0015-412D-B9D8-CBFEF806E1EE}" type="slidenum">
              <a:rPr kumimoji="0" lang="zh-CN" altLang="en-US" sz="2000" smtClean="0">
                <a:solidFill>
                  <a:srgbClr val="0000FF"/>
                </a:solidFill>
              </a:rPr>
              <a:pPr eaLnBrk="1" hangingPunct="1"/>
              <a:t>76</a:t>
            </a:fld>
            <a:endParaRPr kumimoji="0" lang="en-US" altLang="zh-CN" sz="2000" smtClean="0">
              <a:solidFill>
                <a:srgbClr val="0000FF"/>
              </a:solidFill>
            </a:endParaRPr>
          </a:p>
        </p:txBody>
      </p:sp>
      <p:sp>
        <p:nvSpPr>
          <p:cNvPr id="140297" name="Text Box 1033"/>
          <p:cNvSpPr txBox="1">
            <a:spLocks noChangeArrowheads="1"/>
          </p:cNvSpPr>
          <p:nvPr/>
        </p:nvSpPr>
        <p:spPr bwMode="auto">
          <a:xfrm>
            <a:off x="168275" y="4729163"/>
            <a:ext cx="848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b="1"/>
              <a:t>2. 键槽中心平面对其圆锥轴线</a:t>
            </a:r>
            <a:r>
              <a:rPr kumimoji="0" lang="en-US" altLang="zh-CN" b="1" i="1"/>
              <a:t>G</a:t>
            </a:r>
            <a:r>
              <a:rPr kumimoji="0" lang="zh-CN" altLang="en-US" b="1"/>
              <a:t>的对称度的公差值为0.025。</a:t>
            </a:r>
          </a:p>
        </p:txBody>
      </p:sp>
      <p:sp>
        <p:nvSpPr>
          <p:cNvPr id="140298" name="Text Box 1034"/>
          <p:cNvSpPr txBox="1">
            <a:spLocks noChangeArrowheads="1"/>
          </p:cNvSpPr>
          <p:nvPr/>
        </p:nvSpPr>
        <p:spPr bwMode="auto">
          <a:xfrm>
            <a:off x="168275" y="5081588"/>
            <a:ext cx="6415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b="1"/>
              <a:t>3. 圆柱</a:t>
            </a:r>
            <a:r>
              <a:rPr kumimoji="0" lang="en-US" altLang="zh-CN" b="1" i="1">
                <a:latin typeface="Swis721 BT" pitchFamily="34" charset="0"/>
              </a:rPr>
              <a:t>Φ</a:t>
            </a:r>
            <a:r>
              <a:rPr kumimoji="0" lang="en-US" altLang="zh-CN" sz="2800" b="1" i="1"/>
              <a:t>d</a:t>
            </a:r>
            <a:r>
              <a:rPr kumimoji="0" lang="en-US" altLang="zh-CN" sz="2800" b="1" baseline="-25000"/>
              <a:t>3</a:t>
            </a:r>
            <a:r>
              <a:rPr kumimoji="0" lang="zh-CN" altLang="en-US" sz="2800" b="1"/>
              <a:t>的圆柱度公差值为0.01。</a:t>
            </a:r>
          </a:p>
        </p:txBody>
      </p:sp>
      <p:sp>
        <p:nvSpPr>
          <p:cNvPr id="140299" name="Rectangle 1035"/>
          <p:cNvSpPr>
            <a:spLocks noChangeArrowheads="1"/>
          </p:cNvSpPr>
          <p:nvPr/>
        </p:nvSpPr>
        <p:spPr bwMode="auto">
          <a:xfrm>
            <a:off x="230188" y="363538"/>
            <a:ext cx="3208337"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zh-CN" altLang="en-US" dirty="0"/>
              <a:t>作业题：2.答案</a:t>
            </a:r>
          </a:p>
        </p:txBody>
      </p:sp>
      <p:sp>
        <p:nvSpPr>
          <p:cNvPr id="140301" name="Text Box 1037"/>
          <p:cNvSpPr txBox="1">
            <a:spLocks noChangeArrowheads="1"/>
          </p:cNvSpPr>
          <p:nvPr/>
        </p:nvSpPr>
        <p:spPr bwMode="auto">
          <a:xfrm>
            <a:off x="168275" y="4314825"/>
            <a:ext cx="890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b="1"/>
              <a:t>1.  圆锥面对</a:t>
            </a:r>
            <a:r>
              <a:rPr kumimoji="0" lang="en-US" altLang="zh-CN" b="1" i="1"/>
              <a:t>d</a:t>
            </a:r>
            <a:r>
              <a:rPr kumimoji="0" lang="en-US" altLang="zh-CN" b="1" baseline="-25000"/>
              <a:t>2</a:t>
            </a:r>
            <a:r>
              <a:rPr kumimoji="0" lang="zh-CN" altLang="en-US" b="1"/>
              <a:t>和</a:t>
            </a:r>
            <a:r>
              <a:rPr kumimoji="0" lang="en-US" altLang="zh-CN" b="1" i="1"/>
              <a:t>d</a:t>
            </a:r>
            <a:r>
              <a:rPr kumimoji="0" lang="en-US" altLang="zh-CN" b="1" baseline="-25000"/>
              <a:t>2</a:t>
            </a:r>
            <a:r>
              <a:rPr kumimoji="0" lang="zh-CN" altLang="en-US" b="1"/>
              <a:t>轴线为公共基准的斜向圆跳动公差值为0.025。</a:t>
            </a:r>
          </a:p>
        </p:txBody>
      </p:sp>
      <p:sp>
        <p:nvSpPr>
          <p:cNvPr id="140302" name="Text Box 1038"/>
          <p:cNvSpPr txBox="1">
            <a:spLocks noChangeArrowheads="1"/>
          </p:cNvSpPr>
          <p:nvPr/>
        </p:nvSpPr>
        <p:spPr bwMode="auto">
          <a:xfrm>
            <a:off x="168275" y="5546725"/>
            <a:ext cx="890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a:r>
              <a:rPr kumimoji="0" lang="zh-CN" altLang="en-US" b="1"/>
              <a:t>4. </a:t>
            </a:r>
            <a:r>
              <a:rPr kumimoji="0" lang="en-US" altLang="zh-CN" b="1" i="1"/>
              <a:t>d</a:t>
            </a:r>
            <a:r>
              <a:rPr kumimoji="0" lang="en-US" altLang="zh-CN" b="1" baseline="-25000"/>
              <a:t>3</a:t>
            </a:r>
            <a:r>
              <a:rPr kumimoji="0" lang="zh-CN" altLang="en-US" b="1"/>
              <a:t>轴线对两</a:t>
            </a:r>
            <a:r>
              <a:rPr kumimoji="0" lang="en-US" altLang="zh-CN" b="1" i="1"/>
              <a:t>d</a:t>
            </a:r>
            <a:r>
              <a:rPr kumimoji="0" lang="en-US" altLang="zh-CN" b="1" baseline="-25000"/>
              <a:t>2</a:t>
            </a:r>
            <a:r>
              <a:rPr kumimoji="0" lang="zh-CN" altLang="en-US" b="1" baseline="-25000"/>
              <a:t> </a:t>
            </a:r>
            <a:r>
              <a:rPr kumimoji="0" lang="zh-CN" altLang="en-US" b="1"/>
              <a:t> 的公共基准的平行度公差值为</a:t>
            </a:r>
            <a:r>
              <a:rPr kumimoji="0" lang="en-US" altLang="zh-CN" b="1" i="1">
                <a:latin typeface="Swis721 BT" pitchFamily="34" charset="0"/>
              </a:rPr>
              <a:t>Φ</a:t>
            </a:r>
            <a:r>
              <a:rPr kumimoji="0" lang="en-US" altLang="zh-CN" b="1"/>
              <a:t>0.02。</a:t>
            </a:r>
          </a:p>
        </p:txBody>
      </p:sp>
      <p:sp>
        <p:nvSpPr>
          <p:cNvPr id="140303" name="Text Box 1039"/>
          <p:cNvSpPr txBox="1">
            <a:spLocks noChangeArrowheads="1"/>
          </p:cNvSpPr>
          <p:nvPr/>
        </p:nvSpPr>
        <p:spPr bwMode="auto">
          <a:xfrm>
            <a:off x="160067" y="5984875"/>
            <a:ext cx="8132763"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5.  圆柱</a:t>
            </a:r>
            <a:r>
              <a:rPr kumimoji="0" lang="en-US" altLang="zh-CN" b="1" i="1" dirty="0"/>
              <a:t>d</a:t>
            </a:r>
            <a:r>
              <a:rPr kumimoji="0" lang="en-US" altLang="zh-CN" b="1" baseline="-25000" dirty="0"/>
              <a:t>2</a:t>
            </a:r>
            <a:r>
              <a:rPr kumimoji="0" lang="zh-CN" altLang="en-US" b="1" dirty="0"/>
              <a:t>的径向圆跳动公差和圆柱度公差解释同上。</a:t>
            </a:r>
          </a:p>
        </p:txBody>
      </p:sp>
      <p:pic>
        <p:nvPicPr>
          <p:cNvPr id="140310" name="Picture 10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2338" y="860425"/>
            <a:ext cx="5746750" cy="338296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0312" name="Rectangle 1048"/>
          <p:cNvSpPr>
            <a:spLocks noChangeArrowheads="1"/>
          </p:cNvSpPr>
          <p:nvPr/>
        </p:nvSpPr>
        <p:spPr bwMode="auto">
          <a:xfrm>
            <a:off x="1731963" y="966788"/>
            <a:ext cx="552450" cy="37623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1</a:t>
            </a:r>
          </a:p>
        </p:txBody>
      </p:sp>
      <p:sp>
        <p:nvSpPr>
          <p:cNvPr id="140313" name="Rectangle 1049"/>
          <p:cNvSpPr>
            <a:spLocks noChangeArrowheads="1"/>
          </p:cNvSpPr>
          <p:nvPr/>
        </p:nvSpPr>
        <p:spPr bwMode="auto">
          <a:xfrm>
            <a:off x="1892300" y="2151063"/>
            <a:ext cx="552450" cy="37623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2</a:t>
            </a:r>
          </a:p>
        </p:txBody>
      </p:sp>
      <p:sp>
        <p:nvSpPr>
          <p:cNvPr id="140314" name="Rectangle 1050"/>
          <p:cNvSpPr>
            <a:spLocks noChangeArrowheads="1"/>
          </p:cNvSpPr>
          <p:nvPr/>
        </p:nvSpPr>
        <p:spPr bwMode="auto">
          <a:xfrm>
            <a:off x="2954338" y="444500"/>
            <a:ext cx="552450" cy="376238"/>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3</a:t>
            </a:r>
          </a:p>
        </p:txBody>
      </p:sp>
      <p:sp>
        <p:nvSpPr>
          <p:cNvPr id="140315" name="Rectangle 1051"/>
          <p:cNvSpPr>
            <a:spLocks noChangeArrowheads="1"/>
          </p:cNvSpPr>
          <p:nvPr/>
        </p:nvSpPr>
        <p:spPr bwMode="auto">
          <a:xfrm>
            <a:off x="5145088" y="471488"/>
            <a:ext cx="552450" cy="37623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4</a:t>
            </a:r>
          </a:p>
        </p:txBody>
      </p:sp>
      <p:sp>
        <p:nvSpPr>
          <p:cNvPr id="140316" name="Rectangle 1052"/>
          <p:cNvSpPr>
            <a:spLocks noChangeArrowheads="1"/>
          </p:cNvSpPr>
          <p:nvPr/>
        </p:nvSpPr>
        <p:spPr bwMode="auto">
          <a:xfrm>
            <a:off x="6448425" y="1385888"/>
            <a:ext cx="552450" cy="376237"/>
          </a:xfrm>
          <a:prstGeom prst="rect">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5</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0299"/>
                                        </p:tgtEl>
                                        <p:attrNameLst>
                                          <p:attrName>style.visibility</p:attrName>
                                        </p:attrNameLst>
                                      </p:cBhvr>
                                      <p:to>
                                        <p:strVal val="visible"/>
                                      </p:to>
                                    </p:set>
                                    <p:animEffect transition="in" filter="wipe(left)">
                                      <p:cBhvr>
                                        <p:cTn id="7" dur="500"/>
                                        <p:tgtEl>
                                          <p:spTgt spid="1402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40310"/>
                                        </p:tgtEl>
                                        <p:attrNameLst>
                                          <p:attrName>style.visibility</p:attrName>
                                        </p:attrNameLst>
                                      </p:cBhvr>
                                      <p:to>
                                        <p:strVal val="visible"/>
                                      </p:to>
                                    </p:set>
                                    <p:anim calcmode="lin" valueType="num">
                                      <p:cBhvr additive="base">
                                        <p:cTn id="12" dur="500" fill="hold"/>
                                        <p:tgtEl>
                                          <p:spTgt spid="140310"/>
                                        </p:tgtEl>
                                        <p:attrNameLst>
                                          <p:attrName>ppt_x</p:attrName>
                                        </p:attrNameLst>
                                      </p:cBhvr>
                                      <p:tavLst>
                                        <p:tav tm="0">
                                          <p:val>
                                            <p:strVal val="1+#ppt_w/2"/>
                                          </p:val>
                                        </p:tav>
                                        <p:tav tm="100000">
                                          <p:val>
                                            <p:strVal val="#ppt_x"/>
                                          </p:val>
                                        </p:tav>
                                      </p:tavLst>
                                    </p:anim>
                                    <p:anim calcmode="lin" valueType="num">
                                      <p:cBhvr additive="base">
                                        <p:cTn id="13" dur="500" fill="hold"/>
                                        <p:tgtEl>
                                          <p:spTgt spid="1403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0312"/>
                                        </p:tgtEl>
                                        <p:attrNameLst>
                                          <p:attrName>style.visibility</p:attrName>
                                        </p:attrNameLst>
                                      </p:cBhvr>
                                      <p:to>
                                        <p:strVal val="visible"/>
                                      </p:to>
                                    </p:set>
                                    <p:animEffect transition="in" filter="wipe(down)">
                                      <p:cBhvr>
                                        <p:cTn id="18" dur="500"/>
                                        <p:tgtEl>
                                          <p:spTgt spid="14031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0301"/>
                                        </p:tgtEl>
                                        <p:attrNameLst>
                                          <p:attrName>style.visibility</p:attrName>
                                        </p:attrNameLst>
                                      </p:cBhvr>
                                      <p:to>
                                        <p:strVal val="visible"/>
                                      </p:to>
                                    </p:set>
                                    <p:animEffect transition="in" filter="wipe(left)">
                                      <p:cBhvr>
                                        <p:cTn id="23" dur="500"/>
                                        <p:tgtEl>
                                          <p:spTgt spid="14030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0313"/>
                                        </p:tgtEl>
                                        <p:attrNameLst>
                                          <p:attrName>style.visibility</p:attrName>
                                        </p:attrNameLst>
                                      </p:cBhvr>
                                      <p:to>
                                        <p:strVal val="visible"/>
                                      </p:to>
                                    </p:set>
                                    <p:animEffect transition="in" filter="wipe(down)">
                                      <p:cBhvr>
                                        <p:cTn id="28" dur="500"/>
                                        <p:tgtEl>
                                          <p:spTgt spid="14031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0297"/>
                                        </p:tgtEl>
                                        <p:attrNameLst>
                                          <p:attrName>style.visibility</p:attrName>
                                        </p:attrNameLst>
                                      </p:cBhvr>
                                      <p:to>
                                        <p:strVal val="visible"/>
                                      </p:to>
                                    </p:set>
                                    <p:animEffect transition="in" filter="wipe(left)">
                                      <p:cBhvr>
                                        <p:cTn id="33" dur="500"/>
                                        <p:tgtEl>
                                          <p:spTgt spid="14029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0314"/>
                                        </p:tgtEl>
                                        <p:attrNameLst>
                                          <p:attrName>style.visibility</p:attrName>
                                        </p:attrNameLst>
                                      </p:cBhvr>
                                      <p:to>
                                        <p:strVal val="visible"/>
                                      </p:to>
                                    </p:set>
                                    <p:animEffect transition="in" filter="wipe(down)">
                                      <p:cBhvr>
                                        <p:cTn id="38" dur="500"/>
                                        <p:tgtEl>
                                          <p:spTgt spid="14031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0298"/>
                                        </p:tgtEl>
                                        <p:attrNameLst>
                                          <p:attrName>style.visibility</p:attrName>
                                        </p:attrNameLst>
                                      </p:cBhvr>
                                      <p:to>
                                        <p:strVal val="visible"/>
                                      </p:to>
                                    </p:set>
                                    <p:animEffect transition="in" filter="wipe(left)">
                                      <p:cBhvr>
                                        <p:cTn id="43" dur="500"/>
                                        <p:tgtEl>
                                          <p:spTgt spid="14029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40315"/>
                                        </p:tgtEl>
                                        <p:attrNameLst>
                                          <p:attrName>style.visibility</p:attrName>
                                        </p:attrNameLst>
                                      </p:cBhvr>
                                      <p:to>
                                        <p:strVal val="visible"/>
                                      </p:to>
                                    </p:set>
                                    <p:animEffect transition="in" filter="wipe(down)">
                                      <p:cBhvr>
                                        <p:cTn id="48" dur="500"/>
                                        <p:tgtEl>
                                          <p:spTgt spid="1403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0302"/>
                                        </p:tgtEl>
                                        <p:attrNameLst>
                                          <p:attrName>style.visibility</p:attrName>
                                        </p:attrNameLst>
                                      </p:cBhvr>
                                      <p:to>
                                        <p:strVal val="visible"/>
                                      </p:to>
                                    </p:set>
                                    <p:animEffect transition="in" filter="wipe(left)">
                                      <p:cBhvr>
                                        <p:cTn id="53" dur="500"/>
                                        <p:tgtEl>
                                          <p:spTgt spid="14030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40316"/>
                                        </p:tgtEl>
                                        <p:attrNameLst>
                                          <p:attrName>style.visibility</p:attrName>
                                        </p:attrNameLst>
                                      </p:cBhvr>
                                      <p:to>
                                        <p:strVal val="visible"/>
                                      </p:to>
                                    </p:set>
                                    <p:animEffect transition="in" filter="wipe(down)">
                                      <p:cBhvr>
                                        <p:cTn id="58" dur="500"/>
                                        <p:tgtEl>
                                          <p:spTgt spid="14031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0303"/>
                                        </p:tgtEl>
                                        <p:attrNameLst>
                                          <p:attrName>style.visibility</p:attrName>
                                        </p:attrNameLst>
                                      </p:cBhvr>
                                      <p:to>
                                        <p:strVal val="visible"/>
                                      </p:to>
                                    </p:set>
                                    <p:animEffect transition="in" filter="wipe(left)">
                                      <p:cBhvr>
                                        <p:cTn id="63" dur="500"/>
                                        <p:tgtEl>
                                          <p:spTgt spid="140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7" grpId="0" autoUpdateAnimBg="0"/>
      <p:bldP spid="140298" grpId="0" autoUpdateAnimBg="0"/>
      <p:bldP spid="140299" grpId="0" autoUpdateAnimBg="0"/>
      <p:bldP spid="140301" grpId="0" autoUpdateAnimBg="0"/>
      <p:bldP spid="140302" grpId="0" autoUpdateAnimBg="0"/>
      <p:bldP spid="140303" grpId="0" autoUpdateAnimBg="0"/>
      <p:bldP spid="140312" grpId="0" animBg="1"/>
      <p:bldP spid="140313" grpId="0" animBg="1"/>
      <p:bldP spid="140314" grpId="0" animBg="1"/>
      <p:bldP spid="140315" grpId="0" animBg="1"/>
      <p:bldP spid="14031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844F952-B1E6-4AAC-AD85-11E046F139A2}" type="slidenum">
              <a:rPr kumimoji="0" lang="zh-CN" altLang="en-US" sz="2000" smtClean="0">
                <a:solidFill>
                  <a:srgbClr val="0000FF"/>
                </a:solidFill>
              </a:rPr>
              <a:pPr eaLnBrk="1" hangingPunct="1"/>
              <a:t>77</a:t>
            </a:fld>
            <a:endParaRPr kumimoji="0" lang="en-US" altLang="zh-CN" sz="2000" smtClean="0">
              <a:solidFill>
                <a:srgbClr val="0000FF"/>
              </a:solidFill>
            </a:endParaRPr>
          </a:p>
        </p:txBody>
      </p:sp>
      <p:grpSp>
        <p:nvGrpSpPr>
          <p:cNvPr id="82982" name="Group 38"/>
          <p:cNvGrpSpPr>
            <a:grpSpLocks/>
          </p:cNvGrpSpPr>
          <p:nvPr/>
        </p:nvGrpSpPr>
        <p:grpSpPr bwMode="auto">
          <a:xfrm>
            <a:off x="750888" y="652463"/>
            <a:ext cx="7038975" cy="5859462"/>
            <a:chOff x="473" y="411"/>
            <a:chExt cx="4434" cy="3691"/>
          </a:xfrm>
        </p:grpSpPr>
        <p:grpSp>
          <p:nvGrpSpPr>
            <p:cNvPr id="67589" name="Group 36"/>
            <p:cNvGrpSpPr>
              <a:grpSpLocks/>
            </p:cNvGrpSpPr>
            <p:nvPr/>
          </p:nvGrpSpPr>
          <p:grpSpPr bwMode="auto">
            <a:xfrm>
              <a:off x="473" y="411"/>
              <a:ext cx="4434" cy="3691"/>
              <a:chOff x="473" y="411"/>
              <a:chExt cx="4434" cy="3691"/>
            </a:xfrm>
          </p:grpSpPr>
          <p:grpSp>
            <p:nvGrpSpPr>
              <p:cNvPr id="67591" name="Group 10"/>
              <p:cNvGrpSpPr>
                <a:grpSpLocks/>
              </p:cNvGrpSpPr>
              <p:nvPr/>
            </p:nvGrpSpPr>
            <p:grpSpPr bwMode="auto">
              <a:xfrm>
                <a:off x="473" y="411"/>
                <a:ext cx="3428" cy="3691"/>
                <a:chOff x="1344" y="240"/>
                <a:chExt cx="3428" cy="3691"/>
              </a:xfrm>
            </p:grpSpPr>
            <p:pic>
              <p:nvPicPr>
                <p:cNvPr id="6760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4" y="240"/>
                  <a:ext cx="3428" cy="3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04" name="Text Box 12"/>
                <p:cNvSpPr txBox="1">
                  <a:spLocks noChangeArrowheads="1"/>
                </p:cNvSpPr>
                <p:nvPr/>
              </p:nvSpPr>
              <p:spPr bwMode="auto">
                <a:xfrm>
                  <a:off x="2491" y="3681"/>
                  <a:ext cx="87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a:latin typeface="宋体" pitchFamily="2" charset="-122"/>
                    </a:rPr>
                    <a:t>图</a:t>
                  </a:r>
                  <a:r>
                    <a:rPr lang="zh-CN" altLang="en-US" sz="2000"/>
                    <a:t>4.49</a:t>
                  </a:r>
                </a:p>
              </p:txBody>
            </p:sp>
          </p:grpSp>
          <p:sp>
            <p:nvSpPr>
              <p:cNvPr id="82957" name="WordArt 13"/>
              <p:cNvSpPr>
                <a:spLocks noChangeArrowheads="1" noChangeShapeType="1" noTextEdit="1"/>
              </p:cNvSpPr>
              <p:nvPr/>
            </p:nvSpPr>
            <p:spPr bwMode="auto">
              <a:xfrm>
                <a:off x="3899" y="3006"/>
                <a:ext cx="1008" cy="62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defRPr/>
                </a:pPr>
                <a:r>
                  <a:rPr lang="zh-CN" altLang="en-US" sz="1800" kern="10">
                    <a:ln w="9525">
                      <a:solidFill>
                        <a:srgbClr val="000000"/>
                      </a:solidFill>
                      <a:round/>
                      <a:headEnd/>
                      <a:tailEnd/>
                    </a:ln>
                    <a:solidFill>
                      <a:srgbClr val="000000"/>
                    </a:solidFill>
                    <a:latin typeface="宋体"/>
                    <a:ea typeface="宋体"/>
                  </a:rPr>
                  <a:t>技术条件</a:t>
                </a:r>
              </a:p>
              <a:p>
                <a:pPr>
                  <a:defRPr/>
                </a:pPr>
                <a:endParaRPr lang="zh-CN" altLang="en-US" sz="1800" kern="10">
                  <a:ln w="9525">
                    <a:solidFill>
                      <a:srgbClr val="000000"/>
                    </a:solidFill>
                    <a:round/>
                    <a:headEnd/>
                    <a:tailEnd/>
                  </a:ln>
                  <a:solidFill>
                    <a:srgbClr val="000000"/>
                  </a:solidFill>
                  <a:latin typeface="宋体"/>
                  <a:ea typeface="宋体"/>
                </a:endParaRPr>
              </a:p>
              <a:p>
                <a:pPr>
                  <a:defRPr/>
                </a:pPr>
                <a:r>
                  <a:rPr lang="zh-CN" altLang="en-US" sz="1800" kern="10">
                    <a:ln w="9525">
                      <a:solidFill>
                        <a:srgbClr val="000000"/>
                      </a:solidFill>
                      <a:round/>
                      <a:headEnd/>
                      <a:tailEnd/>
                    </a:ln>
                    <a:solidFill>
                      <a:srgbClr val="000000"/>
                    </a:solidFill>
                    <a:latin typeface="宋体"/>
                    <a:ea typeface="宋体"/>
                  </a:rPr>
                  <a:t>未注几何公差：</a:t>
                </a:r>
              </a:p>
              <a:p>
                <a:pPr>
                  <a:defRPr/>
                </a:pPr>
                <a:endParaRPr lang="zh-CN" altLang="en-US" sz="1800" kern="10">
                  <a:ln w="9525">
                    <a:solidFill>
                      <a:srgbClr val="000000"/>
                    </a:solidFill>
                    <a:round/>
                    <a:headEnd/>
                    <a:tailEnd/>
                  </a:ln>
                  <a:solidFill>
                    <a:srgbClr val="000000"/>
                  </a:solidFill>
                  <a:latin typeface="宋体"/>
                  <a:ea typeface="宋体"/>
                </a:endParaRPr>
              </a:p>
              <a:p>
                <a:pPr>
                  <a:defRPr/>
                </a:pPr>
                <a:r>
                  <a:rPr lang="en-US" altLang="zh-CN" sz="1800" kern="10">
                    <a:ln w="9525">
                      <a:solidFill>
                        <a:srgbClr val="000000"/>
                      </a:solidFill>
                      <a:round/>
                      <a:headEnd/>
                      <a:tailEnd/>
                    </a:ln>
                    <a:solidFill>
                      <a:srgbClr val="000000"/>
                    </a:solidFill>
                    <a:latin typeface="宋体"/>
                    <a:ea typeface="宋体"/>
                  </a:rPr>
                  <a:t>GB/T1184--K</a:t>
                </a:r>
                <a:endParaRPr lang="zh-CN" altLang="en-US" sz="1800" kern="10">
                  <a:ln w="9525">
                    <a:solidFill>
                      <a:srgbClr val="000000"/>
                    </a:solidFill>
                    <a:round/>
                    <a:headEnd/>
                    <a:tailEnd/>
                  </a:ln>
                  <a:solidFill>
                    <a:srgbClr val="000000"/>
                  </a:solidFill>
                  <a:latin typeface="宋体"/>
                  <a:ea typeface="宋体"/>
                </a:endParaRPr>
              </a:p>
            </p:txBody>
          </p:sp>
          <p:sp>
            <p:nvSpPr>
              <p:cNvPr id="67593" name="Rectangle 23"/>
              <p:cNvSpPr>
                <a:spLocks noChangeArrowheads="1"/>
              </p:cNvSpPr>
              <p:nvPr/>
            </p:nvSpPr>
            <p:spPr bwMode="auto">
              <a:xfrm>
                <a:off x="988" y="3311"/>
                <a:ext cx="341" cy="30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4" name="Rectangle 24"/>
              <p:cNvSpPr>
                <a:spLocks noChangeArrowheads="1"/>
              </p:cNvSpPr>
              <p:nvPr/>
            </p:nvSpPr>
            <p:spPr bwMode="auto">
              <a:xfrm>
                <a:off x="1391" y="3646"/>
                <a:ext cx="341" cy="23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7595" name="Group 25"/>
              <p:cNvGrpSpPr>
                <a:grpSpLocks/>
              </p:cNvGrpSpPr>
              <p:nvPr/>
            </p:nvGrpSpPr>
            <p:grpSpPr bwMode="auto">
              <a:xfrm>
                <a:off x="1039" y="3289"/>
                <a:ext cx="207" cy="430"/>
                <a:chOff x="4731" y="610"/>
                <a:chExt cx="245" cy="508"/>
              </a:xfrm>
            </p:grpSpPr>
            <p:sp>
              <p:nvSpPr>
                <p:cNvPr id="67600" name="AutoShape 26"/>
                <p:cNvSpPr>
                  <a:spLocks noChangeArrowheads="1"/>
                </p:cNvSpPr>
                <p:nvPr/>
              </p:nvSpPr>
              <p:spPr bwMode="auto">
                <a:xfrm flipV="1">
                  <a:off x="4731" y="610"/>
                  <a:ext cx="245" cy="212"/>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01" name="Line 27"/>
                <p:cNvSpPr>
                  <a:spLocks noChangeShapeType="1"/>
                </p:cNvSpPr>
                <p:nvPr/>
              </p:nvSpPr>
              <p:spPr bwMode="auto">
                <a:xfrm>
                  <a:off x="4854" y="828"/>
                  <a:ext cx="0" cy="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02" name="Rectangle 28"/>
                <p:cNvSpPr>
                  <a:spLocks noChangeArrowheads="1"/>
                </p:cNvSpPr>
                <p:nvPr/>
              </p:nvSpPr>
              <p:spPr bwMode="auto">
                <a:xfrm>
                  <a:off x="4760" y="917"/>
                  <a:ext cx="201" cy="201"/>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A</a:t>
                  </a:r>
                </a:p>
              </p:txBody>
            </p:sp>
          </p:grpSp>
          <p:grpSp>
            <p:nvGrpSpPr>
              <p:cNvPr id="67596" name="Group 32"/>
              <p:cNvGrpSpPr>
                <a:grpSpLocks/>
              </p:cNvGrpSpPr>
              <p:nvPr/>
            </p:nvGrpSpPr>
            <p:grpSpPr bwMode="auto">
              <a:xfrm>
                <a:off x="1332" y="3634"/>
                <a:ext cx="423" cy="207"/>
                <a:chOff x="3831" y="189"/>
                <a:chExt cx="423" cy="207"/>
              </a:xfrm>
            </p:grpSpPr>
            <p:sp>
              <p:nvSpPr>
                <p:cNvPr id="67597" name="AutoShape 33"/>
                <p:cNvSpPr>
                  <a:spLocks noChangeArrowheads="1"/>
                </p:cNvSpPr>
                <p:nvPr/>
              </p:nvSpPr>
              <p:spPr bwMode="auto">
                <a:xfrm rot="5400000" flipV="1">
                  <a:off x="4061" y="203"/>
                  <a:ext cx="207" cy="179"/>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8" name="Line 34"/>
                <p:cNvSpPr>
                  <a:spLocks noChangeShapeType="1"/>
                </p:cNvSpPr>
                <p:nvPr/>
              </p:nvSpPr>
              <p:spPr bwMode="auto">
                <a:xfrm rot="5400000">
                  <a:off x="4044" y="255"/>
                  <a:ext cx="0" cy="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9" name="Rectangle 35"/>
                <p:cNvSpPr>
                  <a:spLocks noChangeArrowheads="1"/>
                </p:cNvSpPr>
                <p:nvPr/>
              </p:nvSpPr>
              <p:spPr bwMode="auto">
                <a:xfrm>
                  <a:off x="3831" y="214"/>
                  <a:ext cx="169" cy="17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B</a:t>
                  </a:r>
                </a:p>
              </p:txBody>
            </p:sp>
          </p:grpSp>
        </p:grpSp>
        <p:sp>
          <p:nvSpPr>
            <p:cNvPr id="67590" name="Oval 37"/>
            <p:cNvSpPr>
              <a:spLocks noChangeArrowheads="1"/>
            </p:cNvSpPr>
            <p:nvPr/>
          </p:nvSpPr>
          <p:spPr bwMode="auto">
            <a:xfrm rot="-5400000">
              <a:off x="866" y="1616"/>
              <a:ext cx="240" cy="240"/>
            </a:xfrm>
            <a:prstGeom prst="ellipse">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a:t>E</a:t>
              </a:r>
            </a:p>
          </p:txBody>
        </p:sp>
      </p:grpSp>
      <p:sp>
        <p:nvSpPr>
          <p:cNvPr id="21" name="Text Box 8"/>
          <p:cNvSpPr txBox="1">
            <a:spLocks noChangeArrowheads="1"/>
          </p:cNvSpPr>
          <p:nvPr/>
        </p:nvSpPr>
        <p:spPr bwMode="auto">
          <a:xfrm>
            <a:off x="400051" y="713200"/>
            <a:ext cx="3155950"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b="1" dirty="0"/>
              <a:t>作业题：3.答案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2982"/>
                                        </p:tgtEl>
                                        <p:attrNameLst>
                                          <p:attrName>style.visibility</p:attrName>
                                        </p:attrNameLst>
                                      </p:cBhvr>
                                      <p:to>
                                        <p:strVal val="visible"/>
                                      </p:to>
                                    </p:set>
                                    <p:anim calcmode="lin" valueType="num">
                                      <p:cBhvr additive="base">
                                        <p:cTn id="7" dur="500" fill="hold"/>
                                        <p:tgtEl>
                                          <p:spTgt spid="82982"/>
                                        </p:tgtEl>
                                        <p:attrNameLst>
                                          <p:attrName>ppt_x</p:attrName>
                                        </p:attrNameLst>
                                      </p:cBhvr>
                                      <p:tavLst>
                                        <p:tav tm="0">
                                          <p:val>
                                            <p:strVal val="0-#ppt_w/2"/>
                                          </p:val>
                                        </p:tav>
                                        <p:tav tm="100000">
                                          <p:val>
                                            <p:strVal val="#ppt_x"/>
                                          </p:val>
                                        </p:tav>
                                      </p:tavLst>
                                    </p:anim>
                                    <p:anim calcmode="lin" valueType="num">
                                      <p:cBhvr additive="base">
                                        <p:cTn id="8" dur="500" fill="hold"/>
                                        <p:tgtEl>
                                          <p:spTgt spid="829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B1C2CEB-32F6-49DE-B5C2-40710F1CD84B}" type="slidenum">
              <a:rPr kumimoji="0" lang="zh-CN" altLang="en-US" sz="2000" smtClean="0">
                <a:solidFill>
                  <a:srgbClr val="0000FF"/>
                </a:solidFill>
              </a:rPr>
              <a:pPr eaLnBrk="1" hangingPunct="1"/>
              <a:t>78</a:t>
            </a:fld>
            <a:endParaRPr kumimoji="0" lang="en-US" altLang="zh-CN" sz="2000" smtClean="0">
              <a:solidFill>
                <a:srgbClr val="0000FF"/>
              </a:solidFill>
            </a:endParaRPr>
          </a:p>
        </p:txBody>
      </p:sp>
      <p:sp>
        <p:nvSpPr>
          <p:cNvPr id="83973" name="Text Box 5"/>
          <p:cNvSpPr txBox="1">
            <a:spLocks noChangeArrowheads="1"/>
          </p:cNvSpPr>
          <p:nvPr/>
        </p:nvSpPr>
        <p:spPr bwMode="auto">
          <a:xfrm>
            <a:off x="376238" y="1054100"/>
            <a:ext cx="374015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a:t>
            </a:r>
            <a:r>
              <a:rPr lang="en-US" altLang="zh-CN" sz="2800" b="1"/>
              <a:t>a）</a:t>
            </a:r>
            <a:r>
              <a:rPr lang="zh-CN" altLang="en-US" sz="2800" b="1"/>
              <a:t>独立原则：</a:t>
            </a:r>
          </a:p>
        </p:txBody>
      </p:sp>
      <p:sp>
        <p:nvSpPr>
          <p:cNvPr id="83974" name="Text Box 6"/>
          <p:cNvSpPr txBox="1">
            <a:spLocks noChangeArrowheads="1"/>
          </p:cNvSpPr>
          <p:nvPr/>
        </p:nvSpPr>
        <p:spPr bwMode="auto">
          <a:xfrm>
            <a:off x="674830" y="1911350"/>
            <a:ext cx="2760662"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合格条件：</a:t>
            </a:r>
          </a:p>
        </p:txBody>
      </p:sp>
      <p:sp>
        <p:nvSpPr>
          <p:cNvPr id="83975" name="Text Box 7"/>
          <p:cNvSpPr txBox="1">
            <a:spLocks noChangeArrowheads="1"/>
          </p:cNvSpPr>
          <p:nvPr/>
        </p:nvSpPr>
        <p:spPr bwMode="auto">
          <a:xfrm>
            <a:off x="674830" y="2670175"/>
            <a:ext cx="34925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i="1"/>
              <a:t>f</a:t>
            </a:r>
            <a:r>
              <a:rPr lang="zh-CN" altLang="en-US" sz="2800" b="1" baseline="-25000"/>
              <a:t>尺</a:t>
            </a:r>
            <a:r>
              <a:rPr lang="zh-CN" altLang="en-US" sz="2800" b="1"/>
              <a:t> ≤ </a:t>
            </a:r>
            <a:r>
              <a:rPr lang="en-US" altLang="zh-CN" sz="2800" b="1" i="1"/>
              <a:t>T</a:t>
            </a:r>
            <a:r>
              <a:rPr lang="zh-CN" altLang="en-US" sz="2800" b="1" baseline="-25000"/>
              <a:t>尺</a:t>
            </a:r>
          </a:p>
        </p:txBody>
      </p:sp>
      <p:sp>
        <p:nvSpPr>
          <p:cNvPr id="83977" name="Text Box 9"/>
          <p:cNvSpPr txBox="1">
            <a:spLocks noChangeArrowheads="1"/>
          </p:cNvSpPr>
          <p:nvPr/>
        </p:nvSpPr>
        <p:spPr bwMode="auto">
          <a:xfrm>
            <a:off x="727217" y="3397250"/>
            <a:ext cx="2513013"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i="1"/>
              <a:t>f</a:t>
            </a:r>
            <a:r>
              <a:rPr lang="zh-CN" altLang="en-US" sz="2800" b="1" baseline="-25000"/>
              <a:t>几何 </a:t>
            </a:r>
            <a:r>
              <a:rPr lang="zh-CN" altLang="en-US" sz="2800" b="1"/>
              <a:t>≤ </a:t>
            </a:r>
            <a:r>
              <a:rPr lang="en-US" altLang="zh-CN" sz="2800" b="1" i="1"/>
              <a:t>t</a:t>
            </a:r>
            <a:r>
              <a:rPr lang="zh-CN" altLang="en-US" sz="2800" b="1" baseline="-25000"/>
              <a:t>几何</a:t>
            </a:r>
          </a:p>
        </p:txBody>
      </p:sp>
      <p:sp>
        <p:nvSpPr>
          <p:cNvPr id="83978" name="Text Box 10"/>
          <p:cNvSpPr txBox="1">
            <a:spLocks noChangeArrowheads="1"/>
          </p:cNvSpPr>
          <p:nvPr/>
        </p:nvSpPr>
        <p:spPr bwMode="auto">
          <a:xfrm>
            <a:off x="631826" y="502798"/>
            <a:ext cx="2309812"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dirty="0"/>
              <a:t>5</a:t>
            </a:r>
            <a:r>
              <a:rPr lang="zh-CN" altLang="en-US" sz="2800" b="1" dirty="0"/>
              <a:t>. 答案</a:t>
            </a:r>
          </a:p>
        </p:txBody>
      </p:sp>
      <p:pic>
        <p:nvPicPr>
          <p:cNvPr id="83979"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9375" y="608013"/>
            <a:ext cx="4197350" cy="552608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3978"/>
                                        </p:tgtEl>
                                        <p:attrNameLst>
                                          <p:attrName>style.visibility</p:attrName>
                                        </p:attrNameLst>
                                      </p:cBhvr>
                                      <p:to>
                                        <p:strVal val="visible"/>
                                      </p:to>
                                    </p:set>
                                    <p:animEffect transition="in" filter="wipe(left)">
                                      <p:cBhvr>
                                        <p:cTn id="7" dur="300"/>
                                        <p:tgtEl>
                                          <p:spTgt spid="839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3979"/>
                                        </p:tgtEl>
                                        <p:attrNameLst>
                                          <p:attrName>style.visibility</p:attrName>
                                        </p:attrNameLst>
                                      </p:cBhvr>
                                      <p:to>
                                        <p:strVal val="visible"/>
                                      </p:to>
                                    </p:set>
                                    <p:anim calcmode="lin" valueType="num">
                                      <p:cBhvr additive="base">
                                        <p:cTn id="12" dur="500" fill="hold"/>
                                        <p:tgtEl>
                                          <p:spTgt spid="83979"/>
                                        </p:tgtEl>
                                        <p:attrNameLst>
                                          <p:attrName>ppt_x</p:attrName>
                                        </p:attrNameLst>
                                      </p:cBhvr>
                                      <p:tavLst>
                                        <p:tav tm="0">
                                          <p:val>
                                            <p:strVal val="1+#ppt_w/2"/>
                                          </p:val>
                                        </p:tav>
                                        <p:tav tm="100000">
                                          <p:val>
                                            <p:strVal val="#ppt_x"/>
                                          </p:val>
                                        </p:tav>
                                      </p:tavLst>
                                    </p:anim>
                                    <p:anim calcmode="lin" valueType="num">
                                      <p:cBhvr additive="base">
                                        <p:cTn id="13" dur="500" fill="hold"/>
                                        <p:tgtEl>
                                          <p:spTgt spid="8397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3973"/>
                                        </p:tgtEl>
                                        <p:attrNameLst>
                                          <p:attrName>style.visibility</p:attrName>
                                        </p:attrNameLst>
                                      </p:cBhvr>
                                      <p:to>
                                        <p:strVal val="visible"/>
                                      </p:to>
                                    </p:set>
                                    <p:animEffect transition="in" filter="wipe(left)">
                                      <p:cBhvr>
                                        <p:cTn id="18" dur="300"/>
                                        <p:tgtEl>
                                          <p:spTgt spid="8397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3974"/>
                                        </p:tgtEl>
                                        <p:attrNameLst>
                                          <p:attrName>style.visibility</p:attrName>
                                        </p:attrNameLst>
                                      </p:cBhvr>
                                      <p:to>
                                        <p:strVal val="visible"/>
                                      </p:to>
                                    </p:set>
                                    <p:animEffect transition="in" filter="wipe(left)">
                                      <p:cBhvr>
                                        <p:cTn id="23" dur="300"/>
                                        <p:tgtEl>
                                          <p:spTgt spid="839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3975"/>
                                        </p:tgtEl>
                                        <p:attrNameLst>
                                          <p:attrName>style.visibility</p:attrName>
                                        </p:attrNameLst>
                                      </p:cBhvr>
                                      <p:to>
                                        <p:strVal val="visible"/>
                                      </p:to>
                                    </p:set>
                                    <p:animEffect transition="in" filter="wipe(left)">
                                      <p:cBhvr>
                                        <p:cTn id="28" dur="300"/>
                                        <p:tgtEl>
                                          <p:spTgt spid="839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83977"/>
                                        </p:tgtEl>
                                        <p:attrNameLst>
                                          <p:attrName>style.visibility</p:attrName>
                                        </p:attrNameLst>
                                      </p:cBhvr>
                                      <p:to>
                                        <p:strVal val="visible"/>
                                      </p:to>
                                    </p:set>
                                    <p:animEffect transition="in" filter="wipe(left)">
                                      <p:cBhvr>
                                        <p:cTn id="33" dur="300"/>
                                        <p:tgtEl>
                                          <p:spTgt spid="83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3" grpId="0" autoUpdateAnimBg="0"/>
      <p:bldP spid="83974" grpId="0" autoUpdateAnimBg="0"/>
      <p:bldP spid="83975" grpId="0" autoUpdateAnimBg="0"/>
      <p:bldP spid="83977" grpId="0" autoUpdateAnimBg="0"/>
      <p:bldP spid="83978"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3520AB8-CECB-4D8B-A98E-FF84637F5107}" type="slidenum">
              <a:rPr kumimoji="0" lang="zh-CN" altLang="en-US" sz="2000" smtClean="0">
                <a:solidFill>
                  <a:srgbClr val="0000FF"/>
                </a:solidFill>
              </a:rPr>
              <a:pPr eaLnBrk="1" hangingPunct="1"/>
              <a:t>79</a:t>
            </a:fld>
            <a:endParaRPr kumimoji="0" lang="en-US" altLang="zh-CN" sz="2000" smtClean="0">
              <a:solidFill>
                <a:srgbClr val="0000FF"/>
              </a:solidFill>
            </a:endParaRPr>
          </a:p>
        </p:txBody>
      </p:sp>
      <p:sp>
        <p:nvSpPr>
          <p:cNvPr id="84997" name="Text Box 5"/>
          <p:cNvSpPr txBox="1">
            <a:spLocks noChangeArrowheads="1"/>
          </p:cNvSpPr>
          <p:nvPr/>
        </p:nvSpPr>
        <p:spPr bwMode="auto">
          <a:xfrm>
            <a:off x="479425" y="244475"/>
            <a:ext cx="5121275" cy="5238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dirty="0"/>
              <a:t>(b)  </a:t>
            </a:r>
            <a:r>
              <a:rPr lang="zh-CN" altLang="en-US" sz="2800" b="1" dirty="0"/>
              <a:t>最大实体要求</a:t>
            </a:r>
            <a:r>
              <a:rPr lang="en-US" altLang="zh-CN" sz="2800" b="1" dirty="0"/>
              <a:t>MMR：</a:t>
            </a:r>
          </a:p>
        </p:txBody>
      </p:sp>
      <p:sp>
        <p:nvSpPr>
          <p:cNvPr id="84998" name="Text Box 6"/>
          <p:cNvSpPr txBox="1">
            <a:spLocks noChangeArrowheads="1"/>
          </p:cNvSpPr>
          <p:nvPr/>
        </p:nvSpPr>
        <p:spPr bwMode="auto">
          <a:xfrm>
            <a:off x="330200" y="2882900"/>
            <a:ext cx="25273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合格条件：</a:t>
            </a:r>
          </a:p>
        </p:txBody>
      </p:sp>
      <p:sp>
        <p:nvSpPr>
          <p:cNvPr id="84999" name="Text Box 7"/>
          <p:cNvSpPr txBox="1">
            <a:spLocks noChangeArrowheads="1"/>
          </p:cNvSpPr>
          <p:nvPr/>
        </p:nvSpPr>
        <p:spPr bwMode="auto">
          <a:xfrm>
            <a:off x="279400" y="3326165"/>
            <a:ext cx="2943225" cy="5794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200" b="1" i="1" dirty="0" err="1">
                <a:solidFill>
                  <a:srgbClr val="FF3300"/>
                </a:solidFill>
              </a:rPr>
              <a:t>d</a:t>
            </a:r>
            <a:r>
              <a:rPr lang="en-US" altLang="zh-CN" sz="2800" b="1" baseline="-25000" dirty="0" err="1">
                <a:solidFill>
                  <a:srgbClr val="FF3300"/>
                </a:solidFill>
              </a:rPr>
              <a:t>fe</a:t>
            </a:r>
            <a:r>
              <a:rPr lang="en-US" altLang="zh-CN" sz="2800" b="1" dirty="0">
                <a:solidFill>
                  <a:srgbClr val="FF3300"/>
                </a:solidFill>
              </a:rPr>
              <a:t> ≤</a:t>
            </a:r>
            <a:r>
              <a:rPr lang="en-US" altLang="zh-CN" sz="3200" b="1" i="1" dirty="0">
                <a:solidFill>
                  <a:srgbClr val="FF3300"/>
                </a:solidFill>
              </a:rPr>
              <a:t> </a:t>
            </a:r>
            <a:r>
              <a:rPr lang="en-US" altLang="zh-CN" sz="3200" b="1" i="1" dirty="0" err="1">
                <a:solidFill>
                  <a:srgbClr val="FF3300"/>
                </a:solidFill>
              </a:rPr>
              <a:t>d</a:t>
            </a:r>
            <a:r>
              <a:rPr lang="en-US" altLang="zh-CN" sz="2800" b="1" baseline="-25000" dirty="0" err="1">
                <a:solidFill>
                  <a:srgbClr val="FF3300"/>
                </a:solidFill>
              </a:rPr>
              <a:t>MV</a:t>
            </a:r>
            <a:r>
              <a:rPr lang="en-US" altLang="zh-CN" sz="2800" b="1" dirty="0">
                <a:solidFill>
                  <a:srgbClr val="FF3300"/>
                </a:solidFill>
              </a:rPr>
              <a:t>;</a:t>
            </a:r>
          </a:p>
        </p:txBody>
      </p:sp>
      <p:sp>
        <p:nvSpPr>
          <p:cNvPr id="85000" name="Text Box 8"/>
          <p:cNvSpPr txBox="1">
            <a:spLocks noChangeArrowheads="1"/>
          </p:cNvSpPr>
          <p:nvPr/>
        </p:nvSpPr>
        <p:spPr bwMode="auto">
          <a:xfrm>
            <a:off x="2143125" y="3349978"/>
            <a:ext cx="3270250"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200" b="1" i="1" dirty="0" err="1">
                <a:solidFill>
                  <a:srgbClr val="FF3300"/>
                </a:solidFill>
              </a:rPr>
              <a:t>d</a:t>
            </a:r>
            <a:r>
              <a:rPr lang="en-US" altLang="zh-CN" sz="2800" b="1" baseline="-25000" dirty="0" err="1">
                <a:solidFill>
                  <a:srgbClr val="FF3300"/>
                </a:solidFill>
              </a:rPr>
              <a:t>min</a:t>
            </a:r>
            <a:r>
              <a:rPr lang="en-US" altLang="zh-CN" sz="2800" b="1" dirty="0" err="1">
                <a:solidFill>
                  <a:srgbClr val="FF3300"/>
                </a:solidFill>
              </a:rPr>
              <a:t>≤</a:t>
            </a:r>
            <a:r>
              <a:rPr lang="en-US" altLang="zh-CN" sz="3200" b="1" i="1" dirty="0" err="1">
                <a:solidFill>
                  <a:srgbClr val="FF3300"/>
                </a:solidFill>
              </a:rPr>
              <a:t>d</a:t>
            </a:r>
            <a:r>
              <a:rPr lang="en-US" altLang="zh-CN" sz="2800" b="1" baseline="-25000" dirty="0" err="1">
                <a:solidFill>
                  <a:srgbClr val="FF3300"/>
                </a:solidFill>
              </a:rPr>
              <a:t>a</a:t>
            </a:r>
            <a:r>
              <a:rPr lang="en-US" altLang="zh-CN" sz="2800" b="1" dirty="0" err="1">
                <a:solidFill>
                  <a:srgbClr val="FF3300"/>
                </a:solidFill>
              </a:rPr>
              <a:t>≤</a:t>
            </a:r>
            <a:r>
              <a:rPr lang="en-US" altLang="zh-CN" sz="3200" b="1" i="1" dirty="0" err="1">
                <a:solidFill>
                  <a:srgbClr val="FF3300"/>
                </a:solidFill>
              </a:rPr>
              <a:t>d</a:t>
            </a:r>
            <a:r>
              <a:rPr lang="en-US" altLang="zh-CN" sz="2800" b="1" baseline="-25000" dirty="0" err="1">
                <a:solidFill>
                  <a:srgbClr val="FF3300"/>
                </a:solidFill>
              </a:rPr>
              <a:t>max</a:t>
            </a:r>
            <a:endParaRPr lang="en-US" altLang="zh-CN" sz="2800" b="1" baseline="-25000" dirty="0">
              <a:solidFill>
                <a:srgbClr val="FF3300"/>
              </a:solidFill>
            </a:endParaRPr>
          </a:p>
        </p:txBody>
      </p:sp>
      <mc:AlternateContent xmlns:mc="http://schemas.openxmlformats.org/markup-compatibility/2006" xmlns:a14="http://schemas.microsoft.com/office/drawing/2010/main">
        <mc:Choice Requires="a14">
          <p:sp>
            <p:nvSpPr>
              <p:cNvPr id="85003" name="Rectangle 11"/>
              <p:cNvSpPr>
                <a:spLocks noChangeArrowheads="1"/>
              </p:cNvSpPr>
              <p:nvPr/>
            </p:nvSpPr>
            <p:spPr bwMode="auto">
              <a:xfrm>
                <a:off x="473075" y="782638"/>
                <a:ext cx="3425825" cy="2143125"/>
              </a:xfrm>
              <a:prstGeom prst="rect">
                <a:avLst/>
              </a:prstGeom>
              <a:noFill/>
              <a:ln>
                <a:noFill/>
              </a:ln>
              <a:effectLst/>
              <a:extLst>
                <a:ext uri="{909E8E84-426E-40DD-AFC4-6F175D3DCCD1}">
                  <a14:hiddenFill>
                    <a:solidFill>
                      <a:srgbClr val="FF0066"/>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p>
                <a:pPr algn="l">
                  <a:lnSpc>
                    <a:spcPct val="120000"/>
                  </a:lnSpc>
                  <a:spcBef>
                    <a:spcPct val="50000"/>
                  </a:spcBef>
                </a:pPr>
                <a:r>
                  <a:rPr lang="zh-CN" altLang="en-US" sz="2800" b="1" dirty="0"/>
                  <a:t>在图（</a:t>
                </a:r>
                <a:r>
                  <a:rPr lang="en-US" altLang="zh-CN" sz="2800" b="1" dirty="0"/>
                  <a:t>b）</a:t>
                </a:r>
                <a:r>
                  <a:rPr lang="zh-CN" altLang="en-US" sz="2800" b="1" dirty="0"/>
                  <a:t>中加工后则得</a:t>
                </a:r>
                <a:r>
                  <a:rPr lang="en-US" altLang="zh-CN" sz="2800" b="1" i="1" dirty="0"/>
                  <a:t>d</a:t>
                </a:r>
                <a:r>
                  <a:rPr lang="en-US" altLang="zh-CN" sz="2800" b="1" baseline="-25000" dirty="0"/>
                  <a:t>a</a:t>
                </a:r>
                <a:r>
                  <a:rPr lang="en-US" altLang="zh-CN" sz="2800" b="1" dirty="0"/>
                  <a:t>=</a:t>
                </a:r>
                <a14:m>
                  <m:oMath xmlns:m="http://schemas.openxmlformats.org/officeDocument/2006/math">
                    <m:r>
                      <a:rPr lang="en-US" altLang="zh-CN" sz="2800" b="1" i="1" dirty="0" smtClean="0">
                        <a:latin typeface="Cambria Math"/>
                        <a:ea typeface="Cambria Math"/>
                      </a:rPr>
                      <m:t>∅</m:t>
                    </m:r>
                  </m:oMath>
                </a14:m>
                <a:r>
                  <a:rPr lang="en-US" altLang="zh-CN" sz="2800" b="1" dirty="0"/>
                  <a:t>19.985，  </a:t>
                </a:r>
                <a:r>
                  <a:rPr lang="en-US" altLang="zh-CN" sz="2800" b="1" i="1" dirty="0"/>
                  <a:t>f</a:t>
                </a:r>
                <a:r>
                  <a:rPr lang="en-US" altLang="zh-CN" sz="2800" b="1" baseline="-25000" dirty="0"/>
                  <a:t>⊥</a:t>
                </a:r>
                <a:r>
                  <a:rPr lang="en-US" altLang="zh-CN" sz="2800" b="1" dirty="0"/>
                  <a:t>=</a:t>
                </a:r>
                <a:r>
                  <a:rPr lang="en-US" altLang="zh-CN" sz="2800" b="1" i="1" dirty="0"/>
                  <a:t>Φ</a:t>
                </a:r>
                <a:r>
                  <a:rPr lang="en-US" altLang="zh-CN" sz="2800" b="1" dirty="0"/>
                  <a:t>0.06，</a:t>
                </a:r>
                <a:r>
                  <a:rPr lang="zh-CN" altLang="en-US" sz="2800" b="1" dirty="0"/>
                  <a:t>该轴是否合格？</a:t>
                </a:r>
              </a:p>
            </p:txBody>
          </p:sp>
        </mc:Choice>
        <mc:Fallback xmlns="">
          <p:sp>
            <p:nvSpPr>
              <p:cNvPr id="85003" name="Rectangle 11"/>
              <p:cNvSpPr>
                <a:spLocks noRot="1" noChangeAspect="1" noMove="1" noResize="1" noEditPoints="1" noAdjustHandles="1" noChangeArrowheads="1" noChangeShapeType="1" noTextEdit="1"/>
              </p:cNvSpPr>
              <p:nvPr/>
            </p:nvSpPr>
            <p:spPr bwMode="auto">
              <a:xfrm>
                <a:off x="473075" y="782638"/>
                <a:ext cx="3425825" cy="2143125"/>
              </a:xfrm>
              <a:prstGeom prst="rect">
                <a:avLst/>
              </a:prstGeom>
              <a:blipFill rotWithShape="1">
                <a:blip r:embed="rId3"/>
                <a:stretch>
                  <a:fillRect l="-3737" t="-1989" b="-4545"/>
                </a:stretch>
              </a:blip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aphicFrame>
        <p:nvGraphicFramePr>
          <p:cNvPr id="85004" name="Object 12"/>
          <p:cNvGraphicFramePr>
            <a:graphicFrameLocks noChangeAspect="1"/>
          </p:cNvGraphicFramePr>
          <p:nvPr>
            <p:extLst>
              <p:ext uri="{D42A27DB-BD31-4B8C-83A1-F6EECF244321}">
                <p14:modId xmlns:p14="http://schemas.microsoft.com/office/powerpoint/2010/main" val="2727868080"/>
              </p:ext>
            </p:extLst>
          </p:nvPr>
        </p:nvGraphicFramePr>
        <p:xfrm>
          <a:off x="534988" y="3981185"/>
          <a:ext cx="2398712" cy="696913"/>
        </p:xfrm>
        <a:graphic>
          <a:graphicData uri="http://schemas.openxmlformats.org/presentationml/2006/ole">
            <mc:AlternateContent xmlns:mc="http://schemas.openxmlformats.org/markup-compatibility/2006">
              <mc:Choice xmlns:v="urn:schemas-microsoft-com:vml" Requires="v">
                <p:oleObj spid="_x0000_s69750" name="Equation" r:id="rId4" imgW="787400" imgH="228600" progId="Equation.3">
                  <p:embed/>
                </p:oleObj>
              </mc:Choice>
              <mc:Fallback>
                <p:oleObj name="Equation" r:id="rId4" imgW="787400" imgH="22860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988" y="3981185"/>
                        <a:ext cx="2398712"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05" name="Object 13"/>
          <p:cNvGraphicFramePr>
            <a:graphicFrameLocks noChangeAspect="1"/>
          </p:cNvGraphicFramePr>
          <p:nvPr>
            <p:extLst>
              <p:ext uri="{D42A27DB-BD31-4B8C-83A1-F6EECF244321}">
                <p14:modId xmlns:p14="http://schemas.microsoft.com/office/powerpoint/2010/main" val="1518081654"/>
              </p:ext>
            </p:extLst>
          </p:nvPr>
        </p:nvGraphicFramePr>
        <p:xfrm>
          <a:off x="981075" y="4730485"/>
          <a:ext cx="2911475" cy="1716088"/>
        </p:xfrm>
        <a:graphic>
          <a:graphicData uri="http://schemas.openxmlformats.org/presentationml/2006/ole">
            <mc:AlternateContent xmlns:mc="http://schemas.openxmlformats.org/markup-compatibility/2006">
              <mc:Choice xmlns:v="urn:schemas-microsoft-com:vml" Requires="v">
                <p:oleObj spid="_x0000_s69751" name="Equation" r:id="rId6" imgW="1143000" imgH="673100" progId="Equation.3">
                  <p:embed/>
                </p:oleObj>
              </mc:Choice>
              <mc:Fallback>
                <p:oleObj name="Equation" r:id="rId6" imgW="1143000" imgH="6731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1075" y="4730485"/>
                        <a:ext cx="2911475" cy="1716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06" name="Object 14"/>
          <p:cNvGraphicFramePr>
            <a:graphicFrameLocks noChangeAspect="1"/>
          </p:cNvGraphicFramePr>
          <p:nvPr>
            <p:extLst>
              <p:ext uri="{D42A27DB-BD31-4B8C-83A1-F6EECF244321}">
                <p14:modId xmlns:p14="http://schemas.microsoft.com/office/powerpoint/2010/main" val="1536530621"/>
              </p:ext>
            </p:extLst>
          </p:nvPr>
        </p:nvGraphicFramePr>
        <p:xfrm>
          <a:off x="4246563" y="4687623"/>
          <a:ext cx="4703762" cy="1244600"/>
        </p:xfrm>
        <a:graphic>
          <a:graphicData uri="http://schemas.openxmlformats.org/presentationml/2006/ole">
            <mc:AlternateContent xmlns:mc="http://schemas.openxmlformats.org/markup-compatibility/2006">
              <mc:Choice xmlns:v="urn:schemas-microsoft-com:vml" Requires="v">
                <p:oleObj spid="_x0000_s69752" name="Equation" r:id="rId8" imgW="1727200" imgH="457200" progId="Equation.3">
                  <p:embed/>
                </p:oleObj>
              </mc:Choice>
              <mc:Fallback>
                <p:oleObj name="Equation" r:id="rId8" imgW="1727200" imgH="457200" progId="Equation.3">
                  <p:embed/>
                  <p:pic>
                    <p:nvPicPr>
                      <p:cNvPr id="0"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46563" y="4687623"/>
                        <a:ext cx="4703762" cy="1244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007" name="Text Box 15"/>
          <p:cNvSpPr txBox="1">
            <a:spLocks noChangeArrowheads="1"/>
          </p:cNvSpPr>
          <p:nvPr/>
        </p:nvSpPr>
        <p:spPr bwMode="auto">
          <a:xfrm>
            <a:off x="4311650" y="5962650"/>
            <a:ext cx="3605213"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所以该轴合格。</a:t>
            </a:r>
          </a:p>
        </p:txBody>
      </p:sp>
      <p:pic>
        <p:nvPicPr>
          <p:cNvPr id="85008" name="Picture 1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57775" y="255588"/>
            <a:ext cx="2908300" cy="42037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997"/>
                                        </p:tgtEl>
                                        <p:attrNameLst>
                                          <p:attrName>style.visibility</p:attrName>
                                        </p:attrNameLst>
                                      </p:cBhvr>
                                      <p:to>
                                        <p:strVal val="visible"/>
                                      </p:to>
                                    </p:set>
                                    <p:animEffect transition="in" filter="wipe(left)">
                                      <p:cBhvr>
                                        <p:cTn id="7" dur="500"/>
                                        <p:tgtEl>
                                          <p:spTgt spid="849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5008"/>
                                        </p:tgtEl>
                                        <p:attrNameLst>
                                          <p:attrName>style.visibility</p:attrName>
                                        </p:attrNameLst>
                                      </p:cBhvr>
                                      <p:to>
                                        <p:strVal val="visible"/>
                                      </p:to>
                                    </p:set>
                                    <p:anim calcmode="lin" valueType="num">
                                      <p:cBhvr additive="base">
                                        <p:cTn id="12" dur="500" fill="hold"/>
                                        <p:tgtEl>
                                          <p:spTgt spid="85008"/>
                                        </p:tgtEl>
                                        <p:attrNameLst>
                                          <p:attrName>ppt_x</p:attrName>
                                        </p:attrNameLst>
                                      </p:cBhvr>
                                      <p:tavLst>
                                        <p:tav tm="0">
                                          <p:val>
                                            <p:strVal val="1+#ppt_w/2"/>
                                          </p:val>
                                        </p:tav>
                                        <p:tav tm="100000">
                                          <p:val>
                                            <p:strVal val="#ppt_x"/>
                                          </p:val>
                                        </p:tav>
                                      </p:tavLst>
                                    </p:anim>
                                    <p:anim calcmode="lin" valueType="num">
                                      <p:cBhvr additive="base">
                                        <p:cTn id="13" dur="500" fill="hold"/>
                                        <p:tgtEl>
                                          <p:spTgt spid="8500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5003"/>
                                        </p:tgtEl>
                                        <p:attrNameLst>
                                          <p:attrName>style.visibility</p:attrName>
                                        </p:attrNameLst>
                                      </p:cBhvr>
                                      <p:to>
                                        <p:strVal val="visible"/>
                                      </p:to>
                                    </p:set>
                                    <p:animEffect transition="in" filter="wipe(left)">
                                      <p:cBhvr>
                                        <p:cTn id="18" dur="500"/>
                                        <p:tgtEl>
                                          <p:spTgt spid="850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4998"/>
                                        </p:tgtEl>
                                        <p:attrNameLst>
                                          <p:attrName>style.visibility</p:attrName>
                                        </p:attrNameLst>
                                      </p:cBhvr>
                                      <p:to>
                                        <p:strVal val="visible"/>
                                      </p:to>
                                    </p:set>
                                    <p:animEffect transition="in" filter="wipe(left)">
                                      <p:cBhvr>
                                        <p:cTn id="23" dur="500"/>
                                        <p:tgtEl>
                                          <p:spTgt spid="8499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4999"/>
                                        </p:tgtEl>
                                        <p:attrNameLst>
                                          <p:attrName>style.visibility</p:attrName>
                                        </p:attrNameLst>
                                      </p:cBhvr>
                                      <p:to>
                                        <p:strVal val="visible"/>
                                      </p:to>
                                    </p:set>
                                    <p:animEffect transition="in" filter="wipe(left)">
                                      <p:cBhvr>
                                        <p:cTn id="28" dur="500"/>
                                        <p:tgtEl>
                                          <p:spTgt spid="8499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5000"/>
                                        </p:tgtEl>
                                        <p:attrNameLst>
                                          <p:attrName>style.visibility</p:attrName>
                                        </p:attrNameLst>
                                      </p:cBhvr>
                                      <p:to>
                                        <p:strVal val="visible"/>
                                      </p:to>
                                    </p:set>
                                    <p:animEffect transition="in" filter="wipe(left)">
                                      <p:cBhvr>
                                        <p:cTn id="33" dur="500"/>
                                        <p:tgtEl>
                                          <p:spTgt spid="8500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85004"/>
                                        </p:tgtEl>
                                        <p:attrNameLst>
                                          <p:attrName>style.visibility</p:attrName>
                                        </p:attrNameLst>
                                      </p:cBhvr>
                                      <p:to>
                                        <p:strVal val="visible"/>
                                      </p:to>
                                    </p:set>
                                    <p:animEffect transition="in" filter="wipe(left)">
                                      <p:cBhvr>
                                        <p:cTn id="38" dur="500"/>
                                        <p:tgtEl>
                                          <p:spTgt spid="85004"/>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85005"/>
                                        </p:tgtEl>
                                        <p:attrNameLst>
                                          <p:attrName>style.visibility</p:attrName>
                                        </p:attrNameLst>
                                      </p:cBhvr>
                                      <p:to>
                                        <p:strVal val="visible"/>
                                      </p:to>
                                    </p:set>
                                    <p:animEffect transition="in" filter="wipe(left)">
                                      <p:cBhvr>
                                        <p:cTn id="43" dur="500"/>
                                        <p:tgtEl>
                                          <p:spTgt spid="8500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85006"/>
                                        </p:tgtEl>
                                        <p:attrNameLst>
                                          <p:attrName>style.visibility</p:attrName>
                                        </p:attrNameLst>
                                      </p:cBhvr>
                                      <p:to>
                                        <p:strVal val="visible"/>
                                      </p:to>
                                    </p:set>
                                    <p:animEffect transition="in" filter="wipe(left)">
                                      <p:cBhvr>
                                        <p:cTn id="48" dur="500"/>
                                        <p:tgtEl>
                                          <p:spTgt spid="8500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5007"/>
                                        </p:tgtEl>
                                        <p:attrNameLst>
                                          <p:attrName>style.visibility</p:attrName>
                                        </p:attrNameLst>
                                      </p:cBhvr>
                                      <p:to>
                                        <p:strVal val="visible"/>
                                      </p:to>
                                    </p:set>
                                    <p:animEffect transition="in" filter="wipe(left)">
                                      <p:cBhvr>
                                        <p:cTn id="53" dur="500"/>
                                        <p:tgtEl>
                                          <p:spTgt spid="85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autoUpdateAnimBg="0"/>
      <p:bldP spid="84998" grpId="0" autoUpdateAnimBg="0"/>
      <p:bldP spid="84999" grpId="0" autoUpdateAnimBg="0"/>
      <p:bldP spid="85000" grpId="0" autoUpdateAnimBg="0"/>
      <p:bldP spid="85003" grpId="0" autoUpdateAnimBg="0"/>
      <p:bldP spid="8500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0797DF7-BF40-4954-8B2B-134D87767912}" type="slidenum">
              <a:rPr kumimoji="0" lang="zh-CN" altLang="en-US" sz="2000" smtClean="0">
                <a:solidFill>
                  <a:srgbClr val="0000FF"/>
                </a:solidFill>
              </a:rPr>
              <a:pPr eaLnBrk="1" hangingPunct="1"/>
              <a:t>8</a:t>
            </a:fld>
            <a:endParaRPr kumimoji="0" lang="en-US" altLang="zh-CN" sz="2000" smtClean="0">
              <a:solidFill>
                <a:srgbClr val="0000FF"/>
              </a:solidFill>
            </a:endParaRPr>
          </a:p>
        </p:txBody>
      </p:sp>
      <p:grpSp>
        <p:nvGrpSpPr>
          <p:cNvPr id="7" name="组合 6"/>
          <p:cNvGrpSpPr>
            <a:grpSpLocks/>
          </p:cNvGrpSpPr>
          <p:nvPr/>
        </p:nvGrpSpPr>
        <p:grpSpPr bwMode="auto">
          <a:xfrm>
            <a:off x="314325" y="542644"/>
            <a:ext cx="8486775" cy="2832100"/>
            <a:chOff x="457192" y="147638"/>
            <a:chExt cx="8486776" cy="2831753"/>
          </a:xfrm>
        </p:grpSpPr>
        <p:sp>
          <p:nvSpPr>
            <p:cNvPr id="9223" name="矩形 4"/>
            <p:cNvSpPr>
              <a:spLocks noChangeArrowheads="1"/>
            </p:cNvSpPr>
            <p:nvPr/>
          </p:nvSpPr>
          <p:spPr bwMode="auto">
            <a:xfrm>
              <a:off x="457192" y="2271505"/>
              <a:ext cx="84867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a:t>注</a:t>
              </a:r>
              <a:r>
                <a:rPr lang="en-US" altLang="zh-CN" sz="2000" b="1"/>
                <a:t>:  </a:t>
              </a:r>
              <a:r>
                <a:rPr lang="zh-CN" altLang="en-US" sz="2000" b="1"/>
                <a:t>取形成直角的两边中较长的一边作为基准要素，较短的一边作为被</a:t>
              </a:r>
              <a:endParaRPr lang="en-US" altLang="zh-CN" sz="2000" b="1"/>
            </a:p>
            <a:p>
              <a:pPr algn="l"/>
              <a:r>
                <a:rPr lang="en-US" altLang="zh-CN" sz="2000" b="1"/>
                <a:t>        </a:t>
              </a:r>
              <a:r>
                <a:rPr lang="zh-CN" altLang="en-US" sz="2000" b="1"/>
                <a:t>测要素，若两边长度相等，则可取其中任一边作基准要素。</a:t>
              </a:r>
              <a:endParaRPr lang="zh-CN" altLang="en-US"/>
            </a:p>
          </p:txBody>
        </p:sp>
        <p:pic>
          <p:nvPicPr>
            <p:cNvPr id="92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8" y="147638"/>
              <a:ext cx="7920037" cy="212386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组合 7"/>
          <p:cNvGrpSpPr>
            <a:grpSpLocks/>
          </p:cNvGrpSpPr>
          <p:nvPr/>
        </p:nvGrpSpPr>
        <p:grpSpPr bwMode="auto">
          <a:xfrm>
            <a:off x="357188" y="3320769"/>
            <a:ext cx="8337550" cy="2950306"/>
            <a:chOff x="357180" y="3011224"/>
            <a:chExt cx="8338011" cy="2951127"/>
          </a:xfrm>
        </p:grpSpPr>
        <p:pic>
          <p:nvPicPr>
            <p:cNvPr id="92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0" y="3011224"/>
              <a:ext cx="8338011" cy="218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2" name="矩形 9"/>
            <p:cNvSpPr>
              <a:spLocks noChangeArrowheads="1"/>
            </p:cNvSpPr>
            <p:nvPr/>
          </p:nvSpPr>
          <p:spPr bwMode="auto">
            <a:xfrm>
              <a:off x="571941" y="5254465"/>
              <a:ext cx="7772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dirty="0"/>
                <a:t>注</a:t>
              </a:r>
              <a:r>
                <a:rPr lang="en-US" altLang="zh-CN" sz="2000" b="1" dirty="0"/>
                <a:t>:  </a:t>
              </a:r>
              <a:r>
                <a:rPr lang="zh-CN" altLang="en-US" sz="2000" b="1" dirty="0"/>
                <a:t>取对称两要素中较长者作为基准要素</a:t>
              </a:r>
              <a:r>
                <a:rPr lang="en-US" altLang="zh-CN" sz="2000" b="1" dirty="0"/>
                <a:t>,</a:t>
              </a:r>
              <a:r>
                <a:rPr lang="zh-CN" altLang="en-US" sz="2000" b="1" dirty="0"/>
                <a:t>较短者作为被测要素</a:t>
              </a:r>
              <a:r>
                <a:rPr lang="en-US" altLang="zh-CN" sz="2000" b="1" dirty="0"/>
                <a:t>;</a:t>
              </a:r>
              <a:r>
                <a:rPr lang="zh-CN" altLang="en-US" sz="2000" b="1" dirty="0"/>
                <a:t>若两</a:t>
              </a:r>
              <a:endParaRPr lang="en-US" altLang="zh-CN" sz="2000" b="1" dirty="0"/>
            </a:p>
            <a:p>
              <a:pPr algn="l"/>
              <a:r>
                <a:rPr lang="en-US" altLang="zh-CN" sz="2000" b="1" dirty="0"/>
                <a:t>       </a:t>
              </a:r>
              <a:r>
                <a:rPr lang="zh-CN" altLang="en-US" sz="2000" b="1" dirty="0"/>
                <a:t>要素长度相等</a:t>
              </a:r>
              <a:r>
                <a:rPr lang="en-US" altLang="zh-CN" sz="2000" b="1" dirty="0"/>
                <a:t>,</a:t>
              </a:r>
              <a:r>
                <a:rPr lang="zh-CN" altLang="en-US" sz="2000" b="1" dirty="0"/>
                <a:t>则可取其中任一要素为基准要素。</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2000" fill="hold"/>
                                        <p:tgtEl>
                                          <p:spTgt spid="8"/>
                                        </p:tgtEl>
                                        <p:attrNameLst>
                                          <p:attrName>ppt_x</p:attrName>
                                        </p:attrNameLst>
                                      </p:cBhvr>
                                      <p:tavLst>
                                        <p:tav tm="0">
                                          <p:val>
                                            <p:strVal val="1+#ppt_w/2"/>
                                          </p:val>
                                        </p:tav>
                                        <p:tav tm="100000">
                                          <p:val>
                                            <p:strVal val="#ppt_x"/>
                                          </p:val>
                                        </p:tav>
                                      </p:tavLst>
                                    </p:anim>
                                    <p:anim calcmode="lin" valueType="num">
                                      <p:cBhvr additive="base">
                                        <p:cTn id="14" dur="2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5A60691-92DD-44E3-A5FB-2EF4C01EEDBC}" type="slidenum">
              <a:rPr kumimoji="0" lang="zh-CN" altLang="en-US" sz="2000" smtClean="0">
                <a:solidFill>
                  <a:srgbClr val="0000FF"/>
                </a:solidFill>
              </a:rPr>
              <a:pPr eaLnBrk="1" hangingPunct="1"/>
              <a:t>80</a:t>
            </a:fld>
            <a:endParaRPr kumimoji="0" lang="en-US" altLang="zh-CN" sz="2000" smtClean="0">
              <a:solidFill>
                <a:srgbClr val="0000FF"/>
              </a:solidFill>
            </a:endParaRPr>
          </a:p>
        </p:txBody>
      </p:sp>
      <p:sp>
        <p:nvSpPr>
          <p:cNvPr id="86021" name="Text Box 5"/>
          <p:cNvSpPr txBox="1">
            <a:spLocks noChangeArrowheads="1"/>
          </p:cNvSpPr>
          <p:nvPr/>
        </p:nvSpPr>
        <p:spPr bwMode="auto">
          <a:xfrm>
            <a:off x="447359" y="959023"/>
            <a:ext cx="3227387" cy="9540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b="1" dirty="0"/>
              <a:t>  </a:t>
            </a:r>
            <a:r>
              <a:rPr lang="en-US" altLang="zh-CN" sz="2800" b="1" dirty="0"/>
              <a:t>(c)</a:t>
            </a:r>
            <a:r>
              <a:rPr lang="en-US" altLang="zh-CN" b="1" dirty="0"/>
              <a:t>  </a:t>
            </a:r>
            <a:r>
              <a:rPr lang="zh-CN" altLang="en-US" sz="2800" b="1" dirty="0"/>
              <a:t>最小实体要求</a:t>
            </a:r>
            <a:endParaRPr lang="en-US" altLang="zh-CN" sz="2800" b="1" dirty="0"/>
          </a:p>
          <a:p>
            <a:pPr algn="l" eaLnBrk="1" hangingPunct="1"/>
            <a:r>
              <a:rPr lang="en-US" altLang="zh-CN" sz="2800" b="1" i="1" dirty="0"/>
              <a:t>         </a:t>
            </a:r>
            <a:r>
              <a:rPr lang="en-US" altLang="zh-CN" sz="2800" b="1" dirty="0"/>
              <a:t>LMR</a:t>
            </a:r>
          </a:p>
        </p:txBody>
      </p:sp>
      <p:sp>
        <p:nvSpPr>
          <p:cNvPr id="86022" name="Text Box 6"/>
          <p:cNvSpPr txBox="1">
            <a:spLocks noChangeArrowheads="1"/>
          </p:cNvSpPr>
          <p:nvPr/>
        </p:nvSpPr>
        <p:spPr bwMode="auto">
          <a:xfrm>
            <a:off x="606568" y="2045072"/>
            <a:ext cx="2513012" cy="5207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合格条件：</a:t>
            </a:r>
          </a:p>
        </p:txBody>
      </p:sp>
      <p:sp>
        <p:nvSpPr>
          <p:cNvPr id="86023" name="Text Box 7"/>
          <p:cNvSpPr txBox="1">
            <a:spLocks noChangeArrowheads="1"/>
          </p:cNvSpPr>
          <p:nvPr/>
        </p:nvSpPr>
        <p:spPr bwMode="auto">
          <a:xfrm>
            <a:off x="606568" y="2702791"/>
            <a:ext cx="32131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i="1" dirty="0" err="1"/>
              <a:t>d</a:t>
            </a:r>
            <a:r>
              <a:rPr lang="en-US" altLang="zh-CN" sz="2800" b="1" baseline="-25000" dirty="0" err="1"/>
              <a:t>fi</a:t>
            </a:r>
            <a:r>
              <a:rPr lang="en-US" altLang="zh-CN" sz="2800" b="1" dirty="0"/>
              <a:t> ≥</a:t>
            </a:r>
            <a:r>
              <a:rPr lang="en-US" altLang="zh-CN" sz="2800" b="1" i="1" dirty="0"/>
              <a:t> </a:t>
            </a:r>
            <a:r>
              <a:rPr lang="en-US" altLang="zh-CN" sz="2800" b="1" i="1" dirty="0" err="1"/>
              <a:t>d</a:t>
            </a:r>
            <a:r>
              <a:rPr lang="en-US" altLang="zh-CN" sz="2800" b="1" baseline="-25000" dirty="0" err="1"/>
              <a:t>LV</a:t>
            </a:r>
            <a:endParaRPr lang="zh-CN" altLang="en-US" sz="2800" b="1" dirty="0"/>
          </a:p>
        </p:txBody>
      </p:sp>
      <p:sp>
        <p:nvSpPr>
          <p:cNvPr id="86024" name="Text Box 8"/>
          <p:cNvSpPr txBox="1">
            <a:spLocks noChangeArrowheads="1"/>
          </p:cNvSpPr>
          <p:nvPr/>
        </p:nvSpPr>
        <p:spPr bwMode="auto">
          <a:xfrm>
            <a:off x="606568" y="3315072"/>
            <a:ext cx="3198812"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200" b="1" i="1" dirty="0" err="1"/>
              <a:t>d</a:t>
            </a:r>
            <a:r>
              <a:rPr lang="en-US" altLang="zh-CN" sz="2800" b="1" baseline="-25000" dirty="0" err="1"/>
              <a:t>min</a:t>
            </a:r>
            <a:r>
              <a:rPr lang="en-US" altLang="zh-CN" sz="2800" b="1" dirty="0" err="1"/>
              <a:t>≤</a:t>
            </a:r>
            <a:r>
              <a:rPr lang="en-US" altLang="zh-CN" sz="3200" b="1" i="1" dirty="0" err="1"/>
              <a:t>d</a:t>
            </a:r>
            <a:r>
              <a:rPr lang="en-US" altLang="zh-CN" sz="2800" b="1" baseline="-25000" dirty="0" err="1"/>
              <a:t>a</a:t>
            </a:r>
            <a:r>
              <a:rPr lang="en-US" altLang="zh-CN" sz="2800" b="1" dirty="0" err="1"/>
              <a:t>≤</a:t>
            </a:r>
            <a:r>
              <a:rPr lang="en-US" altLang="zh-CN" sz="3200" b="1" i="1" dirty="0" err="1"/>
              <a:t>d</a:t>
            </a:r>
            <a:r>
              <a:rPr lang="en-US" altLang="zh-CN" sz="2800" b="1" baseline="-25000" dirty="0" err="1"/>
              <a:t>max</a:t>
            </a:r>
            <a:endParaRPr lang="zh-CN" altLang="en-US" sz="2800" b="1" baseline="-25000" dirty="0"/>
          </a:p>
        </p:txBody>
      </p:sp>
      <p:pic>
        <p:nvPicPr>
          <p:cNvPr id="8602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46500" y="276225"/>
            <a:ext cx="4457700" cy="63658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1"/>
                                        </p:tgtEl>
                                        <p:attrNameLst>
                                          <p:attrName>style.visibility</p:attrName>
                                        </p:attrNameLst>
                                      </p:cBhvr>
                                      <p:to>
                                        <p:strVal val="visible"/>
                                      </p:to>
                                    </p:set>
                                    <p:animEffect transition="in" filter="wipe(left)">
                                      <p:cBhvr>
                                        <p:cTn id="7" dur="300"/>
                                        <p:tgtEl>
                                          <p:spTgt spid="860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6025"/>
                                        </p:tgtEl>
                                        <p:attrNameLst>
                                          <p:attrName>style.visibility</p:attrName>
                                        </p:attrNameLst>
                                      </p:cBhvr>
                                      <p:to>
                                        <p:strVal val="visible"/>
                                      </p:to>
                                    </p:set>
                                    <p:anim calcmode="lin" valueType="num">
                                      <p:cBhvr additive="base">
                                        <p:cTn id="12" dur="500" fill="hold"/>
                                        <p:tgtEl>
                                          <p:spTgt spid="86025"/>
                                        </p:tgtEl>
                                        <p:attrNameLst>
                                          <p:attrName>ppt_x</p:attrName>
                                        </p:attrNameLst>
                                      </p:cBhvr>
                                      <p:tavLst>
                                        <p:tav tm="0">
                                          <p:val>
                                            <p:strVal val="1+#ppt_w/2"/>
                                          </p:val>
                                        </p:tav>
                                        <p:tav tm="100000">
                                          <p:val>
                                            <p:strVal val="#ppt_x"/>
                                          </p:val>
                                        </p:tav>
                                      </p:tavLst>
                                    </p:anim>
                                    <p:anim calcmode="lin" valueType="num">
                                      <p:cBhvr additive="base">
                                        <p:cTn id="13" dur="500" fill="hold"/>
                                        <p:tgtEl>
                                          <p:spTgt spid="8602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6022"/>
                                        </p:tgtEl>
                                        <p:attrNameLst>
                                          <p:attrName>style.visibility</p:attrName>
                                        </p:attrNameLst>
                                      </p:cBhvr>
                                      <p:to>
                                        <p:strVal val="visible"/>
                                      </p:to>
                                    </p:set>
                                    <p:animEffect transition="in" filter="wipe(left)">
                                      <p:cBhvr>
                                        <p:cTn id="18" dur="300"/>
                                        <p:tgtEl>
                                          <p:spTgt spid="860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6023"/>
                                        </p:tgtEl>
                                        <p:attrNameLst>
                                          <p:attrName>style.visibility</p:attrName>
                                        </p:attrNameLst>
                                      </p:cBhvr>
                                      <p:to>
                                        <p:strVal val="visible"/>
                                      </p:to>
                                    </p:set>
                                    <p:animEffect transition="in" filter="wipe(left)">
                                      <p:cBhvr>
                                        <p:cTn id="23" dur="300"/>
                                        <p:tgtEl>
                                          <p:spTgt spid="8602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6024"/>
                                        </p:tgtEl>
                                        <p:attrNameLst>
                                          <p:attrName>style.visibility</p:attrName>
                                        </p:attrNameLst>
                                      </p:cBhvr>
                                      <p:to>
                                        <p:strVal val="visible"/>
                                      </p:to>
                                    </p:set>
                                    <p:animEffect transition="in" filter="wipe(left)">
                                      <p:cBhvr>
                                        <p:cTn id="28" dur="300"/>
                                        <p:tgtEl>
                                          <p:spTgt spid="86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autoUpdateAnimBg="0"/>
      <p:bldP spid="86022" grpId="0" autoUpdateAnimBg="0"/>
      <p:bldP spid="86023" grpId="0" autoUpdateAnimBg="0"/>
      <p:bldP spid="86024"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D5DF235-2B14-480D-B023-EDE90519C595}" type="slidenum">
              <a:rPr kumimoji="0" lang="zh-CN" altLang="en-US" sz="2000" smtClean="0">
                <a:solidFill>
                  <a:srgbClr val="0000FF"/>
                </a:solidFill>
              </a:rPr>
              <a:pPr eaLnBrk="1" hangingPunct="1"/>
              <a:t>81</a:t>
            </a:fld>
            <a:endParaRPr kumimoji="0" lang="en-US" altLang="zh-CN" sz="2000" smtClean="0">
              <a:solidFill>
                <a:srgbClr val="0000FF"/>
              </a:solidFill>
            </a:endParaRPr>
          </a:p>
        </p:txBody>
      </p:sp>
      <p:sp>
        <p:nvSpPr>
          <p:cNvPr id="87046" name="Text Box 6"/>
          <p:cNvSpPr txBox="1">
            <a:spLocks noChangeArrowheads="1"/>
          </p:cNvSpPr>
          <p:nvPr/>
        </p:nvSpPr>
        <p:spPr bwMode="auto">
          <a:xfrm>
            <a:off x="303213" y="412045"/>
            <a:ext cx="7367587"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dirty="0"/>
              <a:t>(d) </a:t>
            </a:r>
            <a:r>
              <a:rPr lang="zh-CN" altLang="en-US" sz="2800" b="1" dirty="0"/>
              <a:t>可逆要求</a:t>
            </a:r>
            <a:r>
              <a:rPr lang="en-US" altLang="zh-CN" sz="2800" b="1" dirty="0"/>
              <a:t>RR</a:t>
            </a:r>
            <a:r>
              <a:rPr lang="zh-CN" altLang="en-US" sz="2800" b="1" dirty="0"/>
              <a:t>：</a:t>
            </a:r>
            <a:r>
              <a:rPr lang="zh-CN" altLang="en-US" sz="2800" b="1" dirty="0">
                <a:solidFill>
                  <a:srgbClr val="FF3300"/>
                </a:solidFill>
              </a:rPr>
              <a:t>可逆</a:t>
            </a:r>
            <a:r>
              <a:rPr lang="zh-CN" altLang="en-US" sz="2800" b="1" dirty="0"/>
              <a:t>要求应用于</a:t>
            </a:r>
            <a:r>
              <a:rPr lang="en-US" altLang="zh-CN" sz="2800" b="1" dirty="0"/>
              <a:t>MMR</a:t>
            </a:r>
          </a:p>
        </p:txBody>
      </p:sp>
      <p:sp>
        <p:nvSpPr>
          <p:cNvPr id="87047" name="Text Box 7"/>
          <p:cNvSpPr txBox="1">
            <a:spLocks noChangeArrowheads="1"/>
          </p:cNvSpPr>
          <p:nvPr/>
        </p:nvSpPr>
        <p:spPr bwMode="auto">
          <a:xfrm>
            <a:off x="629798" y="1443674"/>
            <a:ext cx="27559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合格条件：</a:t>
            </a:r>
          </a:p>
        </p:txBody>
      </p:sp>
      <p:sp>
        <p:nvSpPr>
          <p:cNvPr id="87048" name="Text Box 8"/>
          <p:cNvSpPr txBox="1">
            <a:spLocks noChangeArrowheads="1"/>
          </p:cNvSpPr>
          <p:nvPr/>
        </p:nvSpPr>
        <p:spPr bwMode="auto">
          <a:xfrm>
            <a:off x="629798" y="1986599"/>
            <a:ext cx="2898775"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i="1"/>
              <a:t>d</a:t>
            </a:r>
            <a:r>
              <a:rPr lang="en-US" altLang="zh-CN" sz="2800" b="1" baseline="-25000"/>
              <a:t>fe</a:t>
            </a:r>
            <a:r>
              <a:rPr lang="en-US" altLang="zh-CN" sz="2800" b="1"/>
              <a:t> ≤</a:t>
            </a:r>
            <a:r>
              <a:rPr lang="en-US" altLang="zh-CN" sz="2800" b="1" i="1"/>
              <a:t> d</a:t>
            </a:r>
            <a:r>
              <a:rPr lang="en-US" altLang="zh-CN" sz="2800" b="1" baseline="-25000"/>
              <a:t>MV</a:t>
            </a:r>
            <a:endParaRPr lang="zh-CN" altLang="en-US" sz="2800" b="1" baseline="-25000"/>
          </a:p>
        </p:txBody>
      </p:sp>
      <p:sp>
        <p:nvSpPr>
          <p:cNvPr id="87049" name="Text Box 9"/>
          <p:cNvSpPr txBox="1">
            <a:spLocks noChangeArrowheads="1"/>
          </p:cNvSpPr>
          <p:nvPr/>
        </p:nvSpPr>
        <p:spPr bwMode="auto">
          <a:xfrm>
            <a:off x="629798" y="2815274"/>
            <a:ext cx="2913062" cy="57943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200" b="1" i="1" dirty="0"/>
              <a:t> </a:t>
            </a:r>
            <a:r>
              <a:rPr lang="en-US" altLang="zh-CN" sz="2800" b="1" i="1" dirty="0"/>
              <a:t>d</a:t>
            </a:r>
            <a:r>
              <a:rPr lang="en-US" altLang="zh-CN" sz="2800" b="1" baseline="-25000" dirty="0"/>
              <a:t>a</a:t>
            </a:r>
            <a:r>
              <a:rPr lang="en-US" altLang="zh-CN" sz="2800" b="1" dirty="0"/>
              <a:t>≥ </a:t>
            </a:r>
            <a:r>
              <a:rPr lang="en-US" altLang="zh-CN" sz="2800" b="1" i="1" dirty="0" err="1"/>
              <a:t>d</a:t>
            </a:r>
            <a:r>
              <a:rPr lang="en-US" altLang="zh-CN" sz="2800" b="1" baseline="-25000" dirty="0" err="1"/>
              <a:t>min</a:t>
            </a:r>
            <a:endParaRPr lang="zh-CN" altLang="en-US" sz="2800" b="1" baseline="-25000" dirty="0"/>
          </a:p>
        </p:txBody>
      </p:sp>
      <p:pic>
        <p:nvPicPr>
          <p:cNvPr id="87050"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938" y="877888"/>
            <a:ext cx="4478337" cy="56483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7046"/>
                                        </p:tgtEl>
                                        <p:attrNameLst>
                                          <p:attrName>style.visibility</p:attrName>
                                        </p:attrNameLst>
                                      </p:cBhvr>
                                      <p:to>
                                        <p:strVal val="visible"/>
                                      </p:to>
                                    </p:set>
                                    <p:animEffect transition="in" filter="wipe(left)">
                                      <p:cBhvr>
                                        <p:cTn id="7" dur="300"/>
                                        <p:tgtEl>
                                          <p:spTgt spid="870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87050"/>
                                        </p:tgtEl>
                                        <p:attrNameLst>
                                          <p:attrName>style.visibility</p:attrName>
                                        </p:attrNameLst>
                                      </p:cBhvr>
                                      <p:to>
                                        <p:strVal val="visible"/>
                                      </p:to>
                                    </p:set>
                                    <p:anim calcmode="lin" valueType="num">
                                      <p:cBhvr additive="base">
                                        <p:cTn id="12" dur="500" fill="hold"/>
                                        <p:tgtEl>
                                          <p:spTgt spid="87050"/>
                                        </p:tgtEl>
                                        <p:attrNameLst>
                                          <p:attrName>ppt_x</p:attrName>
                                        </p:attrNameLst>
                                      </p:cBhvr>
                                      <p:tavLst>
                                        <p:tav tm="0">
                                          <p:val>
                                            <p:strVal val="1+#ppt_w/2"/>
                                          </p:val>
                                        </p:tav>
                                        <p:tav tm="100000">
                                          <p:val>
                                            <p:strVal val="#ppt_x"/>
                                          </p:val>
                                        </p:tav>
                                      </p:tavLst>
                                    </p:anim>
                                    <p:anim calcmode="lin" valueType="num">
                                      <p:cBhvr additive="base">
                                        <p:cTn id="13" dur="500" fill="hold"/>
                                        <p:tgtEl>
                                          <p:spTgt spid="8705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7047"/>
                                        </p:tgtEl>
                                        <p:attrNameLst>
                                          <p:attrName>style.visibility</p:attrName>
                                        </p:attrNameLst>
                                      </p:cBhvr>
                                      <p:to>
                                        <p:strVal val="visible"/>
                                      </p:to>
                                    </p:set>
                                    <p:animEffect transition="in" filter="wipe(left)">
                                      <p:cBhvr>
                                        <p:cTn id="18" dur="300"/>
                                        <p:tgtEl>
                                          <p:spTgt spid="8704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7048"/>
                                        </p:tgtEl>
                                        <p:attrNameLst>
                                          <p:attrName>style.visibility</p:attrName>
                                        </p:attrNameLst>
                                      </p:cBhvr>
                                      <p:to>
                                        <p:strVal val="visible"/>
                                      </p:to>
                                    </p:set>
                                    <p:animEffect transition="in" filter="wipe(left)">
                                      <p:cBhvr>
                                        <p:cTn id="23" dur="300"/>
                                        <p:tgtEl>
                                          <p:spTgt spid="8704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7049"/>
                                        </p:tgtEl>
                                        <p:attrNameLst>
                                          <p:attrName>style.visibility</p:attrName>
                                        </p:attrNameLst>
                                      </p:cBhvr>
                                      <p:to>
                                        <p:strVal val="visible"/>
                                      </p:to>
                                    </p:set>
                                    <p:animEffect transition="in" filter="wipe(left)">
                                      <p:cBhvr>
                                        <p:cTn id="28" dur="300"/>
                                        <p:tgtEl>
                                          <p:spTgt spid="87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6" grpId="0" autoUpdateAnimBg="0"/>
      <p:bldP spid="87047" grpId="0" autoUpdateAnimBg="0"/>
      <p:bldP spid="87048" grpId="0" autoUpdateAnimBg="0"/>
      <p:bldP spid="87049"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DB15981-2EC5-482C-98D3-EB62E23C3E3C}" type="slidenum">
              <a:rPr kumimoji="0" lang="zh-CN" altLang="en-US" sz="2000" smtClean="0">
                <a:solidFill>
                  <a:srgbClr val="0000FF"/>
                </a:solidFill>
              </a:rPr>
              <a:pPr eaLnBrk="1" hangingPunct="1"/>
              <a:t>82</a:t>
            </a:fld>
            <a:endParaRPr kumimoji="0" lang="en-US" altLang="zh-CN" sz="2000" smtClean="0">
              <a:solidFill>
                <a:srgbClr val="0000FF"/>
              </a:solidFill>
            </a:endParaRPr>
          </a:p>
        </p:txBody>
      </p:sp>
      <p:sp>
        <p:nvSpPr>
          <p:cNvPr id="93190" name="Text Box 6"/>
          <p:cNvSpPr txBox="1">
            <a:spLocks noChangeArrowheads="1"/>
          </p:cNvSpPr>
          <p:nvPr/>
        </p:nvSpPr>
        <p:spPr bwMode="auto">
          <a:xfrm>
            <a:off x="461963" y="452162"/>
            <a:ext cx="56769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2800" b="1" dirty="0"/>
              <a:t>(e)   MMR</a:t>
            </a:r>
            <a:r>
              <a:rPr lang="zh-CN" altLang="en-US" sz="2800" b="1" dirty="0"/>
              <a:t>的</a:t>
            </a:r>
            <a:r>
              <a:rPr lang="zh-CN" altLang="en-US" sz="2800" b="1" dirty="0">
                <a:solidFill>
                  <a:srgbClr val="FF3300"/>
                </a:solidFill>
              </a:rPr>
              <a:t>零</a:t>
            </a:r>
            <a:r>
              <a:rPr lang="zh-CN" altLang="en-US" sz="2800" b="1" dirty="0"/>
              <a:t>形位公差</a:t>
            </a:r>
          </a:p>
        </p:txBody>
      </p:sp>
      <p:sp>
        <p:nvSpPr>
          <p:cNvPr id="93191" name="Text Box 7"/>
          <p:cNvSpPr txBox="1">
            <a:spLocks noChangeArrowheads="1"/>
          </p:cNvSpPr>
          <p:nvPr/>
        </p:nvSpPr>
        <p:spPr bwMode="auto">
          <a:xfrm>
            <a:off x="704604" y="1684286"/>
            <a:ext cx="2913063"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合格条件：</a:t>
            </a:r>
            <a:endParaRPr lang="en-US" altLang="zh-CN" sz="2800" b="1"/>
          </a:p>
        </p:txBody>
      </p:sp>
      <p:sp>
        <p:nvSpPr>
          <p:cNvPr id="93192" name="Text Box 8"/>
          <p:cNvSpPr txBox="1">
            <a:spLocks noChangeArrowheads="1"/>
          </p:cNvSpPr>
          <p:nvPr/>
        </p:nvSpPr>
        <p:spPr bwMode="auto">
          <a:xfrm>
            <a:off x="710954" y="2312936"/>
            <a:ext cx="3470275"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en-US" altLang="zh-CN" sz="3200" b="1" i="1" dirty="0" err="1"/>
              <a:t>d</a:t>
            </a:r>
            <a:r>
              <a:rPr lang="en-US" altLang="zh-CN" sz="2800" b="1" baseline="-25000" dirty="0" err="1"/>
              <a:t>fe</a:t>
            </a:r>
            <a:r>
              <a:rPr lang="en-US" altLang="zh-CN" sz="2800" b="1" dirty="0"/>
              <a:t> ≤</a:t>
            </a:r>
            <a:r>
              <a:rPr lang="en-US" altLang="zh-CN" sz="3200" b="1" i="1" dirty="0"/>
              <a:t> </a:t>
            </a:r>
            <a:r>
              <a:rPr lang="en-US" altLang="zh-CN" sz="3200" b="1" i="1" dirty="0" err="1"/>
              <a:t>d</a:t>
            </a:r>
            <a:r>
              <a:rPr lang="en-US" altLang="zh-CN" sz="2800" b="1" baseline="-25000" dirty="0" err="1"/>
              <a:t>M</a:t>
            </a:r>
            <a:endParaRPr lang="zh-CN" altLang="en-US" b="1" dirty="0"/>
          </a:p>
        </p:txBody>
      </p:sp>
      <p:sp>
        <p:nvSpPr>
          <p:cNvPr id="93195" name="Rectangle 11"/>
          <p:cNvSpPr>
            <a:spLocks noChangeArrowheads="1"/>
          </p:cNvSpPr>
          <p:nvPr/>
        </p:nvSpPr>
        <p:spPr bwMode="auto">
          <a:xfrm>
            <a:off x="710954" y="3227336"/>
            <a:ext cx="2401888" cy="5794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sz="3200" b="1" i="1"/>
              <a:t>d</a:t>
            </a:r>
            <a:r>
              <a:rPr lang="en-US" altLang="zh-CN" sz="2800" b="1" baseline="-25000"/>
              <a:t>a</a:t>
            </a:r>
            <a:r>
              <a:rPr lang="en-US" altLang="zh-CN" sz="2800" b="1"/>
              <a:t>≥ </a:t>
            </a:r>
            <a:r>
              <a:rPr lang="en-US" altLang="zh-CN" sz="3200" b="1" i="1"/>
              <a:t>d</a:t>
            </a:r>
            <a:r>
              <a:rPr lang="en-US" altLang="zh-CN" sz="2800" b="1" baseline="-25000"/>
              <a:t>min</a:t>
            </a:r>
            <a:endParaRPr lang="zh-CN" altLang="en-US" sz="2800" b="1" baseline="-25000"/>
          </a:p>
        </p:txBody>
      </p:sp>
      <p:pic>
        <p:nvPicPr>
          <p:cNvPr id="9319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1084" y="510381"/>
            <a:ext cx="4413250" cy="5976937"/>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90"/>
                                        </p:tgtEl>
                                        <p:attrNameLst>
                                          <p:attrName>style.visibility</p:attrName>
                                        </p:attrNameLst>
                                      </p:cBhvr>
                                      <p:to>
                                        <p:strVal val="visible"/>
                                      </p:to>
                                    </p:set>
                                    <p:animEffect transition="in" filter="wipe(left)">
                                      <p:cBhvr>
                                        <p:cTn id="7" dur="300"/>
                                        <p:tgtEl>
                                          <p:spTgt spid="931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93196"/>
                                        </p:tgtEl>
                                        <p:attrNameLst>
                                          <p:attrName>style.visibility</p:attrName>
                                        </p:attrNameLst>
                                      </p:cBhvr>
                                      <p:to>
                                        <p:strVal val="visible"/>
                                      </p:to>
                                    </p:set>
                                    <p:anim calcmode="lin" valueType="num">
                                      <p:cBhvr additive="base">
                                        <p:cTn id="12" dur="500" fill="hold"/>
                                        <p:tgtEl>
                                          <p:spTgt spid="93196"/>
                                        </p:tgtEl>
                                        <p:attrNameLst>
                                          <p:attrName>ppt_x</p:attrName>
                                        </p:attrNameLst>
                                      </p:cBhvr>
                                      <p:tavLst>
                                        <p:tav tm="0">
                                          <p:val>
                                            <p:strVal val="1+#ppt_w/2"/>
                                          </p:val>
                                        </p:tav>
                                        <p:tav tm="100000">
                                          <p:val>
                                            <p:strVal val="#ppt_x"/>
                                          </p:val>
                                        </p:tav>
                                      </p:tavLst>
                                    </p:anim>
                                    <p:anim calcmode="lin" valueType="num">
                                      <p:cBhvr additive="base">
                                        <p:cTn id="13" dur="500" fill="hold"/>
                                        <p:tgtEl>
                                          <p:spTgt spid="9319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93191"/>
                                        </p:tgtEl>
                                        <p:attrNameLst>
                                          <p:attrName>style.visibility</p:attrName>
                                        </p:attrNameLst>
                                      </p:cBhvr>
                                      <p:to>
                                        <p:strVal val="visible"/>
                                      </p:to>
                                    </p:set>
                                    <p:animEffect transition="in" filter="wipe(left)">
                                      <p:cBhvr>
                                        <p:cTn id="18" dur="300"/>
                                        <p:tgtEl>
                                          <p:spTgt spid="9319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3192"/>
                                        </p:tgtEl>
                                        <p:attrNameLst>
                                          <p:attrName>style.visibility</p:attrName>
                                        </p:attrNameLst>
                                      </p:cBhvr>
                                      <p:to>
                                        <p:strVal val="visible"/>
                                      </p:to>
                                    </p:set>
                                    <p:animEffect transition="in" filter="wipe(left)">
                                      <p:cBhvr>
                                        <p:cTn id="23" dur="300"/>
                                        <p:tgtEl>
                                          <p:spTgt spid="9319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3195"/>
                                        </p:tgtEl>
                                        <p:attrNameLst>
                                          <p:attrName>style.visibility</p:attrName>
                                        </p:attrNameLst>
                                      </p:cBhvr>
                                      <p:to>
                                        <p:strVal val="visible"/>
                                      </p:to>
                                    </p:set>
                                    <p:animEffect transition="in" filter="wipe(left)">
                                      <p:cBhvr>
                                        <p:cTn id="28" dur="300"/>
                                        <p:tgtEl>
                                          <p:spTgt spid="93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0" grpId="0" autoUpdateAnimBg="0"/>
      <p:bldP spid="93191" grpId="0" autoUpdateAnimBg="0"/>
      <p:bldP spid="93192" grpId="0" autoUpdateAnimBg="0"/>
      <p:bldP spid="93195"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83ECD1-DAEA-4152-B2E4-42E8D45BC7A9}" type="slidenum">
              <a:rPr kumimoji="0" lang="zh-CN" altLang="en-US" sz="2000" smtClean="0">
                <a:solidFill>
                  <a:srgbClr val="0000FF"/>
                </a:solidFill>
              </a:rPr>
              <a:pPr eaLnBrk="1" hangingPunct="1"/>
              <a:t>83</a:t>
            </a:fld>
            <a:endParaRPr kumimoji="0" lang="en-US" altLang="zh-CN" sz="2000" smtClean="0">
              <a:solidFill>
                <a:srgbClr val="0000FF"/>
              </a:solidFill>
            </a:endParaRPr>
          </a:p>
        </p:txBody>
      </p:sp>
      <p:grpSp>
        <p:nvGrpSpPr>
          <p:cNvPr id="52256" name="Group 32"/>
          <p:cNvGrpSpPr>
            <a:grpSpLocks/>
          </p:cNvGrpSpPr>
          <p:nvPr/>
        </p:nvGrpSpPr>
        <p:grpSpPr bwMode="auto">
          <a:xfrm>
            <a:off x="717550" y="882721"/>
            <a:ext cx="7239000" cy="5576888"/>
            <a:chOff x="572" y="462"/>
            <a:chExt cx="4560" cy="3513"/>
          </a:xfrm>
        </p:grpSpPr>
        <p:grpSp>
          <p:nvGrpSpPr>
            <p:cNvPr id="73733" name="Group 10"/>
            <p:cNvGrpSpPr>
              <a:grpSpLocks/>
            </p:cNvGrpSpPr>
            <p:nvPr/>
          </p:nvGrpSpPr>
          <p:grpSpPr bwMode="auto">
            <a:xfrm>
              <a:off x="572" y="462"/>
              <a:ext cx="4560" cy="3513"/>
              <a:chOff x="488" y="462"/>
              <a:chExt cx="4560" cy="3513"/>
            </a:xfrm>
          </p:grpSpPr>
          <p:pic>
            <p:nvPicPr>
              <p:cNvPr id="7374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 y="462"/>
                <a:ext cx="4560" cy="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746" name="Text Box 4"/>
              <p:cNvSpPr txBox="1">
                <a:spLocks noChangeArrowheads="1"/>
              </p:cNvSpPr>
              <p:nvPr/>
            </p:nvSpPr>
            <p:spPr bwMode="auto">
              <a:xfrm>
                <a:off x="2461" y="3586"/>
                <a:ext cx="10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sz="2000"/>
                  <a:t>图4.</a:t>
                </a:r>
                <a:r>
                  <a:rPr lang="en-US" altLang="zh-CN" sz="2000"/>
                  <a:t>50</a:t>
                </a:r>
                <a:endParaRPr lang="zh-CN" altLang="en-US" sz="2000"/>
              </a:p>
            </p:txBody>
          </p:sp>
          <p:sp>
            <p:nvSpPr>
              <p:cNvPr id="73747" name="Oval 9"/>
              <p:cNvSpPr>
                <a:spLocks noChangeArrowheads="1"/>
              </p:cNvSpPr>
              <p:nvPr/>
            </p:nvSpPr>
            <p:spPr bwMode="auto">
              <a:xfrm>
                <a:off x="1436" y="2888"/>
                <a:ext cx="401" cy="409"/>
              </a:xfrm>
              <a:prstGeom prst="ellipse">
                <a:avLst/>
              </a:prstGeom>
              <a:solidFill>
                <a:schemeClr val="bg1"/>
              </a:solidFill>
              <a:ln w="381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b="1" i="1">
                    <a:solidFill>
                      <a:srgbClr val="FF0000"/>
                    </a:solidFill>
                  </a:rPr>
                  <a:t>B</a:t>
                </a:r>
              </a:p>
            </p:txBody>
          </p:sp>
        </p:grpSp>
        <p:sp>
          <p:nvSpPr>
            <p:cNvPr id="73734" name="Rectangle 12"/>
            <p:cNvSpPr>
              <a:spLocks noChangeArrowheads="1"/>
            </p:cNvSpPr>
            <p:nvPr/>
          </p:nvSpPr>
          <p:spPr bwMode="auto">
            <a:xfrm>
              <a:off x="1198" y="2679"/>
              <a:ext cx="737" cy="65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35" name="Rectangle 13"/>
            <p:cNvSpPr>
              <a:spLocks noChangeArrowheads="1"/>
            </p:cNvSpPr>
            <p:nvPr/>
          </p:nvSpPr>
          <p:spPr bwMode="auto">
            <a:xfrm>
              <a:off x="1542" y="3434"/>
              <a:ext cx="643" cy="51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3736" name="Group 21"/>
            <p:cNvGrpSpPr>
              <a:grpSpLocks/>
            </p:cNvGrpSpPr>
            <p:nvPr/>
          </p:nvGrpSpPr>
          <p:grpSpPr bwMode="auto">
            <a:xfrm>
              <a:off x="1571" y="2651"/>
              <a:ext cx="286" cy="593"/>
              <a:chOff x="4468" y="347"/>
              <a:chExt cx="286" cy="593"/>
            </a:xfrm>
          </p:grpSpPr>
          <p:sp>
            <p:nvSpPr>
              <p:cNvPr id="73742" name="AutoShape 22"/>
              <p:cNvSpPr>
                <a:spLocks noChangeArrowheads="1"/>
              </p:cNvSpPr>
              <p:nvPr/>
            </p:nvSpPr>
            <p:spPr bwMode="auto">
              <a:xfrm flipV="1">
                <a:off x="4468" y="347"/>
                <a:ext cx="286" cy="247"/>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3" name="Line 23"/>
              <p:cNvSpPr>
                <a:spLocks noChangeShapeType="1"/>
              </p:cNvSpPr>
              <p:nvPr/>
            </p:nvSpPr>
            <p:spPr bwMode="auto">
              <a:xfrm>
                <a:off x="4613" y="546"/>
                <a:ext cx="0" cy="12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4" name="Rectangle 24"/>
              <p:cNvSpPr>
                <a:spLocks noChangeArrowheads="1"/>
              </p:cNvSpPr>
              <p:nvPr/>
            </p:nvSpPr>
            <p:spPr bwMode="auto">
              <a:xfrm>
                <a:off x="4485" y="672"/>
                <a:ext cx="268" cy="268"/>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B</a:t>
                </a:r>
              </a:p>
            </p:txBody>
          </p:sp>
        </p:grpSp>
        <p:grpSp>
          <p:nvGrpSpPr>
            <p:cNvPr id="73737" name="Group 27"/>
            <p:cNvGrpSpPr>
              <a:grpSpLocks/>
            </p:cNvGrpSpPr>
            <p:nvPr/>
          </p:nvGrpSpPr>
          <p:grpSpPr bwMode="auto">
            <a:xfrm>
              <a:off x="1649" y="3518"/>
              <a:ext cx="597" cy="290"/>
              <a:chOff x="4937" y="621"/>
              <a:chExt cx="597" cy="290"/>
            </a:xfrm>
          </p:grpSpPr>
          <p:sp>
            <p:nvSpPr>
              <p:cNvPr id="73738" name="Rectangle 28"/>
              <p:cNvSpPr>
                <a:spLocks noChangeArrowheads="1"/>
              </p:cNvSpPr>
              <p:nvPr/>
            </p:nvSpPr>
            <p:spPr bwMode="auto">
              <a:xfrm>
                <a:off x="4937" y="621"/>
                <a:ext cx="268" cy="268"/>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A</a:t>
                </a:r>
              </a:p>
            </p:txBody>
          </p:sp>
          <p:grpSp>
            <p:nvGrpSpPr>
              <p:cNvPr id="73739" name="Group 29"/>
              <p:cNvGrpSpPr>
                <a:grpSpLocks/>
              </p:cNvGrpSpPr>
              <p:nvPr/>
            </p:nvGrpSpPr>
            <p:grpSpPr bwMode="auto">
              <a:xfrm rot="5400000">
                <a:off x="5228" y="604"/>
                <a:ext cx="286" cy="327"/>
                <a:chOff x="3970" y="106"/>
                <a:chExt cx="286" cy="327"/>
              </a:xfrm>
            </p:grpSpPr>
            <p:sp>
              <p:nvSpPr>
                <p:cNvPr id="73740" name="AutoShape 30"/>
                <p:cNvSpPr>
                  <a:spLocks noChangeArrowheads="1"/>
                </p:cNvSpPr>
                <p:nvPr/>
              </p:nvSpPr>
              <p:spPr bwMode="auto">
                <a:xfrm flipV="1">
                  <a:off x="3970" y="106"/>
                  <a:ext cx="286" cy="247"/>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1" name="Line 31"/>
                <p:cNvSpPr>
                  <a:spLocks noChangeShapeType="1"/>
                </p:cNvSpPr>
                <p:nvPr/>
              </p:nvSpPr>
              <p:spPr bwMode="auto">
                <a:xfrm>
                  <a:off x="4115" y="305"/>
                  <a:ext cx="0" cy="12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sp>
        <p:nvSpPr>
          <p:cNvPr id="20" name="Text Box 5"/>
          <p:cNvSpPr txBox="1">
            <a:spLocks noChangeArrowheads="1"/>
          </p:cNvSpPr>
          <p:nvPr/>
        </p:nvSpPr>
        <p:spPr bwMode="auto">
          <a:xfrm>
            <a:off x="401638" y="473869"/>
            <a:ext cx="57531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作业题：</a:t>
            </a:r>
            <a:r>
              <a:rPr lang="en-US" altLang="zh-CN" sz="2800" b="1" dirty="0"/>
              <a:t>4  </a:t>
            </a:r>
            <a:r>
              <a:rPr lang="zh-CN" altLang="en-US" sz="2800" b="1" dirty="0"/>
              <a:t>答案</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2256"/>
                                        </p:tgtEl>
                                        <p:attrNameLst>
                                          <p:attrName>style.visibility</p:attrName>
                                        </p:attrNameLst>
                                      </p:cBhvr>
                                      <p:to>
                                        <p:strVal val="visible"/>
                                      </p:to>
                                    </p:set>
                                    <p:anim calcmode="lin" valueType="num">
                                      <p:cBhvr additive="base">
                                        <p:cTn id="7" dur="500" fill="hold"/>
                                        <p:tgtEl>
                                          <p:spTgt spid="52256"/>
                                        </p:tgtEl>
                                        <p:attrNameLst>
                                          <p:attrName>ppt_x</p:attrName>
                                        </p:attrNameLst>
                                      </p:cBhvr>
                                      <p:tavLst>
                                        <p:tav tm="0">
                                          <p:val>
                                            <p:strVal val="0-#ppt_w/2"/>
                                          </p:val>
                                        </p:tav>
                                        <p:tav tm="100000">
                                          <p:val>
                                            <p:strVal val="#ppt_x"/>
                                          </p:val>
                                        </p:tav>
                                      </p:tavLst>
                                    </p:anim>
                                    <p:anim calcmode="lin" valueType="num">
                                      <p:cBhvr additive="base">
                                        <p:cTn id="8" dur="500" fill="hold"/>
                                        <p:tgtEl>
                                          <p:spTgt spid="522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C3A3D47-928B-4AB9-AD6F-362E1DA9F9F9}" type="slidenum">
              <a:rPr kumimoji="0" lang="zh-CN" altLang="en-US" sz="2000" smtClean="0">
                <a:solidFill>
                  <a:srgbClr val="0000FF"/>
                </a:solidFill>
              </a:rPr>
              <a:pPr eaLnBrk="1" hangingPunct="1"/>
              <a:t>84</a:t>
            </a:fld>
            <a:endParaRPr kumimoji="0" lang="en-US" altLang="zh-CN" sz="2000" smtClean="0">
              <a:solidFill>
                <a:srgbClr val="0000FF"/>
              </a:solidFill>
            </a:endParaRPr>
          </a:p>
        </p:txBody>
      </p:sp>
      <p:sp>
        <p:nvSpPr>
          <p:cNvPr id="142340" name="Text Box 1028"/>
          <p:cNvSpPr txBox="1">
            <a:spLocks noChangeArrowheads="1"/>
          </p:cNvSpPr>
          <p:nvPr/>
        </p:nvSpPr>
        <p:spPr bwMode="auto">
          <a:xfrm>
            <a:off x="427038" y="138113"/>
            <a:ext cx="5753100"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作业题：6.   答案</a:t>
            </a:r>
          </a:p>
        </p:txBody>
      </p:sp>
      <p:graphicFrame>
        <p:nvGraphicFramePr>
          <p:cNvPr id="142478" name="Group 1166"/>
          <p:cNvGraphicFramePr>
            <a:graphicFrameLocks noGrp="1"/>
          </p:cNvGraphicFramePr>
          <p:nvPr/>
        </p:nvGraphicFramePr>
        <p:xfrm>
          <a:off x="422275" y="669925"/>
          <a:ext cx="7237413" cy="1304925"/>
        </p:xfrm>
        <a:graphic>
          <a:graphicData uri="http://schemas.openxmlformats.org/drawingml/2006/table">
            <a:tbl>
              <a:tblPr/>
              <a:tblGrid>
                <a:gridCol w="717550"/>
                <a:gridCol w="542925"/>
                <a:gridCol w="688975"/>
                <a:gridCol w="609600"/>
                <a:gridCol w="755650"/>
                <a:gridCol w="900113"/>
                <a:gridCol w="901700"/>
                <a:gridCol w="768350"/>
                <a:gridCol w="663575"/>
                <a:gridCol w="688975"/>
              </a:tblGrid>
              <a:tr h="4159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1" u="sng" strike="noStrike" cap="none" normalizeH="0" baseline="0" dirty="0" smtClean="0">
                          <a:ln>
                            <a:noFill/>
                          </a:ln>
                          <a:solidFill>
                            <a:schemeClr val="tx1"/>
                          </a:solidFill>
                          <a:effectLst/>
                          <a:latin typeface="Times New Roman" pitchFamily="18" charset="0"/>
                          <a:ea typeface="宋体" pitchFamily="2" charset="-122"/>
                        </a:rPr>
                        <a:t>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81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1" u="none" strike="noStrike" cap="none" normalizeH="0" baseline="0" smtClean="0">
                          <a:ln>
                            <a:noFill/>
                          </a:ln>
                          <a:solidFill>
                            <a:schemeClr val="tx1"/>
                          </a:solidFill>
                          <a:effectLst/>
                          <a:latin typeface="Times New Roman" pitchFamily="18" charset="0"/>
                          <a:ea typeface="宋体" pitchFamily="2" charset="-122"/>
                        </a:rPr>
                        <a:t>a</a:t>
                      </a:r>
                      <a:r>
                        <a:rPr kumimoji="1" lang="en-US" altLang="zh-CN" sz="2000" b="1" i="1" u="none" strike="noStrike" cap="none" normalizeH="0" baseline="-25000" smtClean="0">
                          <a:ln>
                            <a:noFill/>
                          </a:ln>
                          <a:solidFill>
                            <a:schemeClr val="tx1"/>
                          </a:solidFill>
                          <a:effectLst/>
                          <a:latin typeface="Times New Roman" pitchFamily="18" charset="0"/>
                          <a:ea typeface="宋体" pitchFamily="2" charset="-122"/>
                        </a:rPr>
                        <a:t>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0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Times New Roman" pitchFamily="18" charset="0"/>
                          <a:ea typeface="宋体" pitchFamily="2" charset="-122"/>
                        </a:rPr>
                        <a:t>∑</a:t>
                      </a:r>
                      <a:r>
                        <a:rPr kumimoji="1" lang="en-US" altLang="zh-CN" sz="2000" b="1" i="1" u="none" strike="noStrike" cap="none" normalizeH="0" baseline="0" dirty="0" err="1" smtClean="0">
                          <a:ln>
                            <a:noFill/>
                          </a:ln>
                          <a:solidFill>
                            <a:schemeClr val="tx1"/>
                          </a:solidFill>
                          <a:effectLst/>
                          <a:latin typeface="Times New Roman" pitchFamily="18" charset="0"/>
                          <a:ea typeface="宋体" pitchFamily="2" charset="-122"/>
                        </a:rPr>
                        <a:t>a</a:t>
                      </a:r>
                      <a:r>
                        <a:rPr kumimoji="1" lang="en-US" altLang="zh-CN" sz="2000" b="1" i="1" u="none" strike="noStrike" cap="none" normalizeH="0" baseline="-25000" dirty="0" err="1" smtClean="0">
                          <a:ln>
                            <a:noFill/>
                          </a:ln>
                          <a:solidFill>
                            <a:schemeClr val="tx1"/>
                          </a:solidFill>
                          <a:effectLst/>
                          <a:latin typeface="Times New Roman" pitchFamily="18" charset="0"/>
                          <a:ea typeface="宋体" pitchFamily="2" charset="-122"/>
                        </a:rPr>
                        <a:t>i</a:t>
                      </a:r>
                      <a:endParaRPr kumimoji="1" lang="en-US" altLang="zh-CN" sz="2000" b="1" i="1" u="none" strike="noStrike" cap="none" normalizeH="0" baseline="-25000" dirty="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74802" name="Group 1262"/>
          <p:cNvGrpSpPr>
            <a:grpSpLocks/>
          </p:cNvGrpSpPr>
          <p:nvPr/>
        </p:nvGrpSpPr>
        <p:grpSpPr bwMode="auto">
          <a:xfrm>
            <a:off x="336550" y="2022475"/>
            <a:ext cx="7415213" cy="4097338"/>
            <a:chOff x="212" y="1214"/>
            <a:chExt cx="4671" cy="2581"/>
          </a:xfrm>
        </p:grpSpPr>
        <p:grpSp>
          <p:nvGrpSpPr>
            <p:cNvPr id="74805" name="Group 1187"/>
            <p:cNvGrpSpPr>
              <a:grpSpLocks/>
            </p:cNvGrpSpPr>
            <p:nvPr/>
          </p:nvGrpSpPr>
          <p:grpSpPr bwMode="auto">
            <a:xfrm>
              <a:off x="212" y="1214"/>
              <a:ext cx="4671" cy="2581"/>
              <a:chOff x="652" y="1286"/>
              <a:chExt cx="4671" cy="2581"/>
            </a:xfrm>
          </p:grpSpPr>
          <p:grpSp>
            <p:nvGrpSpPr>
              <p:cNvPr id="74816" name="Group 1167"/>
              <p:cNvGrpSpPr>
                <a:grpSpLocks/>
              </p:cNvGrpSpPr>
              <p:nvPr/>
            </p:nvGrpSpPr>
            <p:grpSpPr bwMode="auto">
              <a:xfrm>
                <a:off x="652" y="1286"/>
                <a:ext cx="4671" cy="2581"/>
                <a:chOff x="794" y="1370"/>
                <a:chExt cx="4671" cy="2581"/>
              </a:xfrm>
            </p:grpSpPr>
            <p:sp>
              <p:nvSpPr>
                <p:cNvPr id="74834" name="Text Box 1146"/>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a:t>0        1        2      3      4        5      6      7       8      </a:t>
                  </a:r>
                  <a:r>
                    <a:rPr lang="en-US" altLang="zh-CN" i="1"/>
                    <a:t>l(mm)</a:t>
                  </a:r>
                </a:p>
              </p:txBody>
            </p:sp>
            <p:grpSp>
              <p:nvGrpSpPr>
                <p:cNvPr id="74835" name="Group 1149"/>
                <p:cNvGrpSpPr>
                  <a:grpSpLocks/>
                </p:cNvGrpSpPr>
                <p:nvPr/>
              </p:nvGrpSpPr>
              <p:grpSpPr bwMode="auto">
                <a:xfrm>
                  <a:off x="794" y="1370"/>
                  <a:ext cx="4109" cy="2351"/>
                  <a:chOff x="834" y="1514"/>
                  <a:chExt cx="4109" cy="2351"/>
                </a:xfrm>
              </p:grpSpPr>
              <p:sp>
                <p:nvSpPr>
                  <p:cNvPr id="74836" name="Line 1129"/>
                  <p:cNvSpPr>
                    <a:spLocks noChangeShapeType="1"/>
                  </p:cNvSpPr>
                  <p:nvPr/>
                </p:nvSpPr>
                <p:spPr bwMode="auto">
                  <a:xfrm>
                    <a:off x="1185" y="1534"/>
                    <a:ext cx="0" cy="228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7" name="Line 1130"/>
                  <p:cNvSpPr>
                    <a:spLocks noChangeShapeType="1"/>
                  </p:cNvSpPr>
                  <p:nvPr/>
                </p:nvSpPr>
                <p:spPr bwMode="auto">
                  <a:xfrm>
                    <a:off x="1170" y="3832"/>
                    <a:ext cx="3773"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8" name="Line 1131"/>
                  <p:cNvSpPr>
                    <a:spLocks noChangeShapeType="1"/>
                  </p:cNvSpPr>
                  <p:nvPr/>
                </p:nvSpPr>
                <p:spPr bwMode="auto">
                  <a:xfrm flipV="1">
                    <a:off x="2015" y="3787"/>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9" name="Line 1133"/>
                  <p:cNvSpPr>
                    <a:spLocks noChangeShapeType="1"/>
                  </p:cNvSpPr>
                  <p:nvPr/>
                </p:nvSpPr>
                <p:spPr bwMode="auto">
                  <a:xfrm flipV="1">
                    <a:off x="1588" y="377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0" name="Line 1134"/>
                  <p:cNvSpPr>
                    <a:spLocks noChangeShapeType="1"/>
                  </p:cNvSpPr>
                  <p:nvPr/>
                </p:nvSpPr>
                <p:spPr bwMode="auto">
                  <a:xfrm flipV="1">
                    <a:off x="2423" y="3786"/>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1" name="Line 1135"/>
                  <p:cNvSpPr>
                    <a:spLocks noChangeShapeType="1"/>
                  </p:cNvSpPr>
                  <p:nvPr/>
                </p:nvSpPr>
                <p:spPr bwMode="auto">
                  <a:xfrm flipV="1">
                    <a:off x="2854"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2" name="Line 1136"/>
                  <p:cNvSpPr>
                    <a:spLocks noChangeShapeType="1"/>
                  </p:cNvSpPr>
                  <p:nvPr/>
                </p:nvSpPr>
                <p:spPr bwMode="auto">
                  <a:xfrm flipV="1">
                    <a:off x="3260"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3" name="Line 1137"/>
                  <p:cNvSpPr>
                    <a:spLocks noChangeShapeType="1"/>
                  </p:cNvSpPr>
                  <p:nvPr/>
                </p:nvSpPr>
                <p:spPr bwMode="auto">
                  <a:xfrm flipV="1">
                    <a:off x="3661" y="3790"/>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4" name="Line 1138"/>
                  <p:cNvSpPr>
                    <a:spLocks noChangeShapeType="1"/>
                  </p:cNvSpPr>
                  <p:nvPr/>
                </p:nvSpPr>
                <p:spPr bwMode="auto">
                  <a:xfrm flipV="1">
                    <a:off x="4045" y="3782"/>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5" name="Line 1139"/>
                  <p:cNvSpPr>
                    <a:spLocks noChangeShapeType="1"/>
                  </p:cNvSpPr>
                  <p:nvPr/>
                </p:nvSpPr>
                <p:spPr bwMode="auto">
                  <a:xfrm flipV="1">
                    <a:off x="4479" y="3781"/>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6" name="Line 1140"/>
                  <p:cNvSpPr>
                    <a:spLocks noChangeShapeType="1"/>
                  </p:cNvSpPr>
                  <p:nvPr/>
                </p:nvSpPr>
                <p:spPr bwMode="auto">
                  <a:xfrm>
                    <a:off x="1119" y="3495"/>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7" name="Line 1141"/>
                  <p:cNvSpPr>
                    <a:spLocks noChangeShapeType="1"/>
                  </p:cNvSpPr>
                  <p:nvPr/>
                </p:nvSpPr>
                <p:spPr bwMode="auto">
                  <a:xfrm>
                    <a:off x="1102" y="3164"/>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8" name="Line 1142"/>
                  <p:cNvSpPr>
                    <a:spLocks noChangeShapeType="1"/>
                  </p:cNvSpPr>
                  <p:nvPr/>
                </p:nvSpPr>
                <p:spPr bwMode="auto">
                  <a:xfrm>
                    <a:off x="1102" y="2838"/>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49" name="Line 1143"/>
                  <p:cNvSpPr>
                    <a:spLocks noChangeShapeType="1"/>
                  </p:cNvSpPr>
                  <p:nvPr/>
                </p:nvSpPr>
                <p:spPr bwMode="auto">
                  <a:xfrm>
                    <a:off x="1111" y="2541"/>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0" name="Line 1144"/>
                  <p:cNvSpPr>
                    <a:spLocks noChangeShapeType="1"/>
                  </p:cNvSpPr>
                  <p:nvPr/>
                </p:nvSpPr>
                <p:spPr bwMode="auto">
                  <a:xfrm>
                    <a:off x="1103" y="2232"/>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1" name="Line 1145"/>
                  <p:cNvSpPr>
                    <a:spLocks noChangeShapeType="1"/>
                  </p:cNvSpPr>
                  <p:nvPr/>
                </p:nvSpPr>
                <p:spPr bwMode="auto">
                  <a:xfrm>
                    <a:off x="1103" y="1859"/>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52" name="Text Box 1147"/>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80000"/>
                      </a:lnSpc>
                    </a:pPr>
                    <a:r>
                      <a:rPr lang="en-US" altLang="zh-CN" sz="2800" baseline="-25000"/>
                      <a:t>24</a:t>
                    </a:r>
                  </a:p>
                  <a:p>
                    <a:pPr algn="l" eaLnBrk="1" hangingPunct="1">
                      <a:lnSpc>
                        <a:spcPct val="180000"/>
                      </a:lnSpc>
                    </a:pPr>
                    <a:r>
                      <a:rPr lang="en-US" altLang="zh-CN" sz="2800" baseline="-25000"/>
                      <a:t>20</a:t>
                    </a:r>
                  </a:p>
                  <a:p>
                    <a:pPr algn="l" eaLnBrk="1" hangingPunct="1">
                      <a:lnSpc>
                        <a:spcPct val="180000"/>
                      </a:lnSpc>
                    </a:pPr>
                    <a:r>
                      <a:rPr lang="en-US" altLang="zh-CN" sz="2800" baseline="-25000"/>
                      <a:t>16</a:t>
                    </a:r>
                  </a:p>
                  <a:p>
                    <a:pPr algn="l" eaLnBrk="1" hangingPunct="1">
                      <a:lnSpc>
                        <a:spcPct val="180000"/>
                      </a:lnSpc>
                    </a:pPr>
                    <a:r>
                      <a:rPr lang="en-US" altLang="zh-CN" sz="2800" baseline="-25000"/>
                      <a:t>12</a:t>
                    </a:r>
                  </a:p>
                  <a:p>
                    <a:pPr algn="l" eaLnBrk="1" hangingPunct="1">
                      <a:lnSpc>
                        <a:spcPct val="180000"/>
                      </a:lnSpc>
                    </a:pPr>
                    <a:r>
                      <a:rPr lang="en-US" altLang="zh-CN" sz="2800" baseline="-25000"/>
                      <a:t>8</a:t>
                    </a:r>
                  </a:p>
                  <a:p>
                    <a:pPr algn="l" eaLnBrk="1" hangingPunct="1">
                      <a:lnSpc>
                        <a:spcPct val="180000"/>
                      </a:lnSpc>
                    </a:pPr>
                    <a:r>
                      <a:rPr lang="en-US" altLang="zh-CN" sz="2800" baseline="-25000"/>
                      <a:t>4</a:t>
                    </a:r>
                  </a:p>
                  <a:p>
                    <a:pPr eaLnBrk="1" hangingPunct="1">
                      <a:lnSpc>
                        <a:spcPct val="150000"/>
                      </a:lnSpc>
                    </a:pPr>
                    <a:endParaRPr lang="en-US" altLang="zh-CN" sz="2800" baseline="-25000"/>
                  </a:p>
                </p:txBody>
              </p:sp>
              <p:sp>
                <p:nvSpPr>
                  <p:cNvPr id="74853" name="Text Box 1148"/>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f</a:t>
                    </a:r>
                    <a:r>
                      <a:rPr lang="en-US" altLang="zh-CN" b="1" baseline="-25000"/>
                      <a:t>-</a:t>
                    </a:r>
                  </a:p>
                </p:txBody>
              </p:sp>
            </p:grpSp>
          </p:grpSp>
          <p:sp>
            <p:nvSpPr>
              <p:cNvPr id="74817" name="Oval 1169"/>
              <p:cNvSpPr>
                <a:spLocks noChangeArrowheads="1"/>
              </p:cNvSpPr>
              <p:nvPr/>
            </p:nvSpPr>
            <p:spPr bwMode="auto">
              <a:xfrm>
                <a:off x="2181"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8" name="Oval 1170"/>
              <p:cNvSpPr>
                <a:spLocks noChangeArrowheads="1"/>
              </p:cNvSpPr>
              <p:nvPr/>
            </p:nvSpPr>
            <p:spPr bwMode="auto">
              <a:xfrm>
                <a:off x="1752"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9" name="Oval 1171"/>
              <p:cNvSpPr>
                <a:spLocks noChangeArrowheads="1"/>
              </p:cNvSpPr>
              <p:nvPr/>
            </p:nvSpPr>
            <p:spPr bwMode="auto">
              <a:xfrm>
                <a:off x="1367" y="304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0" name="Oval 1172"/>
              <p:cNvSpPr>
                <a:spLocks noChangeArrowheads="1"/>
              </p:cNvSpPr>
              <p:nvPr/>
            </p:nvSpPr>
            <p:spPr bwMode="auto">
              <a:xfrm>
                <a:off x="942" y="351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1" name="Oval 1173"/>
              <p:cNvSpPr>
                <a:spLocks noChangeArrowheads="1"/>
              </p:cNvSpPr>
              <p:nvPr/>
            </p:nvSpPr>
            <p:spPr bwMode="auto">
              <a:xfrm>
                <a:off x="2579" y="2776"/>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2" name="Oval 1174"/>
              <p:cNvSpPr>
                <a:spLocks noChangeArrowheads="1"/>
              </p:cNvSpPr>
              <p:nvPr/>
            </p:nvSpPr>
            <p:spPr bwMode="auto">
              <a:xfrm>
                <a:off x="3030" y="290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3" name="Oval 1175"/>
              <p:cNvSpPr>
                <a:spLocks noChangeArrowheads="1"/>
              </p:cNvSpPr>
              <p:nvPr/>
            </p:nvSpPr>
            <p:spPr bwMode="auto">
              <a:xfrm>
                <a:off x="3426" y="259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4" name="Oval 1176"/>
              <p:cNvSpPr>
                <a:spLocks noChangeArrowheads="1"/>
              </p:cNvSpPr>
              <p:nvPr/>
            </p:nvSpPr>
            <p:spPr bwMode="auto">
              <a:xfrm>
                <a:off x="4231" y="1569"/>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5" name="Oval 1177"/>
              <p:cNvSpPr>
                <a:spLocks noChangeArrowheads="1"/>
              </p:cNvSpPr>
              <p:nvPr/>
            </p:nvSpPr>
            <p:spPr bwMode="auto">
              <a:xfrm>
                <a:off x="3788" y="2382"/>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6" name="Line 1178"/>
              <p:cNvSpPr>
                <a:spLocks noChangeShapeType="1"/>
              </p:cNvSpPr>
              <p:nvPr/>
            </p:nvSpPr>
            <p:spPr bwMode="auto">
              <a:xfrm flipV="1">
                <a:off x="1010" y="3105"/>
                <a:ext cx="434" cy="47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7" name="Line 1179"/>
              <p:cNvSpPr>
                <a:spLocks noChangeShapeType="1"/>
              </p:cNvSpPr>
              <p:nvPr/>
            </p:nvSpPr>
            <p:spPr bwMode="auto">
              <a:xfrm flipV="1">
                <a:off x="1436" y="2621"/>
                <a:ext cx="367" cy="46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8" name="Line 1180"/>
              <p:cNvSpPr>
                <a:spLocks noChangeShapeType="1"/>
              </p:cNvSpPr>
              <p:nvPr/>
            </p:nvSpPr>
            <p:spPr bwMode="auto">
              <a:xfrm>
                <a:off x="1820" y="2605"/>
                <a:ext cx="4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29" name="Line 1181"/>
              <p:cNvSpPr>
                <a:spLocks noChangeShapeType="1"/>
              </p:cNvSpPr>
              <p:nvPr/>
            </p:nvSpPr>
            <p:spPr bwMode="auto">
              <a:xfrm>
                <a:off x="2271" y="2621"/>
                <a:ext cx="375" cy="21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0" name="Line 1183"/>
              <p:cNvSpPr>
                <a:spLocks noChangeShapeType="1"/>
              </p:cNvSpPr>
              <p:nvPr/>
            </p:nvSpPr>
            <p:spPr bwMode="auto">
              <a:xfrm>
                <a:off x="2638" y="2838"/>
                <a:ext cx="467" cy="15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1" name="Line 1184"/>
              <p:cNvSpPr>
                <a:spLocks noChangeShapeType="1"/>
              </p:cNvSpPr>
              <p:nvPr/>
            </p:nvSpPr>
            <p:spPr bwMode="auto">
              <a:xfrm flipV="1">
                <a:off x="3064" y="2655"/>
                <a:ext cx="425" cy="29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2" name="Line 1185"/>
              <p:cNvSpPr>
                <a:spLocks noChangeShapeType="1"/>
              </p:cNvSpPr>
              <p:nvPr/>
            </p:nvSpPr>
            <p:spPr bwMode="auto">
              <a:xfrm flipV="1">
                <a:off x="3506" y="2446"/>
                <a:ext cx="342" cy="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33" name="Line 1186"/>
              <p:cNvSpPr>
                <a:spLocks noChangeShapeType="1"/>
              </p:cNvSpPr>
              <p:nvPr/>
            </p:nvSpPr>
            <p:spPr bwMode="auto">
              <a:xfrm flipV="1">
                <a:off x="3841" y="1627"/>
                <a:ext cx="450" cy="82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4806" name="Line 1189"/>
            <p:cNvSpPr>
              <a:spLocks noChangeShapeType="1"/>
            </p:cNvSpPr>
            <p:nvPr/>
          </p:nvSpPr>
          <p:spPr bwMode="auto">
            <a:xfrm flipV="1">
              <a:off x="954" y="1390"/>
              <a:ext cx="3297" cy="1344"/>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07" name="Line 1190"/>
            <p:cNvSpPr>
              <a:spLocks noChangeShapeType="1"/>
            </p:cNvSpPr>
            <p:nvPr/>
          </p:nvSpPr>
          <p:spPr bwMode="auto">
            <a:xfrm flipV="1">
              <a:off x="838" y="2275"/>
              <a:ext cx="3297" cy="1344"/>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4808" name="Group 1196"/>
            <p:cNvGrpSpPr>
              <a:grpSpLocks/>
            </p:cNvGrpSpPr>
            <p:nvPr/>
          </p:nvGrpSpPr>
          <p:grpSpPr bwMode="auto">
            <a:xfrm>
              <a:off x="1038" y="1567"/>
              <a:ext cx="3161" cy="1156"/>
              <a:chOff x="1478" y="1639"/>
              <a:chExt cx="3161" cy="1156"/>
            </a:xfrm>
          </p:grpSpPr>
          <p:sp>
            <p:nvSpPr>
              <p:cNvPr id="74811" name="Line 1191"/>
              <p:cNvSpPr>
                <a:spLocks noChangeShapeType="1"/>
              </p:cNvSpPr>
              <p:nvPr/>
            </p:nvSpPr>
            <p:spPr bwMode="auto">
              <a:xfrm>
                <a:off x="1819" y="2621"/>
                <a:ext cx="2438"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2" name="Line 1192"/>
              <p:cNvSpPr>
                <a:spLocks noChangeShapeType="1"/>
              </p:cNvSpPr>
              <p:nvPr/>
            </p:nvSpPr>
            <p:spPr bwMode="auto">
              <a:xfrm>
                <a:off x="4282" y="1645"/>
                <a:ext cx="0" cy="98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3" name="Text Box 1193"/>
              <p:cNvSpPr txBox="1">
                <a:spLocks noChangeArrowheads="1"/>
              </p:cNvSpPr>
              <p:nvPr/>
            </p:nvSpPr>
            <p:spPr bwMode="auto">
              <a:xfrm>
                <a:off x="1478" y="2232"/>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p>
            </p:txBody>
          </p:sp>
          <p:sp>
            <p:nvSpPr>
              <p:cNvPr id="74814" name="Text Box 1194"/>
              <p:cNvSpPr txBox="1">
                <a:spLocks noChangeArrowheads="1"/>
              </p:cNvSpPr>
              <p:nvPr/>
            </p:nvSpPr>
            <p:spPr bwMode="auto">
              <a:xfrm>
                <a:off x="4395" y="1639"/>
                <a:ext cx="244"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C</a:t>
                </a:r>
              </a:p>
            </p:txBody>
          </p:sp>
          <p:sp>
            <p:nvSpPr>
              <p:cNvPr id="74815" name="Text Box 1195"/>
              <p:cNvSpPr txBox="1">
                <a:spLocks noChangeArrowheads="1"/>
              </p:cNvSpPr>
              <p:nvPr/>
            </p:nvSpPr>
            <p:spPr bwMode="auto">
              <a:xfrm>
                <a:off x="4232" y="2507"/>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B</a:t>
                </a:r>
              </a:p>
            </p:txBody>
          </p:sp>
        </p:grpSp>
        <p:sp>
          <p:nvSpPr>
            <p:cNvPr id="74809" name="Line 1197"/>
            <p:cNvSpPr>
              <a:spLocks noChangeShapeType="1"/>
            </p:cNvSpPr>
            <p:nvPr/>
          </p:nvSpPr>
          <p:spPr bwMode="auto">
            <a:xfrm>
              <a:off x="2640" y="2065"/>
              <a:ext cx="0" cy="835"/>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810" name="AutoShape 1198"/>
            <p:cNvSpPr>
              <a:spLocks/>
            </p:cNvSpPr>
            <p:nvPr/>
          </p:nvSpPr>
          <p:spPr bwMode="auto">
            <a:xfrm>
              <a:off x="1131" y="1531"/>
              <a:ext cx="576" cy="384"/>
            </a:xfrm>
            <a:prstGeom prst="borderCallout1">
              <a:avLst>
                <a:gd name="adj1" fmla="val 18750"/>
                <a:gd name="adj2" fmla="val 108333"/>
                <a:gd name="adj3" fmla="val 234116"/>
                <a:gd name="adj4" fmla="val 256597"/>
              </a:avLst>
            </a:prstGeom>
            <a:noFill/>
            <a:ln w="38100">
              <a:solidFill>
                <a:srgbClr val="FF0000"/>
              </a:solidFill>
              <a:miter lim="800000"/>
              <a:headEnd/>
              <a:tailEnd type="triangle" w="med" len="me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en-US" altLang="zh-CN" sz="2800" b="1" i="1"/>
                <a:t>f</a:t>
              </a:r>
              <a:r>
                <a:rPr lang="en-US" altLang="zh-CN" sz="2800" b="1" i="1" baseline="-25000"/>
                <a:t>-</a:t>
              </a:r>
            </a:p>
          </p:txBody>
        </p:sp>
      </p:grpSp>
      <p:graphicFrame>
        <p:nvGraphicFramePr>
          <p:cNvPr id="142511" name="Object 1199"/>
          <p:cNvGraphicFramePr>
            <a:graphicFrameLocks noChangeAspect="1"/>
          </p:cNvGraphicFramePr>
          <p:nvPr/>
        </p:nvGraphicFramePr>
        <p:xfrm>
          <a:off x="2190750" y="6192838"/>
          <a:ext cx="3717925" cy="460375"/>
        </p:xfrm>
        <a:graphic>
          <a:graphicData uri="http://schemas.openxmlformats.org/presentationml/2006/ole">
            <mc:AlternateContent xmlns:mc="http://schemas.openxmlformats.org/markup-compatibility/2006">
              <mc:Choice xmlns:v="urn:schemas-microsoft-com:vml" Requires="v">
                <p:oleObj spid="_x0000_s74922" name="Equation" r:id="rId3" imgW="1739900" imgH="215900" progId="Equation.3">
                  <p:embed/>
                </p:oleObj>
              </mc:Choice>
              <mc:Fallback>
                <p:oleObj name="Equation" r:id="rId3" imgW="1739900" imgH="215900" progId="Equation.3">
                  <p:embed/>
                  <p:pic>
                    <p:nvPicPr>
                      <p:cNvPr id="0" name="Object 11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0" y="6192838"/>
                        <a:ext cx="371792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2512" name="Object 1200"/>
          <p:cNvGraphicFramePr>
            <a:graphicFrameLocks noChangeAspect="1"/>
          </p:cNvGraphicFramePr>
          <p:nvPr/>
        </p:nvGraphicFramePr>
        <p:xfrm>
          <a:off x="6540500" y="4257675"/>
          <a:ext cx="2179638" cy="1336675"/>
        </p:xfrm>
        <a:graphic>
          <a:graphicData uri="http://schemas.openxmlformats.org/presentationml/2006/ole">
            <mc:AlternateContent xmlns:mc="http://schemas.openxmlformats.org/markup-compatibility/2006">
              <mc:Choice xmlns:v="urn:schemas-microsoft-com:vml" Requires="v">
                <p:oleObj spid="_x0000_s74923" name="Equation" r:id="rId5" imgW="952087" imgH="583947" progId="Equation.3">
                  <p:embed/>
                </p:oleObj>
              </mc:Choice>
              <mc:Fallback>
                <p:oleObj name="Equation" r:id="rId5" imgW="952087" imgH="583947" progId="Equation.3">
                  <p:embed/>
                  <p:pic>
                    <p:nvPicPr>
                      <p:cNvPr id="0" name="Object 12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0500" y="4257675"/>
                        <a:ext cx="2179638" cy="1336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2340"/>
                                        </p:tgtEl>
                                        <p:attrNameLst>
                                          <p:attrName>style.visibility</p:attrName>
                                        </p:attrNameLst>
                                      </p:cBhvr>
                                      <p:to>
                                        <p:strVal val="visible"/>
                                      </p:to>
                                    </p:set>
                                    <p:animEffect transition="in" filter="wipe(left)">
                                      <p:cBhvr>
                                        <p:cTn id="7" dur="500"/>
                                        <p:tgtEl>
                                          <p:spTgt spid="1423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42478"/>
                                        </p:tgtEl>
                                        <p:attrNameLst>
                                          <p:attrName>style.visibility</p:attrName>
                                        </p:attrNameLst>
                                      </p:cBhvr>
                                      <p:to>
                                        <p:strVal val="visible"/>
                                      </p:to>
                                    </p:set>
                                    <p:animEffect transition="in" filter="wipe(left)">
                                      <p:cBhvr>
                                        <p:cTn id="12" dur="500"/>
                                        <p:tgtEl>
                                          <p:spTgt spid="1424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42512"/>
                                        </p:tgtEl>
                                        <p:attrNameLst>
                                          <p:attrName>style.visibility</p:attrName>
                                        </p:attrNameLst>
                                      </p:cBhvr>
                                      <p:to>
                                        <p:strVal val="visible"/>
                                      </p:to>
                                    </p:set>
                                    <p:animEffect transition="in" filter="wipe(left)">
                                      <p:cBhvr>
                                        <p:cTn id="17" dur="500"/>
                                        <p:tgtEl>
                                          <p:spTgt spid="1425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42511"/>
                                        </p:tgtEl>
                                        <p:attrNameLst>
                                          <p:attrName>style.visibility</p:attrName>
                                        </p:attrNameLst>
                                      </p:cBhvr>
                                      <p:to>
                                        <p:strVal val="visible"/>
                                      </p:to>
                                    </p:set>
                                    <p:animEffect transition="in" filter="wipe(left)">
                                      <p:cBhvr>
                                        <p:cTn id="22" dur="500"/>
                                        <p:tgtEl>
                                          <p:spTgt spid="142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0956F88-57C6-413F-99B1-0D46F758D418}" type="slidenum">
              <a:rPr kumimoji="0" lang="zh-CN" altLang="en-US" sz="2000" smtClean="0">
                <a:solidFill>
                  <a:srgbClr val="0000FF"/>
                </a:solidFill>
              </a:rPr>
              <a:pPr eaLnBrk="1" hangingPunct="1"/>
              <a:t>85</a:t>
            </a:fld>
            <a:endParaRPr kumimoji="0" lang="en-US" altLang="zh-CN" sz="2000" smtClean="0">
              <a:solidFill>
                <a:srgbClr val="0000FF"/>
              </a:solidFill>
            </a:endParaRPr>
          </a:p>
        </p:txBody>
      </p:sp>
      <p:sp>
        <p:nvSpPr>
          <p:cNvPr id="144427" name="Text Box 43"/>
          <p:cNvSpPr txBox="1">
            <a:spLocks noChangeArrowheads="1"/>
          </p:cNvSpPr>
          <p:nvPr/>
        </p:nvSpPr>
        <p:spPr bwMode="auto">
          <a:xfrm>
            <a:off x="887413" y="234950"/>
            <a:ext cx="4176712"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dirty="0"/>
              <a:t>两端点连线法</a:t>
            </a:r>
          </a:p>
        </p:txBody>
      </p:sp>
      <p:graphicFrame>
        <p:nvGraphicFramePr>
          <p:cNvPr id="144438" name="Object 54"/>
          <p:cNvGraphicFramePr>
            <a:graphicFrameLocks noChangeAspect="1"/>
          </p:cNvGraphicFramePr>
          <p:nvPr/>
        </p:nvGraphicFramePr>
        <p:xfrm>
          <a:off x="7524750" y="2486025"/>
          <a:ext cx="1619250" cy="1352550"/>
        </p:xfrm>
        <a:graphic>
          <a:graphicData uri="http://schemas.openxmlformats.org/presentationml/2006/ole">
            <mc:AlternateContent xmlns:mc="http://schemas.openxmlformats.org/markup-compatibility/2006">
              <mc:Choice xmlns:v="urn:schemas-microsoft-com:vml" Requires="v">
                <p:oleObj spid="_x0000_s75940" name="Equation" r:id="rId3" imgW="698197" imgH="583947" progId="Equation.3">
                  <p:embed/>
                </p:oleObj>
              </mc:Choice>
              <mc:Fallback>
                <p:oleObj name="Equation" r:id="rId3" imgW="698197" imgH="583947" progId="Equation.3">
                  <p:embed/>
                  <p:pic>
                    <p:nvPicPr>
                      <p:cNvPr id="0" name="Object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0" y="2486025"/>
                        <a:ext cx="1619250" cy="1352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4439" name="Object 55"/>
          <p:cNvGraphicFramePr>
            <a:graphicFrameLocks noChangeAspect="1"/>
          </p:cNvGraphicFramePr>
          <p:nvPr/>
        </p:nvGraphicFramePr>
        <p:xfrm>
          <a:off x="615950" y="5859463"/>
          <a:ext cx="7043738" cy="998537"/>
        </p:xfrm>
        <a:graphic>
          <a:graphicData uri="http://schemas.openxmlformats.org/presentationml/2006/ole">
            <mc:AlternateContent xmlns:mc="http://schemas.openxmlformats.org/markup-compatibility/2006">
              <mc:Choice xmlns:v="urn:schemas-microsoft-com:vml" Requires="v">
                <p:oleObj spid="_x0000_s75941" name="Equation" r:id="rId5" imgW="1612900" imgH="228600" progId="Equation.3">
                  <p:embed/>
                </p:oleObj>
              </mc:Choice>
              <mc:Fallback>
                <p:oleObj name="Equation" r:id="rId5" imgW="1612900" imgH="228600" progId="Equation.3">
                  <p:embed/>
                  <p:pic>
                    <p:nvPicPr>
                      <p:cNvPr id="0" name="Object 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950" y="5859463"/>
                        <a:ext cx="7043738" cy="998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5782" name="Group 63"/>
          <p:cNvGrpSpPr>
            <a:grpSpLocks/>
          </p:cNvGrpSpPr>
          <p:nvPr/>
        </p:nvGrpSpPr>
        <p:grpSpPr bwMode="auto">
          <a:xfrm>
            <a:off x="593725" y="1003300"/>
            <a:ext cx="7415213" cy="4135438"/>
            <a:chOff x="374" y="582"/>
            <a:chExt cx="4671" cy="2605"/>
          </a:xfrm>
        </p:grpSpPr>
        <p:grpSp>
          <p:nvGrpSpPr>
            <p:cNvPr id="75783" name="Group 4"/>
            <p:cNvGrpSpPr>
              <a:grpSpLocks/>
            </p:cNvGrpSpPr>
            <p:nvPr/>
          </p:nvGrpSpPr>
          <p:grpSpPr bwMode="auto">
            <a:xfrm>
              <a:off x="374" y="606"/>
              <a:ext cx="4671" cy="2581"/>
              <a:chOff x="652" y="1286"/>
              <a:chExt cx="4671" cy="2581"/>
            </a:xfrm>
          </p:grpSpPr>
          <p:grpSp>
            <p:nvGrpSpPr>
              <p:cNvPr id="75800" name="Group 5"/>
              <p:cNvGrpSpPr>
                <a:grpSpLocks/>
              </p:cNvGrpSpPr>
              <p:nvPr/>
            </p:nvGrpSpPr>
            <p:grpSpPr bwMode="auto">
              <a:xfrm>
                <a:off x="652" y="1286"/>
                <a:ext cx="4671" cy="2581"/>
                <a:chOff x="794" y="1370"/>
                <a:chExt cx="4671" cy="2581"/>
              </a:xfrm>
            </p:grpSpPr>
            <p:sp>
              <p:nvSpPr>
                <p:cNvPr id="75818" name="Text Box 6"/>
                <p:cNvSpPr txBox="1">
                  <a:spLocks noChangeArrowheads="1"/>
                </p:cNvSpPr>
                <p:nvPr/>
              </p:nvSpPr>
              <p:spPr bwMode="auto">
                <a:xfrm>
                  <a:off x="933" y="3663"/>
                  <a:ext cx="4532"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a:t>0        1        2      3      4        5      6      7       8      </a:t>
                  </a:r>
                  <a:r>
                    <a:rPr lang="en-US" altLang="zh-CN" i="1"/>
                    <a:t>l(mm)</a:t>
                  </a:r>
                </a:p>
              </p:txBody>
            </p:sp>
            <p:grpSp>
              <p:nvGrpSpPr>
                <p:cNvPr id="75819" name="Group 7"/>
                <p:cNvGrpSpPr>
                  <a:grpSpLocks/>
                </p:cNvGrpSpPr>
                <p:nvPr/>
              </p:nvGrpSpPr>
              <p:grpSpPr bwMode="auto">
                <a:xfrm>
                  <a:off x="794" y="1370"/>
                  <a:ext cx="4109" cy="2351"/>
                  <a:chOff x="834" y="1514"/>
                  <a:chExt cx="4109" cy="2351"/>
                </a:xfrm>
              </p:grpSpPr>
              <p:sp>
                <p:nvSpPr>
                  <p:cNvPr id="75820" name="Line 8"/>
                  <p:cNvSpPr>
                    <a:spLocks noChangeShapeType="1"/>
                  </p:cNvSpPr>
                  <p:nvPr/>
                </p:nvSpPr>
                <p:spPr bwMode="auto">
                  <a:xfrm>
                    <a:off x="1185" y="1534"/>
                    <a:ext cx="0" cy="228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1" name="Line 9"/>
                  <p:cNvSpPr>
                    <a:spLocks noChangeShapeType="1"/>
                  </p:cNvSpPr>
                  <p:nvPr/>
                </p:nvSpPr>
                <p:spPr bwMode="auto">
                  <a:xfrm>
                    <a:off x="1170" y="3832"/>
                    <a:ext cx="3773"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2" name="Line 10"/>
                  <p:cNvSpPr>
                    <a:spLocks noChangeShapeType="1"/>
                  </p:cNvSpPr>
                  <p:nvPr/>
                </p:nvSpPr>
                <p:spPr bwMode="auto">
                  <a:xfrm flipV="1">
                    <a:off x="2015" y="3787"/>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3" name="Line 11"/>
                  <p:cNvSpPr>
                    <a:spLocks noChangeShapeType="1"/>
                  </p:cNvSpPr>
                  <p:nvPr/>
                </p:nvSpPr>
                <p:spPr bwMode="auto">
                  <a:xfrm flipV="1">
                    <a:off x="1588" y="377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4" name="Line 12"/>
                  <p:cNvSpPr>
                    <a:spLocks noChangeShapeType="1"/>
                  </p:cNvSpPr>
                  <p:nvPr/>
                </p:nvSpPr>
                <p:spPr bwMode="auto">
                  <a:xfrm flipV="1">
                    <a:off x="2423" y="3786"/>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5" name="Line 13"/>
                  <p:cNvSpPr>
                    <a:spLocks noChangeShapeType="1"/>
                  </p:cNvSpPr>
                  <p:nvPr/>
                </p:nvSpPr>
                <p:spPr bwMode="auto">
                  <a:xfrm flipV="1">
                    <a:off x="2854"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6" name="Line 14"/>
                  <p:cNvSpPr>
                    <a:spLocks noChangeShapeType="1"/>
                  </p:cNvSpPr>
                  <p:nvPr/>
                </p:nvSpPr>
                <p:spPr bwMode="auto">
                  <a:xfrm flipV="1">
                    <a:off x="3260" y="3789"/>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7" name="Line 15"/>
                  <p:cNvSpPr>
                    <a:spLocks noChangeShapeType="1"/>
                  </p:cNvSpPr>
                  <p:nvPr/>
                </p:nvSpPr>
                <p:spPr bwMode="auto">
                  <a:xfrm flipV="1">
                    <a:off x="3661" y="3790"/>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8" name="Line 16"/>
                  <p:cNvSpPr>
                    <a:spLocks noChangeShapeType="1"/>
                  </p:cNvSpPr>
                  <p:nvPr/>
                </p:nvSpPr>
                <p:spPr bwMode="auto">
                  <a:xfrm flipV="1">
                    <a:off x="4045" y="3782"/>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29" name="Line 17"/>
                  <p:cNvSpPr>
                    <a:spLocks noChangeShapeType="1"/>
                  </p:cNvSpPr>
                  <p:nvPr/>
                </p:nvSpPr>
                <p:spPr bwMode="auto">
                  <a:xfrm flipV="1">
                    <a:off x="4479" y="3781"/>
                    <a:ext cx="0" cy="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0" name="Line 18"/>
                  <p:cNvSpPr>
                    <a:spLocks noChangeShapeType="1"/>
                  </p:cNvSpPr>
                  <p:nvPr/>
                </p:nvSpPr>
                <p:spPr bwMode="auto">
                  <a:xfrm>
                    <a:off x="1119" y="3495"/>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1" name="Line 19"/>
                  <p:cNvSpPr>
                    <a:spLocks noChangeShapeType="1"/>
                  </p:cNvSpPr>
                  <p:nvPr/>
                </p:nvSpPr>
                <p:spPr bwMode="auto">
                  <a:xfrm>
                    <a:off x="1102" y="3164"/>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2" name="Line 20"/>
                  <p:cNvSpPr>
                    <a:spLocks noChangeShapeType="1"/>
                  </p:cNvSpPr>
                  <p:nvPr/>
                </p:nvSpPr>
                <p:spPr bwMode="auto">
                  <a:xfrm>
                    <a:off x="1102" y="2838"/>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3" name="Line 21"/>
                  <p:cNvSpPr>
                    <a:spLocks noChangeShapeType="1"/>
                  </p:cNvSpPr>
                  <p:nvPr/>
                </p:nvSpPr>
                <p:spPr bwMode="auto">
                  <a:xfrm>
                    <a:off x="1111" y="2541"/>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4" name="Line 22"/>
                  <p:cNvSpPr>
                    <a:spLocks noChangeShapeType="1"/>
                  </p:cNvSpPr>
                  <p:nvPr/>
                </p:nvSpPr>
                <p:spPr bwMode="auto">
                  <a:xfrm>
                    <a:off x="1103" y="2232"/>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5" name="Line 23"/>
                  <p:cNvSpPr>
                    <a:spLocks noChangeShapeType="1"/>
                  </p:cNvSpPr>
                  <p:nvPr/>
                </p:nvSpPr>
                <p:spPr bwMode="auto">
                  <a:xfrm>
                    <a:off x="1103" y="1859"/>
                    <a:ext cx="1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36" name="Text Box 24"/>
                  <p:cNvSpPr txBox="1">
                    <a:spLocks noChangeArrowheads="1"/>
                  </p:cNvSpPr>
                  <p:nvPr/>
                </p:nvSpPr>
                <p:spPr bwMode="auto">
                  <a:xfrm>
                    <a:off x="834" y="1553"/>
                    <a:ext cx="268" cy="2299"/>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lnSpc>
                        <a:spcPct val="180000"/>
                      </a:lnSpc>
                    </a:pPr>
                    <a:r>
                      <a:rPr lang="en-US" altLang="zh-CN" sz="2800" baseline="-25000"/>
                      <a:t>24</a:t>
                    </a:r>
                  </a:p>
                  <a:p>
                    <a:pPr algn="l" eaLnBrk="1" hangingPunct="1">
                      <a:lnSpc>
                        <a:spcPct val="180000"/>
                      </a:lnSpc>
                    </a:pPr>
                    <a:r>
                      <a:rPr lang="en-US" altLang="zh-CN" sz="2800" baseline="-25000"/>
                      <a:t>20</a:t>
                    </a:r>
                  </a:p>
                  <a:p>
                    <a:pPr algn="l" eaLnBrk="1" hangingPunct="1">
                      <a:lnSpc>
                        <a:spcPct val="180000"/>
                      </a:lnSpc>
                    </a:pPr>
                    <a:r>
                      <a:rPr lang="en-US" altLang="zh-CN" sz="2800" baseline="-25000"/>
                      <a:t>16</a:t>
                    </a:r>
                  </a:p>
                  <a:p>
                    <a:pPr algn="l" eaLnBrk="1" hangingPunct="1">
                      <a:lnSpc>
                        <a:spcPct val="180000"/>
                      </a:lnSpc>
                    </a:pPr>
                    <a:r>
                      <a:rPr lang="en-US" altLang="zh-CN" sz="2800" baseline="-25000"/>
                      <a:t>12</a:t>
                    </a:r>
                  </a:p>
                  <a:p>
                    <a:pPr algn="l" eaLnBrk="1" hangingPunct="1">
                      <a:lnSpc>
                        <a:spcPct val="180000"/>
                      </a:lnSpc>
                    </a:pPr>
                    <a:r>
                      <a:rPr lang="en-US" altLang="zh-CN" sz="2800" baseline="-25000"/>
                      <a:t>8</a:t>
                    </a:r>
                  </a:p>
                  <a:p>
                    <a:pPr algn="l" eaLnBrk="1" hangingPunct="1">
                      <a:lnSpc>
                        <a:spcPct val="180000"/>
                      </a:lnSpc>
                    </a:pPr>
                    <a:r>
                      <a:rPr lang="en-US" altLang="zh-CN" sz="2800" baseline="-25000"/>
                      <a:t>4</a:t>
                    </a:r>
                  </a:p>
                  <a:p>
                    <a:pPr eaLnBrk="1" hangingPunct="1">
                      <a:lnSpc>
                        <a:spcPct val="150000"/>
                      </a:lnSpc>
                    </a:pPr>
                    <a:endParaRPr lang="en-US" altLang="zh-CN" sz="2800" baseline="-25000"/>
                  </a:p>
                </p:txBody>
              </p:sp>
              <p:sp>
                <p:nvSpPr>
                  <p:cNvPr id="75837" name="Text Box 25"/>
                  <p:cNvSpPr txBox="1">
                    <a:spLocks noChangeArrowheads="1"/>
                  </p:cNvSpPr>
                  <p:nvPr/>
                </p:nvSpPr>
                <p:spPr bwMode="auto">
                  <a:xfrm>
                    <a:off x="1282" y="1514"/>
                    <a:ext cx="22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f</a:t>
                    </a:r>
                    <a:r>
                      <a:rPr lang="en-US" altLang="zh-CN" b="1" baseline="-25000"/>
                      <a:t>-</a:t>
                    </a:r>
                  </a:p>
                </p:txBody>
              </p:sp>
            </p:grpSp>
          </p:grpSp>
          <p:sp>
            <p:nvSpPr>
              <p:cNvPr id="75801" name="Oval 26"/>
              <p:cNvSpPr>
                <a:spLocks noChangeArrowheads="1"/>
              </p:cNvSpPr>
              <p:nvPr/>
            </p:nvSpPr>
            <p:spPr bwMode="auto">
              <a:xfrm>
                <a:off x="2181"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2" name="Oval 27"/>
              <p:cNvSpPr>
                <a:spLocks noChangeArrowheads="1"/>
              </p:cNvSpPr>
              <p:nvPr/>
            </p:nvSpPr>
            <p:spPr bwMode="auto">
              <a:xfrm>
                <a:off x="1752" y="2553"/>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3" name="Oval 28"/>
              <p:cNvSpPr>
                <a:spLocks noChangeArrowheads="1"/>
              </p:cNvSpPr>
              <p:nvPr/>
            </p:nvSpPr>
            <p:spPr bwMode="auto">
              <a:xfrm>
                <a:off x="1367" y="304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4" name="Oval 29"/>
              <p:cNvSpPr>
                <a:spLocks noChangeArrowheads="1"/>
              </p:cNvSpPr>
              <p:nvPr/>
            </p:nvSpPr>
            <p:spPr bwMode="auto">
              <a:xfrm>
                <a:off x="942" y="351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5" name="Oval 30"/>
              <p:cNvSpPr>
                <a:spLocks noChangeArrowheads="1"/>
              </p:cNvSpPr>
              <p:nvPr/>
            </p:nvSpPr>
            <p:spPr bwMode="auto">
              <a:xfrm>
                <a:off x="2579" y="2776"/>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6" name="Oval 31"/>
              <p:cNvSpPr>
                <a:spLocks noChangeArrowheads="1"/>
              </p:cNvSpPr>
              <p:nvPr/>
            </p:nvSpPr>
            <p:spPr bwMode="auto">
              <a:xfrm>
                <a:off x="3030" y="290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7" name="Oval 32"/>
              <p:cNvSpPr>
                <a:spLocks noChangeArrowheads="1"/>
              </p:cNvSpPr>
              <p:nvPr/>
            </p:nvSpPr>
            <p:spPr bwMode="auto">
              <a:xfrm>
                <a:off x="3426" y="2595"/>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8" name="Oval 33"/>
              <p:cNvSpPr>
                <a:spLocks noChangeArrowheads="1"/>
              </p:cNvSpPr>
              <p:nvPr/>
            </p:nvSpPr>
            <p:spPr bwMode="auto">
              <a:xfrm>
                <a:off x="4231" y="1569"/>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09" name="Oval 34"/>
              <p:cNvSpPr>
                <a:spLocks noChangeArrowheads="1"/>
              </p:cNvSpPr>
              <p:nvPr/>
            </p:nvSpPr>
            <p:spPr bwMode="auto">
              <a:xfrm>
                <a:off x="3788" y="2382"/>
                <a:ext cx="118" cy="118"/>
              </a:xfrm>
              <a:prstGeom prst="ellipse">
                <a:avLst/>
              </a:prstGeom>
              <a:solidFill>
                <a:srgbClr val="FF00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0" name="Line 35"/>
              <p:cNvSpPr>
                <a:spLocks noChangeShapeType="1"/>
              </p:cNvSpPr>
              <p:nvPr/>
            </p:nvSpPr>
            <p:spPr bwMode="auto">
              <a:xfrm flipV="1">
                <a:off x="1010" y="3105"/>
                <a:ext cx="434" cy="47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1" name="Line 36"/>
              <p:cNvSpPr>
                <a:spLocks noChangeShapeType="1"/>
              </p:cNvSpPr>
              <p:nvPr/>
            </p:nvSpPr>
            <p:spPr bwMode="auto">
              <a:xfrm flipV="1">
                <a:off x="1436" y="2621"/>
                <a:ext cx="367" cy="46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2" name="Line 37"/>
              <p:cNvSpPr>
                <a:spLocks noChangeShapeType="1"/>
              </p:cNvSpPr>
              <p:nvPr/>
            </p:nvSpPr>
            <p:spPr bwMode="auto">
              <a:xfrm>
                <a:off x="1820" y="2605"/>
                <a:ext cx="43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3" name="Line 38"/>
              <p:cNvSpPr>
                <a:spLocks noChangeShapeType="1"/>
              </p:cNvSpPr>
              <p:nvPr/>
            </p:nvSpPr>
            <p:spPr bwMode="auto">
              <a:xfrm>
                <a:off x="2271" y="2621"/>
                <a:ext cx="375" cy="217"/>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4" name="Line 39"/>
              <p:cNvSpPr>
                <a:spLocks noChangeShapeType="1"/>
              </p:cNvSpPr>
              <p:nvPr/>
            </p:nvSpPr>
            <p:spPr bwMode="auto">
              <a:xfrm>
                <a:off x="2638" y="2838"/>
                <a:ext cx="467" cy="151"/>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5" name="Line 40"/>
              <p:cNvSpPr>
                <a:spLocks noChangeShapeType="1"/>
              </p:cNvSpPr>
              <p:nvPr/>
            </p:nvSpPr>
            <p:spPr bwMode="auto">
              <a:xfrm flipV="1">
                <a:off x="3064" y="2655"/>
                <a:ext cx="425" cy="292"/>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6" name="Line 41"/>
              <p:cNvSpPr>
                <a:spLocks noChangeShapeType="1"/>
              </p:cNvSpPr>
              <p:nvPr/>
            </p:nvSpPr>
            <p:spPr bwMode="auto">
              <a:xfrm flipV="1">
                <a:off x="3506" y="2446"/>
                <a:ext cx="342" cy="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817" name="Line 42"/>
              <p:cNvSpPr>
                <a:spLocks noChangeShapeType="1"/>
              </p:cNvSpPr>
              <p:nvPr/>
            </p:nvSpPr>
            <p:spPr bwMode="auto">
              <a:xfrm flipV="1">
                <a:off x="3841" y="1627"/>
                <a:ext cx="450" cy="82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5784" name="Group 62"/>
            <p:cNvGrpSpPr>
              <a:grpSpLocks/>
            </p:cNvGrpSpPr>
            <p:nvPr/>
          </p:nvGrpSpPr>
          <p:grpSpPr bwMode="auto">
            <a:xfrm>
              <a:off x="547" y="582"/>
              <a:ext cx="3783" cy="2396"/>
              <a:chOff x="547" y="602"/>
              <a:chExt cx="3783" cy="2396"/>
            </a:xfrm>
          </p:grpSpPr>
          <p:sp>
            <p:nvSpPr>
              <p:cNvPr id="75785" name="Line 45"/>
              <p:cNvSpPr>
                <a:spLocks noChangeShapeType="1"/>
              </p:cNvSpPr>
              <p:nvPr/>
            </p:nvSpPr>
            <p:spPr bwMode="auto">
              <a:xfrm flipV="1">
                <a:off x="547" y="602"/>
                <a:ext cx="3280" cy="1928"/>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86" name="Line 46"/>
              <p:cNvSpPr>
                <a:spLocks noChangeShapeType="1"/>
              </p:cNvSpPr>
              <p:nvPr/>
            </p:nvSpPr>
            <p:spPr bwMode="auto">
              <a:xfrm flipV="1">
                <a:off x="1589" y="1437"/>
                <a:ext cx="2696" cy="1561"/>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787" name="Group 50"/>
              <p:cNvGrpSpPr>
                <a:grpSpLocks/>
              </p:cNvGrpSpPr>
              <p:nvPr/>
            </p:nvGrpSpPr>
            <p:grpSpPr bwMode="auto">
              <a:xfrm>
                <a:off x="730" y="780"/>
                <a:ext cx="3600" cy="2132"/>
                <a:chOff x="618" y="996"/>
                <a:chExt cx="3600" cy="2132"/>
              </a:xfrm>
            </p:grpSpPr>
            <p:sp>
              <p:nvSpPr>
                <p:cNvPr id="75796" name="Line 44"/>
                <p:cNvSpPr>
                  <a:spLocks noChangeShapeType="1"/>
                </p:cNvSpPr>
                <p:nvPr/>
              </p:nvSpPr>
              <p:spPr bwMode="auto">
                <a:xfrm flipV="1">
                  <a:off x="618" y="1177"/>
                  <a:ext cx="3280" cy="1928"/>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7" name="Line 47"/>
                <p:cNvSpPr>
                  <a:spLocks noChangeShapeType="1"/>
                </p:cNvSpPr>
                <p:nvPr/>
              </p:nvSpPr>
              <p:spPr bwMode="auto">
                <a:xfrm>
                  <a:off x="3915" y="1177"/>
                  <a:ext cx="0" cy="194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8" name="Text Box 48"/>
                <p:cNvSpPr txBox="1">
                  <a:spLocks noChangeArrowheads="1"/>
                </p:cNvSpPr>
                <p:nvPr/>
              </p:nvSpPr>
              <p:spPr bwMode="auto">
                <a:xfrm>
                  <a:off x="3963" y="996"/>
                  <a:ext cx="255"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D</a:t>
                  </a:r>
                </a:p>
              </p:txBody>
            </p:sp>
            <p:sp>
              <p:nvSpPr>
                <p:cNvPr id="75799" name="Text Box 49"/>
                <p:cNvSpPr txBox="1">
                  <a:spLocks noChangeArrowheads="1"/>
                </p:cNvSpPr>
                <p:nvPr/>
              </p:nvSpPr>
              <p:spPr bwMode="auto">
                <a:xfrm>
                  <a:off x="3957" y="2840"/>
                  <a:ext cx="23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E</a:t>
                  </a:r>
                </a:p>
              </p:txBody>
            </p:sp>
          </p:grpSp>
          <p:sp>
            <p:nvSpPr>
              <p:cNvPr id="75788" name="Line 51"/>
              <p:cNvSpPr>
                <a:spLocks noChangeShapeType="1"/>
              </p:cNvSpPr>
              <p:nvPr/>
            </p:nvSpPr>
            <p:spPr bwMode="auto">
              <a:xfrm flipV="1">
                <a:off x="746" y="944"/>
                <a:ext cx="3289" cy="1937"/>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89" name="Line 52"/>
              <p:cNvSpPr>
                <a:spLocks noChangeShapeType="1"/>
              </p:cNvSpPr>
              <p:nvPr/>
            </p:nvSpPr>
            <p:spPr bwMode="auto">
              <a:xfrm>
                <a:off x="2814" y="1213"/>
                <a:ext cx="0" cy="1077"/>
              </a:xfrm>
              <a:prstGeom prst="line">
                <a:avLst/>
              </a:prstGeom>
              <a:noFill/>
              <a:ln w="5715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790" name="Group 57"/>
              <p:cNvGrpSpPr>
                <a:grpSpLocks/>
              </p:cNvGrpSpPr>
              <p:nvPr/>
            </p:nvGrpSpPr>
            <p:grpSpPr bwMode="auto">
              <a:xfrm>
                <a:off x="1974" y="1186"/>
                <a:ext cx="851" cy="752"/>
                <a:chOff x="1862" y="1402"/>
                <a:chExt cx="851" cy="752"/>
              </a:xfrm>
            </p:grpSpPr>
            <p:sp>
              <p:nvSpPr>
                <p:cNvPr id="75794" name="Line 53"/>
                <p:cNvSpPr>
                  <a:spLocks noChangeShapeType="1"/>
                </p:cNvSpPr>
                <p:nvPr/>
              </p:nvSpPr>
              <p:spPr bwMode="auto">
                <a:xfrm>
                  <a:off x="1862" y="2137"/>
                  <a:ext cx="834" cy="0"/>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795" name="Line 56"/>
                <p:cNvSpPr>
                  <a:spLocks noChangeShapeType="1"/>
                </p:cNvSpPr>
                <p:nvPr/>
              </p:nvSpPr>
              <p:spPr bwMode="auto">
                <a:xfrm flipH="1">
                  <a:off x="2696" y="1402"/>
                  <a:ext cx="17" cy="752"/>
                </a:xfrm>
                <a:prstGeom prst="line">
                  <a:avLst/>
                </a:prstGeom>
                <a:noFill/>
                <a:ln w="381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5791" name="Group 60"/>
              <p:cNvGrpSpPr>
                <a:grpSpLocks/>
              </p:cNvGrpSpPr>
              <p:nvPr/>
            </p:nvGrpSpPr>
            <p:grpSpPr bwMode="auto">
              <a:xfrm>
                <a:off x="1431" y="1026"/>
                <a:ext cx="576" cy="455"/>
                <a:chOff x="1319" y="1242"/>
                <a:chExt cx="576" cy="455"/>
              </a:xfrm>
            </p:grpSpPr>
            <p:sp>
              <p:nvSpPr>
                <p:cNvPr id="75792" name="AutoShape 58"/>
                <p:cNvSpPr>
                  <a:spLocks noChangeArrowheads="1"/>
                </p:cNvSpPr>
                <p:nvPr/>
              </p:nvSpPr>
              <p:spPr bwMode="auto">
                <a:xfrm>
                  <a:off x="1319" y="1269"/>
                  <a:ext cx="576" cy="384"/>
                </a:xfrm>
                <a:prstGeom prst="wedgeEllipseCallout">
                  <a:avLst>
                    <a:gd name="adj1" fmla="val 179514"/>
                    <a:gd name="adj2" fmla="val 102606"/>
                  </a:avLst>
                </a:prstGeom>
                <a:noFill/>
                <a:ln w="38100">
                  <a:solidFill>
                    <a:srgbClr val="FF0000"/>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aphicFrame>
              <p:nvGraphicFramePr>
                <p:cNvPr id="75793" name="Object 59"/>
                <p:cNvGraphicFramePr>
                  <a:graphicFrameLocks noChangeAspect="1"/>
                </p:cNvGraphicFramePr>
                <p:nvPr/>
              </p:nvGraphicFramePr>
              <p:xfrm>
                <a:off x="1398" y="1242"/>
                <a:ext cx="354" cy="455"/>
              </p:xfrm>
              <a:graphic>
                <a:graphicData uri="http://schemas.openxmlformats.org/presentationml/2006/ole">
                  <mc:AlternateContent xmlns:mc="http://schemas.openxmlformats.org/markup-compatibility/2006">
                    <mc:Choice xmlns:v="urn:schemas-microsoft-com:vml" Requires="v">
                      <p:oleObj spid="_x0000_s75942" name="Equation" r:id="rId7" imgW="177646" imgH="228402" progId="Equation.3">
                        <p:embed/>
                      </p:oleObj>
                    </mc:Choice>
                    <mc:Fallback>
                      <p:oleObj name="Equation" r:id="rId7" imgW="177646" imgH="228402" progId="Equation.3">
                        <p:embed/>
                        <p:pic>
                          <p:nvPicPr>
                            <p:cNvPr id="0" name="Object 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8" y="1242"/>
                              <a:ext cx="354" cy="4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4427"/>
                                        </p:tgtEl>
                                        <p:attrNameLst>
                                          <p:attrName>style.visibility</p:attrName>
                                        </p:attrNameLst>
                                      </p:cBhvr>
                                      <p:to>
                                        <p:strVal val="visible"/>
                                      </p:to>
                                    </p:set>
                                    <p:animEffect transition="in" filter="wipe(left)">
                                      <p:cBhvr>
                                        <p:cTn id="7" dur="500"/>
                                        <p:tgtEl>
                                          <p:spTgt spid="1444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75782"/>
                                        </p:tgtEl>
                                        <p:attrNameLst>
                                          <p:attrName>style.visibility</p:attrName>
                                        </p:attrNameLst>
                                      </p:cBhvr>
                                      <p:to>
                                        <p:strVal val="visible"/>
                                      </p:to>
                                    </p:set>
                                    <p:anim calcmode="lin" valueType="num">
                                      <p:cBhvr additive="base">
                                        <p:cTn id="12" dur="500" fill="hold"/>
                                        <p:tgtEl>
                                          <p:spTgt spid="75782"/>
                                        </p:tgtEl>
                                        <p:attrNameLst>
                                          <p:attrName>ppt_x</p:attrName>
                                        </p:attrNameLst>
                                      </p:cBhvr>
                                      <p:tavLst>
                                        <p:tav tm="0">
                                          <p:val>
                                            <p:strVal val="0-#ppt_w/2"/>
                                          </p:val>
                                        </p:tav>
                                        <p:tav tm="100000">
                                          <p:val>
                                            <p:strVal val="#ppt_x"/>
                                          </p:val>
                                        </p:tav>
                                      </p:tavLst>
                                    </p:anim>
                                    <p:anim calcmode="lin" valueType="num">
                                      <p:cBhvr additive="base">
                                        <p:cTn id="13" dur="500" fill="hold"/>
                                        <p:tgtEl>
                                          <p:spTgt spid="7578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44438"/>
                                        </p:tgtEl>
                                        <p:attrNameLst>
                                          <p:attrName>style.visibility</p:attrName>
                                        </p:attrNameLst>
                                      </p:cBhvr>
                                      <p:to>
                                        <p:strVal val="visible"/>
                                      </p:to>
                                    </p:set>
                                    <p:animEffect transition="in" filter="wipe(left)">
                                      <p:cBhvr>
                                        <p:cTn id="18" dur="500"/>
                                        <p:tgtEl>
                                          <p:spTgt spid="1444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4439"/>
                                        </p:tgtEl>
                                        <p:attrNameLst>
                                          <p:attrName>style.visibility</p:attrName>
                                        </p:attrNameLst>
                                      </p:cBhvr>
                                      <p:to>
                                        <p:strVal val="visible"/>
                                      </p:to>
                                    </p:set>
                                    <p:animEffect transition="in" filter="wipe(left)">
                                      <p:cBhvr>
                                        <p:cTn id="23" dur="500"/>
                                        <p:tgtEl>
                                          <p:spTgt spid="144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27"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9FAEFEF-BCFC-412F-8CD5-11C131488499}" type="slidenum">
              <a:rPr kumimoji="0" lang="zh-CN" altLang="en-US" sz="2000" smtClean="0">
                <a:solidFill>
                  <a:srgbClr val="0000FF"/>
                </a:solidFill>
              </a:rPr>
              <a:pPr eaLnBrk="1" hangingPunct="1"/>
              <a:t>86</a:t>
            </a:fld>
            <a:endParaRPr kumimoji="0" lang="en-US" altLang="zh-CN" sz="2000" smtClean="0">
              <a:solidFill>
                <a:srgbClr val="0000FF"/>
              </a:solidFill>
            </a:endParaRPr>
          </a:p>
        </p:txBody>
      </p:sp>
      <p:sp>
        <p:nvSpPr>
          <p:cNvPr id="53257" name="Text Box 9"/>
          <p:cNvSpPr txBox="1">
            <a:spLocks noChangeArrowheads="1"/>
          </p:cNvSpPr>
          <p:nvPr/>
        </p:nvSpPr>
        <p:spPr bwMode="auto">
          <a:xfrm>
            <a:off x="1013604" y="979067"/>
            <a:ext cx="5389562"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作业题7（图4.52）答案：</a:t>
            </a:r>
          </a:p>
        </p:txBody>
      </p:sp>
      <p:grpSp>
        <p:nvGrpSpPr>
          <p:cNvPr id="76804" name="Group 62"/>
          <p:cNvGrpSpPr>
            <a:grpSpLocks/>
          </p:cNvGrpSpPr>
          <p:nvPr/>
        </p:nvGrpSpPr>
        <p:grpSpPr bwMode="auto">
          <a:xfrm>
            <a:off x="1593041" y="1864892"/>
            <a:ext cx="2087563" cy="2632075"/>
            <a:chOff x="498" y="561"/>
            <a:chExt cx="1315" cy="1658"/>
          </a:xfrm>
        </p:grpSpPr>
        <p:pic>
          <p:nvPicPr>
            <p:cNvPr id="768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 y="561"/>
              <a:ext cx="1315" cy="1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24" name="Rectangle 35"/>
            <p:cNvSpPr>
              <a:spLocks noChangeArrowheads="1"/>
            </p:cNvSpPr>
            <p:nvPr/>
          </p:nvSpPr>
          <p:spPr bwMode="auto">
            <a:xfrm>
              <a:off x="1111" y="1078"/>
              <a:ext cx="286" cy="207"/>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6825" name="Group 44"/>
            <p:cNvGrpSpPr>
              <a:grpSpLocks/>
            </p:cNvGrpSpPr>
            <p:nvPr/>
          </p:nvGrpSpPr>
          <p:grpSpPr bwMode="auto">
            <a:xfrm>
              <a:off x="629" y="628"/>
              <a:ext cx="1141" cy="964"/>
              <a:chOff x="269" y="652"/>
              <a:chExt cx="1334" cy="1127"/>
            </a:xfrm>
          </p:grpSpPr>
          <p:grpSp>
            <p:nvGrpSpPr>
              <p:cNvPr id="76826" name="Group 33"/>
              <p:cNvGrpSpPr>
                <a:grpSpLocks/>
              </p:cNvGrpSpPr>
              <p:nvPr/>
            </p:nvGrpSpPr>
            <p:grpSpPr bwMode="auto">
              <a:xfrm>
                <a:off x="269" y="652"/>
                <a:ext cx="1334" cy="1127"/>
                <a:chOff x="269" y="652"/>
                <a:chExt cx="1334" cy="1127"/>
              </a:xfrm>
            </p:grpSpPr>
            <p:sp>
              <p:nvSpPr>
                <p:cNvPr id="76830" name="Oval 30"/>
                <p:cNvSpPr>
                  <a:spLocks noChangeArrowheads="1"/>
                </p:cNvSpPr>
                <p:nvPr/>
              </p:nvSpPr>
              <p:spPr bwMode="auto">
                <a:xfrm>
                  <a:off x="710" y="652"/>
                  <a:ext cx="401" cy="401"/>
                </a:xfrm>
                <a:prstGeom prst="ellipse">
                  <a:avLst/>
                </a:prstGeom>
                <a:noFill/>
                <a:ln w="38100">
                  <a:solidFill>
                    <a:srgbClr val="FF00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31" name="Oval 31"/>
                <p:cNvSpPr>
                  <a:spLocks noChangeArrowheads="1"/>
                </p:cNvSpPr>
                <p:nvPr/>
              </p:nvSpPr>
              <p:spPr bwMode="auto">
                <a:xfrm>
                  <a:off x="1227" y="1403"/>
                  <a:ext cx="376" cy="376"/>
                </a:xfrm>
                <a:prstGeom prst="ellipse">
                  <a:avLst/>
                </a:prstGeom>
                <a:noFill/>
                <a:ln w="38100">
                  <a:solidFill>
                    <a:srgbClr val="FF00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32" name="Oval 32"/>
                <p:cNvSpPr>
                  <a:spLocks noChangeArrowheads="1"/>
                </p:cNvSpPr>
                <p:nvPr/>
              </p:nvSpPr>
              <p:spPr bwMode="auto">
                <a:xfrm>
                  <a:off x="269" y="1403"/>
                  <a:ext cx="376" cy="376"/>
                </a:xfrm>
                <a:prstGeom prst="ellipse">
                  <a:avLst/>
                </a:prstGeom>
                <a:noFill/>
                <a:ln w="38100">
                  <a:solidFill>
                    <a:srgbClr val="FF00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6827" name="Line 41"/>
              <p:cNvSpPr>
                <a:spLocks noChangeShapeType="1"/>
              </p:cNvSpPr>
              <p:nvPr/>
            </p:nvSpPr>
            <p:spPr bwMode="auto">
              <a:xfrm>
                <a:off x="1085" y="952"/>
                <a:ext cx="217" cy="50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8" name="Line 42"/>
              <p:cNvSpPr>
                <a:spLocks noChangeShapeType="1"/>
              </p:cNvSpPr>
              <p:nvPr/>
            </p:nvSpPr>
            <p:spPr bwMode="auto">
              <a:xfrm flipH="1">
                <a:off x="484" y="1002"/>
                <a:ext cx="276" cy="4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9" name="Line 43"/>
              <p:cNvSpPr>
                <a:spLocks noChangeShapeType="1"/>
              </p:cNvSpPr>
              <p:nvPr/>
            </p:nvSpPr>
            <p:spPr bwMode="auto">
              <a:xfrm>
                <a:off x="651" y="1653"/>
                <a:ext cx="618" cy="2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6805" name="Group 61"/>
          <p:cNvGrpSpPr>
            <a:grpSpLocks/>
          </p:cNvGrpSpPr>
          <p:nvPr/>
        </p:nvGrpSpPr>
        <p:grpSpPr bwMode="auto">
          <a:xfrm>
            <a:off x="4190191" y="1902992"/>
            <a:ext cx="2305050" cy="2120900"/>
            <a:chOff x="2554" y="585"/>
            <a:chExt cx="1749" cy="1609"/>
          </a:xfrm>
        </p:grpSpPr>
        <p:pic>
          <p:nvPicPr>
            <p:cNvPr id="768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4" y="585"/>
              <a:ext cx="1749" cy="1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6815" name="Group 46"/>
            <p:cNvGrpSpPr>
              <a:grpSpLocks/>
            </p:cNvGrpSpPr>
            <p:nvPr/>
          </p:nvGrpSpPr>
          <p:grpSpPr bwMode="auto">
            <a:xfrm>
              <a:off x="2669" y="635"/>
              <a:ext cx="1253" cy="1110"/>
              <a:chOff x="2061" y="635"/>
              <a:chExt cx="1253" cy="1110"/>
            </a:xfrm>
          </p:grpSpPr>
          <p:sp>
            <p:nvSpPr>
              <p:cNvPr id="76820" name="Oval 36"/>
              <p:cNvSpPr>
                <a:spLocks noChangeArrowheads="1"/>
              </p:cNvSpPr>
              <p:nvPr/>
            </p:nvSpPr>
            <p:spPr bwMode="auto">
              <a:xfrm>
                <a:off x="2061" y="635"/>
                <a:ext cx="376" cy="376"/>
              </a:xfrm>
              <a:prstGeom prst="ellipse">
                <a:avLst/>
              </a:prstGeom>
              <a:noFill/>
              <a:ln w="38100">
                <a:solidFill>
                  <a:srgbClr val="FF00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1" name="Oval 37"/>
              <p:cNvSpPr>
                <a:spLocks noChangeArrowheads="1"/>
              </p:cNvSpPr>
              <p:nvPr/>
            </p:nvSpPr>
            <p:spPr bwMode="auto">
              <a:xfrm>
                <a:off x="2938" y="1369"/>
                <a:ext cx="376" cy="376"/>
              </a:xfrm>
              <a:prstGeom prst="ellipse">
                <a:avLst/>
              </a:prstGeom>
              <a:noFill/>
              <a:ln w="38100">
                <a:solidFill>
                  <a:srgbClr val="FF0000"/>
                </a:solidFill>
                <a:round/>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22" name="Line 45"/>
              <p:cNvSpPr>
                <a:spLocks noChangeShapeType="1"/>
              </p:cNvSpPr>
              <p:nvPr/>
            </p:nvSpPr>
            <p:spPr bwMode="auto">
              <a:xfrm>
                <a:off x="2429" y="902"/>
                <a:ext cx="585" cy="55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816" name="Group 48"/>
            <p:cNvGrpSpPr>
              <a:grpSpLocks/>
            </p:cNvGrpSpPr>
            <p:nvPr/>
          </p:nvGrpSpPr>
          <p:grpSpPr bwMode="auto">
            <a:xfrm>
              <a:off x="2662" y="1052"/>
              <a:ext cx="1210" cy="267"/>
              <a:chOff x="2054" y="1052"/>
              <a:chExt cx="1210" cy="267"/>
            </a:xfrm>
          </p:grpSpPr>
          <p:sp>
            <p:nvSpPr>
              <p:cNvPr id="76817" name="Rectangle 38"/>
              <p:cNvSpPr>
                <a:spLocks noChangeArrowheads="1"/>
              </p:cNvSpPr>
              <p:nvPr/>
            </p:nvSpPr>
            <p:spPr bwMode="auto">
              <a:xfrm>
                <a:off x="2930" y="1052"/>
                <a:ext cx="334" cy="242"/>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8" name="Rectangle 39"/>
              <p:cNvSpPr>
                <a:spLocks noChangeArrowheads="1"/>
              </p:cNvSpPr>
              <p:nvPr/>
            </p:nvSpPr>
            <p:spPr bwMode="auto">
              <a:xfrm>
                <a:off x="2054" y="1077"/>
                <a:ext cx="334" cy="242"/>
              </a:xfrm>
              <a:prstGeom prst="rect">
                <a:avLst/>
              </a:prstGeom>
              <a:noFill/>
              <a:ln w="38100">
                <a:solidFill>
                  <a:schemeClr val="accent1"/>
                </a:solidFill>
                <a:miter lim="800000"/>
                <a:headEnd/>
                <a:tailEnd/>
              </a:ln>
              <a:effectLst/>
              <a:extLst>
                <a:ext uri="{909E8E84-426E-40DD-AFC4-6F175D3DCCD1}">
                  <a14:hiddenFill xmlns:a14="http://schemas.microsoft.com/office/drawing/2010/main">
                    <a:solidFill>
                      <a:srgbClr val="FF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819" name="Line 47"/>
              <p:cNvSpPr>
                <a:spLocks noChangeShapeType="1"/>
              </p:cNvSpPr>
              <p:nvPr/>
            </p:nvSpPr>
            <p:spPr bwMode="auto">
              <a:xfrm flipV="1">
                <a:off x="2404" y="1119"/>
                <a:ext cx="568" cy="125"/>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3257"/>
                                        </p:tgtEl>
                                        <p:attrNameLst>
                                          <p:attrName>style.visibility</p:attrName>
                                        </p:attrNameLst>
                                      </p:cBhvr>
                                      <p:to>
                                        <p:strVal val="visible"/>
                                      </p:to>
                                    </p:set>
                                    <p:animEffect transition="in" filter="wipe(left)">
                                      <p:cBhvr>
                                        <p:cTn id="7" dur="300"/>
                                        <p:tgtEl>
                                          <p:spTgt spid="5325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 fill="hold"/>
                                        <p:tgtEl>
                                          <p:spTgt spid="76804"/>
                                        </p:tgtEl>
                                        <p:attrNameLst>
                                          <p:attrName>ppt_x</p:attrName>
                                        </p:attrNameLst>
                                      </p:cBhvr>
                                      <p:tavLst>
                                        <p:tav tm="0">
                                          <p:val>
                                            <p:strVal val="0-#ppt_w/2"/>
                                          </p:val>
                                        </p:tav>
                                        <p:tav tm="100000">
                                          <p:val>
                                            <p:strVal val="#ppt_x"/>
                                          </p:val>
                                        </p:tav>
                                      </p:tavLst>
                                    </p:anim>
                                    <p:anim calcmode="lin" valueType="num">
                                      <p:cBhvr additive="base">
                                        <p:cTn id="13" dur="500" fill="hold"/>
                                        <p:tgtEl>
                                          <p:spTgt spid="7680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6805"/>
                                        </p:tgtEl>
                                        <p:attrNameLst>
                                          <p:attrName>style.visibility</p:attrName>
                                        </p:attrNameLst>
                                      </p:cBhvr>
                                      <p:to>
                                        <p:strVal val="visible"/>
                                      </p:to>
                                    </p:set>
                                    <p:anim calcmode="lin" valueType="num">
                                      <p:cBhvr additive="base">
                                        <p:cTn id="18" dur="500" fill="hold"/>
                                        <p:tgtEl>
                                          <p:spTgt spid="76805"/>
                                        </p:tgtEl>
                                        <p:attrNameLst>
                                          <p:attrName>ppt_x</p:attrName>
                                        </p:attrNameLst>
                                      </p:cBhvr>
                                      <p:tavLst>
                                        <p:tav tm="0">
                                          <p:val>
                                            <p:strVal val="#ppt_x"/>
                                          </p:val>
                                        </p:tav>
                                        <p:tav tm="100000">
                                          <p:val>
                                            <p:strVal val="#ppt_x"/>
                                          </p:val>
                                        </p:tav>
                                      </p:tavLst>
                                    </p:anim>
                                    <p:anim calcmode="lin" valueType="num">
                                      <p:cBhvr additive="base">
                                        <p:cTn id="19"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E5F5C6A-9B9F-4B70-A106-A5D95512581F}" type="slidenum">
              <a:rPr kumimoji="0" lang="zh-CN" altLang="en-US" sz="2000" smtClean="0">
                <a:solidFill>
                  <a:srgbClr val="0000FF"/>
                </a:solidFill>
              </a:rPr>
              <a:pPr eaLnBrk="1" hangingPunct="1"/>
              <a:t>87</a:t>
            </a:fld>
            <a:endParaRPr kumimoji="0" lang="en-US" altLang="zh-CN" sz="2000" smtClean="0">
              <a:solidFill>
                <a:srgbClr val="0000FF"/>
              </a:solidFill>
            </a:endParaRPr>
          </a:p>
        </p:txBody>
      </p:sp>
      <p:sp>
        <p:nvSpPr>
          <p:cNvPr id="146436" name="Text Box 4"/>
          <p:cNvSpPr txBox="1">
            <a:spLocks noChangeArrowheads="1"/>
          </p:cNvSpPr>
          <p:nvPr/>
        </p:nvSpPr>
        <p:spPr bwMode="auto">
          <a:xfrm>
            <a:off x="375109" y="552240"/>
            <a:ext cx="7761288" cy="519112"/>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r>
              <a:rPr lang="zh-CN" altLang="en-US" sz="2800" b="1"/>
              <a:t>作业题8(图4.53） 答案 </a:t>
            </a:r>
            <a:r>
              <a:rPr lang="en-US" altLang="zh-CN" sz="2800" b="1"/>
              <a:t>（</a:t>
            </a:r>
            <a:r>
              <a:rPr lang="zh-CN" altLang="en-US" sz="2800" b="1"/>
              <a:t>对角线法）</a:t>
            </a:r>
          </a:p>
        </p:txBody>
      </p:sp>
      <p:grpSp>
        <p:nvGrpSpPr>
          <p:cNvPr id="146437" name="Group 5"/>
          <p:cNvGrpSpPr>
            <a:grpSpLocks/>
          </p:cNvGrpSpPr>
          <p:nvPr/>
        </p:nvGrpSpPr>
        <p:grpSpPr bwMode="auto">
          <a:xfrm>
            <a:off x="367172" y="4735302"/>
            <a:ext cx="3724275" cy="485775"/>
            <a:chOff x="889" y="3610"/>
            <a:chExt cx="1752" cy="250"/>
          </a:xfrm>
        </p:grpSpPr>
        <p:grpSp>
          <p:nvGrpSpPr>
            <p:cNvPr id="77845" name="Group 6"/>
            <p:cNvGrpSpPr>
              <a:grpSpLocks/>
            </p:cNvGrpSpPr>
            <p:nvPr/>
          </p:nvGrpSpPr>
          <p:grpSpPr bwMode="auto">
            <a:xfrm>
              <a:off x="1297" y="3620"/>
              <a:ext cx="1344" cy="240"/>
              <a:chOff x="1776" y="3792"/>
              <a:chExt cx="1344" cy="240"/>
            </a:xfrm>
          </p:grpSpPr>
          <p:sp>
            <p:nvSpPr>
              <p:cNvPr id="77847" name="Text Box 7"/>
              <p:cNvSpPr txBox="1">
                <a:spLocks noChangeArrowheads="1"/>
              </p:cNvSpPr>
              <p:nvPr/>
            </p:nvSpPr>
            <p:spPr bwMode="auto">
              <a:xfrm>
                <a:off x="1776" y="3792"/>
                <a:ext cx="336"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i="1">
                    <a:latin typeface="宋体" pitchFamily="2" charset="-122"/>
                  </a:rPr>
                  <a:t>f</a:t>
                </a:r>
                <a:r>
                  <a:rPr lang="en-US" altLang="zh-CN" baseline="-30000">
                    <a:latin typeface="宋体" pitchFamily="2" charset="-122"/>
                  </a:rPr>
                  <a:t> </a:t>
                </a:r>
                <a:endParaRPr lang="zh-CN" altLang="en-US" baseline="-30000">
                  <a:latin typeface="宋体" pitchFamily="2" charset="-122"/>
                </a:endParaRPr>
              </a:p>
            </p:txBody>
          </p:sp>
          <p:sp>
            <p:nvSpPr>
              <p:cNvPr id="77848" name="AutoShape 8"/>
              <p:cNvSpPr>
                <a:spLocks noChangeArrowheads="1"/>
              </p:cNvSpPr>
              <p:nvPr/>
            </p:nvSpPr>
            <p:spPr bwMode="auto">
              <a:xfrm>
                <a:off x="1920" y="3984"/>
                <a:ext cx="48" cy="48"/>
              </a:xfrm>
              <a:prstGeom prst="parallelogram">
                <a:avLst>
                  <a:gd name="adj" fmla="val 2500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9" name="Text Box 9"/>
              <p:cNvSpPr txBox="1">
                <a:spLocks noChangeArrowheads="1"/>
              </p:cNvSpPr>
              <p:nvPr/>
            </p:nvSpPr>
            <p:spPr bwMode="auto">
              <a:xfrm>
                <a:off x="2016" y="3792"/>
                <a:ext cx="1104"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a:t>= </a:t>
                </a:r>
                <a:r>
                  <a:rPr lang="zh-CN" altLang="en-US" b="1">
                    <a:solidFill>
                      <a:srgbClr val="FF0000"/>
                    </a:solidFill>
                  </a:rPr>
                  <a:t>23.75</a:t>
                </a:r>
                <a:r>
                  <a:rPr lang="zh-CN" altLang="en-US"/>
                  <a:t>µ</a:t>
                </a:r>
                <a:r>
                  <a:rPr lang="en-US" altLang="zh-CN"/>
                  <a:t>m </a:t>
                </a:r>
                <a:endParaRPr lang="zh-CN" altLang="en-US"/>
              </a:p>
            </p:txBody>
          </p:sp>
        </p:grpSp>
        <p:sp>
          <p:nvSpPr>
            <p:cNvPr id="77846" name="Rectangle 10"/>
            <p:cNvSpPr>
              <a:spLocks noChangeArrowheads="1"/>
            </p:cNvSpPr>
            <p:nvPr/>
          </p:nvSpPr>
          <p:spPr bwMode="auto">
            <a:xfrm>
              <a:off x="889" y="3610"/>
              <a:ext cx="446" cy="23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t>（</a:t>
              </a:r>
              <a:r>
                <a:rPr lang="en-US" altLang="zh-CN" b="1"/>
                <a:t>a）</a:t>
              </a:r>
              <a:endParaRPr lang="zh-CN" altLang="en-US" b="1"/>
            </a:p>
          </p:txBody>
        </p:sp>
      </p:grpSp>
      <p:grpSp>
        <p:nvGrpSpPr>
          <p:cNvPr id="146461" name="Group 29"/>
          <p:cNvGrpSpPr>
            <a:grpSpLocks/>
          </p:cNvGrpSpPr>
          <p:nvPr/>
        </p:nvGrpSpPr>
        <p:grpSpPr bwMode="auto">
          <a:xfrm>
            <a:off x="3834272" y="4778165"/>
            <a:ext cx="3533775" cy="493712"/>
            <a:chOff x="2333" y="2763"/>
            <a:chExt cx="2226" cy="311"/>
          </a:xfrm>
        </p:grpSpPr>
        <p:sp>
          <p:nvSpPr>
            <p:cNvPr id="77841" name="Text Box 13"/>
            <p:cNvSpPr txBox="1">
              <a:spLocks noChangeArrowheads="1"/>
            </p:cNvSpPr>
            <p:nvPr/>
          </p:nvSpPr>
          <p:spPr bwMode="auto">
            <a:xfrm>
              <a:off x="2977" y="2763"/>
              <a:ext cx="3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en-US" altLang="zh-CN" i="1">
                  <a:latin typeface="宋体" pitchFamily="2" charset="-122"/>
                </a:rPr>
                <a:t>f</a:t>
              </a:r>
              <a:r>
                <a:rPr lang="en-US" altLang="zh-CN" baseline="-30000">
                  <a:latin typeface="宋体" pitchFamily="2" charset="-122"/>
                </a:rPr>
                <a:t> </a:t>
              </a:r>
              <a:endParaRPr lang="zh-CN" altLang="en-US" baseline="-30000">
                <a:latin typeface="宋体" pitchFamily="2" charset="-122"/>
              </a:endParaRPr>
            </a:p>
          </p:txBody>
        </p:sp>
        <p:sp>
          <p:nvSpPr>
            <p:cNvPr id="77842" name="AutoShape 14"/>
            <p:cNvSpPr>
              <a:spLocks noChangeArrowheads="1"/>
            </p:cNvSpPr>
            <p:nvPr/>
          </p:nvSpPr>
          <p:spPr bwMode="auto">
            <a:xfrm>
              <a:off x="3147" y="2955"/>
              <a:ext cx="56" cy="48"/>
            </a:xfrm>
            <a:prstGeom prst="parallelogram">
              <a:avLst>
                <a:gd name="adj" fmla="val 291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3" name="Text Box 15"/>
            <p:cNvSpPr txBox="1">
              <a:spLocks noChangeArrowheads="1"/>
            </p:cNvSpPr>
            <p:nvPr/>
          </p:nvSpPr>
          <p:spPr bwMode="auto">
            <a:xfrm>
              <a:off x="3260" y="2763"/>
              <a:ext cx="129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l" eaLnBrk="1" hangingPunct="1">
                <a:spcBef>
                  <a:spcPct val="50000"/>
                </a:spcBef>
              </a:pPr>
              <a:r>
                <a:rPr lang="zh-CN" altLang="en-US"/>
                <a:t>= </a:t>
              </a:r>
              <a:r>
                <a:rPr lang="zh-CN" altLang="en-US" b="1">
                  <a:solidFill>
                    <a:srgbClr val="FF0000"/>
                  </a:solidFill>
                </a:rPr>
                <a:t>31</a:t>
              </a:r>
              <a:r>
                <a:rPr lang="zh-CN" altLang="en-US"/>
                <a:t>µ</a:t>
              </a:r>
              <a:r>
                <a:rPr lang="en-US" altLang="zh-CN"/>
                <a:t>m </a:t>
              </a:r>
              <a:endParaRPr lang="zh-CN" altLang="en-US"/>
            </a:p>
          </p:txBody>
        </p:sp>
        <p:sp>
          <p:nvSpPr>
            <p:cNvPr id="77844" name="Rectangle 16"/>
            <p:cNvSpPr>
              <a:spLocks noChangeArrowheads="1"/>
            </p:cNvSpPr>
            <p:nvPr/>
          </p:nvSpPr>
          <p:spPr bwMode="auto">
            <a:xfrm>
              <a:off x="2333" y="2786"/>
              <a:ext cx="609"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t>（b）</a:t>
              </a:r>
              <a:endParaRPr lang="zh-CN" altLang="en-US" b="1"/>
            </a:p>
          </p:txBody>
        </p:sp>
      </p:grpSp>
      <p:pic>
        <p:nvPicPr>
          <p:cNvPr id="146450"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172" y="1049127"/>
            <a:ext cx="2913062" cy="221932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6451"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0522" y="1138027"/>
            <a:ext cx="2801937" cy="210185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6452"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2284" y="1268202"/>
            <a:ext cx="2520950" cy="19939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46453" name="Object 21"/>
          <p:cNvGraphicFramePr>
            <a:graphicFrameLocks noChangeAspect="1"/>
          </p:cNvGraphicFramePr>
          <p:nvPr>
            <p:extLst>
              <p:ext uri="{D42A27DB-BD31-4B8C-83A1-F6EECF244321}">
                <p14:modId xmlns:p14="http://schemas.microsoft.com/office/powerpoint/2010/main" val="3612819971"/>
              </p:ext>
            </p:extLst>
          </p:nvPr>
        </p:nvGraphicFramePr>
        <p:xfrm>
          <a:off x="525922" y="3454190"/>
          <a:ext cx="4038600" cy="547687"/>
        </p:xfrm>
        <a:graphic>
          <a:graphicData uri="http://schemas.openxmlformats.org/presentationml/2006/ole">
            <mc:AlternateContent xmlns:mc="http://schemas.openxmlformats.org/markup-compatibility/2006">
              <mc:Choice xmlns:v="urn:schemas-microsoft-com:vml" Requires="v">
                <p:oleObj spid="_x0000_s77952" name="Equation" r:id="rId6" imgW="1752600" imgH="203200" progId="Equation.3">
                  <p:embed/>
                </p:oleObj>
              </mc:Choice>
              <mc:Fallback>
                <p:oleObj name="Equation" r:id="rId6" imgW="1752600" imgH="20320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922" y="3454190"/>
                        <a:ext cx="4038600" cy="547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54" name="Object 22"/>
          <p:cNvGraphicFramePr>
            <a:graphicFrameLocks noChangeAspect="1"/>
          </p:cNvGraphicFramePr>
          <p:nvPr>
            <p:extLst>
              <p:ext uri="{D42A27DB-BD31-4B8C-83A1-F6EECF244321}">
                <p14:modId xmlns:p14="http://schemas.microsoft.com/office/powerpoint/2010/main" val="3299515530"/>
              </p:ext>
            </p:extLst>
          </p:nvPr>
        </p:nvGraphicFramePr>
        <p:xfrm>
          <a:off x="4796297" y="3398627"/>
          <a:ext cx="3503612" cy="639763"/>
        </p:xfrm>
        <a:graphic>
          <a:graphicData uri="http://schemas.openxmlformats.org/presentationml/2006/ole">
            <mc:AlternateContent xmlns:mc="http://schemas.openxmlformats.org/markup-compatibility/2006">
              <mc:Choice xmlns:v="urn:schemas-microsoft-com:vml" Requires="v">
                <p:oleObj spid="_x0000_s77953" name="Equation" r:id="rId8" imgW="1269449" imgH="203112" progId="Equation.3">
                  <p:embed/>
                </p:oleObj>
              </mc:Choice>
              <mc:Fallback>
                <p:oleObj name="Equation" r:id="rId8" imgW="1269449" imgH="203112"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96297" y="3398627"/>
                        <a:ext cx="3503612"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6455" name="Object 23"/>
          <p:cNvGraphicFramePr>
            <a:graphicFrameLocks noChangeAspect="1"/>
          </p:cNvGraphicFramePr>
          <p:nvPr>
            <p:extLst>
              <p:ext uri="{D42A27DB-BD31-4B8C-83A1-F6EECF244321}">
                <p14:modId xmlns:p14="http://schemas.microsoft.com/office/powerpoint/2010/main" val="1589551824"/>
              </p:ext>
            </p:extLst>
          </p:nvPr>
        </p:nvGraphicFramePr>
        <p:xfrm>
          <a:off x="533859" y="3997115"/>
          <a:ext cx="3984625" cy="604837"/>
        </p:xfrm>
        <a:graphic>
          <a:graphicData uri="http://schemas.openxmlformats.org/presentationml/2006/ole">
            <mc:AlternateContent xmlns:mc="http://schemas.openxmlformats.org/markup-compatibility/2006">
              <mc:Choice xmlns:v="urn:schemas-microsoft-com:vml" Requires="v">
                <p:oleObj spid="_x0000_s77954" name="Equation" r:id="rId10" imgW="1524000" imgH="203200" progId="Equation.3">
                  <p:embed/>
                </p:oleObj>
              </mc:Choice>
              <mc:Fallback>
                <p:oleObj name="Equation" r:id="rId10" imgW="1524000" imgH="203200" progId="Equation.3">
                  <p:embed/>
                  <p:pic>
                    <p:nvPicPr>
                      <p:cNvPr id="0" name="Object 2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859" y="3997115"/>
                        <a:ext cx="3984625" cy="60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6460" name="Group 28"/>
          <p:cNvGrpSpPr>
            <a:grpSpLocks/>
          </p:cNvGrpSpPr>
          <p:nvPr/>
        </p:nvGrpSpPr>
        <p:grpSpPr bwMode="auto">
          <a:xfrm>
            <a:off x="421147" y="5416340"/>
            <a:ext cx="3005137" cy="463550"/>
            <a:chOff x="199" y="3165"/>
            <a:chExt cx="1893" cy="292"/>
          </a:xfrm>
        </p:grpSpPr>
        <p:sp>
          <p:nvSpPr>
            <p:cNvPr id="77837" name="Rectangle 17"/>
            <p:cNvSpPr>
              <a:spLocks noChangeArrowheads="1"/>
            </p:cNvSpPr>
            <p:nvPr/>
          </p:nvSpPr>
          <p:spPr bwMode="auto">
            <a:xfrm>
              <a:off x="199" y="3169"/>
              <a:ext cx="1893"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zh-CN" b="1"/>
                <a:t>（c）           ＝  </a:t>
              </a:r>
              <a:r>
                <a:rPr lang="en-US" altLang="zh-CN" b="1">
                  <a:solidFill>
                    <a:srgbClr val="FF0000"/>
                  </a:solidFill>
                </a:rPr>
                <a:t>0</a:t>
              </a:r>
              <a:r>
                <a:rPr lang="en-US" altLang="zh-CN">
                  <a:solidFill>
                    <a:srgbClr val="FF0000"/>
                  </a:solidFill>
                </a:rPr>
                <a:t>         </a:t>
              </a:r>
            </a:p>
          </p:txBody>
        </p:sp>
        <p:grpSp>
          <p:nvGrpSpPr>
            <p:cNvPr id="77838" name="Group 27"/>
            <p:cNvGrpSpPr>
              <a:grpSpLocks/>
            </p:cNvGrpSpPr>
            <p:nvPr/>
          </p:nvGrpSpPr>
          <p:grpSpPr bwMode="auto">
            <a:xfrm>
              <a:off x="893" y="3165"/>
              <a:ext cx="209" cy="288"/>
              <a:chOff x="741" y="3093"/>
              <a:chExt cx="209" cy="288"/>
            </a:xfrm>
          </p:grpSpPr>
          <p:sp>
            <p:nvSpPr>
              <p:cNvPr id="77839" name="AutoShape 25"/>
              <p:cNvSpPr>
                <a:spLocks noChangeArrowheads="1"/>
              </p:cNvSpPr>
              <p:nvPr/>
            </p:nvSpPr>
            <p:spPr bwMode="auto">
              <a:xfrm>
                <a:off x="894" y="3272"/>
                <a:ext cx="56" cy="48"/>
              </a:xfrm>
              <a:prstGeom prst="parallelogram">
                <a:avLst>
                  <a:gd name="adj" fmla="val 291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40" name="Text Box 26"/>
              <p:cNvSpPr txBox="1">
                <a:spLocks noChangeArrowheads="1"/>
              </p:cNvSpPr>
              <p:nvPr/>
            </p:nvSpPr>
            <p:spPr bwMode="auto">
              <a:xfrm>
                <a:off x="741" y="3093"/>
                <a:ext cx="169" cy="288"/>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f</a:t>
                </a:r>
              </a:p>
            </p:txBody>
          </p:sp>
        </p:grpSp>
      </p:grpSp>
      <p:sp>
        <p:nvSpPr>
          <p:cNvPr id="26" name="圆角矩形 25">
            <a:hlinkClick r:id="rId12" action="ppaction://hlinksldjump"/>
          </p:cNvPr>
          <p:cNvSpPr/>
          <p:nvPr/>
        </p:nvSpPr>
        <p:spPr bwMode="auto">
          <a:xfrm>
            <a:off x="7031599" y="6050818"/>
            <a:ext cx="1356751" cy="378972"/>
          </a:xfrm>
          <a:prstGeom prst="roundRect">
            <a:avLst/>
          </a:prstGeom>
          <a:noFill/>
          <a:ln w="38100" cap="flat" cmpd="sng" algn="ctr">
            <a:solidFill>
              <a:schemeClr val="accent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zh-CN" altLang="en-US"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i="0" u="none" strike="noStrike" cap="none" normalizeH="0" baseline="0" dirty="0" smtClean="0">
                <a:ln>
                  <a:noFill/>
                </a:ln>
                <a:solidFill>
                  <a:srgbClr val="FF0000"/>
                </a:solidFill>
                <a:effectLst/>
                <a:latin typeface="方正舒体" pitchFamily="2" charset="-122"/>
                <a:ea typeface="方正舒体" pitchFamily="2" charset="-122"/>
              </a:rPr>
              <a:t>目录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6436"/>
                                        </p:tgtEl>
                                        <p:attrNameLst>
                                          <p:attrName>style.visibility</p:attrName>
                                        </p:attrNameLst>
                                      </p:cBhvr>
                                      <p:to>
                                        <p:strVal val="visible"/>
                                      </p:to>
                                    </p:set>
                                    <p:animEffect transition="in" filter="wipe(left)">
                                      <p:cBhvr>
                                        <p:cTn id="7" dur="300"/>
                                        <p:tgtEl>
                                          <p:spTgt spid="1464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46450"/>
                                        </p:tgtEl>
                                        <p:attrNameLst>
                                          <p:attrName>style.visibility</p:attrName>
                                        </p:attrNameLst>
                                      </p:cBhvr>
                                      <p:to>
                                        <p:strVal val="visible"/>
                                      </p:to>
                                    </p:set>
                                    <p:anim calcmode="lin" valueType="num">
                                      <p:cBhvr additive="base">
                                        <p:cTn id="12" dur="500" fill="hold"/>
                                        <p:tgtEl>
                                          <p:spTgt spid="146450"/>
                                        </p:tgtEl>
                                        <p:attrNameLst>
                                          <p:attrName>ppt_x</p:attrName>
                                        </p:attrNameLst>
                                      </p:cBhvr>
                                      <p:tavLst>
                                        <p:tav tm="0">
                                          <p:val>
                                            <p:strVal val="0-#ppt_w/2"/>
                                          </p:val>
                                        </p:tav>
                                        <p:tav tm="100000">
                                          <p:val>
                                            <p:strVal val="#ppt_x"/>
                                          </p:val>
                                        </p:tav>
                                      </p:tavLst>
                                    </p:anim>
                                    <p:anim calcmode="lin" valueType="num">
                                      <p:cBhvr additive="base">
                                        <p:cTn id="13" dur="500" fill="hold"/>
                                        <p:tgtEl>
                                          <p:spTgt spid="14645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46453"/>
                                        </p:tgtEl>
                                        <p:attrNameLst>
                                          <p:attrName>style.visibility</p:attrName>
                                        </p:attrNameLst>
                                      </p:cBhvr>
                                      <p:to>
                                        <p:strVal val="visible"/>
                                      </p:to>
                                    </p:set>
                                    <p:animEffect transition="in" filter="wipe(left)">
                                      <p:cBhvr>
                                        <p:cTn id="18" dur="500"/>
                                        <p:tgtEl>
                                          <p:spTgt spid="14645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46437"/>
                                        </p:tgtEl>
                                        <p:attrNameLst>
                                          <p:attrName>style.visibility</p:attrName>
                                        </p:attrNameLst>
                                      </p:cBhvr>
                                      <p:to>
                                        <p:strVal val="visible"/>
                                      </p:to>
                                    </p:set>
                                    <p:animEffect transition="in" filter="wipe(left)">
                                      <p:cBhvr>
                                        <p:cTn id="23" dur="500"/>
                                        <p:tgtEl>
                                          <p:spTgt spid="14643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7" presetClass="entr" presetSubtype="8" fill="hold" nodeType="clickEffect">
                                  <p:stCondLst>
                                    <p:cond delay="0"/>
                                  </p:stCondLst>
                                  <p:childTnLst>
                                    <p:set>
                                      <p:cBhvr>
                                        <p:cTn id="27" dur="1" fill="hold">
                                          <p:stCondLst>
                                            <p:cond delay="0"/>
                                          </p:stCondLst>
                                        </p:cTn>
                                        <p:tgtEl>
                                          <p:spTgt spid="146451"/>
                                        </p:tgtEl>
                                        <p:attrNameLst>
                                          <p:attrName>style.visibility</p:attrName>
                                        </p:attrNameLst>
                                      </p:cBhvr>
                                      <p:to>
                                        <p:strVal val="visible"/>
                                      </p:to>
                                    </p:set>
                                    <p:anim calcmode="lin" valueType="num">
                                      <p:cBhvr>
                                        <p:cTn id="28" dur="500" fill="hold"/>
                                        <p:tgtEl>
                                          <p:spTgt spid="146451"/>
                                        </p:tgtEl>
                                        <p:attrNameLst>
                                          <p:attrName>ppt_x</p:attrName>
                                        </p:attrNameLst>
                                      </p:cBhvr>
                                      <p:tavLst>
                                        <p:tav tm="0">
                                          <p:val>
                                            <p:strVal val="#ppt_x-#ppt_w/2"/>
                                          </p:val>
                                        </p:tav>
                                        <p:tav tm="100000">
                                          <p:val>
                                            <p:strVal val="#ppt_x"/>
                                          </p:val>
                                        </p:tav>
                                      </p:tavLst>
                                    </p:anim>
                                    <p:anim calcmode="lin" valueType="num">
                                      <p:cBhvr>
                                        <p:cTn id="29" dur="500" fill="hold"/>
                                        <p:tgtEl>
                                          <p:spTgt spid="146451"/>
                                        </p:tgtEl>
                                        <p:attrNameLst>
                                          <p:attrName>ppt_y</p:attrName>
                                        </p:attrNameLst>
                                      </p:cBhvr>
                                      <p:tavLst>
                                        <p:tav tm="0">
                                          <p:val>
                                            <p:strVal val="#ppt_y"/>
                                          </p:val>
                                        </p:tav>
                                        <p:tav tm="100000">
                                          <p:val>
                                            <p:strVal val="#ppt_y"/>
                                          </p:val>
                                        </p:tav>
                                      </p:tavLst>
                                    </p:anim>
                                    <p:anim calcmode="lin" valueType="num">
                                      <p:cBhvr>
                                        <p:cTn id="30" dur="500" fill="hold"/>
                                        <p:tgtEl>
                                          <p:spTgt spid="146451"/>
                                        </p:tgtEl>
                                        <p:attrNameLst>
                                          <p:attrName>ppt_w</p:attrName>
                                        </p:attrNameLst>
                                      </p:cBhvr>
                                      <p:tavLst>
                                        <p:tav tm="0">
                                          <p:val>
                                            <p:fltVal val="0"/>
                                          </p:val>
                                        </p:tav>
                                        <p:tav tm="100000">
                                          <p:val>
                                            <p:strVal val="#ppt_w"/>
                                          </p:val>
                                        </p:tav>
                                      </p:tavLst>
                                    </p:anim>
                                    <p:anim calcmode="lin" valueType="num">
                                      <p:cBhvr>
                                        <p:cTn id="31" dur="500" fill="hold"/>
                                        <p:tgtEl>
                                          <p:spTgt spid="146451"/>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146454"/>
                                        </p:tgtEl>
                                        <p:attrNameLst>
                                          <p:attrName>style.visibility</p:attrName>
                                        </p:attrNameLst>
                                      </p:cBhvr>
                                      <p:to>
                                        <p:strVal val="visible"/>
                                      </p:to>
                                    </p:set>
                                    <p:animEffect transition="in" filter="wipe(left)">
                                      <p:cBhvr>
                                        <p:cTn id="36" dur="500"/>
                                        <p:tgtEl>
                                          <p:spTgt spid="14645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146461"/>
                                        </p:tgtEl>
                                        <p:attrNameLst>
                                          <p:attrName>style.visibility</p:attrName>
                                        </p:attrNameLst>
                                      </p:cBhvr>
                                      <p:to>
                                        <p:strVal val="visible"/>
                                      </p:to>
                                    </p:set>
                                    <p:animEffect transition="in" filter="wipe(left)">
                                      <p:cBhvr>
                                        <p:cTn id="41" dur="500"/>
                                        <p:tgtEl>
                                          <p:spTgt spid="14646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2" fill="hold" nodeType="clickEffect">
                                  <p:stCondLst>
                                    <p:cond delay="0"/>
                                  </p:stCondLst>
                                  <p:childTnLst>
                                    <p:set>
                                      <p:cBhvr>
                                        <p:cTn id="45" dur="1" fill="hold">
                                          <p:stCondLst>
                                            <p:cond delay="0"/>
                                          </p:stCondLst>
                                        </p:cTn>
                                        <p:tgtEl>
                                          <p:spTgt spid="146452"/>
                                        </p:tgtEl>
                                        <p:attrNameLst>
                                          <p:attrName>style.visibility</p:attrName>
                                        </p:attrNameLst>
                                      </p:cBhvr>
                                      <p:to>
                                        <p:strVal val="visible"/>
                                      </p:to>
                                    </p:set>
                                    <p:anim calcmode="lin" valueType="num">
                                      <p:cBhvr additive="base">
                                        <p:cTn id="46" dur="500" fill="hold"/>
                                        <p:tgtEl>
                                          <p:spTgt spid="146452"/>
                                        </p:tgtEl>
                                        <p:attrNameLst>
                                          <p:attrName>ppt_x</p:attrName>
                                        </p:attrNameLst>
                                      </p:cBhvr>
                                      <p:tavLst>
                                        <p:tav tm="0">
                                          <p:val>
                                            <p:strVal val="1+#ppt_w/2"/>
                                          </p:val>
                                        </p:tav>
                                        <p:tav tm="100000">
                                          <p:val>
                                            <p:strVal val="#ppt_x"/>
                                          </p:val>
                                        </p:tav>
                                      </p:tavLst>
                                    </p:anim>
                                    <p:anim calcmode="lin" valueType="num">
                                      <p:cBhvr additive="base">
                                        <p:cTn id="47" dur="500" fill="hold"/>
                                        <p:tgtEl>
                                          <p:spTgt spid="146452"/>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46455"/>
                                        </p:tgtEl>
                                        <p:attrNameLst>
                                          <p:attrName>style.visibility</p:attrName>
                                        </p:attrNameLst>
                                      </p:cBhvr>
                                      <p:to>
                                        <p:strVal val="visible"/>
                                      </p:to>
                                    </p:set>
                                    <p:animEffect transition="in" filter="wipe(left)">
                                      <p:cBhvr>
                                        <p:cTn id="52" dur="500"/>
                                        <p:tgtEl>
                                          <p:spTgt spid="14645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146460"/>
                                        </p:tgtEl>
                                        <p:attrNameLst>
                                          <p:attrName>style.visibility</p:attrName>
                                        </p:attrNameLst>
                                      </p:cBhvr>
                                      <p:to>
                                        <p:strVal val="visible"/>
                                      </p:to>
                                    </p:set>
                                    <p:animEffect transition="in" filter="wipe(left)">
                                      <p:cBhvr>
                                        <p:cTn id="57" dur="500"/>
                                        <p:tgtEl>
                                          <p:spTgt spid="146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B44642B-4D5B-484E-94C8-AE0916531100}" type="slidenum">
              <a:rPr kumimoji="0" lang="zh-CN" altLang="en-US" sz="2000" smtClean="0">
                <a:solidFill>
                  <a:srgbClr val="0000FF"/>
                </a:solidFill>
              </a:rPr>
              <a:pPr eaLnBrk="1" hangingPunct="1"/>
              <a:t>9</a:t>
            </a:fld>
            <a:endParaRPr kumimoji="0" lang="en-US" altLang="zh-CN" sz="2000" smtClean="0">
              <a:solidFill>
                <a:srgbClr val="0000FF"/>
              </a:solidFill>
            </a:endParaRPr>
          </a:p>
        </p:txBody>
      </p:sp>
      <p:grpSp>
        <p:nvGrpSpPr>
          <p:cNvPr id="7" name="组合 6"/>
          <p:cNvGrpSpPr>
            <a:grpSpLocks/>
          </p:cNvGrpSpPr>
          <p:nvPr/>
        </p:nvGrpSpPr>
        <p:grpSpPr bwMode="auto">
          <a:xfrm>
            <a:off x="389124" y="1411660"/>
            <a:ext cx="8418512" cy="3336250"/>
            <a:chOff x="214313" y="954642"/>
            <a:chExt cx="8418102" cy="3336896"/>
          </a:xfrm>
        </p:grpSpPr>
        <p:pic>
          <p:nvPicPr>
            <p:cNvPr id="102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954642"/>
              <a:ext cx="8201025" cy="1438275"/>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5" name="矩形 5"/>
            <p:cNvSpPr>
              <a:spLocks noChangeArrowheads="1"/>
            </p:cNvSpPr>
            <p:nvPr/>
          </p:nvSpPr>
          <p:spPr bwMode="auto">
            <a:xfrm>
              <a:off x="445677" y="2352546"/>
              <a:ext cx="81867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2000" b="1" dirty="0"/>
                <a:t>注</a:t>
              </a:r>
              <a:r>
                <a:rPr lang="en-US" altLang="zh-CN" sz="2000" b="1" dirty="0"/>
                <a:t>: </a:t>
              </a:r>
              <a:r>
                <a:rPr lang="en-US" altLang="zh-CN" sz="2000" b="1" dirty="0">
                  <a:latin typeface="宋体" pitchFamily="2" charset="-122"/>
                </a:rPr>
                <a:t>①</a:t>
              </a:r>
              <a:r>
                <a:rPr lang="zh-CN" altLang="en-US" sz="2000" b="1" dirty="0"/>
                <a:t>  本表可用于同轴度的未注公差值</a:t>
              </a:r>
              <a:r>
                <a:rPr lang="en-US" altLang="zh-CN" sz="2000" b="1" dirty="0"/>
                <a:t>,</a:t>
              </a:r>
              <a:r>
                <a:rPr lang="zh-CN" altLang="en-US" sz="2000" b="1" dirty="0"/>
                <a:t>在极限情况下</a:t>
              </a:r>
              <a:r>
                <a:rPr lang="en-US" altLang="zh-CN" sz="2000" b="1" dirty="0"/>
                <a:t>,</a:t>
              </a:r>
              <a:r>
                <a:rPr lang="zh-CN" altLang="en-US" sz="2000" b="1" dirty="0"/>
                <a:t>其未注公差值可</a:t>
              </a:r>
              <a:endParaRPr lang="en-US" altLang="zh-CN" sz="2000" b="1" dirty="0"/>
            </a:p>
            <a:p>
              <a:pPr algn="l"/>
              <a:r>
                <a:rPr lang="en-US" altLang="zh-CN" sz="2000" b="1" dirty="0"/>
                <a:t>             </a:t>
              </a:r>
              <a:r>
                <a:rPr lang="zh-CN" altLang="en-US" sz="2000" b="1" dirty="0"/>
                <a:t>等于径向圆跳动的未注公差值。 应选两轴线中较长者为基准轴</a:t>
              </a:r>
              <a:endParaRPr lang="en-US" altLang="zh-CN" sz="2000" b="1" dirty="0"/>
            </a:p>
            <a:p>
              <a:pPr algn="l"/>
              <a:r>
                <a:rPr lang="en-US" altLang="zh-CN" sz="2000" b="1" dirty="0"/>
                <a:t>             </a:t>
              </a:r>
              <a:r>
                <a:rPr lang="zh-CN" altLang="en-US" sz="2000" b="1" dirty="0"/>
                <a:t>线</a:t>
              </a:r>
              <a:r>
                <a:rPr lang="en-US" altLang="zh-CN" sz="2000" b="1" dirty="0"/>
                <a:t>,</a:t>
              </a:r>
              <a:r>
                <a:rPr lang="zh-CN" altLang="en-US" sz="2000" b="1" dirty="0"/>
                <a:t>若两轴线相等</a:t>
              </a:r>
              <a:r>
                <a:rPr lang="en-US" altLang="zh-CN" sz="2000" b="1" dirty="0"/>
                <a:t>,</a:t>
              </a:r>
              <a:r>
                <a:rPr lang="zh-CN" altLang="en-US" sz="2000" b="1" dirty="0"/>
                <a:t>则可任选其中一轴线为基准轴线。</a:t>
              </a:r>
              <a:endParaRPr lang="en-US" altLang="zh-CN" sz="2000" b="1" dirty="0"/>
            </a:p>
            <a:p>
              <a:pPr algn="l"/>
              <a:r>
                <a:rPr lang="zh-CN" altLang="en-US" sz="2000" b="1" dirty="0">
                  <a:latin typeface="宋体" pitchFamily="2" charset="-122"/>
                </a:rPr>
                <a:t>   ②</a:t>
              </a:r>
              <a:r>
                <a:rPr lang="zh-CN" altLang="en-US" sz="2000" b="1" dirty="0"/>
                <a:t>   对圆跳动</a:t>
              </a:r>
              <a:r>
                <a:rPr lang="en-US" altLang="zh-CN" sz="2000" b="1" dirty="0"/>
                <a:t>,</a:t>
              </a:r>
              <a:r>
                <a:rPr lang="zh-CN" altLang="en-US" sz="2000" b="1" dirty="0"/>
                <a:t>应以设计或工艺给出的支承面为基准要素</a:t>
              </a:r>
              <a:r>
                <a:rPr lang="en-US" altLang="zh-CN" sz="2000" b="1" dirty="0"/>
                <a:t>,</a:t>
              </a:r>
              <a:r>
                <a:rPr lang="zh-CN" altLang="en-US" sz="2000" b="1" dirty="0"/>
                <a:t>否则应取两</a:t>
              </a:r>
              <a:endParaRPr lang="en-US" altLang="zh-CN" sz="2000" b="1" dirty="0"/>
            </a:p>
            <a:p>
              <a:pPr algn="l"/>
              <a:r>
                <a:rPr lang="en-US" altLang="zh-CN" sz="2000" b="1" dirty="0"/>
                <a:t>           </a:t>
              </a:r>
              <a:r>
                <a:rPr lang="zh-CN" altLang="en-US" sz="2000" b="1" dirty="0"/>
                <a:t>  要素中较长者为基准要素</a:t>
              </a:r>
              <a:r>
                <a:rPr lang="en-US" altLang="zh-CN" sz="2000" b="1" dirty="0"/>
                <a:t>,</a:t>
              </a:r>
              <a:r>
                <a:rPr lang="zh-CN" altLang="en-US" sz="2000" b="1" dirty="0"/>
                <a:t>若两要素的长度相等</a:t>
              </a:r>
              <a:r>
                <a:rPr lang="en-US" altLang="zh-CN" sz="2000" b="1" dirty="0"/>
                <a:t>,</a:t>
              </a:r>
              <a:r>
                <a:rPr lang="zh-CN" altLang="en-US" sz="2000" b="1" dirty="0"/>
                <a:t>则可取任一要素</a:t>
              </a:r>
              <a:endParaRPr lang="en-US" altLang="zh-CN" sz="2000" b="1" dirty="0"/>
            </a:p>
            <a:p>
              <a:pPr algn="l"/>
              <a:r>
                <a:rPr lang="en-US" altLang="zh-CN" sz="2000" b="1" dirty="0"/>
                <a:t>             </a:t>
              </a:r>
              <a:r>
                <a:rPr lang="zh-CN" altLang="en-US" sz="2000" b="1" dirty="0"/>
                <a:t>为基准要素。</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250" fill="hold"/>
                                        <p:tgtEl>
                                          <p:spTgt spid="7"/>
                                        </p:tgtEl>
                                        <p:attrNameLst>
                                          <p:attrName>ppt_x</p:attrName>
                                        </p:attrNameLst>
                                      </p:cBhvr>
                                      <p:tavLst>
                                        <p:tav tm="0">
                                          <p:val>
                                            <p:strVal val="0-#ppt_w/2"/>
                                          </p:val>
                                        </p:tav>
                                        <p:tav tm="100000">
                                          <p:val>
                                            <p:strVal val="#ppt_x"/>
                                          </p:val>
                                        </p:tav>
                                      </p:tavLst>
                                    </p:anim>
                                    <p:anim calcmode="lin" valueType="num">
                                      <p:cBhvr additive="base">
                                        <p:cTn id="8" dur="2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0066"/>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rgbClr val="FF0066"/>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6913</TotalTime>
  <Words>7077</Words>
  <Application>Microsoft Office PowerPoint</Application>
  <PresentationFormat>全屏显示(4:3)</PresentationFormat>
  <Paragraphs>656</Paragraphs>
  <Slides>87</Slides>
  <Notes>5</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87</vt:i4>
      </vt:variant>
    </vt:vector>
  </HeadingPairs>
  <TitlesOfParts>
    <vt:vector size="90" baseType="lpstr">
      <vt:lpstr>默认设计模板</vt:lpstr>
      <vt:lpstr>Equation</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357</cp:revision>
  <dcterms:created xsi:type="dcterms:W3CDTF">1601-01-01T00:00:00Z</dcterms:created>
  <dcterms:modified xsi:type="dcterms:W3CDTF">2018-11-15T13:21:41Z</dcterms:modified>
</cp:coreProperties>
</file>