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309" r:id="rId3"/>
    <p:sldId id="288" r:id="rId4"/>
    <p:sldId id="319" r:id="rId5"/>
    <p:sldId id="320" r:id="rId6"/>
    <p:sldId id="321" r:id="rId7"/>
    <p:sldId id="322" r:id="rId8"/>
    <p:sldId id="323" r:id="rId9"/>
    <p:sldId id="272" r:id="rId10"/>
    <p:sldId id="315" r:id="rId11"/>
    <p:sldId id="274" r:id="rId12"/>
    <p:sldId id="277" r:id="rId13"/>
    <p:sldId id="259" r:id="rId14"/>
    <p:sldId id="278" r:id="rId15"/>
    <p:sldId id="279" r:id="rId16"/>
    <p:sldId id="261" r:id="rId17"/>
    <p:sldId id="281" r:id="rId18"/>
    <p:sldId id="291" r:id="rId19"/>
    <p:sldId id="289" r:id="rId20"/>
    <p:sldId id="262" r:id="rId21"/>
    <p:sldId id="282" r:id="rId22"/>
    <p:sldId id="263" r:id="rId23"/>
    <p:sldId id="292" r:id="rId24"/>
    <p:sldId id="317" r:id="rId25"/>
    <p:sldId id="283" r:id="rId26"/>
    <p:sldId id="299" r:id="rId27"/>
    <p:sldId id="303" r:id="rId28"/>
    <p:sldId id="310" r:id="rId29"/>
    <p:sldId id="311" r:id="rId30"/>
    <p:sldId id="265" r:id="rId31"/>
    <p:sldId id="305" r:id="rId32"/>
    <p:sldId id="284" r:id="rId33"/>
    <p:sldId id="306" r:id="rId34"/>
    <p:sldId id="285" r:id="rId35"/>
    <p:sldId id="307" r:id="rId36"/>
    <p:sldId id="286" r:id="rId37"/>
    <p:sldId id="287" r:id="rId38"/>
    <p:sldId id="316" r:id="rId39"/>
    <p:sldId id="312" r:id="rId40"/>
    <p:sldId id="318" r:id="rId41"/>
    <p:sldId id="270" r:id="rId42"/>
    <p:sldId id="313" r:id="rId43"/>
    <p:sldId id="314" r:id="rId44"/>
    <p:sldId id="267" r:id="rId45"/>
    <p:sldId id="290" r:id="rId46"/>
    <p:sldId id="293" r:id="rId47"/>
    <p:sldId id="264" r:id="rId48"/>
    <p:sldId id="271" r:id="rId49"/>
    <p:sldId id="300" r:id="rId50"/>
    <p:sldId id="301" r:id="rId51"/>
    <p:sldId id="304" r:id="rId5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CCFFFF"/>
    <a:srgbClr val="FF0000"/>
    <a:srgbClr val="CC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629" autoAdjust="0"/>
  </p:normalViewPr>
  <p:slideViewPr>
    <p:cSldViewPr snapToObjects="1">
      <p:cViewPr varScale="1">
        <p:scale>
          <a:sx n="107" d="100"/>
          <a:sy n="107" d="100"/>
        </p:scale>
        <p:origin x="-17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4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F7C605D-D1C3-4BFB-A098-DB3DFA5839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54581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438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9112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8860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7C605D-D1C3-4BFB-A098-DB3DFA583968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8799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3A8A6-9E39-4BC4-8355-08A9344D5E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60618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FA8F0-BF4A-4357-BA4B-74A1F30D88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635035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416DA-84CD-4948-94FF-E39AB18AE4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38306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BC339-F68D-4414-8CF8-AC3BF1B8A2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94960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599AED-0D24-4F0D-8787-8F27BD1C66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421509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2BC73-068D-46A2-8DD2-FFE7475509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03765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59B36-3898-4BD4-B03B-9A83F772B6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10972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CA134-DFE3-47B2-9119-3626FD4668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56867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408C-155F-41EB-884B-629C37C3C3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340146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99472-90C5-4781-B6DB-332BFC08A6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149509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C907A-6D14-4197-A68D-1B232E04C2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652994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EAD20B-58C2-42B1-86B7-9C47238E8A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4954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 b="1">
                <a:solidFill>
                  <a:srgbClr val="0000FF"/>
                </a:solidFill>
              </a:defRPr>
            </a:lvl1pPr>
          </a:lstStyle>
          <a:p>
            <a:pPr>
              <a:defRPr/>
            </a:pPr>
            <a:fld id="{EE0CE81A-A1E8-4842-A124-37BF4F5693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38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wmf"/><Relationship Id="rId12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slide" Target="slide37.xml"/><Relationship Id="rId5" Type="http://schemas.openxmlformats.org/officeDocument/2006/relationships/slide" Target="slide9.xml"/><Relationship Id="rId15" Type="http://schemas.openxmlformats.org/officeDocument/2006/relationships/slide" Target="slide16.xml"/><Relationship Id="rId10" Type="http://schemas.openxmlformats.org/officeDocument/2006/relationships/slide" Target="slide15.xml"/><Relationship Id="rId4" Type="http://schemas.openxmlformats.org/officeDocument/2006/relationships/slide" Target="slide2.xml"/><Relationship Id="rId9" Type="http://schemas.openxmlformats.org/officeDocument/2006/relationships/slide" Target="slide11.xml"/><Relationship Id="rId14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.xml"/><Relationship Id="rId5" Type="http://schemas.openxmlformats.org/officeDocument/2006/relationships/image" Target="../media/image21.png"/><Relationship Id="rId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9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5.png"/><Relationship Id="rId4" Type="http://schemas.openxmlformats.org/officeDocument/2006/relationships/image" Target="../media/image3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8.wmf"/><Relationship Id="rId9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png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66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67.png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4.png"/><Relationship Id="rId5" Type="http://schemas.openxmlformats.org/officeDocument/2006/relationships/image" Target="../media/image71.png"/><Relationship Id="rId4" Type="http://schemas.openxmlformats.org/officeDocument/2006/relationships/image" Target="../media/image68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89.png"/><Relationship Id="rId7" Type="http://schemas.openxmlformats.org/officeDocument/2006/relationships/image" Target="../media/image79.wmf"/><Relationship Id="rId12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0" Type="http://schemas.openxmlformats.org/officeDocument/2006/relationships/oleObject" Target="../embeddings/oleObject48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80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6.png"/><Relationship Id="rId4" Type="http://schemas.openxmlformats.org/officeDocument/2006/relationships/image" Target="../media/image13.wmf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92280" y="163488"/>
            <a:ext cx="1905000" cy="457200"/>
          </a:xfrm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1FF78F3-3A71-44CA-AFEC-590180843921}" type="slidenum">
              <a:rPr lang="en-US" altLang="zh-CN" sz="2000" smtClean="0">
                <a:solidFill>
                  <a:srgbClr val="FF0000"/>
                </a:solidFill>
              </a:rPr>
              <a:pPr eaLnBrk="1" hangingPunct="1"/>
              <a:t>1</a:t>
            </a:fld>
            <a:endParaRPr lang="en-US" altLang="zh-CN" sz="2000" dirty="0" smtClean="0">
              <a:solidFill>
                <a:srgbClr val="FF0000"/>
              </a:solidFill>
            </a:endParaRPr>
          </a:p>
        </p:txBody>
      </p:sp>
      <p:sp>
        <p:nvSpPr>
          <p:cNvPr id="2051" name="Text Box 117"/>
          <p:cNvSpPr txBox="1">
            <a:spLocks noChangeArrowheads="1"/>
          </p:cNvSpPr>
          <p:nvPr/>
        </p:nvSpPr>
        <p:spPr bwMode="auto">
          <a:xfrm>
            <a:off x="1115616" y="332656"/>
            <a:ext cx="5754216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0" lang="zh-CN" altLang="en-US" sz="2800" b="1" dirty="0">
                <a:latin typeface="宋体" pitchFamily="2" charset="-122"/>
              </a:rPr>
              <a:t>第</a:t>
            </a:r>
            <a:r>
              <a:rPr kumimoji="0" lang="en-US" altLang="zh-CN" sz="2800" b="1" dirty="0">
                <a:latin typeface="宋体" pitchFamily="2" charset="-122"/>
              </a:rPr>
              <a:t>3</a:t>
            </a:r>
            <a:r>
              <a:rPr kumimoji="0" lang="zh-CN" altLang="en-US" sz="2800" b="1" dirty="0">
                <a:latin typeface="宋体" pitchFamily="2" charset="-122"/>
              </a:rPr>
              <a:t>章  尺寸精度设计与检测</a:t>
            </a:r>
            <a:r>
              <a:rPr kumimoji="0" lang="en-US" altLang="zh-CN" sz="2800" b="1" dirty="0">
                <a:latin typeface="宋体" pitchFamily="2" charset="-122"/>
              </a:rPr>
              <a:t>(2)</a:t>
            </a:r>
            <a:endParaRPr kumimoji="0" lang="en-US" altLang="zh-CN" sz="2800" dirty="0">
              <a:latin typeface="宋体" pitchFamily="2" charset="-122"/>
            </a:endParaRPr>
          </a:p>
        </p:txBody>
      </p:sp>
      <p:sp>
        <p:nvSpPr>
          <p:cNvPr id="2052" name="Text Box 11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66700" y="956593"/>
            <a:ext cx="817562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3.2 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标准公差系列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</a:rPr>
              <a:t>—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公差带大小标准化</a:t>
            </a:r>
            <a:r>
              <a:rPr lang="en-US" altLang="zh-CN" dirty="0" smtClean="0">
                <a:ea typeface="黑体" pitchFamily="2" charset="-122"/>
              </a:rPr>
              <a:t>-----------------------</a:t>
            </a:r>
            <a:r>
              <a:rPr lang="en-US" altLang="zh-CN" b="1" dirty="0" smtClean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2)</a:t>
            </a:r>
            <a:r>
              <a:rPr lang="en-US" altLang="zh-CN" dirty="0"/>
              <a:t> </a:t>
            </a:r>
          </a:p>
        </p:txBody>
      </p:sp>
      <p:grpSp>
        <p:nvGrpSpPr>
          <p:cNvPr id="2053" name="Group 123"/>
          <p:cNvGrpSpPr>
            <a:grpSpLocks/>
          </p:cNvGrpSpPr>
          <p:nvPr/>
        </p:nvGrpSpPr>
        <p:grpSpPr bwMode="auto">
          <a:xfrm>
            <a:off x="614878" y="2101851"/>
            <a:ext cx="8134350" cy="534988"/>
            <a:chOff x="195" y="1420"/>
            <a:chExt cx="5316" cy="337"/>
          </a:xfrm>
        </p:grpSpPr>
        <p:sp>
          <p:nvSpPr>
            <p:cNvPr id="2062" name="Text Box 12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95" y="1420"/>
              <a:ext cx="5316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b="1" dirty="0" smtClean="0"/>
                <a:t>3.2.2  </a:t>
              </a:r>
              <a:r>
                <a:rPr lang="zh-CN" altLang="en-US" b="1" dirty="0"/>
                <a:t>标准公差因子及 其计算公式                </a:t>
              </a:r>
              <a:r>
                <a:rPr lang="en-US" altLang="zh-CN" dirty="0" smtClean="0"/>
                <a:t>--------</a:t>
              </a:r>
              <a:r>
                <a:rPr lang="en-US" altLang="zh-CN" b="1" dirty="0" smtClean="0"/>
                <a:t>(9)</a:t>
              </a:r>
              <a:endParaRPr lang="en-US" altLang="zh-CN" dirty="0"/>
            </a:p>
          </p:txBody>
        </p:sp>
        <p:graphicFrame>
          <p:nvGraphicFramePr>
            <p:cNvPr id="2063" name="Object 1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2043574"/>
                </p:ext>
              </p:extLst>
            </p:nvPr>
          </p:nvGraphicFramePr>
          <p:xfrm>
            <a:off x="3261" y="1440"/>
            <a:ext cx="697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9" name="Equation" r:id="rId6" imgW="469696" imgH="215806" progId="Equation.3">
                    <p:embed/>
                  </p:oleObj>
                </mc:Choice>
                <mc:Fallback>
                  <p:oleObj name="Equation" r:id="rId6" imgW="469696" imgH="215806" progId="Equation.3">
                    <p:embed/>
                    <p:pic>
                      <p:nvPicPr>
                        <p:cNvPr id="0" name="Object 1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1" y="1440"/>
                          <a:ext cx="697" cy="2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4" name="Text Box 12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44847" y="1298143"/>
            <a:ext cx="81756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 smtClean="0"/>
              <a:t>3.2.1  </a:t>
            </a:r>
            <a:r>
              <a:rPr lang="zh-CN" altLang="en-US" b="1" dirty="0"/>
              <a:t>公差等级及标准公差值的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               计算公式（</a:t>
            </a:r>
            <a:r>
              <a:rPr lang="zh-CN" altLang="en-US" i="1" dirty="0"/>
              <a:t> </a:t>
            </a:r>
            <a:r>
              <a:rPr lang="en-US" altLang="zh-CN" i="1" dirty="0"/>
              <a:t>a  </a:t>
            </a:r>
            <a:r>
              <a:rPr lang="en-US" altLang="zh-CN" dirty="0"/>
              <a:t>) </a:t>
            </a:r>
            <a:r>
              <a:rPr lang="en-US" altLang="zh-CN" dirty="0" smtClean="0"/>
              <a:t>-------------------------------  (4)     </a:t>
            </a:r>
            <a:endParaRPr lang="en-US" altLang="zh-CN" dirty="0"/>
          </a:p>
        </p:txBody>
      </p:sp>
      <p:sp>
        <p:nvSpPr>
          <p:cNvPr id="2055" name="Text Box 12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28650" y="2564904"/>
            <a:ext cx="781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ea typeface="黑体" pitchFamily="2" charset="-122"/>
              </a:rPr>
              <a:t>3.2.3  </a:t>
            </a:r>
            <a:r>
              <a:rPr lang="zh-CN" altLang="en-US" b="1" dirty="0">
                <a:ea typeface="黑体" pitchFamily="2" charset="-122"/>
              </a:rPr>
              <a:t>尺寸分段（</a:t>
            </a:r>
            <a:r>
              <a:rPr lang="en-US" altLang="zh-CN" b="1" i="1" dirty="0">
                <a:ea typeface="黑体" pitchFamily="2" charset="-122"/>
              </a:rPr>
              <a:t>D</a:t>
            </a:r>
            <a:r>
              <a:rPr lang="zh-CN" altLang="en-US" b="1" dirty="0">
                <a:ea typeface="黑体" pitchFamily="2" charset="-122"/>
              </a:rPr>
              <a:t>）</a:t>
            </a:r>
            <a:r>
              <a:rPr lang="en-US" altLang="zh-CN" dirty="0" smtClean="0">
                <a:ea typeface="黑体" pitchFamily="2" charset="-122"/>
              </a:rPr>
              <a:t>------------------------------------(</a:t>
            </a:r>
            <a:r>
              <a:rPr lang="en-US" altLang="zh-CN" b="1" dirty="0" smtClean="0">
                <a:ea typeface="黑体" pitchFamily="2" charset="-122"/>
              </a:rPr>
              <a:t>1</a:t>
            </a:r>
            <a:r>
              <a:rPr lang="en-US" altLang="zh-CN" dirty="0" smtClean="0">
                <a:ea typeface="黑体" pitchFamily="2" charset="-122"/>
              </a:rPr>
              <a:t>1)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2056" name="Text Box 126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266700" y="2996952"/>
            <a:ext cx="8496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3.3  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latin typeface="宋体" pitchFamily="2" charset="-122"/>
              </a:rPr>
              <a:t>基本偏差系列－公差带位置标准化</a:t>
            </a:r>
            <a:r>
              <a:rPr lang="en-US" altLang="zh-CN" dirty="0" smtClean="0">
                <a:ea typeface="黑体" pitchFamily="2" charset="-122"/>
              </a:rPr>
              <a:t>--------------------</a:t>
            </a:r>
            <a:r>
              <a:rPr lang="en-US" altLang="zh-CN" b="1" dirty="0" smtClean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1</a:t>
            </a:r>
            <a:r>
              <a:rPr lang="zh-CN" altLang="en-US" b="1" dirty="0">
                <a:latin typeface="宋体" pitchFamily="2" charset="-122"/>
              </a:rPr>
              <a:t>５</a:t>
            </a:r>
            <a:r>
              <a:rPr lang="en-US" altLang="zh-CN" b="1" dirty="0">
                <a:latin typeface="宋体" pitchFamily="2" charset="-122"/>
              </a:rPr>
              <a:t>)</a:t>
            </a:r>
          </a:p>
        </p:txBody>
      </p:sp>
      <p:sp>
        <p:nvSpPr>
          <p:cNvPr id="2057" name="Text Box 127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284156" y="4941168"/>
            <a:ext cx="8496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作业 思考题 </a:t>
            </a:r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en-US" altLang="zh-CN" b="1" dirty="0"/>
              <a:t>6</a:t>
            </a:r>
            <a:r>
              <a:rPr lang="zh-CN" altLang="en-US" b="1" dirty="0"/>
              <a:t>、</a:t>
            </a:r>
            <a:r>
              <a:rPr lang="en-US" altLang="zh-CN" b="1" dirty="0"/>
              <a:t>7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作业题</a:t>
            </a:r>
            <a:r>
              <a:rPr lang="zh-CN" altLang="en-US" b="1" dirty="0"/>
              <a:t> </a:t>
            </a:r>
            <a:r>
              <a:rPr lang="en-US" altLang="zh-CN" b="1" dirty="0"/>
              <a:t>4</a:t>
            </a:r>
            <a:r>
              <a:rPr lang="zh-CN" altLang="en-US" b="1" dirty="0"/>
              <a:t>、 </a:t>
            </a:r>
            <a:r>
              <a:rPr lang="en-US" altLang="zh-CN" b="1" dirty="0"/>
              <a:t>5</a:t>
            </a:r>
            <a:r>
              <a:rPr lang="zh-CN" altLang="en-US" b="1" dirty="0"/>
              <a:t>、  </a:t>
            </a:r>
            <a:r>
              <a:rPr lang="en-US" altLang="zh-CN" b="1" dirty="0"/>
              <a:t>6</a:t>
            </a:r>
            <a:r>
              <a:rPr lang="zh-CN" altLang="en-US" b="1" dirty="0"/>
              <a:t>、 </a:t>
            </a:r>
            <a:r>
              <a:rPr lang="en-US" altLang="zh-CN" b="1" dirty="0"/>
              <a:t>9-</a:t>
            </a:r>
            <a:r>
              <a:rPr lang="en-US" altLang="zh-CN" b="1" dirty="0" smtClean="0"/>
              <a:t>---------</a:t>
            </a:r>
            <a:r>
              <a:rPr lang="zh-CN" altLang="en-US" b="1" dirty="0"/>
              <a:t>（</a:t>
            </a:r>
            <a:r>
              <a:rPr lang="en-US" altLang="zh-CN" b="1" dirty="0"/>
              <a:t>37</a:t>
            </a:r>
            <a:r>
              <a:rPr lang="zh-CN" altLang="en-US" b="1" dirty="0"/>
              <a:t>）</a:t>
            </a:r>
            <a:endParaRPr lang="zh-CN" altLang="en-US" dirty="0"/>
          </a:p>
        </p:txBody>
      </p:sp>
      <p:sp>
        <p:nvSpPr>
          <p:cNvPr id="2058" name="Text Box 12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628650" y="3933056"/>
            <a:ext cx="8134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 </a:t>
            </a:r>
            <a:r>
              <a:rPr lang="en-US" altLang="zh-CN" b="1" dirty="0"/>
              <a:t>3.3.2  </a:t>
            </a:r>
            <a:r>
              <a:rPr lang="zh-CN" altLang="en-US" b="1" dirty="0"/>
              <a:t>孔、轴的基本偏差</a:t>
            </a:r>
            <a:r>
              <a:rPr lang="zh-CN" altLang="en-US" dirty="0"/>
              <a:t> </a:t>
            </a:r>
            <a:r>
              <a:rPr lang="en-US" altLang="zh-CN" dirty="0" smtClean="0"/>
              <a:t>-------------------------------(</a:t>
            </a:r>
            <a:r>
              <a:rPr lang="en-US" altLang="zh-CN" b="1" dirty="0"/>
              <a:t>20</a:t>
            </a:r>
            <a:r>
              <a:rPr lang="en-US" altLang="zh-CN" dirty="0"/>
              <a:t>)</a:t>
            </a:r>
          </a:p>
        </p:txBody>
      </p:sp>
      <p:sp>
        <p:nvSpPr>
          <p:cNvPr id="2059" name="Text Box 130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266699" y="5445224"/>
            <a:ext cx="86264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公差表格</a:t>
            </a:r>
            <a:r>
              <a:rPr lang="en-US" altLang="zh-CN" dirty="0" smtClean="0"/>
              <a:t>---------------------------------------------------------------</a:t>
            </a:r>
            <a:r>
              <a:rPr lang="en-US" altLang="zh-CN" b="1" dirty="0" smtClean="0"/>
              <a:t>(</a:t>
            </a:r>
            <a:r>
              <a:rPr lang="en-US" altLang="zh-CN" b="1" dirty="0"/>
              <a:t>38)</a:t>
            </a:r>
          </a:p>
        </p:txBody>
      </p:sp>
      <p:sp>
        <p:nvSpPr>
          <p:cNvPr id="2060" name="Text Box 131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693737" y="4437112"/>
            <a:ext cx="8134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 </a:t>
            </a:r>
            <a:r>
              <a:rPr lang="en-US" altLang="zh-CN" b="1" dirty="0"/>
              <a:t>3.3.3  </a:t>
            </a:r>
            <a:r>
              <a:rPr lang="zh-CN" altLang="en-US" b="1" dirty="0"/>
              <a:t>极限与配合的表示及其应用举例</a:t>
            </a:r>
            <a:r>
              <a:rPr lang="en-US" altLang="zh-CN" dirty="0" smtClean="0"/>
              <a:t>-------------(</a:t>
            </a:r>
            <a:r>
              <a:rPr lang="en-US" altLang="zh-CN" b="1" dirty="0"/>
              <a:t>28</a:t>
            </a:r>
            <a:r>
              <a:rPr lang="en-US" altLang="zh-CN" dirty="0"/>
              <a:t>)</a:t>
            </a:r>
          </a:p>
        </p:txBody>
      </p:sp>
      <p:sp>
        <p:nvSpPr>
          <p:cNvPr id="2181" name="Text Box 133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628650" y="3429000"/>
            <a:ext cx="8264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</a:t>
            </a:r>
            <a:r>
              <a:rPr lang="en-US" altLang="zh-CN" b="1" dirty="0"/>
              <a:t>3.3.1  </a:t>
            </a:r>
            <a:r>
              <a:rPr lang="zh-CN" altLang="en-US" b="1" dirty="0" smtClean="0"/>
              <a:t>基本偏差</a:t>
            </a:r>
            <a:r>
              <a:rPr lang="zh-CN" altLang="en-US" b="1" dirty="0"/>
              <a:t>代号及其特点</a:t>
            </a:r>
            <a:r>
              <a:rPr lang="zh-CN" altLang="en-US" dirty="0"/>
              <a:t> </a:t>
            </a:r>
            <a:r>
              <a:rPr lang="en-US" altLang="zh-CN" dirty="0" smtClean="0"/>
              <a:t>----------------------</a:t>
            </a:r>
            <a:r>
              <a:rPr lang="zh-CN" altLang="en-US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６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/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1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FBBC6CA-DBCE-4B0F-B8B7-67F4F09F21A0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" name="Text Box 1040"/>
          <p:cNvSpPr txBox="1">
            <a:spLocks noChangeArrowheads="1"/>
          </p:cNvSpPr>
          <p:nvPr/>
        </p:nvSpPr>
        <p:spPr bwMode="auto">
          <a:xfrm>
            <a:off x="900113" y="523528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②</a:t>
            </a:r>
            <a:r>
              <a:rPr lang="zh-CN" altLang="en-US" b="1" dirty="0">
                <a:latin typeface="宋体" pitchFamily="2" charset="-122"/>
              </a:rPr>
              <a:t>　</a:t>
            </a:r>
            <a:r>
              <a:rPr lang="en-US" altLang="zh-CN" b="1" i="1" dirty="0"/>
              <a:t>D</a:t>
            </a:r>
            <a:r>
              <a:rPr lang="zh-CN" altLang="en-US" b="1" dirty="0">
                <a:cs typeface="Times New Roman" pitchFamily="18" charset="0"/>
              </a:rPr>
              <a:t>＞</a:t>
            </a:r>
            <a:r>
              <a:rPr lang="en-US" altLang="zh-CN" b="1" dirty="0"/>
              <a:t>500~3150</a:t>
            </a:r>
          </a:p>
        </p:txBody>
      </p:sp>
      <p:graphicFrame>
        <p:nvGraphicFramePr>
          <p:cNvPr id="4" name="Object 1069"/>
          <p:cNvGraphicFramePr>
            <a:graphicFrameLocks noChangeAspect="1"/>
          </p:cNvGraphicFramePr>
          <p:nvPr/>
        </p:nvGraphicFramePr>
        <p:xfrm>
          <a:off x="900113" y="1236663"/>
          <a:ext cx="3652837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公式" r:id="rId3" imgW="1524000" imgH="203200" progId="Equation.3">
                  <p:embed/>
                </p:oleObj>
              </mc:Choice>
              <mc:Fallback>
                <p:oleObj name="公式" r:id="rId3" imgW="1524000" imgH="203200" progId="Equation.3">
                  <p:embed/>
                  <p:pic>
                    <p:nvPicPr>
                      <p:cNvPr id="0" name="Object 10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1236663"/>
                        <a:ext cx="3652837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10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46455"/>
            <a:ext cx="3929062" cy="272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7020272" y="717327"/>
            <a:ext cx="795337" cy="479425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1188" y="1916832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式中：</a:t>
            </a:r>
            <a:r>
              <a:rPr lang="en-US" altLang="zh-CN" b="1" i="1" dirty="0"/>
              <a:t>D</a:t>
            </a:r>
            <a:r>
              <a:rPr lang="en-US" altLang="zh-CN" b="1" dirty="0"/>
              <a:t> </a:t>
            </a:r>
            <a:r>
              <a:rPr lang="zh-CN" altLang="en-US" b="1" dirty="0"/>
              <a:t>的单位为</a:t>
            </a:r>
            <a:r>
              <a:rPr lang="en-US" altLang="zh-CN" b="1" dirty="0"/>
              <a:t>mm</a:t>
            </a:r>
            <a:r>
              <a:rPr lang="zh-CN" altLang="en-US" b="1" dirty="0"/>
              <a:t>；　</a:t>
            </a:r>
            <a:endParaRPr lang="en-US" altLang="zh-CN" b="1" dirty="0"/>
          </a:p>
          <a:p>
            <a:r>
              <a:rPr lang="zh-CN" altLang="en-US" b="1" i="1" dirty="0"/>
              <a:t>　　　</a:t>
            </a:r>
            <a:r>
              <a:rPr lang="en-US" altLang="zh-CN" b="1" i="1" dirty="0"/>
              <a:t>I </a:t>
            </a:r>
            <a:r>
              <a:rPr lang="zh-CN" altLang="en-US" b="1" dirty="0"/>
              <a:t>的单位为</a:t>
            </a:r>
            <a:r>
              <a:rPr lang="en-US" altLang="zh-CN" b="1" dirty="0"/>
              <a:t>μ</a:t>
            </a:r>
            <a:r>
              <a:rPr lang="zh-CN" altLang="en-US" b="1" dirty="0"/>
              <a:t>ｍ。 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6088" y="3140968"/>
            <a:ext cx="7942262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　　对大尺寸而言</a:t>
            </a:r>
            <a:r>
              <a:rPr lang="en-US" altLang="zh-CN" b="1" dirty="0"/>
              <a:t>,</a:t>
            </a:r>
            <a:r>
              <a:rPr lang="zh-CN" altLang="en-US" b="1" dirty="0"/>
              <a:t>零件的制造误差主要是由温度变动引起的它随尺寸的变化而为</a:t>
            </a:r>
            <a:r>
              <a:rPr lang="zh-CN" altLang="en-US" b="1" dirty="0">
                <a:solidFill>
                  <a:srgbClr val="C00000"/>
                </a:solidFill>
              </a:rPr>
              <a:t>线性关系，</a:t>
            </a:r>
            <a:r>
              <a:rPr lang="zh-CN" altLang="en-US" b="1" dirty="0"/>
              <a:t>如图３．１０所示。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71842" y="4293096"/>
            <a:ext cx="768667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　　其中</a:t>
            </a:r>
            <a:r>
              <a:rPr lang="en-US" altLang="zh-CN" b="1" dirty="0"/>
              <a:t>,</a:t>
            </a:r>
            <a:r>
              <a:rPr lang="zh-CN" altLang="en-US" b="1" dirty="0"/>
              <a:t>常数是考虑到与常用尺寸段的衔接关系</a:t>
            </a:r>
            <a:r>
              <a:rPr lang="en-US" altLang="zh-CN" b="1" dirty="0"/>
              <a:t>,</a:t>
            </a:r>
            <a:r>
              <a:rPr lang="zh-CN" altLang="en-US" b="1" dirty="0"/>
              <a:t>以尺寸 </a:t>
            </a:r>
            <a:r>
              <a:rPr lang="en-US" altLang="zh-CN" b="1" dirty="0"/>
              <a:t>500mm </a:t>
            </a:r>
            <a:r>
              <a:rPr lang="zh-CN" altLang="en-US" b="1" dirty="0"/>
              <a:t>分别代入公式</a:t>
            </a:r>
            <a:r>
              <a:rPr lang="en-US" altLang="zh-CN" b="1" dirty="0"/>
              <a:t>(3. 16) </a:t>
            </a:r>
            <a:r>
              <a:rPr lang="zh-CN" altLang="en-US" b="1" dirty="0"/>
              <a:t>和“</a:t>
            </a:r>
            <a:r>
              <a:rPr lang="en-US" altLang="zh-CN" b="1" i="1" dirty="0"/>
              <a:t>I</a:t>
            </a:r>
            <a:r>
              <a:rPr lang="en-US" altLang="zh-CN" b="1" dirty="0"/>
              <a:t>= 0. 004</a:t>
            </a:r>
            <a:r>
              <a:rPr lang="en-US" altLang="zh-CN" b="1" i="1" dirty="0"/>
              <a:t>D</a:t>
            </a:r>
            <a:r>
              <a:rPr lang="zh-CN" altLang="en-US" b="1" i="1" dirty="0"/>
              <a:t>”</a:t>
            </a:r>
            <a:r>
              <a:rPr lang="zh-CN" altLang="en-US" b="1" dirty="0"/>
              <a:t> 中所得差值</a:t>
            </a:r>
            <a:r>
              <a:rPr lang="en-US" altLang="zh-CN" b="1" dirty="0"/>
              <a:t>,</a:t>
            </a:r>
            <a:r>
              <a:rPr lang="zh-CN" altLang="en-US" b="1" dirty="0"/>
              <a:t>恰好为 </a:t>
            </a:r>
            <a:r>
              <a:rPr lang="en-US" altLang="zh-CN" b="1" dirty="0">
                <a:solidFill>
                  <a:srgbClr val="C00000"/>
                </a:solidFill>
              </a:rPr>
              <a:t>2. 1</a:t>
            </a:r>
            <a:r>
              <a:rPr lang="zh-CN" altLang="en-US" b="1" dirty="0"/>
              <a:t>。</a:t>
            </a:r>
          </a:p>
        </p:txBody>
      </p:sp>
      <p:sp>
        <p:nvSpPr>
          <p:cNvPr id="2" name="圆角矩形 1">
            <a:hlinkClick r:id="rId6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" grpId="0" animBg="1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C8872F6-E59E-4173-8D81-133A36172AC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96180" y="692696"/>
            <a:ext cx="76329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ea typeface="黑体" pitchFamily="2" charset="-122"/>
              </a:rPr>
              <a:t>   </a:t>
            </a:r>
            <a:r>
              <a:rPr lang="en-US" altLang="zh-CN" sz="2800" b="1" dirty="0">
                <a:ea typeface="黑体" pitchFamily="2" charset="-122"/>
              </a:rPr>
              <a:t>3.2.3  </a:t>
            </a:r>
            <a:r>
              <a:rPr lang="zh-CN" altLang="en-US" sz="2800" b="1" dirty="0">
                <a:ea typeface="黑体" pitchFamily="2" charset="-122"/>
              </a:rPr>
              <a:t>尺寸</a:t>
            </a:r>
            <a:r>
              <a:rPr lang="zh-CN" altLang="en-US" sz="2800" b="1" dirty="0" smtClean="0">
                <a:ea typeface="黑体" pitchFamily="2" charset="-122"/>
              </a:rPr>
              <a:t>分段</a:t>
            </a:r>
            <a:r>
              <a:rPr lang="en-US" altLang="zh-CN" sz="2800" b="1" dirty="0" smtClean="0">
                <a:ea typeface="黑体" pitchFamily="2" charset="-122"/>
              </a:rPr>
              <a:t>—</a:t>
            </a:r>
            <a:r>
              <a:rPr lang="en-US" altLang="zh-CN" sz="2800" b="1" i="1" dirty="0" smtClean="0">
                <a:ea typeface="黑体" pitchFamily="2" charset="-122"/>
              </a:rPr>
              <a:t>D</a:t>
            </a:r>
            <a:r>
              <a:rPr lang="zh-CN" altLang="en-US" sz="2800" b="1" dirty="0" smtClean="0">
                <a:ea typeface="黑体" pitchFamily="2" charset="-122"/>
              </a:rPr>
              <a:t>值的确定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189930" y="2551658"/>
            <a:ext cx="770255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/>
              <a:t>这样 </a:t>
            </a:r>
            <a:r>
              <a:rPr lang="en-US" altLang="zh-CN" b="1" i="1">
                <a:solidFill>
                  <a:srgbClr val="FF0000"/>
                </a:solidFill>
              </a:rPr>
              <a:t>T </a:t>
            </a:r>
            <a:r>
              <a:rPr lang="zh-CN" altLang="en-US" b="1">
                <a:solidFill>
                  <a:srgbClr val="FF0000"/>
                </a:solidFill>
              </a:rPr>
              <a:t>值数目非常庞大，不便于工程应用。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750192" y="1211808"/>
            <a:ext cx="490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  1. </a:t>
            </a:r>
            <a:r>
              <a:rPr lang="zh-CN" altLang="en-US" b="1"/>
              <a:t>尺寸为什么要分段？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1043880" y="5537746"/>
            <a:ext cx="7777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/>
              <a:t>D</a:t>
            </a:r>
            <a:r>
              <a:rPr lang="zh-CN" altLang="en-US" b="1">
                <a:latin typeface="宋体" pitchFamily="2" charset="-122"/>
                <a:cs typeface="Times New Roman" pitchFamily="18" charset="0"/>
              </a:rPr>
              <a:t>＞</a:t>
            </a:r>
            <a:r>
              <a:rPr lang="en-US" altLang="zh-CN" b="1"/>
              <a:t>180 </a:t>
            </a:r>
            <a:r>
              <a:rPr lang="zh-CN" altLang="en-US" b="1"/>
              <a:t>按 </a:t>
            </a:r>
            <a:r>
              <a:rPr lang="en-US" altLang="zh-CN" b="1"/>
              <a:t>R10 </a:t>
            </a:r>
            <a:r>
              <a:rPr lang="zh-CN" altLang="en-US" b="1"/>
              <a:t>系列分段（细分时按</a:t>
            </a:r>
            <a:r>
              <a:rPr lang="en-US" altLang="zh-CN" b="1"/>
              <a:t>R20 </a:t>
            </a:r>
            <a:r>
              <a:rPr lang="zh-CN" altLang="en-US" b="1"/>
              <a:t>）。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972442" y="3974058"/>
            <a:ext cx="410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2. </a:t>
            </a:r>
            <a:r>
              <a:rPr lang="zh-CN" altLang="en-US" b="1"/>
              <a:t>如何分段？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1115317" y="4504283"/>
            <a:ext cx="3413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/>
              <a:t>D</a:t>
            </a:r>
            <a:r>
              <a:rPr lang="en-US" altLang="zh-CN" b="1">
                <a:latin typeface="宋体" pitchFamily="2" charset="-122"/>
              </a:rPr>
              <a:t>≤</a:t>
            </a:r>
            <a:r>
              <a:rPr lang="en-US" altLang="zh-CN" b="1"/>
              <a:t>3 </a:t>
            </a:r>
            <a:r>
              <a:rPr lang="zh-CN" altLang="en-US" b="1"/>
              <a:t>不分段；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115317" y="5004346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/>
              <a:t>D</a:t>
            </a:r>
            <a:r>
              <a:rPr lang="en-US" altLang="zh-CN" b="1">
                <a:latin typeface="宋体" pitchFamily="2" charset="-122"/>
              </a:rPr>
              <a:t>≤</a:t>
            </a:r>
            <a:r>
              <a:rPr lang="en-US" altLang="zh-CN" b="1"/>
              <a:t>180 </a:t>
            </a:r>
            <a:r>
              <a:rPr lang="zh-CN" altLang="en-US" b="1"/>
              <a:t>继承旧标准不均匀分段；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1216917" y="2170658"/>
            <a:ext cx="7675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/>
              <a:t>所以对于有一个</a:t>
            </a:r>
            <a:r>
              <a:rPr lang="en-US" altLang="zh-CN" b="1" i="1"/>
              <a:t>D</a:t>
            </a:r>
            <a:r>
              <a:rPr lang="zh-CN" altLang="en-US" b="1"/>
              <a:t>值，都可得到一个</a:t>
            </a:r>
            <a:r>
              <a:rPr lang="en-US" altLang="zh-CN" b="1" i="1"/>
              <a:t>T</a:t>
            </a:r>
            <a:r>
              <a:rPr lang="zh-CN" altLang="en-US" b="1"/>
              <a:t>值。</a:t>
            </a:r>
            <a:endParaRPr lang="zh-CN" altLang="en-US" b="1" i="1"/>
          </a:p>
        </p:txBody>
      </p:sp>
      <p:graphicFrame>
        <p:nvGraphicFramePr>
          <p:cNvPr id="3893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699620"/>
              </p:ext>
            </p:extLst>
          </p:nvPr>
        </p:nvGraphicFramePr>
        <p:xfrm>
          <a:off x="1339155" y="1637258"/>
          <a:ext cx="375443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4" imgW="1409088" imgH="215806" progId="Equation.3">
                  <p:embed/>
                </p:oleObj>
              </mc:Choice>
              <mc:Fallback>
                <p:oleObj name="Equation" r:id="rId4" imgW="1409088" imgH="215806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9155" y="1637258"/>
                        <a:ext cx="3754437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673992" y="3062833"/>
            <a:ext cx="8218488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/>
              <a:t>     </a:t>
            </a:r>
            <a:r>
              <a:rPr lang="zh-CN" altLang="en-US" b="1"/>
              <a:t>为了</a:t>
            </a:r>
            <a:r>
              <a:rPr lang="zh-CN" altLang="en-US" b="1">
                <a:solidFill>
                  <a:srgbClr val="FF0000"/>
                </a:solidFill>
              </a:rPr>
              <a:t>↓</a:t>
            </a:r>
            <a:r>
              <a:rPr lang="zh-CN" altLang="en-US" b="1"/>
              <a:t> </a:t>
            </a:r>
            <a:r>
              <a:rPr lang="en-US" altLang="zh-CN" b="1" i="1">
                <a:solidFill>
                  <a:srgbClr val="FF0000"/>
                </a:solidFill>
              </a:rPr>
              <a:t>T </a:t>
            </a:r>
            <a:r>
              <a:rPr lang="zh-CN" altLang="en-US" b="1"/>
              <a:t>值数目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r>
              <a:rPr lang="zh-CN" altLang="en-US" b="1"/>
              <a:t>简化公差表格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r>
              <a:rPr lang="zh-CN" altLang="en-US" b="1"/>
              <a:t>方便应用</a:t>
            </a:r>
            <a:r>
              <a:rPr lang="zh-CN" altLang="en-US" b="1">
                <a:solidFill>
                  <a:srgbClr val="FF0000"/>
                </a:solidFill>
              </a:rPr>
              <a:t>→</a:t>
            </a:r>
            <a:r>
              <a:rPr lang="zh-CN" altLang="en-US" b="1"/>
              <a:t>把尺寸按一定规律分成若干尺寸段。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  <p:bldP spid="38917" grpId="0" autoUpdateAnimBg="0"/>
      <p:bldP spid="38918" grpId="0" autoUpdateAnimBg="0"/>
      <p:bldP spid="38919" grpId="0" autoUpdateAnimBg="0"/>
      <p:bldP spid="38920" grpId="0" autoUpdateAnimBg="0"/>
      <p:bldP spid="38921" grpId="0" autoUpdateAnimBg="0"/>
      <p:bldP spid="38922" grpId="0" autoUpdateAnimBg="0"/>
      <p:bldP spid="38926" grpId="0" autoUpdateAnimBg="0"/>
      <p:bldP spid="3893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1DE29B1-0174-442F-ACA4-6170BA43621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5060" name="Text Box 1028"/>
          <p:cNvSpPr txBox="1">
            <a:spLocks noChangeArrowheads="1"/>
          </p:cNvSpPr>
          <p:nvPr/>
        </p:nvSpPr>
        <p:spPr bwMode="auto">
          <a:xfrm>
            <a:off x="467866" y="506055"/>
            <a:ext cx="7920558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/>
              <a:t>          </a:t>
            </a:r>
            <a:r>
              <a:rPr lang="zh-CN" altLang="en-US" b="1" dirty="0"/>
              <a:t>对于同一尺寸段内，各个公称尺寸的同一公差等级的标准公差数值相同</a:t>
            </a:r>
            <a:r>
              <a:rPr lang="en-US" altLang="zh-CN" b="1" dirty="0"/>
              <a:t>(</a:t>
            </a:r>
            <a:r>
              <a:rPr lang="zh-CN" altLang="en-US" b="1" dirty="0"/>
              <a:t>见下图</a:t>
            </a:r>
            <a:r>
              <a:rPr lang="en-US" altLang="zh-CN" b="1" dirty="0"/>
              <a:t>)</a:t>
            </a:r>
            <a:r>
              <a:rPr lang="zh-CN" altLang="en-US" b="1" dirty="0"/>
              <a:t>。</a:t>
            </a:r>
          </a:p>
        </p:txBody>
      </p:sp>
      <p:sp>
        <p:nvSpPr>
          <p:cNvPr id="45061" name="Text Box 1029"/>
          <p:cNvSpPr txBox="1">
            <a:spLocks noChangeArrowheads="1"/>
          </p:cNvSpPr>
          <p:nvPr/>
        </p:nvSpPr>
        <p:spPr bwMode="auto">
          <a:xfrm>
            <a:off x="539750" y="4292600"/>
            <a:ext cx="8070850" cy="1447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i="1"/>
              <a:t>D</a:t>
            </a:r>
            <a:r>
              <a:rPr lang="en-US" altLang="zh-CN" sz="2800" b="1"/>
              <a:t> </a:t>
            </a:r>
            <a:r>
              <a:rPr lang="zh-CN" altLang="en-US" sz="2800" b="1"/>
              <a:t>代入表</a:t>
            </a:r>
            <a:r>
              <a:rPr lang="en-US" altLang="zh-CN" sz="2800" b="1"/>
              <a:t>3.1</a:t>
            </a:r>
            <a:r>
              <a:rPr lang="zh-CN" altLang="en-US" sz="2800" b="1"/>
              <a:t>标准公差计算公式</a:t>
            </a:r>
            <a:r>
              <a:rPr lang="zh-CN" altLang="en-US" sz="3600" b="1">
                <a:solidFill>
                  <a:srgbClr val="FF0000"/>
                </a:solidFill>
              </a:rPr>
              <a:t>→</a:t>
            </a:r>
            <a:r>
              <a:rPr lang="zh-CN" altLang="en-US" sz="2800" b="1"/>
              <a:t>尾数按规定修约</a:t>
            </a:r>
            <a:r>
              <a:rPr lang="zh-CN" altLang="en-US" sz="3600" b="1">
                <a:solidFill>
                  <a:srgbClr val="FF0000"/>
                </a:solidFill>
              </a:rPr>
              <a:t>→</a:t>
            </a:r>
            <a:r>
              <a:rPr lang="zh-CN" altLang="en-US" sz="2800" b="1">
                <a:solidFill>
                  <a:srgbClr val="FF0000"/>
                </a:solidFill>
              </a:rPr>
              <a:t>表</a:t>
            </a:r>
            <a:r>
              <a:rPr lang="en-US" altLang="zh-CN" sz="2800" b="1">
                <a:solidFill>
                  <a:srgbClr val="FF0000"/>
                </a:solidFill>
              </a:rPr>
              <a:t>3.2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</a:p>
        </p:txBody>
      </p:sp>
      <p:graphicFrame>
        <p:nvGraphicFramePr>
          <p:cNvPr id="45062" name="Object 10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761678"/>
              </p:ext>
            </p:extLst>
          </p:nvPr>
        </p:nvGraphicFramePr>
        <p:xfrm>
          <a:off x="1388368" y="2681858"/>
          <a:ext cx="28956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" r:id="rId3" imgW="939392" imgH="266584" progId="Equation.DSMT4">
                  <p:embed/>
                </p:oleObj>
              </mc:Choice>
              <mc:Fallback>
                <p:oleObj r:id="rId3" imgW="939392" imgH="266584" progId="Equation.DSMT4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8368" y="2681858"/>
                        <a:ext cx="2895600" cy="8191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17" name="Line 1085"/>
          <p:cNvSpPr>
            <a:spLocks noChangeShapeType="1"/>
          </p:cNvSpPr>
          <p:nvPr/>
        </p:nvSpPr>
        <p:spPr bwMode="auto">
          <a:xfrm flipV="1">
            <a:off x="6781800" y="2590800"/>
            <a:ext cx="0" cy="1066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18" name="Line 1086"/>
          <p:cNvSpPr>
            <a:spLocks noChangeShapeType="1"/>
          </p:cNvSpPr>
          <p:nvPr/>
        </p:nvSpPr>
        <p:spPr bwMode="auto">
          <a:xfrm>
            <a:off x="6019800" y="25908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5119" name="Object 1087"/>
          <p:cNvGraphicFramePr>
            <a:graphicFrameLocks noChangeAspect="1"/>
          </p:cNvGraphicFramePr>
          <p:nvPr/>
        </p:nvGraphicFramePr>
        <p:xfrm>
          <a:off x="6588125" y="3727450"/>
          <a:ext cx="3873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" name="Equation" r:id="rId5" imgW="164885" imgH="164885" progId="Equation.3">
                  <p:embed/>
                </p:oleObj>
              </mc:Choice>
              <mc:Fallback>
                <p:oleObj name="Equation" r:id="rId5" imgW="164885" imgH="164885" progId="Equation.3">
                  <p:embed/>
                  <p:pic>
                    <p:nvPicPr>
                      <p:cNvPr id="0" name="Object 10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3727450"/>
                        <a:ext cx="387350" cy="3873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125" name="Group 1093"/>
          <p:cNvGrpSpPr>
            <a:grpSpLocks/>
          </p:cNvGrpSpPr>
          <p:nvPr/>
        </p:nvGrpSpPr>
        <p:grpSpPr bwMode="auto">
          <a:xfrm>
            <a:off x="5622925" y="1600200"/>
            <a:ext cx="3368675" cy="2552700"/>
            <a:chOff x="3542" y="1008"/>
            <a:chExt cx="2122" cy="1608"/>
          </a:xfrm>
        </p:grpSpPr>
        <p:graphicFrame>
          <p:nvGraphicFramePr>
            <p:cNvPr id="13327" name="Object 1075"/>
            <p:cNvGraphicFramePr>
              <a:graphicFrameLocks noChangeAspect="1"/>
            </p:cNvGraphicFramePr>
            <p:nvPr/>
          </p:nvGraphicFramePr>
          <p:xfrm>
            <a:off x="3866" y="2352"/>
            <a:ext cx="235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519" name="Equation" r:id="rId7" imgW="203112" imgH="228501" progId="Equation.3">
                    <p:embed/>
                  </p:oleObj>
                </mc:Choice>
                <mc:Fallback>
                  <p:oleObj name="Equation" r:id="rId7" imgW="203112" imgH="228501" progId="Equation.3">
                    <p:embed/>
                    <p:pic>
                      <p:nvPicPr>
                        <p:cNvPr id="0" name="Object 10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66" y="2352"/>
                          <a:ext cx="235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8" name="Object 1076"/>
            <p:cNvGraphicFramePr>
              <a:graphicFrameLocks noChangeAspect="1"/>
            </p:cNvGraphicFramePr>
            <p:nvPr/>
          </p:nvGraphicFramePr>
          <p:xfrm>
            <a:off x="4631" y="2352"/>
            <a:ext cx="338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520" name="Equation" r:id="rId9" imgW="291973" imgH="228501" progId="Equation.3">
                    <p:embed/>
                  </p:oleObj>
                </mc:Choice>
                <mc:Fallback>
                  <p:oleObj name="Equation" r:id="rId9" imgW="291973" imgH="228501" progId="Equation.3">
                    <p:embed/>
                    <p:pic>
                      <p:nvPicPr>
                        <p:cNvPr id="0" name="Object 10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31" y="2352"/>
                          <a:ext cx="338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3329" name="Group 1092"/>
            <p:cNvGrpSpPr>
              <a:grpSpLocks/>
            </p:cNvGrpSpPr>
            <p:nvPr/>
          </p:nvGrpSpPr>
          <p:grpSpPr bwMode="auto">
            <a:xfrm>
              <a:off x="3542" y="1008"/>
              <a:ext cx="2122" cy="1585"/>
              <a:chOff x="3542" y="1008"/>
              <a:chExt cx="2122" cy="1585"/>
            </a:xfrm>
          </p:grpSpPr>
          <p:sp>
            <p:nvSpPr>
              <p:cNvPr id="13330" name="Line 1069"/>
              <p:cNvSpPr>
                <a:spLocks noChangeShapeType="1"/>
              </p:cNvSpPr>
              <p:nvPr/>
            </p:nvSpPr>
            <p:spPr bwMode="auto">
              <a:xfrm flipV="1">
                <a:off x="3984" y="1824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Line 1071"/>
              <p:cNvSpPr>
                <a:spLocks noChangeShapeType="1"/>
              </p:cNvSpPr>
              <p:nvPr/>
            </p:nvSpPr>
            <p:spPr bwMode="auto">
              <a:xfrm>
                <a:off x="3792" y="182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Line 1072"/>
              <p:cNvSpPr>
                <a:spLocks noChangeShapeType="1"/>
              </p:cNvSpPr>
              <p:nvPr/>
            </p:nvSpPr>
            <p:spPr bwMode="auto">
              <a:xfrm flipV="1">
                <a:off x="4800" y="1440"/>
                <a:ext cx="0" cy="86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3" name="Line 1073"/>
              <p:cNvSpPr>
                <a:spLocks noChangeShapeType="1"/>
              </p:cNvSpPr>
              <p:nvPr/>
            </p:nvSpPr>
            <p:spPr bwMode="auto">
              <a:xfrm>
                <a:off x="3792" y="1440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3334" name="Group 1081"/>
              <p:cNvGrpSpPr>
                <a:grpSpLocks/>
              </p:cNvGrpSpPr>
              <p:nvPr/>
            </p:nvGrpSpPr>
            <p:grpSpPr bwMode="auto">
              <a:xfrm>
                <a:off x="3542" y="1008"/>
                <a:ext cx="2122" cy="1585"/>
                <a:chOff x="3542" y="1008"/>
                <a:chExt cx="2122" cy="1585"/>
              </a:xfrm>
            </p:grpSpPr>
            <p:grpSp>
              <p:nvGrpSpPr>
                <p:cNvPr id="13335" name="Group 1068"/>
                <p:cNvGrpSpPr>
                  <a:grpSpLocks/>
                </p:cNvGrpSpPr>
                <p:nvPr/>
              </p:nvGrpSpPr>
              <p:grpSpPr bwMode="auto">
                <a:xfrm>
                  <a:off x="3715" y="1056"/>
                  <a:ext cx="1709" cy="1296"/>
                  <a:chOff x="3715" y="1056"/>
                  <a:chExt cx="1709" cy="1296"/>
                </a:xfrm>
              </p:grpSpPr>
              <p:sp>
                <p:nvSpPr>
                  <p:cNvPr id="13339" name="Line 1065"/>
                  <p:cNvSpPr>
                    <a:spLocks noChangeShapeType="1"/>
                  </p:cNvSpPr>
                  <p:nvPr/>
                </p:nvSpPr>
                <p:spPr bwMode="auto">
                  <a:xfrm>
                    <a:off x="3715" y="2304"/>
                    <a:ext cx="170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0" name="Line 10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92" y="1056"/>
                    <a:ext cx="0" cy="129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41" name="Arc 1067"/>
                  <p:cNvSpPr>
                    <a:spLocks/>
                  </p:cNvSpPr>
                  <p:nvPr/>
                </p:nvSpPr>
                <p:spPr bwMode="auto">
                  <a:xfrm rot="10800000" flipV="1">
                    <a:off x="3792" y="1392"/>
                    <a:ext cx="1469" cy="91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336" name="Text Box 1074"/>
                <p:cNvSpPr txBox="1">
                  <a:spLocks noChangeArrowheads="1"/>
                </p:cNvSpPr>
                <p:nvPr/>
              </p:nvSpPr>
              <p:spPr bwMode="auto">
                <a:xfrm>
                  <a:off x="3542" y="2304"/>
                  <a:ext cx="212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/>
                    <a:t>0</a:t>
                  </a:r>
                </a:p>
              </p:txBody>
            </p:sp>
            <p:graphicFrame>
              <p:nvGraphicFramePr>
                <p:cNvPr id="13337" name="Object 1077"/>
                <p:cNvGraphicFramePr>
                  <a:graphicFrameLocks noChangeAspect="1"/>
                </p:cNvGraphicFramePr>
                <p:nvPr/>
              </p:nvGraphicFramePr>
              <p:xfrm>
                <a:off x="5120" y="2375"/>
                <a:ext cx="544" cy="21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3521" name="Equation" r:id="rId11" imgW="507780" imgH="203112" progId="Equation.3">
                        <p:embed/>
                      </p:oleObj>
                    </mc:Choice>
                    <mc:Fallback>
                      <p:oleObj name="Equation" r:id="rId11" imgW="507780" imgH="203112" progId="Equation.3">
                        <p:embed/>
                        <p:pic>
                          <p:nvPicPr>
                            <p:cNvPr id="0" name="Object 1077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120" y="2375"/>
                              <a:ext cx="544" cy="218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3338" name="Object 1080"/>
                <p:cNvGraphicFramePr>
                  <a:graphicFrameLocks noChangeAspect="1"/>
                </p:cNvGraphicFramePr>
                <p:nvPr/>
              </p:nvGraphicFramePr>
              <p:xfrm>
                <a:off x="3892" y="1008"/>
                <a:ext cx="620" cy="28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3522" name="Equation" r:id="rId13" imgW="444307" imgH="203112" progId="Equation.3">
                        <p:embed/>
                      </p:oleObj>
                    </mc:Choice>
                    <mc:Fallback>
                      <p:oleObj name="Equation" r:id="rId13" imgW="444307" imgH="203112" progId="Equation.3">
                        <p:embed/>
                        <p:pic>
                          <p:nvPicPr>
                            <p:cNvPr id="0" name="Object 1080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892" y="1008"/>
                              <a:ext cx="620" cy="28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rgbClr val="808080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graphicFrame>
        <p:nvGraphicFramePr>
          <p:cNvPr id="45120" name="Object 1088"/>
          <p:cNvGraphicFramePr>
            <a:graphicFrameLocks noChangeAspect="1"/>
          </p:cNvGraphicFramePr>
          <p:nvPr/>
        </p:nvGraphicFramePr>
        <p:xfrm>
          <a:off x="5621338" y="2362200"/>
          <a:ext cx="322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3" name="Equation" r:id="rId15" imgW="139579" imgH="164957" progId="Equation.3">
                  <p:embed/>
                </p:oleObj>
              </mc:Choice>
              <mc:Fallback>
                <p:oleObj name="Equation" r:id="rId15" imgW="139579" imgH="164957" progId="Equation.3">
                  <p:embed/>
                  <p:pic>
                    <p:nvPicPr>
                      <p:cNvPr id="0" name="Object 10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1338" y="2362200"/>
                        <a:ext cx="322262" cy="3810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121" name="Text Box 1089"/>
          <p:cNvSpPr txBox="1">
            <a:spLocks noChangeArrowheads="1"/>
          </p:cNvSpPr>
          <p:nvPr/>
        </p:nvSpPr>
        <p:spPr bwMode="auto">
          <a:xfrm>
            <a:off x="1218679" y="1477169"/>
            <a:ext cx="428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i="1" dirty="0">
                <a:solidFill>
                  <a:srgbClr val="FF0000"/>
                </a:solidFill>
              </a:rPr>
              <a:t>T </a:t>
            </a:r>
            <a:r>
              <a:rPr lang="en-US" altLang="zh-CN" sz="3600" b="1" dirty="0">
                <a:solidFill>
                  <a:srgbClr val="FF0000"/>
                </a:solidFill>
              </a:rPr>
              <a:t>= </a:t>
            </a:r>
            <a:r>
              <a:rPr lang="en-US" altLang="zh-CN" sz="3600" b="1" i="1" dirty="0">
                <a:solidFill>
                  <a:srgbClr val="FF0000"/>
                </a:solidFill>
              </a:rPr>
              <a:t>a i </a:t>
            </a:r>
            <a:r>
              <a:rPr lang="en-US" altLang="zh-CN" sz="3600" b="1" dirty="0">
                <a:solidFill>
                  <a:srgbClr val="FF0000"/>
                </a:solidFill>
              </a:rPr>
              <a:t>= </a:t>
            </a:r>
            <a:r>
              <a:rPr lang="en-US" altLang="zh-CN" sz="3600" b="1" i="1" dirty="0">
                <a:solidFill>
                  <a:srgbClr val="FF0000"/>
                </a:solidFill>
              </a:rPr>
              <a:t>a f </a:t>
            </a:r>
            <a:r>
              <a:rPr lang="en-US" altLang="zh-CN" sz="3600" b="1" dirty="0">
                <a:solidFill>
                  <a:srgbClr val="FF0000"/>
                </a:solidFill>
              </a:rPr>
              <a:t>(</a:t>
            </a:r>
            <a:r>
              <a:rPr lang="en-US" altLang="zh-CN" sz="3600" b="1" i="1" dirty="0">
                <a:solidFill>
                  <a:srgbClr val="FF0000"/>
                </a:solidFill>
              </a:rPr>
              <a:t>D</a:t>
            </a:r>
            <a:r>
              <a:rPr lang="en-US" altLang="zh-CN" sz="36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45122" name="Line 1090"/>
          <p:cNvSpPr>
            <a:spLocks noChangeShapeType="1"/>
          </p:cNvSpPr>
          <p:nvPr/>
        </p:nvSpPr>
        <p:spPr bwMode="auto">
          <a:xfrm>
            <a:off x="6324600" y="3657600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123" name="Text Box 1091"/>
          <p:cNvSpPr txBox="1">
            <a:spLocks noChangeArrowheads="1"/>
          </p:cNvSpPr>
          <p:nvPr/>
        </p:nvSpPr>
        <p:spPr bwMode="auto">
          <a:xfrm>
            <a:off x="611188" y="2045792"/>
            <a:ext cx="2774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式中       </a:t>
            </a:r>
            <a:r>
              <a:rPr lang="en-US" altLang="zh-CN" sz="2800" b="1" i="1" dirty="0"/>
              <a:t>D </a:t>
            </a:r>
            <a:r>
              <a:rPr lang="en-US" altLang="zh-CN" sz="2800" b="1" dirty="0"/>
              <a:t>= ?</a:t>
            </a:r>
          </a:p>
        </p:txBody>
      </p:sp>
      <p:sp>
        <p:nvSpPr>
          <p:cNvPr id="45127" name="Text Box 1095"/>
          <p:cNvSpPr txBox="1">
            <a:spLocks noChangeArrowheads="1"/>
          </p:cNvSpPr>
          <p:nvPr/>
        </p:nvSpPr>
        <p:spPr bwMode="auto">
          <a:xfrm>
            <a:off x="987425" y="5805264"/>
            <a:ext cx="46339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必需会用表</a:t>
            </a:r>
            <a:r>
              <a:rPr lang="en-US" altLang="zh-CN" sz="2800" b="1" dirty="0">
                <a:solidFill>
                  <a:srgbClr val="FF0000"/>
                </a:solidFill>
              </a:rPr>
              <a:t>3.2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utoUpdateAnimBg="0"/>
      <p:bldP spid="45061" grpId="0" animBg="1" autoUpdateAnimBg="0"/>
      <p:bldP spid="45117" grpId="0" animBg="1"/>
      <p:bldP spid="45118" grpId="0" animBg="1"/>
      <p:bldP spid="45121" grpId="0" autoUpdateAnimBg="0"/>
      <p:bldP spid="45122" grpId="0" animBg="1"/>
      <p:bldP spid="45123" grpId="0" autoUpdateAnimBg="0"/>
      <p:bldP spid="4512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A281371-16E2-41D4-AD5C-C3BE7119B43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9196" y="344041"/>
            <a:ext cx="763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 </a:t>
            </a:r>
            <a:r>
              <a:rPr lang="zh-CN" altLang="en-US" b="1" dirty="0"/>
              <a:t>例</a:t>
            </a:r>
            <a:r>
              <a:rPr lang="en-US" altLang="zh-CN" b="1" dirty="0"/>
              <a:t>3.6   </a:t>
            </a:r>
            <a:r>
              <a:rPr lang="zh-CN" altLang="en-US" b="1" dirty="0"/>
              <a:t>已知 </a:t>
            </a:r>
            <a:r>
              <a:rPr lang="en-US" altLang="zh-CN" b="1" i="1" dirty="0"/>
              <a:t>D</a:t>
            </a:r>
            <a:r>
              <a:rPr lang="en-US" altLang="zh-CN" b="1" dirty="0"/>
              <a:t>=</a:t>
            </a:r>
            <a:r>
              <a:rPr lang="en-US" altLang="zh-CN" b="1" i="1" dirty="0">
                <a:latin typeface="Swis721 LtEx BT" pitchFamily="34" charset="0"/>
              </a:rPr>
              <a:t>Φ</a:t>
            </a:r>
            <a:r>
              <a:rPr lang="en-US" altLang="zh-CN" b="1" dirty="0"/>
              <a:t>30, </a:t>
            </a:r>
            <a:r>
              <a:rPr lang="zh-CN" altLang="en-US" b="1" dirty="0"/>
              <a:t>求</a:t>
            </a:r>
            <a:r>
              <a:rPr lang="en-US" altLang="zh-CN" b="1" dirty="0"/>
              <a:t>IT7</a:t>
            </a:r>
            <a:r>
              <a:rPr lang="zh-CN" altLang="en-US" b="1" dirty="0"/>
              <a:t>，</a:t>
            </a:r>
            <a:r>
              <a:rPr lang="en-US" altLang="zh-CN" b="1" dirty="0"/>
              <a:t>IT8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584609" y="812354"/>
            <a:ext cx="3392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 </a:t>
            </a:r>
            <a:r>
              <a:rPr lang="zh-CN" altLang="en-US" b="1"/>
              <a:t>解：（</a:t>
            </a:r>
            <a:r>
              <a:rPr lang="en-US" altLang="zh-CN" b="1"/>
              <a:t>1</a:t>
            </a:r>
            <a:r>
              <a:rPr lang="zh-CN" altLang="en-US" b="1"/>
              <a:t>）查表</a:t>
            </a:r>
            <a:r>
              <a:rPr lang="en-US" altLang="zh-CN" b="1"/>
              <a:t>3.2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21109" y="1269554"/>
            <a:ext cx="44529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000" b="1"/>
              <a:t>（</a:t>
            </a:r>
            <a:r>
              <a:rPr lang="en-US" altLang="zh-CN" sz="2000" b="1"/>
              <a:t>2</a:t>
            </a:r>
            <a:r>
              <a:rPr lang="zh-CN" altLang="en-US" sz="2000" b="1"/>
              <a:t>）计算  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737009" y="3115816"/>
            <a:ext cx="6416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IT7</a:t>
            </a:r>
            <a:r>
              <a:rPr lang="zh-CN" altLang="en-US" b="1" dirty="0"/>
              <a:t>修约为</a:t>
            </a:r>
            <a:r>
              <a:rPr lang="en-US" altLang="zh-CN" b="1" dirty="0"/>
              <a:t>21μm, IT8</a:t>
            </a:r>
            <a:r>
              <a:rPr lang="zh-CN" altLang="en-US" b="1" dirty="0"/>
              <a:t>修约为</a:t>
            </a:r>
            <a:r>
              <a:rPr lang="en-US" altLang="zh-CN" b="1" dirty="0"/>
              <a:t>33μm</a:t>
            </a:r>
            <a:r>
              <a:rPr lang="zh-CN" altLang="en-US" b="1" dirty="0"/>
              <a:t>。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653246" y="812354"/>
            <a:ext cx="3492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/>
              <a:t>得</a:t>
            </a:r>
            <a:r>
              <a:rPr lang="en-US" altLang="zh-CN" b="1"/>
              <a:t>IT7 =</a:t>
            </a:r>
            <a:r>
              <a:rPr lang="en-US" altLang="zh-CN"/>
              <a:t>21μm,</a:t>
            </a:r>
            <a:endParaRPr lang="en-US" altLang="zh-CN" b="1"/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345646" y="812354"/>
            <a:ext cx="2671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IT8=33 μm </a:t>
            </a:r>
          </a:p>
        </p:txBody>
      </p:sp>
      <p:grpSp>
        <p:nvGrpSpPr>
          <p:cNvPr id="5164" name="Group 44"/>
          <p:cNvGrpSpPr>
            <a:grpSpLocks/>
          </p:cNvGrpSpPr>
          <p:nvPr/>
        </p:nvGrpSpPr>
        <p:grpSpPr bwMode="auto">
          <a:xfrm>
            <a:off x="668338" y="3500438"/>
            <a:ext cx="7935912" cy="2619375"/>
            <a:chOff x="421" y="2066"/>
            <a:chExt cx="4999" cy="1650"/>
          </a:xfrm>
        </p:grpSpPr>
        <p:pic>
          <p:nvPicPr>
            <p:cNvPr id="14352" name="Picture 2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180"/>
              <a:ext cx="4900" cy="1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53" name="Rectangle 30"/>
            <p:cNvSpPr>
              <a:spLocks noChangeArrowheads="1"/>
            </p:cNvSpPr>
            <p:nvPr/>
          </p:nvSpPr>
          <p:spPr bwMode="auto">
            <a:xfrm>
              <a:off x="1292" y="2180"/>
              <a:ext cx="467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FF0000"/>
                  </a:solidFill>
                </a:rPr>
                <a:t>表</a:t>
              </a:r>
              <a:r>
                <a:rPr lang="en-US" altLang="zh-CN" b="1">
                  <a:solidFill>
                    <a:srgbClr val="FF0000"/>
                  </a:solidFill>
                </a:rPr>
                <a:t>3.2</a:t>
              </a:r>
            </a:p>
          </p:txBody>
        </p:sp>
        <p:sp>
          <p:nvSpPr>
            <p:cNvPr id="14354" name="Text Box 37"/>
            <p:cNvSpPr txBox="1">
              <a:spLocks noChangeArrowheads="1"/>
            </p:cNvSpPr>
            <p:nvPr/>
          </p:nvSpPr>
          <p:spPr bwMode="auto">
            <a:xfrm>
              <a:off x="3561" y="2066"/>
              <a:ext cx="1859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000" b="1"/>
                <a:t>(</a:t>
              </a:r>
              <a:r>
                <a:rPr lang="zh-CN" altLang="en-US" sz="2000" b="1"/>
                <a:t>摘自</a:t>
              </a:r>
              <a:r>
                <a:rPr lang="en-US" altLang="zh-CN" sz="2000" b="1"/>
                <a:t>GB/T1800.1-2009)</a:t>
              </a:r>
            </a:p>
          </p:txBody>
        </p:sp>
        <p:sp>
          <p:nvSpPr>
            <p:cNvPr id="14355" name="Text Box 42"/>
            <p:cNvSpPr txBox="1">
              <a:spLocks noChangeArrowheads="1"/>
            </p:cNvSpPr>
            <p:nvPr/>
          </p:nvSpPr>
          <p:spPr bwMode="auto">
            <a:xfrm>
              <a:off x="421" y="2316"/>
              <a:ext cx="564" cy="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/>
                <a:t>公称尺寸</a:t>
              </a:r>
            </a:p>
            <a:p>
              <a:pPr eaLnBrk="1" hangingPunct="1"/>
              <a:r>
                <a:rPr lang="zh-CN" altLang="en-US" sz="1400" b="1"/>
                <a:t>    </a:t>
              </a:r>
              <a:r>
                <a:rPr lang="en-US" altLang="zh-CN" sz="1400" b="1"/>
                <a:t>/mm</a:t>
              </a:r>
            </a:p>
          </p:txBody>
        </p:sp>
        <p:sp>
          <p:nvSpPr>
            <p:cNvPr id="14356" name="Line 43"/>
            <p:cNvSpPr>
              <a:spLocks noChangeShapeType="1"/>
            </p:cNvSpPr>
            <p:nvPr/>
          </p:nvSpPr>
          <p:spPr bwMode="auto">
            <a:xfrm>
              <a:off x="476" y="2341"/>
              <a:ext cx="60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755650" y="5881688"/>
            <a:ext cx="77787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4211638" y="4225925"/>
            <a:ext cx="0" cy="16557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8" name="Line 48"/>
          <p:cNvSpPr>
            <a:spLocks noChangeShapeType="1"/>
          </p:cNvSpPr>
          <p:nvPr/>
        </p:nvSpPr>
        <p:spPr bwMode="auto">
          <a:xfrm>
            <a:off x="4643438" y="4225925"/>
            <a:ext cx="0" cy="16557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169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583402"/>
              </p:ext>
            </p:extLst>
          </p:nvPr>
        </p:nvGraphicFramePr>
        <p:xfrm>
          <a:off x="808446" y="1604516"/>
          <a:ext cx="43005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7" name="公式" r:id="rId4" imgW="1943100" imgH="241300" progId="Equation.3">
                  <p:embed/>
                </p:oleObj>
              </mc:Choice>
              <mc:Fallback>
                <p:oleObj name="公式" r:id="rId4" imgW="1943100" imgH="2413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446" y="1604516"/>
                        <a:ext cx="43005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0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58407"/>
              </p:ext>
            </p:extLst>
          </p:nvPr>
        </p:nvGraphicFramePr>
        <p:xfrm>
          <a:off x="768759" y="2036316"/>
          <a:ext cx="7672387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8" name="公式" r:id="rId6" imgW="3467100" imgH="381000" progId="Equation.3">
                  <p:embed/>
                </p:oleObj>
              </mc:Choice>
              <mc:Fallback>
                <p:oleObj name="公式" r:id="rId6" imgW="3467100" imgH="38100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759" y="2036316"/>
                        <a:ext cx="7672387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" name="Text Box 51"/>
          <p:cNvSpPr txBox="1">
            <a:spLocks noChangeArrowheads="1"/>
          </p:cNvSpPr>
          <p:nvPr/>
        </p:nvSpPr>
        <p:spPr bwMode="auto">
          <a:xfrm>
            <a:off x="729071" y="2684537"/>
            <a:ext cx="5408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IT8 = 25 </a:t>
            </a:r>
            <a:r>
              <a:rPr lang="en-US" altLang="zh-CN" b="1" i="1" dirty="0"/>
              <a:t>i </a:t>
            </a:r>
            <a:r>
              <a:rPr lang="en-US" altLang="zh-CN" b="1" dirty="0"/>
              <a:t>=25</a:t>
            </a:r>
            <a:r>
              <a:rPr lang="en-US" altLang="zh-CN" b="1" dirty="0">
                <a:cs typeface="Times New Roman" pitchFamily="18" charset="0"/>
              </a:rPr>
              <a:t>×1.31=32.75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autoUpdateAnimBg="0"/>
      <p:bldP spid="5127" grpId="0" autoUpdateAnimBg="0"/>
      <p:bldP spid="5131" grpId="0"/>
      <p:bldP spid="5141" grpId="0" autoUpdateAnimBg="0"/>
      <p:bldP spid="5142" grpId="0" autoUpdateAnimBg="0"/>
      <p:bldP spid="5166" grpId="0" animBg="1"/>
      <p:bldP spid="5167" grpId="0" animBg="1"/>
      <p:bldP spid="5168" grpId="0" animBg="1"/>
      <p:bldP spid="517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54EE0AF-8FEA-47F8-AB10-D6D2B2A97739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863600" y="2392115"/>
            <a:ext cx="690880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i="1" dirty="0"/>
              <a:t> </a:t>
            </a:r>
            <a:r>
              <a:rPr lang="en-US" altLang="zh-CN" sz="2800" b="1" i="1" dirty="0"/>
              <a:t>d</a:t>
            </a:r>
            <a:r>
              <a:rPr lang="en-US" altLang="zh-CN" sz="2800" b="1" baseline="-30000" dirty="0"/>
              <a:t>2 </a:t>
            </a:r>
            <a:r>
              <a:rPr lang="zh-CN" altLang="en-US" sz="2800" b="1" dirty="0"/>
              <a:t>比 </a:t>
            </a:r>
            <a:r>
              <a:rPr lang="en-US" altLang="zh-CN" sz="2800" b="1" i="1" dirty="0"/>
              <a:t>d</a:t>
            </a:r>
            <a:r>
              <a:rPr lang="en-US" altLang="zh-CN" sz="2800" b="1" baseline="-30000" dirty="0"/>
              <a:t>1</a:t>
            </a:r>
            <a:r>
              <a:rPr lang="en-US" altLang="zh-CN" sz="2800" b="1" i="1" baseline="-30000" dirty="0"/>
              <a:t> </a:t>
            </a:r>
            <a:r>
              <a:rPr lang="zh-CN" altLang="en-US" sz="2800" b="1" dirty="0"/>
              <a:t>的</a:t>
            </a:r>
            <a:r>
              <a:rPr lang="zh-CN" altLang="en-US" sz="2800" b="1" dirty="0">
                <a:solidFill>
                  <a:srgbClr val="FF0000"/>
                </a:solidFill>
              </a:rPr>
              <a:t>精度低</a:t>
            </a:r>
            <a:r>
              <a:rPr lang="zh-CN" altLang="en-US" sz="2800" b="1" dirty="0"/>
              <a:t>，故</a:t>
            </a:r>
            <a:r>
              <a:rPr lang="en-US" altLang="zh-CN" sz="2800" b="1" i="1" dirty="0"/>
              <a:t>d</a:t>
            </a:r>
            <a:r>
              <a:rPr lang="en-US" altLang="zh-CN" sz="2800" b="1" baseline="-30000" dirty="0"/>
              <a:t>2</a:t>
            </a:r>
            <a:r>
              <a:rPr lang="zh-CN" altLang="en-US" sz="2800" b="1" dirty="0"/>
              <a:t>容易加工</a:t>
            </a:r>
            <a:r>
              <a:rPr lang="zh-CN" altLang="en-US" b="1" dirty="0"/>
              <a:t>。 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098550" y="1340768"/>
            <a:ext cx="3041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解：由表</a:t>
            </a:r>
            <a:r>
              <a:rPr lang="en-US" altLang="zh-CN" sz="2800" b="1" dirty="0"/>
              <a:t>3.2</a:t>
            </a:r>
            <a:r>
              <a:rPr lang="zh-CN" altLang="en-US" sz="2800" b="1" dirty="0"/>
              <a:t>得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5753100" y="1342355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IT7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5791200" y="1846412"/>
            <a:ext cx="1517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/>
              <a:t>IT8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412824" y="369788"/>
            <a:ext cx="7975600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>
                <a:latin typeface="宋体" pitchFamily="2" charset="-122"/>
              </a:rPr>
              <a:t>     </a:t>
            </a:r>
            <a:r>
              <a:rPr lang="zh-CN" altLang="en-US" b="1" dirty="0">
                <a:latin typeface="宋体" pitchFamily="2" charset="-122"/>
              </a:rPr>
              <a:t>例</a:t>
            </a:r>
            <a:r>
              <a:rPr lang="en-US" altLang="zh-CN" b="1" dirty="0">
                <a:latin typeface="宋体" pitchFamily="2" charset="-122"/>
              </a:rPr>
              <a:t>3.7</a:t>
            </a:r>
            <a:r>
              <a:rPr lang="en-US" altLang="zh-CN" b="1" i="1" dirty="0">
                <a:latin typeface="宋体" pitchFamily="2" charset="-122"/>
              </a:rPr>
              <a:t> </a:t>
            </a:r>
            <a:r>
              <a:rPr lang="zh-CN" altLang="en-US" b="1" dirty="0">
                <a:latin typeface="宋体" pitchFamily="2" charset="-122"/>
              </a:rPr>
              <a:t>已知 </a:t>
            </a:r>
            <a:r>
              <a:rPr lang="en-US" altLang="zh-CN" b="1" i="1" dirty="0">
                <a:latin typeface="宋体" pitchFamily="2" charset="-122"/>
              </a:rPr>
              <a:t>d</a:t>
            </a:r>
            <a:r>
              <a:rPr lang="en-US" altLang="zh-CN" b="1" baseline="-30000" dirty="0">
                <a:latin typeface="宋体" pitchFamily="2" charset="-122"/>
              </a:rPr>
              <a:t>1 </a:t>
            </a:r>
            <a:r>
              <a:rPr lang="en-US" altLang="zh-CN" b="1" dirty="0">
                <a:latin typeface="宋体" pitchFamily="2" charset="-122"/>
              </a:rPr>
              <a:t>=</a:t>
            </a:r>
            <a:r>
              <a:rPr lang="en-US" altLang="zh-CN" b="1" i="1" dirty="0">
                <a:latin typeface="Swis721 BT" pitchFamily="34" charset="0"/>
              </a:rPr>
              <a:t>Φ</a:t>
            </a:r>
            <a:r>
              <a:rPr lang="en-US" altLang="zh-CN" b="1" dirty="0">
                <a:latin typeface="宋体" pitchFamily="2" charset="-122"/>
              </a:rPr>
              <a:t>100</a:t>
            </a:r>
            <a:r>
              <a:rPr lang="zh-CN" altLang="en-US" b="1" dirty="0">
                <a:latin typeface="宋体" pitchFamily="2" charset="-122"/>
              </a:rPr>
              <a:t>，</a:t>
            </a:r>
            <a:r>
              <a:rPr lang="en-US" altLang="zh-CN" b="1" i="1" dirty="0">
                <a:latin typeface="宋体" pitchFamily="2" charset="-122"/>
              </a:rPr>
              <a:t>d</a:t>
            </a:r>
            <a:r>
              <a:rPr lang="en-US" altLang="zh-CN" b="1" baseline="-30000" dirty="0">
                <a:latin typeface="宋体" pitchFamily="2" charset="-122"/>
              </a:rPr>
              <a:t>2</a:t>
            </a:r>
            <a:r>
              <a:rPr lang="en-US" altLang="zh-CN" b="1" dirty="0">
                <a:latin typeface="宋体" pitchFamily="2" charset="-122"/>
              </a:rPr>
              <a:t>=</a:t>
            </a:r>
            <a:r>
              <a:rPr lang="en-US" altLang="zh-CN" b="1" i="1" dirty="0">
                <a:latin typeface="Swis721 Ex BT" pitchFamily="34" charset="0"/>
              </a:rPr>
              <a:t>Φ</a:t>
            </a:r>
            <a:r>
              <a:rPr lang="en-US" altLang="zh-CN" b="1" dirty="0">
                <a:latin typeface="宋体" pitchFamily="2" charset="-122"/>
              </a:rPr>
              <a:t>8</a:t>
            </a:r>
            <a:r>
              <a:rPr lang="zh-CN" altLang="en-US" b="1" dirty="0">
                <a:latin typeface="宋体" pitchFamily="2" charset="-122"/>
              </a:rPr>
              <a:t>，</a:t>
            </a:r>
            <a:r>
              <a:rPr lang="en-US" altLang="zh-CN" b="1" i="1" dirty="0">
                <a:latin typeface="宋体" pitchFamily="2" charset="-122"/>
              </a:rPr>
              <a:t>T</a:t>
            </a:r>
            <a:r>
              <a:rPr lang="en-US" altLang="zh-CN" b="1" baseline="-30000" dirty="0">
                <a:latin typeface="宋体" pitchFamily="2" charset="-122"/>
              </a:rPr>
              <a:t> d1</a:t>
            </a:r>
            <a:r>
              <a:rPr lang="en-US" altLang="zh-CN" b="1" dirty="0">
                <a:latin typeface="宋体" pitchFamily="2" charset="-122"/>
              </a:rPr>
              <a:t>=35μm</a:t>
            </a:r>
            <a:r>
              <a:rPr lang="zh-CN" altLang="en-US" b="1" dirty="0">
                <a:latin typeface="宋体" pitchFamily="2" charset="-122"/>
              </a:rPr>
              <a:t>，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b="1" i="1" dirty="0">
                <a:latin typeface="宋体" pitchFamily="2" charset="-122"/>
              </a:rPr>
              <a:t>T</a:t>
            </a:r>
            <a:r>
              <a:rPr lang="en-US" altLang="zh-CN" b="1" baseline="-30000" dirty="0">
                <a:latin typeface="宋体" pitchFamily="2" charset="-122"/>
              </a:rPr>
              <a:t> d2</a:t>
            </a:r>
            <a:r>
              <a:rPr lang="en-US" altLang="zh-CN" b="1" dirty="0">
                <a:latin typeface="宋体" pitchFamily="2" charset="-122"/>
              </a:rPr>
              <a:t>=22μm</a:t>
            </a:r>
            <a:r>
              <a:rPr lang="zh-CN" altLang="en-US" b="1" dirty="0">
                <a:latin typeface="宋体" pitchFamily="2" charset="-122"/>
              </a:rPr>
              <a:t>，确定两轴加工的难易程度。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3886200" y="1340768"/>
            <a:ext cx="1866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/>
              <a:t>d</a:t>
            </a:r>
            <a:r>
              <a:rPr lang="en-US" altLang="zh-CN" sz="2800" b="1" baseline="-30000"/>
              <a:t>1</a:t>
            </a:r>
            <a:r>
              <a:rPr lang="zh-CN" altLang="en-US" sz="2800" b="1"/>
              <a:t>为</a:t>
            </a:r>
          </a:p>
        </p:txBody>
      </p:sp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3886200" y="1846412"/>
            <a:ext cx="20542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 dirty="0"/>
              <a:t>d</a:t>
            </a:r>
            <a:r>
              <a:rPr lang="en-US" altLang="zh-CN" sz="2800" b="1" baseline="-30000" dirty="0"/>
              <a:t>2</a:t>
            </a:r>
            <a:r>
              <a:rPr lang="zh-CN" altLang="en-US" sz="2800" b="1" dirty="0"/>
              <a:t>为</a:t>
            </a:r>
          </a:p>
        </p:txBody>
      </p:sp>
      <p:grpSp>
        <p:nvGrpSpPr>
          <p:cNvPr id="47138" name="Group 34"/>
          <p:cNvGrpSpPr>
            <a:grpSpLocks/>
          </p:cNvGrpSpPr>
          <p:nvPr/>
        </p:nvGrpSpPr>
        <p:grpSpPr bwMode="auto">
          <a:xfrm>
            <a:off x="339725" y="2924175"/>
            <a:ext cx="8470900" cy="3262313"/>
            <a:chOff x="214" y="2432"/>
            <a:chExt cx="5336" cy="2055"/>
          </a:xfrm>
        </p:grpSpPr>
        <p:grpSp>
          <p:nvGrpSpPr>
            <p:cNvPr id="15379" name="Group 30"/>
            <p:cNvGrpSpPr>
              <a:grpSpLocks/>
            </p:cNvGrpSpPr>
            <p:nvPr/>
          </p:nvGrpSpPr>
          <p:grpSpPr bwMode="auto">
            <a:xfrm>
              <a:off x="222" y="2432"/>
              <a:ext cx="5328" cy="2055"/>
              <a:chOff x="192" y="1977"/>
              <a:chExt cx="5328" cy="2055"/>
            </a:xfrm>
          </p:grpSpPr>
          <p:grpSp>
            <p:nvGrpSpPr>
              <p:cNvPr id="15383" name="Group 19"/>
              <p:cNvGrpSpPr>
                <a:grpSpLocks/>
              </p:cNvGrpSpPr>
              <p:nvPr/>
            </p:nvGrpSpPr>
            <p:grpSpPr bwMode="auto">
              <a:xfrm>
                <a:off x="192" y="2075"/>
                <a:ext cx="5328" cy="1957"/>
                <a:chOff x="192" y="2075"/>
                <a:chExt cx="5328" cy="1957"/>
              </a:xfrm>
            </p:grpSpPr>
            <p:pic>
              <p:nvPicPr>
                <p:cNvPr id="15387" name="Picture 17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2" y="2075"/>
                  <a:ext cx="5328" cy="195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5388" name="Rectangle 18"/>
                <p:cNvSpPr>
                  <a:spLocks noChangeArrowheads="1"/>
                </p:cNvSpPr>
                <p:nvPr/>
              </p:nvSpPr>
              <p:spPr bwMode="auto">
                <a:xfrm>
                  <a:off x="1076" y="2075"/>
                  <a:ext cx="528" cy="1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en-US" b="1">
                      <a:solidFill>
                        <a:srgbClr val="FF0000"/>
                      </a:solidFill>
                    </a:rPr>
                    <a:t>表</a:t>
                  </a:r>
                  <a:r>
                    <a:rPr lang="en-US" altLang="zh-CN" b="1">
                      <a:solidFill>
                        <a:srgbClr val="FF0000"/>
                      </a:solidFill>
                    </a:rPr>
                    <a:t>3.2</a:t>
                  </a:r>
                </a:p>
              </p:txBody>
            </p:sp>
          </p:grpSp>
          <p:sp>
            <p:nvSpPr>
              <p:cNvPr id="15384" name="Text Box 27"/>
              <p:cNvSpPr txBox="1">
                <a:spLocks noChangeArrowheads="1"/>
              </p:cNvSpPr>
              <p:nvPr/>
            </p:nvSpPr>
            <p:spPr bwMode="auto">
              <a:xfrm>
                <a:off x="3579" y="1977"/>
                <a:ext cx="1941" cy="2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800" b="1"/>
                  <a:t>（摘自</a:t>
                </a:r>
                <a:r>
                  <a:rPr lang="en-US" altLang="zh-CN" sz="1800" b="1"/>
                  <a:t>GB/T1008.1-2009</a:t>
                </a:r>
                <a:r>
                  <a:rPr lang="zh-CN" altLang="en-US" sz="1800" b="1"/>
                  <a:t>）</a:t>
                </a:r>
              </a:p>
            </p:txBody>
          </p:sp>
          <p:sp>
            <p:nvSpPr>
              <p:cNvPr id="15385" name="Line 28"/>
              <p:cNvSpPr>
                <a:spLocks noChangeShapeType="1"/>
              </p:cNvSpPr>
              <p:nvPr/>
            </p:nvSpPr>
            <p:spPr bwMode="auto">
              <a:xfrm>
                <a:off x="222" y="2251"/>
                <a:ext cx="75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6" name="Line 29"/>
              <p:cNvSpPr>
                <a:spLocks noChangeShapeType="1"/>
              </p:cNvSpPr>
              <p:nvPr/>
            </p:nvSpPr>
            <p:spPr bwMode="auto">
              <a:xfrm flipV="1">
                <a:off x="748" y="2251"/>
                <a:ext cx="0" cy="2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80" name="Text Box 31"/>
            <p:cNvSpPr txBox="1">
              <a:spLocks noChangeArrowheads="1"/>
            </p:cNvSpPr>
            <p:nvPr/>
          </p:nvSpPr>
          <p:spPr bwMode="auto">
            <a:xfrm>
              <a:off x="214" y="2706"/>
              <a:ext cx="564" cy="3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/>
                <a:t>公称尺寸</a:t>
              </a:r>
            </a:p>
            <a:p>
              <a:pPr eaLnBrk="1" hangingPunct="1"/>
              <a:r>
                <a:rPr lang="zh-CN" altLang="en-US" sz="1400" b="1"/>
                <a:t> </a:t>
              </a:r>
              <a:r>
                <a:rPr lang="en-US" altLang="zh-CN" sz="1400" b="1"/>
                <a:t>/mm</a:t>
              </a:r>
            </a:p>
          </p:txBody>
        </p:sp>
        <p:sp>
          <p:nvSpPr>
            <p:cNvPr id="15381" name="Line 32"/>
            <p:cNvSpPr>
              <a:spLocks noChangeShapeType="1"/>
            </p:cNvSpPr>
            <p:nvPr/>
          </p:nvSpPr>
          <p:spPr bwMode="auto">
            <a:xfrm>
              <a:off x="252" y="3032"/>
              <a:ext cx="5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Line 33"/>
            <p:cNvSpPr>
              <a:spLocks noChangeShapeType="1"/>
            </p:cNvSpPr>
            <p:nvPr/>
          </p:nvSpPr>
          <p:spPr bwMode="auto">
            <a:xfrm>
              <a:off x="748" y="2706"/>
              <a:ext cx="0" cy="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46" name="Group 42"/>
          <p:cNvGrpSpPr>
            <a:grpSpLocks/>
          </p:cNvGrpSpPr>
          <p:nvPr/>
        </p:nvGrpSpPr>
        <p:grpSpPr bwMode="auto">
          <a:xfrm>
            <a:off x="400050" y="3876675"/>
            <a:ext cx="8410575" cy="2381250"/>
            <a:chOff x="252" y="2565"/>
            <a:chExt cx="5298" cy="1500"/>
          </a:xfrm>
        </p:grpSpPr>
        <p:sp>
          <p:nvSpPr>
            <p:cNvPr id="15376" name="Line 35"/>
            <p:cNvSpPr>
              <a:spLocks noChangeShapeType="1"/>
            </p:cNvSpPr>
            <p:nvPr/>
          </p:nvSpPr>
          <p:spPr bwMode="auto">
            <a:xfrm>
              <a:off x="252" y="4020"/>
              <a:ext cx="529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Rectangle 37"/>
            <p:cNvSpPr>
              <a:spLocks noChangeArrowheads="1"/>
            </p:cNvSpPr>
            <p:nvPr/>
          </p:nvSpPr>
          <p:spPr bwMode="auto">
            <a:xfrm>
              <a:off x="2373" y="3796"/>
              <a:ext cx="326" cy="2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Line 38"/>
            <p:cNvSpPr>
              <a:spLocks noChangeShapeType="1"/>
            </p:cNvSpPr>
            <p:nvPr/>
          </p:nvSpPr>
          <p:spPr bwMode="auto">
            <a:xfrm flipV="1">
              <a:off x="2608" y="2565"/>
              <a:ext cx="0" cy="123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145" name="Group 41"/>
          <p:cNvGrpSpPr>
            <a:grpSpLocks/>
          </p:cNvGrpSpPr>
          <p:nvPr/>
        </p:nvGrpSpPr>
        <p:grpSpPr bwMode="auto">
          <a:xfrm>
            <a:off x="400050" y="3808413"/>
            <a:ext cx="8410575" cy="1154112"/>
            <a:chOff x="252" y="2522"/>
            <a:chExt cx="5298" cy="727"/>
          </a:xfrm>
        </p:grpSpPr>
        <p:sp>
          <p:nvSpPr>
            <p:cNvPr id="15373" name="Rectangle 36"/>
            <p:cNvSpPr>
              <a:spLocks noChangeArrowheads="1"/>
            </p:cNvSpPr>
            <p:nvPr/>
          </p:nvSpPr>
          <p:spPr bwMode="auto">
            <a:xfrm>
              <a:off x="2608" y="2980"/>
              <a:ext cx="326" cy="2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Line 39"/>
            <p:cNvSpPr>
              <a:spLocks noChangeShapeType="1"/>
            </p:cNvSpPr>
            <p:nvPr/>
          </p:nvSpPr>
          <p:spPr bwMode="auto">
            <a:xfrm>
              <a:off x="252" y="3203"/>
              <a:ext cx="5298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Line 40"/>
            <p:cNvSpPr>
              <a:spLocks noChangeShapeType="1"/>
            </p:cNvSpPr>
            <p:nvPr/>
          </p:nvSpPr>
          <p:spPr bwMode="auto">
            <a:xfrm flipV="1">
              <a:off x="2880" y="2522"/>
              <a:ext cx="0" cy="59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圆角矩形 28">
            <a:hlinkClick r:id="rId3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7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4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12" grpId="0" autoUpdateAnimBg="0"/>
      <p:bldP spid="47113" grpId="0"/>
      <p:bldP spid="47114" grpId="0"/>
      <p:bldP spid="47115" grpId="0" autoUpdateAnimBg="0"/>
      <p:bldP spid="47116" grpId="0"/>
      <p:bldP spid="471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FB372DD-047E-4681-8875-1B0091036E33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32246" y="463426"/>
            <a:ext cx="8496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itchFamily="2" charset="-122"/>
              </a:rPr>
              <a:t>3.3  </a:t>
            </a:r>
            <a:r>
              <a:rPr lang="zh-CN" altLang="en-US" sz="2800" b="1" dirty="0">
                <a:latin typeface="宋体" pitchFamily="2" charset="-122"/>
              </a:rPr>
              <a:t>基本偏差系列－公差带位置标准化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971600" y="1000001"/>
            <a:ext cx="6029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</a:rPr>
              <a:t>基本偏差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/>
              <a:t>（见下图）</a:t>
            </a:r>
            <a:endParaRPr lang="zh-CN" altLang="en-US" dirty="0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432246" y="1431801"/>
            <a:ext cx="860425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基本偏差</a:t>
            </a:r>
            <a:r>
              <a:rPr lang="zh-CN" altLang="en-US" b="1" dirty="0"/>
              <a:t>是 确定公差带相对零线位置的上偏差或下偏差，一般为靠近零线或位于零线的那个偏差。 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503683" y="2368426"/>
            <a:ext cx="3529013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</a:t>
            </a:r>
            <a:r>
              <a:rPr lang="zh-CN" altLang="en-US" b="1" dirty="0"/>
              <a:t>公差带在</a:t>
            </a:r>
            <a:r>
              <a:rPr lang="zh-CN" altLang="en-US" b="1" dirty="0">
                <a:solidFill>
                  <a:srgbClr val="FF0000"/>
                </a:solidFill>
              </a:rPr>
              <a:t>零线上面</a:t>
            </a:r>
            <a:r>
              <a:rPr lang="en-US" altLang="zh-CN" b="1" dirty="0">
                <a:solidFill>
                  <a:srgbClr val="FF0000"/>
                </a:solidFill>
              </a:rPr>
              <a:t>(</a:t>
            </a:r>
            <a:r>
              <a:rPr lang="zh-CN" altLang="en-US" b="1" dirty="0"/>
              <a:t>或位于零线</a:t>
            </a:r>
            <a:r>
              <a:rPr lang="zh-CN" altLang="en-US" b="1" dirty="0" smtClean="0"/>
              <a:t>上</a:t>
            </a:r>
            <a:r>
              <a:rPr lang="en-US" altLang="zh-CN" b="1" dirty="0" smtClean="0">
                <a:solidFill>
                  <a:srgbClr val="FF0000"/>
                </a:solidFill>
              </a:rPr>
              <a:t>)</a:t>
            </a:r>
            <a:r>
              <a:rPr lang="zh-CN" altLang="en-US" b="1" dirty="0"/>
              <a:t>，其基本偏差为</a:t>
            </a:r>
            <a:r>
              <a:rPr lang="zh-CN" altLang="en-US" b="1" dirty="0">
                <a:solidFill>
                  <a:srgbClr val="FF0000"/>
                </a:solidFill>
              </a:rPr>
              <a:t>下偏差</a:t>
            </a:r>
            <a:r>
              <a:rPr lang="zh-CN" altLang="en-US" b="1" dirty="0"/>
              <a:t>。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503683" y="3735264"/>
            <a:ext cx="352901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</a:t>
            </a:r>
            <a:r>
              <a:rPr lang="zh-CN" altLang="en-US" b="1" dirty="0"/>
              <a:t>公差带在</a:t>
            </a:r>
            <a:r>
              <a:rPr lang="zh-CN" altLang="en-US" b="1" dirty="0">
                <a:solidFill>
                  <a:srgbClr val="FF0000"/>
                </a:solidFill>
              </a:rPr>
              <a:t>零线下面</a:t>
            </a:r>
            <a:r>
              <a:rPr lang="zh-CN" altLang="en-US" b="1" dirty="0"/>
              <a:t>（或位于</a:t>
            </a:r>
            <a:r>
              <a:rPr lang="zh-CN" altLang="en-US" b="1" dirty="0" smtClean="0"/>
              <a:t>零线上），</a:t>
            </a:r>
            <a:r>
              <a:rPr lang="zh-CN" altLang="en-US" b="1" dirty="0"/>
              <a:t>其基本偏差为</a:t>
            </a:r>
            <a:r>
              <a:rPr lang="zh-CN" altLang="en-US" b="1" dirty="0">
                <a:solidFill>
                  <a:srgbClr val="FF0000"/>
                </a:solidFill>
              </a:rPr>
              <a:t>上偏差</a:t>
            </a:r>
            <a:r>
              <a:rPr lang="zh-CN" altLang="en-US" b="1" dirty="0"/>
              <a:t>。</a:t>
            </a:r>
          </a:p>
        </p:txBody>
      </p:sp>
      <p:grpSp>
        <p:nvGrpSpPr>
          <p:cNvPr id="49180" name="Group 28"/>
          <p:cNvGrpSpPr>
            <a:grpSpLocks/>
          </p:cNvGrpSpPr>
          <p:nvPr/>
        </p:nvGrpSpPr>
        <p:grpSpPr bwMode="auto">
          <a:xfrm>
            <a:off x="4211638" y="2492375"/>
            <a:ext cx="4248150" cy="4098925"/>
            <a:chOff x="2608" y="1480"/>
            <a:chExt cx="2676" cy="2582"/>
          </a:xfrm>
        </p:grpSpPr>
        <p:sp>
          <p:nvSpPr>
            <p:cNvPr id="16393" name="Rectangle 22"/>
            <p:cNvSpPr>
              <a:spLocks noChangeArrowheads="1"/>
            </p:cNvSpPr>
            <p:nvPr/>
          </p:nvSpPr>
          <p:spPr bwMode="auto">
            <a:xfrm>
              <a:off x="4274" y="2293"/>
              <a:ext cx="563" cy="2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4" name="Rectangle 23"/>
            <p:cNvSpPr>
              <a:spLocks noChangeArrowheads="1"/>
            </p:cNvSpPr>
            <p:nvPr/>
          </p:nvSpPr>
          <p:spPr bwMode="auto">
            <a:xfrm>
              <a:off x="4291" y="2699"/>
              <a:ext cx="563" cy="2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5" name="Rectangle 7"/>
            <p:cNvSpPr>
              <a:spLocks noChangeArrowheads="1"/>
            </p:cNvSpPr>
            <p:nvPr/>
          </p:nvSpPr>
          <p:spPr bwMode="auto">
            <a:xfrm>
              <a:off x="3660" y="1573"/>
              <a:ext cx="576" cy="9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3200" i="1"/>
                <a:t>T</a:t>
              </a:r>
              <a:r>
                <a:rPr lang="zh-CN" altLang="en-US" sz="1400"/>
                <a:t>尺寸</a:t>
              </a:r>
            </a:p>
          </p:txBody>
        </p:sp>
        <p:sp>
          <p:nvSpPr>
            <p:cNvPr id="16396" name="Rectangle 8"/>
            <p:cNvSpPr>
              <a:spLocks noChangeArrowheads="1"/>
            </p:cNvSpPr>
            <p:nvPr/>
          </p:nvSpPr>
          <p:spPr bwMode="auto">
            <a:xfrm>
              <a:off x="3660" y="2773"/>
              <a:ext cx="576" cy="9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7" name="Rectangle 9"/>
            <p:cNvSpPr>
              <a:spLocks noChangeArrowheads="1"/>
            </p:cNvSpPr>
            <p:nvPr/>
          </p:nvSpPr>
          <p:spPr bwMode="auto">
            <a:xfrm>
              <a:off x="3706" y="3061"/>
              <a:ext cx="48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i="1"/>
                <a:t>T</a:t>
              </a:r>
              <a:r>
                <a:rPr lang="zh-CN" altLang="en-US" sz="1400"/>
                <a:t>尺寸</a:t>
              </a:r>
            </a:p>
          </p:txBody>
        </p:sp>
        <p:sp>
          <p:nvSpPr>
            <p:cNvPr id="16398" name="Line 11"/>
            <p:cNvSpPr>
              <a:spLocks noChangeShapeType="1"/>
            </p:cNvSpPr>
            <p:nvPr/>
          </p:nvSpPr>
          <p:spPr bwMode="auto">
            <a:xfrm>
              <a:off x="2892" y="2629"/>
              <a:ext cx="1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Line 13"/>
            <p:cNvSpPr>
              <a:spLocks noChangeShapeType="1"/>
            </p:cNvSpPr>
            <p:nvPr/>
          </p:nvSpPr>
          <p:spPr bwMode="auto">
            <a:xfrm flipV="1">
              <a:off x="3228" y="2609"/>
              <a:ext cx="0" cy="13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6400" name="Object 14"/>
            <p:cNvGraphicFramePr>
              <a:graphicFrameLocks noChangeAspect="1"/>
            </p:cNvGraphicFramePr>
            <p:nvPr/>
          </p:nvGraphicFramePr>
          <p:xfrm>
            <a:off x="2608" y="2305"/>
            <a:ext cx="428" cy="7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32" name="Equation" r:id="rId3" imgW="139639" imgH="571252" progId="Equation.3">
                    <p:embed/>
                  </p:oleObj>
                </mc:Choice>
                <mc:Fallback>
                  <p:oleObj name="Equation" r:id="rId3" imgW="139639" imgH="571252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8" y="2305"/>
                          <a:ext cx="428" cy="7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01" name="Text Box 15"/>
            <p:cNvSpPr txBox="1">
              <a:spLocks noChangeArrowheads="1"/>
            </p:cNvSpPr>
            <p:nvPr/>
          </p:nvSpPr>
          <p:spPr bwMode="auto">
            <a:xfrm rot="-5400000">
              <a:off x="2546" y="3387"/>
              <a:ext cx="8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/>
                <a:t>基本尺寸</a:t>
              </a:r>
            </a:p>
          </p:txBody>
        </p:sp>
        <p:sp>
          <p:nvSpPr>
            <p:cNvPr id="16402" name="Text Box 16"/>
            <p:cNvSpPr txBox="1">
              <a:spLocks noChangeArrowheads="1"/>
            </p:cNvSpPr>
            <p:nvPr/>
          </p:nvSpPr>
          <p:spPr bwMode="auto">
            <a:xfrm>
              <a:off x="4274" y="1480"/>
              <a:ext cx="101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ES(es)</a:t>
              </a:r>
            </a:p>
          </p:txBody>
        </p:sp>
        <p:sp>
          <p:nvSpPr>
            <p:cNvPr id="16403" name="Text Box 17"/>
            <p:cNvSpPr txBox="1">
              <a:spLocks noChangeArrowheads="1"/>
            </p:cNvSpPr>
            <p:nvPr/>
          </p:nvSpPr>
          <p:spPr bwMode="auto">
            <a:xfrm>
              <a:off x="4274" y="2677"/>
              <a:ext cx="8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ES(es)</a:t>
              </a:r>
            </a:p>
          </p:txBody>
        </p:sp>
        <p:sp>
          <p:nvSpPr>
            <p:cNvPr id="16404" name="Text Box 18"/>
            <p:cNvSpPr txBox="1">
              <a:spLocks noChangeArrowheads="1"/>
            </p:cNvSpPr>
            <p:nvPr/>
          </p:nvSpPr>
          <p:spPr bwMode="auto">
            <a:xfrm>
              <a:off x="4274" y="2271"/>
              <a:ext cx="101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EI(ei)</a:t>
              </a:r>
            </a:p>
          </p:txBody>
        </p:sp>
        <p:sp>
          <p:nvSpPr>
            <p:cNvPr id="16405" name="Text Box 19"/>
            <p:cNvSpPr txBox="1">
              <a:spLocks noChangeArrowheads="1"/>
            </p:cNvSpPr>
            <p:nvPr/>
          </p:nvSpPr>
          <p:spPr bwMode="auto">
            <a:xfrm>
              <a:off x="4274" y="3445"/>
              <a:ext cx="87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EI(ei)</a:t>
              </a:r>
            </a:p>
          </p:txBody>
        </p:sp>
        <p:sp>
          <p:nvSpPr>
            <p:cNvPr id="16406" name="Text Box 26"/>
            <p:cNvSpPr txBox="1">
              <a:spLocks noChangeArrowheads="1"/>
            </p:cNvSpPr>
            <p:nvPr/>
          </p:nvSpPr>
          <p:spPr bwMode="auto">
            <a:xfrm rot="-5400000">
              <a:off x="2332" y="3262"/>
              <a:ext cx="1312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/>
                <a:t>公称尺寸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  <p:bldP spid="49158" grpId="0" autoUpdateAnimBg="0"/>
      <p:bldP spid="49176" grpId="0" autoUpdateAnimBg="0"/>
      <p:bldP spid="4917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45FD192-E25A-4F87-8AB9-660CAF29EB3D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87362" y="245591"/>
            <a:ext cx="7092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 3.3.1  </a:t>
            </a:r>
            <a:r>
              <a:rPr lang="zh-CN" altLang="en-US" sz="2800" b="1" dirty="0"/>
              <a:t>基本偏差代号及其特点</a:t>
            </a:r>
            <a:r>
              <a:rPr lang="zh-CN" altLang="en-US" sz="2800" dirty="0"/>
              <a:t>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51104" y="810578"/>
            <a:ext cx="332880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1.</a:t>
            </a:r>
            <a:r>
              <a:rPr lang="en-US" altLang="zh-CN" b="1" dirty="0">
                <a:ea typeface="黑体" pitchFamily="2" charset="-122"/>
              </a:rPr>
              <a:t> </a:t>
            </a:r>
            <a:r>
              <a:rPr lang="zh-CN" altLang="en-US" b="1" dirty="0"/>
              <a:t>基本偏差代号： </a:t>
            </a:r>
            <a:endParaRPr lang="en-US" altLang="zh-CN" b="1" dirty="0" smtClean="0"/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b="1" dirty="0" smtClean="0">
                <a:latin typeface="宋体" pitchFamily="2" charset="-122"/>
                <a:sym typeface="Wingdings" pitchFamily="2" charset="2"/>
              </a:rPr>
              <a:t>（</a:t>
            </a:r>
            <a:r>
              <a:rPr lang="zh-CN" altLang="en-US" b="1" dirty="0">
                <a:latin typeface="宋体" pitchFamily="2" charset="-122"/>
              </a:rPr>
              <a:t>见下图</a:t>
            </a:r>
            <a:r>
              <a:rPr lang="en-US" altLang="zh-CN" b="1" dirty="0">
                <a:latin typeface="宋体" pitchFamily="2" charset="-122"/>
              </a:rPr>
              <a:t>3.11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大写表示孔</a:t>
            </a:r>
            <a:r>
              <a:rPr lang="zh-CN" altLang="en-US" b="1" dirty="0">
                <a:latin typeface="宋体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小写表示轴</a:t>
            </a:r>
            <a:r>
              <a:rPr lang="zh-CN" altLang="en-US" b="1" dirty="0" smtClean="0">
                <a:latin typeface="宋体" pitchFamily="2" charset="-122"/>
              </a:rPr>
              <a:t>）</a:t>
            </a:r>
            <a:r>
              <a:rPr lang="zh-CN" altLang="en-US" b="1" dirty="0">
                <a:latin typeface="宋体" pitchFamily="2" charset="-122"/>
              </a:rPr>
              <a:t>。</a:t>
            </a:r>
            <a:r>
              <a:rPr lang="zh-CN" altLang="en-US" b="1" dirty="0" smtClean="0"/>
              <a:t> </a:t>
            </a:r>
            <a:endParaRPr lang="zh-CN" altLang="en-US" b="1" dirty="0"/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365466" y="2572559"/>
            <a:ext cx="3456384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 smtClean="0"/>
              <a:t>    </a:t>
            </a:r>
            <a:r>
              <a:rPr lang="zh-CN" altLang="en-US" sz="2800" b="1" dirty="0" smtClean="0"/>
              <a:t>拉丁字母</a:t>
            </a:r>
            <a:endParaRPr lang="en-US" altLang="zh-CN" sz="2800" b="1" dirty="0" smtClean="0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/>
              <a:t>（</a:t>
            </a:r>
            <a:r>
              <a:rPr lang="zh-CN" altLang="en-US" sz="2800" b="1" dirty="0"/>
              <a:t>按英文字母读音</a:t>
            </a:r>
            <a:r>
              <a:rPr lang="zh-CN" altLang="en-US" sz="2800" b="1" dirty="0" smtClean="0"/>
              <a:t>）</a:t>
            </a:r>
            <a:endParaRPr lang="en-US" altLang="zh-CN" sz="2800" b="1" dirty="0" smtClean="0"/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468313" y="3703672"/>
            <a:ext cx="332898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 smtClean="0"/>
              <a:t>26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+7 </a:t>
            </a:r>
            <a:r>
              <a:rPr lang="en-US" altLang="zh-CN" sz="2800" b="1" dirty="0" smtClean="0"/>
              <a:t>(CD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EF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FG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JS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ZA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ZB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ZC) </a:t>
            </a:r>
            <a:r>
              <a:rPr lang="en-US" altLang="zh-CN" sz="2800" dirty="0" smtClean="0">
                <a:solidFill>
                  <a:srgbClr val="FF0000"/>
                </a:solidFill>
              </a:rPr>
              <a:t>-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5 </a:t>
            </a:r>
            <a:r>
              <a:rPr lang="en-US" altLang="zh-CN" sz="2800" b="1" dirty="0" smtClean="0"/>
              <a:t>( I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L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O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Q</a:t>
            </a:r>
            <a:r>
              <a:rPr lang="zh-CN" altLang="en-US" sz="2800" b="1" dirty="0" smtClean="0"/>
              <a:t>、</a:t>
            </a:r>
            <a:r>
              <a:rPr lang="en-US" altLang="zh-CN" sz="2800" b="1" dirty="0" smtClean="0"/>
              <a:t>W )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1815948" y="5784756"/>
            <a:ext cx="1891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＝</a:t>
            </a:r>
            <a:r>
              <a:rPr lang="en-US" altLang="zh-CN" sz="2800" b="1" dirty="0">
                <a:solidFill>
                  <a:srgbClr val="FF0000"/>
                </a:solidFill>
              </a:rPr>
              <a:t>28</a:t>
            </a:r>
            <a:endParaRPr lang="en-US" altLang="zh-CN" sz="2800" b="1" dirty="0"/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99" y="764704"/>
            <a:ext cx="4918075" cy="564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AutoShape 78"/>
          <p:cNvSpPr>
            <a:spLocks noChangeArrowheads="1"/>
          </p:cNvSpPr>
          <p:nvPr/>
        </p:nvSpPr>
        <p:spPr bwMode="auto">
          <a:xfrm>
            <a:off x="6084168" y="908720"/>
            <a:ext cx="1254125" cy="9763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CC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r>
              <a:rPr lang="zh-CN" altLang="en-US" sz="3200" dirty="0"/>
              <a:t>孔</a:t>
            </a: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>
            <a:off x="6189553" y="4797152"/>
            <a:ext cx="1143000" cy="976313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轴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  <p:bldP spid="8196" grpId="0" build="p" autoUpdateAnimBg="0"/>
      <p:bldP spid="8226" grpId="0" autoUpdateAnimBg="0"/>
      <p:bldP spid="8230" grpId="0" autoUpdateAnimBg="0"/>
      <p:bldP spid="8232" grpId="0" autoUpdateAnimBg="0"/>
      <p:bldP spid="13" grpId="0" animBg="1" autoUpdateAnimBg="0"/>
      <p:bldP spid="14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5DBE934-6035-44B4-986B-D334FB47543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17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3261" name="Text Box 1037"/>
          <p:cNvSpPr txBox="1">
            <a:spLocks noChangeArrowheads="1"/>
          </p:cNvSpPr>
          <p:nvPr/>
        </p:nvSpPr>
        <p:spPr bwMode="auto">
          <a:xfrm>
            <a:off x="609600" y="152400"/>
            <a:ext cx="72024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2. </a:t>
            </a:r>
            <a:r>
              <a:rPr lang="zh-CN" altLang="en-US" sz="2800" b="1" dirty="0">
                <a:latin typeface="宋体" pitchFamily="2" charset="-122"/>
              </a:rPr>
              <a:t>特点（见图</a:t>
            </a:r>
            <a:r>
              <a:rPr lang="en-US" altLang="zh-CN" sz="2800" b="1" dirty="0">
                <a:latin typeface="宋体" pitchFamily="2" charset="-122"/>
              </a:rPr>
              <a:t>3.11</a:t>
            </a:r>
            <a:r>
              <a:rPr lang="zh-CN" altLang="en-US" sz="2800" b="1" dirty="0">
                <a:latin typeface="宋体" pitchFamily="2" charset="-122"/>
              </a:rPr>
              <a:t>所示）</a:t>
            </a:r>
            <a:endParaRPr lang="zh-CN" altLang="en-US" b="1" dirty="0"/>
          </a:p>
        </p:txBody>
      </p:sp>
      <p:sp>
        <p:nvSpPr>
          <p:cNvPr id="53262" name="Text Box 1038"/>
          <p:cNvSpPr txBox="1">
            <a:spLocks noChangeArrowheads="1"/>
          </p:cNvSpPr>
          <p:nvPr/>
        </p:nvSpPr>
        <p:spPr bwMode="auto">
          <a:xfrm>
            <a:off x="623888" y="667544"/>
            <a:ext cx="6175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(1) </a:t>
            </a:r>
            <a:r>
              <a:rPr lang="zh-CN" altLang="en-US" b="1" dirty="0"/>
              <a:t>对孔（轴）：</a:t>
            </a:r>
            <a:r>
              <a:rPr lang="en-US" altLang="zh-CN" b="1" dirty="0"/>
              <a:t>A</a:t>
            </a:r>
            <a:r>
              <a:rPr lang="zh-CN" altLang="en-US" b="1" dirty="0"/>
              <a:t>－</a:t>
            </a:r>
            <a:r>
              <a:rPr lang="en-US" altLang="zh-CN" b="1" dirty="0"/>
              <a:t>H(a </a:t>
            </a:r>
            <a:r>
              <a:rPr lang="zh-CN" altLang="en-US" b="1" dirty="0"/>
              <a:t>－</a:t>
            </a:r>
            <a:r>
              <a:rPr lang="en-US" altLang="zh-CN" b="1" dirty="0"/>
              <a:t>h)</a:t>
            </a:r>
            <a:r>
              <a:rPr lang="zh-CN" altLang="en-US" b="1" dirty="0"/>
              <a:t>基本偏差为</a:t>
            </a:r>
          </a:p>
        </p:txBody>
      </p:sp>
      <p:sp>
        <p:nvSpPr>
          <p:cNvPr id="53264" name="Text Box 1040"/>
          <p:cNvSpPr txBox="1">
            <a:spLocks noChangeArrowheads="1"/>
          </p:cNvSpPr>
          <p:nvPr/>
        </p:nvSpPr>
        <p:spPr bwMode="auto">
          <a:xfrm>
            <a:off x="641673" y="1563961"/>
            <a:ext cx="357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(2) </a:t>
            </a:r>
            <a:r>
              <a:rPr lang="zh-CN" altLang="en-US" b="1" dirty="0"/>
              <a:t>对 </a:t>
            </a:r>
            <a:r>
              <a:rPr lang="en-US" altLang="zh-CN" b="1" dirty="0"/>
              <a:t>H</a:t>
            </a:r>
            <a:r>
              <a:rPr lang="zh-CN" altLang="en-US" b="1" dirty="0"/>
              <a:t>（</a:t>
            </a:r>
            <a:r>
              <a:rPr lang="en-US" altLang="zh-CN" b="1" dirty="0"/>
              <a:t>h</a:t>
            </a:r>
            <a:r>
              <a:rPr lang="zh-CN" altLang="en-US" b="1" dirty="0"/>
              <a:t>） ：</a:t>
            </a:r>
          </a:p>
        </p:txBody>
      </p:sp>
      <p:sp>
        <p:nvSpPr>
          <p:cNvPr id="53265" name="Text Box 1041"/>
          <p:cNvSpPr txBox="1">
            <a:spLocks noChangeArrowheads="1"/>
          </p:cNvSpPr>
          <p:nvPr/>
        </p:nvSpPr>
        <p:spPr bwMode="auto">
          <a:xfrm>
            <a:off x="2700338" y="1139850"/>
            <a:ext cx="3816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J</a:t>
            </a:r>
            <a:r>
              <a:rPr lang="zh-CN" altLang="en-US" b="1" dirty="0"/>
              <a:t>－</a:t>
            </a:r>
            <a:r>
              <a:rPr lang="en-US" altLang="zh-CN" b="1" dirty="0"/>
              <a:t>ZC)(j </a:t>
            </a:r>
            <a:r>
              <a:rPr lang="zh-CN" altLang="en-US" b="1" dirty="0"/>
              <a:t>－</a:t>
            </a:r>
            <a:r>
              <a:rPr lang="en-US" altLang="zh-CN" b="1" dirty="0" err="1"/>
              <a:t>zc</a:t>
            </a:r>
            <a:r>
              <a:rPr lang="en-US" altLang="zh-CN" b="1" dirty="0"/>
              <a:t>)</a:t>
            </a:r>
            <a:r>
              <a:rPr lang="zh-CN" altLang="en-US" b="1" dirty="0"/>
              <a:t>基本偏差为</a:t>
            </a:r>
          </a:p>
        </p:txBody>
      </p:sp>
      <p:sp>
        <p:nvSpPr>
          <p:cNvPr id="53268" name="Text Box 1044"/>
          <p:cNvSpPr txBox="1">
            <a:spLocks noChangeArrowheads="1"/>
          </p:cNvSpPr>
          <p:nvPr/>
        </p:nvSpPr>
        <p:spPr bwMode="auto">
          <a:xfrm>
            <a:off x="3255963" y="1603648"/>
            <a:ext cx="5049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H </a:t>
            </a:r>
            <a:r>
              <a:rPr lang="zh-CN" altLang="en-US" b="1" dirty="0">
                <a:solidFill>
                  <a:srgbClr val="FF0000"/>
                </a:solidFill>
              </a:rPr>
              <a:t>为 </a:t>
            </a:r>
            <a:r>
              <a:rPr lang="en-US" altLang="zh-CN" b="1" dirty="0">
                <a:solidFill>
                  <a:srgbClr val="FF0000"/>
                </a:solidFill>
              </a:rPr>
              <a:t>EI = 0    </a:t>
            </a:r>
            <a:r>
              <a:rPr lang="en-US" altLang="zh-CN" b="1" dirty="0"/>
              <a:t>(h </a:t>
            </a:r>
            <a:r>
              <a:rPr lang="zh-CN" altLang="en-US" b="1" dirty="0"/>
              <a:t>为 </a:t>
            </a:r>
            <a:r>
              <a:rPr lang="en-US" altLang="zh-CN" b="1" dirty="0" err="1"/>
              <a:t>es</a:t>
            </a:r>
            <a:r>
              <a:rPr lang="en-US" altLang="zh-CN" b="1" dirty="0"/>
              <a:t>=0)</a:t>
            </a:r>
          </a:p>
        </p:txBody>
      </p:sp>
      <p:sp>
        <p:nvSpPr>
          <p:cNvPr id="53276" name="Text Box 1052"/>
          <p:cNvSpPr txBox="1">
            <a:spLocks noChangeArrowheads="1"/>
          </p:cNvSpPr>
          <p:nvPr/>
        </p:nvSpPr>
        <p:spPr bwMode="auto">
          <a:xfrm>
            <a:off x="6530975" y="667544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EI </a:t>
            </a: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b="1" dirty="0"/>
              <a:t>(</a:t>
            </a:r>
            <a:r>
              <a:rPr lang="en-US" altLang="zh-CN" b="1" dirty="0" err="1"/>
              <a:t>es</a:t>
            </a:r>
            <a:r>
              <a:rPr lang="en-US" altLang="zh-CN" b="1" dirty="0"/>
              <a:t>)</a:t>
            </a:r>
          </a:p>
        </p:txBody>
      </p:sp>
      <p:sp>
        <p:nvSpPr>
          <p:cNvPr id="53277" name="Text Box 1053"/>
          <p:cNvSpPr txBox="1">
            <a:spLocks noChangeArrowheads="1"/>
          </p:cNvSpPr>
          <p:nvPr/>
        </p:nvSpPr>
        <p:spPr bwMode="auto">
          <a:xfrm>
            <a:off x="6573838" y="1171600"/>
            <a:ext cx="22463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ES  </a:t>
            </a:r>
            <a:r>
              <a:rPr lang="en-US" altLang="zh-CN" b="1" dirty="0"/>
              <a:t>  (</a:t>
            </a:r>
            <a:r>
              <a:rPr lang="en-US" altLang="zh-CN" b="1" dirty="0" err="1"/>
              <a:t>ei</a:t>
            </a:r>
            <a:r>
              <a:rPr lang="en-US" altLang="zh-CN" b="1" dirty="0"/>
              <a:t>)</a:t>
            </a:r>
          </a:p>
        </p:txBody>
      </p:sp>
      <p:pic>
        <p:nvPicPr>
          <p:cNvPr id="53285" name="Picture 10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060575"/>
            <a:ext cx="7138987" cy="455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3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53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53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build="p" autoUpdateAnimBg="0"/>
      <p:bldP spid="53262" grpId="0" build="p" autoUpdateAnimBg="0"/>
      <p:bldP spid="53264" grpId="0" build="p" autoUpdateAnimBg="0"/>
      <p:bldP spid="53265" grpId="0" autoUpdateAnimBg="0"/>
      <p:bldP spid="53268" grpId="0" autoUpdateAnimBg="0"/>
      <p:bldP spid="53276" grpId="0" autoUpdateAnimBg="0"/>
      <p:bldP spid="5327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51C937C-9BDC-45CA-9695-88BD70BC45A1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5780" name="Text Box 1028"/>
          <p:cNvSpPr txBox="1">
            <a:spLocks noChangeArrowheads="1"/>
          </p:cNvSpPr>
          <p:nvPr/>
        </p:nvSpPr>
        <p:spPr bwMode="auto">
          <a:xfrm>
            <a:off x="778048" y="428104"/>
            <a:ext cx="42497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(3) JS</a:t>
            </a:r>
            <a:r>
              <a:rPr lang="zh-CN" altLang="en-US" b="1" dirty="0"/>
              <a:t>（</a:t>
            </a:r>
            <a:r>
              <a:rPr lang="en-US" altLang="zh-CN" b="1" dirty="0" err="1"/>
              <a:t>js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itchFamily="2" charset="-122"/>
              </a:rPr>
              <a:t>－ 对称</a:t>
            </a:r>
            <a:endParaRPr lang="zh-CN" altLang="en-US" b="1" dirty="0"/>
          </a:p>
        </p:txBody>
      </p:sp>
      <p:graphicFrame>
        <p:nvGraphicFramePr>
          <p:cNvPr id="75781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471140"/>
              </p:ext>
            </p:extLst>
          </p:nvPr>
        </p:nvGraphicFramePr>
        <p:xfrm>
          <a:off x="4378622" y="356394"/>
          <a:ext cx="1633538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5" name="Equation" r:id="rId3" imgW="837836" imgH="393529" progId="Equation.3">
                  <p:embed/>
                </p:oleObj>
              </mc:Choice>
              <mc:Fallback>
                <p:oleObj name="Equation" r:id="rId3" imgW="837836" imgH="393529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622" y="356394"/>
                        <a:ext cx="1633538" cy="76835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2" name="Text Box 1030"/>
          <p:cNvSpPr txBox="1">
            <a:spLocks noChangeArrowheads="1"/>
          </p:cNvSpPr>
          <p:nvPr/>
        </p:nvSpPr>
        <p:spPr bwMode="auto">
          <a:xfrm>
            <a:off x="771500" y="1123776"/>
            <a:ext cx="5600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若</a:t>
            </a:r>
            <a:r>
              <a:rPr lang="en-US" altLang="zh-CN" b="1" i="1" dirty="0"/>
              <a:t>n</a:t>
            </a:r>
            <a:r>
              <a:rPr lang="zh-CN" altLang="en-US" b="1" dirty="0">
                <a:latin typeface="宋体" pitchFamily="2" charset="-122"/>
              </a:rPr>
              <a:t>为</a:t>
            </a:r>
            <a:r>
              <a:rPr lang="en-US" altLang="zh-CN" b="1" dirty="0">
                <a:solidFill>
                  <a:srgbClr val="FF0000"/>
                </a:solidFill>
              </a:rPr>
              <a:t>7</a:t>
            </a:r>
            <a:r>
              <a:rPr lang="zh-CN" altLang="en-US" b="1" dirty="0">
                <a:solidFill>
                  <a:srgbClr val="FF0000"/>
                </a:solidFill>
              </a:rPr>
              <a:t>～</a:t>
            </a:r>
            <a:r>
              <a:rPr lang="en-US" altLang="zh-CN" b="1" dirty="0">
                <a:solidFill>
                  <a:srgbClr val="FF0000"/>
                </a:solidFill>
              </a:rPr>
              <a:t>11</a:t>
            </a:r>
            <a:r>
              <a:rPr lang="zh-CN" altLang="en-US" b="1" dirty="0">
                <a:latin typeface="宋体" pitchFamily="2" charset="-122"/>
              </a:rPr>
              <a:t>级，</a:t>
            </a:r>
            <a:r>
              <a:rPr lang="en-US" altLang="zh-CN" b="1" dirty="0" err="1">
                <a:solidFill>
                  <a:srgbClr val="FF0000"/>
                </a:solidFill>
              </a:rPr>
              <a:t>IT</a:t>
            </a:r>
            <a:r>
              <a:rPr lang="en-US" altLang="zh-CN" b="1" i="1" dirty="0" err="1">
                <a:solidFill>
                  <a:srgbClr val="FF0000"/>
                </a:solidFill>
              </a:rPr>
              <a:t>n</a:t>
            </a:r>
            <a:r>
              <a:rPr lang="zh-CN" altLang="en-US" b="1" dirty="0">
                <a:solidFill>
                  <a:srgbClr val="FF0000"/>
                </a:solidFill>
              </a:rPr>
              <a:t>值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为奇数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时，</a:t>
            </a:r>
            <a:endParaRPr lang="zh-CN" altLang="en-US" b="1" dirty="0"/>
          </a:p>
        </p:txBody>
      </p:sp>
      <p:grpSp>
        <p:nvGrpSpPr>
          <p:cNvPr id="75796" name="Group 1044"/>
          <p:cNvGrpSpPr>
            <a:grpSpLocks/>
          </p:cNvGrpSpPr>
          <p:nvPr/>
        </p:nvGrpSpPr>
        <p:grpSpPr bwMode="auto">
          <a:xfrm>
            <a:off x="971550" y="1773238"/>
            <a:ext cx="7497763" cy="4786312"/>
            <a:chOff x="612" y="1117"/>
            <a:chExt cx="4723" cy="3015"/>
          </a:xfrm>
        </p:grpSpPr>
        <p:pic>
          <p:nvPicPr>
            <p:cNvPr id="19464" name="Picture 104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1117"/>
              <a:ext cx="4723" cy="30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465" name="Rectangle 1041"/>
            <p:cNvSpPr>
              <a:spLocks noChangeArrowheads="1"/>
            </p:cNvSpPr>
            <p:nvPr/>
          </p:nvSpPr>
          <p:spPr bwMode="auto">
            <a:xfrm>
              <a:off x="2789" y="2990"/>
              <a:ext cx="229" cy="57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6" name="Rectangle 1043"/>
            <p:cNvSpPr>
              <a:spLocks noChangeArrowheads="1"/>
            </p:cNvSpPr>
            <p:nvPr/>
          </p:nvSpPr>
          <p:spPr bwMode="auto">
            <a:xfrm>
              <a:off x="2789" y="1842"/>
              <a:ext cx="242" cy="57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11" name="Object 10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77549"/>
              </p:ext>
            </p:extLst>
          </p:nvPr>
        </p:nvGraphicFramePr>
        <p:xfrm>
          <a:off x="4572000" y="1627708"/>
          <a:ext cx="3319462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6" name="Equation" r:id="rId6" imgW="1511300" imgH="393700" progId="Equation.3">
                  <p:embed/>
                </p:oleObj>
              </mc:Choice>
              <mc:Fallback>
                <p:oleObj name="Equation" r:id="rId6" imgW="1511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627708"/>
                        <a:ext cx="3319462" cy="86518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5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  <p:bldP spid="7578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641FC63-EBE8-4C28-AAF7-3A3654CDD938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19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1689" name="Text Box 2057"/>
          <p:cNvSpPr txBox="1">
            <a:spLocks noChangeArrowheads="1"/>
          </p:cNvSpPr>
          <p:nvPr/>
        </p:nvSpPr>
        <p:spPr bwMode="auto">
          <a:xfrm>
            <a:off x="782637" y="908050"/>
            <a:ext cx="690218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>
                <a:latin typeface="宋体" pitchFamily="2" charset="-122"/>
              </a:rPr>
              <a:t>对 </a:t>
            </a:r>
            <a:r>
              <a:rPr lang="en-US" altLang="zh-CN" b="1"/>
              <a:t>j </a:t>
            </a:r>
            <a:r>
              <a:rPr lang="zh-CN" altLang="en-US" b="1">
                <a:latin typeface="宋体" pitchFamily="2" charset="-122"/>
              </a:rPr>
              <a:t>仅保留 </a:t>
            </a:r>
            <a:r>
              <a:rPr lang="en-US" altLang="zh-CN" b="1"/>
              <a:t>j5</a:t>
            </a:r>
            <a:r>
              <a:rPr lang="zh-CN" altLang="en-US" b="1"/>
              <a:t>、</a:t>
            </a:r>
            <a:r>
              <a:rPr lang="en-US" altLang="zh-CN" b="1"/>
              <a:t>j6</a:t>
            </a:r>
            <a:r>
              <a:rPr lang="zh-CN" altLang="en-US" b="1"/>
              <a:t>、</a:t>
            </a:r>
            <a:r>
              <a:rPr lang="en-US" altLang="zh-CN" b="1"/>
              <a:t>j7</a:t>
            </a:r>
            <a:r>
              <a:rPr lang="zh-CN" altLang="en-US" b="1"/>
              <a:t>、（</a:t>
            </a:r>
            <a:r>
              <a:rPr lang="en-US" altLang="zh-CN" b="1"/>
              <a:t>3</a:t>
            </a:r>
            <a:r>
              <a:rPr lang="zh-CN" altLang="en-US" b="1"/>
              <a:t>个公差带）。 </a:t>
            </a:r>
          </a:p>
        </p:txBody>
      </p:sp>
      <p:sp>
        <p:nvSpPr>
          <p:cNvPr id="71690" name="Text Box 2058"/>
          <p:cNvSpPr txBox="1">
            <a:spLocks noChangeArrowheads="1"/>
          </p:cNvSpPr>
          <p:nvPr/>
        </p:nvSpPr>
        <p:spPr bwMode="auto">
          <a:xfrm>
            <a:off x="395287" y="152400"/>
            <a:ext cx="40711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</a:t>
            </a:r>
            <a:r>
              <a:rPr lang="en-US" altLang="zh-CN" b="1" dirty="0">
                <a:latin typeface="宋体" pitchFamily="2" charset="-122"/>
              </a:rPr>
              <a:t>4</a:t>
            </a:r>
            <a:r>
              <a:rPr lang="en-US" altLang="zh-CN" b="1" dirty="0"/>
              <a:t>) J</a:t>
            </a:r>
            <a:r>
              <a:rPr lang="zh-CN" altLang="en-US" b="1" dirty="0"/>
              <a:t>（</a:t>
            </a:r>
            <a:r>
              <a:rPr lang="en-US" altLang="zh-CN" b="1" dirty="0"/>
              <a:t>j</a:t>
            </a:r>
            <a:r>
              <a:rPr lang="zh-CN" altLang="en-US" b="1" dirty="0"/>
              <a:t>）</a:t>
            </a:r>
            <a:r>
              <a:rPr lang="zh-CN" altLang="en-US" b="1" dirty="0">
                <a:latin typeface="宋体" pitchFamily="2" charset="-122"/>
              </a:rPr>
              <a:t>－近似对称</a:t>
            </a:r>
            <a:endParaRPr lang="zh-CN" altLang="en-US" b="1" dirty="0"/>
          </a:p>
        </p:txBody>
      </p:sp>
      <p:sp>
        <p:nvSpPr>
          <p:cNvPr id="71691" name="Text Box 2059"/>
          <p:cNvSpPr txBox="1">
            <a:spLocks noChangeArrowheads="1"/>
          </p:cNvSpPr>
          <p:nvPr/>
        </p:nvSpPr>
        <p:spPr bwMode="auto">
          <a:xfrm>
            <a:off x="782637" y="549275"/>
            <a:ext cx="69021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宋体" pitchFamily="2" charset="-122"/>
              </a:rPr>
              <a:t>对 </a:t>
            </a:r>
            <a:r>
              <a:rPr lang="en-US" altLang="zh-CN" b="1"/>
              <a:t>J </a:t>
            </a:r>
            <a:r>
              <a:rPr lang="zh-CN" altLang="en-US" b="1">
                <a:latin typeface="宋体" pitchFamily="2" charset="-122"/>
              </a:rPr>
              <a:t>仅保留 </a:t>
            </a:r>
            <a:r>
              <a:rPr lang="en-US" altLang="zh-CN" b="1"/>
              <a:t>J6</a:t>
            </a:r>
            <a:r>
              <a:rPr lang="zh-CN" altLang="en-US" b="1"/>
              <a:t>、</a:t>
            </a:r>
            <a:r>
              <a:rPr lang="en-US" altLang="zh-CN" b="1"/>
              <a:t>J7</a:t>
            </a:r>
            <a:r>
              <a:rPr lang="zh-CN" altLang="en-US" b="1"/>
              <a:t>、</a:t>
            </a:r>
            <a:r>
              <a:rPr lang="en-US" altLang="zh-CN" b="1"/>
              <a:t>J8    (3</a:t>
            </a:r>
            <a:r>
              <a:rPr lang="zh-CN" altLang="en-US" b="1"/>
              <a:t>个公差带</a:t>
            </a:r>
            <a:r>
              <a:rPr lang="en-US" altLang="zh-CN" b="1"/>
              <a:t>)</a:t>
            </a:r>
            <a:r>
              <a:rPr lang="en-US" altLang="zh-CN" b="1">
                <a:latin typeface="宋体" pitchFamily="2" charset="-122"/>
              </a:rPr>
              <a:t>,</a:t>
            </a:r>
          </a:p>
        </p:txBody>
      </p:sp>
      <p:sp>
        <p:nvSpPr>
          <p:cNvPr id="71692" name="Text Box 2060"/>
          <p:cNvSpPr txBox="1">
            <a:spLocks noChangeArrowheads="1"/>
          </p:cNvSpPr>
          <p:nvPr/>
        </p:nvSpPr>
        <p:spPr bwMode="auto">
          <a:xfrm>
            <a:off x="879475" y="1387475"/>
            <a:ext cx="80850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J</a:t>
            </a:r>
            <a:r>
              <a:rPr lang="zh-CN" altLang="en-US" b="1"/>
              <a:t>（</a:t>
            </a:r>
            <a:r>
              <a:rPr lang="en-US" altLang="zh-CN" b="1"/>
              <a:t>j</a:t>
            </a:r>
            <a:r>
              <a:rPr lang="zh-CN" altLang="en-US" b="1"/>
              <a:t>）</a:t>
            </a:r>
            <a:r>
              <a:rPr lang="zh-CN" altLang="en-US" b="1">
                <a:latin typeface="宋体" pitchFamily="2" charset="-122"/>
              </a:rPr>
              <a:t>将要由</a:t>
            </a:r>
            <a:r>
              <a:rPr lang="en-US" altLang="zh-CN" b="1"/>
              <a:t>JS</a:t>
            </a:r>
            <a:r>
              <a:rPr lang="zh-CN" altLang="en-US" b="1"/>
              <a:t>（</a:t>
            </a:r>
            <a:r>
              <a:rPr lang="en-US" altLang="zh-CN" b="1"/>
              <a:t>js</a:t>
            </a:r>
            <a:r>
              <a:rPr lang="zh-CN" altLang="en-US" b="1"/>
              <a:t>）代替，故在图</a:t>
            </a:r>
            <a:r>
              <a:rPr lang="en-US" altLang="zh-CN" b="1"/>
              <a:t>3.11</a:t>
            </a:r>
            <a:r>
              <a:rPr lang="zh-CN" altLang="en-US" b="1"/>
              <a:t>中在同一位置上。</a:t>
            </a:r>
          </a:p>
        </p:txBody>
      </p:sp>
      <p:sp>
        <p:nvSpPr>
          <p:cNvPr id="71693" name="Text Box 2061"/>
          <p:cNvSpPr txBox="1">
            <a:spLocks noChangeArrowheads="1"/>
          </p:cNvSpPr>
          <p:nvPr/>
        </p:nvSpPr>
        <p:spPr bwMode="auto">
          <a:xfrm>
            <a:off x="488951" y="1773238"/>
            <a:ext cx="62295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(5) </a:t>
            </a:r>
            <a:r>
              <a:rPr lang="zh-CN" altLang="en-US" b="1" dirty="0">
                <a:latin typeface="宋体" pitchFamily="2" charset="-122"/>
              </a:rPr>
              <a:t>基本偏差原则上与标准公差无关。</a:t>
            </a:r>
            <a:r>
              <a:rPr lang="zh-CN" altLang="en-US" sz="2800" b="1" dirty="0">
                <a:latin typeface="宋体" pitchFamily="2" charset="-122"/>
              </a:rPr>
              <a:t> </a:t>
            </a:r>
          </a:p>
        </p:txBody>
      </p:sp>
      <p:sp>
        <p:nvSpPr>
          <p:cNvPr id="71694" name="Text Box 2062"/>
          <p:cNvSpPr txBox="1">
            <a:spLocks noChangeArrowheads="1"/>
          </p:cNvSpPr>
          <p:nvPr/>
        </p:nvSpPr>
        <p:spPr bwMode="auto">
          <a:xfrm>
            <a:off x="827088" y="2251720"/>
            <a:ext cx="7372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基本偏差是确定公差带位置的唯一参数。</a:t>
            </a:r>
          </a:p>
        </p:txBody>
      </p:sp>
      <p:grpSp>
        <p:nvGrpSpPr>
          <p:cNvPr id="71713" name="Group 2081"/>
          <p:cNvGrpSpPr>
            <a:grpSpLocks/>
          </p:cNvGrpSpPr>
          <p:nvPr/>
        </p:nvGrpSpPr>
        <p:grpSpPr bwMode="auto">
          <a:xfrm>
            <a:off x="1090613" y="2654300"/>
            <a:ext cx="6403975" cy="4087813"/>
            <a:chOff x="687" y="1672"/>
            <a:chExt cx="4034" cy="2575"/>
          </a:xfrm>
        </p:grpSpPr>
        <p:pic>
          <p:nvPicPr>
            <p:cNvPr id="20490" name="Picture 207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" y="1672"/>
              <a:ext cx="4034" cy="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91" name="Oval 2078"/>
            <p:cNvSpPr>
              <a:spLocks noChangeArrowheads="1"/>
            </p:cNvSpPr>
            <p:nvPr/>
          </p:nvSpPr>
          <p:spPr bwMode="auto">
            <a:xfrm>
              <a:off x="2590" y="2296"/>
              <a:ext cx="154" cy="57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2" name="Oval 2080"/>
            <p:cNvSpPr>
              <a:spLocks noChangeArrowheads="1"/>
            </p:cNvSpPr>
            <p:nvPr/>
          </p:nvSpPr>
          <p:spPr bwMode="auto">
            <a:xfrm>
              <a:off x="2590" y="3217"/>
              <a:ext cx="154" cy="57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圆角矩形 12">
            <a:hlinkClick r:id="rId3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 autoUpdateAnimBg="0"/>
      <p:bldP spid="71690" grpId="0" autoUpdateAnimBg="0"/>
      <p:bldP spid="71691" grpId="0" autoUpdateAnimBg="0"/>
      <p:bldP spid="71692" grpId="0" autoUpdateAnimBg="0"/>
      <p:bldP spid="71693" grpId="0" autoUpdateAnimBg="0"/>
      <p:bldP spid="7169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854E08D-6174-45C0-AA05-DA6390AFFDD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731787" y="228600"/>
            <a:ext cx="74406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itchFamily="2" charset="-122"/>
              </a:rPr>
              <a:t>3.2  </a:t>
            </a:r>
            <a:r>
              <a:rPr lang="zh-CN" altLang="en-US" sz="2800" b="1" dirty="0">
                <a:latin typeface="宋体" pitchFamily="2" charset="-122"/>
              </a:rPr>
              <a:t>标准公差系列</a:t>
            </a:r>
            <a:r>
              <a:rPr lang="en-US" altLang="zh-CN" sz="2800" b="1" dirty="0"/>
              <a:t>—</a:t>
            </a:r>
            <a:r>
              <a:rPr lang="zh-CN" altLang="en-US" sz="2800" b="1" dirty="0">
                <a:latin typeface="宋体" pitchFamily="2" charset="-122"/>
              </a:rPr>
              <a:t>公差带大小标准化</a:t>
            </a:r>
            <a:r>
              <a:rPr lang="zh-CN" altLang="en-US" dirty="0"/>
              <a:t> 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230137" y="692150"/>
            <a:ext cx="6271469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标准公差</a:t>
            </a:r>
            <a:r>
              <a:rPr lang="en-US" altLang="zh-CN" b="1" dirty="0">
                <a:solidFill>
                  <a:srgbClr val="FF0000"/>
                </a:solidFill>
              </a:rPr>
              <a:t>:</a:t>
            </a:r>
            <a:r>
              <a:rPr lang="zh-CN" altLang="en-US" b="1" dirty="0"/>
              <a:t>是指在</a:t>
            </a:r>
            <a:r>
              <a:rPr lang="en-US" altLang="zh-CN" b="1" dirty="0"/>
              <a:t>《</a:t>
            </a:r>
            <a:r>
              <a:rPr lang="zh-CN" altLang="en-US" b="1" dirty="0"/>
              <a:t>极限与配合</a:t>
            </a:r>
            <a:r>
              <a:rPr lang="en-US" altLang="zh-CN" b="1" dirty="0"/>
              <a:t>》</a:t>
            </a:r>
            <a:r>
              <a:rPr lang="zh-CN" altLang="en-US" b="1" dirty="0" smtClean="0"/>
              <a:t>标准                           （</a:t>
            </a:r>
            <a:r>
              <a:rPr lang="zh-CN" altLang="en-US" b="1" dirty="0"/>
              <a:t>表</a:t>
            </a:r>
            <a:r>
              <a:rPr lang="en-US" altLang="zh-CN" b="1" dirty="0"/>
              <a:t>3.2</a:t>
            </a:r>
            <a:r>
              <a:rPr lang="zh-CN" altLang="en-US" b="1" dirty="0"/>
              <a:t>）中所规定的</a:t>
            </a:r>
            <a:r>
              <a:rPr lang="zh-CN" altLang="en-US" b="1" dirty="0">
                <a:solidFill>
                  <a:srgbClr val="FF0000"/>
                </a:solidFill>
              </a:rPr>
              <a:t>任一公差值</a:t>
            </a:r>
            <a:r>
              <a:rPr lang="zh-CN" altLang="en-US" b="1" dirty="0"/>
              <a:t>。</a:t>
            </a:r>
          </a:p>
        </p:txBody>
      </p:sp>
      <p:grpSp>
        <p:nvGrpSpPr>
          <p:cNvPr id="102430" name="Group 30"/>
          <p:cNvGrpSpPr>
            <a:grpSpLocks/>
          </p:cNvGrpSpPr>
          <p:nvPr/>
        </p:nvGrpSpPr>
        <p:grpSpPr bwMode="auto">
          <a:xfrm>
            <a:off x="6381038" y="779912"/>
            <a:ext cx="2192510" cy="2433324"/>
            <a:chOff x="3767" y="553"/>
            <a:chExt cx="1490" cy="1594"/>
          </a:xfrm>
        </p:grpSpPr>
        <p:grpSp>
          <p:nvGrpSpPr>
            <p:cNvPr id="3087" name="Group 8"/>
            <p:cNvGrpSpPr>
              <a:grpSpLocks/>
            </p:cNvGrpSpPr>
            <p:nvPr/>
          </p:nvGrpSpPr>
          <p:grpSpPr bwMode="auto">
            <a:xfrm>
              <a:off x="3767" y="553"/>
              <a:ext cx="1490" cy="1594"/>
              <a:chOff x="3625" y="554"/>
              <a:chExt cx="1490" cy="1594"/>
            </a:xfrm>
          </p:grpSpPr>
          <p:sp>
            <p:nvSpPr>
              <p:cNvPr id="3092" name="Rectangle 9"/>
              <p:cNvSpPr>
                <a:spLocks noChangeArrowheads="1"/>
              </p:cNvSpPr>
              <p:nvPr/>
            </p:nvSpPr>
            <p:spPr bwMode="auto">
              <a:xfrm>
                <a:off x="4418" y="960"/>
                <a:ext cx="576" cy="912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93" name="Group 10"/>
              <p:cNvGrpSpPr>
                <a:grpSpLocks/>
              </p:cNvGrpSpPr>
              <p:nvPr/>
            </p:nvGrpSpPr>
            <p:grpSpPr bwMode="auto">
              <a:xfrm>
                <a:off x="3625" y="554"/>
                <a:ext cx="1490" cy="1594"/>
                <a:chOff x="3625" y="1094"/>
                <a:chExt cx="1490" cy="1594"/>
              </a:xfrm>
            </p:grpSpPr>
            <p:sp>
              <p:nvSpPr>
                <p:cNvPr id="3094" name="Rectangle 11"/>
                <p:cNvSpPr>
                  <a:spLocks noChangeArrowheads="1"/>
                </p:cNvSpPr>
                <p:nvPr/>
              </p:nvSpPr>
              <p:spPr bwMode="auto">
                <a:xfrm>
                  <a:off x="4464" y="1824"/>
                  <a:ext cx="482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i="1"/>
                    <a:t>T</a:t>
                  </a:r>
                  <a:r>
                    <a:rPr lang="zh-CN" altLang="en-US" sz="1400"/>
                    <a:t>尺寸</a:t>
                  </a:r>
                </a:p>
              </p:txBody>
            </p:sp>
            <p:sp>
              <p:nvSpPr>
                <p:cNvPr id="3095" name="Line 12"/>
                <p:cNvSpPr>
                  <a:spLocks noChangeShapeType="1"/>
                </p:cNvSpPr>
                <p:nvPr/>
              </p:nvSpPr>
              <p:spPr bwMode="auto">
                <a:xfrm>
                  <a:off x="3913" y="1392"/>
                  <a:ext cx="120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9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3986" y="1372"/>
                  <a:ext cx="0" cy="131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aphicFrame>
              <p:nvGraphicFramePr>
                <p:cNvPr id="3097" name="Object 14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019700368"/>
                    </p:ext>
                  </p:extLst>
                </p:nvPr>
              </p:nvGraphicFramePr>
              <p:xfrm>
                <a:off x="3695" y="1094"/>
                <a:ext cx="364" cy="603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22" name="Equation" r:id="rId3" imgW="139639" imgH="571252" progId="Equation.3">
                        <p:embed/>
                      </p:oleObj>
                    </mc:Choice>
                    <mc:Fallback>
                      <p:oleObj name="Equation" r:id="rId3" imgW="139639" imgH="571252" progId="Equation.3">
                        <p:embed/>
                        <p:pic>
                          <p:nvPicPr>
                            <p:cNvPr id="0" name="Object 1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695" y="1094"/>
                              <a:ext cx="364" cy="603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/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098" name="Text Box 15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3327" y="2055"/>
                  <a:ext cx="884" cy="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b="1" dirty="0"/>
                    <a:t>公称尺寸</a:t>
                  </a:r>
                </a:p>
              </p:txBody>
            </p:sp>
          </p:grpSp>
        </p:grpSp>
        <p:sp>
          <p:nvSpPr>
            <p:cNvPr id="3088" name="Line 16"/>
            <p:cNvSpPr>
              <a:spLocks noChangeShapeType="1"/>
            </p:cNvSpPr>
            <p:nvPr/>
          </p:nvSpPr>
          <p:spPr bwMode="auto">
            <a:xfrm>
              <a:off x="4272" y="959"/>
              <a:ext cx="28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Line 17"/>
            <p:cNvSpPr>
              <a:spLocks noChangeShapeType="1"/>
            </p:cNvSpPr>
            <p:nvPr/>
          </p:nvSpPr>
          <p:spPr bwMode="auto">
            <a:xfrm>
              <a:off x="4272" y="1871"/>
              <a:ext cx="28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Line 18"/>
            <p:cNvSpPr>
              <a:spLocks noChangeShapeType="1"/>
            </p:cNvSpPr>
            <p:nvPr/>
          </p:nvSpPr>
          <p:spPr bwMode="auto">
            <a:xfrm>
              <a:off x="4368" y="959"/>
              <a:ext cx="0" cy="91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Text Box 21"/>
            <p:cNvSpPr txBox="1">
              <a:spLocks noChangeArrowheads="1"/>
            </p:cNvSpPr>
            <p:nvPr/>
          </p:nvSpPr>
          <p:spPr bwMode="auto">
            <a:xfrm rot="-5400000">
              <a:off x="3680" y="1157"/>
              <a:ext cx="11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>
                  <a:solidFill>
                    <a:srgbClr val="FF0000"/>
                  </a:solidFill>
                </a:rPr>
                <a:t>公差带大小</a:t>
              </a:r>
            </a:p>
          </p:txBody>
        </p:sp>
      </p:grpSp>
      <p:grpSp>
        <p:nvGrpSpPr>
          <p:cNvPr id="102422" name="Group 22"/>
          <p:cNvGrpSpPr>
            <a:grpSpLocks/>
          </p:cNvGrpSpPr>
          <p:nvPr/>
        </p:nvGrpSpPr>
        <p:grpSpPr bwMode="auto">
          <a:xfrm>
            <a:off x="441325" y="3284538"/>
            <a:ext cx="7843838" cy="2616200"/>
            <a:chOff x="295" y="2432"/>
            <a:chExt cx="4941" cy="1648"/>
          </a:xfrm>
        </p:grpSpPr>
        <p:pic>
          <p:nvPicPr>
            <p:cNvPr id="3083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4900" cy="1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84" name="Rectangle 24"/>
            <p:cNvSpPr>
              <a:spLocks noChangeArrowheads="1"/>
            </p:cNvSpPr>
            <p:nvPr/>
          </p:nvSpPr>
          <p:spPr bwMode="auto">
            <a:xfrm>
              <a:off x="1056" y="2544"/>
              <a:ext cx="57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FF0000"/>
                  </a:solidFill>
                </a:rPr>
                <a:t>表</a:t>
              </a:r>
              <a:r>
                <a:rPr lang="en-US" altLang="zh-CN" b="1">
                  <a:solidFill>
                    <a:srgbClr val="FF0000"/>
                  </a:solidFill>
                </a:rPr>
                <a:t>3.2</a:t>
              </a:r>
            </a:p>
          </p:txBody>
        </p:sp>
        <p:sp>
          <p:nvSpPr>
            <p:cNvPr id="3085" name="Text Box 25"/>
            <p:cNvSpPr txBox="1">
              <a:spLocks noChangeArrowheads="1"/>
            </p:cNvSpPr>
            <p:nvPr/>
          </p:nvSpPr>
          <p:spPr bwMode="auto">
            <a:xfrm>
              <a:off x="3137" y="2432"/>
              <a:ext cx="1951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（摘自</a:t>
              </a:r>
              <a:r>
                <a:rPr lang="en-US" altLang="zh-CN" sz="2000" b="1"/>
                <a:t>GB/T1800.1-2009</a:t>
              </a:r>
              <a:r>
                <a:rPr lang="zh-CN" altLang="en-US" sz="2000" b="1"/>
                <a:t>）</a:t>
              </a:r>
            </a:p>
          </p:txBody>
        </p:sp>
        <p:sp>
          <p:nvSpPr>
            <p:cNvPr id="3086" name="Text Box 26"/>
            <p:cNvSpPr txBox="1">
              <a:spLocks noChangeArrowheads="1"/>
            </p:cNvSpPr>
            <p:nvPr/>
          </p:nvSpPr>
          <p:spPr bwMode="auto">
            <a:xfrm>
              <a:off x="295" y="2750"/>
              <a:ext cx="564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b="1"/>
                <a:t>公称尺寸</a:t>
              </a:r>
              <a:r>
                <a:rPr lang="en-US" altLang="zh-CN" sz="1200" b="1"/>
                <a:t>/</a:t>
              </a:r>
            </a:p>
          </p:txBody>
        </p:sp>
      </p:grpSp>
      <p:sp>
        <p:nvSpPr>
          <p:cNvPr id="102427" name="Line 27"/>
          <p:cNvSpPr>
            <a:spLocks noChangeShapeType="1"/>
          </p:cNvSpPr>
          <p:nvPr/>
        </p:nvSpPr>
        <p:spPr bwMode="auto">
          <a:xfrm>
            <a:off x="1336675" y="4238625"/>
            <a:ext cx="68167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28" name="Line 28"/>
          <p:cNvSpPr>
            <a:spLocks noChangeShapeType="1"/>
          </p:cNvSpPr>
          <p:nvPr/>
        </p:nvSpPr>
        <p:spPr bwMode="auto">
          <a:xfrm>
            <a:off x="441325" y="4238625"/>
            <a:ext cx="0" cy="16621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31" name="Text Box 31"/>
          <p:cNvSpPr txBox="1">
            <a:spLocks noChangeArrowheads="1"/>
          </p:cNvSpPr>
          <p:nvPr/>
        </p:nvSpPr>
        <p:spPr bwMode="auto">
          <a:xfrm>
            <a:off x="733375" y="2636912"/>
            <a:ext cx="7212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标准公差值确定</a:t>
            </a:r>
            <a:r>
              <a:rPr lang="zh-CN" altLang="en-US" b="1" dirty="0">
                <a:solidFill>
                  <a:srgbClr val="FF0000"/>
                </a:solidFill>
              </a:rPr>
              <a:t>公差带大小，</a:t>
            </a:r>
            <a:r>
              <a:rPr lang="zh-CN" altLang="en-US" b="1" dirty="0"/>
              <a:t>见右图。</a:t>
            </a:r>
          </a:p>
        </p:txBody>
      </p:sp>
      <p:sp>
        <p:nvSpPr>
          <p:cNvPr id="3082" name="Rectangle 32"/>
          <p:cNvSpPr>
            <a:spLocks noChangeArrowheads="1"/>
          </p:cNvSpPr>
          <p:nvPr/>
        </p:nvSpPr>
        <p:spPr bwMode="auto">
          <a:xfrm>
            <a:off x="230137" y="1628800"/>
            <a:ext cx="6161088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标准公差系列</a:t>
            </a:r>
            <a:r>
              <a:rPr lang="zh-CN" altLang="en-US" b="1" dirty="0"/>
              <a:t>是由不同的公差等级和不同的孔、轴公称尺寸的标准公差值构成的。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2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102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utoUpdateAnimBg="0"/>
      <p:bldP spid="102405" grpId="0" autoUpdateAnimBg="0"/>
      <p:bldP spid="102427" grpId="0" animBg="1"/>
      <p:bldP spid="102428" grpId="0" animBg="1"/>
      <p:bldP spid="102431" grpId="0" autoUpdateAnimBg="0"/>
      <p:bldP spid="308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02B3C59-6053-48C1-88F4-EF5699EBE9F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29952" y="1599110"/>
            <a:ext cx="70104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 </a:t>
            </a:r>
            <a:r>
              <a:rPr lang="en-US" altLang="zh-CN" b="1" dirty="0"/>
              <a:t>A—H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/>
              <a:t>a—h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11</a:t>
            </a:r>
            <a:r>
              <a:rPr lang="zh-CN" altLang="en-US" b="1" dirty="0">
                <a:latin typeface="宋体" pitchFamily="2" charset="-122"/>
              </a:rPr>
              <a:t>种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间隙配合</a:t>
            </a:r>
            <a:r>
              <a:rPr lang="zh-CN" altLang="en-US" b="1" dirty="0">
                <a:latin typeface="宋体" pitchFamily="2" charset="-122"/>
              </a:rPr>
              <a:t>。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705544" y="3044601"/>
            <a:ext cx="809759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b="1" dirty="0"/>
              <a:t>JS</a:t>
            </a:r>
            <a:r>
              <a:rPr lang="zh-CN" altLang="en-US" b="1" dirty="0"/>
              <a:t>、</a:t>
            </a:r>
            <a:r>
              <a:rPr lang="en-US" altLang="zh-CN" b="1" dirty="0"/>
              <a:t>J—N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 err="1"/>
              <a:t>js</a:t>
            </a:r>
            <a:r>
              <a:rPr lang="zh-CN" altLang="en-US" b="1" dirty="0"/>
              <a:t>、</a:t>
            </a:r>
            <a:r>
              <a:rPr lang="en-US" altLang="zh-CN" b="1" dirty="0"/>
              <a:t>j—n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 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5</a:t>
            </a:r>
            <a:r>
              <a:rPr lang="zh-CN" altLang="en-US" b="1" dirty="0">
                <a:latin typeface="宋体" pitchFamily="2" charset="-122"/>
              </a:rPr>
              <a:t>种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过渡配合</a:t>
            </a:r>
            <a:r>
              <a:rPr lang="zh-CN" altLang="en-US" b="1" dirty="0">
                <a:latin typeface="宋体" pitchFamily="2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                             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767011" y="4437112"/>
            <a:ext cx="711735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</a:t>
            </a:r>
            <a:r>
              <a:rPr lang="en-US" altLang="zh-CN" b="1" dirty="0"/>
              <a:t>P—ZC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>
                <a:latin typeface="宋体" pitchFamily="2" charset="-122"/>
              </a:rPr>
              <a:t>和</a:t>
            </a:r>
            <a:r>
              <a:rPr lang="en-US" altLang="zh-CN" b="1" dirty="0"/>
              <a:t>p—</a:t>
            </a:r>
            <a:r>
              <a:rPr lang="en-US" altLang="zh-CN" b="1" dirty="0" err="1"/>
              <a:t>zc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zh-CN" altLang="en-US" b="1" dirty="0"/>
              <a:t>各</a:t>
            </a:r>
            <a:r>
              <a:rPr lang="zh-CN" altLang="en-US" b="1" dirty="0">
                <a:latin typeface="宋体" pitchFamily="2" charset="-122"/>
              </a:rPr>
              <a:t>形成</a:t>
            </a:r>
            <a:r>
              <a:rPr lang="en-US" altLang="zh-CN" b="1" dirty="0"/>
              <a:t>12</a:t>
            </a:r>
            <a:r>
              <a:rPr lang="zh-CN" altLang="en-US" b="1" dirty="0">
                <a:latin typeface="宋体" pitchFamily="2" charset="-122"/>
              </a:rPr>
              <a:t>种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过盈配合</a:t>
            </a:r>
            <a:r>
              <a:rPr lang="zh-CN" altLang="en-US" b="1" dirty="0">
                <a:latin typeface="宋体" pitchFamily="2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                          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1037084" y="1191666"/>
            <a:ext cx="6072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1. </a:t>
            </a:r>
            <a:r>
              <a:rPr lang="zh-CN" altLang="en-US" b="1"/>
              <a:t>各种基本偏差形成配合的特性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873571" y="2134641"/>
            <a:ext cx="744284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>
                <a:latin typeface="宋体" pitchFamily="2" charset="-122"/>
              </a:rPr>
              <a:t>其中</a:t>
            </a:r>
            <a:r>
              <a:rPr lang="en-US" altLang="zh-CN" b="1" dirty="0"/>
              <a:t>A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/>
              <a:t>a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</a:t>
            </a:r>
            <a:r>
              <a:rPr lang="zh-CN" altLang="en-US" b="1" dirty="0">
                <a:latin typeface="宋体" pitchFamily="2" charset="-122"/>
              </a:rPr>
              <a:t>形成的配合间隙最大；</a:t>
            </a:r>
            <a:r>
              <a:rPr lang="zh-CN" altLang="en-US" b="1" dirty="0"/>
              <a:t>其后，间隙依次减小。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837059" y="3553866"/>
            <a:ext cx="7693025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>
                <a:latin typeface="宋体" pitchFamily="2" charset="-122"/>
              </a:rPr>
              <a:t>其中</a:t>
            </a:r>
            <a:r>
              <a:rPr lang="en-US" altLang="zh-CN" b="1" dirty="0"/>
              <a:t>JS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 err="1"/>
              <a:t>js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</a:t>
            </a:r>
            <a:r>
              <a:rPr lang="zh-CN" altLang="en-US" b="1" dirty="0">
                <a:latin typeface="宋体" pitchFamily="2" charset="-122"/>
              </a:rPr>
              <a:t>形成的配合较松，获得间隙的概率较大；</a:t>
            </a:r>
            <a:r>
              <a:rPr lang="zh-CN" altLang="en-US" b="1" dirty="0"/>
              <a:t>其后，依次变紧；</a:t>
            </a:r>
            <a:endParaRPr lang="zh-CN" altLang="en-US" b="1" dirty="0">
              <a:latin typeface="宋体" pitchFamily="2" charset="-122"/>
            </a:endParaRP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897384" y="4941168"/>
            <a:ext cx="7632700" cy="936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b="1" dirty="0">
                <a:latin typeface="宋体" pitchFamily="2" charset="-122"/>
              </a:rPr>
              <a:t>其中</a:t>
            </a:r>
            <a:r>
              <a:rPr lang="en-US" altLang="zh-CN" b="1" dirty="0"/>
              <a:t>P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</a:t>
            </a:r>
            <a:r>
              <a:rPr lang="en-US" altLang="zh-CN" b="1" dirty="0">
                <a:latin typeface="宋体" pitchFamily="2" charset="-122"/>
              </a:rPr>
              <a:t>(</a:t>
            </a:r>
            <a:r>
              <a:rPr lang="en-US" altLang="zh-CN" b="1" dirty="0"/>
              <a:t>p</a:t>
            </a:r>
            <a:r>
              <a:rPr lang="zh-CN" altLang="en-US" b="1" dirty="0">
                <a:latin typeface="宋体" pitchFamily="2" charset="-122"/>
              </a:rPr>
              <a:t>与</a:t>
            </a:r>
            <a:r>
              <a:rPr lang="en-US" altLang="zh-CN" b="1" dirty="0"/>
              <a:t>H) </a:t>
            </a:r>
            <a:r>
              <a:rPr lang="zh-CN" altLang="en-US" b="1" dirty="0">
                <a:latin typeface="宋体" pitchFamily="2" charset="-122"/>
              </a:rPr>
              <a:t>形成的配合过盈最小；</a:t>
            </a:r>
            <a:r>
              <a:rPr lang="zh-CN" altLang="en-US" b="1" dirty="0"/>
              <a:t>其后，</a:t>
            </a:r>
            <a:r>
              <a:rPr lang="zh-CN" altLang="en-US" b="1" dirty="0" smtClean="0"/>
              <a:t>过盈依次</a:t>
            </a:r>
            <a:r>
              <a:rPr lang="zh-CN" altLang="en-US" b="1" dirty="0"/>
              <a:t>增大。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730696" y="620688"/>
            <a:ext cx="6378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800" b="1" dirty="0"/>
              <a:t> 3.3.2  </a:t>
            </a:r>
            <a:r>
              <a:rPr lang="zh-CN" altLang="en-US" sz="2800" b="1" dirty="0"/>
              <a:t>孔、轴的</a:t>
            </a:r>
            <a:r>
              <a:rPr lang="zh-CN" altLang="en-US" sz="2800" b="1" dirty="0" smtClean="0"/>
              <a:t>基本偏差的确定</a:t>
            </a:r>
            <a:r>
              <a:rPr lang="zh-CN" altLang="en-US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build="p" autoUpdateAnimBg="0"/>
      <p:bldP spid="9231" grpId="0" build="p" autoUpdateAnimBg="0"/>
      <p:bldP spid="9232" grpId="0" build="p" autoUpdateAnimBg="0"/>
      <p:bldP spid="9234" grpId="0" build="p" autoUpdateAnimBg="0"/>
      <p:bldP spid="9238" grpId="0" autoUpdateAnimBg="0"/>
      <p:bldP spid="9245" grpId="0" autoUpdateAnimBg="0"/>
      <p:bldP spid="9247" grpId="0" autoUpdateAnimBg="0"/>
      <p:bldP spid="9254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4443E0F-97C4-4A20-B232-9582D54613D1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395536" y="229173"/>
            <a:ext cx="5662612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/>
              <a:t> 2. </a:t>
            </a:r>
            <a:r>
              <a:rPr lang="zh-CN" altLang="en-US" b="1" dirty="0">
                <a:latin typeface="宋体" pitchFamily="2" charset="-122"/>
              </a:rPr>
              <a:t>孔、轴</a:t>
            </a:r>
            <a:r>
              <a:rPr lang="zh-CN" altLang="en-US" b="1" dirty="0" smtClean="0">
                <a:latin typeface="宋体" pitchFamily="2" charset="-122"/>
              </a:rPr>
              <a:t>基本偏差数值的计算</a:t>
            </a:r>
            <a:r>
              <a:rPr lang="zh-CN" altLang="en-US" b="1" dirty="0">
                <a:latin typeface="宋体" pitchFamily="2" charset="-122"/>
              </a:rPr>
              <a:t>公式</a:t>
            </a: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396180" y="732433"/>
            <a:ext cx="84963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     </a:t>
            </a:r>
            <a:r>
              <a:rPr lang="zh-CN" altLang="en-US" b="1" dirty="0">
                <a:latin typeface="宋体" pitchFamily="2" charset="-122"/>
              </a:rPr>
              <a:t>孔、轴基本偏差计算公式是由试验和统计分析得到的，其计算公式见表</a:t>
            </a:r>
            <a:r>
              <a:rPr lang="en-US" altLang="zh-CN" b="1" dirty="0"/>
              <a:t>3.3</a:t>
            </a:r>
            <a:r>
              <a:rPr lang="en-US" altLang="zh-CN" b="1" dirty="0">
                <a:latin typeface="宋体" pitchFamily="2" charset="-122"/>
              </a:rPr>
              <a:t> </a:t>
            </a:r>
            <a:r>
              <a:rPr lang="zh-CN" altLang="en-US" b="1" dirty="0">
                <a:latin typeface="宋体" pitchFamily="2" charset="-122"/>
              </a:rPr>
              <a:t>。</a:t>
            </a:r>
          </a:p>
        </p:txBody>
      </p:sp>
      <p:graphicFrame>
        <p:nvGraphicFramePr>
          <p:cNvPr id="2253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330997"/>
              </p:ext>
            </p:extLst>
          </p:nvPr>
        </p:nvGraphicFramePr>
        <p:xfrm>
          <a:off x="868363" y="1700808"/>
          <a:ext cx="78073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1" name="公式" r:id="rId3" imgW="2895600" imgH="215900" progId="Equation.3">
                  <p:embed/>
                </p:oleObj>
              </mc:Choice>
              <mc:Fallback>
                <p:oleObj name="公式" r:id="rId3" imgW="2895600" imgH="2159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700808"/>
                        <a:ext cx="78073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/>
        </p:nvGraphicFramePr>
        <p:xfrm>
          <a:off x="900113" y="2205038"/>
          <a:ext cx="44053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2" name="公式" r:id="rId5" imgW="1892300" imgH="215900" progId="Equation.3">
                  <p:embed/>
                </p:oleObj>
              </mc:Choice>
              <mc:Fallback>
                <p:oleObj name="公式" r:id="rId5" imgW="1892300" imgH="2159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205038"/>
                        <a:ext cx="4405312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615170"/>
              </p:ext>
            </p:extLst>
          </p:nvPr>
        </p:nvGraphicFramePr>
        <p:xfrm>
          <a:off x="5436096" y="2133600"/>
          <a:ext cx="3249612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3" name="公式" r:id="rId7" imgW="1269449" imgH="215806" progId="Equation.3">
                  <p:embed/>
                </p:oleObj>
              </mc:Choice>
              <mc:Fallback>
                <p:oleObj name="公式" r:id="rId7" imgW="1269449" imgH="215806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2133600"/>
                        <a:ext cx="3249612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95" name="Picture 6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08920"/>
            <a:ext cx="7313577" cy="39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75856" y="6236742"/>
            <a:ext cx="7253288" cy="288925"/>
            <a:chOff x="793" y="3611"/>
            <a:chExt cx="4569" cy="182"/>
          </a:xfrm>
        </p:grpSpPr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793" y="3793"/>
              <a:ext cx="456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960" y="3611"/>
              <a:ext cx="2313" cy="18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  <p:bldP spid="5530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E4B6E3A-FEA2-4A79-874F-BDF29162250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83058" y="307504"/>
            <a:ext cx="7732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3. </a:t>
            </a:r>
            <a:r>
              <a:rPr lang="zh-CN" altLang="en-US" b="1" dirty="0">
                <a:latin typeface="宋体" pitchFamily="2" charset="-122"/>
              </a:rPr>
              <a:t>孔、轴基本偏差数值表（如表</a:t>
            </a:r>
            <a:r>
              <a:rPr lang="en-US" altLang="zh-CN" b="1" dirty="0">
                <a:latin typeface="宋体" pitchFamily="2" charset="-122"/>
              </a:rPr>
              <a:t>3.4</a:t>
            </a:r>
            <a:r>
              <a:rPr lang="zh-CN" altLang="en-US" b="1" dirty="0">
                <a:latin typeface="宋体" pitchFamily="2" charset="-122"/>
              </a:rPr>
              <a:t>和表</a:t>
            </a:r>
            <a:r>
              <a:rPr lang="en-US" altLang="zh-CN" b="1" dirty="0">
                <a:latin typeface="宋体" pitchFamily="2" charset="-122"/>
              </a:rPr>
              <a:t>3.5</a:t>
            </a:r>
            <a:r>
              <a:rPr lang="zh-CN" altLang="en-US" b="1" dirty="0">
                <a:latin typeface="宋体" pitchFamily="2" charset="-122"/>
              </a:rPr>
              <a:t>所示） </a:t>
            </a: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4878833" y="738584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→</a:t>
            </a:r>
            <a:r>
              <a:rPr lang="zh-CN" altLang="en-US" sz="2800" b="1" dirty="0"/>
              <a:t>计算 </a:t>
            </a: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827533" y="1181497"/>
            <a:ext cx="4327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→</a:t>
            </a:r>
            <a:r>
              <a:rPr lang="zh-CN" altLang="en-US" b="1"/>
              <a:t>按规定进行尾数修约 </a:t>
            </a: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4318000" y="1125538"/>
            <a:ext cx="39576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→</a:t>
            </a:r>
            <a:r>
              <a:rPr lang="zh-CN" altLang="en-US" b="1"/>
              <a:t>表</a:t>
            </a:r>
            <a:r>
              <a:rPr lang="en-US" altLang="zh-CN" b="1"/>
              <a:t>3.4</a:t>
            </a:r>
            <a:r>
              <a:rPr lang="zh-CN" altLang="en-US" b="1"/>
              <a:t>和表</a:t>
            </a:r>
            <a:r>
              <a:rPr lang="en-US" altLang="zh-CN" b="1"/>
              <a:t>3.5 </a:t>
            </a:r>
            <a:r>
              <a:rPr lang="zh-CN" altLang="en-US" b="1"/>
              <a:t>。</a:t>
            </a:r>
          </a:p>
        </p:txBody>
      </p:sp>
      <p:grpSp>
        <p:nvGrpSpPr>
          <p:cNvPr id="10280" name="Group 40"/>
          <p:cNvGrpSpPr>
            <a:grpSpLocks/>
          </p:cNvGrpSpPr>
          <p:nvPr/>
        </p:nvGrpSpPr>
        <p:grpSpPr bwMode="auto">
          <a:xfrm>
            <a:off x="683071" y="752872"/>
            <a:ext cx="3967162" cy="571500"/>
            <a:chOff x="573" y="585"/>
            <a:chExt cx="2499" cy="360"/>
          </a:xfrm>
        </p:grpSpPr>
        <p:sp>
          <p:nvSpPr>
            <p:cNvPr id="23570" name="Text Box 3"/>
            <p:cNvSpPr txBox="1">
              <a:spLocks noChangeArrowheads="1"/>
            </p:cNvSpPr>
            <p:nvPr/>
          </p:nvSpPr>
          <p:spPr bwMode="auto">
            <a:xfrm>
              <a:off x="573" y="585"/>
              <a:ext cx="97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/>
                <a:t>由表</a:t>
              </a:r>
              <a:r>
                <a:rPr lang="en-US" altLang="zh-CN" sz="2800" b="1"/>
                <a:t>3.3 </a:t>
              </a:r>
            </a:p>
          </p:txBody>
        </p:sp>
        <p:graphicFrame>
          <p:nvGraphicFramePr>
            <p:cNvPr id="23571" name="Object 39"/>
            <p:cNvGraphicFramePr>
              <a:graphicFrameLocks noChangeAspect="1"/>
            </p:cNvGraphicFramePr>
            <p:nvPr/>
          </p:nvGraphicFramePr>
          <p:xfrm>
            <a:off x="1423" y="624"/>
            <a:ext cx="1649" cy="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620" name="Equation" r:id="rId3" imgW="1371600" imgH="266700" progId="Equation.3">
                    <p:embed/>
                  </p:oleObj>
                </mc:Choice>
                <mc:Fallback>
                  <p:oleObj name="Equation" r:id="rId3" imgW="1371600" imgH="266700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23" y="624"/>
                          <a:ext cx="1649" cy="3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97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393060"/>
              </p:ext>
            </p:extLst>
          </p:nvPr>
        </p:nvGraphicFramePr>
        <p:xfrm>
          <a:off x="986283" y="1781572"/>
          <a:ext cx="333057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1" name="公式" r:id="rId5" imgW="1498320" imgH="215640" progId="Equation.3">
                  <p:embed/>
                </p:oleObj>
              </mc:Choice>
              <mc:Fallback>
                <p:oleObj name="公式" r:id="rId5" imgW="1498320" imgH="21564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283" y="1781572"/>
                        <a:ext cx="3330575" cy="481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9" name="Text Box 59"/>
          <p:cNvSpPr txBox="1">
            <a:spLocks noChangeArrowheads="1"/>
          </p:cNvSpPr>
          <p:nvPr/>
        </p:nvSpPr>
        <p:spPr bwMode="auto">
          <a:xfrm>
            <a:off x="4499992" y="1685751"/>
            <a:ext cx="4332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FF0000"/>
                </a:solidFill>
              </a:rPr>
              <a:t>es</a:t>
            </a:r>
            <a:r>
              <a:rPr lang="en-US" altLang="zh-CN" sz="2800" b="1" dirty="0">
                <a:solidFill>
                  <a:srgbClr val="FF0000"/>
                </a:solidFill>
              </a:rPr>
              <a:t> = -20μm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</a:p>
        </p:txBody>
      </p:sp>
      <p:grpSp>
        <p:nvGrpSpPr>
          <p:cNvPr id="10313" name="Group 73"/>
          <p:cNvGrpSpPr>
            <a:grpSpLocks/>
          </p:cNvGrpSpPr>
          <p:nvPr/>
        </p:nvGrpSpPr>
        <p:grpSpPr bwMode="auto">
          <a:xfrm>
            <a:off x="691530" y="2205756"/>
            <a:ext cx="7408862" cy="4319588"/>
            <a:chOff x="317" y="1480"/>
            <a:chExt cx="4667" cy="2721"/>
          </a:xfrm>
        </p:grpSpPr>
        <p:pic>
          <p:nvPicPr>
            <p:cNvPr id="23567" name="Picture 6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" y="1620"/>
              <a:ext cx="4490" cy="2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568" name="Rectangle 66"/>
            <p:cNvSpPr>
              <a:spLocks noChangeArrowheads="1"/>
            </p:cNvSpPr>
            <p:nvPr/>
          </p:nvSpPr>
          <p:spPr bwMode="auto">
            <a:xfrm>
              <a:off x="2658" y="1480"/>
              <a:ext cx="2326" cy="23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/>
                <a:t>表</a:t>
              </a:r>
              <a:r>
                <a:rPr lang="en-US" altLang="zh-CN"/>
                <a:t>3.4</a:t>
              </a:r>
              <a:r>
                <a:rPr lang="zh-CN" altLang="en-US"/>
                <a:t>轴的基本偏差数值</a:t>
              </a:r>
            </a:p>
          </p:txBody>
        </p:sp>
        <p:sp>
          <p:nvSpPr>
            <p:cNvPr id="23569" name="Text Box 67"/>
            <p:cNvSpPr txBox="1">
              <a:spLocks noChangeArrowheads="1"/>
            </p:cNvSpPr>
            <p:nvPr/>
          </p:nvSpPr>
          <p:spPr bwMode="auto">
            <a:xfrm>
              <a:off x="317" y="1842"/>
              <a:ext cx="431" cy="5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公称</a:t>
              </a:r>
            </a:p>
            <a:p>
              <a:pPr eaLnBrk="1" hangingPunct="1"/>
              <a:r>
                <a:rPr lang="zh-CN" altLang="en-US" sz="1800" b="1"/>
                <a:t>尺寸</a:t>
              </a:r>
            </a:p>
            <a:p>
              <a:pPr eaLnBrk="1" hangingPunct="1"/>
              <a:r>
                <a:rPr lang="en-US" altLang="zh-CN" sz="1800" b="1"/>
                <a:t>/mm</a:t>
              </a:r>
            </a:p>
          </p:txBody>
        </p:sp>
      </p:grpSp>
      <p:grpSp>
        <p:nvGrpSpPr>
          <p:cNvPr id="10312" name="Group 72"/>
          <p:cNvGrpSpPr>
            <a:grpSpLocks/>
          </p:cNvGrpSpPr>
          <p:nvPr/>
        </p:nvGrpSpPr>
        <p:grpSpPr bwMode="auto">
          <a:xfrm>
            <a:off x="942355" y="4005981"/>
            <a:ext cx="6913562" cy="2016125"/>
            <a:chOff x="475" y="2614"/>
            <a:chExt cx="4355" cy="1270"/>
          </a:xfrm>
        </p:grpSpPr>
        <p:sp>
          <p:nvSpPr>
            <p:cNvPr id="23564" name="Rectangle 68"/>
            <p:cNvSpPr>
              <a:spLocks noChangeArrowheads="1"/>
            </p:cNvSpPr>
            <p:nvPr/>
          </p:nvSpPr>
          <p:spPr bwMode="auto">
            <a:xfrm>
              <a:off x="2772" y="3581"/>
              <a:ext cx="375" cy="3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5" name="Line 70"/>
            <p:cNvSpPr>
              <a:spLocks noChangeShapeType="1"/>
            </p:cNvSpPr>
            <p:nvPr/>
          </p:nvSpPr>
          <p:spPr bwMode="auto">
            <a:xfrm>
              <a:off x="475" y="3884"/>
              <a:ext cx="435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Line 71"/>
            <p:cNvSpPr>
              <a:spLocks noChangeShapeType="1"/>
            </p:cNvSpPr>
            <p:nvPr/>
          </p:nvSpPr>
          <p:spPr bwMode="auto">
            <a:xfrm flipV="1">
              <a:off x="3107" y="2614"/>
              <a:ext cx="0" cy="96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  <p:bldP spid="10255" grpId="0" autoUpdateAnimBg="0"/>
      <p:bldP spid="10256" grpId="0" autoUpdateAnimBg="0"/>
      <p:bldP spid="10257" grpId="0" autoUpdateAnimBg="0"/>
      <p:bldP spid="1029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2F4F48F-0B22-4AAF-AF61-58EC9880736B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971004" y="523528"/>
            <a:ext cx="6337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latin typeface="宋体" pitchFamily="2" charset="-122"/>
              </a:rPr>
              <a:t>4. </a:t>
            </a:r>
            <a:r>
              <a:rPr lang="zh-CN" altLang="en-US" b="1" dirty="0">
                <a:latin typeface="宋体" pitchFamily="2" charset="-122"/>
              </a:rPr>
              <a:t>孔、轴基本偏差换算规则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970781" y="1027584"/>
            <a:ext cx="410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(1)  </a:t>
            </a:r>
            <a:r>
              <a:rPr lang="zh-CN" altLang="en-US" b="1" dirty="0"/>
              <a:t>一般规则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1404689" y="3202533"/>
            <a:ext cx="7343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/>
              <a:t> A—H:                    EI</a:t>
            </a: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en-US" altLang="zh-CN" sz="2800" b="1" dirty="0"/>
              <a:t>=</a:t>
            </a:r>
            <a:r>
              <a:rPr lang="en-US" altLang="zh-CN" sz="2800" b="1" dirty="0">
                <a:solidFill>
                  <a:srgbClr val="FF0000"/>
                </a:solidFill>
              </a:rPr>
              <a:t> - </a:t>
            </a:r>
            <a:r>
              <a:rPr lang="en-US" altLang="zh-CN" sz="2800" b="1" dirty="0" err="1">
                <a:solidFill>
                  <a:srgbClr val="FF0000"/>
                </a:solidFill>
              </a:rPr>
              <a:t>es</a:t>
            </a:r>
            <a:r>
              <a:rPr lang="en-US" altLang="zh-CN" sz="2800" b="1" dirty="0">
                <a:solidFill>
                  <a:srgbClr val="FF0000"/>
                </a:solidFill>
              </a:rPr>
              <a:t>              </a:t>
            </a:r>
            <a:r>
              <a:rPr lang="en-US" altLang="zh-CN" sz="2800" b="1" dirty="0"/>
              <a:t>(3.18)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1550739" y="3889921"/>
            <a:ext cx="7197725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J—ZC                   ES</a:t>
            </a:r>
            <a:r>
              <a:rPr lang="en-US" altLang="zh-CN" sz="2800" b="1">
                <a:solidFill>
                  <a:srgbClr val="FF0000"/>
                </a:solidFill>
              </a:rPr>
              <a:t> = - ei               </a:t>
            </a:r>
            <a:r>
              <a:rPr lang="en-US" altLang="zh-CN" sz="2800" b="1"/>
              <a:t>(3.19)</a:t>
            </a:r>
          </a:p>
        </p:txBody>
      </p:sp>
      <p:sp>
        <p:nvSpPr>
          <p:cNvPr id="24583" name="矩形 1"/>
          <p:cNvSpPr>
            <a:spLocks noChangeArrowheads="1"/>
          </p:cNvSpPr>
          <p:nvPr/>
        </p:nvSpPr>
        <p:spPr bwMode="auto">
          <a:xfrm>
            <a:off x="467494" y="1384716"/>
            <a:ext cx="8208962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       一般规则为：同一字母的孔的基本偏差与轴的基本偏差相对零线是完全对称的。 即孔与轴的基本偏差对应</a:t>
            </a:r>
            <a:r>
              <a:rPr lang="en-US" altLang="zh-CN" b="1" dirty="0"/>
              <a:t>(</a:t>
            </a:r>
            <a:r>
              <a:rPr lang="zh-CN" altLang="en-US" b="1" dirty="0"/>
              <a:t>例如 </a:t>
            </a:r>
            <a:r>
              <a:rPr lang="en-US" altLang="zh-CN" b="1" dirty="0"/>
              <a:t>A </a:t>
            </a:r>
            <a:r>
              <a:rPr lang="zh-CN" altLang="en-US" b="1" dirty="0"/>
              <a:t>对应 </a:t>
            </a:r>
            <a:r>
              <a:rPr lang="en-US" altLang="zh-CN" b="1" dirty="0"/>
              <a:t>a)</a:t>
            </a:r>
            <a:r>
              <a:rPr lang="zh-CN" altLang="en-US" b="1" dirty="0"/>
              <a:t>时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两者的基本偏差的绝对值相等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而符号相反</a:t>
            </a:r>
            <a:r>
              <a:rPr lang="en-US" altLang="zh-CN" b="1" dirty="0"/>
              <a:t>,</a:t>
            </a:r>
            <a:r>
              <a:rPr lang="zh-CN" altLang="en-US" b="1" dirty="0"/>
              <a:t>即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067395" y="4581128"/>
            <a:ext cx="63849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 </a:t>
            </a:r>
            <a:r>
              <a:rPr lang="zh-CN" altLang="en-US" b="1" dirty="0"/>
              <a:t>一般规则适用于所有孔的基本偏差。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30" grpId="0" autoUpdateAnimBg="0"/>
      <p:bldP spid="77831" grpId="0" autoUpdateAnimBg="0"/>
      <p:bldP spid="77832" grpId="0" autoUpdateAnimBg="0"/>
      <p:bldP spid="24583" grpId="0"/>
      <p:bldP spid="1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B0BF60A-70A0-4FF7-A1B9-5AC4A7780F70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17289" y="1238845"/>
            <a:ext cx="42433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宋体" pitchFamily="2" charset="-122"/>
              </a:rPr>
              <a:t>①</a:t>
            </a:r>
            <a:r>
              <a:rPr lang="zh-CN" altLang="en-US" b="1" dirty="0"/>
              <a:t>过渡和过盈配合</a:t>
            </a:r>
            <a:r>
              <a:rPr lang="zh-CN" altLang="en-US" b="1" dirty="0">
                <a:latin typeface="宋体" pitchFamily="2" charset="-122"/>
              </a:rPr>
              <a:t>   </a:t>
            </a:r>
            <a:endParaRPr lang="zh-CN" altLang="en-US" b="1" dirty="0"/>
          </a:p>
        </p:txBody>
      </p:sp>
      <p:grpSp>
        <p:nvGrpSpPr>
          <p:cNvPr id="25604" name="组合 1"/>
          <p:cNvGrpSpPr>
            <a:grpSpLocks/>
          </p:cNvGrpSpPr>
          <p:nvPr/>
        </p:nvGrpSpPr>
        <p:grpSpPr bwMode="auto">
          <a:xfrm>
            <a:off x="396304" y="3284984"/>
            <a:ext cx="4745895" cy="1077913"/>
            <a:chOff x="352828" y="3791248"/>
            <a:chExt cx="4745099" cy="1077912"/>
          </a:xfrm>
        </p:grpSpPr>
        <p:graphicFrame>
          <p:nvGraphicFramePr>
            <p:cNvPr id="25612" name="Object 11"/>
            <p:cNvGraphicFramePr>
              <a:graphicFrameLocks noChangeAspect="1"/>
            </p:cNvGraphicFramePr>
            <p:nvPr/>
          </p:nvGraphicFramePr>
          <p:xfrm>
            <a:off x="604681" y="3791248"/>
            <a:ext cx="4493246" cy="1077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39" name="公式" r:id="rId3" imgW="1752600" imgH="457200" progId="Equation.3">
                    <p:embed/>
                  </p:oleObj>
                </mc:Choice>
                <mc:Fallback>
                  <p:oleObj name="公式" r:id="rId3" imgW="1752600" imgH="4572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4681" y="3791248"/>
                          <a:ext cx="4493246" cy="1077912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3" name="AutoShape 12"/>
            <p:cNvSpPr>
              <a:spLocks/>
            </p:cNvSpPr>
            <p:nvPr/>
          </p:nvSpPr>
          <p:spPr bwMode="auto">
            <a:xfrm>
              <a:off x="352828" y="3871640"/>
              <a:ext cx="281153" cy="927595"/>
            </a:xfrm>
            <a:prstGeom prst="leftBrace">
              <a:avLst>
                <a:gd name="adj1" fmla="val 27216"/>
                <a:gd name="adj2" fmla="val 50000"/>
              </a:avLst>
            </a:prstGeom>
            <a:solidFill>
              <a:srgbClr val="FF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90289" y="1628775"/>
            <a:ext cx="47307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在公称尺寸</a:t>
            </a:r>
            <a:r>
              <a:rPr lang="en-US" altLang="zh-CN" sz="2800" b="1" i="1" dirty="0"/>
              <a:t>D &gt;</a:t>
            </a:r>
            <a:r>
              <a:rPr lang="en-US" altLang="zh-CN" sz="2800" b="1" dirty="0"/>
              <a:t>3~500mm</a:t>
            </a:r>
            <a:r>
              <a:rPr lang="zh-CN" altLang="en-US" sz="2800" b="1" dirty="0"/>
              <a:t>及</a:t>
            </a:r>
            <a:endParaRPr lang="en-US" altLang="zh-CN" sz="2800" b="1" dirty="0"/>
          </a:p>
          <a:p>
            <a:pPr eaLnBrk="1" hangingPunct="1">
              <a:lnSpc>
                <a:spcPct val="130000"/>
              </a:lnSpc>
            </a:pPr>
            <a:r>
              <a:rPr lang="en-US" altLang="zh-CN" sz="2800" b="1" dirty="0"/>
              <a:t> </a:t>
            </a:r>
            <a:r>
              <a:rPr lang="en-US" altLang="zh-CN" b="1" dirty="0"/>
              <a:t>  K,M,N≤IT8 </a:t>
            </a:r>
            <a:r>
              <a:rPr lang="zh-CN" altLang="en-US" b="1" dirty="0"/>
              <a:t>和</a:t>
            </a:r>
            <a:r>
              <a:rPr lang="en-US" altLang="zh-CN" b="1" dirty="0"/>
              <a:t>P~ZC ≤</a:t>
            </a:r>
            <a:r>
              <a:rPr lang="en-US" altLang="zh-CN" b="1" dirty="0" smtClean="0"/>
              <a:t>IT7</a:t>
            </a:r>
            <a:r>
              <a:rPr lang="zh-CN" altLang="en-US" b="1" dirty="0" smtClean="0"/>
              <a:t>时</a:t>
            </a:r>
            <a:r>
              <a:rPr lang="zh-CN" altLang="en-US" b="1" dirty="0"/>
              <a:t>，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09339" y="271239"/>
            <a:ext cx="410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(2)  </a:t>
            </a:r>
            <a:r>
              <a:rPr lang="zh-CN" altLang="en-US" b="1" dirty="0"/>
              <a:t>特殊规则</a:t>
            </a:r>
          </a:p>
        </p:txBody>
      </p:sp>
      <p:pic>
        <p:nvPicPr>
          <p:cNvPr id="2560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419696"/>
            <a:ext cx="3995738" cy="467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83951" y="734789"/>
            <a:ext cx="81645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孔、轴基本偏差换算的特殊规则见图</a:t>
            </a:r>
            <a:r>
              <a:rPr lang="en-US" altLang="zh-CN" b="1" dirty="0"/>
              <a:t>3.12</a:t>
            </a:r>
            <a:r>
              <a:rPr lang="zh-CN" altLang="en-US" b="1" dirty="0"/>
              <a:t>所示。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83568" y="2751013"/>
            <a:ext cx="4243387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宋体" pitchFamily="2" charset="-122"/>
              </a:rPr>
              <a:t>孔的基本偏差为：   </a:t>
            </a:r>
            <a:endParaRPr lang="zh-CN" altLang="en-US" b="1" dirty="0"/>
          </a:p>
        </p:txBody>
      </p:sp>
      <p:sp>
        <p:nvSpPr>
          <p:cNvPr id="25611" name="矩形 2"/>
          <p:cNvSpPr>
            <a:spLocks noChangeArrowheads="1"/>
          </p:cNvSpPr>
          <p:nvPr/>
        </p:nvSpPr>
        <p:spPr bwMode="auto">
          <a:xfrm>
            <a:off x="668882" y="5229200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宋体" pitchFamily="2" charset="-122"/>
              </a:rPr>
              <a:t>② </a:t>
            </a:r>
            <a:r>
              <a:rPr lang="zh-CN" altLang="en-US" b="1" dirty="0"/>
              <a:t>公称尺寸</a:t>
            </a:r>
            <a:r>
              <a:rPr lang="en-US" altLang="zh-CN" b="1" dirty="0"/>
              <a:t>D&gt; 3 ~ 500 mm,</a:t>
            </a:r>
          </a:p>
          <a:p>
            <a:r>
              <a:rPr lang="en-US" altLang="zh-CN" b="1" dirty="0"/>
              <a:t>      </a:t>
            </a:r>
            <a:r>
              <a:rPr lang="zh-CN" altLang="en-US" b="1" dirty="0" smtClean="0"/>
              <a:t>标准公差 </a:t>
            </a:r>
            <a:r>
              <a:rPr lang="en-US" altLang="zh-CN" b="1" dirty="0"/>
              <a:t>&gt; IT8 </a:t>
            </a:r>
            <a:r>
              <a:rPr lang="zh-CN" altLang="en-US" b="1" dirty="0"/>
              <a:t>的 </a:t>
            </a:r>
            <a:r>
              <a:rPr lang="en-US" altLang="zh-CN" b="1" dirty="0"/>
              <a:t>N </a:t>
            </a:r>
            <a:r>
              <a:rPr lang="zh-CN" altLang="en-US" b="1" dirty="0"/>
              <a:t>的</a:t>
            </a:r>
            <a:endParaRPr lang="en-US" altLang="zh-CN" b="1" dirty="0"/>
          </a:p>
          <a:p>
            <a:r>
              <a:rPr lang="en-US" altLang="zh-CN" b="1" dirty="0"/>
              <a:t>     </a:t>
            </a:r>
            <a:r>
              <a:rPr lang="en-US" altLang="zh-CN" b="1" dirty="0" smtClean="0"/>
              <a:t> </a:t>
            </a:r>
            <a:r>
              <a:rPr lang="zh-CN" altLang="en-US" b="1" dirty="0"/>
              <a:t>基本偏差 </a:t>
            </a:r>
            <a:r>
              <a:rPr lang="zh-CN" altLang="en-US" b="1" dirty="0" smtClean="0"/>
              <a:t> </a:t>
            </a:r>
            <a:r>
              <a:rPr lang="en-US" altLang="zh-CN" dirty="0" smtClean="0">
                <a:solidFill>
                  <a:srgbClr val="C00000"/>
                </a:solidFill>
              </a:rPr>
              <a:t>ES </a:t>
            </a:r>
            <a:r>
              <a:rPr lang="en-US" altLang="zh-CN" dirty="0">
                <a:solidFill>
                  <a:srgbClr val="C00000"/>
                </a:solidFill>
              </a:rPr>
              <a:t>= 0</a:t>
            </a:r>
            <a:r>
              <a:rPr lang="zh-CN" altLang="en-US" dirty="0"/>
              <a:t>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677503" y="4365104"/>
                <a:ext cx="449684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/>
                  <a:t>式中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/>
                          </a:rPr>
                          <m:t>IT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/>
                          </a:rPr>
                          <m:t>n</m:t>
                        </m:r>
                      </m:sub>
                    </m:sSub>
                  </m:oMath>
                </a14:m>
                <a:r>
                  <a:rPr lang="zh-CN" altLang="en-US" dirty="0" smtClean="0"/>
                  <a:t>    </a:t>
                </a:r>
                <a:r>
                  <a:rPr lang="en-US" altLang="zh-CN" dirty="0" smtClean="0"/>
                  <a:t>— </a:t>
                </a:r>
                <a:r>
                  <a:rPr lang="zh-CN" altLang="en-US" dirty="0" smtClean="0"/>
                  <a:t>孔的标准公差</a:t>
                </a:r>
                <a:endParaRPr lang="en-US" altLang="zh-CN" dirty="0" smtClean="0"/>
              </a:p>
              <a:p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</a:rPr>
                          <m:t>          </m:t>
                        </m:r>
                        <m:r>
                          <m:rPr>
                            <m:sty m:val="p"/>
                          </m:rPr>
                          <a:rPr lang="en-US" altLang="zh-CN" i="0" smtClean="0">
                            <a:latin typeface="Cambria Math"/>
                          </a:rPr>
                          <m:t>IT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i="0">
                            <a:latin typeface="Cambria Math"/>
                          </a:rPr>
                          <m:t>n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zh-CN" altLang="en-US" dirty="0" smtClean="0"/>
                  <a:t> </a:t>
                </a:r>
                <a:r>
                  <a:rPr lang="en-US" altLang="zh-CN" dirty="0" smtClean="0"/>
                  <a:t>— </a:t>
                </a:r>
                <a:r>
                  <a:rPr lang="zh-CN" altLang="en-US" dirty="0" smtClean="0"/>
                  <a:t>轴的标准公差 。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503" y="4365104"/>
                <a:ext cx="4496841" cy="830997"/>
              </a:xfrm>
              <a:prstGeom prst="rect">
                <a:avLst/>
              </a:prstGeom>
              <a:blipFill rotWithShape="1">
                <a:blip r:embed="rId6"/>
                <a:stretch>
                  <a:fillRect l="-2033" t="-8088" b="-1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2" grpId="0" autoUpdateAnimBg="0"/>
      <p:bldP spid="11" grpId="0" autoUpdateAnimBg="0"/>
      <p:bldP spid="13" grpId="0" autoUpdateAnimBg="0"/>
      <p:bldP spid="14" grpId="0" autoUpdateAnimBg="0"/>
      <p:bldP spid="256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D8B0CEE0-EF91-4AA0-910A-6E7B6D18C3C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85378" y="427881"/>
            <a:ext cx="683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5.   </a:t>
            </a:r>
            <a:r>
              <a:rPr lang="zh-CN" altLang="en-US" b="1" dirty="0"/>
              <a:t>孔、轴另一个极限偏差的计算（见下图） 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98066" y="2132856"/>
            <a:ext cx="2317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对孔：</a:t>
            </a:r>
          </a:p>
        </p:txBody>
      </p:sp>
      <p:sp>
        <p:nvSpPr>
          <p:cNvPr id="57350" name="Text 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17513" y="2701009"/>
            <a:ext cx="4841875" cy="461665"/>
          </a:xfrm>
          <a:prstGeom prst="rect">
            <a:avLst/>
          </a:prstGeom>
          <a:blipFill rotWithShape="1">
            <a:blip r:embed="rId3"/>
            <a:stretch>
              <a:fillRect l="-1887" t="-14474" b="-30263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</a:rPr>
              <a:t> </a:t>
            </a:r>
          </a:p>
        </p:txBody>
      </p:sp>
      <p:sp>
        <p:nvSpPr>
          <p:cNvPr id="57351" name="Text 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17512" y="3390331"/>
            <a:ext cx="4841875" cy="461665"/>
          </a:xfrm>
          <a:prstGeom prst="rect">
            <a:avLst/>
          </a:prstGeom>
          <a:blipFill rotWithShape="1">
            <a:blip r:embed="rId4"/>
            <a:stretch>
              <a:fillRect l="-1887" t="-14474" b="-30263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</a:rPr>
              <a:t> 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554631" y="4029075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/>
              <a:t>对轴：</a:t>
            </a:r>
          </a:p>
        </p:txBody>
      </p:sp>
      <p:grpSp>
        <p:nvGrpSpPr>
          <p:cNvPr id="57371" name="Group 27"/>
          <p:cNvGrpSpPr>
            <a:grpSpLocks/>
          </p:cNvGrpSpPr>
          <p:nvPr/>
        </p:nvGrpSpPr>
        <p:grpSpPr bwMode="auto">
          <a:xfrm>
            <a:off x="5148064" y="1651223"/>
            <a:ext cx="3632200" cy="4010025"/>
            <a:chOff x="3472" y="693"/>
            <a:chExt cx="2288" cy="2526"/>
          </a:xfrm>
        </p:grpSpPr>
        <p:sp>
          <p:nvSpPr>
            <p:cNvPr id="26640" name="Rectangle 12"/>
            <p:cNvSpPr>
              <a:spLocks noChangeArrowheads="1"/>
            </p:cNvSpPr>
            <p:nvPr/>
          </p:nvSpPr>
          <p:spPr bwMode="auto">
            <a:xfrm>
              <a:off x="4076" y="816"/>
              <a:ext cx="576" cy="9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3200" i="1"/>
                <a:t>T</a:t>
              </a:r>
              <a:r>
                <a:rPr lang="en-US" altLang="zh-CN" sz="1400"/>
                <a:t>D</a:t>
              </a:r>
            </a:p>
            <a:p>
              <a:pPr algn="ctr"/>
              <a:r>
                <a:rPr lang="en-US" altLang="zh-CN" sz="2800"/>
                <a:t>(</a:t>
              </a:r>
              <a:r>
                <a:rPr lang="en-US" altLang="zh-CN" sz="2800" i="1"/>
                <a:t>T</a:t>
              </a:r>
              <a:r>
                <a:rPr lang="en-US" altLang="zh-CN" sz="1800"/>
                <a:t>d</a:t>
              </a:r>
              <a:r>
                <a:rPr lang="en-US" altLang="zh-CN" sz="2800"/>
                <a:t>)</a:t>
              </a:r>
              <a:endParaRPr lang="en-US" altLang="zh-CN" sz="1400"/>
            </a:p>
          </p:txBody>
        </p:sp>
        <p:sp>
          <p:nvSpPr>
            <p:cNvPr id="26641" name="Rectangle 13"/>
            <p:cNvSpPr>
              <a:spLocks noChangeArrowheads="1"/>
            </p:cNvSpPr>
            <p:nvPr/>
          </p:nvSpPr>
          <p:spPr bwMode="auto">
            <a:xfrm>
              <a:off x="4076" y="2016"/>
              <a:ext cx="576" cy="91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2" name="Rectangle 14"/>
            <p:cNvSpPr>
              <a:spLocks noChangeArrowheads="1"/>
            </p:cNvSpPr>
            <p:nvPr/>
          </p:nvSpPr>
          <p:spPr bwMode="auto">
            <a:xfrm>
              <a:off x="4185" y="2136"/>
              <a:ext cx="471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i="1"/>
                <a:t>T</a:t>
              </a:r>
              <a:r>
                <a:rPr lang="en-US" altLang="zh-CN" sz="1400"/>
                <a:t>D</a:t>
              </a:r>
            </a:p>
            <a:p>
              <a:r>
                <a:rPr lang="en-US" altLang="zh-CN" sz="2800"/>
                <a:t>(</a:t>
              </a:r>
              <a:r>
                <a:rPr lang="en-US" altLang="zh-CN" sz="2800" i="1"/>
                <a:t>T</a:t>
              </a:r>
              <a:r>
                <a:rPr lang="en-US" altLang="zh-CN" sz="2000"/>
                <a:t>d</a:t>
              </a:r>
              <a:r>
                <a:rPr lang="en-US" altLang="zh-CN" sz="2800"/>
                <a:t>)</a:t>
              </a:r>
              <a:endParaRPr lang="en-US" altLang="zh-CN" sz="1400"/>
            </a:p>
          </p:txBody>
        </p:sp>
        <p:sp>
          <p:nvSpPr>
            <p:cNvPr id="26643" name="Line 15"/>
            <p:cNvSpPr>
              <a:spLocks noChangeShapeType="1"/>
            </p:cNvSpPr>
            <p:nvPr/>
          </p:nvSpPr>
          <p:spPr bwMode="auto">
            <a:xfrm>
              <a:off x="3677" y="1872"/>
              <a:ext cx="15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Line 16"/>
            <p:cNvSpPr>
              <a:spLocks noChangeShapeType="1"/>
            </p:cNvSpPr>
            <p:nvPr/>
          </p:nvSpPr>
          <p:spPr bwMode="auto">
            <a:xfrm flipV="1">
              <a:off x="3810" y="1852"/>
              <a:ext cx="0" cy="13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26645" name="Object 17"/>
            <p:cNvGraphicFramePr>
              <a:graphicFrameLocks noChangeAspect="1"/>
            </p:cNvGraphicFramePr>
            <p:nvPr/>
          </p:nvGraphicFramePr>
          <p:xfrm>
            <a:off x="3472" y="1548"/>
            <a:ext cx="428" cy="7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78" name="Equation" r:id="rId5" imgW="139639" imgH="571252" progId="Equation.3">
                    <p:embed/>
                  </p:oleObj>
                </mc:Choice>
                <mc:Fallback>
                  <p:oleObj name="Equation" r:id="rId5" imgW="139639" imgH="571252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2" y="1548"/>
                          <a:ext cx="428" cy="7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46" name="Text Box 18"/>
            <p:cNvSpPr txBox="1">
              <a:spLocks noChangeArrowheads="1"/>
            </p:cNvSpPr>
            <p:nvPr/>
          </p:nvSpPr>
          <p:spPr bwMode="auto">
            <a:xfrm rot="-5400000">
              <a:off x="3080" y="2458"/>
              <a:ext cx="10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/>
                <a:t>公称尺寸</a:t>
              </a:r>
            </a:p>
          </p:txBody>
        </p:sp>
        <p:sp>
          <p:nvSpPr>
            <p:cNvPr id="26647" name="Text Box 19"/>
            <p:cNvSpPr txBox="1">
              <a:spLocks noChangeArrowheads="1"/>
            </p:cNvSpPr>
            <p:nvPr/>
          </p:nvSpPr>
          <p:spPr bwMode="auto">
            <a:xfrm>
              <a:off x="4690" y="693"/>
              <a:ext cx="107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ES(es)</a:t>
              </a:r>
              <a:r>
                <a:rPr lang="en-US" altLang="zh-CN" b="1">
                  <a:solidFill>
                    <a:srgbClr val="FF0000"/>
                  </a:solidFill>
                </a:rPr>
                <a:t> =</a:t>
              </a:r>
              <a:r>
                <a:rPr lang="zh-CN" altLang="en-US" b="1">
                  <a:solidFill>
                    <a:srgbClr val="FF0000"/>
                  </a:solidFill>
                </a:rPr>
                <a:t>？</a:t>
              </a:r>
            </a:p>
          </p:txBody>
        </p:sp>
        <p:sp>
          <p:nvSpPr>
            <p:cNvPr id="26648" name="Text Box 20"/>
            <p:cNvSpPr txBox="1">
              <a:spLocks noChangeArrowheads="1"/>
            </p:cNvSpPr>
            <p:nvPr/>
          </p:nvSpPr>
          <p:spPr bwMode="auto">
            <a:xfrm>
              <a:off x="4690" y="1920"/>
              <a:ext cx="6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0000"/>
                  </a:solidFill>
                </a:rPr>
                <a:t>ES(es)</a:t>
              </a:r>
            </a:p>
          </p:txBody>
        </p:sp>
        <p:sp>
          <p:nvSpPr>
            <p:cNvPr id="26649" name="Text Box 21"/>
            <p:cNvSpPr txBox="1">
              <a:spLocks noChangeArrowheads="1"/>
            </p:cNvSpPr>
            <p:nvPr/>
          </p:nvSpPr>
          <p:spPr bwMode="auto">
            <a:xfrm>
              <a:off x="4690" y="1514"/>
              <a:ext cx="56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FF0000"/>
                  </a:solidFill>
                </a:rPr>
                <a:t>EI(ei)</a:t>
              </a:r>
            </a:p>
          </p:txBody>
        </p:sp>
        <p:sp>
          <p:nvSpPr>
            <p:cNvPr id="26650" name="Text Box 22"/>
            <p:cNvSpPr txBox="1">
              <a:spLocks noChangeArrowheads="1"/>
            </p:cNvSpPr>
            <p:nvPr/>
          </p:nvSpPr>
          <p:spPr bwMode="auto">
            <a:xfrm>
              <a:off x="4377" y="2931"/>
              <a:ext cx="104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EI(ei)</a:t>
              </a:r>
              <a:r>
                <a:rPr lang="en-US" altLang="zh-CN"/>
                <a:t> </a:t>
              </a:r>
              <a:r>
                <a:rPr lang="en-US" altLang="zh-CN" b="1">
                  <a:solidFill>
                    <a:srgbClr val="FF0000"/>
                  </a:solidFill>
                </a:rPr>
                <a:t> =</a:t>
              </a:r>
              <a:r>
                <a:rPr lang="zh-CN" altLang="en-US" b="1">
                  <a:solidFill>
                    <a:srgbClr val="FF0000"/>
                  </a:solidFill>
                </a:rPr>
                <a:t>？</a:t>
              </a:r>
            </a:p>
          </p:txBody>
        </p:sp>
        <p:sp>
          <p:nvSpPr>
            <p:cNvPr id="26651" name="Rectangle 23"/>
            <p:cNvSpPr>
              <a:spLocks noChangeArrowheads="1"/>
            </p:cNvSpPr>
            <p:nvPr/>
          </p:nvSpPr>
          <p:spPr bwMode="auto">
            <a:xfrm>
              <a:off x="4690" y="1536"/>
              <a:ext cx="563" cy="2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2" name="Rectangle 24"/>
            <p:cNvSpPr>
              <a:spLocks noChangeArrowheads="1"/>
            </p:cNvSpPr>
            <p:nvPr/>
          </p:nvSpPr>
          <p:spPr bwMode="auto">
            <a:xfrm>
              <a:off x="4707" y="1942"/>
              <a:ext cx="563" cy="266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633" name="组合 3"/>
          <p:cNvGrpSpPr>
            <a:grpSpLocks/>
          </p:cNvGrpSpPr>
          <p:nvPr/>
        </p:nvGrpSpPr>
        <p:grpSpPr bwMode="auto">
          <a:xfrm>
            <a:off x="381593" y="4543425"/>
            <a:ext cx="4537075" cy="490538"/>
            <a:chOff x="250825" y="3255714"/>
            <a:chExt cx="4537199" cy="490935"/>
          </a:xfrm>
        </p:grpSpPr>
        <p:sp>
          <p:nvSpPr>
            <p:cNvPr id="57353" name="Text Box 9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50825" y="3255714"/>
              <a:ext cx="4176713" cy="461665"/>
            </a:xfrm>
            <a:prstGeom prst="rect">
              <a:avLst/>
            </a:prstGeom>
            <a:blipFill rotWithShape="1">
              <a:blip r:embed="rId7"/>
              <a:stretch>
                <a:fillRect t="-14474" b="-30263"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r>
                <a:rPr lang="zh-CN" altLang="en-US">
                  <a:noFill/>
                </a:rPr>
                <a:t> </a:t>
              </a:r>
            </a:p>
          </p:txBody>
        </p:sp>
        <p:sp>
          <p:nvSpPr>
            <p:cNvPr id="26639" name="矩形 1"/>
            <p:cNvSpPr>
              <a:spLocks noChangeArrowheads="1"/>
            </p:cNvSpPr>
            <p:nvPr/>
          </p:nvSpPr>
          <p:spPr bwMode="auto">
            <a:xfrm>
              <a:off x="3495284" y="3284984"/>
              <a:ext cx="129274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cs typeface="Times New Roman" pitchFamily="18" charset="0"/>
                </a:rPr>
                <a:t>(3.23) </a:t>
              </a:r>
              <a:endParaRPr lang="zh-CN" altLang="en-US"/>
            </a:p>
          </p:txBody>
        </p:sp>
      </p:grpSp>
      <p:grpSp>
        <p:nvGrpSpPr>
          <p:cNvPr id="26634" name="组合 4"/>
          <p:cNvGrpSpPr>
            <a:grpSpLocks/>
          </p:cNvGrpSpPr>
          <p:nvPr/>
        </p:nvGrpSpPr>
        <p:grpSpPr bwMode="auto">
          <a:xfrm>
            <a:off x="381593" y="5219700"/>
            <a:ext cx="4278313" cy="512763"/>
            <a:chOff x="250825" y="4500216"/>
            <a:chExt cx="4278312" cy="512960"/>
          </a:xfrm>
        </p:grpSpPr>
        <p:sp>
          <p:nvSpPr>
            <p:cNvPr id="26636" name="Text Box 10"/>
            <p:cNvSpPr txBox="1">
              <a:spLocks noChangeArrowheads="1"/>
            </p:cNvSpPr>
            <p:nvPr/>
          </p:nvSpPr>
          <p:spPr bwMode="auto">
            <a:xfrm>
              <a:off x="250825" y="4500216"/>
              <a:ext cx="40338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b="1" dirty="0"/>
                <a:t>  j</a:t>
              </a:r>
              <a:r>
                <a:rPr lang="en-US" altLang="zh-CN" b="1" dirty="0">
                  <a:cs typeface="Times New Roman" pitchFamily="18" charset="0"/>
                </a:rPr>
                <a:t>—</a:t>
              </a:r>
              <a:r>
                <a:rPr lang="en-US" altLang="zh-CN" b="1" dirty="0" err="1">
                  <a:cs typeface="Times New Roman" pitchFamily="18" charset="0"/>
                </a:rPr>
                <a:t>zc</a:t>
              </a:r>
              <a:r>
                <a:rPr lang="zh-CN" altLang="en-US" b="1" dirty="0"/>
                <a:t>，</a:t>
              </a:r>
              <a:r>
                <a:rPr lang="zh-CN" altLang="en-US" b="1" dirty="0">
                  <a:cs typeface="Times New Roman" pitchFamily="18" charset="0"/>
                </a:rPr>
                <a:t>  </a:t>
              </a:r>
              <a:r>
                <a:rPr lang="en-US" altLang="zh-CN" b="1" dirty="0" err="1">
                  <a:cs typeface="Times New Roman" pitchFamily="18" charset="0"/>
                </a:rPr>
                <a:t>es</a:t>
              </a:r>
              <a:r>
                <a:rPr lang="en-US" altLang="zh-CN" b="1" dirty="0">
                  <a:cs typeface="Times New Roman" pitchFamily="18" charset="0"/>
                </a:rPr>
                <a:t> =</a:t>
              </a:r>
              <a:r>
                <a:rPr lang="en-US" altLang="zh-CN" b="1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en-US" altLang="zh-CN" b="1" dirty="0" err="1">
                  <a:solidFill>
                    <a:srgbClr val="FF0000"/>
                  </a:solidFill>
                  <a:cs typeface="Times New Roman" pitchFamily="18" charset="0"/>
                </a:rPr>
                <a:t>ei</a:t>
              </a:r>
              <a:r>
                <a:rPr lang="en-US" altLang="zh-CN" b="1" dirty="0" err="1">
                  <a:cs typeface="Times New Roman" pitchFamily="18" charset="0"/>
                </a:rPr>
                <a:t>+</a:t>
              </a:r>
              <a:r>
                <a:rPr lang="en-US" altLang="zh-CN" b="1" i="1" dirty="0" err="1">
                  <a:cs typeface="Times New Roman" pitchFamily="18" charset="0"/>
                </a:rPr>
                <a:t>T</a:t>
              </a:r>
              <a:r>
                <a:rPr lang="en-US" altLang="zh-CN" b="1" baseline="-25000" dirty="0" err="1">
                  <a:cs typeface="Times New Roman" pitchFamily="18" charset="0"/>
                </a:rPr>
                <a:t>d</a:t>
              </a:r>
              <a:endParaRPr lang="en-US" altLang="zh-CN" b="1" baseline="-25000" dirty="0">
                <a:cs typeface="Times New Roman" pitchFamily="18" charset="0"/>
              </a:endParaRPr>
            </a:p>
          </p:txBody>
        </p:sp>
        <p:sp>
          <p:nvSpPr>
            <p:cNvPr id="26637" name="矩形 2"/>
            <p:cNvSpPr>
              <a:spLocks noChangeArrowheads="1"/>
            </p:cNvSpPr>
            <p:nvPr/>
          </p:nvSpPr>
          <p:spPr bwMode="auto">
            <a:xfrm>
              <a:off x="3523734" y="4551511"/>
              <a:ext cx="10054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cs typeface="Times New Roman" pitchFamily="18" charset="0"/>
                </a:rPr>
                <a:t>(3.24) </a:t>
              </a:r>
              <a:endParaRPr lang="zh-CN" altLang="en-US"/>
            </a:p>
          </p:txBody>
        </p:sp>
      </p:grpSp>
      <p:sp>
        <p:nvSpPr>
          <p:cNvPr id="26635" name="矩形 5"/>
          <p:cNvSpPr>
            <a:spLocks noChangeArrowheads="1"/>
          </p:cNvSpPr>
          <p:nvPr/>
        </p:nvSpPr>
        <p:spPr bwMode="auto">
          <a:xfrm>
            <a:off x="539328" y="908720"/>
            <a:ext cx="55675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      </a:t>
            </a:r>
            <a:r>
              <a:rPr lang="zh-CN" altLang="en-US" b="1" dirty="0" smtClean="0"/>
              <a:t>  </a:t>
            </a:r>
            <a:r>
              <a:rPr lang="zh-CN" altLang="en-US" b="1" dirty="0"/>
              <a:t>孔、轴另一个极限偏差根据孔</a:t>
            </a:r>
            <a:r>
              <a:rPr lang="zh-CN" altLang="en-US" b="1" dirty="0" smtClean="0"/>
              <a:t>、轴</a:t>
            </a:r>
            <a:r>
              <a:rPr lang="zh-CN" altLang="en-US" b="1" dirty="0"/>
              <a:t>的基本偏差和选用的标准公差</a:t>
            </a:r>
            <a:r>
              <a:rPr lang="zh-CN" altLang="en-US" b="1" dirty="0" smtClean="0"/>
              <a:t>进行计算。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 autoUpdateAnimBg="0"/>
      <p:bldP spid="57349" grpId="0" autoUpdateAnimBg="0"/>
      <p:bldP spid="57352" grpId="0" autoUpdateAnimBg="0"/>
      <p:bldP spid="266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A0E9198-00D6-49C7-8D4F-E11B219411F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683517" y="379512"/>
            <a:ext cx="7869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6. </a:t>
            </a:r>
            <a:r>
              <a:rPr lang="zh-CN" altLang="en-US" b="1" dirty="0"/>
              <a:t>孔、轴极限偏差表和极限间隙或极限过盈表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859730" y="798339"/>
            <a:ext cx="7458075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GB/T1800.2-2009</a:t>
            </a:r>
            <a:r>
              <a:rPr lang="zh-CN" altLang="en-US" b="1" dirty="0"/>
              <a:t>规定的孔、轴极限偏差表是按</a:t>
            </a:r>
            <a:r>
              <a:rPr lang="en-US" altLang="zh-CN" b="1" dirty="0"/>
              <a:t>GB/T1800.1-2009</a:t>
            </a:r>
            <a:r>
              <a:rPr lang="zh-CN" altLang="en-US" b="1" dirty="0"/>
              <a:t>中的标准公差和基本偏差数值计算出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孔、轴常用公差带的极限偏差。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881955" y="2100585"/>
            <a:ext cx="8010525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dirty="0"/>
              <a:t>        </a:t>
            </a:r>
            <a:r>
              <a:rPr lang="zh-CN" altLang="en-US" b="1" dirty="0"/>
              <a:t>书中表</a:t>
            </a:r>
            <a:r>
              <a:rPr lang="en-US" altLang="zh-CN" b="1" dirty="0"/>
              <a:t>3.6</a:t>
            </a:r>
            <a:r>
              <a:rPr lang="zh-CN" altLang="en-US" b="1" dirty="0"/>
              <a:t>和表</a:t>
            </a:r>
            <a:r>
              <a:rPr lang="en-US" altLang="zh-CN" b="1" dirty="0"/>
              <a:t>3.7</a:t>
            </a:r>
            <a:r>
              <a:rPr lang="zh-CN" altLang="en-US" b="1" dirty="0"/>
              <a:t>摘录了其中</a:t>
            </a:r>
            <a:r>
              <a:rPr lang="zh-CN" altLang="en-US" b="1" dirty="0">
                <a:solidFill>
                  <a:srgbClr val="FF0000"/>
                </a:solidFill>
              </a:rPr>
              <a:t>优先配合的孔和轴公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差带的极限偏差。</a:t>
            </a:r>
          </a:p>
        </p:txBody>
      </p:sp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01008"/>
            <a:ext cx="4516437" cy="28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3645024"/>
            <a:ext cx="4268788" cy="282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7049" name="Text Box 9"/>
              <p:cNvSpPr txBox="1">
                <a:spLocks noChangeArrowheads="1"/>
              </p:cNvSpPr>
              <p:nvPr/>
            </p:nvSpPr>
            <p:spPr bwMode="auto">
              <a:xfrm>
                <a:off x="879475" y="3042791"/>
                <a:ext cx="4556125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b="1" dirty="0"/>
                  <a:t>例如 查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/>
                  <a:t>30N7</a:t>
                </a:r>
                <a:r>
                  <a:rPr lang="zh-CN" altLang="en-US" b="1" dirty="0"/>
                  <a:t>的极限偏差。</a:t>
                </a:r>
              </a:p>
            </p:txBody>
          </p:sp>
        </mc:Choice>
        <mc:Fallback>
          <p:sp>
            <p:nvSpPr>
              <p:cNvPr id="87049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9475" y="3042791"/>
                <a:ext cx="4556125" cy="457200"/>
              </a:xfrm>
              <a:prstGeom prst="rect">
                <a:avLst/>
              </a:prstGeom>
              <a:blipFill rotWithShape="1">
                <a:blip r:embed="rId5"/>
                <a:stretch>
                  <a:fillRect l="-2005" t="-14667" b="-32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4787900" y="3042791"/>
            <a:ext cx="20161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由表</a:t>
            </a:r>
            <a:r>
              <a:rPr lang="en-US" altLang="zh-CN" b="1"/>
              <a:t>3.6</a:t>
            </a:r>
            <a:r>
              <a:rPr lang="zh-CN" altLang="en-US" b="1"/>
              <a:t>得</a:t>
            </a:r>
          </a:p>
        </p:txBody>
      </p:sp>
      <p:sp>
        <p:nvSpPr>
          <p:cNvPr id="87051" name="Rectangle 11"/>
          <p:cNvSpPr>
            <a:spLocks noChangeArrowheads="1"/>
          </p:cNvSpPr>
          <p:nvPr/>
        </p:nvSpPr>
        <p:spPr bwMode="auto">
          <a:xfrm>
            <a:off x="3365500" y="4162697"/>
            <a:ext cx="558800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87052" name="Object 12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570814787"/>
              </p:ext>
            </p:extLst>
          </p:nvPr>
        </p:nvGraphicFramePr>
        <p:xfrm>
          <a:off x="6696075" y="2928491"/>
          <a:ext cx="1423988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公式" r:id="rId6" imgW="533169" imgH="241195" progId="Equation.3">
                  <p:embed/>
                </p:oleObj>
              </mc:Choice>
              <mc:Fallback>
                <p:oleObj name="公式" r:id="rId6" imgW="533169" imgH="241195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6075" y="2928491"/>
                        <a:ext cx="1423988" cy="64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  <p:bldP spid="87046" grpId="0"/>
      <p:bldP spid="87049" grpId="0"/>
      <p:bldP spid="87050" grpId="0"/>
      <p:bldP spid="870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AE85146-5F91-48AA-9080-7B694D35B244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27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423366" y="156369"/>
            <a:ext cx="789305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/>
              <a:t>        GB/T1801-2009</a:t>
            </a:r>
            <a:r>
              <a:rPr lang="zh-CN" altLang="en-US" b="1" dirty="0"/>
              <a:t>中给出了基孔制和基轴制优先、常用配合的极限间隙或极限过盈。</a:t>
            </a: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970409" y="1052513"/>
            <a:ext cx="8066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书</a:t>
            </a:r>
            <a:r>
              <a:rPr lang="zh-CN" altLang="en-US" b="1" dirty="0" smtClean="0"/>
              <a:t>中表</a:t>
            </a:r>
            <a:r>
              <a:rPr lang="en-US" altLang="zh-CN" b="1" dirty="0" smtClean="0"/>
              <a:t>3.8</a:t>
            </a:r>
            <a:r>
              <a:rPr lang="zh-CN" altLang="en-US" b="1" dirty="0"/>
              <a:t>摘录了其中</a:t>
            </a:r>
            <a:r>
              <a:rPr lang="zh-CN" altLang="en-US" b="1" dirty="0">
                <a:solidFill>
                  <a:srgbClr val="FF0000"/>
                </a:solidFill>
              </a:rPr>
              <a:t>优先配合的极限间隙或极限过盈。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395536" y="4725144"/>
            <a:ext cx="8208912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在实际中，一般应首先应用孔、轴极限偏差表（表</a:t>
            </a:r>
            <a:r>
              <a:rPr lang="en-US" altLang="zh-CN" b="1" dirty="0"/>
              <a:t>3.6</a:t>
            </a:r>
            <a:r>
              <a:rPr lang="zh-CN" altLang="en-US" b="1" dirty="0"/>
              <a:t>、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表</a:t>
            </a:r>
            <a:r>
              <a:rPr lang="en-US" altLang="zh-CN" b="1" dirty="0"/>
              <a:t>3.7</a:t>
            </a:r>
            <a:r>
              <a:rPr lang="zh-CN" altLang="en-US" b="1" dirty="0"/>
              <a:t>）</a:t>
            </a:r>
            <a:r>
              <a:rPr lang="zh-CN" altLang="en-US" b="1" dirty="0" smtClean="0"/>
              <a:t>和配合极限间隙</a:t>
            </a:r>
            <a:r>
              <a:rPr lang="zh-CN" altLang="en-US" b="1" dirty="0"/>
              <a:t>或极限过盈表（表</a:t>
            </a:r>
            <a:r>
              <a:rPr lang="en-US" altLang="zh-CN" b="1" dirty="0"/>
              <a:t>3.8</a:t>
            </a:r>
            <a:r>
              <a:rPr lang="zh-CN" altLang="en-US" b="1" dirty="0"/>
              <a:t>），特殊情况才</a:t>
            </a:r>
            <a:r>
              <a:rPr lang="zh-CN" altLang="en-US" b="1" dirty="0" smtClean="0"/>
              <a:t>应用</a:t>
            </a:r>
            <a:r>
              <a:rPr lang="zh-CN" altLang="en-US" b="1" dirty="0"/>
              <a:t>标准公差表和基本偏差数值表，计算出孔、轴公差带的</a:t>
            </a:r>
            <a:r>
              <a:rPr lang="zh-CN" altLang="en-US" b="1" dirty="0" smtClean="0"/>
              <a:t>极限偏差</a:t>
            </a:r>
            <a:r>
              <a:rPr lang="zh-CN" altLang="en-US" b="1" dirty="0"/>
              <a:t>值和配合的极限间隙或极限过盈。</a:t>
            </a:r>
            <a:endParaRPr lang="zh-CN" altLang="en-US" dirty="0"/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7437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  <p:bldP spid="911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631C24F-6253-4823-B307-564E08A93603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736129" y="278533"/>
            <a:ext cx="5780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3.3.3 </a:t>
            </a:r>
            <a:r>
              <a:rPr lang="zh-CN" altLang="en-US" b="1" dirty="0"/>
              <a:t>极限与配合的表示及其应用举例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250825" y="1070968"/>
            <a:ext cx="8353623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en-US" b="1" dirty="0">
                <a:solidFill>
                  <a:srgbClr val="FF0000"/>
                </a:solidFill>
              </a:rPr>
              <a:t>公差带</a:t>
            </a:r>
            <a:r>
              <a:rPr lang="zh-CN" altLang="en-US" b="1" dirty="0"/>
              <a:t>用基本偏差的字母和公差等级数字表示，如</a:t>
            </a:r>
            <a:r>
              <a:rPr lang="en-US" altLang="zh-CN" b="1" dirty="0">
                <a:solidFill>
                  <a:srgbClr val="FF0000"/>
                </a:solidFill>
              </a:rPr>
              <a:t>H7</a:t>
            </a:r>
            <a:r>
              <a:rPr lang="zh-CN" altLang="en-US" b="1" dirty="0">
                <a:solidFill>
                  <a:srgbClr val="FF0000"/>
                </a:solidFill>
              </a:rPr>
              <a:t>，</a:t>
            </a:r>
            <a:r>
              <a:rPr lang="en-US" altLang="zh-CN" b="1" dirty="0">
                <a:solidFill>
                  <a:srgbClr val="FF0000"/>
                </a:solidFill>
              </a:rPr>
              <a:t>f6</a:t>
            </a:r>
            <a:r>
              <a:rPr lang="zh-CN" altLang="en-US" b="1" dirty="0"/>
              <a:t>等。</a:t>
            </a:r>
            <a:r>
              <a:rPr lang="zh-CN" altLang="en-US" b="1" dirty="0">
                <a:solidFill>
                  <a:srgbClr val="FF0000"/>
                </a:solidFill>
              </a:rPr>
              <a:t>配合</a:t>
            </a:r>
            <a:r>
              <a:rPr lang="zh-CN" altLang="en-US" b="1" dirty="0"/>
              <a:t>用相同公称尺寸与孔、轴公差带表示。孔、轴公差带写成分数形式，分子为孔的公差带，分母为轴的公差带。</a:t>
            </a:r>
            <a:endParaRPr lang="el-GR" altLang="zh-CN" b="1" i="1" dirty="0">
              <a:ea typeface="Dotum" pitchFamily="34" charset="-127"/>
              <a:cs typeface="Times New Roman" pitchFamily="18" charset="0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1240185" y="710333"/>
            <a:ext cx="5780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1. </a:t>
            </a:r>
            <a:r>
              <a:rPr lang="zh-CN" altLang="en-US" b="1" dirty="0"/>
              <a:t>极限与配合的</a:t>
            </a:r>
            <a:r>
              <a:rPr lang="zh-CN" altLang="en-US" b="1" dirty="0" smtClean="0"/>
              <a:t>表示方法</a:t>
            </a:r>
            <a:endParaRPr lang="zh-CN" altLang="en-US" b="1" dirty="0"/>
          </a:p>
        </p:txBody>
      </p:sp>
      <p:graphicFrame>
        <p:nvGraphicFramePr>
          <p:cNvPr id="103431" name="Object 7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946135767"/>
              </p:ext>
            </p:extLst>
          </p:nvPr>
        </p:nvGraphicFramePr>
        <p:xfrm>
          <a:off x="2339752" y="2382713"/>
          <a:ext cx="32639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3" name="公式" r:id="rId3" imgW="1548728" imgH="393529" progId="Equation.3">
                  <p:embed/>
                </p:oleObj>
              </mc:Choice>
              <mc:Fallback>
                <p:oleObj name="公式" r:id="rId3" imgW="1548728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382713"/>
                        <a:ext cx="3263900" cy="83026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142875" y="3178175"/>
            <a:ext cx="88931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 零件图上：在公称尺寸后注出公差带代号或注出上、下偏差值，或者同时注出公差带代号和上、下偏差值（见下图）。</a:t>
            </a:r>
          </a:p>
        </p:txBody>
      </p:sp>
      <p:pic>
        <p:nvPicPr>
          <p:cNvPr id="1034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077072"/>
            <a:ext cx="1985963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37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77072"/>
            <a:ext cx="2060575" cy="241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38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75497"/>
            <a:ext cx="2111375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103429" grpId="0"/>
      <p:bldP spid="103430" grpId="0"/>
      <p:bldP spid="1034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AE4B346-6CFA-42A0-90BB-0F900EA7D232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29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697448" y="566912"/>
            <a:ext cx="761896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 装配图上：在公称尺寸后注出孔、轴配合代号，或者同时注出孔、轴配合代号和孔、轴的极限偏差  （见下图）。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6503"/>
            <a:ext cx="7620000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EBF4F61-AFC9-4FC3-B404-AD7E3C2DE37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aphicFrame>
        <p:nvGraphicFramePr>
          <p:cNvPr id="69636" name="Object 10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656604"/>
              </p:ext>
            </p:extLst>
          </p:nvPr>
        </p:nvGraphicFramePr>
        <p:xfrm>
          <a:off x="1003871" y="1537221"/>
          <a:ext cx="230505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r:id="rId3" imgW="431425" imgH="177646" progId="Equation.3">
                  <p:embed/>
                </p:oleObj>
              </mc:Choice>
              <mc:Fallback>
                <p:oleObj r:id="rId3" imgW="431425" imgH="177646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3871" y="1537221"/>
                        <a:ext cx="2305050" cy="9556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Object 10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312435"/>
              </p:ext>
            </p:extLst>
          </p:nvPr>
        </p:nvGraphicFramePr>
        <p:xfrm>
          <a:off x="3231282" y="1536750"/>
          <a:ext cx="4437062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" name="公式" r:id="rId5" imgW="977476" imgH="203112" progId="Equation.3">
                  <p:embed/>
                </p:oleObj>
              </mc:Choice>
              <mc:Fallback>
                <p:oleObj name="公式" r:id="rId5" imgW="977476" imgH="203112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1282" y="1536750"/>
                        <a:ext cx="4437062" cy="919162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2" name="Text Box 1034"/>
          <p:cNvSpPr txBox="1">
            <a:spLocks noChangeArrowheads="1"/>
          </p:cNvSpPr>
          <p:nvPr/>
        </p:nvSpPr>
        <p:spPr bwMode="auto">
          <a:xfrm>
            <a:off x="1912938" y="4508500"/>
            <a:ext cx="6115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 dirty="0"/>
              <a:t>D </a:t>
            </a:r>
            <a:r>
              <a:rPr lang="en-US" altLang="zh-CN" b="1" dirty="0"/>
              <a:t>— </a:t>
            </a:r>
            <a:r>
              <a:rPr lang="zh-CN" altLang="en-US" b="1" dirty="0"/>
              <a:t>公称尺寸几何平均值（</a:t>
            </a:r>
            <a:r>
              <a:rPr lang="en-US" altLang="zh-CN" b="1" dirty="0"/>
              <a:t>mm</a:t>
            </a:r>
            <a:r>
              <a:rPr lang="zh-CN" altLang="en-US" b="1" dirty="0" smtClean="0"/>
              <a:t>）</a:t>
            </a:r>
            <a:endParaRPr lang="zh-CN" altLang="en-US" b="1" dirty="0"/>
          </a:p>
        </p:txBody>
      </p:sp>
      <p:sp>
        <p:nvSpPr>
          <p:cNvPr id="69645" name="Text Box 1037"/>
          <p:cNvSpPr txBox="1">
            <a:spLocks noChangeArrowheads="1"/>
          </p:cNvSpPr>
          <p:nvPr/>
        </p:nvSpPr>
        <p:spPr bwMode="auto">
          <a:xfrm>
            <a:off x="755576" y="2636838"/>
            <a:ext cx="63007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式中     </a:t>
            </a:r>
            <a:r>
              <a:rPr lang="en-US" altLang="zh-CN" b="1" i="1" dirty="0" smtClean="0"/>
              <a:t>a </a:t>
            </a:r>
            <a:r>
              <a:rPr lang="en-US" altLang="zh-CN" b="1" dirty="0" smtClean="0"/>
              <a:t>— </a:t>
            </a:r>
            <a:r>
              <a:rPr lang="zh-CN" altLang="en-US" b="1" dirty="0"/>
              <a:t>公差等级</a:t>
            </a:r>
            <a:r>
              <a:rPr lang="zh-CN" altLang="en-US" b="1" dirty="0" smtClean="0"/>
              <a:t>系数 </a:t>
            </a:r>
            <a:endParaRPr lang="zh-CN" altLang="en-US" b="1" i="1" dirty="0"/>
          </a:p>
        </p:txBody>
      </p:sp>
      <p:sp>
        <p:nvSpPr>
          <p:cNvPr id="69646" name="Text Box 1038"/>
          <p:cNvSpPr txBox="1">
            <a:spLocks noChangeArrowheads="1"/>
          </p:cNvSpPr>
          <p:nvPr/>
        </p:nvSpPr>
        <p:spPr bwMode="auto">
          <a:xfrm>
            <a:off x="684337" y="441796"/>
            <a:ext cx="7416055" cy="104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/>
              <a:t>        </a:t>
            </a:r>
            <a:r>
              <a:rPr lang="zh-CN" altLang="en-US" b="1" dirty="0"/>
              <a:t>公差值怎么得到呢？经生产实践和试验统计分析得公差计算式为</a:t>
            </a:r>
          </a:p>
        </p:txBody>
      </p:sp>
      <p:graphicFrame>
        <p:nvGraphicFramePr>
          <p:cNvPr id="69647" name="Object 10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493062"/>
              </p:ext>
            </p:extLst>
          </p:nvPr>
        </p:nvGraphicFramePr>
        <p:xfrm>
          <a:off x="904751" y="3717032"/>
          <a:ext cx="34512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公式" r:id="rId7" imgW="1002865" imgH="215806" progId="Equation.3">
                  <p:embed/>
                </p:oleObj>
              </mc:Choice>
              <mc:Fallback>
                <p:oleObj name="公式" r:id="rId7" imgW="1002865" imgH="215806" progId="Equation.3">
                  <p:embed/>
                  <p:pic>
                    <p:nvPicPr>
                      <p:cNvPr id="0" name="Object 10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751" y="3717032"/>
                        <a:ext cx="3451225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8" name="Text Box 1040"/>
          <p:cNvSpPr txBox="1">
            <a:spLocks noChangeArrowheads="1"/>
          </p:cNvSpPr>
          <p:nvPr/>
        </p:nvSpPr>
        <p:spPr bwMode="auto">
          <a:xfrm>
            <a:off x="879475" y="5253038"/>
            <a:ext cx="4052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公差是控制误差的，即</a:t>
            </a:r>
          </a:p>
        </p:txBody>
      </p:sp>
      <p:graphicFrame>
        <p:nvGraphicFramePr>
          <p:cNvPr id="69649" name="Object 1041"/>
          <p:cNvGraphicFramePr>
            <a:graphicFrameLocks noChangeAspect="1"/>
          </p:cNvGraphicFramePr>
          <p:nvPr/>
        </p:nvGraphicFramePr>
        <p:xfrm>
          <a:off x="4216400" y="5157788"/>
          <a:ext cx="37401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公式" r:id="rId9" imgW="1143000" imgH="241300" progId="Equation.3">
                  <p:embed/>
                </p:oleObj>
              </mc:Choice>
              <mc:Fallback>
                <p:oleObj name="公式" r:id="rId9" imgW="1143000" imgH="241300" progId="Equation.3">
                  <p:embed/>
                  <p:pic>
                    <p:nvPicPr>
                      <p:cNvPr id="0" name="Object 1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5157788"/>
                        <a:ext cx="3740150" cy="788987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52" name="Rectangle 1044"/>
          <p:cNvSpPr>
            <a:spLocks noChangeArrowheads="1"/>
          </p:cNvSpPr>
          <p:nvPr/>
        </p:nvSpPr>
        <p:spPr bwMode="auto">
          <a:xfrm>
            <a:off x="1835150" y="3141663"/>
            <a:ext cx="6913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 smtClean="0"/>
              <a:t>i</a:t>
            </a:r>
            <a:r>
              <a:rPr lang="en-US" altLang="zh-CN" b="1" dirty="0" smtClean="0"/>
              <a:t>— </a:t>
            </a:r>
            <a:r>
              <a:rPr lang="zh-CN" altLang="en-US" b="1" dirty="0"/>
              <a:t>标准公差因子</a:t>
            </a:r>
            <a:r>
              <a:rPr lang="zh-CN" altLang="en-US" dirty="0"/>
              <a:t> </a:t>
            </a:r>
            <a:r>
              <a:rPr lang="zh-CN" altLang="en-US" b="1" dirty="0"/>
              <a:t>（或称公差单位）（ </a:t>
            </a:r>
            <a:r>
              <a:rPr lang="el-GR" altLang="zh-CN" b="1" dirty="0"/>
              <a:t>μ</a:t>
            </a:r>
            <a:r>
              <a:rPr lang="en-US" altLang="zh-CN" b="1" dirty="0"/>
              <a:t>m 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2" grpId="0" autoUpdateAnimBg="0"/>
      <p:bldP spid="69645" grpId="0" autoUpdateAnimBg="0"/>
      <p:bldP spid="69646" grpId="0" autoUpdateAnimBg="0"/>
      <p:bldP spid="69648" grpId="0"/>
      <p:bldP spid="696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99A1469-62D3-4C0A-B65D-DF3E42A50536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1520" y="2061146"/>
            <a:ext cx="2473325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</a:t>
            </a:r>
            <a:r>
              <a:rPr lang="zh-CN" altLang="en-US" b="1" dirty="0"/>
              <a:t>由表 </a:t>
            </a:r>
            <a:r>
              <a:rPr lang="en-US" altLang="zh-CN" b="1" dirty="0"/>
              <a:t>3.5</a:t>
            </a:r>
            <a:r>
              <a:rPr lang="zh-CN" altLang="en-US" b="1" dirty="0"/>
              <a:t>得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473288" y="2563695"/>
            <a:ext cx="3194050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b="1" dirty="0"/>
              <a:t>   ES=EI+IT8=+53μm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4139952" y="2133154"/>
            <a:ext cx="2743200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由表 </a:t>
            </a:r>
            <a:r>
              <a:rPr lang="en-US" altLang="zh-CN" b="1" dirty="0"/>
              <a:t>3.2 </a:t>
            </a:r>
            <a:r>
              <a:rPr lang="zh-CN" altLang="en-US" b="1" dirty="0"/>
              <a:t>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14" name="Text Box 26"/>
              <p:cNvSpPr txBox="1">
                <a:spLocks noChangeArrowheads="1"/>
              </p:cNvSpPr>
              <p:nvPr/>
            </p:nvSpPr>
            <p:spPr bwMode="auto">
              <a:xfrm>
                <a:off x="278383" y="797803"/>
                <a:ext cx="8614097" cy="830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宋体" pitchFamily="2" charset="-122"/>
                  </a:rPr>
                  <a:t>     </a:t>
                </a:r>
                <a:r>
                  <a:rPr lang="zh-CN" altLang="en-US" sz="2000" b="1" dirty="0">
                    <a:latin typeface="宋体" pitchFamily="2" charset="-122"/>
                  </a:rPr>
                  <a:t>例 </a:t>
                </a:r>
                <a:r>
                  <a:rPr lang="en-US" altLang="zh-CN" sz="2000" b="1" dirty="0"/>
                  <a:t>1 </a:t>
                </a:r>
                <a:r>
                  <a:rPr lang="zh-CN" altLang="en-US" sz="2000" b="1" dirty="0"/>
                  <a:t>利用（</a:t>
                </a:r>
                <a:r>
                  <a:rPr lang="en-US" altLang="zh-CN" sz="2000" b="1" dirty="0"/>
                  <a:t>1</a:t>
                </a:r>
                <a:r>
                  <a:rPr lang="zh-CN" altLang="en-US" sz="2000" b="1" dirty="0"/>
                  <a:t>）标准公差表</a:t>
                </a:r>
                <a:r>
                  <a:rPr lang="en-US" altLang="zh-CN" sz="2000" b="1" dirty="0"/>
                  <a:t>3.2</a:t>
                </a:r>
                <a:r>
                  <a:rPr lang="zh-CN" altLang="en-US" sz="2000" b="1" dirty="0"/>
                  <a:t>和基本偏差表</a:t>
                </a:r>
                <a:r>
                  <a:rPr lang="en-US" altLang="zh-CN" sz="2000" b="1" dirty="0"/>
                  <a:t>3.4</a:t>
                </a:r>
                <a:r>
                  <a:rPr lang="zh-CN" altLang="en-US" sz="2000" b="1" dirty="0"/>
                  <a:t>与表</a:t>
                </a:r>
                <a:r>
                  <a:rPr lang="en-US" altLang="zh-CN" sz="2000" b="1" dirty="0"/>
                  <a:t>3.5</a:t>
                </a:r>
                <a:r>
                  <a:rPr lang="zh-CN" altLang="en-US" sz="2000" b="1" dirty="0"/>
                  <a:t>。（</a:t>
                </a:r>
                <a:r>
                  <a:rPr lang="en-US" altLang="zh-CN" sz="2000" b="1" dirty="0"/>
                  <a:t>2</a:t>
                </a:r>
                <a:r>
                  <a:rPr lang="zh-CN" altLang="en-US" sz="2000" b="1" dirty="0"/>
                  <a:t>）或利用孔的极限偏差表</a:t>
                </a:r>
                <a:r>
                  <a:rPr lang="en-US" altLang="zh-CN" sz="2000" b="1" dirty="0" smtClean="0"/>
                  <a:t>3.6</a:t>
                </a:r>
                <a:r>
                  <a:rPr lang="zh-CN" altLang="en-US" sz="2000" b="1" dirty="0" smtClean="0">
                    <a:latin typeface="宋体" pitchFamily="2" charset="-122"/>
                  </a:rPr>
                  <a:t>确定</a:t>
                </a:r>
                <a:r>
                  <a:rPr lang="zh-CN" altLang="en-US" sz="2000" b="1" dirty="0">
                    <a:latin typeface="宋体" pitchFamily="2" charset="-122"/>
                  </a:rPr>
                  <a:t>孔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30F8</a:t>
                </a:r>
                <a:r>
                  <a:rPr lang="zh-CN" altLang="en-US" sz="2000" b="1" dirty="0">
                    <a:latin typeface="宋体" pitchFamily="2" charset="-122"/>
                  </a:rPr>
                  <a:t>的极限偏差</a:t>
                </a:r>
                <a:r>
                  <a:rPr lang="en-US" altLang="zh-CN" sz="2000" b="1" dirty="0">
                    <a:latin typeface="宋体" pitchFamily="2" charset="-122"/>
                  </a:rPr>
                  <a:t>,</a:t>
                </a:r>
                <a:r>
                  <a:rPr lang="zh-CN" altLang="en-US" sz="2000" b="1" dirty="0">
                    <a:latin typeface="宋体" pitchFamily="2" charset="-122"/>
                  </a:rPr>
                  <a:t>并写出在图纸上的标注形式。</a:t>
                </a:r>
                <a:r>
                  <a:rPr lang="zh-CN" altLang="en-US" sz="2000" b="1" dirty="0"/>
                  <a:t> </a:t>
                </a:r>
              </a:p>
            </p:txBody>
          </p:sp>
        </mc:Choice>
        <mc:Fallback>
          <p:sp>
            <p:nvSpPr>
              <p:cNvPr id="12314" name="Text 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383" y="797803"/>
                <a:ext cx="8614097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778" t="-2206" b="-882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316" name="Text Box 28"/>
              <p:cNvSpPr txBox="1">
                <a:spLocks noChangeArrowheads="1"/>
              </p:cNvSpPr>
              <p:nvPr/>
            </p:nvSpPr>
            <p:spPr bwMode="auto">
              <a:xfrm>
                <a:off x="251520" y="1599183"/>
                <a:ext cx="8735409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b="1" dirty="0" smtClean="0"/>
                  <a:t>解</a:t>
                </a:r>
                <a:r>
                  <a:rPr lang="en-US" altLang="zh-CN" b="1" dirty="0"/>
                  <a:t>:</a:t>
                </a:r>
                <a:r>
                  <a:rPr lang="zh-CN" altLang="en-US" b="1" dirty="0" smtClean="0"/>
                  <a:t>（</a:t>
                </a:r>
                <a:r>
                  <a:rPr lang="en-US" altLang="zh-CN" b="1" dirty="0"/>
                  <a:t>1</a:t>
                </a:r>
                <a:r>
                  <a:rPr lang="zh-CN" altLang="en-US" b="1" dirty="0"/>
                  <a:t>）利用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标准公差和基本偏差表</a:t>
                </a:r>
                <a:r>
                  <a:rPr lang="zh-CN" altLang="en-US" b="1" dirty="0"/>
                  <a:t>查表确定</a:t>
                </a:r>
                <a14:m>
                  <m:oMath xmlns:m="http://schemas.openxmlformats.org/officeDocument/2006/math"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 smtClean="0">
                    <a:solidFill>
                      <a:srgbClr val="FF0000"/>
                    </a:solidFill>
                  </a:rPr>
                  <a:t>30F8</a:t>
                </a:r>
                <a:r>
                  <a:rPr lang="zh-CN" altLang="en-US" b="1" dirty="0" smtClean="0"/>
                  <a:t>的</a:t>
                </a:r>
                <a:r>
                  <a:rPr lang="zh-CN" altLang="en-US" b="1" dirty="0"/>
                  <a:t>极限偏差</a:t>
                </a:r>
              </a:p>
            </p:txBody>
          </p:sp>
        </mc:Choice>
        <mc:Fallback>
          <p:sp>
            <p:nvSpPr>
              <p:cNvPr id="12316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520" y="1599183"/>
                <a:ext cx="8735409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047" t="-14474" r="-70" b="-3026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1979712" y="2077260"/>
            <a:ext cx="2660650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EI</a:t>
            </a:r>
            <a:r>
              <a:rPr lang="zh-CN" altLang="en-US" b="1" dirty="0"/>
              <a:t>＝ </a:t>
            </a:r>
            <a:r>
              <a:rPr lang="en-US" altLang="zh-CN" b="1" dirty="0"/>
              <a:t>+20μm</a:t>
            </a: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>
            <a:off x="5970340" y="2132856"/>
            <a:ext cx="2589212" cy="4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IT8 =33μm</a:t>
            </a:r>
          </a:p>
        </p:txBody>
      </p:sp>
      <p:graphicFrame>
        <p:nvGraphicFramePr>
          <p:cNvPr id="12325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439254"/>
              </p:ext>
            </p:extLst>
          </p:nvPr>
        </p:nvGraphicFramePr>
        <p:xfrm>
          <a:off x="4453690" y="2563695"/>
          <a:ext cx="2854614" cy="577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公式" r:id="rId5" imgW="1193800" imgH="241300" progId="Equation.3">
                  <p:embed/>
                </p:oleObj>
              </mc:Choice>
              <mc:Fallback>
                <p:oleObj name="公式" r:id="rId5" imgW="1193800" imgH="2413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690" y="2563695"/>
                        <a:ext cx="2854614" cy="5772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43" name="Text Box 55"/>
          <p:cNvSpPr txBox="1">
            <a:spLocks noChangeArrowheads="1"/>
          </p:cNvSpPr>
          <p:nvPr/>
        </p:nvSpPr>
        <p:spPr bwMode="auto">
          <a:xfrm>
            <a:off x="1043608" y="437441"/>
            <a:ext cx="5365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2. </a:t>
            </a:r>
            <a:r>
              <a:rPr lang="zh-CN" altLang="en-US" b="1" dirty="0"/>
              <a:t>标准公差和基本偏差数值表应用举例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95275" y="2924944"/>
            <a:ext cx="4924425" cy="3667125"/>
            <a:chOff x="295498" y="3056334"/>
            <a:chExt cx="4924574" cy="3666072"/>
          </a:xfrm>
        </p:grpSpPr>
        <p:pic>
          <p:nvPicPr>
            <p:cNvPr id="31762" name="Picture 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498" y="3056334"/>
              <a:ext cx="4924574" cy="3666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63" name="TextBox 1"/>
            <p:cNvSpPr txBox="1">
              <a:spLocks noChangeArrowheads="1"/>
            </p:cNvSpPr>
            <p:nvPr/>
          </p:nvSpPr>
          <p:spPr bwMode="auto">
            <a:xfrm>
              <a:off x="837679" y="3068960"/>
              <a:ext cx="19859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表</a:t>
              </a:r>
              <a:r>
                <a:rPr lang="en-US" altLang="zh-CN" sz="1800" b="1"/>
                <a:t>3.5</a:t>
              </a:r>
              <a:endParaRPr lang="zh-CN" altLang="en-US" sz="1800" b="1"/>
            </a:p>
          </p:txBody>
        </p:sp>
      </p:grpSp>
      <p:sp>
        <p:nvSpPr>
          <p:cNvPr id="22" name="Line 53"/>
          <p:cNvSpPr>
            <a:spLocks noChangeShapeType="1"/>
          </p:cNvSpPr>
          <p:nvPr/>
        </p:nvSpPr>
        <p:spPr bwMode="auto">
          <a:xfrm>
            <a:off x="3203575" y="4450531"/>
            <a:ext cx="0" cy="17287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54"/>
          <p:cNvSpPr>
            <a:spLocks noChangeShapeType="1"/>
          </p:cNvSpPr>
          <p:nvPr/>
        </p:nvSpPr>
        <p:spPr bwMode="auto">
          <a:xfrm>
            <a:off x="363538" y="6177731"/>
            <a:ext cx="284003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67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075012"/>
            <a:ext cx="3671888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Line 54"/>
          <p:cNvSpPr>
            <a:spLocks noChangeShapeType="1"/>
          </p:cNvSpPr>
          <p:nvPr/>
        </p:nvSpPr>
        <p:spPr bwMode="auto">
          <a:xfrm>
            <a:off x="5292725" y="5883299"/>
            <a:ext cx="287972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53"/>
          <p:cNvSpPr>
            <a:spLocks noChangeShapeType="1"/>
          </p:cNvSpPr>
          <p:nvPr/>
        </p:nvSpPr>
        <p:spPr bwMode="auto">
          <a:xfrm>
            <a:off x="8172450" y="4154512"/>
            <a:ext cx="0" cy="17287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2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build="p" autoUpdateAnimBg="0"/>
      <p:bldP spid="12312" grpId="0" autoUpdateAnimBg="0"/>
      <p:bldP spid="12314" grpId="0" autoUpdateAnimBg="0"/>
      <p:bldP spid="12316" grpId="0" build="p" autoUpdateAnimBg="0"/>
      <p:bldP spid="12321" grpId="0" autoUpdateAnimBg="0"/>
      <p:bldP spid="12322" grpId="0" autoUpdateAnimBg="0"/>
      <p:bldP spid="12343" grpId="0"/>
      <p:bldP spid="22" grpId="0" animBg="1"/>
      <p:bldP spid="23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1CAF8D3-BE2C-418D-B68C-9CF4CFEA8FB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212" name="Text Box 4"/>
              <p:cNvSpPr txBox="1">
                <a:spLocks noChangeArrowheads="1"/>
              </p:cNvSpPr>
              <p:nvPr/>
            </p:nvSpPr>
            <p:spPr bwMode="auto">
              <a:xfrm>
                <a:off x="277366" y="250081"/>
                <a:ext cx="7895034" cy="9787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宋体" pitchFamily="2" charset="-122"/>
                  </a:rPr>
                  <a:t>     </a:t>
                </a:r>
                <a:r>
                  <a:rPr lang="zh-CN" altLang="en-US" b="1" dirty="0">
                    <a:latin typeface="宋体" pitchFamily="2" charset="-122"/>
                  </a:rPr>
                  <a:t>例</a:t>
                </a:r>
                <a:r>
                  <a:rPr lang="en-US" altLang="zh-CN" b="1" dirty="0"/>
                  <a:t>1 </a:t>
                </a:r>
                <a:r>
                  <a:rPr lang="zh-CN" altLang="en-US" b="1" dirty="0"/>
                  <a:t>利用（</a:t>
                </a:r>
                <a:r>
                  <a:rPr lang="en-US" altLang="zh-CN" b="1" dirty="0"/>
                  <a:t>2</a:t>
                </a:r>
                <a:r>
                  <a:rPr lang="zh-CN" altLang="en-US" b="1" dirty="0"/>
                  <a:t>）孔的</a:t>
                </a:r>
                <a:r>
                  <a:rPr lang="zh-CN" altLang="en-US" b="1" dirty="0">
                    <a:solidFill>
                      <a:srgbClr val="FF0000"/>
                    </a:solidFill>
                  </a:rPr>
                  <a:t>极限偏差</a:t>
                </a:r>
                <a:r>
                  <a:rPr lang="zh-CN" altLang="en-US" b="1" dirty="0"/>
                  <a:t>表</a:t>
                </a:r>
                <a:r>
                  <a:rPr lang="en-US" altLang="zh-CN" b="1" dirty="0"/>
                  <a:t>3.6</a:t>
                </a:r>
                <a:r>
                  <a:rPr lang="zh-CN" altLang="en-US" b="1" dirty="0">
                    <a:latin typeface="宋体" pitchFamily="2" charset="-122"/>
                  </a:rPr>
                  <a:t>确定孔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</m:t>
                    </m:r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</a:rPr>
                  <a:t>30F</a:t>
                </a:r>
                <a:r>
                  <a:rPr lang="en-US" altLang="zh-CN" b="1" dirty="0"/>
                  <a:t>8</a:t>
                </a:r>
                <a:r>
                  <a:rPr lang="zh-CN" altLang="en-US" b="1" dirty="0">
                    <a:latin typeface="宋体" pitchFamily="2" charset="-122"/>
                  </a:rPr>
                  <a:t>的极限偏差</a:t>
                </a:r>
                <a:r>
                  <a:rPr lang="en-US" altLang="zh-CN" b="1" dirty="0">
                    <a:latin typeface="宋体" pitchFamily="2" charset="-122"/>
                  </a:rPr>
                  <a:t>,</a:t>
                </a:r>
                <a:r>
                  <a:rPr lang="zh-CN" altLang="en-US" b="1" dirty="0">
                    <a:latin typeface="宋体" pitchFamily="2" charset="-122"/>
                  </a:rPr>
                  <a:t>并写出在图纸上的标注形式。</a:t>
                </a:r>
                <a:r>
                  <a:rPr lang="zh-CN" altLang="en-US" b="1" dirty="0"/>
                  <a:t> </a:t>
                </a:r>
              </a:p>
            </p:txBody>
          </p:sp>
        </mc:Choice>
        <mc:Fallback xmlns="">
          <p:sp>
            <p:nvSpPr>
              <p:cNvPr id="94212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7366" y="250081"/>
                <a:ext cx="7895034" cy="978729"/>
              </a:xfrm>
              <a:prstGeom prst="rect">
                <a:avLst/>
              </a:prstGeom>
              <a:blipFill rotWithShape="1">
                <a:blip r:embed="rId3"/>
                <a:stretch>
                  <a:fillRect l="-1157" t="-3727" b="-683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213" name="Text Box 5"/>
              <p:cNvSpPr txBox="1">
                <a:spLocks noChangeArrowheads="1"/>
              </p:cNvSpPr>
              <p:nvPr/>
            </p:nvSpPr>
            <p:spPr bwMode="auto">
              <a:xfrm>
                <a:off x="467866" y="1164481"/>
                <a:ext cx="7632700" cy="968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b="1" dirty="0"/>
                  <a:t>        </a:t>
                </a:r>
                <a:r>
                  <a:rPr lang="zh-CN" altLang="en-US" b="1" dirty="0"/>
                  <a:t>解： 因为孔</a:t>
                </a:r>
                <a14:m>
                  <m:oMath xmlns:m="http://schemas.openxmlformats.org/officeDocument/2006/math"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30F8</a:t>
                </a:r>
                <a:r>
                  <a:rPr lang="zh-CN" altLang="en-US" b="1" dirty="0"/>
                  <a:t>是标准规定的优先公差带，查孔的优先公差带的极限偏差表</a:t>
                </a:r>
                <a:r>
                  <a:rPr lang="en-US" altLang="zh-CN" b="1" dirty="0"/>
                  <a:t>3.6</a:t>
                </a:r>
                <a:r>
                  <a:rPr lang="zh-CN" altLang="en-US" b="1" dirty="0"/>
                  <a:t>得</a:t>
                </a:r>
              </a:p>
            </p:txBody>
          </p:sp>
        </mc:Choice>
        <mc:Fallback xmlns="">
          <p:sp>
            <p:nvSpPr>
              <p:cNvPr id="94213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866" y="1164481"/>
                <a:ext cx="7632700" cy="968375"/>
              </a:xfrm>
              <a:prstGeom prst="rect">
                <a:avLst/>
              </a:prstGeom>
              <a:blipFill rotWithShape="1">
                <a:blip r:embed="rId4"/>
                <a:stretch>
                  <a:fillRect l="-1278" t="-3774" r="-879" b="-1069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781300"/>
            <a:ext cx="7027862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2484438" y="3213100"/>
            <a:ext cx="503237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94219" name="Object 11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470875926"/>
              </p:ext>
            </p:extLst>
          </p:nvPr>
        </p:nvGraphicFramePr>
        <p:xfrm>
          <a:off x="1042988" y="2139007"/>
          <a:ext cx="6669087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公式" r:id="rId6" imgW="2819400" imgH="241300" progId="Equation.3">
                  <p:embed/>
                </p:oleObj>
              </mc:Choice>
              <mc:Fallback>
                <p:oleObj name="公式" r:id="rId6" imgW="2819400" imgH="2413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139007"/>
                        <a:ext cx="6669087" cy="569913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utoUpdateAnimBg="0"/>
      <p:bldP spid="94213" grpId="0" autoUpdateAnimBg="0"/>
      <p:bldP spid="942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3B226C2-76DE-4B95-976B-262C206C4DAE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827285" y="708596"/>
            <a:ext cx="41100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/>
              <a:t>解：（</a:t>
            </a:r>
            <a:r>
              <a:rPr lang="en-US" altLang="zh-CN" b="1"/>
              <a:t>1</a:t>
            </a:r>
            <a:r>
              <a:rPr lang="zh-CN" altLang="en-US" b="1"/>
              <a:t>）由表 </a:t>
            </a:r>
            <a:r>
              <a:rPr lang="en-US" altLang="zh-CN" b="1"/>
              <a:t>3.5  </a:t>
            </a:r>
            <a:r>
              <a:rPr lang="zh-CN" altLang="en-US" b="1"/>
              <a:t>得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611385" y="2467744"/>
            <a:ext cx="5548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</a:t>
            </a:r>
            <a:r>
              <a:rPr lang="en-US" altLang="zh-CN" b="1" dirty="0"/>
              <a:t>EI</a:t>
            </a:r>
            <a:r>
              <a:rPr lang="zh-CN" altLang="en-US" b="1" dirty="0"/>
              <a:t>＝</a:t>
            </a:r>
            <a:r>
              <a:rPr lang="en-US" altLang="zh-CN" b="1" dirty="0"/>
              <a:t>ES</a:t>
            </a:r>
            <a:r>
              <a:rPr lang="zh-CN" altLang="en-US" b="1" dirty="0"/>
              <a:t>－</a:t>
            </a:r>
            <a:r>
              <a:rPr lang="en-US" altLang="zh-CN" b="1" dirty="0"/>
              <a:t>IT7=</a:t>
            </a:r>
            <a:r>
              <a:rPr lang="zh-CN" altLang="en-US" b="1" dirty="0"/>
              <a:t>－</a:t>
            </a:r>
            <a:r>
              <a:rPr lang="en-US" altLang="zh-CN" b="1" dirty="0"/>
              <a:t>35μm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827285" y="2051571"/>
            <a:ext cx="518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b="1" dirty="0"/>
              <a:t>由表 </a:t>
            </a:r>
            <a:r>
              <a:rPr lang="en-US" altLang="zh-CN" b="1" dirty="0"/>
              <a:t>3.2 </a:t>
            </a:r>
            <a:r>
              <a:rPr lang="zh-CN" altLang="en-US" b="1" dirty="0"/>
              <a:t>得 </a:t>
            </a:r>
            <a:r>
              <a:rPr lang="en-US" altLang="zh-CN" b="1" dirty="0"/>
              <a:t>IT7 = 21μm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3059310" y="1594123"/>
            <a:ext cx="3792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cs typeface="Times New Roman" pitchFamily="18" charset="0"/>
              </a:rPr>
              <a:t> –</a:t>
            </a:r>
            <a:r>
              <a:rPr lang="en-US" altLang="zh-CN" b="1" dirty="0"/>
              <a:t>22+8 = </a:t>
            </a:r>
            <a:r>
              <a:rPr lang="en-US" altLang="zh-CN" b="1" dirty="0">
                <a:cs typeface="Times New Roman" pitchFamily="18" charset="0"/>
              </a:rPr>
              <a:t>–</a:t>
            </a:r>
            <a:r>
              <a:rPr lang="en-US" altLang="zh-CN" b="1" dirty="0"/>
              <a:t>14μm</a:t>
            </a:r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898723" y="1619523"/>
            <a:ext cx="3076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</a:rPr>
              <a:t>ES</a:t>
            </a:r>
            <a:r>
              <a:rPr lang="en-US" altLang="zh-CN" b="1" baseline="-30000" dirty="0">
                <a:solidFill>
                  <a:srgbClr val="FF0000"/>
                </a:solidFill>
              </a:rPr>
              <a:t>≤7</a:t>
            </a:r>
            <a:r>
              <a:rPr lang="en-US" altLang="zh-CN" b="1" dirty="0">
                <a:solidFill>
                  <a:srgbClr val="FF0000"/>
                </a:solidFill>
              </a:rPr>
              <a:t>= ES</a:t>
            </a:r>
            <a:r>
              <a:rPr lang="en-US" altLang="zh-CN" b="1" baseline="-30000" dirty="0">
                <a:solidFill>
                  <a:srgbClr val="FF0000"/>
                </a:solidFill>
              </a:rPr>
              <a:t>&gt;7</a:t>
            </a:r>
            <a:r>
              <a:rPr lang="en-US" altLang="zh-CN" b="1" dirty="0">
                <a:solidFill>
                  <a:srgbClr val="FF0000"/>
                </a:solidFill>
              </a:rPr>
              <a:t>+</a:t>
            </a:r>
            <a:r>
              <a:rPr lang="en-US" altLang="zh-CN" b="1" dirty="0">
                <a:solidFill>
                  <a:srgbClr val="FF0000"/>
                </a:solidFill>
                <a:cs typeface="Times New Roman" pitchFamily="18" charset="0"/>
              </a:rPr>
              <a:t>Δ</a:t>
            </a:r>
            <a:r>
              <a:rPr lang="en-US" altLang="zh-CN" b="1" dirty="0">
                <a:cs typeface="Times New Roman" pitchFamily="18" charset="0"/>
              </a:rPr>
              <a:t> </a:t>
            </a:r>
            <a:r>
              <a:rPr lang="en-US" altLang="zh-CN" b="1" dirty="0"/>
              <a:t>=</a:t>
            </a:r>
          </a:p>
        </p:txBody>
      </p:sp>
      <p:grpSp>
        <p:nvGrpSpPr>
          <p:cNvPr id="61460" name="Group 20"/>
          <p:cNvGrpSpPr>
            <a:grpSpLocks/>
          </p:cNvGrpSpPr>
          <p:nvPr/>
        </p:nvGrpSpPr>
        <p:grpSpPr bwMode="auto">
          <a:xfrm>
            <a:off x="4679950" y="2378844"/>
            <a:ext cx="3540125" cy="546100"/>
            <a:chOff x="1370" y="2256"/>
            <a:chExt cx="2230" cy="344"/>
          </a:xfrm>
        </p:grpSpPr>
        <p:graphicFrame>
          <p:nvGraphicFramePr>
            <p:cNvPr id="33814" name="Object 9"/>
            <p:cNvGraphicFramePr>
              <a:graphicFrameLocks noChangeAspect="1"/>
            </p:cNvGraphicFramePr>
            <p:nvPr/>
          </p:nvGraphicFramePr>
          <p:xfrm>
            <a:off x="1740" y="2283"/>
            <a:ext cx="1860" cy="3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41" r:id="rId3" imgW="1091726" imgH="241195" progId="Equation.DSMT4">
                    <p:embed/>
                  </p:oleObj>
                </mc:Choice>
                <mc:Fallback>
                  <p:oleObj r:id="rId3" imgW="1091726" imgH="241195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0" y="2283"/>
                          <a:ext cx="1860" cy="3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15" name="Text Box 19"/>
            <p:cNvSpPr txBox="1">
              <a:spLocks noChangeArrowheads="1"/>
            </p:cNvSpPr>
            <p:nvPr/>
          </p:nvSpPr>
          <p:spPr bwMode="auto">
            <a:xfrm>
              <a:off x="1370" y="2256"/>
              <a:ext cx="59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/>
                <a:t>(3)</a:t>
              </a:r>
            </a:p>
          </p:txBody>
        </p:sp>
      </p:grpSp>
      <p:sp>
        <p:nvSpPr>
          <p:cNvPr id="61467" name="Text Box 27"/>
          <p:cNvSpPr txBox="1">
            <a:spLocks noChangeArrowheads="1"/>
          </p:cNvSpPr>
          <p:nvPr/>
        </p:nvSpPr>
        <p:spPr bwMode="auto">
          <a:xfrm>
            <a:off x="827285" y="1187475"/>
            <a:ext cx="7313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在大于</a:t>
            </a:r>
            <a:r>
              <a:rPr lang="en-US" altLang="zh-CN" b="1" dirty="0"/>
              <a:t>IT7</a:t>
            </a:r>
            <a:r>
              <a:rPr lang="zh-CN" altLang="en-US" b="1" dirty="0"/>
              <a:t>的相应数值上增加一个</a:t>
            </a:r>
            <a:r>
              <a:rPr lang="en-US" altLang="zh-CN" b="1" dirty="0"/>
              <a:t>Δ</a:t>
            </a:r>
            <a:r>
              <a:rPr lang="zh-CN" altLang="en-US" b="1" dirty="0"/>
              <a:t>值。</a:t>
            </a:r>
          </a:p>
        </p:txBody>
      </p:sp>
      <p:sp>
        <p:nvSpPr>
          <p:cNvPr id="61468" name="Text Box 28"/>
          <p:cNvSpPr txBox="1">
            <a:spLocks noChangeArrowheads="1"/>
          </p:cNvSpPr>
          <p:nvPr/>
        </p:nvSpPr>
        <p:spPr bwMode="auto">
          <a:xfrm>
            <a:off x="4091185" y="729233"/>
            <a:ext cx="4081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P—ZC≤</a:t>
            </a:r>
            <a:r>
              <a:rPr lang="en-US" altLang="zh-CN" b="1" dirty="0"/>
              <a:t>IT7</a:t>
            </a:r>
            <a:r>
              <a:rPr lang="zh-CN" altLang="en-US" b="1" dirty="0"/>
              <a:t>的基本偏差为</a:t>
            </a:r>
          </a:p>
        </p:txBody>
      </p:sp>
      <p:grpSp>
        <p:nvGrpSpPr>
          <p:cNvPr id="61487" name="Group 47"/>
          <p:cNvGrpSpPr>
            <a:grpSpLocks/>
          </p:cNvGrpSpPr>
          <p:nvPr/>
        </p:nvGrpSpPr>
        <p:grpSpPr bwMode="auto">
          <a:xfrm>
            <a:off x="1155700" y="2997200"/>
            <a:ext cx="6656388" cy="3222625"/>
            <a:chOff x="610" y="2194"/>
            <a:chExt cx="4193" cy="2030"/>
          </a:xfrm>
        </p:grpSpPr>
        <p:grpSp>
          <p:nvGrpSpPr>
            <p:cNvPr id="33807" name="Group 40"/>
            <p:cNvGrpSpPr>
              <a:grpSpLocks/>
            </p:cNvGrpSpPr>
            <p:nvPr/>
          </p:nvGrpSpPr>
          <p:grpSpPr bwMode="auto">
            <a:xfrm>
              <a:off x="720" y="2239"/>
              <a:ext cx="3840" cy="1985"/>
              <a:chOff x="720" y="2239"/>
              <a:chExt cx="3840" cy="1985"/>
            </a:xfrm>
          </p:grpSpPr>
          <p:grpSp>
            <p:nvGrpSpPr>
              <p:cNvPr id="33810" name="Group 38"/>
              <p:cNvGrpSpPr>
                <a:grpSpLocks/>
              </p:cNvGrpSpPr>
              <p:nvPr/>
            </p:nvGrpSpPr>
            <p:grpSpPr bwMode="auto">
              <a:xfrm>
                <a:off x="720" y="2239"/>
                <a:ext cx="3840" cy="1937"/>
                <a:chOff x="1152" y="2191"/>
                <a:chExt cx="3840" cy="2075"/>
              </a:xfrm>
            </p:grpSpPr>
            <p:pic>
              <p:nvPicPr>
                <p:cNvPr id="33812" name="Picture 36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82" y="2256"/>
                  <a:ext cx="3810" cy="201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3813" name="Rectangle 37"/>
                <p:cNvSpPr>
                  <a:spLocks noChangeArrowheads="1"/>
                </p:cNvSpPr>
                <p:nvPr/>
              </p:nvSpPr>
              <p:spPr bwMode="auto">
                <a:xfrm>
                  <a:off x="1152" y="2191"/>
                  <a:ext cx="1410" cy="16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zh-CN" altLang="en-US" sz="1600"/>
                    <a:t>表</a:t>
                  </a:r>
                  <a:r>
                    <a:rPr lang="en-US" altLang="zh-CN" sz="1600"/>
                    <a:t>3.5</a:t>
                  </a:r>
                  <a:r>
                    <a:rPr lang="zh-CN" altLang="en-US" sz="1600"/>
                    <a:t>孔的基本偏差数值</a:t>
                  </a:r>
                </a:p>
              </p:txBody>
            </p:sp>
          </p:grpSp>
          <p:sp>
            <p:nvSpPr>
              <p:cNvPr id="33811" name="Text Box 39"/>
              <p:cNvSpPr txBox="1">
                <a:spLocks noChangeArrowheads="1"/>
              </p:cNvSpPr>
              <p:nvPr/>
            </p:nvSpPr>
            <p:spPr bwMode="auto">
              <a:xfrm rot="-5400000">
                <a:off x="452" y="3476"/>
                <a:ext cx="1323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 b="1">
                    <a:solidFill>
                      <a:srgbClr val="FF0000"/>
                    </a:solidFill>
                  </a:rPr>
                  <a:t>在</a:t>
                </a:r>
                <a:r>
                  <a:rPr lang="en-US" altLang="zh-CN" sz="1200" b="1">
                    <a:solidFill>
                      <a:srgbClr val="FF0000"/>
                    </a:solidFill>
                  </a:rPr>
                  <a:t>&gt;IT7</a:t>
                </a:r>
                <a:r>
                  <a:rPr lang="zh-CN" altLang="en-US" sz="1200" b="1">
                    <a:solidFill>
                      <a:srgbClr val="FF0000"/>
                    </a:solidFill>
                  </a:rPr>
                  <a:t>的相应数值上</a:t>
                </a:r>
                <a:r>
                  <a:rPr lang="en-US" altLang="zh-CN" sz="1200" b="1">
                    <a:solidFill>
                      <a:srgbClr val="FF0000"/>
                    </a:solidFill>
                  </a:rPr>
                  <a:t>+Δ</a:t>
                </a:r>
                <a:r>
                  <a:rPr lang="zh-CN" altLang="en-US" sz="1200" b="1">
                    <a:solidFill>
                      <a:srgbClr val="FF0000"/>
                    </a:solidFill>
                  </a:rPr>
                  <a:t>值</a:t>
                </a:r>
              </a:p>
            </p:txBody>
          </p:sp>
        </p:grpSp>
        <p:sp>
          <p:nvSpPr>
            <p:cNvPr id="33808" name="Text Box 45"/>
            <p:cNvSpPr txBox="1">
              <a:spLocks noChangeArrowheads="1"/>
            </p:cNvSpPr>
            <p:nvPr/>
          </p:nvSpPr>
          <p:spPr bwMode="auto">
            <a:xfrm>
              <a:off x="610" y="2441"/>
              <a:ext cx="359" cy="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b="1"/>
                <a:t>公称</a:t>
              </a:r>
            </a:p>
            <a:p>
              <a:pPr eaLnBrk="1" hangingPunct="1"/>
              <a:r>
                <a:rPr lang="zh-CN" altLang="en-US" sz="1200" b="1"/>
                <a:t>尺寸 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33809" name="Text Box 46"/>
            <p:cNvSpPr txBox="1">
              <a:spLocks noChangeArrowheads="1"/>
            </p:cNvSpPr>
            <p:nvPr/>
          </p:nvSpPr>
          <p:spPr bwMode="auto">
            <a:xfrm>
              <a:off x="2972" y="2194"/>
              <a:ext cx="1831" cy="2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/>
                <a:t>（摘自</a:t>
              </a:r>
              <a:r>
                <a:rPr lang="en-US" altLang="zh-CN" sz="1600" b="1"/>
                <a:t>GB/T1800.1-2009)</a:t>
              </a:r>
            </a:p>
          </p:txBody>
        </p:sp>
      </p:grpSp>
      <p:sp>
        <p:nvSpPr>
          <p:cNvPr id="61488" name="Rectangle 48"/>
          <p:cNvSpPr>
            <a:spLocks noChangeArrowheads="1"/>
          </p:cNvSpPr>
          <p:nvPr/>
        </p:nvSpPr>
        <p:spPr bwMode="auto">
          <a:xfrm>
            <a:off x="6843713" y="5108575"/>
            <a:ext cx="2159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9" name="Rectangle 49"/>
          <p:cNvSpPr>
            <a:spLocks noChangeArrowheads="1"/>
          </p:cNvSpPr>
          <p:nvPr/>
        </p:nvSpPr>
        <p:spPr bwMode="auto">
          <a:xfrm>
            <a:off x="2051720" y="5108575"/>
            <a:ext cx="431800" cy="457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1" name="Text Box 51"/>
              <p:cNvSpPr txBox="1">
                <a:spLocks noChangeArrowheads="1"/>
              </p:cNvSpPr>
              <p:nvPr/>
            </p:nvSpPr>
            <p:spPr bwMode="auto">
              <a:xfrm>
                <a:off x="395485" y="203771"/>
                <a:ext cx="8208963" cy="5191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b="1" dirty="0">
                    <a:latin typeface="宋体" pitchFamily="2" charset="-122"/>
                  </a:rPr>
                  <a:t>  </a:t>
                </a:r>
                <a:r>
                  <a:rPr lang="zh-CN" altLang="en-US" sz="2000" b="1" dirty="0">
                    <a:latin typeface="宋体" pitchFamily="2" charset="-122"/>
                  </a:rPr>
                  <a:t>例 </a:t>
                </a:r>
                <a:r>
                  <a:rPr lang="en-US" altLang="zh-CN" sz="2000" b="1" dirty="0"/>
                  <a:t>2 </a:t>
                </a:r>
                <a:r>
                  <a:rPr lang="zh-CN" altLang="en-US" sz="2000" b="1" dirty="0"/>
                  <a:t>（</a:t>
                </a:r>
                <a:r>
                  <a:rPr lang="en-US" altLang="zh-CN" sz="2000" b="1" dirty="0"/>
                  <a:t>1</a:t>
                </a:r>
                <a:r>
                  <a:rPr lang="zh-CN" altLang="en-US" sz="2000" b="1" dirty="0"/>
                  <a:t>）利用</a:t>
                </a:r>
                <a:r>
                  <a:rPr lang="zh-CN" altLang="en-US" sz="2000" b="1" dirty="0">
                    <a:solidFill>
                      <a:srgbClr val="FF0000"/>
                    </a:solidFill>
                  </a:rPr>
                  <a:t>标准公差和基本偏差</a:t>
                </a:r>
                <a:r>
                  <a:rPr lang="zh-CN" altLang="en-US" sz="2000" b="1" dirty="0"/>
                  <a:t>表</a:t>
                </a:r>
                <a:r>
                  <a:rPr lang="zh-CN" altLang="en-US" sz="2000" b="1" dirty="0">
                    <a:latin typeface="宋体" pitchFamily="2" charset="-122"/>
                  </a:rPr>
                  <a:t>确定孔</a:t>
                </a:r>
                <a14:m>
                  <m:oMath xmlns:m="http://schemas.openxmlformats.org/officeDocument/2006/math">
                    <m:r>
                      <a:rPr lang="en-US" altLang="zh-CN" sz="20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</a:rPr>
                  <a:t>25P7</a:t>
                </a:r>
                <a:r>
                  <a:rPr lang="zh-CN" altLang="en-US" sz="2000" b="1" dirty="0">
                    <a:latin typeface="宋体" pitchFamily="2" charset="-122"/>
                  </a:rPr>
                  <a:t>的极限偏差。</a:t>
                </a:r>
                <a:r>
                  <a:rPr lang="zh-CN" altLang="en-US" sz="2000" b="1" dirty="0"/>
                  <a:t> </a:t>
                </a:r>
              </a:p>
            </p:txBody>
          </p:sp>
        </mc:Choice>
        <mc:Fallback xmlns="">
          <p:sp>
            <p:nvSpPr>
              <p:cNvPr id="61491" name="Text 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485" y="203771"/>
                <a:ext cx="8208963" cy="519112"/>
              </a:xfrm>
              <a:prstGeom prst="rect">
                <a:avLst/>
              </a:prstGeom>
              <a:blipFill rotWithShape="1">
                <a:blip r:embed="rId6"/>
                <a:stretch>
                  <a:fillRect b="-197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1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utoUpdateAnimBg="0"/>
      <p:bldP spid="61446" grpId="0" autoUpdateAnimBg="0"/>
      <p:bldP spid="61452" grpId="0" autoUpdateAnimBg="0"/>
      <p:bldP spid="61453" grpId="0" autoUpdateAnimBg="0"/>
      <p:bldP spid="61458" grpId="0" autoUpdateAnimBg="0"/>
      <p:bldP spid="61467" grpId="0" autoUpdateAnimBg="0"/>
      <p:bldP spid="61468" grpId="0" autoUpdateAnimBg="0"/>
      <p:bldP spid="61488" grpId="0" animBg="1"/>
      <p:bldP spid="61489" grpId="0" animBg="1"/>
      <p:bldP spid="61491" grpId="0" autoUpdateAnimBg="0"/>
      <p:bldP spid="6149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74B4921-DDA2-4F67-8DD2-F313F063E213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6262" name="Rectangle 6"/>
              <p:cNvSpPr>
                <a:spLocks noChangeArrowheads="1"/>
              </p:cNvSpPr>
              <p:nvPr/>
            </p:nvSpPr>
            <p:spPr bwMode="auto">
              <a:xfrm>
                <a:off x="682823" y="363897"/>
                <a:ext cx="7408863" cy="9048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b="1" dirty="0"/>
                  <a:t>       </a:t>
                </a:r>
                <a:r>
                  <a:rPr lang="zh-CN" altLang="en-US" b="1" dirty="0"/>
                  <a:t>例</a:t>
                </a:r>
                <a:r>
                  <a:rPr lang="en-US" altLang="zh-CN" b="1" dirty="0"/>
                  <a:t>2</a:t>
                </a:r>
                <a:r>
                  <a:rPr lang="zh-CN" altLang="en-US" sz="2000" b="1" dirty="0"/>
                  <a:t>（</a:t>
                </a:r>
                <a:r>
                  <a:rPr lang="en-US" altLang="zh-CN" sz="2000" b="1" dirty="0"/>
                  <a:t>2</a:t>
                </a:r>
                <a:r>
                  <a:rPr lang="zh-CN" altLang="en-US" sz="2000" b="1" dirty="0"/>
                  <a:t>）孔的</a:t>
                </a:r>
                <a:r>
                  <a:rPr lang="zh-CN" altLang="en-US" sz="2000" b="1" dirty="0">
                    <a:solidFill>
                      <a:srgbClr val="FF0000"/>
                    </a:solidFill>
                  </a:rPr>
                  <a:t>极限偏差表</a:t>
                </a:r>
                <a:r>
                  <a:rPr lang="zh-CN" altLang="en-US" sz="2000" b="1" dirty="0"/>
                  <a:t>确定孔</a:t>
                </a:r>
                <a14:m>
                  <m:oMath xmlns:m="http://schemas.openxmlformats.org/officeDocument/2006/math"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</a:rPr>
                  <a:t>25P7</a:t>
                </a:r>
                <a:r>
                  <a:rPr lang="zh-CN" altLang="en-US" sz="2000" b="1" dirty="0"/>
                  <a:t>的极限偏差</a:t>
                </a:r>
                <a:r>
                  <a:rPr lang="en-US" altLang="zh-CN" sz="2000" b="1" dirty="0"/>
                  <a:t>,</a:t>
                </a:r>
                <a:r>
                  <a:rPr lang="zh-CN" altLang="en-US" sz="2000" b="1" dirty="0"/>
                  <a:t>并写出在图纸上的标注形式。</a:t>
                </a:r>
                <a:r>
                  <a:rPr lang="zh-CN" altLang="en-US" sz="2000" dirty="0"/>
                  <a:t> </a:t>
                </a:r>
              </a:p>
            </p:txBody>
          </p:sp>
        </mc:Choice>
        <mc:Fallback>
          <p:sp>
            <p:nvSpPr>
              <p:cNvPr id="96262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2823" y="363897"/>
                <a:ext cx="7408863" cy="904863"/>
              </a:xfrm>
              <a:prstGeom prst="rect">
                <a:avLst/>
              </a:prstGeom>
              <a:blipFill rotWithShape="1">
                <a:blip r:embed="rId3"/>
                <a:stretch>
                  <a:fillRect l="-823" t="-4054" r="-741" b="-608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626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780928"/>
            <a:ext cx="7027863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6443663" y="3207966"/>
            <a:ext cx="503237" cy="720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962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405204"/>
              </p:ext>
            </p:extLst>
          </p:nvPr>
        </p:nvGraphicFramePr>
        <p:xfrm>
          <a:off x="628848" y="2132856"/>
          <a:ext cx="79756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9" name="公式" r:id="rId5" imgW="2832100" imgH="241300" progId="Equation.3">
                  <p:embed/>
                </p:oleObj>
              </mc:Choice>
              <mc:Fallback>
                <p:oleObj name="公式" r:id="rId5" imgW="2832100" imgH="2413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848" y="2132856"/>
                        <a:ext cx="7975600" cy="541337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6267" name="Text Box 11"/>
              <p:cNvSpPr txBox="1">
                <a:spLocks noChangeArrowheads="1"/>
              </p:cNvSpPr>
              <p:nvPr/>
            </p:nvSpPr>
            <p:spPr bwMode="auto">
              <a:xfrm>
                <a:off x="538361" y="1164481"/>
                <a:ext cx="8066087" cy="968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b="1" dirty="0"/>
                  <a:t>         </a:t>
                </a:r>
                <a:r>
                  <a:rPr lang="zh-CN" altLang="en-US" b="1" dirty="0"/>
                  <a:t>解： 因为孔</a:t>
                </a:r>
                <a14:m>
                  <m:oMath xmlns:m="http://schemas.openxmlformats.org/officeDocument/2006/math"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∅ </m:t>
                    </m:r>
                  </m:oMath>
                </a14:m>
                <a:r>
                  <a:rPr lang="en-US" altLang="zh-CN" b="1" dirty="0"/>
                  <a:t>25P7</a:t>
                </a:r>
                <a:r>
                  <a:rPr lang="zh-CN" altLang="en-US" b="1" dirty="0"/>
                  <a:t>是标准规定的优先公差带，所以查孔的优先公差带的极限偏差表</a:t>
                </a:r>
                <a:r>
                  <a:rPr lang="en-US" altLang="zh-CN" b="1" dirty="0"/>
                  <a:t>3.6</a:t>
                </a:r>
                <a:r>
                  <a:rPr lang="zh-CN" altLang="en-US" b="1" dirty="0"/>
                  <a:t>得</a:t>
                </a:r>
              </a:p>
            </p:txBody>
          </p:sp>
        </mc:Choice>
        <mc:Fallback>
          <p:sp>
            <p:nvSpPr>
              <p:cNvPr id="96267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8361" y="1164481"/>
                <a:ext cx="8066087" cy="968375"/>
              </a:xfrm>
              <a:prstGeom prst="rect">
                <a:avLst/>
              </a:prstGeom>
              <a:blipFill rotWithShape="1">
                <a:blip r:embed="rId7"/>
                <a:stretch>
                  <a:fillRect l="-1134" t="-3774" r="-302" b="-1069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  <p:bldP spid="96265" grpId="0" animBg="1"/>
      <p:bldP spid="96267" grpId="0" autoUpdateAnimBg="0"/>
      <p:bldP spid="9626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1147F8E-A2A4-4274-8058-5B918C557D6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493" name="Text Box 1029"/>
              <p:cNvSpPr txBox="1">
                <a:spLocks noChangeArrowheads="1"/>
              </p:cNvSpPr>
              <p:nvPr/>
            </p:nvSpPr>
            <p:spPr bwMode="auto">
              <a:xfrm>
                <a:off x="438919" y="667097"/>
                <a:ext cx="8237537" cy="9461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/>
                  <a:t>       </a:t>
                </a:r>
                <a:r>
                  <a:rPr lang="zh-CN" altLang="en-US" sz="2800" b="1" dirty="0"/>
                  <a:t>例</a:t>
                </a:r>
                <a:r>
                  <a:rPr lang="en-US" altLang="zh-CN" sz="2800" b="1" dirty="0"/>
                  <a:t>3</a:t>
                </a:r>
                <a:r>
                  <a:rPr lang="zh-CN" altLang="en-US" b="1" dirty="0"/>
                  <a:t>利用标准公差和基本偏差表确定孔</a:t>
                </a:r>
                <a14:m>
                  <m:oMath xmlns:m="http://schemas.openxmlformats.org/officeDocument/2006/math">
                    <m:r>
                      <a:rPr lang="en-US" altLang="zh-CN" b="1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zh-CN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b="1" dirty="0"/>
                  <a:t>300M6</a:t>
                </a:r>
                <a:r>
                  <a:rPr lang="zh-CN" altLang="en-US" b="1" dirty="0"/>
                  <a:t>的极限偏差</a:t>
                </a:r>
                <a:r>
                  <a:rPr lang="en-US" altLang="zh-CN" b="1" dirty="0"/>
                  <a:t>,</a:t>
                </a:r>
                <a:r>
                  <a:rPr lang="zh-CN" altLang="en-US" b="1" dirty="0"/>
                  <a:t>即</a:t>
                </a:r>
                <a:r>
                  <a:rPr lang="zh-CN" altLang="en-US" sz="2800" b="1" dirty="0"/>
                  <a:t>求孔的上、下偏差。</a:t>
                </a:r>
              </a:p>
            </p:txBody>
          </p:sp>
        </mc:Choice>
        <mc:Fallback xmlns="">
          <p:sp>
            <p:nvSpPr>
              <p:cNvPr id="63493" name="Text Box 10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8919" y="667097"/>
                <a:ext cx="8237537" cy="946150"/>
              </a:xfrm>
              <a:prstGeom prst="rect">
                <a:avLst/>
              </a:prstGeom>
              <a:blipFill rotWithShape="1">
                <a:blip r:embed="rId2"/>
                <a:stretch>
                  <a:fillRect l="-1110" t="-8333" b="-1538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494" name="Text Box 1030"/>
          <p:cNvSpPr txBox="1">
            <a:spLocks noChangeArrowheads="1"/>
          </p:cNvSpPr>
          <p:nvPr/>
        </p:nvSpPr>
        <p:spPr bwMode="auto">
          <a:xfrm>
            <a:off x="799281" y="1552922"/>
            <a:ext cx="78771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解：由表</a:t>
            </a:r>
            <a:r>
              <a:rPr lang="en-US" altLang="zh-CN" b="1" dirty="0"/>
              <a:t>3.5</a:t>
            </a:r>
            <a:r>
              <a:rPr lang="zh-CN" altLang="en-US" b="1" dirty="0"/>
              <a:t>（见下页）得 其上偏差为</a:t>
            </a:r>
          </a:p>
        </p:txBody>
      </p:sp>
      <p:sp>
        <p:nvSpPr>
          <p:cNvPr id="63495" name="Text Box 1031"/>
          <p:cNvSpPr txBox="1">
            <a:spLocks noChangeArrowheads="1"/>
          </p:cNvSpPr>
          <p:nvPr/>
        </p:nvSpPr>
        <p:spPr bwMode="auto">
          <a:xfrm>
            <a:off x="654819" y="1984722"/>
            <a:ext cx="3689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  </a:t>
            </a:r>
            <a:r>
              <a:rPr lang="en-US" altLang="zh-CN" sz="2800" b="1"/>
              <a:t>ES</a:t>
            </a:r>
            <a:r>
              <a:rPr lang="en-US" altLang="zh-CN" sz="2800" b="1" baseline="-25000"/>
              <a:t>≤8 </a:t>
            </a:r>
            <a:r>
              <a:rPr lang="zh-CN" altLang="en-US" sz="2800" b="1"/>
              <a:t>＝ </a:t>
            </a:r>
            <a:r>
              <a:rPr lang="en-US" altLang="zh-CN" sz="2800" b="1"/>
              <a:t>ES</a:t>
            </a:r>
            <a:r>
              <a:rPr lang="zh-CN" altLang="en-US" sz="2800" b="1" baseline="-25000"/>
              <a:t>＞</a:t>
            </a:r>
            <a:r>
              <a:rPr lang="en-US" altLang="zh-CN" sz="2800" b="1" baseline="-25000"/>
              <a:t>8</a:t>
            </a:r>
            <a:r>
              <a:rPr lang="zh-CN" altLang="en-US" sz="2800" b="1"/>
              <a:t>＋</a:t>
            </a:r>
            <a:r>
              <a:rPr lang="en-US" altLang="zh-CN" sz="2800" b="1"/>
              <a:t>Δ</a:t>
            </a:r>
            <a:endParaRPr lang="en-US" altLang="zh-CN" sz="2800" b="1" baseline="-25000"/>
          </a:p>
        </p:txBody>
      </p:sp>
      <p:sp>
        <p:nvSpPr>
          <p:cNvPr id="63496" name="Text Box 1032"/>
          <p:cNvSpPr txBox="1">
            <a:spLocks noChangeArrowheads="1"/>
          </p:cNvSpPr>
          <p:nvPr/>
        </p:nvSpPr>
        <p:spPr bwMode="auto">
          <a:xfrm>
            <a:off x="6369819" y="1984722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＝－</a:t>
            </a:r>
            <a:r>
              <a:rPr lang="en-US" altLang="zh-CN" sz="2800" b="1"/>
              <a:t>9</a:t>
            </a:r>
          </a:p>
        </p:txBody>
      </p:sp>
      <p:sp>
        <p:nvSpPr>
          <p:cNvPr id="63497" name="Text Box 1033"/>
          <p:cNvSpPr txBox="1">
            <a:spLocks noChangeArrowheads="1"/>
          </p:cNvSpPr>
          <p:nvPr/>
        </p:nvSpPr>
        <p:spPr bwMode="auto">
          <a:xfrm>
            <a:off x="1015181" y="4289772"/>
            <a:ext cx="4403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表</a:t>
            </a:r>
            <a:r>
              <a:rPr lang="en-US" altLang="zh-CN" sz="2800" b="1"/>
              <a:t>3.2</a:t>
            </a:r>
            <a:r>
              <a:rPr lang="zh-CN" altLang="en-US" sz="2800" b="1"/>
              <a:t>得          </a:t>
            </a:r>
            <a:r>
              <a:rPr lang="en-US" altLang="zh-CN" sz="2800" b="1"/>
              <a:t>IT6 </a:t>
            </a:r>
            <a:r>
              <a:rPr lang="zh-CN" altLang="en-US" sz="2800" b="1"/>
              <a:t>＝ </a:t>
            </a:r>
            <a:r>
              <a:rPr lang="en-US" altLang="zh-CN" sz="2800" b="1"/>
              <a:t>32</a:t>
            </a:r>
          </a:p>
        </p:txBody>
      </p:sp>
      <p:sp>
        <p:nvSpPr>
          <p:cNvPr id="63498" name="Text Box 1034"/>
          <p:cNvSpPr txBox="1">
            <a:spLocks noChangeArrowheads="1"/>
          </p:cNvSpPr>
          <p:nvPr/>
        </p:nvSpPr>
        <p:spPr bwMode="auto">
          <a:xfrm>
            <a:off x="1015181" y="4721572"/>
            <a:ext cx="6400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∴   </a:t>
            </a:r>
            <a:r>
              <a:rPr lang="en-US" altLang="zh-CN" sz="2800" b="1"/>
              <a:t>EI</a:t>
            </a:r>
            <a:r>
              <a:rPr lang="zh-CN" altLang="en-US" sz="2800" b="1"/>
              <a:t>＝</a:t>
            </a:r>
            <a:r>
              <a:rPr lang="en-US" altLang="zh-CN" sz="2800" b="1"/>
              <a:t>ES</a:t>
            </a:r>
            <a:r>
              <a:rPr lang="zh-CN" altLang="en-US" sz="2800" b="1"/>
              <a:t>－</a:t>
            </a:r>
            <a:r>
              <a:rPr lang="en-US" altLang="zh-CN" sz="2800" b="1"/>
              <a:t>IT6</a:t>
            </a:r>
            <a:r>
              <a:rPr lang="zh-CN" altLang="en-US" sz="2800" b="1"/>
              <a:t>＝－</a:t>
            </a:r>
            <a:r>
              <a:rPr lang="en-US" altLang="zh-CN" sz="2800" b="1"/>
              <a:t>9</a:t>
            </a:r>
            <a:r>
              <a:rPr lang="zh-CN" altLang="en-US" sz="2800" b="1"/>
              <a:t>－</a:t>
            </a:r>
            <a:r>
              <a:rPr lang="en-US" altLang="zh-CN" sz="2800" b="1"/>
              <a:t>32</a:t>
            </a:r>
            <a:r>
              <a:rPr lang="zh-CN" altLang="en-US" sz="2800" b="1"/>
              <a:t>＝－</a:t>
            </a:r>
            <a:r>
              <a:rPr lang="en-US" altLang="zh-CN" sz="2800" b="1"/>
              <a:t>41</a:t>
            </a:r>
          </a:p>
        </p:txBody>
      </p:sp>
      <p:grpSp>
        <p:nvGrpSpPr>
          <p:cNvPr id="63507" name="Group 1043"/>
          <p:cNvGrpSpPr>
            <a:grpSpLocks/>
          </p:cNvGrpSpPr>
          <p:nvPr/>
        </p:nvGrpSpPr>
        <p:grpSpPr bwMode="auto">
          <a:xfrm>
            <a:off x="1270769" y="5297834"/>
            <a:ext cx="4170362" cy="579438"/>
            <a:chOff x="493" y="3504"/>
            <a:chExt cx="2627" cy="3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855" name="Text Box 1036"/>
                <p:cNvSpPr txBox="1">
                  <a:spLocks noChangeArrowheads="1"/>
                </p:cNvSpPr>
                <p:nvPr/>
              </p:nvSpPr>
              <p:spPr bwMode="auto">
                <a:xfrm>
                  <a:off x="493" y="3504"/>
                  <a:ext cx="2531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b="1" i="1" dirty="0">
                      <a:solidFill>
                        <a:srgbClr val="C00000"/>
                      </a:solidFill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b="1" i="1" dirty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∅</m:t>
                      </m:r>
                      <m:r>
                        <a:rPr lang="en-US" altLang="zh-CN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a14:m>
                  <a:r>
                    <a:rPr lang="en-US" altLang="zh-CN" sz="3200" b="1" dirty="0"/>
                    <a:t>300M6</a:t>
                  </a:r>
                  <a:r>
                    <a:rPr lang="zh-CN" altLang="en-US" sz="3200" b="1" dirty="0"/>
                    <a:t>＝</a:t>
                  </a:r>
                  <a:r>
                    <a:rPr lang="en-US" altLang="zh-CN" sz="3200" b="1" dirty="0">
                      <a:solidFill>
                        <a:srgbClr val="FF0000"/>
                      </a:solidFill>
                      <a:ea typeface="Cambria Math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sz="3200" b="1" i="1" dirty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∅</m:t>
                      </m:r>
                      <m:r>
                        <a:rPr lang="en-US" altLang="zh-CN" sz="3200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a14:m>
                  <a:r>
                    <a:rPr lang="en-US" altLang="zh-CN" sz="3200" b="1" dirty="0"/>
                    <a:t>300</a:t>
                  </a:r>
                  <a:endParaRPr lang="en-US" altLang="zh-CN" sz="3200" b="1" baseline="30000" dirty="0"/>
                </a:p>
              </p:txBody>
            </p:sp>
          </mc:Choice>
          <mc:Fallback xmlns="">
            <p:sp>
              <p:nvSpPr>
                <p:cNvPr id="35855" name="Text Box 10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93" y="3504"/>
                  <a:ext cx="2531" cy="36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17895" b="-34737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856" name="WordArt 1037"/>
            <p:cNvSpPr>
              <a:spLocks noChangeArrowheads="1" noChangeShapeType="1" noTextEdit="1"/>
            </p:cNvSpPr>
            <p:nvPr/>
          </p:nvSpPr>
          <p:spPr bwMode="auto">
            <a:xfrm>
              <a:off x="2574" y="3513"/>
              <a:ext cx="546" cy="2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latin typeface="宋体"/>
                  <a:ea typeface="宋体"/>
                </a:rPr>
                <a:t>-0.009</a:t>
              </a:r>
            </a:p>
            <a:p>
              <a:pPr algn="ctr"/>
              <a:r>
                <a:rPr lang="en-US" altLang="zh-CN" sz="2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  <a:latin typeface="宋体"/>
                  <a:ea typeface="宋体"/>
                </a:rPr>
                <a:t>-0.041</a:t>
              </a:r>
              <a:endParaRPr lang="zh-CN" altLang="en-US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宋体"/>
                <a:ea typeface="宋体"/>
              </a:endParaRPr>
            </a:p>
          </p:txBody>
        </p:sp>
      </p:grpSp>
      <p:sp>
        <p:nvSpPr>
          <p:cNvPr id="63502" name="Text Box 1038"/>
          <p:cNvSpPr txBox="1">
            <a:spLocks noChangeArrowheads="1"/>
          </p:cNvSpPr>
          <p:nvPr/>
        </p:nvSpPr>
        <p:spPr bwMode="auto">
          <a:xfrm>
            <a:off x="978669" y="2921347"/>
            <a:ext cx="56181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∵  </a:t>
            </a:r>
            <a:r>
              <a:rPr lang="zh-CN" altLang="en-US" sz="2800" b="1"/>
              <a:t>＞ </a:t>
            </a:r>
            <a:r>
              <a:rPr lang="en-US" altLang="zh-CN" sz="2800" b="1"/>
              <a:t>180 — 250 mm     </a:t>
            </a:r>
            <a:r>
              <a:rPr lang="zh-CN" altLang="en-US" sz="2800" b="1"/>
              <a:t>－</a:t>
            </a:r>
            <a:r>
              <a:rPr lang="en-US" altLang="zh-CN" sz="2800" b="1"/>
              <a:t>8</a:t>
            </a:r>
            <a:r>
              <a:rPr lang="zh-CN" altLang="en-US" sz="2800" b="1"/>
              <a:t>；</a:t>
            </a:r>
          </a:p>
        </p:txBody>
      </p:sp>
      <p:sp>
        <p:nvSpPr>
          <p:cNvPr id="63503" name="Text Box 1039"/>
          <p:cNvSpPr txBox="1">
            <a:spLocks noChangeArrowheads="1"/>
          </p:cNvSpPr>
          <p:nvPr/>
        </p:nvSpPr>
        <p:spPr bwMode="auto">
          <a:xfrm>
            <a:off x="1180281" y="3378547"/>
            <a:ext cx="51879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    </a:t>
            </a:r>
            <a:r>
              <a:rPr lang="zh-CN" altLang="en-US" sz="2800" b="1"/>
              <a:t>＞ </a:t>
            </a:r>
            <a:r>
              <a:rPr lang="en-US" altLang="zh-CN" sz="2800" b="1"/>
              <a:t>315 — 400 mm     </a:t>
            </a:r>
            <a:r>
              <a:rPr lang="zh-CN" altLang="en-US" sz="2800" b="1"/>
              <a:t>－</a:t>
            </a:r>
            <a:r>
              <a:rPr lang="en-US" altLang="zh-CN" sz="2800" b="1"/>
              <a:t>10</a:t>
            </a:r>
          </a:p>
        </p:txBody>
      </p:sp>
      <p:sp>
        <p:nvSpPr>
          <p:cNvPr id="63504" name="Text Box 1040"/>
          <p:cNvSpPr txBox="1">
            <a:spLocks noChangeArrowheads="1"/>
          </p:cNvSpPr>
          <p:nvPr/>
        </p:nvSpPr>
        <p:spPr bwMode="auto">
          <a:xfrm>
            <a:off x="799281" y="3835747"/>
            <a:ext cx="5416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  </a:t>
            </a:r>
            <a:r>
              <a:rPr lang="en-US" altLang="zh-CN" sz="2800" b="1"/>
              <a:t>∴  </a:t>
            </a:r>
            <a:r>
              <a:rPr lang="zh-CN" altLang="en-US" sz="2800" b="1"/>
              <a:t>＞</a:t>
            </a:r>
            <a:r>
              <a:rPr lang="en-US" altLang="zh-CN" sz="2800" b="1"/>
              <a:t>250 — 315 mm      </a:t>
            </a:r>
            <a:r>
              <a:rPr lang="zh-CN" altLang="en-US" sz="2800" b="1">
                <a:solidFill>
                  <a:srgbClr val="FF0000"/>
                </a:solidFill>
              </a:rPr>
              <a:t>－</a:t>
            </a:r>
            <a:r>
              <a:rPr lang="en-US" altLang="zh-CN" sz="28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63505" name="Text Box 1041"/>
          <p:cNvSpPr txBox="1">
            <a:spLocks noChangeArrowheads="1"/>
          </p:cNvSpPr>
          <p:nvPr/>
        </p:nvSpPr>
        <p:spPr bwMode="auto">
          <a:xfrm>
            <a:off x="3610744" y="1986309"/>
            <a:ext cx="3368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＝－</a:t>
            </a:r>
            <a:r>
              <a:rPr lang="en-US" altLang="zh-CN" sz="2800" b="1"/>
              <a:t>20</a:t>
            </a:r>
            <a:r>
              <a:rPr lang="zh-CN" altLang="en-US" sz="2800" b="1"/>
              <a:t>＋</a:t>
            </a:r>
            <a:r>
              <a:rPr lang="en-US" altLang="zh-CN" sz="2800" b="1"/>
              <a:t>9≠</a:t>
            </a:r>
            <a:r>
              <a:rPr lang="zh-CN" altLang="en-US" sz="2800" b="1"/>
              <a:t>－</a:t>
            </a:r>
            <a:r>
              <a:rPr lang="en-US" altLang="zh-CN" sz="2800" b="1"/>
              <a:t>11</a:t>
            </a:r>
          </a:p>
        </p:txBody>
      </p:sp>
      <p:sp>
        <p:nvSpPr>
          <p:cNvPr id="63506" name="Text Box 1042"/>
          <p:cNvSpPr txBox="1">
            <a:spLocks noChangeArrowheads="1"/>
          </p:cNvSpPr>
          <p:nvPr/>
        </p:nvSpPr>
        <p:spPr bwMode="auto">
          <a:xfrm>
            <a:off x="799281" y="2489547"/>
            <a:ext cx="4130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见表</a:t>
            </a:r>
            <a:r>
              <a:rPr lang="en-US" altLang="zh-CN" sz="2800" b="1"/>
              <a:t>3.5</a:t>
            </a:r>
            <a:r>
              <a:rPr lang="zh-CN" altLang="en-US" sz="2800" b="1"/>
              <a:t>说明  ④  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autoUpdateAnimBg="0"/>
      <p:bldP spid="63494" grpId="0" autoUpdateAnimBg="0"/>
      <p:bldP spid="63495" grpId="0" autoUpdateAnimBg="0"/>
      <p:bldP spid="63496" grpId="0" autoUpdateAnimBg="0"/>
      <p:bldP spid="63497" grpId="0" autoUpdateAnimBg="0"/>
      <p:bldP spid="63498" grpId="0" autoUpdateAnimBg="0"/>
      <p:bldP spid="63502" grpId="0" autoUpdateAnimBg="0"/>
      <p:bldP spid="63503" grpId="0" autoUpdateAnimBg="0"/>
      <p:bldP spid="63504" grpId="0" autoUpdateAnimBg="0"/>
      <p:bldP spid="63505" grpId="0" autoUpdateAnimBg="0"/>
      <p:bldP spid="63506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9D056096-0FAD-4688-A2B8-078AB549C254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97284" name="Group 4"/>
          <p:cNvGrpSpPr>
            <a:grpSpLocks/>
          </p:cNvGrpSpPr>
          <p:nvPr/>
        </p:nvGrpSpPr>
        <p:grpSpPr bwMode="auto">
          <a:xfrm>
            <a:off x="179388" y="260350"/>
            <a:ext cx="8640762" cy="6408738"/>
            <a:chOff x="240" y="240"/>
            <a:chExt cx="5328" cy="3913"/>
          </a:xfrm>
        </p:grpSpPr>
        <p:pic>
          <p:nvPicPr>
            <p:cNvPr id="3687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288"/>
              <a:ext cx="5328" cy="3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872" name="Rectangle 6"/>
            <p:cNvSpPr>
              <a:spLocks noChangeArrowheads="1"/>
            </p:cNvSpPr>
            <p:nvPr/>
          </p:nvSpPr>
          <p:spPr bwMode="auto">
            <a:xfrm>
              <a:off x="2064" y="240"/>
              <a:ext cx="43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000"/>
                <a:t>表</a:t>
              </a:r>
              <a:r>
                <a:rPr lang="en-US" altLang="zh-CN" sz="2000"/>
                <a:t>3.5</a:t>
              </a:r>
            </a:p>
          </p:txBody>
        </p:sp>
        <p:sp>
          <p:nvSpPr>
            <p:cNvPr id="36873" name="Rectangle 7"/>
            <p:cNvSpPr>
              <a:spLocks noChangeArrowheads="1"/>
            </p:cNvSpPr>
            <p:nvPr/>
          </p:nvSpPr>
          <p:spPr bwMode="auto">
            <a:xfrm>
              <a:off x="2544" y="288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7288" name="Line 8"/>
          <p:cNvSpPr>
            <a:spLocks noChangeShapeType="1"/>
          </p:cNvSpPr>
          <p:nvPr/>
        </p:nvSpPr>
        <p:spPr bwMode="auto">
          <a:xfrm>
            <a:off x="252413" y="5013325"/>
            <a:ext cx="8640762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8316913" y="4725988"/>
            <a:ext cx="287337" cy="2873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3781177" y="4725988"/>
            <a:ext cx="358775" cy="2873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8" grpId="0" animBg="1"/>
      <p:bldP spid="97289" grpId="0" animBg="1"/>
      <p:bldP spid="9729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339BCBD-290E-4419-9FA5-55DCEEA71038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516" name="Text Box 1028"/>
              <p:cNvSpPr txBox="1">
                <a:spLocks noChangeArrowheads="1"/>
              </p:cNvSpPr>
              <p:nvPr/>
            </p:nvSpPr>
            <p:spPr bwMode="auto">
              <a:xfrm>
                <a:off x="611560" y="615693"/>
                <a:ext cx="8113464" cy="4370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zh-CN" altLang="en-US" sz="2800" b="1" dirty="0"/>
                  <a:t>例 </a:t>
                </a:r>
                <a:r>
                  <a:rPr lang="en-US" altLang="zh-CN" sz="2800" b="1" dirty="0"/>
                  <a:t>4 </a:t>
                </a:r>
                <a:r>
                  <a:rPr lang="zh-CN" altLang="en-US" sz="2800" b="1" dirty="0"/>
                  <a:t>求孔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sz="2800" b="1" dirty="0"/>
                  <a:t>60J7</a:t>
                </a:r>
                <a:r>
                  <a:rPr lang="zh-CN" altLang="en-US" sz="2800" b="1" dirty="0"/>
                  <a:t>的上、下偏差，并画</a:t>
                </a:r>
                <a:r>
                  <a:rPr lang="zh-CN" altLang="en-US" sz="2800" b="1" dirty="0" smtClean="0"/>
                  <a:t>尺寸公差带</a:t>
                </a:r>
                <a:r>
                  <a:rPr lang="zh-CN" altLang="en-US" sz="2800" b="1" dirty="0"/>
                  <a:t>图。</a:t>
                </a:r>
              </a:p>
            </p:txBody>
          </p:sp>
        </mc:Choice>
        <mc:Fallback xmlns="">
          <p:sp>
            <p:nvSpPr>
              <p:cNvPr id="64516" name="Text Box 10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1560" y="615693"/>
                <a:ext cx="8113464" cy="437043"/>
              </a:xfrm>
              <a:prstGeom prst="rect">
                <a:avLst/>
              </a:prstGeom>
              <a:blipFill rotWithShape="1">
                <a:blip r:embed="rId2"/>
                <a:stretch>
                  <a:fillRect l="-1503" t="-37500" r="-5935" b="-3888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518" name="Text Box 1030"/>
          <p:cNvSpPr txBox="1">
            <a:spLocks noChangeArrowheads="1"/>
          </p:cNvSpPr>
          <p:nvPr/>
        </p:nvSpPr>
        <p:spPr bwMode="auto">
          <a:xfrm>
            <a:off x="683568" y="1109687"/>
            <a:ext cx="1555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解得：</a:t>
            </a:r>
            <a:endParaRPr lang="zh-CN" altLang="en-US" sz="2800" b="1" baseline="-25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910" name="Text Box 1036"/>
              <p:cNvSpPr txBox="1">
                <a:spLocks noChangeArrowheads="1"/>
              </p:cNvSpPr>
              <p:nvPr/>
            </p:nvSpPr>
            <p:spPr bwMode="auto">
              <a:xfrm>
                <a:off x="838372" y="1672733"/>
                <a:ext cx="4957764" cy="5532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 dirty="0" smtClean="0"/>
                  <a:t>(1)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sz="2800" b="1" dirty="0"/>
                  <a:t>60J7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</a:rPr>
                  <a:t>＝</a:t>
                </a:r>
                <a:r>
                  <a:rPr lang="en-US" altLang="zh-CN" sz="2800" b="1" dirty="0">
                    <a:solidFill>
                      <a:schemeClr val="tx1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  <m:sSubSup>
                      <m:sSubSup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altLang="zh-CN" sz="2800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𝟔𝟎</m:t>
                        </m:r>
                      </m:e>
                      <m:sub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𝟎𝟏𝟐</m:t>
                        </m:r>
                      </m:sub>
                      <m:sup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𝟎𝟏𝟖</m:t>
                        </m:r>
                      </m:sup>
                    </m:sSubSup>
                  </m:oMath>
                </a14:m>
                <a:endParaRPr lang="en-US" altLang="zh-CN" sz="2800" b="1" dirty="0"/>
              </a:p>
            </p:txBody>
          </p:sp>
        </mc:Choice>
        <mc:Fallback>
          <p:sp>
            <p:nvSpPr>
              <p:cNvPr id="37910" name="Text Box 1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8372" y="1672733"/>
                <a:ext cx="4957764" cy="553228"/>
              </a:xfrm>
              <a:prstGeom prst="rect">
                <a:avLst/>
              </a:prstGeom>
              <a:blipFill rotWithShape="1">
                <a:blip r:embed="rId3"/>
                <a:stretch>
                  <a:fillRect l="-2583" t="-9890" b="-2967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526" name="Text Box 1038"/>
          <p:cNvSpPr txBox="1">
            <a:spLocks noChangeArrowheads="1"/>
          </p:cNvSpPr>
          <p:nvPr/>
        </p:nvSpPr>
        <p:spPr bwMode="auto">
          <a:xfrm>
            <a:off x="656603" y="2388715"/>
            <a:ext cx="48053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）其公差带如图所示。</a:t>
            </a:r>
          </a:p>
        </p:txBody>
      </p:sp>
      <p:grpSp>
        <p:nvGrpSpPr>
          <p:cNvPr id="64552" name="Group 1064"/>
          <p:cNvGrpSpPr>
            <a:grpSpLocks/>
          </p:cNvGrpSpPr>
          <p:nvPr/>
        </p:nvGrpSpPr>
        <p:grpSpPr bwMode="auto">
          <a:xfrm>
            <a:off x="5004048" y="2170410"/>
            <a:ext cx="3657600" cy="2698750"/>
            <a:chOff x="3264" y="1228"/>
            <a:chExt cx="2304" cy="1700"/>
          </a:xfrm>
        </p:grpSpPr>
        <p:grpSp>
          <p:nvGrpSpPr>
            <p:cNvPr id="37899" name="Group 1052"/>
            <p:cNvGrpSpPr>
              <a:grpSpLocks/>
            </p:cNvGrpSpPr>
            <p:nvPr/>
          </p:nvGrpSpPr>
          <p:grpSpPr bwMode="auto">
            <a:xfrm>
              <a:off x="3264" y="1228"/>
              <a:ext cx="1867" cy="1498"/>
              <a:chOff x="3376" y="662"/>
              <a:chExt cx="1867" cy="1498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901" name="Rectangle 1040"/>
                  <p:cNvSpPr>
                    <a:spLocks noChangeArrowheads="1"/>
                  </p:cNvSpPr>
                  <p:nvPr/>
                </p:nvSpPr>
                <p:spPr bwMode="auto">
                  <a:xfrm>
                    <a:off x="4046" y="759"/>
                    <a:ext cx="576" cy="1113"/>
                  </a:xfrm>
                  <a:prstGeom prst="rect">
                    <a:avLst/>
                  </a:prstGeom>
                  <a:noFill/>
                  <a:ln w="28575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14:m>
                      <m:oMath xmlns:m="http://schemas.openxmlformats.org/officeDocument/2006/math">
                        <m: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∅</m:t>
                        </m:r>
                        <m:r>
                          <a:rPr lang="en-US" altLang="zh-CN" b="1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</m:oMath>
                    </a14:m>
                    <a:r>
                      <a:rPr lang="en-US" altLang="zh-CN" dirty="0"/>
                      <a:t>60J7</a:t>
                    </a:r>
                  </a:p>
                </p:txBody>
              </p:sp>
            </mc:Choice>
            <mc:Fallback xmlns="">
              <p:sp>
                <p:nvSpPr>
                  <p:cNvPr id="37901" name="Rectangle 1040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046" y="759"/>
                    <a:ext cx="576" cy="1113"/>
                  </a:xfrm>
                  <a:prstGeom prst="rect">
                    <a:avLst/>
                  </a:prstGeom>
                  <a:blipFill rotWithShape="1">
                    <a:blip r:embed="rId4"/>
                    <a:stretch>
                      <a:fillRect l="-7097" r="-13548"/>
                    </a:stretch>
                  </a:blipFill>
                  <a:ln w="28575">
                    <a:solidFill>
                      <a:schemeClr val="tx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7902" name="Line 1041"/>
              <p:cNvSpPr>
                <a:spLocks noChangeShapeType="1"/>
              </p:cNvSpPr>
              <p:nvPr/>
            </p:nvSpPr>
            <p:spPr bwMode="auto">
              <a:xfrm>
                <a:off x="3648" y="1440"/>
                <a:ext cx="39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3" name="Line 1045"/>
              <p:cNvSpPr>
                <a:spLocks noChangeShapeType="1"/>
              </p:cNvSpPr>
              <p:nvPr/>
            </p:nvSpPr>
            <p:spPr bwMode="auto">
              <a:xfrm>
                <a:off x="4608" y="1440"/>
                <a:ext cx="1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4" name="Line 1046"/>
              <p:cNvSpPr>
                <a:spLocks noChangeShapeType="1"/>
              </p:cNvSpPr>
              <p:nvPr/>
            </p:nvSpPr>
            <p:spPr bwMode="auto">
              <a:xfrm>
                <a:off x="3792" y="1440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5" name="Text Box 1047"/>
              <p:cNvSpPr txBox="1">
                <a:spLocks noChangeArrowheads="1"/>
              </p:cNvSpPr>
              <p:nvPr/>
            </p:nvSpPr>
            <p:spPr bwMode="auto">
              <a:xfrm>
                <a:off x="3376" y="1082"/>
                <a:ext cx="224" cy="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/>
                  <a:t>+</a:t>
                </a:r>
              </a:p>
              <a:p>
                <a:pPr eaLnBrk="1" hangingPunct="1"/>
                <a:r>
                  <a:rPr lang="en-US" altLang="zh-CN" sz="2000"/>
                  <a:t>0</a:t>
                </a:r>
              </a:p>
              <a:p>
                <a:pPr eaLnBrk="1" hangingPunct="1"/>
                <a:r>
                  <a:rPr lang="en-US" altLang="zh-CN" sz="2000"/>
                  <a:t>-</a:t>
                </a:r>
              </a:p>
            </p:txBody>
          </p:sp>
          <p:sp>
            <p:nvSpPr>
              <p:cNvPr id="37906" name="Text Box 1049"/>
              <p:cNvSpPr txBox="1">
                <a:spLocks noChangeArrowheads="1"/>
              </p:cNvSpPr>
              <p:nvPr/>
            </p:nvSpPr>
            <p:spPr bwMode="auto">
              <a:xfrm rot="-5400000">
                <a:off x="3336" y="1704"/>
                <a:ext cx="62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i="1"/>
                  <a:t>Φ</a:t>
                </a:r>
                <a:r>
                  <a:rPr lang="en-US" altLang="zh-CN"/>
                  <a:t>60</a:t>
                </a:r>
              </a:p>
            </p:txBody>
          </p:sp>
          <p:sp>
            <p:nvSpPr>
              <p:cNvPr id="37907" name="Text Box 1050"/>
              <p:cNvSpPr txBox="1">
                <a:spLocks noChangeArrowheads="1"/>
              </p:cNvSpPr>
              <p:nvPr/>
            </p:nvSpPr>
            <p:spPr bwMode="auto">
              <a:xfrm>
                <a:off x="4618" y="662"/>
                <a:ext cx="56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/>
                  <a:t>+0.018</a:t>
                </a:r>
              </a:p>
            </p:txBody>
          </p:sp>
          <p:sp>
            <p:nvSpPr>
              <p:cNvPr id="37908" name="Text Box 1051"/>
              <p:cNvSpPr txBox="1">
                <a:spLocks noChangeArrowheads="1"/>
              </p:cNvSpPr>
              <p:nvPr/>
            </p:nvSpPr>
            <p:spPr bwMode="auto">
              <a:xfrm>
                <a:off x="4714" y="1716"/>
                <a:ext cx="529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/>
                  <a:t>-0.012</a:t>
                </a:r>
              </a:p>
            </p:txBody>
          </p:sp>
        </p:grpSp>
        <p:sp>
          <p:nvSpPr>
            <p:cNvPr id="37900" name="Text Box 1053"/>
            <p:cNvSpPr txBox="1">
              <a:spLocks noChangeArrowheads="1"/>
            </p:cNvSpPr>
            <p:nvPr/>
          </p:nvSpPr>
          <p:spPr bwMode="auto">
            <a:xfrm>
              <a:off x="3632" y="2678"/>
              <a:ext cx="19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图</a:t>
              </a:r>
              <a:r>
                <a:rPr lang="en-US" altLang="zh-CN" sz="2000" b="1" i="1"/>
                <a:t>Φ</a:t>
              </a:r>
              <a:r>
                <a:rPr lang="en-US" altLang="zh-CN" sz="2000" b="1"/>
                <a:t>60J7</a:t>
              </a:r>
              <a:r>
                <a:rPr lang="zh-CN" altLang="en-US" sz="2000" b="1"/>
                <a:t>公差带图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4544" name="Text Box 1056"/>
              <p:cNvSpPr txBox="1">
                <a:spLocks noChangeArrowheads="1"/>
              </p:cNvSpPr>
              <p:nvPr/>
            </p:nvSpPr>
            <p:spPr bwMode="auto">
              <a:xfrm>
                <a:off x="539601" y="3054523"/>
                <a:ext cx="4800600" cy="1117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800" b="1" i="1" dirty="0"/>
                  <a:t>  </a:t>
                </a:r>
                <a:r>
                  <a:rPr lang="zh-CN" altLang="en-US" sz="2800" b="1" dirty="0"/>
                  <a:t>（</a:t>
                </a:r>
                <a:r>
                  <a:rPr lang="en-US" altLang="zh-CN" sz="2800" b="1" dirty="0"/>
                  <a:t>3</a:t>
                </a:r>
                <a:r>
                  <a:rPr lang="zh-CN" altLang="en-US" sz="2800" b="1" dirty="0"/>
                  <a:t>）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∅</m:t>
                    </m:r>
                    <m:r>
                      <a:rPr lang="en-US" altLang="zh-CN" sz="2800" b="1" i="1" dirty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sz="2800" b="1" dirty="0"/>
                  <a:t>60J7</a:t>
                </a:r>
                <a:r>
                  <a:rPr lang="zh-CN" altLang="en-US" sz="2800" b="1" dirty="0"/>
                  <a:t>的基本偏差</a:t>
                </a:r>
                <a:r>
                  <a:rPr lang="zh-CN" altLang="en-US" sz="2800" b="1" dirty="0">
                    <a:solidFill>
                      <a:srgbClr val="FF0000"/>
                    </a:solidFill>
                  </a:rPr>
                  <a:t>是</a:t>
                </a:r>
              </a:p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</a:rPr>
                  <a:t>            上、下偏差？</a:t>
                </a:r>
              </a:p>
            </p:txBody>
          </p:sp>
        </mc:Choice>
        <mc:Fallback xmlns="">
          <p:sp>
            <p:nvSpPr>
              <p:cNvPr id="64544" name="Text Box 1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601" y="3054523"/>
                <a:ext cx="4800600" cy="1117600"/>
              </a:xfrm>
              <a:prstGeom prst="rect">
                <a:avLst/>
              </a:prstGeom>
              <a:blipFill rotWithShape="1">
                <a:blip r:embed="rId5"/>
                <a:stretch>
                  <a:fillRect t="-3825" b="-929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547" name="Text Box 1059"/>
          <p:cNvSpPr txBox="1">
            <a:spLocks noChangeArrowheads="1"/>
          </p:cNvSpPr>
          <p:nvPr/>
        </p:nvSpPr>
        <p:spPr bwMode="auto">
          <a:xfrm>
            <a:off x="1291381" y="4249266"/>
            <a:ext cx="3679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对 孔 </a:t>
            </a:r>
            <a:r>
              <a:rPr lang="en-US" altLang="zh-CN" sz="2800" b="1" dirty="0"/>
              <a:t>J——ZC</a:t>
            </a:r>
            <a:r>
              <a:rPr lang="zh-CN" altLang="en-US" sz="2800" b="1" dirty="0"/>
              <a:t>为  </a:t>
            </a:r>
            <a:r>
              <a:rPr lang="en-US" altLang="zh-CN" sz="2800" b="1" dirty="0">
                <a:solidFill>
                  <a:srgbClr val="FF0000"/>
                </a:solidFill>
              </a:rPr>
              <a:t>ES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64551" name="Text Box 1063"/>
          <p:cNvSpPr txBox="1">
            <a:spLocks noChangeArrowheads="1"/>
          </p:cNvSpPr>
          <p:nvPr/>
        </p:nvSpPr>
        <p:spPr bwMode="auto">
          <a:xfrm>
            <a:off x="1291381" y="4854103"/>
            <a:ext cx="34972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见表</a:t>
            </a:r>
            <a:r>
              <a:rPr lang="en-US" altLang="zh-CN" sz="2800" b="1" dirty="0"/>
              <a:t>3.5</a:t>
            </a:r>
            <a:r>
              <a:rPr lang="zh-CN" altLang="en-US" sz="2800" b="1" dirty="0"/>
              <a:t>所示。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utoUpdateAnimBg="0"/>
      <p:bldP spid="64518" grpId="0" autoUpdateAnimBg="0"/>
      <p:bldP spid="37910" grpId="0"/>
      <p:bldP spid="64526" grpId="0" autoUpdateAnimBg="0"/>
      <p:bldP spid="64544" grpId="0" autoUpdateAnimBg="0"/>
      <p:bldP spid="64547" grpId="0" autoUpdateAnimBg="0"/>
      <p:bldP spid="6455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08DD141-5595-4469-9E6A-CF6F691180E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37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67588" name="Group 4"/>
          <p:cNvGrpSpPr>
            <a:grpSpLocks/>
          </p:cNvGrpSpPr>
          <p:nvPr/>
        </p:nvGrpSpPr>
        <p:grpSpPr bwMode="auto">
          <a:xfrm>
            <a:off x="762000" y="631438"/>
            <a:ext cx="5638800" cy="519113"/>
            <a:chOff x="240" y="3159"/>
            <a:chExt cx="3552" cy="32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928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240" y="3159"/>
                  <a:ext cx="3552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zh-CN" altLang="en-US" sz="2800" b="1" dirty="0"/>
                    <a:t>例</a:t>
                  </a:r>
                  <a:r>
                    <a:rPr lang="en-US" altLang="zh-CN" sz="2800" b="1" dirty="0"/>
                    <a:t>5 </a:t>
                  </a:r>
                  <a:r>
                    <a:rPr lang="zh-CN" altLang="en-US" sz="2800" b="1" dirty="0"/>
                    <a:t>求</a:t>
                  </a:r>
                  <a14:m>
                    <m:oMath xmlns:m="http://schemas.openxmlformats.org/officeDocument/2006/math">
                      <m:r>
                        <a:rPr lang="en-US" altLang="zh-CN" sz="2800" b="1" i="1" dirty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∅</m:t>
                      </m:r>
                      <m:r>
                        <a:rPr lang="en-US" altLang="zh-CN" sz="2800" b="1" i="1" dirty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</m:oMath>
                  </a14:m>
                  <a:r>
                    <a:rPr lang="en-US" altLang="zh-CN" sz="2800" b="1" dirty="0"/>
                    <a:t>20            </a:t>
                  </a:r>
                  <a:r>
                    <a:rPr lang="zh-CN" altLang="en-US" sz="2800" b="1" dirty="0"/>
                    <a:t>轴  的公差带。</a:t>
                  </a:r>
                </a:p>
              </p:txBody>
            </p:sp>
          </mc:Choice>
          <mc:Fallback xmlns="">
            <p:sp>
              <p:nvSpPr>
                <p:cNvPr id="38928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40" y="3159"/>
                  <a:ext cx="3552" cy="32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2162" t="-15294" b="-34118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929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06" y="3231"/>
              <a:ext cx="562" cy="17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0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-0.020</a:t>
              </a:r>
            </a:p>
            <a:p>
              <a:pPr algn="ctr"/>
              <a:r>
                <a:rPr lang="en-US" altLang="zh-CN" sz="20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-0.033</a:t>
              </a:r>
              <a:endParaRPr lang="zh-CN" altLang="en-US" sz="2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endParaRPr>
            </a:p>
          </p:txBody>
        </p:sp>
      </p:grp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115616" y="5147146"/>
            <a:ext cx="532859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itchFamily="2" charset="-122"/>
              </a:rPr>
              <a:t>作业 </a:t>
            </a:r>
            <a:r>
              <a:rPr lang="zh-CN" altLang="en-US" sz="2800" b="1" dirty="0"/>
              <a:t>思考题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、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，</a:t>
            </a:r>
          </a:p>
          <a:p>
            <a:pPr eaLnBrk="1" hangingPunct="1"/>
            <a:r>
              <a:rPr lang="zh-CN" altLang="en-US" sz="2800" b="1" dirty="0"/>
              <a:t>          </a:t>
            </a:r>
            <a:r>
              <a:rPr lang="zh-CN" altLang="en-US" sz="2800" b="1" dirty="0" smtClean="0"/>
              <a:t>作业题 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、 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、  </a:t>
            </a:r>
            <a:r>
              <a:rPr lang="en-US" altLang="zh-CN" sz="2800" b="1" dirty="0"/>
              <a:t>6</a:t>
            </a:r>
            <a:r>
              <a:rPr lang="zh-CN" altLang="en-US" sz="2800" b="1" dirty="0"/>
              <a:t>、 </a:t>
            </a:r>
            <a:r>
              <a:rPr lang="en-US" altLang="zh-CN" sz="2800" b="1" dirty="0"/>
              <a:t>9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898525" y="1164838"/>
            <a:ext cx="5273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解 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）求公差等级</a:t>
            </a:r>
          </a:p>
        </p:txBody>
      </p:sp>
      <p:graphicFrame>
        <p:nvGraphicFramePr>
          <p:cNvPr id="6759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314367"/>
              </p:ext>
            </p:extLst>
          </p:nvPr>
        </p:nvGraphicFramePr>
        <p:xfrm>
          <a:off x="908050" y="1622038"/>
          <a:ext cx="59499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0" name="Equation" r:id="rId4" imgW="2654300" imgH="254000" progId="Equation.3">
                  <p:embed/>
                </p:oleObj>
              </mc:Choice>
              <mc:Fallback>
                <p:oleObj name="Equation" r:id="rId4" imgW="2654300" imgH="2540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1622038"/>
                        <a:ext cx="5949950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126912"/>
              </p:ext>
            </p:extLst>
          </p:nvPr>
        </p:nvGraphicFramePr>
        <p:xfrm>
          <a:off x="4000500" y="2191951"/>
          <a:ext cx="155257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1" name="Equation" r:id="rId6" imgW="596900" imgH="228600" progId="Equation.3">
                  <p:embed/>
                </p:oleObj>
              </mc:Choice>
              <mc:Fallback>
                <p:oleObj name="Equation" r:id="rId6" imgW="5969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2191951"/>
                        <a:ext cx="1552575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946150" y="2688838"/>
            <a:ext cx="3016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(2)  </a:t>
            </a:r>
            <a:r>
              <a:rPr lang="zh-CN" altLang="en-US" sz="2800" b="1"/>
              <a:t>求基本偏差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1524000" y="3222238"/>
            <a:ext cx="297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因为基本偏差为</a:t>
            </a: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4327525" y="3187313"/>
            <a:ext cx="2073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/>
              <a:t>es = - 0.02</a:t>
            </a:r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1543462" y="3831838"/>
            <a:ext cx="46287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/>
              <a:t>由表</a:t>
            </a:r>
            <a:r>
              <a:rPr lang="en-US" altLang="zh-CN" sz="2800" b="1" dirty="0" smtClean="0"/>
              <a:t>3.4</a:t>
            </a:r>
            <a:r>
              <a:rPr lang="zh-CN" altLang="en-US" sz="2800" b="1" dirty="0" smtClean="0"/>
              <a:t>得基本偏差为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2800" b="1" dirty="0" smtClean="0"/>
              <a:t> </a:t>
            </a:r>
            <a:endParaRPr lang="zh-CN" altLang="en-US" sz="2800" b="1" dirty="0"/>
          </a:p>
        </p:txBody>
      </p:sp>
      <p:graphicFrame>
        <p:nvGraphicFramePr>
          <p:cNvPr id="6760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958509"/>
              </p:ext>
            </p:extLst>
          </p:nvPr>
        </p:nvGraphicFramePr>
        <p:xfrm>
          <a:off x="979488" y="4312394"/>
          <a:ext cx="2830512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2" name="Equation" r:id="rId8" imgW="850531" imgH="241195" progId="Equation.3">
                  <p:embed/>
                </p:oleObj>
              </mc:Choice>
              <mc:Fallback>
                <p:oleObj name="Equation" r:id="rId8" imgW="850531" imgH="241195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4312394"/>
                        <a:ext cx="2830512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0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519736"/>
              </p:ext>
            </p:extLst>
          </p:nvPr>
        </p:nvGraphicFramePr>
        <p:xfrm>
          <a:off x="3886200" y="4312394"/>
          <a:ext cx="22860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3" name="Equation" r:id="rId10" imgW="558558" imgH="203112" progId="Equation.3">
                  <p:embed/>
                </p:oleObj>
              </mc:Choice>
              <mc:Fallback>
                <p:oleObj name="Equation" r:id="rId10" imgW="558558" imgH="203112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312394"/>
                        <a:ext cx="228600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616" name="Text Box 32"/>
          <p:cNvSpPr txBox="1">
            <a:spLocks noChangeArrowheads="1"/>
          </p:cNvSpPr>
          <p:nvPr/>
        </p:nvSpPr>
        <p:spPr bwMode="auto">
          <a:xfrm>
            <a:off x="1339850" y="2169726"/>
            <a:ext cx="2165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由表</a:t>
            </a:r>
            <a:r>
              <a:rPr lang="en-US" altLang="zh-CN" sz="2800" b="1"/>
              <a:t>3.2</a:t>
            </a:r>
            <a:r>
              <a:rPr lang="zh-CN" altLang="en-US" sz="2800" b="1"/>
              <a:t>得</a:t>
            </a:r>
          </a:p>
        </p:txBody>
      </p:sp>
      <p:sp>
        <p:nvSpPr>
          <p:cNvPr id="18" name="圆角矩形 17">
            <a:hlinkClick r:id="rId12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67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 autoUpdateAnimBg="0"/>
      <p:bldP spid="67592" grpId="0" autoUpdateAnimBg="0"/>
      <p:bldP spid="67595" grpId="0" autoUpdateAnimBg="0"/>
      <p:bldP spid="67596" grpId="0" autoUpdateAnimBg="0"/>
      <p:bldP spid="67597" grpId="0" autoUpdateAnimBg="0"/>
      <p:bldP spid="67598" grpId="0" autoUpdateAnimBg="0"/>
      <p:bldP spid="6761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6312837E-A1C0-4EA5-85CB-27FF16AC679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457200"/>
            <a:ext cx="8172450" cy="484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8A316D69-C3DA-45FC-BF3E-9BFF49874E5D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39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106500" name="Group 4"/>
          <p:cNvGrpSpPr>
            <a:grpSpLocks/>
          </p:cNvGrpSpPr>
          <p:nvPr/>
        </p:nvGrpSpPr>
        <p:grpSpPr bwMode="auto">
          <a:xfrm>
            <a:off x="571500" y="1700213"/>
            <a:ext cx="7843838" cy="2616200"/>
            <a:chOff x="295" y="2432"/>
            <a:chExt cx="4941" cy="1648"/>
          </a:xfrm>
        </p:grpSpPr>
        <p:pic>
          <p:nvPicPr>
            <p:cNvPr id="4096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2544"/>
              <a:ext cx="4900" cy="1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965" name="Rectangle 6"/>
            <p:cNvSpPr>
              <a:spLocks noChangeArrowheads="1"/>
            </p:cNvSpPr>
            <p:nvPr/>
          </p:nvSpPr>
          <p:spPr bwMode="auto">
            <a:xfrm>
              <a:off x="1056" y="2544"/>
              <a:ext cx="576" cy="1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FF0000"/>
                  </a:solidFill>
                </a:rPr>
                <a:t>表</a:t>
              </a:r>
              <a:r>
                <a:rPr lang="en-US" altLang="zh-CN" b="1">
                  <a:solidFill>
                    <a:srgbClr val="FF0000"/>
                  </a:solidFill>
                </a:rPr>
                <a:t>3.2</a:t>
              </a:r>
            </a:p>
          </p:txBody>
        </p:sp>
        <p:sp>
          <p:nvSpPr>
            <p:cNvPr id="40966" name="Text Box 7"/>
            <p:cNvSpPr txBox="1">
              <a:spLocks noChangeArrowheads="1"/>
            </p:cNvSpPr>
            <p:nvPr/>
          </p:nvSpPr>
          <p:spPr bwMode="auto">
            <a:xfrm>
              <a:off x="3137" y="2432"/>
              <a:ext cx="1955" cy="2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/>
                <a:t>（摘自</a:t>
              </a:r>
              <a:r>
                <a:rPr lang="en-US" altLang="zh-CN" sz="2000" b="1"/>
                <a:t>GB/T1800.1-2009</a:t>
              </a:r>
              <a:r>
                <a:rPr lang="zh-CN" altLang="en-US" sz="2000" b="1"/>
                <a:t>）</a:t>
              </a:r>
            </a:p>
          </p:txBody>
        </p:sp>
        <p:sp>
          <p:nvSpPr>
            <p:cNvPr id="40967" name="Text Box 8"/>
            <p:cNvSpPr txBox="1">
              <a:spLocks noChangeArrowheads="1"/>
            </p:cNvSpPr>
            <p:nvPr/>
          </p:nvSpPr>
          <p:spPr bwMode="auto">
            <a:xfrm>
              <a:off x="295" y="2750"/>
              <a:ext cx="564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b="1"/>
                <a:t>公称尺寸</a:t>
              </a:r>
              <a:r>
                <a:rPr lang="en-US" altLang="zh-CN" sz="1200" b="1"/>
                <a:t>/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755576" y="764704"/>
            <a:ext cx="5781675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/>
              <a:t>3.2.1  </a:t>
            </a:r>
            <a:r>
              <a:rPr lang="zh-CN" altLang="en-US" sz="2800" b="1" dirty="0"/>
              <a:t>公差等级</a:t>
            </a:r>
            <a:r>
              <a:rPr lang="zh-CN" altLang="en-US" sz="2800" b="1" dirty="0" smtClean="0"/>
              <a:t>及 </a:t>
            </a:r>
            <a:r>
              <a:rPr lang="en-US" altLang="zh-CN" sz="2800" b="1" i="1" dirty="0" smtClean="0"/>
              <a:t>a</a:t>
            </a:r>
            <a:r>
              <a:rPr lang="en-US" altLang="zh-CN" sz="2800" b="1" dirty="0" smtClean="0"/>
              <a:t>  </a:t>
            </a:r>
            <a:r>
              <a:rPr lang="zh-CN" altLang="en-US" sz="2800" b="1" dirty="0" smtClean="0"/>
              <a:t>值的确定</a:t>
            </a:r>
            <a:r>
              <a:rPr lang="en-US" altLang="zh-CN" sz="2800" dirty="0" smtClean="0"/>
              <a:t>        </a:t>
            </a:r>
            <a:endParaRPr lang="en-US" altLang="zh-CN" sz="2800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117476" y="4572797"/>
            <a:ext cx="7054850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/>
              <a:t> 1</a:t>
            </a:r>
            <a:r>
              <a:rPr lang="zh-CN" altLang="en-US" sz="2800" b="1" dirty="0"/>
              <a:t>， 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…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18 </a:t>
            </a:r>
            <a:r>
              <a:rPr lang="zh-CN" altLang="en-US" sz="2800" b="1" dirty="0"/>
              <a:t>共</a:t>
            </a:r>
            <a:r>
              <a:rPr lang="en-US" altLang="zh-CN" sz="2800" b="1" dirty="0">
                <a:solidFill>
                  <a:srgbClr val="FF0000"/>
                </a:solidFill>
              </a:rPr>
              <a:t>18</a:t>
            </a:r>
            <a:r>
              <a:rPr lang="zh-CN" altLang="en-US" sz="2800" b="1" dirty="0"/>
              <a:t>个等级。</a:t>
            </a: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795139" y="1340768"/>
            <a:ext cx="43529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1. </a:t>
            </a:r>
            <a:r>
              <a:rPr lang="zh-CN" altLang="en-US" sz="2800" b="1" dirty="0"/>
              <a:t>公差等级</a:t>
            </a:r>
          </a:p>
        </p:txBody>
      </p:sp>
      <p:sp>
        <p:nvSpPr>
          <p:cNvPr id="6" name="Text Box 30"/>
          <p:cNvSpPr txBox="1">
            <a:spLocks noChangeArrowheads="1"/>
          </p:cNvSpPr>
          <p:nvPr/>
        </p:nvSpPr>
        <p:spPr bwMode="auto">
          <a:xfrm>
            <a:off x="1115888" y="3002791"/>
            <a:ext cx="7161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01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0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…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18  </a:t>
            </a:r>
            <a:r>
              <a:rPr lang="zh-CN" altLang="en-US" sz="2800" b="1" dirty="0"/>
              <a:t>共 </a:t>
            </a:r>
            <a:r>
              <a:rPr lang="en-US" altLang="zh-CN" sz="2800" b="1" dirty="0">
                <a:solidFill>
                  <a:srgbClr val="FF0000"/>
                </a:solidFill>
              </a:rPr>
              <a:t>20 </a:t>
            </a:r>
            <a:r>
              <a:rPr lang="zh-CN" altLang="en-US" sz="2800" b="1" dirty="0"/>
              <a:t>个等级。</a:t>
            </a:r>
          </a:p>
        </p:txBody>
      </p:sp>
      <p:sp>
        <p:nvSpPr>
          <p:cNvPr id="7" name="Line 35"/>
          <p:cNvSpPr>
            <a:spLocks noChangeShapeType="1"/>
          </p:cNvSpPr>
          <p:nvPr/>
        </p:nvSpPr>
        <p:spPr bwMode="auto">
          <a:xfrm>
            <a:off x="1260350" y="5470227"/>
            <a:ext cx="266382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3924176" y="5163031"/>
            <a:ext cx="2590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精度越低。</a:t>
            </a:r>
          </a:p>
        </p:txBody>
      </p:sp>
      <p:sp>
        <p:nvSpPr>
          <p:cNvPr id="9" name="Text Box 37"/>
          <p:cNvSpPr txBox="1">
            <a:spLocks noChangeArrowheads="1"/>
          </p:cNvSpPr>
          <p:nvPr/>
        </p:nvSpPr>
        <p:spPr bwMode="auto">
          <a:xfrm>
            <a:off x="1065088" y="1916832"/>
            <a:ext cx="5883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公差等级用阿拉伯数字表示：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1065088" y="2452028"/>
            <a:ext cx="5883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对于公称尺寸至</a:t>
            </a:r>
            <a:r>
              <a:rPr lang="en-US" altLang="zh-CN" sz="2800" b="1" dirty="0"/>
              <a:t>500mm</a:t>
            </a:r>
            <a:r>
              <a:rPr lang="zh-CN" altLang="en-US" sz="2800" b="1" dirty="0"/>
              <a:t>内规定：</a:t>
            </a:r>
          </a:p>
        </p:txBody>
      </p:sp>
      <p:sp>
        <p:nvSpPr>
          <p:cNvPr id="11" name="Text Box 40"/>
          <p:cNvSpPr txBox="1">
            <a:spLocks noChangeArrowheads="1"/>
          </p:cNvSpPr>
          <p:nvPr/>
        </p:nvSpPr>
        <p:spPr bwMode="auto">
          <a:xfrm>
            <a:off x="1065088" y="4030067"/>
            <a:ext cx="5883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在公称尺寸大于</a:t>
            </a:r>
            <a:r>
              <a:rPr lang="en-US" altLang="zh-CN" sz="2800" b="1" dirty="0"/>
              <a:t>500~3150mm</a:t>
            </a:r>
            <a:r>
              <a:rPr lang="zh-CN" altLang="en-US" sz="2800" b="1" dirty="0"/>
              <a:t>内规定：</a:t>
            </a:r>
          </a:p>
        </p:txBody>
      </p:sp>
      <p:sp>
        <p:nvSpPr>
          <p:cNvPr id="12" name="Line 41"/>
          <p:cNvSpPr>
            <a:spLocks noChangeShapeType="1"/>
          </p:cNvSpPr>
          <p:nvPr/>
        </p:nvSpPr>
        <p:spPr bwMode="auto">
          <a:xfrm>
            <a:off x="1115888" y="3811647"/>
            <a:ext cx="32416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4357563" y="3506847"/>
            <a:ext cx="2590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精度越低。</a:t>
            </a:r>
          </a:p>
        </p:txBody>
      </p:sp>
    </p:spTree>
    <p:extLst>
      <p:ext uri="{BB962C8B-B14F-4D97-AF65-F5344CB8AC3E}">
        <p14:creationId xmlns:p14="http://schemas.microsoft.com/office/powerpoint/2010/main" val="20645780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nimBg="1"/>
      <p:bldP spid="8" grpId="0" autoUpdateAnimBg="0"/>
      <p:bldP spid="9" grpId="0" autoUpdateAnimBg="0"/>
      <p:bldP spid="10" grpId="0" autoUpdateAnimBg="0"/>
      <p:bldP spid="11" grpId="0" autoUpdateAnimBg="0"/>
      <p:bldP spid="12" grpId="0" animBg="1"/>
      <p:bldP spid="13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FC12D47E-1A9C-453C-8B14-273DA4944FF6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04775"/>
            <a:ext cx="7632700" cy="670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18C3747F-3F99-4A52-8623-68056065BB9B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3011" name="Group 12"/>
          <p:cNvGrpSpPr>
            <a:grpSpLocks/>
          </p:cNvGrpSpPr>
          <p:nvPr/>
        </p:nvGrpSpPr>
        <p:grpSpPr bwMode="auto">
          <a:xfrm>
            <a:off x="323850" y="476250"/>
            <a:ext cx="8569325" cy="5199063"/>
            <a:chOff x="158" y="478"/>
            <a:chExt cx="5398" cy="3275"/>
          </a:xfrm>
        </p:grpSpPr>
        <p:pic>
          <p:nvPicPr>
            <p:cNvPr id="430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" y="768"/>
              <a:ext cx="5373" cy="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013" name="Text Box 6"/>
            <p:cNvSpPr txBox="1">
              <a:spLocks noChangeArrowheads="1"/>
            </p:cNvSpPr>
            <p:nvPr/>
          </p:nvSpPr>
          <p:spPr bwMode="auto">
            <a:xfrm>
              <a:off x="1202" y="478"/>
              <a:ext cx="37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solidFill>
                    <a:schemeClr val="tx2"/>
                  </a:solidFill>
                </a:rPr>
                <a:t>表</a:t>
              </a:r>
              <a:r>
                <a:rPr lang="en-US" altLang="zh-CN" sz="1800" b="1">
                  <a:solidFill>
                    <a:schemeClr val="tx2"/>
                  </a:solidFill>
                </a:rPr>
                <a:t>3.2  </a:t>
              </a:r>
              <a:r>
                <a:rPr lang="zh-CN" altLang="en-US" sz="1800" b="1">
                  <a:solidFill>
                    <a:schemeClr val="tx2"/>
                  </a:solidFill>
                </a:rPr>
                <a:t>标准公差数值   （摘自</a:t>
              </a:r>
              <a:r>
                <a:rPr lang="en-US" altLang="zh-CN" sz="1800" b="1">
                  <a:solidFill>
                    <a:schemeClr val="tx2"/>
                  </a:solidFill>
                </a:rPr>
                <a:t>GB/T1800.1-2009</a:t>
              </a:r>
              <a:r>
                <a:rPr lang="zh-CN" altLang="en-US" sz="1800" b="1">
                  <a:solidFill>
                    <a:schemeClr val="tx2"/>
                  </a:solidFill>
                </a:rPr>
                <a:t>）</a:t>
              </a:r>
            </a:p>
          </p:txBody>
        </p:sp>
        <p:sp>
          <p:nvSpPr>
            <p:cNvPr id="43014" name="Text Box 9"/>
            <p:cNvSpPr txBox="1">
              <a:spLocks noChangeArrowheads="1"/>
            </p:cNvSpPr>
            <p:nvPr/>
          </p:nvSpPr>
          <p:spPr bwMode="auto">
            <a:xfrm>
              <a:off x="158" y="799"/>
              <a:ext cx="632" cy="3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/>
                <a:t>公称尺寸</a:t>
              </a:r>
            </a:p>
            <a:p>
              <a:pPr eaLnBrk="1" hangingPunct="1"/>
              <a:r>
                <a:rPr lang="zh-CN" altLang="en-US" sz="1600" b="1"/>
                <a:t>   </a:t>
              </a:r>
              <a:r>
                <a:rPr lang="en-US" altLang="zh-CN" sz="1600" b="1"/>
                <a:t>/mm</a:t>
              </a:r>
            </a:p>
          </p:txBody>
        </p:sp>
        <p:sp>
          <p:nvSpPr>
            <p:cNvPr id="43015" name="Line 10"/>
            <p:cNvSpPr>
              <a:spLocks noChangeShapeType="1"/>
            </p:cNvSpPr>
            <p:nvPr/>
          </p:nvSpPr>
          <p:spPr bwMode="auto">
            <a:xfrm>
              <a:off x="183" y="799"/>
              <a:ext cx="8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11"/>
            <p:cNvSpPr>
              <a:spLocks noChangeShapeType="1"/>
            </p:cNvSpPr>
            <p:nvPr/>
          </p:nvSpPr>
          <p:spPr bwMode="auto">
            <a:xfrm>
              <a:off x="748" y="799"/>
              <a:ext cx="0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4B8DB1F-6E95-4FB5-8ACD-524F3AC24860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42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4" name="Picture 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52005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0C7BD1B5-8C86-490E-91DA-F1DF77351DEE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43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5059" name="Group 4"/>
          <p:cNvGrpSpPr>
            <a:grpSpLocks/>
          </p:cNvGrpSpPr>
          <p:nvPr/>
        </p:nvGrpSpPr>
        <p:grpSpPr bwMode="auto">
          <a:xfrm>
            <a:off x="231775" y="476250"/>
            <a:ext cx="8372475" cy="5761038"/>
            <a:chOff x="146" y="300"/>
            <a:chExt cx="5274" cy="3629"/>
          </a:xfrm>
        </p:grpSpPr>
        <p:grpSp>
          <p:nvGrpSpPr>
            <p:cNvPr id="45060" name="Group 5"/>
            <p:cNvGrpSpPr>
              <a:grpSpLocks/>
            </p:cNvGrpSpPr>
            <p:nvPr/>
          </p:nvGrpSpPr>
          <p:grpSpPr bwMode="auto">
            <a:xfrm>
              <a:off x="249" y="300"/>
              <a:ext cx="5171" cy="3629"/>
              <a:chOff x="682" y="1344"/>
              <a:chExt cx="4243" cy="2802"/>
            </a:xfrm>
          </p:grpSpPr>
          <p:pic>
            <p:nvPicPr>
              <p:cNvPr id="45062" name="Picture 6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" y="1488"/>
                <a:ext cx="4225" cy="26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5063" name="Rectangle 7"/>
              <p:cNvSpPr>
                <a:spLocks noChangeArrowheads="1"/>
              </p:cNvSpPr>
              <p:nvPr/>
            </p:nvSpPr>
            <p:spPr bwMode="auto">
              <a:xfrm>
                <a:off x="2736" y="1344"/>
                <a:ext cx="2189" cy="2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/>
                  <a:t>表</a:t>
                </a:r>
                <a:r>
                  <a:rPr lang="en-US" altLang="zh-CN"/>
                  <a:t>3.4</a:t>
                </a:r>
                <a:r>
                  <a:rPr lang="zh-CN" altLang="en-US"/>
                  <a:t>轴的基本偏差数值</a:t>
                </a:r>
              </a:p>
            </p:txBody>
          </p:sp>
        </p:grpSp>
        <p:sp>
          <p:nvSpPr>
            <p:cNvPr id="45061" name="Text Box 8"/>
            <p:cNvSpPr txBox="1">
              <a:spLocks noChangeArrowheads="1"/>
            </p:cNvSpPr>
            <p:nvPr/>
          </p:nvSpPr>
          <p:spPr bwMode="auto">
            <a:xfrm>
              <a:off x="146" y="890"/>
              <a:ext cx="421" cy="5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b="1"/>
                <a:t>公称</a:t>
              </a:r>
            </a:p>
            <a:p>
              <a:pPr eaLnBrk="1" hangingPunct="1"/>
              <a:r>
                <a:rPr lang="zh-CN" altLang="en-US" sz="1800" b="1"/>
                <a:t>尺寸</a:t>
              </a:r>
            </a:p>
            <a:p>
              <a:pPr eaLnBrk="1" hangingPunct="1"/>
              <a:r>
                <a:rPr lang="en-US" altLang="zh-CN" sz="1800" b="1"/>
                <a:t>/mm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43980221-EE3E-485F-8CE9-41B4D8807A94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44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6083" name="Group 1049"/>
          <p:cNvGrpSpPr>
            <a:grpSpLocks/>
          </p:cNvGrpSpPr>
          <p:nvPr/>
        </p:nvGrpSpPr>
        <p:grpSpPr bwMode="auto">
          <a:xfrm>
            <a:off x="1050925" y="196850"/>
            <a:ext cx="6689725" cy="6399213"/>
            <a:chOff x="703" y="145"/>
            <a:chExt cx="4214" cy="4031"/>
          </a:xfrm>
        </p:grpSpPr>
        <p:pic>
          <p:nvPicPr>
            <p:cNvPr id="46084" name="Picture 104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" y="145"/>
              <a:ext cx="4073" cy="4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5" name="Text Box 1045"/>
            <p:cNvSpPr txBox="1">
              <a:spLocks noChangeArrowheads="1"/>
            </p:cNvSpPr>
            <p:nvPr/>
          </p:nvSpPr>
          <p:spPr bwMode="auto">
            <a:xfrm>
              <a:off x="703" y="527"/>
              <a:ext cx="408" cy="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/>
                <a:t>公称</a:t>
              </a:r>
            </a:p>
            <a:p>
              <a:pPr algn="r" eaLnBrk="1" hangingPunct="1"/>
              <a:r>
                <a:rPr lang="zh-CN" altLang="en-US" sz="1200" b="1"/>
                <a:t>尺寸 </a:t>
              </a:r>
            </a:p>
            <a:p>
              <a:pPr algn="r" eaLnBrk="1" hangingPunct="1"/>
              <a:r>
                <a:rPr lang="zh-CN" altLang="en-US" sz="1200" b="1"/>
                <a:t>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46086" name="Text Box 1047"/>
            <p:cNvSpPr txBox="1">
              <a:spLocks noChangeArrowheads="1"/>
            </p:cNvSpPr>
            <p:nvPr/>
          </p:nvSpPr>
          <p:spPr bwMode="auto">
            <a:xfrm>
              <a:off x="1020" y="3911"/>
              <a:ext cx="512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000" b="1"/>
                <a:t>公称尺寸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8716C50-DC92-4AAB-BDE5-6AA2A6C000DA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45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47107" name="Group 12"/>
          <p:cNvGrpSpPr>
            <a:grpSpLocks/>
          </p:cNvGrpSpPr>
          <p:nvPr/>
        </p:nvGrpSpPr>
        <p:grpSpPr bwMode="auto">
          <a:xfrm>
            <a:off x="1403350" y="269875"/>
            <a:ext cx="6624638" cy="6472238"/>
            <a:chOff x="794" y="124"/>
            <a:chExt cx="4173" cy="4077"/>
          </a:xfrm>
        </p:grpSpPr>
        <p:grpSp>
          <p:nvGrpSpPr>
            <p:cNvPr id="47108" name="Group 6"/>
            <p:cNvGrpSpPr>
              <a:grpSpLocks/>
            </p:cNvGrpSpPr>
            <p:nvPr/>
          </p:nvGrpSpPr>
          <p:grpSpPr bwMode="auto">
            <a:xfrm>
              <a:off x="912" y="124"/>
              <a:ext cx="4009" cy="4077"/>
              <a:chOff x="912" y="288"/>
              <a:chExt cx="3569" cy="3936"/>
            </a:xfrm>
          </p:grpSpPr>
          <p:pic>
            <p:nvPicPr>
              <p:cNvPr id="47111" name="Picture 4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2" y="480"/>
                <a:ext cx="3569" cy="37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7112" name="Rectangle 5"/>
              <p:cNvSpPr>
                <a:spLocks noChangeArrowheads="1"/>
              </p:cNvSpPr>
              <p:nvPr/>
            </p:nvSpPr>
            <p:spPr bwMode="auto">
              <a:xfrm>
                <a:off x="912" y="288"/>
                <a:ext cx="2160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zh-CN" altLang="en-US"/>
                  <a:t>续表</a:t>
                </a:r>
                <a:r>
                  <a:rPr lang="en-US" altLang="zh-CN"/>
                  <a:t>3.4</a:t>
                </a:r>
                <a:r>
                  <a:rPr lang="zh-CN" altLang="en-US"/>
                  <a:t>轴的基本偏差数值</a:t>
                </a:r>
              </a:p>
            </p:txBody>
          </p:sp>
        </p:grpSp>
        <p:sp>
          <p:nvSpPr>
            <p:cNvPr id="47109" name="Text Box 8"/>
            <p:cNvSpPr txBox="1">
              <a:spLocks noChangeArrowheads="1"/>
            </p:cNvSpPr>
            <p:nvPr/>
          </p:nvSpPr>
          <p:spPr bwMode="auto">
            <a:xfrm>
              <a:off x="794" y="583"/>
              <a:ext cx="408" cy="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/>
                <a:t>公称</a:t>
              </a:r>
            </a:p>
            <a:p>
              <a:pPr algn="r" eaLnBrk="1" hangingPunct="1"/>
              <a:r>
                <a:rPr lang="zh-CN" altLang="en-US" sz="1200" b="1"/>
                <a:t>尺寸 </a:t>
              </a:r>
            </a:p>
            <a:p>
              <a:pPr algn="r" eaLnBrk="1" hangingPunct="1"/>
              <a:r>
                <a:rPr lang="zh-CN" altLang="en-US" sz="1200" b="1"/>
                <a:t>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47110" name="Text Box 10"/>
            <p:cNvSpPr txBox="1">
              <a:spLocks noChangeArrowheads="1"/>
            </p:cNvSpPr>
            <p:nvPr/>
          </p:nvSpPr>
          <p:spPr bwMode="auto">
            <a:xfrm>
              <a:off x="3470" y="255"/>
              <a:ext cx="1497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 b="1"/>
                <a:t>(</a:t>
              </a:r>
              <a:r>
                <a:rPr lang="zh-CN" altLang="en-US" sz="1400" b="1"/>
                <a:t>摘自</a:t>
              </a:r>
              <a:r>
                <a:rPr lang="en-US" altLang="zh-CN" sz="1400" b="1"/>
                <a:t>GB/T1800.1-2009)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B9FBDF4E-C4AC-41CB-990A-08E02A5FD76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46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8131" name="Rectangle 13"/>
          <p:cNvSpPr>
            <a:spLocks noChangeArrowheads="1"/>
          </p:cNvSpPr>
          <p:nvPr/>
        </p:nvSpPr>
        <p:spPr bwMode="auto">
          <a:xfrm>
            <a:off x="4038600" y="569913"/>
            <a:ext cx="3810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2" name="Line 20"/>
          <p:cNvSpPr>
            <a:spLocks noChangeShapeType="1"/>
          </p:cNvSpPr>
          <p:nvPr/>
        </p:nvSpPr>
        <p:spPr bwMode="auto">
          <a:xfrm>
            <a:off x="827088" y="765175"/>
            <a:ext cx="0" cy="596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8133" name="Group 27"/>
          <p:cNvGrpSpPr>
            <a:grpSpLocks/>
          </p:cNvGrpSpPr>
          <p:nvPr/>
        </p:nvGrpSpPr>
        <p:grpSpPr bwMode="auto">
          <a:xfrm>
            <a:off x="179388" y="347663"/>
            <a:ext cx="8496300" cy="6249987"/>
            <a:chOff x="113" y="219"/>
            <a:chExt cx="5352" cy="3937"/>
          </a:xfrm>
        </p:grpSpPr>
        <p:grpSp>
          <p:nvGrpSpPr>
            <p:cNvPr id="48134" name="Group 24"/>
            <p:cNvGrpSpPr>
              <a:grpSpLocks/>
            </p:cNvGrpSpPr>
            <p:nvPr/>
          </p:nvGrpSpPr>
          <p:grpSpPr bwMode="auto">
            <a:xfrm>
              <a:off x="113" y="219"/>
              <a:ext cx="5352" cy="3937"/>
              <a:chOff x="185" y="119"/>
              <a:chExt cx="5352" cy="3937"/>
            </a:xfrm>
          </p:grpSpPr>
          <p:grpSp>
            <p:nvGrpSpPr>
              <p:cNvPr id="48136" name="Group 22"/>
              <p:cNvGrpSpPr>
                <a:grpSpLocks/>
              </p:cNvGrpSpPr>
              <p:nvPr/>
            </p:nvGrpSpPr>
            <p:grpSpPr bwMode="auto">
              <a:xfrm>
                <a:off x="185" y="119"/>
                <a:ext cx="5352" cy="3937"/>
                <a:chOff x="204" y="287"/>
                <a:chExt cx="5352" cy="3937"/>
              </a:xfrm>
            </p:grpSpPr>
            <p:pic>
              <p:nvPicPr>
                <p:cNvPr id="48138" name="Picture 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8" y="359"/>
                  <a:ext cx="5328" cy="38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8139" name="Rectangle 12"/>
                <p:cNvSpPr>
                  <a:spLocks noChangeArrowheads="1"/>
                </p:cNvSpPr>
                <p:nvPr/>
              </p:nvSpPr>
              <p:spPr bwMode="auto">
                <a:xfrm flipH="1">
                  <a:off x="2018" y="287"/>
                  <a:ext cx="702" cy="24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r>
                    <a:rPr lang="zh-CN" altLang="en-US" sz="1400" b="1"/>
                    <a:t>表</a:t>
                  </a:r>
                  <a:r>
                    <a:rPr lang="en-US" altLang="zh-CN" sz="1400" b="1"/>
                    <a:t>3.5</a:t>
                  </a:r>
                </a:p>
              </p:txBody>
            </p:sp>
            <p:sp>
              <p:nvSpPr>
                <p:cNvPr id="4814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04" y="455"/>
                  <a:ext cx="317" cy="4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algn="r" eaLnBrk="1" hangingPunct="1"/>
                  <a:r>
                    <a:rPr lang="zh-CN" altLang="en-US" sz="1200" b="1"/>
                    <a:t>公称</a:t>
                  </a:r>
                </a:p>
                <a:p>
                  <a:pPr algn="r" eaLnBrk="1" hangingPunct="1"/>
                  <a:r>
                    <a:rPr lang="zh-CN" altLang="en-US" sz="1200" b="1"/>
                    <a:t>尺寸 </a:t>
                  </a:r>
                  <a:r>
                    <a:rPr lang="en-US" altLang="zh-CN" sz="1200" b="1"/>
                    <a:t>/mm</a:t>
                  </a:r>
                </a:p>
              </p:txBody>
            </p:sp>
            <p:sp>
              <p:nvSpPr>
                <p:cNvPr id="4814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318" y="290"/>
                  <a:ext cx="1238" cy="1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/>
                    <a:t>(</a:t>
                  </a:r>
                  <a:r>
                    <a:rPr lang="zh-CN" altLang="en-US" sz="1400"/>
                    <a:t>摘自</a:t>
                  </a:r>
                  <a:r>
                    <a:rPr lang="en-US" altLang="zh-CN" sz="1400"/>
                    <a:t>GB/T1800.1-2009)</a:t>
                  </a:r>
                </a:p>
              </p:txBody>
            </p:sp>
            <p:sp>
              <p:nvSpPr>
                <p:cNvPr id="48142" name="Line 21"/>
                <p:cNvSpPr>
                  <a:spLocks noChangeShapeType="1"/>
                </p:cNvSpPr>
                <p:nvPr/>
              </p:nvSpPr>
              <p:spPr bwMode="auto">
                <a:xfrm>
                  <a:off x="240" y="482"/>
                  <a:ext cx="46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8137" name="Line 23"/>
              <p:cNvSpPr>
                <a:spLocks noChangeShapeType="1"/>
              </p:cNvSpPr>
              <p:nvPr/>
            </p:nvSpPr>
            <p:spPr bwMode="auto">
              <a:xfrm>
                <a:off x="476" y="314"/>
                <a:ext cx="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35" name="Line 26"/>
            <p:cNvSpPr>
              <a:spLocks noChangeShapeType="1"/>
            </p:cNvSpPr>
            <p:nvPr/>
          </p:nvSpPr>
          <p:spPr bwMode="auto">
            <a:xfrm>
              <a:off x="4195" y="414"/>
              <a:ext cx="12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A6D3D1AD-F8A5-48AB-B4D0-9E517336C26D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47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49155" name="Line 38"/>
          <p:cNvSpPr>
            <a:spLocks noChangeShapeType="1"/>
          </p:cNvSpPr>
          <p:nvPr/>
        </p:nvSpPr>
        <p:spPr bwMode="auto">
          <a:xfrm>
            <a:off x="1979613" y="701675"/>
            <a:ext cx="0" cy="639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156" name="Group 41"/>
          <p:cNvGrpSpPr>
            <a:grpSpLocks/>
          </p:cNvGrpSpPr>
          <p:nvPr/>
        </p:nvGrpSpPr>
        <p:grpSpPr bwMode="auto">
          <a:xfrm>
            <a:off x="1547813" y="236538"/>
            <a:ext cx="5948362" cy="6361112"/>
            <a:chOff x="975" y="157"/>
            <a:chExt cx="3747" cy="4007"/>
          </a:xfrm>
        </p:grpSpPr>
        <p:pic>
          <p:nvPicPr>
            <p:cNvPr id="49157" name="Picture 3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" y="157"/>
              <a:ext cx="3684" cy="4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8" name="Text Box 35"/>
            <p:cNvSpPr txBox="1">
              <a:spLocks noChangeArrowheads="1"/>
            </p:cNvSpPr>
            <p:nvPr/>
          </p:nvSpPr>
          <p:spPr bwMode="auto">
            <a:xfrm>
              <a:off x="975" y="442"/>
              <a:ext cx="317" cy="4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 b="1"/>
                <a:t>公称</a:t>
              </a:r>
            </a:p>
            <a:p>
              <a:pPr algn="r" eaLnBrk="1" hangingPunct="1"/>
              <a:r>
                <a:rPr lang="zh-CN" altLang="en-US" sz="1200" b="1"/>
                <a:t>尺寸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49159" name="Line 40"/>
            <p:cNvSpPr>
              <a:spLocks noChangeShapeType="1"/>
            </p:cNvSpPr>
            <p:nvPr/>
          </p:nvSpPr>
          <p:spPr bwMode="auto">
            <a:xfrm>
              <a:off x="975" y="442"/>
              <a:ext cx="31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58D34728-7CE9-44B5-A66E-E354882286C7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48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grpSp>
        <p:nvGrpSpPr>
          <p:cNvPr id="50179" name="Group 37"/>
          <p:cNvGrpSpPr>
            <a:grpSpLocks/>
          </p:cNvGrpSpPr>
          <p:nvPr/>
        </p:nvGrpSpPr>
        <p:grpSpPr bwMode="auto">
          <a:xfrm>
            <a:off x="647700" y="304800"/>
            <a:ext cx="6661150" cy="6276975"/>
            <a:chOff x="508" y="192"/>
            <a:chExt cx="4196" cy="3954"/>
          </a:xfrm>
        </p:grpSpPr>
        <p:grpSp>
          <p:nvGrpSpPr>
            <p:cNvPr id="50180" name="Group 31"/>
            <p:cNvGrpSpPr>
              <a:grpSpLocks/>
            </p:cNvGrpSpPr>
            <p:nvPr/>
          </p:nvGrpSpPr>
          <p:grpSpPr bwMode="auto">
            <a:xfrm>
              <a:off x="624" y="192"/>
              <a:ext cx="4080" cy="3954"/>
              <a:chOff x="624" y="192"/>
              <a:chExt cx="4080" cy="3954"/>
            </a:xfrm>
          </p:grpSpPr>
          <p:pic>
            <p:nvPicPr>
              <p:cNvPr id="50183" name="Picture 29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" y="288"/>
                <a:ext cx="4080" cy="38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0184" name="Rectangle 30"/>
              <p:cNvSpPr>
                <a:spLocks noChangeArrowheads="1"/>
              </p:cNvSpPr>
              <p:nvPr/>
            </p:nvSpPr>
            <p:spPr bwMode="auto">
              <a:xfrm>
                <a:off x="624" y="192"/>
                <a:ext cx="2448" cy="2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altLang="zh-CN"/>
                  <a:t> </a:t>
                </a:r>
                <a:r>
                  <a:rPr lang="zh-CN" altLang="en-US"/>
                  <a:t>续表</a:t>
                </a:r>
                <a:r>
                  <a:rPr lang="en-US" altLang="zh-CN"/>
                  <a:t>3.5</a:t>
                </a:r>
                <a:r>
                  <a:rPr lang="zh-CN" altLang="en-US"/>
                  <a:t>孔的基本偏差数值</a:t>
                </a:r>
              </a:p>
            </p:txBody>
          </p:sp>
        </p:grpSp>
        <p:sp>
          <p:nvSpPr>
            <p:cNvPr id="50181" name="Text Box 34"/>
            <p:cNvSpPr txBox="1">
              <a:spLocks noChangeArrowheads="1"/>
            </p:cNvSpPr>
            <p:nvPr/>
          </p:nvSpPr>
          <p:spPr bwMode="auto">
            <a:xfrm>
              <a:off x="3466" y="244"/>
              <a:ext cx="123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400"/>
                <a:t>(</a:t>
              </a:r>
              <a:r>
                <a:rPr lang="zh-CN" altLang="en-US" sz="1400"/>
                <a:t>摘自</a:t>
              </a:r>
              <a:r>
                <a:rPr lang="en-US" altLang="zh-CN" sz="1400"/>
                <a:t>GB/T1800.1-2009)</a:t>
              </a:r>
            </a:p>
          </p:txBody>
        </p:sp>
        <p:sp>
          <p:nvSpPr>
            <p:cNvPr id="50182" name="Text Box 36"/>
            <p:cNvSpPr txBox="1">
              <a:spLocks noChangeArrowheads="1"/>
            </p:cNvSpPr>
            <p:nvPr/>
          </p:nvSpPr>
          <p:spPr bwMode="auto">
            <a:xfrm>
              <a:off x="508" y="572"/>
              <a:ext cx="376" cy="3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000" b="1"/>
                <a:t>公称</a:t>
              </a:r>
            </a:p>
            <a:p>
              <a:pPr algn="r" eaLnBrk="1" hangingPunct="1"/>
              <a:r>
                <a:rPr lang="zh-CN" altLang="en-US" sz="1000" b="1"/>
                <a:t>尺寸</a:t>
              </a:r>
            </a:p>
            <a:p>
              <a:pPr algn="r" eaLnBrk="1" hangingPunct="1"/>
              <a:r>
                <a:rPr lang="en-US" altLang="zh-CN" sz="1000" b="1"/>
                <a:t>/mm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2D9CC4A6-D8C8-4D9F-A856-B7829236DA6B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49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12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765175"/>
            <a:ext cx="7632700" cy="552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79734" y="476398"/>
            <a:ext cx="8016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2. </a:t>
            </a:r>
            <a:r>
              <a:rPr lang="zh-CN" altLang="en-US" b="1" dirty="0">
                <a:latin typeface="宋体" pitchFamily="2" charset="-122"/>
              </a:rPr>
              <a:t>标准公差</a:t>
            </a:r>
            <a:r>
              <a:rPr lang="zh-CN" altLang="en-US" b="1" dirty="0"/>
              <a:t>值的</a:t>
            </a:r>
            <a:r>
              <a:rPr lang="zh-CN" altLang="en-US" b="1" dirty="0">
                <a:latin typeface="宋体" pitchFamily="2" charset="-122"/>
              </a:rPr>
              <a:t>计算公式（见表</a:t>
            </a:r>
            <a:r>
              <a:rPr lang="en-US" altLang="zh-CN" b="1" dirty="0">
                <a:latin typeface="宋体" pitchFamily="2" charset="-122"/>
              </a:rPr>
              <a:t>3-1</a:t>
            </a:r>
            <a:r>
              <a:rPr lang="zh-CN" altLang="en-US" b="1" dirty="0">
                <a:latin typeface="宋体" pitchFamily="2" charset="-122"/>
              </a:rPr>
              <a:t>）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803597" y="939948"/>
            <a:ext cx="4471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标准公差代号为</a:t>
            </a:r>
            <a:r>
              <a:rPr lang="en-US" altLang="zh-CN" b="1" dirty="0">
                <a:solidFill>
                  <a:srgbClr val="FF0000"/>
                </a:solidFill>
              </a:rPr>
              <a:t>IT</a:t>
            </a:r>
            <a:r>
              <a:rPr lang="zh-CN" altLang="en-US" dirty="0">
                <a:latin typeface="宋体" pitchFamily="2" charset="-122"/>
              </a:rPr>
              <a:t>，</a:t>
            </a: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730572" y="1907380"/>
            <a:ext cx="3609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例如</a:t>
            </a:r>
            <a:r>
              <a:rPr lang="en-US" altLang="zh-CN" b="1" dirty="0"/>
              <a:t>5</a:t>
            </a:r>
            <a:r>
              <a:rPr lang="zh-CN" altLang="en-US" b="1" dirty="0">
                <a:latin typeface="宋体" pitchFamily="2" charset="-122"/>
              </a:rPr>
              <a:t>级则表示为</a:t>
            </a:r>
            <a:r>
              <a:rPr lang="en-US" altLang="zh-CN" b="1" dirty="0"/>
              <a:t>IT5</a:t>
            </a:r>
            <a:r>
              <a:rPr lang="zh-CN" altLang="en-US" b="1" dirty="0">
                <a:latin typeface="宋体" pitchFamily="2" charset="-122"/>
              </a:rPr>
              <a:t>，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3821434" y="1949598"/>
            <a:ext cx="419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/>
              <a:t>5.5</a:t>
            </a:r>
            <a:r>
              <a:rPr lang="zh-CN" altLang="en-US" b="1">
                <a:latin typeface="宋体" pitchFamily="2" charset="-122"/>
              </a:rPr>
              <a:t>级则表示为</a:t>
            </a:r>
            <a:r>
              <a:rPr lang="en-US" altLang="zh-CN" b="1"/>
              <a:t>IT5.5</a:t>
            </a:r>
            <a:r>
              <a:rPr lang="zh-CN" altLang="en-US" b="1">
                <a:latin typeface="宋体" pitchFamily="2" charset="-122"/>
              </a:rPr>
              <a:t>。</a:t>
            </a: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760734" y="1404142"/>
            <a:ext cx="746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标准公差等级用</a:t>
            </a:r>
            <a:r>
              <a:rPr lang="en-US" altLang="zh-CN" b="1" dirty="0"/>
              <a:t>IT</a:t>
            </a:r>
            <a:r>
              <a:rPr lang="zh-CN" altLang="en-US" b="1" dirty="0"/>
              <a:t>和阿拉伯数字组成，</a:t>
            </a:r>
          </a:p>
        </p:txBody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306709" y="2380257"/>
            <a:ext cx="8513763" cy="3929063"/>
            <a:chOff x="204" y="1645"/>
            <a:chExt cx="5363" cy="2475"/>
          </a:xfrm>
        </p:grpSpPr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504" y="1645"/>
              <a:ext cx="7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800">
                  <a:cs typeface="Times New Roman" pitchFamily="18" charset="0"/>
                </a:rPr>
                <a:t>µm</a:t>
              </a:r>
              <a:endParaRPr lang="en-US" altLang="zh-CN" sz="1800"/>
            </a:p>
          </p:txBody>
        </p:sp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1921"/>
              <a:ext cx="5363" cy="2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21" y="1678"/>
              <a:ext cx="338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 dirty="0">
                  <a:latin typeface="宋体" pitchFamily="2" charset="-122"/>
                </a:rPr>
                <a:t>标准公差的计算公式  （摘自</a:t>
              </a:r>
              <a:r>
                <a:rPr lang="en-US" altLang="zh-CN" sz="1800" b="1" dirty="0">
                  <a:latin typeface="宋体" pitchFamily="2" charset="-122"/>
                </a:rPr>
                <a:t>GB/T 1800.1-2009</a:t>
              </a:r>
              <a:r>
                <a:rPr lang="zh-CN" altLang="en-US" sz="1800" b="1" dirty="0">
                  <a:latin typeface="宋体" pitchFamily="2" charset="-122"/>
                </a:rPr>
                <a:t>）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751" y="1665"/>
              <a:ext cx="53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/>
                <a:t>表</a:t>
              </a:r>
              <a:r>
                <a:rPr lang="en-US" altLang="zh-CN" sz="1800" b="1"/>
                <a:t>3.1</a:t>
              </a:r>
            </a:p>
          </p:txBody>
        </p:sp>
        <p:sp>
          <p:nvSpPr>
            <p:cNvPr id="13" name="Text Box 24"/>
            <p:cNvSpPr txBox="1">
              <a:spLocks noChangeArrowheads="1"/>
            </p:cNvSpPr>
            <p:nvPr/>
          </p:nvSpPr>
          <p:spPr bwMode="auto">
            <a:xfrm>
              <a:off x="4303" y="1979"/>
              <a:ext cx="1208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b="1"/>
                <a:t>公称  尺  寸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14" name="Text Box 25"/>
            <p:cNvSpPr txBox="1">
              <a:spLocks noChangeArrowheads="1"/>
            </p:cNvSpPr>
            <p:nvPr/>
          </p:nvSpPr>
          <p:spPr bwMode="auto">
            <a:xfrm>
              <a:off x="1808" y="1979"/>
              <a:ext cx="1208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 b="1"/>
                <a:t>公称  尺  寸 </a:t>
              </a:r>
              <a:r>
                <a:rPr lang="en-US" altLang="zh-CN" sz="1200" b="1"/>
                <a:t>/mm</a:t>
              </a:r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auto">
            <a:xfrm>
              <a:off x="1288" y="1979"/>
              <a:ext cx="40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28"/>
            <p:cNvSpPr>
              <a:spLocks noChangeShapeType="1"/>
            </p:cNvSpPr>
            <p:nvPr/>
          </p:nvSpPr>
          <p:spPr bwMode="auto">
            <a:xfrm>
              <a:off x="1519" y="2152"/>
              <a:ext cx="167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9"/>
            <p:cNvSpPr>
              <a:spLocks noChangeShapeType="1"/>
            </p:cNvSpPr>
            <p:nvPr/>
          </p:nvSpPr>
          <p:spPr bwMode="auto">
            <a:xfrm flipV="1">
              <a:off x="4205" y="2161"/>
              <a:ext cx="130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Line 31"/>
          <p:cNvSpPr>
            <a:spLocks noChangeShapeType="1"/>
          </p:cNvSpPr>
          <p:nvPr/>
        </p:nvSpPr>
        <p:spPr bwMode="auto">
          <a:xfrm>
            <a:off x="4770759" y="3501008"/>
            <a:ext cx="0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32"/>
          <p:cNvSpPr>
            <a:spLocks noChangeShapeType="1"/>
          </p:cNvSpPr>
          <p:nvPr/>
        </p:nvSpPr>
        <p:spPr bwMode="auto">
          <a:xfrm>
            <a:off x="4606453" y="4221732"/>
            <a:ext cx="21431" cy="122274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33"/>
          <p:cNvSpPr>
            <a:spLocks noChangeShapeType="1"/>
          </p:cNvSpPr>
          <p:nvPr/>
        </p:nvSpPr>
        <p:spPr bwMode="auto">
          <a:xfrm>
            <a:off x="4915222" y="5444479"/>
            <a:ext cx="0" cy="762174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4"/>
          <p:cNvSpPr>
            <a:spLocks noChangeShapeType="1"/>
          </p:cNvSpPr>
          <p:nvPr/>
        </p:nvSpPr>
        <p:spPr bwMode="auto">
          <a:xfrm>
            <a:off x="8676456" y="3501008"/>
            <a:ext cx="0" cy="2665413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9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18" grpId="0" animBg="1"/>
      <p:bldP spid="19" grpId="0" animBg="1"/>
      <p:bldP spid="20" grpId="0" animBg="1"/>
      <p:bldP spid="2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C23BBCC1-068A-494F-99D2-0652A7B6A988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50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222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8101012" cy="571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E0F0930F-8B2F-437D-97DF-B934951BE0E5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51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5" y="188914"/>
            <a:ext cx="7920038" cy="631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5">
            <a:hlinkClick r:id="rId3" action="ppaction://hlinksldjump"/>
          </p:cNvPr>
          <p:cNvSpPr/>
          <p:nvPr/>
        </p:nvSpPr>
        <p:spPr bwMode="auto">
          <a:xfrm>
            <a:off x="7239000" y="6129300"/>
            <a:ext cx="1584176" cy="504056"/>
          </a:xfrm>
          <a:prstGeom prst="roundRect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方正舒体" pitchFamily="2" charset="-122"/>
                <a:ea typeface="方正舒体" pitchFamily="2" charset="-122"/>
              </a:rPr>
              <a:t>返回</a:t>
            </a:r>
            <a:r>
              <a:rPr kumimoji="1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方正舒体" pitchFamily="2" charset="-122"/>
                <a:ea typeface="方正舒体" pitchFamily="2" charset="-122"/>
              </a:rPr>
              <a:t>目录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22300" y="398041"/>
            <a:ext cx="5749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(1)  IT01 , IT0 , IT1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04143" y="3426991"/>
            <a:ext cx="3679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/>
              <a:t> (2)  IT5 ~ IT18</a:t>
            </a:r>
          </a:p>
        </p:txBody>
      </p:sp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2057400" y="4840784"/>
            <a:ext cx="326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i="1"/>
              <a:t>a</a:t>
            </a:r>
            <a:r>
              <a:rPr lang="zh-CN" altLang="en-US" b="1"/>
              <a:t>按</a:t>
            </a:r>
            <a:r>
              <a:rPr lang="en-US" altLang="zh-CN" b="1">
                <a:solidFill>
                  <a:srgbClr val="FF0000"/>
                </a:solidFill>
              </a:rPr>
              <a:t>R5</a:t>
            </a:r>
            <a:r>
              <a:rPr lang="zh-CN" altLang="en-US" b="1"/>
              <a:t>系列增加。</a:t>
            </a:r>
          </a:p>
        </p:txBody>
      </p:sp>
      <p:sp>
        <p:nvSpPr>
          <p:cNvPr id="6" name="Text Box 61"/>
          <p:cNvSpPr txBox="1">
            <a:spLocks noChangeArrowheads="1"/>
          </p:cNvSpPr>
          <p:nvPr/>
        </p:nvSpPr>
        <p:spPr bwMode="auto">
          <a:xfrm>
            <a:off x="610815" y="2907878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宋体" pitchFamily="2" charset="-122"/>
              </a:rPr>
              <a:t>式中常数项和</a:t>
            </a:r>
            <a:r>
              <a:rPr lang="en-US" altLang="zh-CN" b="1" i="1" dirty="0"/>
              <a:t>D</a:t>
            </a:r>
            <a:r>
              <a:rPr lang="zh-CN" altLang="en-US" b="1" dirty="0"/>
              <a:t>的系数，</a:t>
            </a:r>
            <a:r>
              <a:rPr lang="zh-CN" altLang="en-US" b="1" dirty="0">
                <a:latin typeface="宋体" pitchFamily="2" charset="-122"/>
              </a:rPr>
              <a:t>按</a:t>
            </a:r>
            <a:r>
              <a:rPr lang="en-US" altLang="zh-CN" b="1" dirty="0">
                <a:solidFill>
                  <a:srgbClr val="FF0000"/>
                </a:solidFill>
                <a:latin typeface="宋体" pitchFamily="2" charset="-122"/>
              </a:rPr>
              <a:t>R10/2</a:t>
            </a:r>
            <a:r>
              <a:rPr lang="zh-CN" altLang="en-US" b="1" dirty="0">
                <a:latin typeface="宋体" pitchFamily="2" charset="-122"/>
              </a:rPr>
              <a:t>派生系列增加。</a:t>
            </a:r>
            <a:endParaRPr lang="zh-CN" altLang="en-US" b="1" dirty="0"/>
          </a:p>
        </p:txBody>
      </p:sp>
      <p:sp>
        <p:nvSpPr>
          <p:cNvPr id="7" name="Text Box 95"/>
          <p:cNvSpPr txBox="1">
            <a:spLocks noChangeArrowheads="1"/>
          </p:cNvSpPr>
          <p:nvPr/>
        </p:nvSpPr>
        <p:spPr bwMode="auto">
          <a:xfrm>
            <a:off x="755650" y="993353"/>
            <a:ext cx="440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IT01 = 0.3 +0.008 </a:t>
            </a:r>
            <a:r>
              <a:rPr lang="en-US" altLang="zh-CN" b="1" i="1"/>
              <a:t>D</a:t>
            </a:r>
          </a:p>
        </p:txBody>
      </p:sp>
      <p:sp>
        <p:nvSpPr>
          <p:cNvPr id="8" name="Text Box 96"/>
          <p:cNvSpPr txBox="1">
            <a:spLocks noChangeArrowheads="1"/>
          </p:cNvSpPr>
          <p:nvPr/>
        </p:nvSpPr>
        <p:spPr bwMode="auto">
          <a:xfrm>
            <a:off x="755650" y="1664866"/>
            <a:ext cx="440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IT02 = 0.5 +0.012 </a:t>
            </a:r>
            <a:r>
              <a:rPr lang="en-US" altLang="zh-CN" b="1" i="1"/>
              <a:t>D</a:t>
            </a:r>
          </a:p>
        </p:txBody>
      </p:sp>
      <p:sp>
        <p:nvSpPr>
          <p:cNvPr id="9" name="Text Box 97"/>
          <p:cNvSpPr txBox="1">
            <a:spLocks noChangeArrowheads="1"/>
          </p:cNvSpPr>
          <p:nvPr/>
        </p:nvSpPr>
        <p:spPr bwMode="auto">
          <a:xfrm>
            <a:off x="755650" y="2388766"/>
            <a:ext cx="440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IT03 = 0.8 +0.020 </a:t>
            </a:r>
            <a:r>
              <a:rPr lang="en-US" altLang="zh-CN" b="1" i="1"/>
              <a:t>D</a:t>
            </a:r>
          </a:p>
        </p:txBody>
      </p:sp>
      <p:sp>
        <p:nvSpPr>
          <p:cNvPr id="10" name="Line 98"/>
          <p:cNvSpPr>
            <a:spLocks noChangeShapeType="1"/>
          </p:cNvSpPr>
          <p:nvPr/>
        </p:nvSpPr>
        <p:spPr bwMode="auto">
          <a:xfrm>
            <a:off x="2270125" y="1077491"/>
            <a:ext cx="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9"/>
          <p:cNvSpPr>
            <a:spLocks noChangeShapeType="1"/>
          </p:cNvSpPr>
          <p:nvPr/>
        </p:nvSpPr>
        <p:spPr bwMode="auto">
          <a:xfrm>
            <a:off x="3463925" y="1077491"/>
            <a:ext cx="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01"/>
          <p:cNvSpPr txBox="1">
            <a:spLocks noChangeArrowheads="1"/>
          </p:cNvSpPr>
          <p:nvPr/>
        </p:nvSpPr>
        <p:spPr bwMode="auto">
          <a:xfrm>
            <a:off x="611560" y="3896221"/>
            <a:ext cx="7921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/>
              <a:t>公差等级 </a:t>
            </a:r>
            <a:r>
              <a:rPr lang="en-US" altLang="zh-CN" sz="2000" b="1" dirty="0"/>
              <a:t>5   6   7    8   9   10   11   12   13   14   15   </a:t>
            </a:r>
            <a:r>
              <a:rPr lang="en-US" altLang="zh-CN" sz="2000" b="1" dirty="0" smtClean="0"/>
              <a:t> 16      </a:t>
            </a:r>
            <a:r>
              <a:rPr lang="en-US" altLang="zh-CN" sz="2000" b="1" dirty="0"/>
              <a:t>17      18</a:t>
            </a:r>
          </a:p>
        </p:txBody>
      </p:sp>
      <p:graphicFrame>
        <p:nvGraphicFramePr>
          <p:cNvPr id="13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878310"/>
              </p:ext>
            </p:extLst>
          </p:nvPr>
        </p:nvGraphicFramePr>
        <p:xfrm>
          <a:off x="630238" y="4279478"/>
          <a:ext cx="52705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8" name="Equation" r:id="rId3" imgW="126835" imgH="139518" progId="Equation.3">
                  <p:embed/>
                </p:oleObj>
              </mc:Choice>
              <mc:Fallback>
                <p:oleObj name="Equation" r:id="rId3" imgW="126835" imgH="1395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4279478"/>
                        <a:ext cx="527050" cy="57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739027"/>
              </p:ext>
            </p:extLst>
          </p:nvPr>
        </p:nvGraphicFramePr>
        <p:xfrm>
          <a:off x="3454326" y="3426991"/>
          <a:ext cx="11239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9" name="Equation" r:id="rId5" imgW="418918" imgH="177723" progId="Equation.3">
                  <p:embed/>
                </p:oleObj>
              </mc:Choice>
              <mc:Fallback>
                <p:oleObj name="Equation" r:id="rId5" imgW="418918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326" y="3426991"/>
                        <a:ext cx="11239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06"/>
          <p:cNvSpPr txBox="1">
            <a:spLocks noChangeArrowheads="1"/>
          </p:cNvSpPr>
          <p:nvPr/>
        </p:nvSpPr>
        <p:spPr bwMode="auto">
          <a:xfrm>
            <a:off x="1691680" y="4293096"/>
            <a:ext cx="685832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 dirty="0"/>
              <a:t>7  10 16 </a:t>
            </a:r>
            <a:r>
              <a:rPr lang="en-US" altLang="zh-CN" sz="2000" b="1" dirty="0" smtClean="0"/>
              <a:t>  </a:t>
            </a:r>
            <a:r>
              <a:rPr lang="en-US" altLang="zh-CN" sz="2000" b="1" dirty="0"/>
              <a:t>25 </a:t>
            </a:r>
            <a:r>
              <a:rPr lang="en-US" altLang="zh-CN" sz="2000" b="1" dirty="0" smtClean="0"/>
              <a:t> 40  </a:t>
            </a:r>
            <a:r>
              <a:rPr lang="en-US" altLang="zh-CN" sz="2000" b="1" dirty="0"/>
              <a:t>64 </a:t>
            </a:r>
            <a:r>
              <a:rPr lang="en-US" altLang="zh-CN" sz="2000" b="1" dirty="0" smtClean="0"/>
              <a:t> 100  </a:t>
            </a:r>
            <a:r>
              <a:rPr lang="en-US" altLang="zh-CN" sz="2000" b="1" dirty="0"/>
              <a:t>160 </a:t>
            </a:r>
            <a:r>
              <a:rPr lang="en-US" altLang="zh-CN" sz="2000" b="1" dirty="0" smtClean="0"/>
              <a:t> 250 </a:t>
            </a:r>
            <a:r>
              <a:rPr lang="en-US" altLang="zh-CN" sz="2000" b="1" dirty="0"/>
              <a:t>400  640 1000 1600  2500</a:t>
            </a:r>
          </a:p>
        </p:txBody>
      </p:sp>
      <p:sp>
        <p:nvSpPr>
          <p:cNvPr id="16" name="Line 108"/>
          <p:cNvSpPr>
            <a:spLocks noChangeShapeType="1"/>
          </p:cNvSpPr>
          <p:nvPr/>
        </p:nvSpPr>
        <p:spPr bwMode="auto">
          <a:xfrm>
            <a:off x="1805260" y="4744095"/>
            <a:ext cx="60071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17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393632"/>
              </p:ext>
            </p:extLst>
          </p:nvPr>
        </p:nvGraphicFramePr>
        <p:xfrm>
          <a:off x="1066800" y="5301208"/>
          <a:ext cx="55499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0" name="公式" r:id="rId7" imgW="1459866" imgH="406224" progId="Equation.3">
                  <p:embed/>
                </p:oleObj>
              </mc:Choice>
              <mc:Fallback>
                <p:oleObj name="公式" r:id="rId7" imgW="1459866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301208"/>
                        <a:ext cx="5549900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2656"/>
            <a:ext cx="4556125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直接箭头连接符 18"/>
          <p:cNvCxnSpPr>
            <a:cxnSpLocks noChangeShapeType="1"/>
          </p:cNvCxnSpPr>
          <p:nvPr/>
        </p:nvCxnSpPr>
        <p:spPr bwMode="auto">
          <a:xfrm>
            <a:off x="5724153" y="908720"/>
            <a:ext cx="0" cy="45720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任意多边形 3"/>
          <p:cNvSpPr>
            <a:spLocks/>
          </p:cNvSpPr>
          <p:nvPr/>
        </p:nvSpPr>
        <p:spPr bwMode="auto">
          <a:xfrm>
            <a:off x="5772150" y="2212553"/>
            <a:ext cx="552450" cy="617538"/>
          </a:xfrm>
          <a:custGeom>
            <a:avLst/>
            <a:gdLst>
              <a:gd name="T0" fmla="*/ 14348 w 551861"/>
              <a:gd name="T1" fmla="*/ 0 h 617790"/>
              <a:gd name="T2" fmla="*/ 0 w 551861"/>
              <a:gd name="T3" fmla="*/ 413662 h 61779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51861" h="617790">
                <a:moveTo>
                  <a:pt x="14288" y="0"/>
                </a:moveTo>
                <a:cubicBezTo>
                  <a:pt x="482203" y="444103"/>
                  <a:pt x="950119" y="888207"/>
                  <a:pt x="0" y="414338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 bwMode="auto">
          <a:xfrm flipH="1">
            <a:off x="5565403" y="2132856"/>
            <a:ext cx="14287" cy="47942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/>
          <p:nvPr/>
        </p:nvCxnSpPr>
        <p:spPr bwMode="auto">
          <a:xfrm>
            <a:off x="7379915" y="836712"/>
            <a:ext cx="0" cy="1614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27907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nimBg="1"/>
      <p:bldP spid="11" grpId="0" animBg="1"/>
      <p:bldP spid="12" grpId="0" autoUpdateAnimBg="0"/>
      <p:bldP spid="15" grpId="0" autoUpdateAnimBg="0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83568" y="317599"/>
            <a:ext cx="3478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(3)  IT2~IT4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15816" y="404664"/>
            <a:ext cx="5632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/>
              <a:t>按</a:t>
            </a:r>
            <a:r>
              <a:rPr lang="zh-CN" altLang="en-US" b="1" dirty="0">
                <a:solidFill>
                  <a:srgbClr val="FF0000"/>
                </a:solidFill>
              </a:rPr>
              <a:t>几何级数插入</a:t>
            </a:r>
            <a:r>
              <a:rPr lang="en-US" altLang="zh-CN" b="1" dirty="0"/>
              <a:t>IT1</a:t>
            </a:r>
            <a:r>
              <a:rPr lang="zh-CN" altLang="en-US" b="1" dirty="0"/>
              <a:t>与</a:t>
            </a:r>
            <a:r>
              <a:rPr lang="en-US" altLang="zh-CN" b="1" dirty="0"/>
              <a:t>IT5</a:t>
            </a:r>
            <a:r>
              <a:rPr lang="zh-CN" altLang="en-US" b="1" dirty="0"/>
              <a:t>之间。</a:t>
            </a:r>
          </a:p>
        </p:txBody>
      </p: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1149350" y="980728"/>
            <a:ext cx="6346825" cy="685800"/>
            <a:chOff x="724" y="816"/>
            <a:chExt cx="3998" cy="432"/>
          </a:xfrm>
        </p:grpSpPr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864" y="1079"/>
              <a:ext cx="3640" cy="169"/>
              <a:chOff x="864" y="960"/>
              <a:chExt cx="3640" cy="169"/>
            </a:xfrm>
          </p:grpSpPr>
          <p:sp>
            <p:nvSpPr>
              <p:cNvPr id="12" name="Line 24"/>
              <p:cNvSpPr>
                <a:spLocks noChangeShapeType="1"/>
              </p:cNvSpPr>
              <p:nvPr/>
            </p:nvSpPr>
            <p:spPr bwMode="auto">
              <a:xfrm>
                <a:off x="864" y="1042"/>
                <a:ext cx="36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26"/>
              <p:cNvSpPr>
                <a:spLocks noChangeShapeType="1"/>
              </p:cNvSpPr>
              <p:nvPr/>
            </p:nvSpPr>
            <p:spPr bwMode="auto">
              <a:xfrm>
                <a:off x="864" y="96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27"/>
              <p:cNvSpPr>
                <a:spLocks noChangeShapeType="1"/>
              </p:cNvSpPr>
              <p:nvPr/>
            </p:nvSpPr>
            <p:spPr bwMode="auto">
              <a:xfrm>
                <a:off x="1296" y="96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8"/>
              <p:cNvSpPr>
                <a:spLocks noChangeShapeType="1"/>
              </p:cNvSpPr>
              <p:nvPr/>
            </p:nvSpPr>
            <p:spPr bwMode="auto">
              <a:xfrm>
                <a:off x="2064" y="985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29"/>
              <p:cNvSpPr>
                <a:spLocks noChangeShapeType="1"/>
              </p:cNvSpPr>
              <p:nvPr/>
            </p:nvSpPr>
            <p:spPr bwMode="auto">
              <a:xfrm>
                <a:off x="3120" y="985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30"/>
              <p:cNvSpPr>
                <a:spLocks noChangeShapeType="1"/>
              </p:cNvSpPr>
              <p:nvPr/>
            </p:nvSpPr>
            <p:spPr bwMode="auto">
              <a:xfrm>
                <a:off x="4504" y="970"/>
                <a:ext cx="0" cy="1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Text Box 32"/>
            <p:cNvSpPr txBox="1">
              <a:spLocks noChangeArrowheads="1"/>
            </p:cNvSpPr>
            <p:nvPr/>
          </p:nvSpPr>
          <p:spPr bwMode="auto">
            <a:xfrm>
              <a:off x="724" y="816"/>
              <a:ext cx="4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IT1</a:t>
              </a:r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1152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IT2</a:t>
              </a:r>
            </a:p>
          </p:txBody>
        </p:sp>
        <p:sp>
          <p:nvSpPr>
            <p:cNvPr id="9" name="Text Box 34"/>
            <p:cNvSpPr txBox="1">
              <a:spLocks noChangeArrowheads="1"/>
            </p:cNvSpPr>
            <p:nvPr/>
          </p:nvSpPr>
          <p:spPr bwMode="auto">
            <a:xfrm>
              <a:off x="1868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IT3</a:t>
              </a:r>
            </a:p>
          </p:txBody>
        </p:sp>
        <p:sp>
          <p:nvSpPr>
            <p:cNvPr id="10" name="Text Box 35"/>
            <p:cNvSpPr txBox="1">
              <a:spLocks noChangeArrowheads="1"/>
            </p:cNvSpPr>
            <p:nvPr/>
          </p:nvSpPr>
          <p:spPr bwMode="auto">
            <a:xfrm>
              <a:off x="2915" y="816"/>
              <a:ext cx="39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IT4</a:t>
              </a:r>
            </a:p>
          </p:txBody>
        </p:sp>
        <p:sp>
          <p:nvSpPr>
            <p:cNvPr id="11" name="Text Box 36"/>
            <p:cNvSpPr txBox="1">
              <a:spLocks noChangeArrowheads="1"/>
            </p:cNvSpPr>
            <p:nvPr/>
          </p:nvSpPr>
          <p:spPr bwMode="auto">
            <a:xfrm>
              <a:off x="4307" y="816"/>
              <a:ext cx="41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0000"/>
                  </a:solidFill>
                </a:rPr>
                <a:t>IT5</a:t>
              </a:r>
            </a:p>
          </p:txBody>
        </p:sp>
      </p:grpSp>
      <p:graphicFrame>
        <p:nvGraphicFramePr>
          <p:cNvPr id="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215474"/>
              </p:ext>
            </p:extLst>
          </p:nvPr>
        </p:nvGraphicFramePr>
        <p:xfrm>
          <a:off x="755650" y="2276872"/>
          <a:ext cx="3255963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Equation" r:id="rId3" imgW="1790700" imgH="520700" progId="Equation.3">
                  <p:embed/>
                </p:oleObj>
              </mc:Choice>
              <mc:Fallback>
                <p:oleObj name="Equation" r:id="rId3" imgW="17907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276872"/>
                        <a:ext cx="3255963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822524" y="1772816"/>
            <a:ext cx="3173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设公比为 </a:t>
            </a:r>
            <a:r>
              <a:rPr lang="en-US" altLang="zh-CN" b="1" i="1" dirty="0"/>
              <a:t>q</a:t>
            </a:r>
          </a:p>
        </p:txBody>
      </p:sp>
      <p:graphicFrame>
        <p:nvGraphicFramePr>
          <p:cNvPr id="2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597488"/>
              </p:ext>
            </p:extLst>
          </p:nvPr>
        </p:nvGraphicFramePr>
        <p:xfrm>
          <a:off x="4513783" y="2132856"/>
          <a:ext cx="37306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3" name="Equation" r:id="rId5" imgW="1816100" imgH="520700" progId="Equation.3">
                  <p:embed/>
                </p:oleObj>
              </mc:Choice>
              <mc:Fallback>
                <p:oleObj name="Equation" r:id="rId5" imgW="18161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783" y="2132856"/>
                        <a:ext cx="3730625" cy="950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944491"/>
              </p:ext>
            </p:extLst>
          </p:nvPr>
        </p:nvGraphicFramePr>
        <p:xfrm>
          <a:off x="683568" y="3292624"/>
          <a:ext cx="38862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Equation" r:id="rId7" imgW="1828800" imgH="520700" progId="Equation.3">
                  <p:embed/>
                </p:oleObj>
              </mc:Choice>
              <mc:Fallback>
                <p:oleObj name="Equation" r:id="rId7" imgW="18288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292624"/>
                        <a:ext cx="3886200" cy="1000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solidFill>
                          <a:schemeClr val="accent1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880" y="4365104"/>
            <a:ext cx="5613400" cy="226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直接箭头连接符 22"/>
          <p:cNvCxnSpPr>
            <a:cxnSpLocks noChangeShapeType="1"/>
          </p:cNvCxnSpPr>
          <p:nvPr/>
        </p:nvCxnSpPr>
        <p:spPr bwMode="auto">
          <a:xfrm>
            <a:off x="4139952" y="5495404"/>
            <a:ext cx="0" cy="625475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097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841" y="3284984"/>
            <a:ext cx="3781425" cy="101917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38100">
            <a:solidFill>
              <a:schemeClr val="accent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4948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A99472-90C5-4781-B6DB-332BFC08A625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3" name="Text Box 1030"/>
          <p:cNvSpPr txBox="1">
            <a:spLocks noChangeArrowheads="1"/>
          </p:cNvSpPr>
          <p:nvPr/>
        </p:nvSpPr>
        <p:spPr bwMode="auto">
          <a:xfrm>
            <a:off x="3779912" y="5430167"/>
            <a:ext cx="424847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B0F0"/>
                </a:solidFill>
              </a:rPr>
              <a:t>IT19</a:t>
            </a:r>
            <a:r>
              <a:rPr lang="en-US" altLang="zh-CN" sz="2800" b="1" dirty="0"/>
              <a:t> </a:t>
            </a:r>
            <a:r>
              <a:rPr lang="zh-CN" altLang="en-US" sz="2800" b="1" dirty="0"/>
              <a:t>＝</a:t>
            </a:r>
            <a:r>
              <a:rPr lang="en-US" altLang="zh-CN" b="1" dirty="0"/>
              <a:t>2500×1.6</a:t>
            </a:r>
            <a:r>
              <a:rPr lang="en-US" altLang="zh-CN" b="1" i="1" dirty="0"/>
              <a:t>i </a:t>
            </a:r>
            <a:r>
              <a:rPr lang="en-US" altLang="zh-CN" b="1" dirty="0">
                <a:solidFill>
                  <a:srgbClr val="FF0000"/>
                </a:solidFill>
              </a:rPr>
              <a:t>= 4000 </a:t>
            </a:r>
            <a:r>
              <a:rPr lang="en-US" altLang="zh-CN" b="1" i="1" dirty="0">
                <a:solidFill>
                  <a:srgbClr val="FF0000"/>
                </a:solidFill>
              </a:rPr>
              <a:t>i</a:t>
            </a:r>
            <a:endParaRPr lang="en-US" altLang="zh-CN" sz="2800" b="1" dirty="0"/>
          </a:p>
        </p:txBody>
      </p:sp>
      <p:sp>
        <p:nvSpPr>
          <p:cNvPr id="4" name="Text Box 1038"/>
          <p:cNvSpPr txBox="1">
            <a:spLocks noChangeArrowheads="1"/>
          </p:cNvSpPr>
          <p:nvPr/>
        </p:nvSpPr>
        <p:spPr bwMode="auto">
          <a:xfrm>
            <a:off x="2843783" y="1811833"/>
            <a:ext cx="252030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= </a:t>
            </a:r>
            <a:r>
              <a:rPr lang="en-US" altLang="zh-CN" b="1" dirty="0">
                <a:solidFill>
                  <a:srgbClr val="FF0000"/>
                </a:solidFill>
              </a:rPr>
              <a:t>1.25IT7</a:t>
            </a:r>
          </a:p>
        </p:txBody>
      </p:sp>
      <p:sp>
        <p:nvSpPr>
          <p:cNvPr id="5" name="Text Box 1039"/>
          <p:cNvSpPr txBox="1">
            <a:spLocks noChangeArrowheads="1"/>
          </p:cNvSpPr>
          <p:nvPr/>
        </p:nvSpPr>
        <p:spPr bwMode="auto">
          <a:xfrm>
            <a:off x="1669033" y="2422351"/>
            <a:ext cx="19081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B0F0"/>
                </a:solidFill>
              </a:rPr>
              <a:t>IT7.25</a:t>
            </a:r>
            <a:r>
              <a:rPr lang="en-US" altLang="zh-CN" b="1" dirty="0"/>
              <a:t> </a:t>
            </a:r>
            <a:r>
              <a:rPr lang="zh-CN" altLang="en-US" sz="2800" b="1" dirty="0"/>
              <a:t>＝</a:t>
            </a:r>
          </a:p>
        </p:txBody>
      </p:sp>
      <p:sp>
        <p:nvSpPr>
          <p:cNvPr id="6" name="Text Box 1043"/>
          <p:cNvSpPr txBox="1">
            <a:spLocks noChangeArrowheads="1"/>
          </p:cNvSpPr>
          <p:nvPr/>
        </p:nvSpPr>
        <p:spPr bwMode="auto">
          <a:xfrm>
            <a:off x="2590155" y="3003376"/>
            <a:ext cx="27019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 </a:t>
            </a:r>
            <a:r>
              <a:rPr lang="zh-CN" altLang="en-US" b="1" dirty="0"/>
              <a:t>＝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  <a:r>
              <a:rPr lang="en-US" altLang="zh-CN" b="1" dirty="0">
                <a:solidFill>
                  <a:srgbClr val="FF0000"/>
                </a:solidFill>
              </a:rPr>
              <a:t>1.12IT7</a:t>
            </a:r>
          </a:p>
        </p:txBody>
      </p:sp>
      <p:sp>
        <p:nvSpPr>
          <p:cNvPr id="7" name="Text Box 1046"/>
          <p:cNvSpPr txBox="1">
            <a:spLocks noChangeArrowheads="1"/>
          </p:cNvSpPr>
          <p:nvPr/>
        </p:nvSpPr>
        <p:spPr bwMode="auto">
          <a:xfrm>
            <a:off x="562546" y="538658"/>
            <a:ext cx="52339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(4)  </a:t>
            </a:r>
            <a:r>
              <a:rPr lang="zh-CN" altLang="en-US" b="1" dirty="0"/>
              <a:t>中间的插入级</a:t>
            </a:r>
          </a:p>
        </p:txBody>
      </p:sp>
      <p:sp>
        <p:nvSpPr>
          <p:cNvPr id="8" name="Text Box 1047"/>
          <p:cNvSpPr txBox="1">
            <a:spLocks noChangeArrowheads="1"/>
          </p:cNvSpPr>
          <p:nvPr/>
        </p:nvSpPr>
        <p:spPr bwMode="auto">
          <a:xfrm>
            <a:off x="1219771" y="1162546"/>
            <a:ext cx="2554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例如  </a:t>
            </a:r>
            <a:r>
              <a:rPr lang="en-US" altLang="zh-CN" b="1" dirty="0">
                <a:solidFill>
                  <a:srgbClr val="00B0F0"/>
                </a:solidFill>
              </a:rPr>
              <a:t>IT7.5</a:t>
            </a:r>
            <a:r>
              <a:rPr lang="en-US" altLang="zh-CN" sz="2800" b="1" dirty="0">
                <a:solidFill>
                  <a:srgbClr val="00B0F0"/>
                </a:solidFill>
              </a:rPr>
              <a:t> </a:t>
            </a:r>
            <a:r>
              <a:rPr lang="en-US" altLang="zh-CN" sz="2800" b="1" dirty="0"/>
              <a:t> = </a:t>
            </a:r>
          </a:p>
        </p:txBody>
      </p:sp>
      <p:graphicFrame>
        <p:nvGraphicFramePr>
          <p:cNvPr id="9" name="Object 10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19697"/>
              </p:ext>
            </p:extLst>
          </p:nvPr>
        </p:nvGraphicFramePr>
        <p:xfrm>
          <a:off x="3424808" y="965696"/>
          <a:ext cx="4902200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6" name="Equation" r:id="rId3" imgW="2159000" imgH="330200" progId="Equation.3">
                  <p:embed/>
                </p:oleObj>
              </mc:Choice>
              <mc:Fallback>
                <p:oleObj name="Equation" r:id="rId3" imgW="21590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808" y="965696"/>
                        <a:ext cx="4902200" cy="750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0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150654"/>
              </p:ext>
            </p:extLst>
          </p:nvPr>
        </p:nvGraphicFramePr>
        <p:xfrm>
          <a:off x="3188271" y="2204864"/>
          <a:ext cx="4902200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7" name="Equation" r:id="rId5" imgW="2159000" imgH="330200" progId="Equation.3">
                  <p:embed/>
                </p:oleObj>
              </mc:Choice>
              <mc:Fallback>
                <p:oleObj name="Equation" r:id="rId5" imgW="2159000" imgH="330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271" y="2204864"/>
                        <a:ext cx="4902200" cy="750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050"/>
          <p:cNvSpPr txBox="1">
            <a:spLocks noChangeArrowheads="1"/>
          </p:cNvSpPr>
          <p:nvPr/>
        </p:nvSpPr>
        <p:spPr bwMode="auto">
          <a:xfrm>
            <a:off x="753616" y="3557959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(5)  </a:t>
            </a:r>
            <a:r>
              <a:rPr lang="zh-CN" altLang="en-US" b="1" dirty="0"/>
              <a:t>向两端延伸</a:t>
            </a:r>
          </a:p>
        </p:txBody>
      </p:sp>
      <p:sp>
        <p:nvSpPr>
          <p:cNvPr id="12" name="Text Box 1051"/>
          <p:cNvSpPr txBox="1">
            <a:spLocks noChangeArrowheads="1"/>
          </p:cNvSpPr>
          <p:nvPr/>
        </p:nvSpPr>
        <p:spPr bwMode="auto">
          <a:xfrm>
            <a:off x="825500" y="4680321"/>
            <a:ext cx="374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/>
              <a:t>所以精度高于</a:t>
            </a:r>
            <a:r>
              <a:rPr lang="en-US" altLang="zh-CN" b="1" dirty="0"/>
              <a:t>IT01</a:t>
            </a:r>
            <a:r>
              <a:rPr lang="zh-CN" altLang="en-US" b="1" dirty="0"/>
              <a:t>为 </a:t>
            </a:r>
          </a:p>
        </p:txBody>
      </p:sp>
      <p:sp>
        <p:nvSpPr>
          <p:cNvPr id="13" name="Rectangle 1052"/>
          <p:cNvSpPr>
            <a:spLocks noChangeArrowheads="1"/>
          </p:cNvSpPr>
          <p:nvPr/>
        </p:nvSpPr>
        <p:spPr bwMode="auto">
          <a:xfrm>
            <a:off x="1986409" y="5477023"/>
            <a:ext cx="2441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/>
              <a:t>低于</a:t>
            </a:r>
            <a:r>
              <a:rPr lang="en-US" altLang="zh-CN" b="1" dirty="0"/>
              <a:t>IT18</a:t>
            </a:r>
            <a:r>
              <a:rPr lang="zh-CN" altLang="en-US" b="1" dirty="0"/>
              <a:t>为</a:t>
            </a:r>
          </a:p>
        </p:txBody>
      </p:sp>
      <p:sp>
        <p:nvSpPr>
          <p:cNvPr id="14" name="Text Box 1056"/>
          <p:cNvSpPr txBox="1">
            <a:spLocks noChangeArrowheads="1"/>
          </p:cNvSpPr>
          <p:nvPr/>
        </p:nvSpPr>
        <p:spPr bwMode="auto">
          <a:xfrm>
            <a:off x="772096" y="4061196"/>
            <a:ext cx="440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/>
              <a:t>因为 </a:t>
            </a:r>
            <a:r>
              <a:rPr lang="en-US" altLang="zh-CN" b="1"/>
              <a:t>IT01 = 0.3 +0.008 </a:t>
            </a:r>
            <a:r>
              <a:rPr lang="en-US" altLang="zh-CN" b="1" i="1"/>
              <a:t>D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63888" y="4494708"/>
            <a:ext cx="5328592" cy="844550"/>
            <a:chOff x="3491880" y="4149725"/>
            <a:chExt cx="5328592" cy="844550"/>
          </a:xfrm>
        </p:grpSpPr>
        <p:graphicFrame>
          <p:nvGraphicFramePr>
            <p:cNvPr id="16" name="Object 10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91639283"/>
                </p:ext>
              </p:extLst>
            </p:nvPr>
          </p:nvGraphicFramePr>
          <p:xfrm>
            <a:off x="4488184" y="4149725"/>
            <a:ext cx="4332288" cy="844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018" name="公式" r:id="rId7" imgW="2019240" imgH="393480" progId="Equation.3">
                    <p:embed/>
                  </p:oleObj>
                </mc:Choice>
                <mc:Fallback>
                  <p:oleObj name="公式" r:id="rId7" imgW="20192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88184" y="4149725"/>
                          <a:ext cx="4332288" cy="844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491880" y="4335338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b="1" dirty="0" smtClean="0">
                  <a:solidFill>
                    <a:srgbClr val="00B0F0"/>
                  </a:solidFill>
                </a:rPr>
                <a:t>IT02</a:t>
              </a:r>
              <a:endParaRPr lang="zh-CN" altLang="en-US" b="1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451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fld id="{3B19B227-A091-4C5E-B7F6-186F5CCC504C}" type="slidenum">
              <a:rPr lang="en-US" altLang="zh-CN" sz="2000" smtClean="0">
                <a:solidFill>
                  <a:srgbClr val="0000FF"/>
                </a:solidFill>
              </a:rPr>
              <a:pPr eaLnBrk="1" hangingPunct="1"/>
              <a:t>9</a:t>
            </a:fld>
            <a:endParaRPr lang="en-US" altLang="zh-CN" sz="2000" smtClean="0">
              <a:solidFill>
                <a:srgbClr val="0000FF"/>
              </a:solidFill>
            </a:endParaRPr>
          </a:p>
        </p:txBody>
      </p:sp>
      <p:sp>
        <p:nvSpPr>
          <p:cNvPr id="34829" name="Text Box 1037"/>
          <p:cNvSpPr txBox="1">
            <a:spLocks noChangeArrowheads="1"/>
          </p:cNvSpPr>
          <p:nvPr/>
        </p:nvSpPr>
        <p:spPr bwMode="auto">
          <a:xfrm>
            <a:off x="466725" y="2684463"/>
            <a:ext cx="2449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latin typeface="宋体" pitchFamily="2" charset="-122"/>
              </a:rPr>
              <a:t>①　</a:t>
            </a:r>
            <a:r>
              <a:rPr lang="en-US" altLang="zh-CN" b="1" i="1">
                <a:solidFill>
                  <a:srgbClr val="FF0000"/>
                </a:solidFill>
              </a:rPr>
              <a:t>D</a:t>
            </a:r>
            <a:r>
              <a:rPr lang="en-US" altLang="zh-CN" b="1">
                <a:solidFill>
                  <a:srgbClr val="FF0000"/>
                </a:solidFill>
              </a:rPr>
              <a:t>≤500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8188" y="371127"/>
            <a:ext cx="8496300" cy="609601"/>
            <a:chOff x="252136" y="260350"/>
            <a:chExt cx="8496300" cy="609601"/>
          </a:xfrm>
        </p:grpSpPr>
        <p:sp>
          <p:nvSpPr>
            <p:cNvPr id="5133" name="Text Box 1057"/>
            <p:cNvSpPr txBox="1">
              <a:spLocks noChangeArrowheads="1"/>
            </p:cNvSpPr>
            <p:nvPr/>
          </p:nvSpPr>
          <p:spPr bwMode="auto">
            <a:xfrm>
              <a:off x="252136" y="260350"/>
              <a:ext cx="8496300" cy="609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800" b="1" dirty="0" smtClean="0"/>
                <a:t>3.2.2  </a:t>
              </a:r>
              <a:r>
                <a:rPr lang="zh-CN" altLang="en-US" sz="2800" b="1" dirty="0"/>
                <a:t>标准公差</a:t>
              </a:r>
              <a:r>
                <a:rPr lang="zh-CN" altLang="en-US" sz="2800" b="1" dirty="0" smtClean="0"/>
                <a:t>因子               及其</a:t>
              </a:r>
              <a:r>
                <a:rPr lang="zh-CN" altLang="en-US" sz="2800" b="1" dirty="0"/>
                <a:t>计算</a:t>
              </a:r>
              <a:r>
                <a:rPr lang="zh-CN" altLang="en-US" sz="2800" b="1" dirty="0" smtClean="0"/>
                <a:t>公式的确定</a:t>
              </a:r>
              <a:endParaRPr lang="zh-CN" altLang="en-US" sz="2800" dirty="0"/>
            </a:p>
          </p:txBody>
        </p:sp>
        <p:graphicFrame>
          <p:nvGraphicFramePr>
            <p:cNvPr id="5134" name="Object 105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2759680"/>
                </p:ext>
              </p:extLst>
            </p:nvPr>
          </p:nvGraphicFramePr>
          <p:xfrm>
            <a:off x="3420096" y="273050"/>
            <a:ext cx="1384078" cy="563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9" name="Equation" r:id="rId4" imgW="469696" imgH="215806" progId="Equation.3">
                    <p:embed/>
                  </p:oleObj>
                </mc:Choice>
                <mc:Fallback>
                  <p:oleObj name="Equation" r:id="rId4" imgW="469696" imgH="215806" progId="Equation.3">
                    <p:embed/>
                    <p:pic>
                      <p:nvPicPr>
                        <p:cNvPr id="0" name="Object 10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0096" y="273050"/>
                          <a:ext cx="1384078" cy="563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852" name="Text Box 1060"/>
          <p:cNvSpPr txBox="1">
            <a:spLocks noChangeArrowheads="1"/>
          </p:cNvSpPr>
          <p:nvPr/>
        </p:nvSpPr>
        <p:spPr bwMode="auto">
          <a:xfrm>
            <a:off x="509588" y="883568"/>
            <a:ext cx="7466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/>
              <a:t>1. </a:t>
            </a:r>
            <a:r>
              <a:rPr lang="zh-CN" altLang="en-US" b="1" dirty="0"/>
              <a:t>标准公差因子</a:t>
            </a:r>
            <a:r>
              <a:rPr lang="en-US" altLang="zh-CN" b="1" dirty="0"/>
              <a:t>(</a:t>
            </a:r>
            <a:r>
              <a:rPr lang="zh-CN" altLang="en-US" b="1" dirty="0"/>
              <a:t>公差单位）</a:t>
            </a:r>
            <a:r>
              <a:rPr lang="en-US" altLang="zh-CN" b="1" i="1" dirty="0"/>
              <a:t>i</a:t>
            </a:r>
            <a:r>
              <a:rPr lang="en-US" altLang="zh-CN" b="1" dirty="0"/>
              <a:t>  (</a:t>
            </a:r>
            <a:r>
              <a:rPr lang="en-US" altLang="zh-CN" b="1" i="1" dirty="0"/>
              <a:t>I</a:t>
            </a:r>
            <a:r>
              <a:rPr lang="en-US" altLang="zh-CN" b="1" dirty="0"/>
              <a:t>) </a:t>
            </a:r>
            <a:r>
              <a:rPr lang="zh-CN" altLang="en-US" b="1" dirty="0"/>
              <a:t>含义</a:t>
            </a:r>
          </a:p>
        </p:txBody>
      </p:sp>
      <p:sp>
        <p:nvSpPr>
          <p:cNvPr id="34853" name="Text Box 1061"/>
          <p:cNvSpPr txBox="1">
            <a:spLocks noChangeArrowheads="1"/>
          </p:cNvSpPr>
          <p:nvPr/>
        </p:nvSpPr>
        <p:spPr bwMode="auto">
          <a:xfrm>
            <a:off x="539750" y="2205038"/>
            <a:ext cx="3597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/>
              <a:t>2. </a:t>
            </a:r>
            <a:r>
              <a:rPr lang="en-US" altLang="zh-CN" b="1" i="1"/>
              <a:t>i</a:t>
            </a:r>
            <a:r>
              <a:rPr lang="en-US" altLang="zh-CN" b="1"/>
              <a:t>  (</a:t>
            </a:r>
            <a:r>
              <a:rPr lang="en-US" altLang="zh-CN" b="1" i="1"/>
              <a:t>I</a:t>
            </a:r>
            <a:r>
              <a:rPr lang="en-US" altLang="zh-CN" b="1"/>
              <a:t>) </a:t>
            </a:r>
            <a:r>
              <a:rPr lang="zh-CN" altLang="en-US" b="1"/>
              <a:t>计算公式</a:t>
            </a:r>
          </a:p>
        </p:txBody>
      </p:sp>
      <p:sp>
        <p:nvSpPr>
          <p:cNvPr id="34854" name="Text Box 1062"/>
          <p:cNvSpPr txBox="1">
            <a:spLocks noChangeArrowheads="1"/>
          </p:cNvSpPr>
          <p:nvPr/>
        </p:nvSpPr>
        <p:spPr bwMode="auto">
          <a:xfrm>
            <a:off x="360363" y="3746500"/>
            <a:ext cx="4283075" cy="97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/>
              <a:t>i</a:t>
            </a:r>
            <a:r>
              <a:rPr lang="en-US" altLang="zh-CN" b="1" dirty="0"/>
              <a:t>   </a:t>
            </a:r>
            <a:r>
              <a:rPr lang="zh-CN" altLang="en-US" b="1" dirty="0"/>
              <a:t>与零件公称尺寸的关系</a:t>
            </a:r>
            <a:endParaRPr lang="en-US" altLang="zh-CN" b="1" dirty="0"/>
          </a:p>
          <a:p>
            <a:pPr eaLnBrk="1" hangingPunct="1">
              <a:lnSpc>
                <a:spcPct val="120000"/>
              </a:lnSpc>
            </a:pPr>
            <a:r>
              <a:rPr lang="zh-CN" altLang="en-US" b="1" dirty="0"/>
              <a:t>　　　　见图</a:t>
            </a:r>
            <a:r>
              <a:rPr lang="en-US" altLang="zh-CN" b="1" dirty="0" smtClean="0"/>
              <a:t>3.10</a:t>
            </a:r>
            <a:r>
              <a:rPr lang="zh-CN" altLang="en-US" b="1" dirty="0"/>
              <a:t>。</a:t>
            </a:r>
          </a:p>
        </p:txBody>
      </p:sp>
      <p:sp>
        <p:nvSpPr>
          <p:cNvPr id="34858" name="Text Box 1066"/>
          <p:cNvSpPr txBox="1">
            <a:spLocks noChangeArrowheads="1"/>
          </p:cNvSpPr>
          <p:nvPr/>
        </p:nvSpPr>
        <p:spPr bwMode="auto">
          <a:xfrm>
            <a:off x="179388" y="1268413"/>
            <a:ext cx="8280400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i="1" dirty="0">
                <a:solidFill>
                  <a:srgbClr val="FF0000"/>
                </a:solidFill>
              </a:rPr>
              <a:t>         i </a:t>
            </a:r>
            <a:r>
              <a:rPr lang="en-US" altLang="zh-CN" dirty="0"/>
              <a:t>(</a:t>
            </a:r>
            <a:r>
              <a:rPr lang="en-US" altLang="zh-CN" b="1" i="1" dirty="0">
                <a:solidFill>
                  <a:srgbClr val="FF0000"/>
                </a:solidFill>
              </a:rPr>
              <a:t>I</a:t>
            </a:r>
            <a:r>
              <a:rPr lang="en-US" altLang="zh-CN" dirty="0"/>
              <a:t>): </a:t>
            </a:r>
            <a:r>
              <a:rPr lang="zh-CN" altLang="en-US" b="1" dirty="0"/>
              <a:t>是计算标准公差值的</a:t>
            </a:r>
            <a:r>
              <a:rPr lang="zh-CN" altLang="en-US" b="1" dirty="0">
                <a:solidFill>
                  <a:srgbClr val="FF0000"/>
                </a:solidFill>
              </a:rPr>
              <a:t>基本单位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b="1" dirty="0"/>
              <a:t>也是制定标准公差系列的</a:t>
            </a:r>
            <a:r>
              <a:rPr lang="zh-CN" altLang="en-US" b="1" dirty="0">
                <a:solidFill>
                  <a:srgbClr val="C00000"/>
                </a:solidFill>
              </a:rPr>
              <a:t>基础</a:t>
            </a:r>
            <a:r>
              <a:rPr lang="zh-CN" altLang="en-US" b="1" dirty="0"/>
              <a:t>。</a:t>
            </a:r>
            <a:endParaRPr lang="zh-CN" altLang="en-US" dirty="0"/>
          </a:p>
        </p:txBody>
      </p:sp>
      <p:graphicFrame>
        <p:nvGraphicFramePr>
          <p:cNvPr id="34860" name="Object 1068"/>
          <p:cNvGraphicFramePr>
            <a:graphicFrameLocks noChangeAspect="1"/>
          </p:cNvGraphicFramePr>
          <p:nvPr/>
        </p:nvGraphicFramePr>
        <p:xfrm>
          <a:off x="395288" y="3168650"/>
          <a:ext cx="43211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" name="公式" r:id="rId6" imgW="1803400" imgH="241300" progId="Equation.3">
                  <p:embed/>
                </p:oleObj>
              </mc:Choice>
              <mc:Fallback>
                <p:oleObj name="公式" r:id="rId6" imgW="1803400" imgH="241300" progId="Equation.3">
                  <p:embed/>
                  <p:pic>
                    <p:nvPicPr>
                      <p:cNvPr id="0" name="Object 10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3168650"/>
                        <a:ext cx="4321175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62" name="Text Box 1070"/>
          <p:cNvSpPr txBox="1">
            <a:spLocks noChangeArrowheads="1"/>
          </p:cNvSpPr>
          <p:nvPr/>
        </p:nvSpPr>
        <p:spPr bwMode="auto">
          <a:xfrm>
            <a:off x="179388" y="4652963"/>
            <a:ext cx="8640762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/>
              <a:t>        </a:t>
            </a:r>
            <a:r>
              <a:rPr lang="zh-CN" altLang="en-US" b="1" dirty="0"/>
              <a:t>式（</a:t>
            </a:r>
            <a:r>
              <a:rPr lang="en-US" altLang="zh-CN" b="1" dirty="0"/>
              <a:t>3.16</a:t>
            </a:r>
            <a:r>
              <a:rPr lang="zh-CN" altLang="en-US" b="1" dirty="0"/>
              <a:t>）等号右边第一项反应加工误差随尺寸变化的关系，即符合立方抛物线关系。第二项反应测量误差随尺寸变化关系，即符合线性的关系，主要是温度变化引起的误差。</a:t>
            </a:r>
          </a:p>
        </p:txBody>
      </p:sp>
      <p:pic>
        <p:nvPicPr>
          <p:cNvPr id="34864" name="Picture 107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73238"/>
            <a:ext cx="3929062" cy="272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32" name="椭圆 20"/>
          <p:cNvSpPr>
            <a:spLocks noChangeArrowheads="1"/>
          </p:cNvSpPr>
          <p:nvPr/>
        </p:nvSpPr>
        <p:spPr bwMode="auto">
          <a:xfrm>
            <a:off x="6442546" y="2348880"/>
            <a:ext cx="793750" cy="477838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250" fill="hold"/>
                                        <p:tgtEl>
                                          <p:spTgt spid="34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250" fill="hold"/>
                                        <p:tgtEl>
                                          <p:spTgt spid="34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autoUpdateAnimBg="0"/>
      <p:bldP spid="34852" grpId="0" autoUpdateAnimBg="0"/>
      <p:bldP spid="34853" grpId="0" autoUpdateAnimBg="0"/>
      <p:bldP spid="34854" grpId="0" autoUpdateAnimBg="0"/>
      <p:bldP spid="34858" grpId="0" autoUpdateAnimBg="0"/>
      <p:bldP spid="34862" grpId="0" autoUpdateAnimBg="0"/>
      <p:bldP spid="513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6095</TotalTime>
  <Words>2760</Words>
  <Application>Microsoft Office PowerPoint</Application>
  <PresentationFormat>全屏显示(4:3)</PresentationFormat>
  <Paragraphs>394</Paragraphs>
  <Slides>51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51</vt:i4>
      </vt:variant>
    </vt:vector>
  </HeadingPairs>
  <TitlesOfParts>
    <vt:vector size="56" baseType="lpstr">
      <vt:lpstr>默认设计模板</vt:lpstr>
      <vt:lpstr>Equation</vt:lpstr>
      <vt:lpstr>Microsoft 公式 3.0</vt:lpstr>
      <vt:lpstr>公式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lww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lww</dc:creator>
  <cp:lastModifiedBy>Administrator</cp:lastModifiedBy>
  <cp:revision>279</cp:revision>
  <dcterms:created xsi:type="dcterms:W3CDTF">2006-04-27T15:11:35Z</dcterms:created>
  <dcterms:modified xsi:type="dcterms:W3CDTF">2018-11-14T13:33:22Z</dcterms:modified>
</cp:coreProperties>
</file>