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3"/>
  </p:notesMasterIdLst>
  <p:sldIdLst>
    <p:sldId id="256" r:id="rId2"/>
    <p:sldId id="345" r:id="rId3"/>
    <p:sldId id="298" r:id="rId4"/>
    <p:sldId id="299" r:id="rId5"/>
    <p:sldId id="300" r:id="rId6"/>
    <p:sldId id="301" r:id="rId7"/>
    <p:sldId id="283" r:id="rId8"/>
    <p:sldId id="302" r:id="rId9"/>
    <p:sldId id="257" r:id="rId10"/>
    <p:sldId id="294" r:id="rId11"/>
    <p:sldId id="258" r:id="rId12"/>
    <p:sldId id="271" r:id="rId13"/>
    <p:sldId id="303" r:id="rId14"/>
    <p:sldId id="305" r:id="rId15"/>
    <p:sldId id="306" r:id="rId16"/>
    <p:sldId id="307" r:id="rId17"/>
    <p:sldId id="308" r:id="rId18"/>
    <p:sldId id="309" r:id="rId19"/>
    <p:sldId id="259" r:id="rId20"/>
    <p:sldId id="272" r:id="rId21"/>
    <p:sldId id="260" r:id="rId22"/>
    <p:sldId id="261" r:id="rId23"/>
    <p:sldId id="273" r:id="rId24"/>
    <p:sldId id="310" r:id="rId25"/>
    <p:sldId id="311" r:id="rId26"/>
    <p:sldId id="312" r:id="rId27"/>
    <p:sldId id="313" r:id="rId28"/>
    <p:sldId id="314" r:id="rId29"/>
    <p:sldId id="265" r:id="rId30"/>
    <p:sldId id="291" r:id="rId31"/>
    <p:sldId id="287" r:id="rId32"/>
    <p:sldId id="315" r:id="rId33"/>
    <p:sldId id="292" r:id="rId34"/>
    <p:sldId id="316" r:id="rId35"/>
    <p:sldId id="317" r:id="rId36"/>
    <p:sldId id="318" r:id="rId37"/>
    <p:sldId id="319" r:id="rId38"/>
    <p:sldId id="320" r:id="rId39"/>
    <p:sldId id="321" r:id="rId40"/>
    <p:sldId id="322" r:id="rId41"/>
    <p:sldId id="323" r:id="rId42"/>
    <p:sldId id="324" r:id="rId43"/>
    <p:sldId id="325" r:id="rId44"/>
    <p:sldId id="326" r:id="rId45"/>
    <p:sldId id="327" r:id="rId46"/>
    <p:sldId id="328" r:id="rId47"/>
    <p:sldId id="329" r:id="rId48"/>
    <p:sldId id="330" r:id="rId49"/>
    <p:sldId id="331" r:id="rId50"/>
    <p:sldId id="332" r:id="rId51"/>
    <p:sldId id="333" r:id="rId52"/>
    <p:sldId id="334" r:id="rId53"/>
    <p:sldId id="335" r:id="rId54"/>
    <p:sldId id="336" r:id="rId55"/>
    <p:sldId id="337" r:id="rId56"/>
    <p:sldId id="338" r:id="rId57"/>
    <p:sldId id="339" r:id="rId58"/>
    <p:sldId id="267" r:id="rId59"/>
    <p:sldId id="340" r:id="rId60"/>
    <p:sldId id="341" r:id="rId61"/>
    <p:sldId id="344" r:id="rId62"/>
    <p:sldId id="342" r:id="rId63"/>
    <p:sldId id="343" r:id="rId64"/>
    <p:sldId id="289" r:id="rId65"/>
    <p:sldId id="295" r:id="rId66"/>
    <p:sldId id="296" r:id="rId67"/>
    <p:sldId id="269" r:id="rId68"/>
    <p:sldId id="270" r:id="rId69"/>
    <p:sldId id="282" r:id="rId70"/>
    <p:sldId id="293" r:id="rId71"/>
    <p:sldId id="297" r:id="rId72"/>
  </p:sldIdLst>
  <p:sldSz cx="9144000" cy="6858000" type="screen4x3"/>
  <p:notesSz cx="6858000" cy="9144000"/>
  <p:defaultTex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CC"/>
    <a:srgbClr val="FF0000"/>
    <a:srgbClr val="FFCCFF"/>
    <a:srgbClr val="00FFFF"/>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100" autoAdjust="0"/>
    <p:restoredTop sz="94629" autoAdjust="0"/>
  </p:normalViewPr>
  <p:slideViewPr>
    <p:cSldViewPr>
      <p:cViewPr varScale="1">
        <p:scale>
          <a:sx n="107" d="100"/>
          <a:sy n="107" d="100"/>
        </p:scale>
        <p:origin x="-1968"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image" Target="../media/image5.png"/></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image" Target="../media/image26.png"/></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image" Target="../media/image28.png"/></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image" Target="../media/image30.png"/></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image" Target="../media/image36.png"/></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image" Target="../media/image38.png"/></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image" Target="../media/image40.png"/></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image" Target="../media/image42.png"/></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image" Target="../media/image44.png"/></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image" Target="../media/image46.png"/></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image" Target="../media/image49.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image" Target="../media/image7.png"/></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image" Target="../media/image51.png"/></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53.png"/></Relationships>
</file>

<file path=ppt/drawings/_rels/vmlDrawing22.v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image" Target="../media/image54.png"/></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image" Target="../media/image56.png"/></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image" Target="../media/image58.png"/></Relationships>
</file>

<file path=ppt/drawings/_rels/vmlDrawing25.v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image" Target="../media/image60.png"/></Relationships>
</file>

<file path=ppt/drawings/_rels/vmlDrawing26.v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image" Target="../media/image62.png"/></Relationships>
</file>

<file path=ppt/drawings/_rels/vmlDrawing27.v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image" Target="../media/image64.png"/></Relationships>
</file>

<file path=ppt/drawings/_rels/vmlDrawing28.v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image" Target="../media/image69.png"/></Relationships>
</file>

<file path=ppt/drawings/_rels/vmlDrawing29.v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image" Target="../media/image71.png"/></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image" Target="../media/image9.png"/></Relationships>
</file>

<file path=ppt/drawings/_rels/vmlDrawing30.v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image" Target="../media/image73.png"/></Relationships>
</file>

<file path=ppt/drawings/_rels/vmlDrawing31.v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image" Target="../media/image75.png"/></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79.wmf"/></Relationships>
</file>

<file path=ppt/drawings/_rels/vmlDrawing33.v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image" Target="../media/image80.png"/></Relationships>
</file>

<file path=ppt/drawings/_rels/vmlDrawing34.v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image" Target="../media/image82.png"/></Relationships>
</file>

<file path=ppt/drawings/_rels/vmlDrawing35.v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image" Target="../media/image84.png"/></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86.wmf"/></Relationships>
</file>

<file path=ppt/drawings/_rels/vmlDrawing37.v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image" Target="../media/image87.png"/></Relationships>
</file>

<file path=ppt/drawings/_rels/vmlDrawing38.v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image" Target="../media/image89.png"/></Relationships>
</file>

<file path=ppt/drawings/_rels/vmlDrawing39.vml.rels><?xml version="1.0" encoding="UTF-8" standalone="yes"?>
<Relationships xmlns="http://schemas.openxmlformats.org/package/2006/relationships"><Relationship Id="rId2" Type="http://schemas.openxmlformats.org/officeDocument/2006/relationships/image" Target="../media/image92.wmf"/><Relationship Id="rId1" Type="http://schemas.openxmlformats.org/officeDocument/2006/relationships/image" Target="../media/image91.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image" Target="../media/image12.png"/></Relationships>
</file>

<file path=ppt/drawings/_rels/vmlDrawing40.vml.rels><?xml version="1.0" encoding="UTF-8" standalone="yes"?>
<Relationships xmlns="http://schemas.openxmlformats.org/package/2006/relationships"><Relationship Id="rId2" Type="http://schemas.openxmlformats.org/officeDocument/2006/relationships/image" Target="../media/image92.wmf"/><Relationship Id="rId1" Type="http://schemas.openxmlformats.org/officeDocument/2006/relationships/image" Target="../media/image91.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image" Target="../media/image14.png"/></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image" Target="../media/image16.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8.png"/></Relationships>
</file>

<file path=ppt/drawings/_rels/vmlDrawing8.v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image" Target="../media/image2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pPr>
              <a:defRPr/>
            </a:pPr>
            <a:endParaRPr lang="en-US" altLang="zh-CN"/>
          </a:p>
        </p:txBody>
      </p:sp>
      <p:sp>
        <p:nvSpPr>
          <p:cNvPr id="15363"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ltLang="zh-CN"/>
          </a:p>
        </p:txBody>
      </p:sp>
      <p:sp>
        <p:nvSpPr>
          <p:cNvPr id="7475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5365"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5366"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pPr>
              <a:defRPr/>
            </a:pPr>
            <a:endParaRPr lang="en-US" altLang="zh-CN"/>
          </a:p>
        </p:txBody>
      </p:sp>
      <p:sp>
        <p:nvSpPr>
          <p:cNvPr id="15367"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pPr>
              <a:defRPr/>
            </a:pPr>
            <a:fld id="{CCE0E9D2-91AB-46A6-B667-BE713F0B2975}" type="slidenum">
              <a:rPr lang="en-US" altLang="zh-CN"/>
              <a:pPr>
                <a:defRPr/>
              </a:pPr>
              <a:t>‹#›</a:t>
            </a:fld>
            <a:endParaRPr lang="en-US" altLang="zh-CN"/>
          </a:p>
        </p:txBody>
      </p:sp>
    </p:spTree>
    <p:extLst>
      <p:ext uri="{BB962C8B-B14F-4D97-AF65-F5344CB8AC3E}">
        <p14:creationId xmlns:p14="http://schemas.microsoft.com/office/powerpoint/2010/main" val="88939538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幻灯片图像占位符 1"/>
          <p:cNvSpPr>
            <a:spLocks noGrp="1" noRot="1" noChangeAspect="1" noTextEdit="1"/>
          </p:cNvSpPr>
          <p:nvPr>
            <p:ph type="sldImg"/>
          </p:nvPr>
        </p:nvSpPr>
        <p:spPr>
          <a:ln/>
        </p:spPr>
      </p:sp>
      <p:sp>
        <p:nvSpPr>
          <p:cNvPr id="75779" name="备注占位符 2"/>
          <p:cNvSpPr>
            <a:spLocks noGrp="1"/>
          </p:cNvSpPr>
          <p:nvPr>
            <p:ph type="body" idx="1"/>
          </p:nvPr>
        </p:nvSpPr>
        <p:spPr>
          <a:noFill/>
        </p:spPr>
        <p:txBody>
          <a:bodyPr/>
          <a:lstStyle/>
          <a:p>
            <a:endParaRPr lang="en-US" altLang="zh-CN" smtClean="0"/>
          </a:p>
          <a:p>
            <a:endParaRPr lang="zh-CN" altLang="en-US" smtClean="0"/>
          </a:p>
        </p:txBody>
      </p:sp>
      <p:sp>
        <p:nvSpPr>
          <p:cNvPr id="75780" name="灯片编号占位符 3"/>
          <p:cNvSpPr>
            <a:spLocks noGrp="1"/>
          </p:cNvSpPr>
          <p:nvPr>
            <p:ph type="sldNum" sz="quarter" idx="5"/>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7313EF9-1CCE-46FF-9DA5-9C6FCAB603AC}" type="slidenum">
              <a:rPr lang="en-US" altLang="zh-CN" sz="1200" smtClean="0"/>
              <a:pPr eaLnBrk="1" hangingPunct="1"/>
              <a:t>52</a:t>
            </a:fld>
            <a:endParaRPr lang="en-US" altLang="zh-CN" sz="120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CE0E9D2-91AB-46A6-B667-BE713F0B2975}" type="slidenum">
              <a:rPr lang="en-US" altLang="zh-CN" smtClean="0"/>
              <a:pPr>
                <a:defRPr/>
              </a:pPr>
              <a:t>58</a:t>
            </a:fld>
            <a:endParaRPr lang="en-US" altLang="zh-CN"/>
          </a:p>
        </p:txBody>
      </p:sp>
    </p:spTree>
    <p:extLst>
      <p:ext uri="{BB962C8B-B14F-4D97-AF65-F5344CB8AC3E}">
        <p14:creationId xmlns:p14="http://schemas.microsoft.com/office/powerpoint/2010/main" val="30654027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CE0E9D2-91AB-46A6-B667-BE713F0B2975}" type="slidenum">
              <a:rPr lang="en-US" altLang="zh-CN" smtClean="0"/>
              <a:pPr>
                <a:defRPr/>
              </a:pPr>
              <a:t>67</a:t>
            </a:fld>
            <a:endParaRPr lang="en-US" altLang="zh-CN"/>
          </a:p>
        </p:txBody>
      </p:sp>
    </p:spTree>
    <p:extLst>
      <p:ext uri="{BB962C8B-B14F-4D97-AF65-F5344CB8AC3E}">
        <p14:creationId xmlns:p14="http://schemas.microsoft.com/office/powerpoint/2010/main" val="3276764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5F0E9322-CC12-4A09-8411-BDC8A93E9837}" type="slidenum">
              <a:rPr lang="en-US" altLang="zh-CN"/>
              <a:pPr>
                <a:defRPr/>
              </a:pPr>
              <a:t>‹#›</a:t>
            </a:fld>
            <a:endParaRPr lang="en-US" altLang="zh-CN"/>
          </a:p>
        </p:txBody>
      </p:sp>
    </p:spTree>
    <p:extLst>
      <p:ext uri="{BB962C8B-B14F-4D97-AF65-F5344CB8AC3E}">
        <p14:creationId xmlns:p14="http://schemas.microsoft.com/office/powerpoint/2010/main" val="25506724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BBCCD2D-BEC3-4380-B41D-A747EC954E6A}" type="slidenum">
              <a:rPr lang="en-US" altLang="zh-CN"/>
              <a:pPr>
                <a:defRPr/>
              </a:pPr>
              <a:t>‹#›</a:t>
            </a:fld>
            <a:endParaRPr lang="en-US" altLang="zh-CN"/>
          </a:p>
        </p:txBody>
      </p:sp>
    </p:spTree>
    <p:extLst>
      <p:ext uri="{BB962C8B-B14F-4D97-AF65-F5344CB8AC3E}">
        <p14:creationId xmlns:p14="http://schemas.microsoft.com/office/powerpoint/2010/main" val="37805605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E77AFD8-59AF-40E5-9A63-16E3EF045C42}" type="slidenum">
              <a:rPr lang="en-US" altLang="zh-CN"/>
              <a:pPr>
                <a:defRPr/>
              </a:pPr>
              <a:t>‹#›</a:t>
            </a:fld>
            <a:endParaRPr lang="en-US" altLang="zh-CN"/>
          </a:p>
        </p:txBody>
      </p:sp>
    </p:spTree>
    <p:extLst>
      <p:ext uri="{BB962C8B-B14F-4D97-AF65-F5344CB8AC3E}">
        <p14:creationId xmlns:p14="http://schemas.microsoft.com/office/powerpoint/2010/main" val="32453634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0544B191-7D4A-4B22-A180-F12083844DDB}" type="slidenum">
              <a:rPr lang="en-US" altLang="zh-CN"/>
              <a:pPr>
                <a:defRPr/>
              </a:pPr>
              <a:t>‹#›</a:t>
            </a:fld>
            <a:endParaRPr lang="en-US" altLang="zh-CN"/>
          </a:p>
        </p:txBody>
      </p:sp>
    </p:spTree>
    <p:extLst>
      <p:ext uri="{BB962C8B-B14F-4D97-AF65-F5344CB8AC3E}">
        <p14:creationId xmlns:p14="http://schemas.microsoft.com/office/powerpoint/2010/main" val="41198565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461DA95C-A931-4795-B6E7-C258F2124B0B}" type="slidenum">
              <a:rPr lang="en-US" altLang="zh-CN"/>
              <a:pPr>
                <a:defRPr/>
              </a:pPr>
              <a:t>‹#›</a:t>
            </a:fld>
            <a:endParaRPr lang="en-US" altLang="zh-CN"/>
          </a:p>
        </p:txBody>
      </p:sp>
    </p:spTree>
    <p:extLst>
      <p:ext uri="{BB962C8B-B14F-4D97-AF65-F5344CB8AC3E}">
        <p14:creationId xmlns:p14="http://schemas.microsoft.com/office/powerpoint/2010/main" val="19264896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8EB376F7-7485-4037-BE4E-8577F8422949}" type="slidenum">
              <a:rPr lang="en-US" altLang="zh-CN"/>
              <a:pPr>
                <a:defRPr/>
              </a:pPr>
              <a:t>‹#›</a:t>
            </a:fld>
            <a:endParaRPr lang="en-US" altLang="zh-CN"/>
          </a:p>
        </p:txBody>
      </p:sp>
    </p:spTree>
    <p:extLst>
      <p:ext uri="{BB962C8B-B14F-4D97-AF65-F5344CB8AC3E}">
        <p14:creationId xmlns:p14="http://schemas.microsoft.com/office/powerpoint/2010/main" val="42582012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B170A80C-0B3F-43D2-8005-F1BD08403AF0}" type="slidenum">
              <a:rPr lang="en-US" altLang="zh-CN"/>
              <a:pPr>
                <a:defRPr/>
              </a:pPr>
              <a:t>‹#›</a:t>
            </a:fld>
            <a:endParaRPr lang="en-US" altLang="zh-CN"/>
          </a:p>
        </p:txBody>
      </p:sp>
    </p:spTree>
    <p:extLst>
      <p:ext uri="{BB962C8B-B14F-4D97-AF65-F5344CB8AC3E}">
        <p14:creationId xmlns:p14="http://schemas.microsoft.com/office/powerpoint/2010/main" val="27417407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DF146825-D7D0-43A4-8B27-FC5088B5CC56}" type="slidenum">
              <a:rPr lang="en-US" altLang="zh-CN"/>
              <a:pPr>
                <a:defRPr/>
              </a:pPr>
              <a:t>‹#›</a:t>
            </a:fld>
            <a:endParaRPr lang="en-US" altLang="zh-CN"/>
          </a:p>
        </p:txBody>
      </p:sp>
    </p:spTree>
    <p:extLst>
      <p:ext uri="{BB962C8B-B14F-4D97-AF65-F5344CB8AC3E}">
        <p14:creationId xmlns:p14="http://schemas.microsoft.com/office/powerpoint/2010/main" val="30652304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B6D30233-6116-4BD4-9363-EE56E4BA6AFD}" type="slidenum">
              <a:rPr lang="en-US" altLang="zh-CN"/>
              <a:pPr>
                <a:defRPr/>
              </a:pPr>
              <a:t>‹#›</a:t>
            </a:fld>
            <a:endParaRPr lang="en-US" altLang="zh-CN"/>
          </a:p>
        </p:txBody>
      </p:sp>
    </p:spTree>
    <p:extLst>
      <p:ext uri="{BB962C8B-B14F-4D97-AF65-F5344CB8AC3E}">
        <p14:creationId xmlns:p14="http://schemas.microsoft.com/office/powerpoint/2010/main" val="40833106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66C9F8EA-6A3B-4952-A384-37182176BF73}" type="slidenum">
              <a:rPr lang="en-US" altLang="zh-CN"/>
              <a:pPr>
                <a:defRPr/>
              </a:pPr>
              <a:t>‹#›</a:t>
            </a:fld>
            <a:endParaRPr lang="en-US" altLang="zh-CN"/>
          </a:p>
        </p:txBody>
      </p:sp>
    </p:spTree>
    <p:extLst>
      <p:ext uri="{BB962C8B-B14F-4D97-AF65-F5344CB8AC3E}">
        <p14:creationId xmlns:p14="http://schemas.microsoft.com/office/powerpoint/2010/main" val="27498227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884B272B-4706-47DA-B0AC-9F265BFC59A2}" type="slidenum">
              <a:rPr lang="en-US" altLang="zh-CN"/>
              <a:pPr>
                <a:defRPr/>
              </a:pPr>
              <a:t>‹#›</a:t>
            </a:fld>
            <a:endParaRPr lang="en-US" altLang="zh-CN"/>
          </a:p>
        </p:txBody>
      </p:sp>
    </p:spTree>
    <p:extLst>
      <p:ext uri="{BB962C8B-B14F-4D97-AF65-F5344CB8AC3E}">
        <p14:creationId xmlns:p14="http://schemas.microsoft.com/office/powerpoint/2010/main" val="12934808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a:defRPr/>
            </a:pPr>
            <a:endParaRPr lang="en-US" altLang="zh-CN"/>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ltLang="zh-CN"/>
          </a:p>
        </p:txBody>
      </p:sp>
      <p:sp>
        <p:nvSpPr>
          <p:cNvPr id="1030" name="Rectangle 6"/>
          <p:cNvSpPr>
            <a:spLocks noGrp="1" noChangeArrowheads="1"/>
          </p:cNvSpPr>
          <p:nvPr>
            <p:ph type="sldNum" sz="quarter" idx="4"/>
          </p:nvPr>
        </p:nvSpPr>
        <p:spPr bwMode="auto">
          <a:xfrm>
            <a:off x="7086600" y="2286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2000" b="1">
                <a:solidFill>
                  <a:srgbClr val="0000FF"/>
                </a:solidFill>
              </a:defRPr>
            </a:lvl1pPr>
          </a:lstStyle>
          <a:p>
            <a:pPr>
              <a:defRPr/>
            </a:pPr>
            <a:fld id="{9E68BA58-F032-4B12-AF0F-404CDD34CE68}"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5pPr>
      <a:lvl6pPr marL="457200" algn="ctr" rtl="0" fontAlgn="base">
        <a:spcBef>
          <a:spcPct val="0"/>
        </a:spcBef>
        <a:spcAft>
          <a:spcPct val="0"/>
        </a:spcAft>
        <a:defRPr kumimoji="1" sz="4400">
          <a:solidFill>
            <a:schemeClr val="tx2"/>
          </a:solidFill>
          <a:latin typeface="Times New Roman" pitchFamily="18" charset="0"/>
          <a:ea typeface="宋体" pitchFamily="2" charset="-122"/>
        </a:defRPr>
      </a:lvl6pPr>
      <a:lvl7pPr marL="914400" algn="ctr" rtl="0" fontAlgn="base">
        <a:spcBef>
          <a:spcPct val="0"/>
        </a:spcBef>
        <a:spcAft>
          <a:spcPct val="0"/>
        </a:spcAft>
        <a:defRPr kumimoji="1" sz="4400">
          <a:solidFill>
            <a:schemeClr val="tx2"/>
          </a:solidFill>
          <a:latin typeface="Times New Roman" pitchFamily="18" charset="0"/>
          <a:ea typeface="宋体" pitchFamily="2" charset="-122"/>
        </a:defRPr>
      </a:lvl7pPr>
      <a:lvl8pPr marL="1371600" algn="ctr" rtl="0" fontAlgn="base">
        <a:spcBef>
          <a:spcPct val="0"/>
        </a:spcBef>
        <a:spcAft>
          <a:spcPct val="0"/>
        </a:spcAft>
        <a:defRPr kumimoji="1" sz="4400">
          <a:solidFill>
            <a:schemeClr val="tx2"/>
          </a:solidFill>
          <a:latin typeface="Times New Roman" pitchFamily="18" charset="0"/>
          <a:ea typeface="宋体" pitchFamily="2" charset="-122"/>
        </a:defRPr>
      </a:lvl8pPr>
      <a:lvl9pPr marL="1828800" algn="ctr" rtl="0" fontAlgn="base">
        <a:spcBef>
          <a:spcPct val="0"/>
        </a:spcBef>
        <a:spcAft>
          <a:spcPct val="0"/>
        </a:spcAft>
        <a:defRPr kumimoji="1"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69.xml"/><Relationship Id="rId3" Type="http://schemas.openxmlformats.org/officeDocument/2006/relationships/slide" Target="slide4.xml"/><Relationship Id="rId7" Type="http://schemas.openxmlformats.org/officeDocument/2006/relationships/slide" Target="slide54.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48.xml"/><Relationship Id="rId5" Type="http://schemas.openxmlformats.org/officeDocument/2006/relationships/slide" Target="slide33.xml"/><Relationship Id="rId10" Type="http://schemas.openxmlformats.org/officeDocument/2006/relationships/slide" Target="slide71.xml"/><Relationship Id="rId4" Type="http://schemas.openxmlformats.org/officeDocument/2006/relationships/slide" Target="slide13.xml"/><Relationship Id="rId9" Type="http://schemas.openxmlformats.org/officeDocument/2006/relationships/slide" Target="slide70.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13.png"/><Relationship Id="rId5" Type="http://schemas.openxmlformats.org/officeDocument/2006/relationships/oleObject" Target="../embeddings/oleObject8.bin"/><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15.png"/><Relationship Id="rId5" Type="http://schemas.openxmlformats.org/officeDocument/2006/relationships/oleObject" Target="../embeddings/oleObject10.bin"/><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1.bin"/><Relationship Id="rId7" Type="http://schemas.openxmlformats.org/officeDocument/2006/relationships/slide" Target="slide1.xml"/><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17.png"/><Relationship Id="rId5" Type="http://schemas.openxmlformats.org/officeDocument/2006/relationships/oleObject" Target="../embeddings/oleObject12.bin"/><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oleObject" Target="../embeddings/oleObject14.bin"/><Relationship Id="rId7"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image" Target="../media/image20.png"/><Relationship Id="rId5" Type="http://schemas.openxmlformats.org/officeDocument/2006/relationships/oleObject" Target="../embeddings/oleObject15.bin"/><Relationship Id="rId4" Type="http://schemas.openxmlformats.org/officeDocument/2006/relationships/image" Target="../media/image19.png"/><Relationship Id="rId9"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image" Target="../media/image23.png"/><Relationship Id="rId5" Type="http://schemas.openxmlformats.org/officeDocument/2006/relationships/oleObject" Target="../embeddings/oleObject18.bin"/><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27.png"/><Relationship Id="rId5" Type="http://schemas.openxmlformats.org/officeDocument/2006/relationships/oleObject" Target="../embeddings/oleObject20.bin"/><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29.png"/><Relationship Id="rId5" Type="http://schemas.openxmlformats.org/officeDocument/2006/relationships/oleObject" Target="../embeddings/oleObject22.bin"/><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31.png"/><Relationship Id="rId5" Type="http://schemas.openxmlformats.org/officeDocument/2006/relationships/oleObject" Target="../embeddings/oleObject24.bin"/><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slide" Target="slide1.xml"/><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image" Target="../media/image37.png"/><Relationship Id="rId5" Type="http://schemas.openxmlformats.org/officeDocument/2006/relationships/oleObject" Target="../embeddings/oleObject26.bin"/><Relationship Id="rId4" Type="http://schemas.openxmlformats.org/officeDocument/2006/relationships/image" Target="../media/image36.png"/></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Layout" Target="../slideLayouts/slideLayout2.xml"/><Relationship Id="rId1" Type="http://schemas.openxmlformats.org/officeDocument/2006/relationships/vmlDrawing" Target="../drawings/vmlDrawing14.vml"/><Relationship Id="rId6" Type="http://schemas.openxmlformats.org/officeDocument/2006/relationships/image" Target="../media/image39.png"/><Relationship Id="rId5" Type="http://schemas.openxmlformats.org/officeDocument/2006/relationships/oleObject" Target="../embeddings/oleObject28.bin"/><Relationship Id="rId4" Type="http://schemas.openxmlformats.org/officeDocument/2006/relationships/image" Target="../media/image38.png"/></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2.xml"/><Relationship Id="rId1" Type="http://schemas.openxmlformats.org/officeDocument/2006/relationships/vmlDrawing" Target="../drawings/vmlDrawing15.vml"/><Relationship Id="rId6" Type="http://schemas.openxmlformats.org/officeDocument/2006/relationships/image" Target="../media/image41.png"/><Relationship Id="rId5" Type="http://schemas.openxmlformats.org/officeDocument/2006/relationships/oleObject" Target="../embeddings/oleObject30.bin"/><Relationship Id="rId4" Type="http://schemas.openxmlformats.org/officeDocument/2006/relationships/image" Target="../media/image40.png"/></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Layout" Target="../slideLayouts/slideLayout2.xml"/><Relationship Id="rId1" Type="http://schemas.openxmlformats.org/officeDocument/2006/relationships/vmlDrawing" Target="../drawings/vmlDrawing16.vml"/><Relationship Id="rId6" Type="http://schemas.openxmlformats.org/officeDocument/2006/relationships/image" Target="../media/image43.png"/><Relationship Id="rId5" Type="http://schemas.openxmlformats.org/officeDocument/2006/relationships/oleObject" Target="../embeddings/oleObject32.bin"/><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slide" Target="slide1.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33.bin"/><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45.png"/><Relationship Id="rId5" Type="http://schemas.openxmlformats.org/officeDocument/2006/relationships/oleObject" Target="../embeddings/oleObject34.bin"/><Relationship Id="rId4" Type="http://schemas.openxmlformats.org/officeDocument/2006/relationships/image" Target="../media/image44.png"/></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35.bin"/><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image" Target="../media/image47.png"/><Relationship Id="rId5" Type="http://schemas.openxmlformats.org/officeDocument/2006/relationships/oleObject" Target="../embeddings/oleObject36.bin"/><Relationship Id="rId4" Type="http://schemas.openxmlformats.org/officeDocument/2006/relationships/image" Target="../media/image46.png"/></Relationships>
</file>

<file path=ppt/slides/_rels/slide3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48.w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slideLayout" Target="../slideLayouts/slideLayout2.xml"/><Relationship Id="rId1" Type="http://schemas.openxmlformats.org/officeDocument/2006/relationships/vmlDrawing" Target="../drawings/vmlDrawing19.vml"/><Relationship Id="rId6" Type="http://schemas.openxmlformats.org/officeDocument/2006/relationships/image" Target="../media/image50.png"/><Relationship Id="rId5" Type="http://schemas.openxmlformats.org/officeDocument/2006/relationships/oleObject" Target="../embeddings/oleObject38.bin"/><Relationship Id="rId4" Type="http://schemas.openxmlformats.org/officeDocument/2006/relationships/image" Target="../media/image49.png"/></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39.bin"/><Relationship Id="rId2" Type="http://schemas.openxmlformats.org/officeDocument/2006/relationships/slideLayout" Target="../slideLayouts/slideLayout2.xml"/><Relationship Id="rId1" Type="http://schemas.openxmlformats.org/officeDocument/2006/relationships/vmlDrawing" Target="../drawings/vmlDrawing20.vml"/><Relationship Id="rId6" Type="http://schemas.openxmlformats.org/officeDocument/2006/relationships/image" Target="../media/image52.png"/><Relationship Id="rId5" Type="http://schemas.openxmlformats.org/officeDocument/2006/relationships/oleObject" Target="../embeddings/oleObject40.bin"/><Relationship Id="rId4" Type="http://schemas.openxmlformats.org/officeDocument/2006/relationships/image" Target="../media/image51.png"/></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41.bin"/><Relationship Id="rId2" Type="http://schemas.openxmlformats.org/officeDocument/2006/relationships/slideLayout" Target="../slideLayouts/slideLayout2.xml"/><Relationship Id="rId1" Type="http://schemas.openxmlformats.org/officeDocument/2006/relationships/vmlDrawing" Target="../drawings/vmlDrawing21.vml"/><Relationship Id="rId4" Type="http://schemas.openxmlformats.org/officeDocument/2006/relationships/image" Target="../media/image53.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42.bin"/><Relationship Id="rId2" Type="http://schemas.openxmlformats.org/officeDocument/2006/relationships/slideLayout" Target="../slideLayouts/slideLayout2.xml"/><Relationship Id="rId1" Type="http://schemas.openxmlformats.org/officeDocument/2006/relationships/vmlDrawing" Target="../drawings/vmlDrawing22.vml"/><Relationship Id="rId6" Type="http://schemas.openxmlformats.org/officeDocument/2006/relationships/image" Target="../media/image55.png"/><Relationship Id="rId5" Type="http://schemas.openxmlformats.org/officeDocument/2006/relationships/oleObject" Target="../embeddings/oleObject43.bin"/><Relationship Id="rId4" Type="http://schemas.openxmlformats.org/officeDocument/2006/relationships/image" Target="../media/image5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44.bin"/><Relationship Id="rId7" Type="http://schemas.openxmlformats.org/officeDocument/2006/relationships/slide" Target="slide1.xml"/><Relationship Id="rId2" Type="http://schemas.openxmlformats.org/officeDocument/2006/relationships/slideLayout" Target="../slideLayouts/slideLayout2.xml"/><Relationship Id="rId1" Type="http://schemas.openxmlformats.org/officeDocument/2006/relationships/vmlDrawing" Target="../drawings/vmlDrawing23.vml"/><Relationship Id="rId6" Type="http://schemas.openxmlformats.org/officeDocument/2006/relationships/image" Target="../media/image57.png"/><Relationship Id="rId5" Type="http://schemas.openxmlformats.org/officeDocument/2006/relationships/oleObject" Target="../embeddings/oleObject45.bin"/><Relationship Id="rId4" Type="http://schemas.openxmlformats.org/officeDocument/2006/relationships/image" Target="../media/image56.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46.bin"/><Relationship Id="rId7" Type="http://schemas.openxmlformats.org/officeDocument/2006/relationships/slide" Target="slide1.xml"/><Relationship Id="rId2" Type="http://schemas.openxmlformats.org/officeDocument/2006/relationships/slideLayout" Target="../slideLayouts/slideLayout2.xml"/><Relationship Id="rId1" Type="http://schemas.openxmlformats.org/officeDocument/2006/relationships/vmlDrawing" Target="../drawings/vmlDrawing24.vml"/><Relationship Id="rId6" Type="http://schemas.openxmlformats.org/officeDocument/2006/relationships/image" Target="../media/image59.png"/><Relationship Id="rId5" Type="http://schemas.openxmlformats.org/officeDocument/2006/relationships/oleObject" Target="../embeddings/oleObject47.bin"/><Relationship Id="rId4" Type="http://schemas.openxmlformats.org/officeDocument/2006/relationships/image" Target="../media/image58.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48.bin"/><Relationship Id="rId2" Type="http://schemas.openxmlformats.org/officeDocument/2006/relationships/slideLayout" Target="../slideLayouts/slideLayout2.xml"/><Relationship Id="rId1" Type="http://schemas.openxmlformats.org/officeDocument/2006/relationships/vmlDrawing" Target="../drawings/vmlDrawing25.vml"/><Relationship Id="rId6" Type="http://schemas.openxmlformats.org/officeDocument/2006/relationships/image" Target="../media/image61.png"/><Relationship Id="rId5" Type="http://schemas.openxmlformats.org/officeDocument/2006/relationships/oleObject" Target="../embeddings/oleObject49.bin"/><Relationship Id="rId4" Type="http://schemas.openxmlformats.org/officeDocument/2006/relationships/image" Target="../media/image60.png"/></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50.bin"/><Relationship Id="rId2" Type="http://schemas.openxmlformats.org/officeDocument/2006/relationships/slideLayout" Target="../slideLayouts/slideLayout2.xml"/><Relationship Id="rId1" Type="http://schemas.openxmlformats.org/officeDocument/2006/relationships/vmlDrawing" Target="../drawings/vmlDrawing26.vml"/><Relationship Id="rId6" Type="http://schemas.openxmlformats.org/officeDocument/2006/relationships/image" Target="../media/image63.png"/><Relationship Id="rId5" Type="http://schemas.openxmlformats.org/officeDocument/2006/relationships/oleObject" Target="../embeddings/oleObject51.bin"/><Relationship Id="rId4" Type="http://schemas.openxmlformats.org/officeDocument/2006/relationships/image" Target="../media/image62.png"/></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52.bin"/><Relationship Id="rId2" Type="http://schemas.openxmlformats.org/officeDocument/2006/relationships/slideLayout" Target="../slideLayouts/slideLayout2.xml"/><Relationship Id="rId1" Type="http://schemas.openxmlformats.org/officeDocument/2006/relationships/vmlDrawing" Target="../drawings/vmlDrawing27.vml"/><Relationship Id="rId6" Type="http://schemas.openxmlformats.org/officeDocument/2006/relationships/image" Target="../media/image65.png"/><Relationship Id="rId5" Type="http://schemas.openxmlformats.org/officeDocument/2006/relationships/oleObject" Target="../embeddings/oleObject53.bin"/><Relationship Id="rId4" Type="http://schemas.openxmlformats.org/officeDocument/2006/relationships/image" Target="../media/image64.png"/></Relationships>
</file>

<file path=ppt/slides/_rels/slide4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slide" Target="slide1.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oleObject" Target="../embeddings/oleObject54.bin"/><Relationship Id="rId2" Type="http://schemas.openxmlformats.org/officeDocument/2006/relationships/slideLayout" Target="../slideLayouts/slideLayout2.xml"/><Relationship Id="rId1" Type="http://schemas.openxmlformats.org/officeDocument/2006/relationships/vmlDrawing" Target="../drawings/vmlDrawing28.vml"/><Relationship Id="rId6" Type="http://schemas.openxmlformats.org/officeDocument/2006/relationships/image" Target="../media/image70.png"/><Relationship Id="rId5" Type="http://schemas.openxmlformats.org/officeDocument/2006/relationships/oleObject" Target="../embeddings/oleObject55.bin"/><Relationship Id="rId4" Type="http://schemas.openxmlformats.org/officeDocument/2006/relationships/image" Target="../media/image69.png"/></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56.bin"/><Relationship Id="rId2" Type="http://schemas.openxmlformats.org/officeDocument/2006/relationships/slideLayout" Target="../slideLayouts/slideLayout2.xml"/><Relationship Id="rId1" Type="http://schemas.openxmlformats.org/officeDocument/2006/relationships/vmlDrawing" Target="../drawings/vmlDrawing29.vml"/><Relationship Id="rId6" Type="http://schemas.openxmlformats.org/officeDocument/2006/relationships/image" Target="../media/image72.png"/><Relationship Id="rId5" Type="http://schemas.openxmlformats.org/officeDocument/2006/relationships/oleObject" Target="../embeddings/oleObject57.bin"/><Relationship Id="rId4" Type="http://schemas.openxmlformats.org/officeDocument/2006/relationships/image" Target="../media/image71.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74.png"/><Relationship Id="rId2" Type="http://schemas.openxmlformats.org/officeDocument/2006/relationships/slideLayout" Target="../slideLayouts/slideLayout2.xml"/><Relationship Id="rId1" Type="http://schemas.openxmlformats.org/officeDocument/2006/relationships/vmlDrawing" Target="../drawings/vmlDrawing30.vml"/><Relationship Id="rId6" Type="http://schemas.openxmlformats.org/officeDocument/2006/relationships/oleObject" Target="../embeddings/oleObject59.bin"/><Relationship Id="rId5" Type="http://schemas.openxmlformats.org/officeDocument/2006/relationships/image" Target="../media/image73.png"/><Relationship Id="rId4" Type="http://schemas.openxmlformats.org/officeDocument/2006/relationships/oleObject" Target="../embeddings/oleObject58.bin"/></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60.bin"/><Relationship Id="rId7" Type="http://schemas.openxmlformats.org/officeDocument/2006/relationships/slide" Target="slide1.xml"/><Relationship Id="rId2" Type="http://schemas.openxmlformats.org/officeDocument/2006/relationships/slideLayout" Target="../slideLayouts/slideLayout2.xml"/><Relationship Id="rId1" Type="http://schemas.openxmlformats.org/officeDocument/2006/relationships/vmlDrawing" Target="../drawings/vmlDrawing31.vml"/><Relationship Id="rId6" Type="http://schemas.openxmlformats.org/officeDocument/2006/relationships/image" Target="../media/image76.png"/><Relationship Id="rId5" Type="http://schemas.openxmlformats.org/officeDocument/2006/relationships/oleObject" Target="../embeddings/oleObject61.bin"/><Relationship Id="rId4" Type="http://schemas.openxmlformats.org/officeDocument/2006/relationships/image" Target="../media/image75.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oleObject" Target="../embeddings/oleObject62.bin"/><Relationship Id="rId2" Type="http://schemas.openxmlformats.org/officeDocument/2006/relationships/slideLayout" Target="../slideLayouts/slideLayout2.xml"/><Relationship Id="rId1" Type="http://schemas.openxmlformats.org/officeDocument/2006/relationships/vmlDrawing" Target="../drawings/vmlDrawing32.vml"/><Relationship Id="rId4" Type="http://schemas.openxmlformats.org/officeDocument/2006/relationships/image" Target="../media/image79.wmf"/></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81.png"/><Relationship Id="rId2" Type="http://schemas.openxmlformats.org/officeDocument/2006/relationships/slideLayout" Target="../slideLayouts/slideLayout7.xml"/><Relationship Id="rId1" Type="http://schemas.openxmlformats.org/officeDocument/2006/relationships/vmlDrawing" Target="../drawings/vmlDrawing33.vml"/><Relationship Id="rId6" Type="http://schemas.openxmlformats.org/officeDocument/2006/relationships/oleObject" Target="../embeddings/oleObject64.bin"/><Relationship Id="rId5" Type="http://schemas.openxmlformats.org/officeDocument/2006/relationships/image" Target="../media/image80.png"/><Relationship Id="rId4" Type="http://schemas.openxmlformats.org/officeDocument/2006/relationships/oleObject" Target="../embeddings/oleObject63.bin"/></Relationships>
</file>

<file path=ppt/slides/_rels/slide59.xml.rels><?xml version="1.0" encoding="UTF-8" standalone="yes"?>
<Relationships xmlns="http://schemas.openxmlformats.org/package/2006/relationships"><Relationship Id="rId3" Type="http://schemas.openxmlformats.org/officeDocument/2006/relationships/oleObject" Target="../embeddings/oleObject65.bin"/><Relationship Id="rId2" Type="http://schemas.openxmlformats.org/officeDocument/2006/relationships/slideLayout" Target="../slideLayouts/slideLayout2.xml"/><Relationship Id="rId1" Type="http://schemas.openxmlformats.org/officeDocument/2006/relationships/vmlDrawing" Target="../drawings/vmlDrawing34.vml"/><Relationship Id="rId6" Type="http://schemas.openxmlformats.org/officeDocument/2006/relationships/image" Target="../media/image83.png"/><Relationship Id="rId5" Type="http://schemas.openxmlformats.org/officeDocument/2006/relationships/oleObject" Target="../embeddings/oleObject66.bin"/><Relationship Id="rId4" Type="http://schemas.openxmlformats.org/officeDocument/2006/relationships/image" Target="../media/image82.png"/></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oleObject" Target="../embeddings/oleObject67.bin"/><Relationship Id="rId2" Type="http://schemas.openxmlformats.org/officeDocument/2006/relationships/slideLayout" Target="../slideLayouts/slideLayout2.xml"/><Relationship Id="rId1" Type="http://schemas.openxmlformats.org/officeDocument/2006/relationships/vmlDrawing" Target="../drawings/vmlDrawing35.vml"/><Relationship Id="rId6" Type="http://schemas.openxmlformats.org/officeDocument/2006/relationships/image" Target="../media/image85.png"/><Relationship Id="rId5" Type="http://schemas.openxmlformats.org/officeDocument/2006/relationships/oleObject" Target="../embeddings/oleObject68.bin"/><Relationship Id="rId4" Type="http://schemas.openxmlformats.org/officeDocument/2006/relationships/image" Target="../media/image84.png"/></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69.bin"/><Relationship Id="rId2" Type="http://schemas.openxmlformats.org/officeDocument/2006/relationships/slideLayout" Target="../slideLayouts/slideLayout2.xml"/><Relationship Id="rId1" Type="http://schemas.openxmlformats.org/officeDocument/2006/relationships/vmlDrawing" Target="../drawings/vmlDrawing36.vml"/><Relationship Id="rId4" Type="http://schemas.openxmlformats.org/officeDocument/2006/relationships/image" Target="../media/image86.wmf"/></Relationships>
</file>

<file path=ppt/slides/_rels/slide62.xml.rels><?xml version="1.0" encoding="UTF-8" standalone="yes"?>
<Relationships xmlns="http://schemas.openxmlformats.org/package/2006/relationships"><Relationship Id="rId3" Type="http://schemas.openxmlformats.org/officeDocument/2006/relationships/oleObject" Target="../embeddings/oleObject70.bin"/><Relationship Id="rId2" Type="http://schemas.openxmlformats.org/officeDocument/2006/relationships/slideLayout" Target="../slideLayouts/slideLayout2.xml"/><Relationship Id="rId1" Type="http://schemas.openxmlformats.org/officeDocument/2006/relationships/vmlDrawing" Target="../drawings/vmlDrawing37.vml"/><Relationship Id="rId6" Type="http://schemas.openxmlformats.org/officeDocument/2006/relationships/image" Target="../media/image88.png"/><Relationship Id="rId5" Type="http://schemas.openxmlformats.org/officeDocument/2006/relationships/oleObject" Target="../embeddings/oleObject71.bin"/><Relationship Id="rId4" Type="http://schemas.openxmlformats.org/officeDocument/2006/relationships/image" Target="../media/image87.png"/></Relationships>
</file>

<file path=ppt/slides/_rels/slide63.xml.rels><?xml version="1.0" encoding="UTF-8" standalone="yes"?>
<Relationships xmlns="http://schemas.openxmlformats.org/package/2006/relationships"><Relationship Id="rId3" Type="http://schemas.openxmlformats.org/officeDocument/2006/relationships/oleObject" Target="../embeddings/oleObject72.bin"/><Relationship Id="rId2" Type="http://schemas.openxmlformats.org/officeDocument/2006/relationships/slideLayout" Target="../slideLayouts/slideLayout2.xml"/><Relationship Id="rId1" Type="http://schemas.openxmlformats.org/officeDocument/2006/relationships/vmlDrawing" Target="../drawings/vmlDrawing38.vml"/><Relationship Id="rId6" Type="http://schemas.openxmlformats.org/officeDocument/2006/relationships/image" Target="../media/image90.png"/><Relationship Id="rId5" Type="http://schemas.openxmlformats.org/officeDocument/2006/relationships/oleObject" Target="../embeddings/oleObject73.bin"/><Relationship Id="rId4" Type="http://schemas.openxmlformats.org/officeDocument/2006/relationships/image" Target="../media/image89.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oleObject" Target="../embeddings/oleObject74.bin"/><Relationship Id="rId7" Type="http://schemas.openxmlformats.org/officeDocument/2006/relationships/image" Target="../media/image93.png"/><Relationship Id="rId2" Type="http://schemas.openxmlformats.org/officeDocument/2006/relationships/slideLayout" Target="../slideLayouts/slideLayout7.xml"/><Relationship Id="rId1" Type="http://schemas.openxmlformats.org/officeDocument/2006/relationships/vmlDrawing" Target="../drawings/vmlDrawing39.vml"/><Relationship Id="rId6" Type="http://schemas.openxmlformats.org/officeDocument/2006/relationships/image" Target="../media/image92.wmf"/><Relationship Id="rId5" Type="http://schemas.openxmlformats.org/officeDocument/2006/relationships/oleObject" Target="../embeddings/oleObject75.bin"/><Relationship Id="rId4" Type="http://schemas.openxmlformats.org/officeDocument/2006/relationships/image" Target="../media/image91.wmf"/></Relationships>
</file>

<file path=ppt/slides/_rels/slide66.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oleObject" Target="../embeddings/oleObject76.bin"/><Relationship Id="rId7" Type="http://schemas.openxmlformats.org/officeDocument/2006/relationships/image" Target="../media/image92.wmf"/><Relationship Id="rId2" Type="http://schemas.openxmlformats.org/officeDocument/2006/relationships/slideLayout" Target="../slideLayouts/slideLayout7.xml"/><Relationship Id="rId1" Type="http://schemas.openxmlformats.org/officeDocument/2006/relationships/vmlDrawing" Target="../drawings/vmlDrawing40.vml"/><Relationship Id="rId6" Type="http://schemas.openxmlformats.org/officeDocument/2006/relationships/oleObject" Target="../embeddings/oleObject78.bin"/><Relationship Id="rId5" Type="http://schemas.openxmlformats.org/officeDocument/2006/relationships/oleObject" Target="../embeddings/oleObject77.bin"/><Relationship Id="rId10" Type="http://schemas.openxmlformats.org/officeDocument/2006/relationships/slide" Target="slide1.xml"/><Relationship Id="rId4" Type="http://schemas.openxmlformats.org/officeDocument/2006/relationships/image" Target="../media/image91.wmf"/><Relationship Id="rId9" Type="http://schemas.openxmlformats.org/officeDocument/2006/relationships/oleObject" Target="../embeddings/oleObject79.bin"/></Relationships>
</file>

<file path=ppt/slides/_rels/slide67.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8.png"/></Relationships>
</file>

<file path=ppt/slides/_rels/slide68.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9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6.png"/><Relationship Id="rId5" Type="http://schemas.openxmlformats.org/officeDocument/2006/relationships/oleObject" Target="../embeddings/oleObject2.bin"/><Relationship Id="rId4" Type="http://schemas.openxmlformats.org/officeDocument/2006/relationships/image" Target="../media/image5.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8.png"/><Relationship Id="rId5" Type="http://schemas.openxmlformats.org/officeDocument/2006/relationships/oleObject" Target="../embeddings/oleObject4.bin"/><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0.png"/><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oleObject" Target="../embeddings/oleObject6.bin"/><Relationship Id="rId5" Type="http://schemas.openxmlformats.org/officeDocument/2006/relationships/image" Target="../media/image9.png"/><Relationship Id="rId4" Type="http://schemas.openxmlformats.org/officeDocument/2006/relationships/oleObject" Target="../embeddings/oleObject5.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8B8CBA2-5588-4791-962B-B72733E9AAF3}" type="slidenum">
              <a:rPr lang="en-US" altLang="zh-CN" sz="2000" smtClean="0">
                <a:solidFill>
                  <a:srgbClr val="FF0000"/>
                </a:solidFill>
              </a:rPr>
              <a:pPr eaLnBrk="1" hangingPunct="1"/>
              <a:t>1</a:t>
            </a:fld>
            <a:endParaRPr lang="en-US" altLang="zh-CN" sz="2000" dirty="0" smtClean="0">
              <a:solidFill>
                <a:srgbClr val="FF0000"/>
              </a:solidFill>
            </a:endParaRPr>
          </a:p>
        </p:txBody>
      </p:sp>
      <p:sp>
        <p:nvSpPr>
          <p:cNvPr id="2051" name="Text Box 88"/>
          <p:cNvSpPr txBox="1">
            <a:spLocks noChangeArrowheads="1"/>
          </p:cNvSpPr>
          <p:nvPr/>
        </p:nvSpPr>
        <p:spPr bwMode="auto">
          <a:xfrm>
            <a:off x="1096104" y="409798"/>
            <a:ext cx="7292320" cy="642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54564" tIns="77281" rIns="154564" bIns="77281">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r>
              <a:rPr kumimoji="0" lang="zh-CN" altLang="en-US" sz="3200" b="1" dirty="0">
                <a:latin typeface="宋体" pitchFamily="2" charset="-122"/>
              </a:rPr>
              <a:t>第</a:t>
            </a:r>
            <a:r>
              <a:rPr kumimoji="0" lang="en-US" altLang="zh-CN" sz="3200" b="1" dirty="0">
                <a:latin typeface="宋体" pitchFamily="2" charset="-122"/>
              </a:rPr>
              <a:t>4</a:t>
            </a:r>
            <a:r>
              <a:rPr kumimoji="0" lang="zh-CN" altLang="en-US" sz="3200" b="1" dirty="0">
                <a:latin typeface="宋体" pitchFamily="2" charset="-122"/>
              </a:rPr>
              <a:t>章 几何精度精度设计与检测 </a:t>
            </a:r>
            <a:r>
              <a:rPr kumimoji="0" lang="en-US" altLang="zh-CN" sz="3200" b="1" dirty="0">
                <a:latin typeface="宋体" pitchFamily="2" charset="-122"/>
              </a:rPr>
              <a:t>(2)      </a:t>
            </a:r>
            <a:endParaRPr kumimoji="0" lang="en-US" altLang="zh-CN" sz="3200" dirty="0">
              <a:latin typeface="宋体" pitchFamily="2" charset="-122"/>
            </a:endParaRPr>
          </a:p>
        </p:txBody>
      </p:sp>
      <p:sp>
        <p:nvSpPr>
          <p:cNvPr id="2052" name="Text Box 89">
            <a:hlinkClick r:id="rId2" action="ppaction://hlinksldjump"/>
          </p:cNvPr>
          <p:cNvSpPr txBox="1">
            <a:spLocks noChangeArrowheads="1"/>
          </p:cNvSpPr>
          <p:nvPr/>
        </p:nvSpPr>
        <p:spPr bwMode="auto">
          <a:xfrm>
            <a:off x="467544" y="1124744"/>
            <a:ext cx="792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dirty="0">
                <a:solidFill>
                  <a:schemeClr val="accent1">
                    <a:lumMod val="75000"/>
                  </a:schemeClr>
                </a:solidFill>
              </a:rPr>
              <a:t>4.2.2  </a:t>
            </a:r>
            <a:r>
              <a:rPr lang="zh-CN" altLang="en-US" b="1" dirty="0">
                <a:solidFill>
                  <a:schemeClr val="accent1">
                    <a:lumMod val="75000"/>
                  </a:schemeClr>
                </a:solidFill>
              </a:rPr>
              <a:t>几何公差带</a:t>
            </a:r>
            <a:r>
              <a:rPr lang="en-US" altLang="zh-CN" b="1" dirty="0" smtClean="0">
                <a:solidFill>
                  <a:schemeClr val="accent5">
                    <a:lumMod val="75000"/>
                  </a:schemeClr>
                </a:solidFill>
              </a:rPr>
              <a:t>---------------------------------------(</a:t>
            </a:r>
            <a:r>
              <a:rPr lang="en-US" altLang="zh-CN" b="1" dirty="0">
                <a:solidFill>
                  <a:schemeClr val="accent5">
                    <a:lumMod val="75000"/>
                  </a:schemeClr>
                </a:solidFill>
              </a:rPr>
              <a:t>2)</a:t>
            </a:r>
            <a:endParaRPr lang="en-US" altLang="zh-CN" dirty="0">
              <a:solidFill>
                <a:schemeClr val="accent5">
                  <a:lumMod val="75000"/>
                </a:schemeClr>
              </a:solidFill>
            </a:endParaRPr>
          </a:p>
        </p:txBody>
      </p:sp>
      <p:sp>
        <p:nvSpPr>
          <p:cNvPr id="2053" name="Rectangle 90">
            <a:hlinkClick r:id="rId2" action="ppaction://hlinksldjump"/>
          </p:cNvPr>
          <p:cNvSpPr>
            <a:spLocks noChangeArrowheads="1"/>
          </p:cNvSpPr>
          <p:nvPr/>
        </p:nvSpPr>
        <p:spPr bwMode="auto">
          <a:xfrm>
            <a:off x="641350" y="1700337"/>
            <a:ext cx="7315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dirty="0"/>
              <a:t>几何公差带的概念</a:t>
            </a:r>
            <a:r>
              <a:rPr lang="en-US" altLang="zh-CN" b="1" dirty="0" smtClean="0"/>
              <a:t>-----------------------------</a:t>
            </a:r>
            <a:r>
              <a:rPr lang="zh-CN" altLang="en-US" b="1" dirty="0"/>
              <a:t>（</a:t>
            </a:r>
            <a:r>
              <a:rPr lang="en-US" altLang="zh-CN" b="1" dirty="0"/>
              <a:t>2</a:t>
            </a:r>
            <a:r>
              <a:rPr lang="zh-CN" altLang="en-US" b="1" dirty="0"/>
              <a:t>）</a:t>
            </a:r>
          </a:p>
        </p:txBody>
      </p:sp>
      <p:sp>
        <p:nvSpPr>
          <p:cNvPr id="2054" name="Text Box 91">
            <a:hlinkClick r:id="rId3" action="ppaction://hlinksldjump"/>
          </p:cNvPr>
          <p:cNvSpPr txBox="1">
            <a:spLocks noChangeArrowheads="1"/>
          </p:cNvSpPr>
          <p:nvPr/>
        </p:nvSpPr>
        <p:spPr bwMode="auto">
          <a:xfrm>
            <a:off x="990600" y="2179712"/>
            <a:ext cx="7162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1. </a:t>
            </a:r>
            <a:r>
              <a:rPr lang="zh-CN" altLang="en-US" b="1" dirty="0"/>
              <a:t>形状公差带</a:t>
            </a:r>
            <a:r>
              <a:rPr lang="en-US" altLang="zh-CN" b="1" dirty="0" smtClean="0"/>
              <a:t>--------------------------------</a:t>
            </a:r>
            <a:r>
              <a:rPr lang="zh-CN" altLang="en-US" b="1" dirty="0"/>
              <a:t>（</a:t>
            </a:r>
            <a:r>
              <a:rPr lang="en-US" altLang="zh-CN" b="1" dirty="0"/>
              <a:t>4</a:t>
            </a:r>
            <a:r>
              <a:rPr lang="zh-CN" altLang="en-US" b="1" dirty="0"/>
              <a:t>）</a:t>
            </a:r>
          </a:p>
        </p:txBody>
      </p:sp>
      <p:sp>
        <p:nvSpPr>
          <p:cNvPr id="2055" name="Text Box 92">
            <a:hlinkClick r:id="rId4" action="ppaction://hlinksldjump"/>
          </p:cNvPr>
          <p:cNvSpPr txBox="1">
            <a:spLocks noChangeArrowheads="1"/>
          </p:cNvSpPr>
          <p:nvPr/>
        </p:nvSpPr>
        <p:spPr bwMode="auto">
          <a:xfrm>
            <a:off x="990600" y="2636912"/>
            <a:ext cx="7086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2. </a:t>
            </a:r>
            <a:r>
              <a:rPr lang="zh-CN" altLang="en-US" b="1" dirty="0"/>
              <a:t>方向公差带</a:t>
            </a:r>
            <a:r>
              <a:rPr lang="en-US" altLang="zh-CN" b="1" dirty="0" smtClean="0"/>
              <a:t>-------------------------------</a:t>
            </a:r>
            <a:r>
              <a:rPr lang="zh-CN" altLang="en-US" b="1" dirty="0"/>
              <a:t>（</a:t>
            </a:r>
            <a:r>
              <a:rPr lang="en-US" altLang="zh-CN" b="1" dirty="0"/>
              <a:t>13</a:t>
            </a:r>
            <a:r>
              <a:rPr lang="zh-CN" altLang="en-US" b="1" dirty="0"/>
              <a:t>）</a:t>
            </a:r>
          </a:p>
        </p:txBody>
      </p:sp>
      <p:sp>
        <p:nvSpPr>
          <p:cNvPr id="2056" name="Text Box 93">
            <a:hlinkClick r:id="rId5" action="ppaction://hlinksldjump"/>
          </p:cNvPr>
          <p:cNvSpPr txBox="1">
            <a:spLocks noChangeArrowheads="1"/>
          </p:cNvSpPr>
          <p:nvPr/>
        </p:nvSpPr>
        <p:spPr bwMode="auto">
          <a:xfrm>
            <a:off x="990600" y="3068960"/>
            <a:ext cx="7467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3.  </a:t>
            </a:r>
            <a:r>
              <a:rPr lang="zh-CN" altLang="en-US" b="1" dirty="0"/>
              <a:t>位置公差带</a:t>
            </a:r>
            <a:r>
              <a:rPr lang="en-US" altLang="zh-CN" b="1" dirty="0" smtClean="0"/>
              <a:t>---------------------------------(</a:t>
            </a:r>
            <a:r>
              <a:rPr lang="en-US" altLang="zh-CN" b="1" dirty="0"/>
              <a:t>33)</a:t>
            </a:r>
          </a:p>
        </p:txBody>
      </p:sp>
      <p:sp>
        <p:nvSpPr>
          <p:cNvPr id="2057" name="Text Box 94">
            <a:hlinkClick r:id="rId6" action="ppaction://hlinksldjump"/>
          </p:cNvPr>
          <p:cNvSpPr txBox="1">
            <a:spLocks noChangeArrowheads="1"/>
          </p:cNvSpPr>
          <p:nvPr/>
        </p:nvSpPr>
        <p:spPr bwMode="auto">
          <a:xfrm>
            <a:off x="990600" y="3501008"/>
            <a:ext cx="6553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4.  </a:t>
            </a:r>
            <a:r>
              <a:rPr lang="zh-CN" altLang="en-US" b="1" dirty="0"/>
              <a:t>轮廓度公差带</a:t>
            </a:r>
            <a:r>
              <a:rPr lang="en-US" altLang="zh-CN" b="1" dirty="0" smtClean="0"/>
              <a:t>------------------------------(</a:t>
            </a:r>
            <a:r>
              <a:rPr lang="en-US" altLang="zh-CN" b="1" dirty="0"/>
              <a:t>48)</a:t>
            </a:r>
          </a:p>
        </p:txBody>
      </p:sp>
      <p:sp>
        <p:nvSpPr>
          <p:cNvPr id="2058" name="Text Box 95">
            <a:hlinkClick r:id="rId7" action="ppaction://hlinksldjump"/>
          </p:cNvPr>
          <p:cNvSpPr txBox="1">
            <a:spLocks noChangeArrowheads="1"/>
          </p:cNvSpPr>
          <p:nvPr/>
        </p:nvSpPr>
        <p:spPr bwMode="auto">
          <a:xfrm>
            <a:off x="990600" y="3979912"/>
            <a:ext cx="64087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5.  </a:t>
            </a:r>
            <a:r>
              <a:rPr lang="zh-CN" altLang="en-US" b="1" dirty="0"/>
              <a:t>跳动公差带</a:t>
            </a:r>
            <a:r>
              <a:rPr lang="en-US" altLang="zh-CN" b="1" dirty="0" smtClean="0"/>
              <a:t>---------------------------------(</a:t>
            </a:r>
            <a:r>
              <a:rPr lang="en-US" altLang="zh-CN" b="1" dirty="0"/>
              <a:t>54)</a:t>
            </a:r>
          </a:p>
        </p:txBody>
      </p:sp>
      <p:sp>
        <p:nvSpPr>
          <p:cNvPr id="2059" name="Text Box 96">
            <a:hlinkClick r:id="rId8" action="ppaction://hlinksldjump"/>
          </p:cNvPr>
          <p:cNvSpPr txBox="1">
            <a:spLocks noChangeArrowheads="1"/>
          </p:cNvSpPr>
          <p:nvPr/>
        </p:nvSpPr>
        <p:spPr bwMode="auto">
          <a:xfrm>
            <a:off x="467544" y="4581128"/>
            <a:ext cx="8136904" cy="457200"/>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solidFill>
                  <a:schemeClr val="accent1">
                    <a:lumMod val="75000"/>
                  </a:schemeClr>
                </a:solidFill>
              </a:rPr>
              <a:t>作业题</a:t>
            </a:r>
            <a:r>
              <a:rPr lang="en-US" altLang="zh-CN" b="1" dirty="0">
                <a:solidFill>
                  <a:schemeClr val="accent1">
                    <a:lumMod val="75000"/>
                  </a:schemeClr>
                </a:solidFill>
              </a:rPr>
              <a:t>2</a:t>
            </a:r>
            <a:r>
              <a:rPr lang="zh-CN" altLang="en-US" b="1" dirty="0">
                <a:solidFill>
                  <a:schemeClr val="accent1">
                    <a:lumMod val="75000"/>
                  </a:schemeClr>
                </a:solidFill>
              </a:rPr>
              <a:t>解释</a:t>
            </a:r>
            <a:r>
              <a:rPr lang="en-US" altLang="zh-CN" b="1" dirty="0" smtClean="0">
                <a:solidFill>
                  <a:schemeClr val="accent5">
                    <a:lumMod val="75000"/>
                  </a:schemeClr>
                </a:solidFill>
              </a:rPr>
              <a:t>-----------------------------------------------(</a:t>
            </a:r>
            <a:r>
              <a:rPr lang="en-US" altLang="zh-CN" b="1" dirty="0">
                <a:solidFill>
                  <a:schemeClr val="accent5">
                    <a:lumMod val="75000"/>
                  </a:schemeClr>
                </a:solidFill>
              </a:rPr>
              <a:t>69)</a:t>
            </a:r>
          </a:p>
        </p:txBody>
      </p:sp>
      <p:sp>
        <p:nvSpPr>
          <p:cNvPr id="2060" name="Text Box 97">
            <a:hlinkClick r:id="rId9" action="ppaction://hlinksldjump"/>
          </p:cNvPr>
          <p:cNvSpPr txBox="1">
            <a:spLocks noChangeArrowheads="1"/>
          </p:cNvSpPr>
          <p:nvPr/>
        </p:nvSpPr>
        <p:spPr bwMode="auto">
          <a:xfrm>
            <a:off x="467544" y="5085184"/>
            <a:ext cx="7685856"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r>
              <a:rPr kumimoji="0" lang="zh-CN" altLang="en-US" b="1" dirty="0">
                <a:solidFill>
                  <a:schemeClr val="accent1">
                    <a:lumMod val="75000"/>
                  </a:schemeClr>
                </a:solidFill>
              </a:rPr>
              <a:t>课堂练习</a:t>
            </a:r>
            <a:r>
              <a:rPr kumimoji="0" lang="en-US" altLang="zh-CN" b="1" dirty="0" smtClean="0">
                <a:solidFill>
                  <a:schemeClr val="accent5">
                    <a:lumMod val="75000"/>
                  </a:schemeClr>
                </a:solidFill>
              </a:rPr>
              <a:t>----------------------------------------------------(</a:t>
            </a:r>
            <a:r>
              <a:rPr kumimoji="0" lang="en-US" altLang="zh-CN" b="1" dirty="0">
                <a:solidFill>
                  <a:schemeClr val="accent5">
                    <a:lumMod val="75000"/>
                  </a:schemeClr>
                </a:solidFill>
              </a:rPr>
              <a:t>70)</a:t>
            </a:r>
          </a:p>
        </p:txBody>
      </p:sp>
      <p:sp>
        <p:nvSpPr>
          <p:cNvPr id="2061" name="Text Box 99">
            <a:hlinkClick r:id="rId10" action="ppaction://hlinksldjump"/>
          </p:cNvPr>
          <p:cNvSpPr txBox="1">
            <a:spLocks noChangeArrowheads="1"/>
          </p:cNvSpPr>
          <p:nvPr/>
        </p:nvSpPr>
        <p:spPr bwMode="auto">
          <a:xfrm>
            <a:off x="467544" y="5636096"/>
            <a:ext cx="7685856"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dirty="0" smtClean="0">
                <a:solidFill>
                  <a:schemeClr val="accent1">
                    <a:lumMod val="75000"/>
                  </a:schemeClr>
                </a:solidFill>
              </a:rPr>
              <a:t>作业题  </a:t>
            </a:r>
            <a:r>
              <a:rPr lang="en-US" altLang="zh-CN" b="1" dirty="0">
                <a:solidFill>
                  <a:schemeClr val="accent1">
                    <a:lumMod val="75000"/>
                  </a:schemeClr>
                </a:solidFill>
              </a:rPr>
              <a:t>2</a:t>
            </a:r>
            <a:r>
              <a:rPr lang="zh-CN" altLang="en-US" b="1" dirty="0">
                <a:solidFill>
                  <a:schemeClr val="accent1">
                    <a:lumMod val="75000"/>
                  </a:schemeClr>
                </a:solidFill>
              </a:rPr>
              <a:t>、 </a:t>
            </a:r>
            <a:r>
              <a:rPr lang="en-US" altLang="zh-CN" b="1" dirty="0">
                <a:solidFill>
                  <a:schemeClr val="accent5">
                    <a:lumMod val="75000"/>
                  </a:schemeClr>
                </a:solidFill>
              </a:rPr>
              <a:t>5-</a:t>
            </a:r>
            <a:r>
              <a:rPr lang="en-US" altLang="zh-CN" b="1" dirty="0" smtClean="0">
                <a:solidFill>
                  <a:schemeClr val="accent5">
                    <a:lumMod val="75000"/>
                  </a:schemeClr>
                </a:solidFill>
              </a:rPr>
              <a:t>----------------------------------------------(</a:t>
            </a:r>
            <a:r>
              <a:rPr lang="en-US" altLang="zh-CN" b="1" dirty="0">
                <a:solidFill>
                  <a:schemeClr val="accent5">
                    <a:lumMod val="75000"/>
                  </a:schemeClr>
                </a:solidFill>
              </a:rPr>
              <a:t>71)</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wipe(left)">
                                      <p:cBhvr>
                                        <p:cTn id="7" dur="5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52"/>
                                        </p:tgtEl>
                                        <p:attrNameLst>
                                          <p:attrName>style.visibility</p:attrName>
                                        </p:attrNameLst>
                                      </p:cBhvr>
                                      <p:to>
                                        <p:strVal val="visible"/>
                                      </p:to>
                                    </p:set>
                                    <p:animEffect transition="in" filter="wipe(left)">
                                      <p:cBhvr>
                                        <p:cTn id="12" dur="500"/>
                                        <p:tgtEl>
                                          <p:spTgt spid="2052"/>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2053"/>
                                        </p:tgtEl>
                                        <p:attrNameLst>
                                          <p:attrName>style.visibility</p:attrName>
                                        </p:attrNameLst>
                                      </p:cBhvr>
                                      <p:to>
                                        <p:strVal val="visible"/>
                                      </p:to>
                                    </p:set>
                                    <p:animEffect transition="in" filter="wipe(left)">
                                      <p:cBhvr>
                                        <p:cTn id="15" dur="500"/>
                                        <p:tgtEl>
                                          <p:spTgt spid="2053"/>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054"/>
                                        </p:tgtEl>
                                        <p:attrNameLst>
                                          <p:attrName>style.visibility</p:attrName>
                                        </p:attrNameLst>
                                      </p:cBhvr>
                                      <p:to>
                                        <p:strVal val="visible"/>
                                      </p:to>
                                    </p:set>
                                    <p:animEffect transition="in" filter="wipe(left)">
                                      <p:cBhvr>
                                        <p:cTn id="18" dur="500"/>
                                        <p:tgtEl>
                                          <p:spTgt spid="2054"/>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055"/>
                                        </p:tgtEl>
                                        <p:attrNameLst>
                                          <p:attrName>style.visibility</p:attrName>
                                        </p:attrNameLst>
                                      </p:cBhvr>
                                      <p:to>
                                        <p:strVal val="visible"/>
                                      </p:to>
                                    </p:set>
                                    <p:animEffect transition="in" filter="wipe(left)">
                                      <p:cBhvr>
                                        <p:cTn id="21" dur="500"/>
                                        <p:tgtEl>
                                          <p:spTgt spid="2055"/>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2056"/>
                                        </p:tgtEl>
                                        <p:attrNameLst>
                                          <p:attrName>style.visibility</p:attrName>
                                        </p:attrNameLst>
                                      </p:cBhvr>
                                      <p:to>
                                        <p:strVal val="visible"/>
                                      </p:to>
                                    </p:set>
                                    <p:animEffect transition="in" filter="wipe(left)">
                                      <p:cBhvr>
                                        <p:cTn id="24" dur="500"/>
                                        <p:tgtEl>
                                          <p:spTgt spid="2056"/>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057"/>
                                        </p:tgtEl>
                                        <p:attrNameLst>
                                          <p:attrName>style.visibility</p:attrName>
                                        </p:attrNameLst>
                                      </p:cBhvr>
                                      <p:to>
                                        <p:strVal val="visible"/>
                                      </p:to>
                                    </p:set>
                                    <p:animEffect transition="in" filter="wipe(left)">
                                      <p:cBhvr>
                                        <p:cTn id="27" dur="500"/>
                                        <p:tgtEl>
                                          <p:spTgt spid="2057"/>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058"/>
                                        </p:tgtEl>
                                        <p:attrNameLst>
                                          <p:attrName>style.visibility</p:attrName>
                                        </p:attrNameLst>
                                      </p:cBhvr>
                                      <p:to>
                                        <p:strVal val="visible"/>
                                      </p:to>
                                    </p:set>
                                    <p:animEffect transition="in" filter="wipe(left)">
                                      <p:cBhvr>
                                        <p:cTn id="30" dur="500"/>
                                        <p:tgtEl>
                                          <p:spTgt spid="2058"/>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059"/>
                                        </p:tgtEl>
                                        <p:attrNameLst>
                                          <p:attrName>style.visibility</p:attrName>
                                        </p:attrNameLst>
                                      </p:cBhvr>
                                      <p:to>
                                        <p:strVal val="visible"/>
                                      </p:to>
                                    </p:set>
                                    <p:animEffect transition="in" filter="wipe(left)">
                                      <p:cBhvr>
                                        <p:cTn id="33" dur="500"/>
                                        <p:tgtEl>
                                          <p:spTgt spid="2059"/>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060"/>
                                        </p:tgtEl>
                                        <p:attrNameLst>
                                          <p:attrName>style.visibility</p:attrName>
                                        </p:attrNameLst>
                                      </p:cBhvr>
                                      <p:to>
                                        <p:strVal val="visible"/>
                                      </p:to>
                                    </p:set>
                                    <p:animEffect transition="in" filter="wipe(left)">
                                      <p:cBhvr>
                                        <p:cTn id="36" dur="500"/>
                                        <p:tgtEl>
                                          <p:spTgt spid="2060"/>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061"/>
                                        </p:tgtEl>
                                        <p:attrNameLst>
                                          <p:attrName>style.visibility</p:attrName>
                                        </p:attrNameLst>
                                      </p:cBhvr>
                                      <p:to>
                                        <p:strVal val="visible"/>
                                      </p:to>
                                    </p:set>
                                    <p:animEffect transition="in" filter="wipe(left)">
                                      <p:cBhvr>
                                        <p:cTn id="39" dur="500"/>
                                        <p:tgtEl>
                                          <p:spTgt spid="20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p:bldP spid="2052" grpId="0"/>
      <p:bldP spid="2053" grpId="0"/>
      <p:bldP spid="2054" grpId="0"/>
      <p:bldP spid="2055" grpId="0"/>
      <p:bldP spid="2056" grpId="0"/>
      <p:bldP spid="2057" grpId="0"/>
      <p:bldP spid="2058" grpId="0"/>
      <p:bldP spid="2059" grpId="0"/>
      <p:bldP spid="2060" grpId="0"/>
      <p:bldP spid="206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EF091CD-0310-4E3A-B8E7-DFA01637ED34}" type="slidenum">
              <a:rPr lang="en-US" altLang="zh-CN" sz="2000" smtClean="0">
                <a:solidFill>
                  <a:srgbClr val="0000FF"/>
                </a:solidFill>
              </a:rPr>
              <a:pPr eaLnBrk="1" hangingPunct="1"/>
              <a:t>10</a:t>
            </a:fld>
            <a:endParaRPr lang="en-US" altLang="zh-CN" sz="2000" smtClean="0">
              <a:solidFill>
                <a:srgbClr val="0000FF"/>
              </a:solidFill>
            </a:endParaRPr>
          </a:p>
        </p:txBody>
      </p:sp>
      <p:sp>
        <p:nvSpPr>
          <p:cNvPr id="91140" name="Text Box 4"/>
          <p:cNvSpPr txBox="1">
            <a:spLocks noChangeArrowheads="1"/>
          </p:cNvSpPr>
          <p:nvPr/>
        </p:nvSpPr>
        <p:spPr bwMode="auto">
          <a:xfrm>
            <a:off x="815280" y="483617"/>
            <a:ext cx="5051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2800" b="1" dirty="0"/>
              <a:t>(2) </a:t>
            </a:r>
            <a:r>
              <a:rPr lang="zh-CN" altLang="en-US" sz="2800" b="1" dirty="0">
                <a:latin typeface="宋体" pitchFamily="2" charset="-122"/>
              </a:rPr>
              <a:t>平面度公差带</a:t>
            </a:r>
            <a:r>
              <a:rPr lang="zh-CN" altLang="en-US" sz="2800" b="1" dirty="0"/>
              <a:t> </a:t>
            </a:r>
          </a:p>
        </p:txBody>
      </p:sp>
      <p:sp>
        <p:nvSpPr>
          <p:cNvPr id="91152" name="Text Box 16"/>
          <p:cNvSpPr txBox="1">
            <a:spLocks noChangeArrowheads="1"/>
          </p:cNvSpPr>
          <p:nvPr/>
        </p:nvSpPr>
        <p:spPr bwMode="auto">
          <a:xfrm>
            <a:off x="967680" y="2388617"/>
            <a:ext cx="7620000"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a:t>公差带</a:t>
            </a:r>
            <a:r>
              <a:rPr lang="zh-CN" altLang="en-US" b="1">
                <a:solidFill>
                  <a:srgbClr val="FF0000"/>
                </a:solidFill>
              </a:rPr>
              <a:t>定义</a:t>
            </a:r>
            <a:r>
              <a:rPr lang="zh-CN" altLang="en-US" b="1"/>
              <a:t>：为间距等于公差值 </a:t>
            </a:r>
            <a:r>
              <a:rPr lang="en-US" altLang="zh-CN" b="1" i="1"/>
              <a:t>t </a:t>
            </a:r>
            <a:r>
              <a:rPr lang="zh-CN" altLang="en-US" b="1"/>
              <a:t>的两平行平面所限定  </a:t>
            </a:r>
          </a:p>
          <a:p>
            <a:pPr eaLnBrk="1" hangingPunct="1">
              <a:lnSpc>
                <a:spcPct val="120000"/>
              </a:lnSpc>
            </a:pPr>
            <a:r>
              <a:rPr lang="zh-CN" altLang="en-US" b="1"/>
              <a:t>                         的区域，如左下图所示。 </a:t>
            </a:r>
          </a:p>
        </p:txBody>
      </p:sp>
      <p:sp>
        <p:nvSpPr>
          <p:cNvPr id="91153" name="Text Box 17"/>
          <p:cNvSpPr txBox="1">
            <a:spLocks noChangeArrowheads="1"/>
          </p:cNvSpPr>
          <p:nvPr/>
        </p:nvSpPr>
        <p:spPr bwMode="auto">
          <a:xfrm>
            <a:off x="967680" y="1017017"/>
            <a:ext cx="4283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solidFill>
                  <a:srgbClr val="FF0000"/>
                </a:solidFill>
              </a:rPr>
              <a:t>标注示例</a:t>
            </a:r>
            <a:r>
              <a:rPr lang="zh-CN" altLang="en-US" b="1">
                <a:solidFill>
                  <a:schemeClr val="tx2"/>
                </a:solidFill>
              </a:rPr>
              <a:t>如右下图所示</a:t>
            </a:r>
            <a:r>
              <a:rPr lang="zh-CN" altLang="en-US" b="1">
                <a:solidFill>
                  <a:srgbClr val="FF0000"/>
                </a:solidFill>
              </a:rPr>
              <a:t>。</a:t>
            </a:r>
          </a:p>
        </p:txBody>
      </p:sp>
      <p:sp>
        <p:nvSpPr>
          <p:cNvPr id="91154" name="Text Box 18"/>
          <p:cNvSpPr txBox="1">
            <a:spLocks noChangeArrowheads="1"/>
          </p:cNvSpPr>
          <p:nvPr/>
        </p:nvSpPr>
        <p:spPr bwMode="auto">
          <a:xfrm>
            <a:off x="967680" y="1474217"/>
            <a:ext cx="7924800"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a:solidFill>
                  <a:srgbClr val="FF0000"/>
                </a:solidFill>
              </a:rPr>
              <a:t>标注含义</a:t>
            </a:r>
            <a:r>
              <a:rPr lang="zh-CN" altLang="en-US"/>
              <a:t>：</a:t>
            </a:r>
            <a:r>
              <a:rPr lang="zh-CN" altLang="en-US" b="1"/>
              <a:t>提取（实际）表面应限定在距离等于</a:t>
            </a:r>
            <a:r>
              <a:rPr lang="en-US" altLang="zh-CN" b="1"/>
              <a:t>0.08</a:t>
            </a:r>
          </a:p>
          <a:p>
            <a:pPr eaLnBrk="1" hangingPunct="1">
              <a:lnSpc>
                <a:spcPct val="120000"/>
              </a:lnSpc>
            </a:pPr>
            <a:r>
              <a:rPr lang="en-US" altLang="zh-CN" b="1"/>
              <a:t>                     </a:t>
            </a:r>
            <a:r>
              <a:rPr lang="zh-CN" altLang="en-US" b="1"/>
              <a:t>的两平行平面之间。</a:t>
            </a:r>
          </a:p>
        </p:txBody>
      </p:sp>
      <p:grpSp>
        <p:nvGrpSpPr>
          <p:cNvPr id="91161" name="Group 25"/>
          <p:cNvGrpSpPr>
            <a:grpSpLocks/>
          </p:cNvGrpSpPr>
          <p:nvPr/>
        </p:nvGrpSpPr>
        <p:grpSpPr bwMode="auto">
          <a:xfrm>
            <a:off x="1223392" y="3497282"/>
            <a:ext cx="3276600" cy="1964170"/>
            <a:chOff x="480" y="1584"/>
            <a:chExt cx="2064" cy="1361"/>
          </a:xfrm>
        </p:grpSpPr>
        <p:graphicFrame>
          <p:nvGraphicFramePr>
            <p:cNvPr id="11275" name="Object 23"/>
            <p:cNvGraphicFramePr>
              <a:graphicFrameLocks noChangeAspect="1"/>
            </p:cNvGraphicFramePr>
            <p:nvPr/>
          </p:nvGraphicFramePr>
          <p:xfrm>
            <a:off x="480" y="1584"/>
            <a:ext cx="2064" cy="916"/>
          </p:xfrm>
          <a:graphic>
            <a:graphicData uri="http://schemas.openxmlformats.org/presentationml/2006/ole">
              <mc:AlternateContent xmlns:mc="http://schemas.openxmlformats.org/markup-compatibility/2006">
                <mc:Choice xmlns:v="urn:schemas-microsoft-com:vml" Requires="v">
                  <p:oleObj spid="_x0000_s11319" name="位图图像" r:id="rId3" imgW="1781424" imgH="790476" progId="Paint.Picture">
                    <p:embed/>
                  </p:oleObj>
                </mc:Choice>
                <mc:Fallback>
                  <p:oleObj name="位图图像" r:id="rId3" imgW="1781424" imgH="790476" progId="Paint.Picture">
                    <p:embed/>
                    <p:pic>
                      <p:nvPicPr>
                        <p:cNvPr id="0" name="Object 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 y="1584"/>
                          <a:ext cx="2064" cy="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276" name="Text Box 24"/>
            <p:cNvSpPr txBox="1">
              <a:spLocks noChangeArrowheads="1"/>
            </p:cNvSpPr>
            <p:nvPr/>
          </p:nvSpPr>
          <p:spPr bwMode="auto">
            <a:xfrm>
              <a:off x="968" y="2657"/>
              <a:ext cx="10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a:t>公差带图</a:t>
              </a:r>
            </a:p>
          </p:txBody>
        </p:sp>
      </p:grpSp>
      <p:grpSp>
        <p:nvGrpSpPr>
          <p:cNvPr id="91163" name="Group 27"/>
          <p:cNvGrpSpPr>
            <a:grpSpLocks/>
          </p:cNvGrpSpPr>
          <p:nvPr/>
        </p:nvGrpSpPr>
        <p:grpSpPr bwMode="auto">
          <a:xfrm>
            <a:off x="4499992" y="3358383"/>
            <a:ext cx="3962400" cy="2086841"/>
            <a:chOff x="2736" y="1632"/>
            <a:chExt cx="2496" cy="1446"/>
          </a:xfrm>
        </p:grpSpPr>
        <p:graphicFrame>
          <p:nvGraphicFramePr>
            <p:cNvPr id="11273" name="Object 22"/>
            <p:cNvGraphicFramePr>
              <a:graphicFrameLocks noChangeAspect="1"/>
            </p:cNvGraphicFramePr>
            <p:nvPr/>
          </p:nvGraphicFramePr>
          <p:xfrm>
            <a:off x="2736" y="1632"/>
            <a:ext cx="2496" cy="1045"/>
          </p:xfrm>
          <a:graphic>
            <a:graphicData uri="http://schemas.openxmlformats.org/presentationml/2006/ole">
              <mc:AlternateContent xmlns:mc="http://schemas.openxmlformats.org/markup-compatibility/2006">
                <mc:Choice xmlns:v="urn:schemas-microsoft-com:vml" Requires="v">
                  <p:oleObj spid="_x0000_s11320" name="位图图像" r:id="rId5" imgW="1819529" imgH="762106" progId="Paint.Picture">
                    <p:embed/>
                  </p:oleObj>
                </mc:Choice>
                <mc:Fallback>
                  <p:oleObj name="位图图像" r:id="rId5" imgW="1819529" imgH="762106" progId="Paint.Picture">
                    <p:embed/>
                    <p:pic>
                      <p:nvPicPr>
                        <p:cNvPr id="0" name="Object 2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36" y="1632"/>
                          <a:ext cx="2496" cy="1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274" name="Text Box 26"/>
            <p:cNvSpPr txBox="1">
              <a:spLocks noChangeArrowheads="1"/>
            </p:cNvSpPr>
            <p:nvPr/>
          </p:nvSpPr>
          <p:spPr bwMode="auto">
            <a:xfrm>
              <a:off x="3264" y="2790"/>
              <a:ext cx="163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a:t>标注示例图</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1140">
                                            <p:txEl>
                                              <p:pRg st="0" end="0"/>
                                            </p:txEl>
                                          </p:spTgt>
                                        </p:tgtEl>
                                        <p:attrNameLst>
                                          <p:attrName>style.visibility</p:attrName>
                                        </p:attrNameLst>
                                      </p:cBhvr>
                                      <p:to>
                                        <p:strVal val="visible"/>
                                      </p:to>
                                    </p:set>
                                    <p:animEffect transition="in" filter="wipe(left)">
                                      <p:cBhvr>
                                        <p:cTn id="7" dur="300"/>
                                        <p:tgtEl>
                                          <p:spTgt spid="9114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91153"/>
                                        </p:tgtEl>
                                        <p:attrNameLst>
                                          <p:attrName>style.visibility</p:attrName>
                                        </p:attrNameLst>
                                      </p:cBhvr>
                                      <p:to>
                                        <p:strVal val="visible"/>
                                      </p:to>
                                    </p:set>
                                    <p:animEffect transition="in" filter="wipe(left)">
                                      <p:cBhvr>
                                        <p:cTn id="12" dur="300"/>
                                        <p:tgtEl>
                                          <p:spTgt spid="9115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91163"/>
                                        </p:tgtEl>
                                        <p:attrNameLst>
                                          <p:attrName>style.visibility</p:attrName>
                                        </p:attrNameLst>
                                      </p:cBhvr>
                                      <p:to>
                                        <p:strVal val="visible"/>
                                      </p:to>
                                    </p:set>
                                    <p:anim calcmode="lin" valueType="num">
                                      <p:cBhvr additive="base">
                                        <p:cTn id="17" dur="500" fill="hold"/>
                                        <p:tgtEl>
                                          <p:spTgt spid="91163"/>
                                        </p:tgtEl>
                                        <p:attrNameLst>
                                          <p:attrName>ppt_x</p:attrName>
                                        </p:attrNameLst>
                                      </p:cBhvr>
                                      <p:tavLst>
                                        <p:tav tm="0">
                                          <p:val>
                                            <p:strVal val="1+#ppt_w/2"/>
                                          </p:val>
                                        </p:tav>
                                        <p:tav tm="100000">
                                          <p:val>
                                            <p:strVal val="#ppt_x"/>
                                          </p:val>
                                        </p:tav>
                                      </p:tavLst>
                                    </p:anim>
                                    <p:anim calcmode="lin" valueType="num">
                                      <p:cBhvr additive="base">
                                        <p:cTn id="18" dur="500" fill="hold"/>
                                        <p:tgtEl>
                                          <p:spTgt spid="91163"/>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91154"/>
                                        </p:tgtEl>
                                        <p:attrNameLst>
                                          <p:attrName>style.visibility</p:attrName>
                                        </p:attrNameLst>
                                      </p:cBhvr>
                                      <p:to>
                                        <p:strVal val="visible"/>
                                      </p:to>
                                    </p:set>
                                    <p:animEffect transition="in" filter="wipe(left)">
                                      <p:cBhvr>
                                        <p:cTn id="23" dur="300"/>
                                        <p:tgtEl>
                                          <p:spTgt spid="91154"/>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91152"/>
                                        </p:tgtEl>
                                        <p:attrNameLst>
                                          <p:attrName>style.visibility</p:attrName>
                                        </p:attrNameLst>
                                      </p:cBhvr>
                                      <p:to>
                                        <p:strVal val="visible"/>
                                      </p:to>
                                    </p:set>
                                    <p:animEffect transition="in" filter="wipe(left)">
                                      <p:cBhvr>
                                        <p:cTn id="28" dur="300"/>
                                        <p:tgtEl>
                                          <p:spTgt spid="91152"/>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nodeType="clickEffect">
                                  <p:stCondLst>
                                    <p:cond delay="0"/>
                                  </p:stCondLst>
                                  <p:childTnLst>
                                    <p:set>
                                      <p:cBhvr>
                                        <p:cTn id="32" dur="1" fill="hold">
                                          <p:stCondLst>
                                            <p:cond delay="0"/>
                                          </p:stCondLst>
                                        </p:cTn>
                                        <p:tgtEl>
                                          <p:spTgt spid="91161"/>
                                        </p:tgtEl>
                                        <p:attrNameLst>
                                          <p:attrName>style.visibility</p:attrName>
                                        </p:attrNameLst>
                                      </p:cBhvr>
                                      <p:to>
                                        <p:strVal val="visible"/>
                                      </p:to>
                                    </p:set>
                                    <p:anim calcmode="lin" valueType="num">
                                      <p:cBhvr additive="base">
                                        <p:cTn id="33" dur="500" fill="hold"/>
                                        <p:tgtEl>
                                          <p:spTgt spid="91161"/>
                                        </p:tgtEl>
                                        <p:attrNameLst>
                                          <p:attrName>ppt_x</p:attrName>
                                        </p:attrNameLst>
                                      </p:cBhvr>
                                      <p:tavLst>
                                        <p:tav tm="0">
                                          <p:val>
                                            <p:strVal val="0-#ppt_w/2"/>
                                          </p:val>
                                        </p:tav>
                                        <p:tav tm="100000">
                                          <p:val>
                                            <p:strVal val="#ppt_x"/>
                                          </p:val>
                                        </p:tav>
                                      </p:tavLst>
                                    </p:anim>
                                    <p:anim calcmode="lin" valueType="num">
                                      <p:cBhvr additive="base">
                                        <p:cTn id="34" dur="500" fill="hold"/>
                                        <p:tgtEl>
                                          <p:spTgt spid="911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40" grpId="0" build="p" autoUpdateAnimBg="0"/>
      <p:bldP spid="91152" grpId="0" autoUpdateAnimBg="0"/>
      <p:bldP spid="91153" grpId="0" autoUpdateAnimBg="0"/>
      <p:bldP spid="91154"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C4C1020-6AE5-4F43-B2DC-A160CDACAB01}" type="slidenum">
              <a:rPr lang="en-US" altLang="zh-CN" sz="2000" smtClean="0">
                <a:solidFill>
                  <a:srgbClr val="0000FF"/>
                </a:solidFill>
              </a:rPr>
              <a:pPr eaLnBrk="1" hangingPunct="1"/>
              <a:t>11</a:t>
            </a:fld>
            <a:endParaRPr lang="en-US" altLang="zh-CN" sz="2000" smtClean="0">
              <a:solidFill>
                <a:srgbClr val="0000FF"/>
              </a:solidFill>
            </a:endParaRPr>
          </a:p>
        </p:txBody>
      </p:sp>
      <p:sp>
        <p:nvSpPr>
          <p:cNvPr id="4101" name="Text Box 5"/>
          <p:cNvSpPr txBox="1">
            <a:spLocks noChangeArrowheads="1"/>
          </p:cNvSpPr>
          <p:nvPr/>
        </p:nvSpPr>
        <p:spPr bwMode="auto">
          <a:xfrm>
            <a:off x="1085702" y="573796"/>
            <a:ext cx="43481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a:t>(3) </a:t>
            </a:r>
            <a:r>
              <a:rPr lang="zh-CN" altLang="en-US" b="1">
                <a:latin typeface="宋体" pitchFamily="2" charset="-122"/>
              </a:rPr>
              <a:t>圆度公差带</a:t>
            </a:r>
            <a:r>
              <a:rPr lang="zh-CN" altLang="en-US" b="1"/>
              <a:t> </a:t>
            </a:r>
          </a:p>
        </p:txBody>
      </p:sp>
      <p:sp>
        <p:nvSpPr>
          <p:cNvPr id="4161" name="Text Box 65"/>
          <p:cNvSpPr txBox="1">
            <a:spLocks noChangeArrowheads="1"/>
          </p:cNvSpPr>
          <p:nvPr/>
        </p:nvSpPr>
        <p:spPr bwMode="auto">
          <a:xfrm>
            <a:off x="467544" y="2348880"/>
            <a:ext cx="7345064" cy="936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smtClean="0"/>
              <a:t>        公差带</a:t>
            </a:r>
            <a:r>
              <a:rPr lang="zh-CN" altLang="en-US" b="1" dirty="0">
                <a:solidFill>
                  <a:srgbClr val="FF0000"/>
                </a:solidFill>
              </a:rPr>
              <a:t>定义</a:t>
            </a:r>
            <a:r>
              <a:rPr lang="zh-CN" altLang="en-US" b="1" dirty="0"/>
              <a:t>：为在给定横截面内，半径差等于公差值</a:t>
            </a:r>
            <a:r>
              <a:rPr lang="en-US" altLang="zh-CN" b="1" i="1" dirty="0"/>
              <a:t>t</a:t>
            </a:r>
            <a:r>
              <a:rPr lang="zh-CN" altLang="en-US" b="1" dirty="0"/>
              <a:t>的 </a:t>
            </a:r>
            <a:r>
              <a:rPr lang="zh-CN" altLang="en-US" b="1" dirty="0" smtClean="0"/>
              <a:t>同心圆</a:t>
            </a:r>
            <a:r>
              <a:rPr lang="zh-CN" altLang="en-US" b="1" dirty="0"/>
              <a:t>所限定的区域，如下左图所示。</a:t>
            </a:r>
          </a:p>
        </p:txBody>
      </p:sp>
      <p:sp>
        <p:nvSpPr>
          <p:cNvPr id="4162" name="Text Box 66"/>
          <p:cNvSpPr txBox="1">
            <a:spLocks noChangeArrowheads="1"/>
          </p:cNvSpPr>
          <p:nvPr/>
        </p:nvSpPr>
        <p:spPr bwMode="auto">
          <a:xfrm>
            <a:off x="1238102" y="1030996"/>
            <a:ext cx="4283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solidFill>
                  <a:srgbClr val="FF0000"/>
                </a:solidFill>
              </a:rPr>
              <a:t>标注示例</a:t>
            </a:r>
            <a:r>
              <a:rPr lang="zh-CN" altLang="en-US" b="1" dirty="0">
                <a:solidFill>
                  <a:schemeClr val="tx2"/>
                </a:solidFill>
              </a:rPr>
              <a:t>如下右图所示</a:t>
            </a:r>
            <a:r>
              <a:rPr lang="zh-CN" altLang="en-US" b="1" dirty="0">
                <a:solidFill>
                  <a:srgbClr val="FF0000"/>
                </a:solidFill>
              </a:rPr>
              <a:t>。</a:t>
            </a:r>
          </a:p>
        </p:txBody>
      </p:sp>
      <p:sp>
        <p:nvSpPr>
          <p:cNvPr id="4163" name="Text Box 67"/>
          <p:cNvSpPr txBox="1">
            <a:spLocks noChangeArrowheads="1"/>
          </p:cNvSpPr>
          <p:nvPr/>
        </p:nvSpPr>
        <p:spPr bwMode="auto">
          <a:xfrm>
            <a:off x="323528" y="1442159"/>
            <a:ext cx="8251006"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smtClean="0">
                <a:solidFill>
                  <a:srgbClr val="FF0000"/>
                </a:solidFill>
              </a:rPr>
              <a:t>          标注</a:t>
            </a:r>
            <a:r>
              <a:rPr lang="zh-CN" altLang="en-US" b="1" dirty="0">
                <a:solidFill>
                  <a:srgbClr val="FF0000"/>
                </a:solidFill>
              </a:rPr>
              <a:t>含义</a:t>
            </a:r>
            <a:r>
              <a:rPr lang="zh-CN" altLang="en-US" dirty="0"/>
              <a:t>：</a:t>
            </a:r>
            <a:r>
              <a:rPr lang="zh-CN" altLang="en-US" b="1" dirty="0"/>
              <a:t>在圆柱面和圆锥面的任意横截面内，提取（实际</a:t>
            </a:r>
            <a:r>
              <a:rPr lang="zh-CN" altLang="en-US" b="1" dirty="0" smtClean="0"/>
              <a:t>）圆周</a:t>
            </a:r>
            <a:r>
              <a:rPr lang="zh-CN" altLang="en-US" b="1" dirty="0"/>
              <a:t>应限定在半径差等于</a:t>
            </a:r>
            <a:r>
              <a:rPr lang="en-US" altLang="zh-CN" b="1" dirty="0"/>
              <a:t>0.03</a:t>
            </a:r>
            <a:r>
              <a:rPr lang="zh-CN" altLang="en-US" b="1" dirty="0"/>
              <a:t>的两共面同心圆之间。</a:t>
            </a:r>
          </a:p>
        </p:txBody>
      </p:sp>
      <p:grpSp>
        <p:nvGrpSpPr>
          <p:cNvPr id="4172" name="Group 76"/>
          <p:cNvGrpSpPr>
            <a:grpSpLocks/>
          </p:cNvGrpSpPr>
          <p:nvPr/>
        </p:nvGrpSpPr>
        <p:grpSpPr bwMode="auto">
          <a:xfrm>
            <a:off x="4191000" y="3284984"/>
            <a:ext cx="3505200" cy="3124200"/>
            <a:chOff x="2640" y="1296"/>
            <a:chExt cx="2208" cy="1968"/>
          </a:xfrm>
        </p:grpSpPr>
        <p:graphicFrame>
          <p:nvGraphicFramePr>
            <p:cNvPr id="12299" name="Object 71"/>
            <p:cNvGraphicFramePr>
              <a:graphicFrameLocks noChangeAspect="1"/>
            </p:cNvGraphicFramePr>
            <p:nvPr/>
          </p:nvGraphicFramePr>
          <p:xfrm>
            <a:off x="2640" y="1296"/>
            <a:ext cx="2208" cy="1741"/>
          </p:xfrm>
          <a:graphic>
            <a:graphicData uri="http://schemas.openxmlformats.org/presentationml/2006/ole">
              <mc:AlternateContent xmlns:mc="http://schemas.openxmlformats.org/markup-compatibility/2006">
                <mc:Choice xmlns:v="urn:schemas-microsoft-com:vml" Requires="v">
                  <p:oleObj spid="_x0000_s12343" name="位图图像" r:id="rId3" imgW="1666667" imgH="1314286" progId="Paint.Picture">
                    <p:embed/>
                  </p:oleObj>
                </mc:Choice>
                <mc:Fallback>
                  <p:oleObj name="位图图像" r:id="rId3" imgW="1666667" imgH="1314286" progId="Paint.Picture">
                    <p:embed/>
                    <p:pic>
                      <p:nvPicPr>
                        <p:cNvPr id="0" name="Object 7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40" y="1296"/>
                          <a:ext cx="2208" cy="17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300" name="Text Box 73"/>
            <p:cNvSpPr txBox="1">
              <a:spLocks noChangeArrowheads="1"/>
            </p:cNvSpPr>
            <p:nvPr/>
          </p:nvSpPr>
          <p:spPr bwMode="auto">
            <a:xfrm>
              <a:off x="3120" y="2976"/>
              <a:ext cx="163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a:t>标注示例图</a:t>
              </a:r>
            </a:p>
          </p:txBody>
        </p:sp>
      </p:grpSp>
      <p:grpSp>
        <p:nvGrpSpPr>
          <p:cNvPr id="4171" name="Group 75"/>
          <p:cNvGrpSpPr>
            <a:grpSpLocks/>
          </p:cNvGrpSpPr>
          <p:nvPr/>
        </p:nvGrpSpPr>
        <p:grpSpPr bwMode="auto">
          <a:xfrm>
            <a:off x="1643385" y="3297684"/>
            <a:ext cx="2568575" cy="3048000"/>
            <a:chOff x="686" y="1344"/>
            <a:chExt cx="1618" cy="1920"/>
          </a:xfrm>
        </p:grpSpPr>
        <p:graphicFrame>
          <p:nvGraphicFramePr>
            <p:cNvPr id="12297" name="Object 70"/>
            <p:cNvGraphicFramePr>
              <a:graphicFrameLocks noChangeAspect="1"/>
            </p:cNvGraphicFramePr>
            <p:nvPr/>
          </p:nvGraphicFramePr>
          <p:xfrm>
            <a:off x="686" y="1344"/>
            <a:ext cx="1618" cy="1728"/>
          </p:xfrm>
          <a:graphic>
            <a:graphicData uri="http://schemas.openxmlformats.org/presentationml/2006/ole">
              <mc:AlternateContent xmlns:mc="http://schemas.openxmlformats.org/markup-compatibility/2006">
                <mc:Choice xmlns:v="urn:schemas-microsoft-com:vml" Requires="v">
                  <p:oleObj spid="_x0000_s12344" name="位图图像" r:id="rId5" imgW="1828571" imgH="1952898" progId="Paint.Picture">
                    <p:embed/>
                  </p:oleObj>
                </mc:Choice>
                <mc:Fallback>
                  <p:oleObj name="位图图像" r:id="rId5" imgW="1828571" imgH="1952898" progId="Paint.Picture">
                    <p:embed/>
                    <p:pic>
                      <p:nvPicPr>
                        <p:cNvPr id="0" name="Object 7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6" y="1344"/>
                          <a:ext cx="1618" cy="17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2298" name="Text Box 74"/>
            <p:cNvSpPr txBox="1">
              <a:spLocks noChangeArrowheads="1"/>
            </p:cNvSpPr>
            <p:nvPr/>
          </p:nvSpPr>
          <p:spPr bwMode="auto">
            <a:xfrm>
              <a:off x="912" y="2976"/>
              <a:ext cx="10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a:t>公差带图</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101">
                                            <p:txEl>
                                              <p:pRg st="0" end="0"/>
                                            </p:txEl>
                                          </p:spTgt>
                                        </p:tgtEl>
                                        <p:attrNameLst>
                                          <p:attrName>style.visibility</p:attrName>
                                        </p:attrNameLst>
                                      </p:cBhvr>
                                      <p:to>
                                        <p:strVal val="visible"/>
                                      </p:to>
                                    </p:set>
                                    <p:animEffect transition="in" filter="wipe(left)">
                                      <p:cBhvr>
                                        <p:cTn id="7" dur="300"/>
                                        <p:tgtEl>
                                          <p:spTgt spid="410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162"/>
                                        </p:tgtEl>
                                        <p:attrNameLst>
                                          <p:attrName>style.visibility</p:attrName>
                                        </p:attrNameLst>
                                      </p:cBhvr>
                                      <p:to>
                                        <p:strVal val="visible"/>
                                      </p:to>
                                    </p:set>
                                    <p:animEffect transition="in" filter="wipe(left)">
                                      <p:cBhvr>
                                        <p:cTn id="12" dur="300"/>
                                        <p:tgtEl>
                                          <p:spTgt spid="416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4172"/>
                                        </p:tgtEl>
                                        <p:attrNameLst>
                                          <p:attrName>style.visibility</p:attrName>
                                        </p:attrNameLst>
                                      </p:cBhvr>
                                      <p:to>
                                        <p:strVal val="visible"/>
                                      </p:to>
                                    </p:set>
                                    <p:anim calcmode="lin" valueType="num">
                                      <p:cBhvr additive="base">
                                        <p:cTn id="17" dur="500" fill="hold"/>
                                        <p:tgtEl>
                                          <p:spTgt spid="4172"/>
                                        </p:tgtEl>
                                        <p:attrNameLst>
                                          <p:attrName>ppt_x</p:attrName>
                                        </p:attrNameLst>
                                      </p:cBhvr>
                                      <p:tavLst>
                                        <p:tav tm="0">
                                          <p:val>
                                            <p:strVal val="1+#ppt_w/2"/>
                                          </p:val>
                                        </p:tav>
                                        <p:tav tm="100000">
                                          <p:val>
                                            <p:strVal val="#ppt_x"/>
                                          </p:val>
                                        </p:tav>
                                      </p:tavLst>
                                    </p:anim>
                                    <p:anim calcmode="lin" valueType="num">
                                      <p:cBhvr additive="base">
                                        <p:cTn id="18" dur="500" fill="hold"/>
                                        <p:tgtEl>
                                          <p:spTgt spid="4172"/>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4163"/>
                                        </p:tgtEl>
                                        <p:attrNameLst>
                                          <p:attrName>style.visibility</p:attrName>
                                        </p:attrNameLst>
                                      </p:cBhvr>
                                      <p:to>
                                        <p:strVal val="visible"/>
                                      </p:to>
                                    </p:set>
                                    <p:animEffect transition="in" filter="wipe(left)">
                                      <p:cBhvr>
                                        <p:cTn id="23" dur="300"/>
                                        <p:tgtEl>
                                          <p:spTgt spid="4163"/>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4161"/>
                                        </p:tgtEl>
                                        <p:attrNameLst>
                                          <p:attrName>style.visibility</p:attrName>
                                        </p:attrNameLst>
                                      </p:cBhvr>
                                      <p:to>
                                        <p:strVal val="visible"/>
                                      </p:to>
                                    </p:set>
                                    <p:animEffect transition="in" filter="wipe(left)">
                                      <p:cBhvr>
                                        <p:cTn id="28" dur="300"/>
                                        <p:tgtEl>
                                          <p:spTgt spid="4161"/>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nodeType="clickEffect">
                                  <p:stCondLst>
                                    <p:cond delay="0"/>
                                  </p:stCondLst>
                                  <p:childTnLst>
                                    <p:set>
                                      <p:cBhvr>
                                        <p:cTn id="32" dur="1" fill="hold">
                                          <p:stCondLst>
                                            <p:cond delay="0"/>
                                          </p:stCondLst>
                                        </p:cTn>
                                        <p:tgtEl>
                                          <p:spTgt spid="4171"/>
                                        </p:tgtEl>
                                        <p:attrNameLst>
                                          <p:attrName>style.visibility</p:attrName>
                                        </p:attrNameLst>
                                      </p:cBhvr>
                                      <p:to>
                                        <p:strVal val="visible"/>
                                      </p:to>
                                    </p:set>
                                    <p:anim calcmode="lin" valueType="num">
                                      <p:cBhvr additive="base">
                                        <p:cTn id="33" dur="500" fill="hold"/>
                                        <p:tgtEl>
                                          <p:spTgt spid="4171"/>
                                        </p:tgtEl>
                                        <p:attrNameLst>
                                          <p:attrName>ppt_x</p:attrName>
                                        </p:attrNameLst>
                                      </p:cBhvr>
                                      <p:tavLst>
                                        <p:tav tm="0">
                                          <p:val>
                                            <p:strVal val="0-#ppt_w/2"/>
                                          </p:val>
                                        </p:tav>
                                        <p:tav tm="100000">
                                          <p:val>
                                            <p:strVal val="#ppt_x"/>
                                          </p:val>
                                        </p:tav>
                                      </p:tavLst>
                                    </p:anim>
                                    <p:anim calcmode="lin" valueType="num">
                                      <p:cBhvr additive="base">
                                        <p:cTn id="34" dur="500" fill="hold"/>
                                        <p:tgtEl>
                                          <p:spTgt spid="41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1" grpId="0" build="p" autoUpdateAnimBg="0"/>
      <p:bldP spid="4161" grpId="0" autoUpdateAnimBg="0"/>
      <p:bldP spid="4162" grpId="0" autoUpdateAnimBg="0"/>
      <p:bldP spid="4163"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7344023E-46DD-44EA-AC69-D19E51010A94}" type="slidenum">
              <a:rPr lang="en-US" altLang="zh-CN" sz="2000" smtClean="0">
                <a:solidFill>
                  <a:srgbClr val="0000FF"/>
                </a:solidFill>
              </a:rPr>
              <a:pPr eaLnBrk="1" hangingPunct="1"/>
              <a:t>12</a:t>
            </a:fld>
            <a:endParaRPr lang="en-US" altLang="zh-CN" sz="2000" smtClean="0">
              <a:solidFill>
                <a:srgbClr val="0000FF"/>
              </a:solidFill>
            </a:endParaRPr>
          </a:p>
        </p:txBody>
      </p:sp>
      <p:sp>
        <p:nvSpPr>
          <p:cNvPr id="44036" name="Text Box 4"/>
          <p:cNvSpPr txBox="1">
            <a:spLocks noChangeArrowheads="1"/>
          </p:cNvSpPr>
          <p:nvPr/>
        </p:nvSpPr>
        <p:spPr bwMode="auto">
          <a:xfrm>
            <a:off x="1235869" y="565949"/>
            <a:ext cx="556736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2800" b="1" dirty="0"/>
              <a:t>(4) </a:t>
            </a:r>
            <a:r>
              <a:rPr lang="zh-CN" altLang="en-US" sz="2800" b="1" dirty="0"/>
              <a:t>圆柱度</a:t>
            </a:r>
            <a:r>
              <a:rPr lang="zh-CN" altLang="en-US" sz="2800" b="1" dirty="0">
                <a:latin typeface="宋体" pitchFamily="2" charset="-122"/>
              </a:rPr>
              <a:t>公差带</a:t>
            </a:r>
            <a:r>
              <a:rPr lang="zh-CN" altLang="en-US" sz="2800" dirty="0"/>
              <a:t> </a:t>
            </a:r>
          </a:p>
        </p:txBody>
      </p:sp>
      <p:sp>
        <p:nvSpPr>
          <p:cNvPr id="44070" name="Text Box 38"/>
          <p:cNvSpPr txBox="1">
            <a:spLocks noChangeArrowheads="1"/>
          </p:cNvSpPr>
          <p:nvPr/>
        </p:nvSpPr>
        <p:spPr bwMode="auto">
          <a:xfrm>
            <a:off x="611560" y="2492653"/>
            <a:ext cx="7139136" cy="936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smtClean="0"/>
              <a:t>         公差带</a:t>
            </a:r>
            <a:r>
              <a:rPr lang="zh-CN" altLang="en-US" b="1" dirty="0">
                <a:solidFill>
                  <a:srgbClr val="FF0000"/>
                </a:solidFill>
              </a:rPr>
              <a:t>定义</a:t>
            </a:r>
            <a:r>
              <a:rPr lang="zh-CN" altLang="en-US" b="1" dirty="0"/>
              <a:t>：为半径差等于公差值</a:t>
            </a:r>
            <a:r>
              <a:rPr lang="en-US" altLang="zh-CN" b="1" i="1" dirty="0"/>
              <a:t>t</a:t>
            </a:r>
            <a:r>
              <a:rPr lang="zh-CN" altLang="en-US" b="1" dirty="0"/>
              <a:t>的两同轴圆柱面所</a:t>
            </a:r>
            <a:r>
              <a:rPr lang="zh-CN" altLang="en-US" b="1" dirty="0" smtClean="0"/>
              <a:t>限定</a:t>
            </a:r>
            <a:r>
              <a:rPr lang="zh-CN" altLang="en-US" b="1" dirty="0"/>
              <a:t>的区域，如下左图所示。</a:t>
            </a:r>
          </a:p>
        </p:txBody>
      </p:sp>
      <p:sp>
        <p:nvSpPr>
          <p:cNvPr id="44071" name="Text Box 39"/>
          <p:cNvSpPr txBox="1">
            <a:spLocks noChangeArrowheads="1"/>
          </p:cNvSpPr>
          <p:nvPr/>
        </p:nvSpPr>
        <p:spPr bwMode="auto">
          <a:xfrm>
            <a:off x="1316831" y="1099349"/>
            <a:ext cx="5559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solidFill>
                  <a:srgbClr val="FF0000"/>
                </a:solidFill>
              </a:rPr>
              <a:t>标注示例</a:t>
            </a:r>
            <a:r>
              <a:rPr lang="zh-CN" altLang="en-US" b="1" dirty="0">
                <a:solidFill>
                  <a:schemeClr val="tx2"/>
                </a:solidFill>
              </a:rPr>
              <a:t>如下右图所示</a:t>
            </a:r>
            <a:r>
              <a:rPr lang="zh-CN" altLang="en-US" b="1" dirty="0">
                <a:solidFill>
                  <a:srgbClr val="FF0000"/>
                </a:solidFill>
              </a:rPr>
              <a:t>。</a:t>
            </a:r>
          </a:p>
        </p:txBody>
      </p:sp>
      <p:sp>
        <p:nvSpPr>
          <p:cNvPr id="44072" name="Text Box 40"/>
          <p:cNvSpPr txBox="1">
            <a:spLocks noChangeArrowheads="1"/>
          </p:cNvSpPr>
          <p:nvPr/>
        </p:nvSpPr>
        <p:spPr bwMode="auto">
          <a:xfrm>
            <a:off x="755576" y="1556306"/>
            <a:ext cx="7215336"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smtClean="0">
                <a:solidFill>
                  <a:srgbClr val="FF0000"/>
                </a:solidFill>
              </a:rPr>
              <a:t>        标注</a:t>
            </a:r>
            <a:r>
              <a:rPr lang="zh-CN" altLang="en-US" b="1" dirty="0">
                <a:solidFill>
                  <a:srgbClr val="FF0000"/>
                </a:solidFill>
              </a:rPr>
              <a:t>含义</a:t>
            </a:r>
            <a:r>
              <a:rPr lang="zh-CN" altLang="en-US" dirty="0"/>
              <a:t>：</a:t>
            </a:r>
            <a:r>
              <a:rPr lang="zh-CN" altLang="en-US" b="1" dirty="0"/>
              <a:t>提取（实际）圆柱面应限定在半径差等</a:t>
            </a:r>
            <a:r>
              <a:rPr lang="zh-CN" altLang="en-US" b="1" dirty="0" smtClean="0"/>
              <a:t>于 </a:t>
            </a:r>
            <a:r>
              <a:rPr lang="en-US" altLang="zh-CN" b="1" dirty="0"/>
              <a:t>0.1</a:t>
            </a:r>
            <a:r>
              <a:rPr lang="zh-CN" altLang="en-US" b="1" dirty="0"/>
              <a:t>的两同轴圆柱面之间。</a:t>
            </a:r>
          </a:p>
        </p:txBody>
      </p:sp>
      <p:grpSp>
        <p:nvGrpSpPr>
          <p:cNvPr id="44079" name="Group 47"/>
          <p:cNvGrpSpPr>
            <a:grpSpLocks/>
          </p:cNvGrpSpPr>
          <p:nvPr/>
        </p:nvGrpSpPr>
        <p:grpSpPr bwMode="auto">
          <a:xfrm>
            <a:off x="1206624" y="3572346"/>
            <a:ext cx="3581400" cy="2520950"/>
            <a:chOff x="432" y="1488"/>
            <a:chExt cx="2256" cy="1588"/>
          </a:xfrm>
        </p:grpSpPr>
        <p:graphicFrame>
          <p:nvGraphicFramePr>
            <p:cNvPr id="13323" name="Object 44"/>
            <p:cNvGraphicFramePr>
              <a:graphicFrameLocks noChangeAspect="1"/>
            </p:cNvGraphicFramePr>
            <p:nvPr/>
          </p:nvGraphicFramePr>
          <p:xfrm>
            <a:off x="432" y="1488"/>
            <a:ext cx="2256" cy="1155"/>
          </p:xfrm>
          <a:graphic>
            <a:graphicData uri="http://schemas.openxmlformats.org/presentationml/2006/ole">
              <mc:AlternateContent xmlns:mc="http://schemas.openxmlformats.org/markup-compatibility/2006">
                <mc:Choice xmlns:v="urn:schemas-microsoft-com:vml" Requires="v">
                  <p:oleObj spid="_x0000_s13365" name="位图图像" r:id="rId3" imgW="1971950" imgH="1009791" progId="Paint.Picture">
                    <p:embed/>
                  </p:oleObj>
                </mc:Choice>
                <mc:Fallback>
                  <p:oleObj name="位图图像" r:id="rId3" imgW="1971950" imgH="1009791" progId="Paint.Picture">
                    <p:embed/>
                    <p:pic>
                      <p:nvPicPr>
                        <p:cNvPr id="0" name="Object 4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 y="1488"/>
                          <a:ext cx="2256" cy="11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324" name="Text Box 46"/>
            <p:cNvSpPr txBox="1">
              <a:spLocks noChangeArrowheads="1"/>
            </p:cNvSpPr>
            <p:nvPr/>
          </p:nvSpPr>
          <p:spPr bwMode="auto">
            <a:xfrm>
              <a:off x="1104" y="2788"/>
              <a:ext cx="10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公差带图</a:t>
              </a:r>
            </a:p>
          </p:txBody>
        </p:sp>
      </p:grpSp>
      <p:grpSp>
        <p:nvGrpSpPr>
          <p:cNvPr id="44081" name="Group 49"/>
          <p:cNvGrpSpPr>
            <a:grpSpLocks/>
          </p:cNvGrpSpPr>
          <p:nvPr/>
        </p:nvGrpSpPr>
        <p:grpSpPr bwMode="auto">
          <a:xfrm>
            <a:off x="4674443" y="3500909"/>
            <a:ext cx="3209925" cy="2376487"/>
            <a:chOff x="2880" y="1488"/>
            <a:chExt cx="2022" cy="1497"/>
          </a:xfrm>
        </p:grpSpPr>
        <p:graphicFrame>
          <p:nvGraphicFramePr>
            <p:cNvPr id="13321" name="Object 45"/>
            <p:cNvGraphicFramePr>
              <a:graphicFrameLocks noChangeAspect="1"/>
            </p:cNvGraphicFramePr>
            <p:nvPr/>
          </p:nvGraphicFramePr>
          <p:xfrm>
            <a:off x="2880" y="1488"/>
            <a:ext cx="1968" cy="1063"/>
          </p:xfrm>
          <a:graphic>
            <a:graphicData uri="http://schemas.openxmlformats.org/presentationml/2006/ole">
              <mc:AlternateContent xmlns:mc="http://schemas.openxmlformats.org/markup-compatibility/2006">
                <mc:Choice xmlns:v="urn:schemas-microsoft-com:vml" Requires="v">
                  <p:oleObj spid="_x0000_s13366" name="位图图像" r:id="rId5" imgW="1905266" imgH="1028844" progId="Paint.Picture">
                    <p:embed/>
                  </p:oleObj>
                </mc:Choice>
                <mc:Fallback>
                  <p:oleObj name="位图图像" r:id="rId5" imgW="1905266" imgH="1028844" progId="Paint.Picture">
                    <p:embed/>
                    <p:pic>
                      <p:nvPicPr>
                        <p:cNvPr id="0" name="Object 4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80" y="1488"/>
                          <a:ext cx="1968" cy="1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322" name="Text Box 48"/>
            <p:cNvSpPr txBox="1">
              <a:spLocks noChangeArrowheads="1"/>
            </p:cNvSpPr>
            <p:nvPr/>
          </p:nvSpPr>
          <p:spPr bwMode="auto">
            <a:xfrm>
              <a:off x="3270" y="2697"/>
              <a:ext cx="163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标注示例图</a:t>
              </a:r>
            </a:p>
          </p:txBody>
        </p:sp>
      </p:grpSp>
      <p:sp>
        <p:nvSpPr>
          <p:cNvPr id="13" name="圆角矩形 12">
            <a:hlinkClick r:id="rId7" action="ppaction://hlinksldjump"/>
          </p:cNvPr>
          <p:cNvSpPr/>
          <p:nvPr/>
        </p:nvSpPr>
        <p:spPr bwMode="auto">
          <a:xfrm>
            <a:off x="7162800" y="6165303"/>
            <a:ext cx="1530009" cy="504057"/>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C0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4036">
                                            <p:txEl>
                                              <p:pRg st="0" end="0"/>
                                            </p:txEl>
                                          </p:spTgt>
                                        </p:tgtEl>
                                        <p:attrNameLst>
                                          <p:attrName>style.visibility</p:attrName>
                                        </p:attrNameLst>
                                      </p:cBhvr>
                                      <p:to>
                                        <p:strVal val="visible"/>
                                      </p:to>
                                    </p:set>
                                    <p:animEffect transition="in" filter="wipe(left)">
                                      <p:cBhvr>
                                        <p:cTn id="7" dur="300"/>
                                        <p:tgtEl>
                                          <p:spTgt spid="4403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4071"/>
                                        </p:tgtEl>
                                        <p:attrNameLst>
                                          <p:attrName>style.visibility</p:attrName>
                                        </p:attrNameLst>
                                      </p:cBhvr>
                                      <p:to>
                                        <p:strVal val="visible"/>
                                      </p:to>
                                    </p:set>
                                    <p:animEffect transition="in" filter="wipe(left)">
                                      <p:cBhvr>
                                        <p:cTn id="12" dur="300"/>
                                        <p:tgtEl>
                                          <p:spTgt spid="4407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44081"/>
                                        </p:tgtEl>
                                        <p:attrNameLst>
                                          <p:attrName>style.visibility</p:attrName>
                                        </p:attrNameLst>
                                      </p:cBhvr>
                                      <p:to>
                                        <p:strVal val="visible"/>
                                      </p:to>
                                    </p:set>
                                    <p:anim calcmode="lin" valueType="num">
                                      <p:cBhvr additive="base">
                                        <p:cTn id="17" dur="500" fill="hold"/>
                                        <p:tgtEl>
                                          <p:spTgt spid="44081"/>
                                        </p:tgtEl>
                                        <p:attrNameLst>
                                          <p:attrName>ppt_x</p:attrName>
                                        </p:attrNameLst>
                                      </p:cBhvr>
                                      <p:tavLst>
                                        <p:tav tm="0">
                                          <p:val>
                                            <p:strVal val="1+#ppt_w/2"/>
                                          </p:val>
                                        </p:tav>
                                        <p:tav tm="100000">
                                          <p:val>
                                            <p:strVal val="#ppt_x"/>
                                          </p:val>
                                        </p:tav>
                                      </p:tavLst>
                                    </p:anim>
                                    <p:anim calcmode="lin" valueType="num">
                                      <p:cBhvr additive="base">
                                        <p:cTn id="18" dur="500" fill="hold"/>
                                        <p:tgtEl>
                                          <p:spTgt spid="44081"/>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44072"/>
                                        </p:tgtEl>
                                        <p:attrNameLst>
                                          <p:attrName>style.visibility</p:attrName>
                                        </p:attrNameLst>
                                      </p:cBhvr>
                                      <p:to>
                                        <p:strVal val="visible"/>
                                      </p:to>
                                    </p:set>
                                    <p:animEffect transition="in" filter="wipe(left)">
                                      <p:cBhvr>
                                        <p:cTn id="23" dur="300"/>
                                        <p:tgtEl>
                                          <p:spTgt spid="44072"/>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44070"/>
                                        </p:tgtEl>
                                        <p:attrNameLst>
                                          <p:attrName>style.visibility</p:attrName>
                                        </p:attrNameLst>
                                      </p:cBhvr>
                                      <p:to>
                                        <p:strVal val="visible"/>
                                      </p:to>
                                    </p:set>
                                    <p:animEffect transition="in" filter="wipe(left)">
                                      <p:cBhvr>
                                        <p:cTn id="28" dur="300"/>
                                        <p:tgtEl>
                                          <p:spTgt spid="44070"/>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nodeType="clickEffect">
                                  <p:stCondLst>
                                    <p:cond delay="0"/>
                                  </p:stCondLst>
                                  <p:childTnLst>
                                    <p:set>
                                      <p:cBhvr>
                                        <p:cTn id="32" dur="1" fill="hold">
                                          <p:stCondLst>
                                            <p:cond delay="0"/>
                                          </p:stCondLst>
                                        </p:cTn>
                                        <p:tgtEl>
                                          <p:spTgt spid="44079"/>
                                        </p:tgtEl>
                                        <p:attrNameLst>
                                          <p:attrName>style.visibility</p:attrName>
                                        </p:attrNameLst>
                                      </p:cBhvr>
                                      <p:to>
                                        <p:strVal val="visible"/>
                                      </p:to>
                                    </p:set>
                                    <p:anim calcmode="lin" valueType="num">
                                      <p:cBhvr additive="base">
                                        <p:cTn id="33" dur="500" fill="hold"/>
                                        <p:tgtEl>
                                          <p:spTgt spid="44079"/>
                                        </p:tgtEl>
                                        <p:attrNameLst>
                                          <p:attrName>ppt_x</p:attrName>
                                        </p:attrNameLst>
                                      </p:cBhvr>
                                      <p:tavLst>
                                        <p:tav tm="0">
                                          <p:val>
                                            <p:strVal val="0-#ppt_w/2"/>
                                          </p:val>
                                        </p:tav>
                                        <p:tav tm="100000">
                                          <p:val>
                                            <p:strVal val="#ppt_x"/>
                                          </p:val>
                                        </p:tav>
                                      </p:tavLst>
                                    </p:anim>
                                    <p:anim calcmode="lin" valueType="num">
                                      <p:cBhvr additive="base">
                                        <p:cTn id="34" dur="500" fill="hold"/>
                                        <p:tgtEl>
                                          <p:spTgt spid="440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6" grpId="0" build="p" autoUpdateAnimBg="0"/>
      <p:bldP spid="44070" grpId="0" autoUpdateAnimBg="0"/>
      <p:bldP spid="44071" grpId="0" autoUpdateAnimBg="0"/>
      <p:bldP spid="44072"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EB349C1-8FC5-45AA-AE5B-64767CA1716A}" type="slidenum">
              <a:rPr lang="en-US" altLang="zh-CN" sz="2000" smtClean="0">
                <a:solidFill>
                  <a:srgbClr val="0000FF"/>
                </a:solidFill>
              </a:rPr>
              <a:pPr eaLnBrk="1" hangingPunct="1"/>
              <a:t>13</a:t>
            </a:fld>
            <a:endParaRPr lang="en-US" altLang="zh-CN" sz="2000" smtClean="0">
              <a:solidFill>
                <a:srgbClr val="0000FF"/>
              </a:solidFill>
            </a:endParaRPr>
          </a:p>
        </p:txBody>
      </p:sp>
      <p:sp>
        <p:nvSpPr>
          <p:cNvPr id="104453" name="Text Box 5"/>
          <p:cNvSpPr txBox="1">
            <a:spLocks noChangeArrowheads="1"/>
          </p:cNvSpPr>
          <p:nvPr/>
        </p:nvSpPr>
        <p:spPr bwMode="auto">
          <a:xfrm>
            <a:off x="1048072" y="498376"/>
            <a:ext cx="34448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2. </a:t>
            </a:r>
            <a:r>
              <a:rPr lang="zh-CN" altLang="en-US" b="1" dirty="0"/>
              <a:t>方向公差带</a:t>
            </a:r>
          </a:p>
        </p:txBody>
      </p:sp>
      <p:sp>
        <p:nvSpPr>
          <p:cNvPr id="104454" name="Text Box 6"/>
          <p:cNvSpPr txBox="1">
            <a:spLocks noChangeArrowheads="1"/>
          </p:cNvSpPr>
          <p:nvPr/>
        </p:nvSpPr>
        <p:spPr bwMode="auto">
          <a:xfrm>
            <a:off x="1352872" y="955576"/>
            <a:ext cx="7467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方向公差带是控制被测要素为线或面。</a:t>
            </a:r>
          </a:p>
        </p:txBody>
      </p:sp>
      <p:sp>
        <p:nvSpPr>
          <p:cNvPr id="104455" name="Text Box 7"/>
          <p:cNvSpPr txBox="1">
            <a:spLocks noChangeArrowheads="1"/>
          </p:cNvSpPr>
          <p:nvPr/>
        </p:nvSpPr>
        <p:spPr bwMode="auto">
          <a:xfrm>
            <a:off x="687658" y="5275039"/>
            <a:ext cx="8001000"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方向公差有平行度、垂直度和倾斜度等主要</a:t>
            </a:r>
            <a:r>
              <a:rPr lang="zh-CN" altLang="en-US" b="1" dirty="0" smtClean="0"/>
              <a:t>几何</a:t>
            </a:r>
            <a:r>
              <a:rPr lang="zh-CN" altLang="en-US" b="1" dirty="0"/>
              <a:t>公差</a:t>
            </a:r>
            <a:r>
              <a:rPr lang="zh-CN" altLang="en-US" b="1" dirty="0" smtClean="0"/>
              <a:t>。</a:t>
            </a:r>
            <a:endParaRPr lang="zh-CN" altLang="en-US" b="1" dirty="0"/>
          </a:p>
        </p:txBody>
      </p:sp>
      <p:sp>
        <p:nvSpPr>
          <p:cNvPr id="104456" name="Text Box 8"/>
          <p:cNvSpPr txBox="1">
            <a:spLocks noChangeArrowheads="1"/>
          </p:cNvSpPr>
          <p:nvPr/>
        </p:nvSpPr>
        <p:spPr bwMode="auto">
          <a:xfrm>
            <a:off x="656282" y="1380505"/>
            <a:ext cx="7804150"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solidFill>
                  <a:srgbClr val="FF0000"/>
                </a:solidFill>
              </a:rPr>
              <a:t>        </a:t>
            </a:r>
            <a:r>
              <a:rPr lang="zh-CN" altLang="en-US" b="1" dirty="0">
                <a:solidFill>
                  <a:srgbClr val="FF0000"/>
                </a:solidFill>
              </a:rPr>
              <a:t>方向公差</a:t>
            </a:r>
            <a:r>
              <a:rPr lang="zh-CN" altLang="en-US" b="1" dirty="0"/>
              <a:t>是指实际关联要素</a:t>
            </a:r>
            <a:r>
              <a:rPr lang="zh-CN" altLang="en-US" b="1" dirty="0">
                <a:solidFill>
                  <a:srgbClr val="FF0000"/>
                </a:solidFill>
              </a:rPr>
              <a:t>相对基准要素</a:t>
            </a:r>
            <a:r>
              <a:rPr lang="zh-CN" altLang="en-US" b="1" dirty="0"/>
              <a:t>的理想方向</a:t>
            </a:r>
          </a:p>
          <a:p>
            <a:pPr eaLnBrk="1" hangingPunct="1">
              <a:lnSpc>
                <a:spcPct val="120000"/>
              </a:lnSpc>
            </a:pPr>
            <a:r>
              <a:rPr lang="zh-CN" altLang="en-US" b="1" dirty="0"/>
              <a:t>的允许变动量。因此，方向公差有</a:t>
            </a:r>
            <a:r>
              <a:rPr lang="zh-CN" altLang="en-US" b="1" dirty="0">
                <a:solidFill>
                  <a:srgbClr val="FF0000"/>
                </a:solidFill>
              </a:rPr>
              <a:t>基准</a:t>
            </a:r>
            <a:r>
              <a:rPr lang="zh-CN" altLang="en-US" b="1" dirty="0"/>
              <a:t>。</a:t>
            </a:r>
          </a:p>
        </p:txBody>
      </p:sp>
      <p:grpSp>
        <p:nvGrpSpPr>
          <p:cNvPr id="104468" name="Group 20"/>
          <p:cNvGrpSpPr>
            <a:grpSpLocks/>
          </p:cNvGrpSpPr>
          <p:nvPr/>
        </p:nvGrpSpPr>
        <p:grpSpPr bwMode="auto">
          <a:xfrm>
            <a:off x="733326" y="2815952"/>
            <a:ext cx="1822450" cy="1981200"/>
            <a:chOff x="340" y="1728"/>
            <a:chExt cx="1148" cy="1248"/>
          </a:xfrm>
        </p:grpSpPr>
        <p:sp>
          <p:nvSpPr>
            <p:cNvPr id="14354" name="Text Box 9"/>
            <p:cNvSpPr txBox="1">
              <a:spLocks noChangeArrowheads="1"/>
            </p:cNvSpPr>
            <p:nvPr/>
          </p:nvSpPr>
          <p:spPr bwMode="auto">
            <a:xfrm>
              <a:off x="340" y="2208"/>
              <a:ext cx="912"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a:t>基  准</a:t>
              </a:r>
              <a:r>
                <a:rPr lang="zh-CN" altLang="en-US" b="1"/>
                <a:t> </a:t>
              </a:r>
            </a:p>
          </p:txBody>
        </p:sp>
        <p:sp>
          <p:nvSpPr>
            <p:cNvPr id="14355" name="AutoShape 10"/>
            <p:cNvSpPr>
              <a:spLocks/>
            </p:cNvSpPr>
            <p:nvPr/>
          </p:nvSpPr>
          <p:spPr bwMode="auto">
            <a:xfrm>
              <a:off x="1152" y="1728"/>
              <a:ext cx="336" cy="1248"/>
            </a:xfrm>
            <a:prstGeom prst="leftBrace">
              <a:avLst>
                <a:gd name="adj1" fmla="val 30952"/>
                <a:gd name="adj2" fmla="val 50000"/>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469" name="Group 21"/>
          <p:cNvGrpSpPr>
            <a:grpSpLocks/>
          </p:cNvGrpSpPr>
          <p:nvPr/>
        </p:nvGrpSpPr>
        <p:grpSpPr bwMode="auto">
          <a:xfrm>
            <a:off x="2438400" y="2569840"/>
            <a:ext cx="1219200" cy="990600"/>
            <a:chOff x="1536" y="1536"/>
            <a:chExt cx="768" cy="624"/>
          </a:xfrm>
        </p:grpSpPr>
        <p:sp>
          <p:nvSpPr>
            <p:cNvPr id="14352" name="Text Box 11"/>
            <p:cNvSpPr txBox="1">
              <a:spLocks noChangeArrowheads="1"/>
            </p:cNvSpPr>
            <p:nvPr/>
          </p:nvSpPr>
          <p:spPr bwMode="auto">
            <a:xfrm>
              <a:off x="1536" y="1680"/>
              <a:ext cx="576"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a:solidFill>
                    <a:srgbClr val="FF0000"/>
                  </a:solidFill>
                </a:rPr>
                <a:t>面</a:t>
              </a:r>
              <a:r>
                <a:rPr lang="zh-CN" altLang="en-US" sz="2800"/>
                <a:t> </a:t>
              </a:r>
            </a:p>
          </p:txBody>
        </p:sp>
        <p:sp>
          <p:nvSpPr>
            <p:cNvPr id="14353" name="AutoShape 13"/>
            <p:cNvSpPr>
              <a:spLocks/>
            </p:cNvSpPr>
            <p:nvPr/>
          </p:nvSpPr>
          <p:spPr bwMode="auto">
            <a:xfrm>
              <a:off x="2064" y="1536"/>
              <a:ext cx="240" cy="624"/>
            </a:xfrm>
            <a:prstGeom prst="leftBrace">
              <a:avLst>
                <a:gd name="adj1" fmla="val 21667"/>
                <a:gd name="adj2" fmla="val 5000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4462" name="Text Box 14"/>
          <p:cNvSpPr txBox="1">
            <a:spLocks noChangeArrowheads="1"/>
          </p:cNvSpPr>
          <p:nvPr/>
        </p:nvSpPr>
        <p:spPr bwMode="auto">
          <a:xfrm>
            <a:off x="3733800" y="2341240"/>
            <a:ext cx="479901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2800" b="1" dirty="0"/>
              <a:t>① </a:t>
            </a:r>
            <a:r>
              <a:rPr lang="zh-CN" altLang="en-US" sz="2800" b="1" dirty="0"/>
              <a:t>被测要素</a:t>
            </a:r>
            <a:r>
              <a:rPr lang="zh-CN" altLang="en-US" sz="2800" b="1" dirty="0">
                <a:solidFill>
                  <a:schemeClr val="accent1">
                    <a:lumMod val="50000"/>
                  </a:schemeClr>
                </a:solidFill>
              </a:rPr>
              <a:t>为面</a:t>
            </a:r>
            <a:r>
              <a:rPr lang="zh-CN" altLang="en-US" sz="2800" b="1" dirty="0"/>
              <a:t>对</a:t>
            </a:r>
            <a:r>
              <a:rPr lang="zh-CN" altLang="en-US" sz="2800" b="1" dirty="0">
                <a:solidFill>
                  <a:srgbClr val="FF0000"/>
                </a:solidFill>
              </a:rPr>
              <a:t>基准面</a:t>
            </a:r>
            <a:endParaRPr lang="zh-CN" altLang="en-US" sz="2800" dirty="0"/>
          </a:p>
        </p:txBody>
      </p:sp>
      <p:sp>
        <p:nvSpPr>
          <p:cNvPr id="104463" name="Text Box 15"/>
          <p:cNvSpPr txBox="1">
            <a:spLocks noChangeArrowheads="1"/>
          </p:cNvSpPr>
          <p:nvPr/>
        </p:nvSpPr>
        <p:spPr bwMode="auto">
          <a:xfrm>
            <a:off x="3733800" y="3212976"/>
            <a:ext cx="451008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2800" b="1" dirty="0"/>
              <a:t>② </a:t>
            </a:r>
            <a:r>
              <a:rPr lang="zh-CN" altLang="en-US" sz="2800" b="1" dirty="0"/>
              <a:t>被测要素</a:t>
            </a:r>
            <a:r>
              <a:rPr lang="zh-CN" altLang="en-US" sz="2800" b="1" dirty="0">
                <a:solidFill>
                  <a:schemeClr val="accent1">
                    <a:lumMod val="50000"/>
                  </a:schemeClr>
                </a:solidFill>
              </a:rPr>
              <a:t>为线</a:t>
            </a:r>
            <a:r>
              <a:rPr lang="zh-CN" altLang="en-US" sz="2800" b="1" dirty="0"/>
              <a:t>对</a:t>
            </a:r>
            <a:r>
              <a:rPr lang="zh-CN" altLang="en-US" sz="2800" b="1" dirty="0">
                <a:solidFill>
                  <a:srgbClr val="FF0000"/>
                </a:solidFill>
              </a:rPr>
              <a:t>基准面</a:t>
            </a:r>
            <a:endParaRPr lang="zh-CN" altLang="en-US" dirty="0"/>
          </a:p>
        </p:txBody>
      </p:sp>
      <p:sp>
        <p:nvSpPr>
          <p:cNvPr id="104464" name="Text Box 16"/>
          <p:cNvSpPr txBox="1">
            <a:spLocks noChangeArrowheads="1"/>
          </p:cNvSpPr>
          <p:nvPr/>
        </p:nvSpPr>
        <p:spPr bwMode="auto">
          <a:xfrm>
            <a:off x="3733800" y="3886200"/>
            <a:ext cx="451008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2800" b="1" dirty="0"/>
              <a:t>③ </a:t>
            </a:r>
            <a:r>
              <a:rPr lang="zh-CN" altLang="en-US" sz="2800" b="1" dirty="0"/>
              <a:t>被测要素</a:t>
            </a:r>
            <a:r>
              <a:rPr lang="zh-CN" altLang="en-US" sz="2800" dirty="0">
                <a:solidFill>
                  <a:schemeClr val="accent1">
                    <a:lumMod val="50000"/>
                  </a:schemeClr>
                </a:solidFill>
              </a:rPr>
              <a:t>为面</a:t>
            </a:r>
            <a:r>
              <a:rPr lang="zh-CN" altLang="en-US" sz="2800" dirty="0"/>
              <a:t>对</a:t>
            </a:r>
            <a:r>
              <a:rPr lang="zh-CN" altLang="en-US" sz="2800" b="1" dirty="0">
                <a:solidFill>
                  <a:srgbClr val="FF0000"/>
                </a:solidFill>
              </a:rPr>
              <a:t>基准线</a:t>
            </a:r>
            <a:endParaRPr lang="zh-CN" altLang="en-US" sz="2800" dirty="0"/>
          </a:p>
        </p:txBody>
      </p:sp>
      <p:grpSp>
        <p:nvGrpSpPr>
          <p:cNvPr id="104470" name="Group 22"/>
          <p:cNvGrpSpPr>
            <a:grpSpLocks/>
          </p:cNvGrpSpPr>
          <p:nvPr/>
        </p:nvGrpSpPr>
        <p:grpSpPr bwMode="auto">
          <a:xfrm>
            <a:off x="2438400" y="4114800"/>
            <a:ext cx="1219200" cy="914400"/>
            <a:chOff x="1536" y="2592"/>
            <a:chExt cx="768" cy="576"/>
          </a:xfrm>
        </p:grpSpPr>
        <p:sp>
          <p:nvSpPr>
            <p:cNvPr id="14350" name="Text Box 12"/>
            <p:cNvSpPr txBox="1">
              <a:spLocks noChangeArrowheads="1"/>
            </p:cNvSpPr>
            <p:nvPr/>
          </p:nvSpPr>
          <p:spPr bwMode="auto">
            <a:xfrm>
              <a:off x="1536" y="2688"/>
              <a:ext cx="624"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a:solidFill>
                    <a:srgbClr val="FF0000"/>
                  </a:solidFill>
                </a:rPr>
                <a:t>线</a:t>
              </a:r>
              <a:r>
                <a:rPr lang="zh-CN" altLang="en-US"/>
                <a:t> </a:t>
              </a:r>
            </a:p>
          </p:txBody>
        </p:sp>
        <p:sp>
          <p:nvSpPr>
            <p:cNvPr id="14351" name="AutoShape 17"/>
            <p:cNvSpPr>
              <a:spLocks/>
            </p:cNvSpPr>
            <p:nvPr/>
          </p:nvSpPr>
          <p:spPr bwMode="auto">
            <a:xfrm>
              <a:off x="2064" y="2592"/>
              <a:ext cx="240" cy="576"/>
            </a:xfrm>
            <a:prstGeom prst="leftBrace">
              <a:avLst>
                <a:gd name="adj1" fmla="val 20000"/>
                <a:gd name="adj2" fmla="val 5000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4466" name="Text Box 18"/>
          <p:cNvSpPr txBox="1">
            <a:spLocks noChangeArrowheads="1"/>
          </p:cNvSpPr>
          <p:nvPr/>
        </p:nvSpPr>
        <p:spPr bwMode="auto">
          <a:xfrm>
            <a:off x="3733800" y="4648200"/>
            <a:ext cx="458311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2800" b="1" dirty="0"/>
              <a:t>④ </a:t>
            </a:r>
            <a:r>
              <a:rPr lang="zh-CN" altLang="en-US" sz="2800" b="1" dirty="0"/>
              <a:t>被测要素</a:t>
            </a:r>
            <a:r>
              <a:rPr lang="zh-CN" altLang="en-US" sz="2800" b="1" dirty="0">
                <a:solidFill>
                  <a:schemeClr val="accent1">
                    <a:lumMod val="50000"/>
                  </a:schemeClr>
                </a:solidFill>
              </a:rPr>
              <a:t>为线</a:t>
            </a:r>
            <a:r>
              <a:rPr lang="zh-CN" altLang="en-US" sz="2800" dirty="0"/>
              <a:t>对</a:t>
            </a:r>
            <a:r>
              <a:rPr lang="zh-CN" altLang="en-US" sz="2800" b="1" dirty="0">
                <a:solidFill>
                  <a:srgbClr val="FF0000"/>
                </a:solidFill>
              </a:rPr>
              <a:t>基准线</a:t>
            </a:r>
            <a:endParaRPr lang="zh-CN" alt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04453"/>
                                        </p:tgtEl>
                                        <p:attrNameLst>
                                          <p:attrName>style.visibility</p:attrName>
                                        </p:attrNameLst>
                                      </p:cBhvr>
                                      <p:to>
                                        <p:strVal val="visible"/>
                                      </p:to>
                                    </p:set>
                                    <p:animEffect transition="in" filter="wipe(left)">
                                      <p:cBhvr>
                                        <p:cTn id="7" dur="300"/>
                                        <p:tgtEl>
                                          <p:spTgt spid="10445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04454"/>
                                        </p:tgtEl>
                                        <p:attrNameLst>
                                          <p:attrName>style.visibility</p:attrName>
                                        </p:attrNameLst>
                                      </p:cBhvr>
                                      <p:to>
                                        <p:strVal val="visible"/>
                                      </p:to>
                                    </p:set>
                                    <p:animEffect transition="in" filter="wipe(left)">
                                      <p:cBhvr>
                                        <p:cTn id="12" dur="300"/>
                                        <p:tgtEl>
                                          <p:spTgt spid="10445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04456"/>
                                        </p:tgtEl>
                                        <p:attrNameLst>
                                          <p:attrName>style.visibility</p:attrName>
                                        </p:attrNameLst>
                                      </p:cBhvr>
                                      <p:to>
                                        <p:strVal val="visible"/>
                                      </p:to>
                                    </p:set>
                                    <p:animEffect transition="in" filter="wipe(left)">
                                      <p:cBhvr>
                                        <p:cTn id="17" dur="300"/>
                                        <p:tgtEl>
                                          <p:spTgt spid="10445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04468"/>
                                        </p:tgtEl>
                                        <p:attrNameLst>
                                          <p:attrName>style.visibility</p:attrName>
                                        </p:attrNameLst>
                                      </p:cBhvr>
                                      <p:to>
                                        <p:strVal val="visible"/>
                                      </p:to>
                                    </p:set>
                                    <p:animEffect transition="in" filter="wipe(left)">
                                      <p:cBhvr>
                                        <p:cTn id="22" dur="2000"/>
                                        <p:tgtEl>
                                          <p:spTgt spid="10446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104469"/>
                                        </p:tgtEl>
                                        <p:attrNameLst>
                                          <p:attrName>style.visibility</p:attrName>
                                        </p:attrNameLst>
                                      </p:cBhvr>
                                      <p:to>
                                        <p:strVal val="visible"/>
                                      </p:to>
                                    </p:set>
                                    <p:animEffect transition="in" filter="wipe(left)">
                                      <p:cBhvr>
                                        <p:cTn id="27" dur="2000"/>
                                        <p:tgtEl>
                                          <p:spTgt spid="10446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104462"/>
                                        </p:tgtEl>
                                        <p:attrNameLst>
                                          <p:attrName>style.visibility</p:attrName>
                                        </p:attrNameLst>
                                      </p:cBhvr>
                                      <p:to>
                                        <p:strVal val="visible"/>
                                      </p:to>
                                    </p:set>
                                    <p:animEffect transition="in" filter="wipe(left)">
                                      <p:cBhvr>
                                        <p:cTn id="32" dur="300"/>
                                        <p:tgtEl>
                                          <p:spTgt spid="10446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104463"/>
                                        </p:tgtEl>
                                        <p:attrNameLst>
                                          <p:attrName>style.visibility</p:attrName>
                                        </p:attrNameLst>
                                      </p:cBhvr>
                                      <p:to>
                                        <p:strVal val="visible"/>
                                      </p:to>
                                    </p:set>
                                    <p:animEffect transition="in" filter="wipe(left)">
                                      <p:cBhvr>
                                        <p:cTn id="37" dur="300"/>
                                        <p:tgtEl>
                                          <p:spTgt spid="104463"/>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104470"/>
                                        </p:tgtEl>
                                        <p:attrNameLst>
                                          <p:attrName>style.visibility</p:attrName>
                                        </p:attrNameLst>
                                      </p:cBhvr>
                                      <p:to>
                                        <p:strVal val="visible"/>
                                      </p:to>
                                    </p:set>
                                    <p:animEffect transition="in" filter="wipe(left)">
                                      <p:cBhvr>
                                        <p:cTn id="42" dur="2000"/>
                                        <p:tgtEl>
                                          <p:spTgt spid="104470"/>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104464"/>
                                        </p:tgtEl>
                                        <p:attrNameLst>
                                          <p:attrName>style.visibility</p:attrName>
                                        </p:attrNameLst>
                                      </p:cBhvr>
                                      <p:to>
                                        <p:strVal val="visible"/>
                                      </p:to>
                                    </p:set>
                                    <p:animEffect transition="in" filter="wipe(left)">
                                      <p:cBhvr>
                                        <p:cTn id="47" dur="300"/>
                                        <p:tgtEl>
                                          <p:spTgt spid="10446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104466"/>
                                        </p:tgtEl>
                                        <p:attrNameLst>
                                          <p:attrName>style.visibility</p:attrName>
                                        </p:attrNameLst>
                                      </p:cBhvr>
                                      <p:to>
                                        <p:strVal val="visible"/>
                                      </p:to>
                                    </p:set>
                                    <p:animEffect transition="in" filter="wipe(left)">
                                      <p:cBhvr>
                                        <p:cTn id="52" dur="300"/>
                                        <p:tgtEl>
                                          <p:spTgt spid="104466"/>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104455"/>
                                        </p:tgtEl>
                                        <p:attrNameLst>
                                          <p:attrName>style.visibility</p:attrName>
                                        </p:attrNameLst>
                                      </p:cBhvr>
                                      <p:to>
                                        <p:strVal val="visible"/>
                                      </p:to>
                                    </p:set>
                                    <p:animEffect transition="in" filter="wipe(left)">
                                      <p:cBhvr>
                                        <p:cTn id="57" dur="300"/>
                                        <p:tgtEl>
                                          <p:spTgt spid="1044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3" grpId="0" autoUpdateAnimBg="0"/>
      <p:bldP spid="104454" grpId="0" autoUpdateAnimBg="0"/>
      <p:bldP spid="104455" grpId="0" autoUpdateAnimBg="0"/>
      <p:bldP spid="104456" grpId="0" autoUpdateAnimBg="0"/>
      <p:bldP spid="104462" grpId="0" autoUpdateAnimBg="0"/>
      <p:bldP spid="104463" grpId="0" autoUpdateAnimBg="0"/>
      <p:bldP spid="104464" grpId="0" autoUpdateAnimBg="0"/>
      <p:bldP spid="104466"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625138EB-BEE0-45C6-8CA6-E620394A928A}" type="slidenum">
              <a:rPr lang="en-US" altLang="zh-CN" sz="2000" smtClean="0">
                <a:solidFill>
                  <a:srgbClr val="0000FF"/>
                </a:solidFill>
              </a:rPr>
              <a:pPr eaLnBrk="1" hangingPunct="1"/>
              <a:t>14</a:t>
            </a:fld>
            <a:endParaRPr lang="en-US" altLang="zh-CN" sz="2000" smtClean="0">
              <a:solidFill>
                <a:srgbClr val="0000FF"/>
              </a:solidFill>
            </a:endParaRPr>
          </a:p>
        </p:txBody>
      </p:sp>
      <p:sp>
        <p:nvSpPr>
          <p:cNvPr id="106500" name="Text Box 4"/>
          <p:cNvSpPr txBox="1">
            <a:spLocks noChangeArrowheads="1"/>
          </p:cNvSpPr>
          <p:nvPr/>
        </p:nvSpPr>
        <p:spPr bwMode="auto">
          <a:xfrm>
            <a:off x="381000" y="228377"/>
            <a:ext cx="8007424"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dirty="0"/>
              <a:t>       </a:t>
            </a:r>
            <a:r>
              <a:rPr lang="zh-CN" altLang="en-US" b="1" dirty="0"/>
              <a:t>常用平行度、垂直度和倾斜度公差带的定义及</a:t>
            </a:r>
            <a:r>
              <a:rPr lang="zh-CN" altLang="en-US" b="1" dirty="0" smtClean="0"/>
              <a:t>标注示例</a:t>
            </a:r>
            <a:r>
              <a:rPr lang="zh-CN" altLang="en-US" b="1" dirty="0"/>
              <a:t>见表</a:t>
            </a:r>
            <a:r>
              <a:rPr lang="en-US" altLang="zh-CN" b="1" dirty="0" smtClean="0"/>
              <a:t>4.5</a:t>
            </a:r>
            <a:r>
              <a:rPr lang="zh-CN" altLang="en-US" b="1" dirty="0" smtClean="0"/>
              <a:t>。</a:t>
            </a:r>
            <a:endParaRPr lang="en-US" altLang="zh-CN" b="1" dirty="0"/>
          </a:p>
        </p:txBody>
      </p:sp>
      <p:graphicFrame>
        <p:nvGraphicFramePr>
          <p:cNvPr id="106501" name="Object 5"/>
          <p:cNvGraphicFramePr>
            <a:graphicFrameLocks noChangeAspect="1"/>
          </p:cNvGraphicFramePr>
          <p:nvPr>
            <p:extLst>
              <p:ext uri="{D42A27DB-BD31-4B8C-83A1-F6EECF244321}">
                <p14:modId xmlns:p14="http://schemas.microsoft.com/office/powerpoint/2010/main" val="1389608407"/>
              </p:ext>
            </p:extLst>
          </p:nvPr>
        </p:nvGraphicFramePr>
        <p:xfrm>
          <a:off x="2295103" y="810344"/>
          <a:ext cx="5229225" cy="5715000"/>
        </p:xfrm>
        <a:graphic>
          <a:graphicData uri="http://schemas.openxmlformats.org/presentationml/2006/ole">
            <mc:AlternateContent xmlns:mc="http://schemas.openxmlformats.org/markup-compatibility/2006">
              <mc:Choice xmlns:v="urn:schemas-microsoft-com:vml" Requires="v">
                <p:oleObj spid="_x0000_s15385" name="位图图像" r:id="rId3" imgW="5028571" imgH="5495238" progId="Paint.Picture">
                  <p:embed/>
                </p:oleObj>
              </mc:Choice>
              <mc:Fallback>
                <p:oleObj name="位图图像" r:id="rId3" imgW="5028571" imgH="5495238" progId="Paint.Picture">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95103" y="810344"/>
                        <a:ext cx="5229225" cy="571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06500"/>
                                        </p:tgtEl>
                                        <p:attrNameLst>
                                          <p:attrName>style.visibility</p:attrName>
                                        </p:attrNameLst>
                                      </p:cBhvr>
                                      <p:to>
                                        <p:strVal val="visible"/>
                                      </p:to>
                                    </p:set>
                                    <p:animEffect transition="in" filter="wipe(left)">
                                      <p:cBhvr>
                                        <p:cTn id="7" dur="300"/>
                                        <p:tgtEl>
                                          <p:spTgt spid="10650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106501"/>
                                        </p:tgtEl>
                                        <p:attrNameLst>
                                          <p:attrName>style.visibility</p:attrName>
                                        </p:attrNameLst>
                                      </p:cBhvr>
                                      <p:to>
                                        <p:strVal val="visible"/>
                                      </p:to>
                                    </p:set>
                                    <p:anim calcmode="lin" valueType="num">
                                      <p:cBhvr additive="base">
                                        <p:cTn id="12" dur="500" fill="hold"/>
                                        <p:tgtEl>
                                          <p:spTgt spid="106501"/>
                                        </p:tgtEl>
                                        <p:attrNameLst>
                                          <p:attrName>ppt_x</p:attrName>
                                        </p:attrNameLst>
                                      </p:cBhvr>
                                      <p:tavLst>
                                        <p:tav tm="0">
                                          <p:val>
                                            <p:strVal val="0-#ppt_w/2"/>
                                          </p:val>
                                        </p:tav>
                                        <p:tav tm="100000">
                                          <p:val>
                                            <p:strVal val="#ppt_x"/>
                                          </p:val>
                                        </p:tav>
                                      </p:tavLst>
                                    </p:anim>
                                    <p:anim calcmode="lin" valueType="num">
                                      <p:cBhvr additive="base">
                                        <p:cTn id="13" dur="500" fill="hold"/>
                                        <p:tgtEl>
                                          <p:spTgt spid="10650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0"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453FEBD5-C460-4256-95BC-57687E01F074}" type="slidenum">
              <a:rPr lang="en-US" altLang="zh-CN" sz="2000" smtClean="0">
                <a:solidFill>
                  <a:srgbClr val="0000FF"/>
                </a:solidFill>
              </a:rPr>
              <a:pPr eaLnBrk="1" hangingPunct="1"/>
              <a:t>15</a:t>
            </a:fld>
            <a:endParaRPr lang="en-US" altLang="zh-CN" sz="2000" smtClean="0">
              <a:solidFill>
                <a:srgbClr val="0000FF"/>
              </a:solidFill>
            </a:endParaRPr>
          </a:p>
        </p:txBody>
      </p:sp>
      <p:grpSp>
        <p:nvGrpSpPr>
          <p:cNvPr id="2" name="组合 1"/>
          <p:cNvGrpSpPr>
            <a:grpSpLocks/>
          </p:cNvGrpSpPr>
          <p:nvPr/>
        </p:nvGrpSpPr>
        <p:grpSpPr bwMode="auto">
          <a:xfrm>
            <a:off x="1143000" y="196850"/>
            <a:ext cx="5975350" cy="6400800"/>
            <a:chOff x="1143000" y="152400"/>
            <a:chExt cx="5975350" cy="6400800"/>
          </a:xfrm>
        </p:grpSpPr>
        <p:grpSp>
          <p:nvGrpSpPr>
            <p:cNvPr id="16388" name="Group 10"/>
            <p:cNvGrpSpPr>
              <a:grpSpLocks/>
            </p:cNvGrpSpPr>
            <p:nvPr/>
          </p:nvGrpSpPr>
          <p:grpSpPr bwMode="auto">
            <a:xfrm>
              <a:off x="1143000" y="152400"/>
              <a:ext cx="5975350" cy="6400800"/>
              <a:chOff x="1056" y="288"/>
              <a:chExt cx="3288" cy="3522"/>
            </a:xfrm>
          </p:grpSpPr>
          <p:graphicFrame>
            <p:nvGraphicFramePr>
              <p:cNvPr id="16390" name="Object 4"/>
              <p:cNvGraphicFramePr>
                <a:graphicFrameLocks noChangeAspect="1"/>
              </p:cNvGraphicFramePr>
              <p:nvPr/>
            </p:nvGraphicFramePr>
            <p:xfrm>
              <a:off x="1152" y="528"/>
              <a:ext cx="3192" cy="1056"/>
            </p:xfrm>
            <a:graphic>
              <a:graphicData uri="http://schemas.openxmlformats.org/presentationml/2006/ole">
                <mc:AlternateContent xmlns:mc="http://schemas.openxmlformats.org/markup-compatibility/2006">
                  <mc:Choice xmlns:v="urn:schemas-microsoft-com:vml" Requires="v">
                    <p:oleObj spid="_x0000_s16460" name="位图图像" r:id="rId3" imgW="5068007" imgH="1676634" progId="Paint.Picture">
                      <p:embed/>
                    </p:oleObj>
                  </mc:Choice>
                  <mc:Fallback>
                    <p:oleObj name="位图图像" r:id="rId3" imgW="5068007" imgH="1676634" progId="Paint.Picture">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52" y="528"/>
                            <a:ext cx="3192" cy="1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6391" name="Object 5"/>
              <p:cNvGraphicFramePr>
                <a:graphicFrameLocks noChangeAspect="1"/>
              </p:cNvGraphicFramePr>
              <p:nvPr/>
            </p:nvGraphicFramePr>
            <p:xfrm>
              <a:off x="1176" y="288"/>
              <a:ext cx="3144" cy="288"/>
            </p:xfrm>
            <a:graphic>
              <a:graphicData uri="http://schemas.openxmlformats.org/presentationml/2006/ole">
                <mc:AlternateContent xmlns:mc="http://schemas.openxmlformats.org/markup-compatibility/2006">
                  <mc:Choice xmlns:v="urn:schemas-microsoft-com:vml" Requires="v">
                    <p:oleObj spid="_x0000_s16461" name="位图图像" r:id="rId5" imgW="4990476" imgH="457143" progId="Paint.Picture">
                      <p:embed/>
                    </p:oleObj>
                  </mc:Choice>
                  <mc:Fallback>
                    <p:oleObj name="位图图像" r:id="rId5" imgW="4990476" imgH="457143" progId="Paint.Picture">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76" y="288"/>
                            <a:ext cx="314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6392" name="Object 8"/>
              <p:cNvGraphicFramePr>
                <a:graphicFrameLocks noChangeAspect="1"/>
              </p:cNvGraphicFramePr>
              <p:nvPr/>
            </p:nvGraphicFramePr>
            <p:xfrm>
              <a:off x="1146" y="1584"/>
              <a:ext cx="3174" cy="2226"/>
            </p:xfrm>
            <a:graphic>
              <a:graphicData uri="http://schemas.openxmlformats.org/presentationml/2006/ole">
                <mc:AlternateContent xmlns:mc="http://schemas.openxmlformats.org/markup-compatibility/2006">
                  <mc:Choice xmlns:v="urn:schemas-microsoft-com:vml" Requires="v">
                    <p:oleObj spid="_x0000_s16462" name="位图图像" r:id="rId7" imgW="5038095" imgH="3533333" progId="Paint.Picture">
                      <p:embed/>
                    </p:oleObj>
                  </mc:Choice>
                  <mc:Fallback>
                    <p:oleObj name="位图图像" r:id="rId7" imgW="5038095" imgH="3533333" progId="Paint.Picture">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46" y="1584"/>
                            <a:ext cx="3174" cy="2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6393" name="Rectangle 9"/>
              <p:cNvSpPr>
                <a:spLocks noChangeArrowheads="1"/>
              </p:cNvSpPr>
              <p:nvPr/>
            </p:nvSpPr>
            <p:spPr bwMode="auto">
              <a:xfrm>
                <a:off x="1056" y="1536"/>
                <a:ext cx="192" cy="144"/>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pic>
          <p:nvPicPr>
            <p:cNvPr id="16389" name="Picture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051720" y="663352"/>
              <a:ext cx="2448272" cy="549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0-#ppt_w/2"/>
                                          </p:val>
                                        </p:tav>
                                        <p:tav tm="100000">
                                          <p:val>
                                            <p:strVal val="#ppt_x"/>
                                          </p:val>
                                        </p:tav>
                                      </p:tavLst>
                                    </p:anim>
                                    <p:anim calcmode="lin" valueType="num">
                                      <p:cBhvr additive="base">
                                        <p:cTn id="8" dur="2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97E699F-D403-450D-A1BA-688310455E5F}" type="slidenum">
              <a:rPr lang="en-US" altLang="zh-CN" sz="2000" smtClean="0">
                <a:solidFill>
                  <a:srgbClr val="0000FF"/>
                </a:solidFill>
              </a:rPr>
              <a:pPr eaLnBrk="1" hangingPunct="1"/>
              <a:t>16</a:t>
            </a:fld>
            <a:endParaRPr lang="en-US" altLang="zh-CN" sz="2000" smtClean="0">
              <a:solidFill>
                <a:srgbClr val="0000FF"/>
              </a:solidFill>
            </a:endParaRPr>
          </a:p>
        </p:txBody>
      </p:sp>
      <p:grpSp>
        <p:nvGrpSpPr>
          <p:cNvPr id="108550" name="Group 6"/>
          <p:cNvGrpSpPr>
            <a:grpSpLocks/>
          </p:cNvGrpSpPr>
          <p:nvPr/>
        </p:nvGrpSpPr>
        <p:grpSpPr bwMode="auto">
          <a:xfrm>
            <a:off x="762000" y="457200"/>
            <a:ext cx="7010400" cy="5418138"/>
            <a:chOff x="720" y="144"/>
            <a:chExt cx="3144" cy="2430"/>
          </a:xfrm>
        </p:grpSpPr>
        <p:graphicFrame>
          <p:nvGraphicFramePr>
            <p:cNvPr id="17412" name="Object 4"/>
            <p:cNvGraphicFramePr>
              <a:graphicFrameLocks noChangeAspect="1"/>
            </p:cNvGraphicFramePr>
            <p:nvPr/>
          </p:nvGraphicFramePr>
          <p:xfrm>
            <a:off x="720" y="144"/>
            <a:ext cx="3144" cy="288"/>
          </p:xfrm>
          <a:graphic>
            <a:graphicData uri="http://schemas.openxmlformats.org/presentationml/2006/ole">
              <mc:AlternateContent xmlns:mc="http://schemas.openxmlformats.org/markup-compatibility/2006">
                <mc:Choice xmlns:v="urn:schemas-microsoft-com:vml" Requires="v">
                  <p:oleObj spid="_x0000_s17456" name="位图图像" r:id="rId3" imgW="4990476" imgH="457143" progId="Paint.Picture">
                    <p:embed/>
                  </p:oleObj>
                </mc:Choice>
                <mc:Fallback>
                  <p:oleObj name="位图图像" r:id="rId3" imgW="4990476" imgH="457143" progId="Paint.Picture">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0" y="144"/>
                          <a:ext cx="314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413" name="Object 5"/>
            <p:cNvGraphicFramePr>
              <a:graphicFrameLocks noChangeAspect="1"/>
            </p:cNvGraphicFramePr>
            <p:nvPr/>
          </p:nvGraphicFramePr>
          <p:xfrm>
            <a:off x="720" y="432"/>
            <a:ext cx="3108" cy="2142"/>
          </p:xfrm>
          <a:graphic>
            <a:graphicData uri="http://schemas.openxmlformats.org/presentationml/2006/ole">
              <mc:AlternateContent xmlns:mc="http://schemas.openxmlformats.org/markup-compatibility/2006">
                <mc:Choice xmlns:v="urn:schemas-microsoft-com:vml" Requires="v">
                  <p:oleObj spid="_x0000_s17457" name="位图图像" r:id="rId5" imgW="4933333" imgH="3400900" progId="Paint.Picture">
                    <p:embed/>
                  </p:oleObj>
                </mc:Choice>
                <mc:Fallback>
                  <p:oleObj name="位图图像" r:id="rId5" imgW="4933333" imgH="3400900" progId="Paint.Picture">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0" y="432"/>
                          <a:ext cx="3108" cy="21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08550"/>
                                        </p:tgtEl>
                                        <p:attrNameLst>
                                          <p:attrName>style.visibility</p:attrName>
                                        </p:attrNameLst>
                                      </p:cBhvr>
                                      <p:to>
                                        <p:strVal val="visible"/>
                                      </p:to>
                                    </p:set>
                                    <p:anim calcmode="lin" valueType="num">
                                      <p:cBhvr additive="base">
                                        <p:cTn id="7" dur="500" fill="hold"/>
                                        <p:tgtEl>
                                          <p:spTgt spid="108550"/>
                                        </p:tgtEl>
                                        <p:attrNameLst>
                                          <p:attrName>ppt_x</p:attrName>
                                        </p:attrNameLst>
                                      </p:cBhvr>
                                      <p:tavLst>
                                        <p:tav tm="0">
                                          <p:val>
                                            <p:strVal val="0-#ppt_w/2"/>
                                          </p:val>
                                        </p:tav>
                                        <p:tav tm="100000">
                                          <p:val>
                                            <p:strVal val="#ppt_x"/>
                                          </p:val>
                                        </p:tav>
                                      </p:tavLst>
                                    </p:anim>
                                    <p:anim calcmode="lin" valueType="num">
                                      <p:cBhvr additive="base">
                                        <p:cTn id="8" dur="500" fill="hold"/>
                                        <p:tgtEl>
                                          <p:spTgt spid="1085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0C2D7A9-AB81-4F62-B4E8-B9F6BC7A080E}" type="slidenum">
              <a:rPr lang="en-US" altLang="zh-CN" sz="2000" smtClean="0">
                <a:solidFill>
                  <a:srgbClr val="0000FF"/>
                </a:solidFill>
              </a:rPr>
              <a:pPr eaLnBrk="1" hangingPunct="1"/>
              <a:t>17</a:t>
            </a:fld>
            <a:endParaRPr lang="en-US" altLang="zh-CN" sz="2000" smtClean="0">
              <a:solidFill>
                <a:srgbClr val="0000FF"/>
              </a:solidFill>
            </a:endParaRPr>
          </a:p>
        </p:txBody>
      </p:sp>
      <p:pic>
        <p:nvPicPr>
          <p:cNvPr id="1844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80628"/>
            <a:ext cx="5400600" cy="6732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8440"/>
                                        </p:tgtEl>
                                        <p:attrNameLst>
                                          <p:attrName>style.visibility</p:attrName>
                                        </p:attrNameLst>
                                      </p:cBhvr>
                                      <p:to>
                                        <p:strVal val="visible"/>
                                      </p:to>
                                    </p:set>
                                    <p:anim calcmode="lin" valueType="num">
                                      <p:cBhvr additive="base">
                                        <p:cTn id="7" dur="500" fill="hold"/>
                                        <p:tgtEl>
                                          <p:spTgt spid="18440"/>
                                        </p:tgtEl>
                                        <p:attrNameLst>
                                          <p:attrName>ppt_x</p:attrName>
                                        </p:attrNameLst>
                                      </p:cBhvr>
                                      <p:tavLst>
                                        <p:tav tm="0">
                                          <p:val>
                                            <p:strVal val="#ppt_x"/>
                                          </p:val>
                                        </p:tav>
                                        <p:tav tm="100000">
                                          <p:val>
                                            <p:strVal val="#ppt_x"/>
                                          </p:val>
                                        </p:tav>
                                      </p:tavLst>
                                    </p:anim>
                                    <p:anim calcmode="lin" valueType="num">
                                      <p:cBhvr additive="base">
                                        <p:cTn id="8" dur="500" fill="hold"/>
                                        <p:tgtEl>
                                          <p:spTgt spid="184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35C1118-26F3-4898-BF12-82CB66E525A4}" type="slidenum">
              <a:rPr lang="en-US" altLang="zh-CN" sz="2000" smtClean="0">
                <a:solidFill>
                  <a:srgbClr val="0000FF"/>
                </a:solidFill>
              </a:rPr>
              <a:pPr eaLnBrk="1" hangingPunct="1"/>
              <a:t>18</a:t>
            </a:fld>
            <a:endParaRPr lang="en-US" altLang="zh-CN" sz="2000" smtClean="0">
              <a:solidFill>
                <a:srgbClr val="0000FF"/>
              </a:solidFill>
            </a:endParaRPr>
          </a:p>
        </p:txBody>
      </p:sp>
      <p:pic>
        <p:nvPicPr>
          <p:cNvPr id="110596"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6800" y="381000"/>
            <a:ext cx="7010400" cy="566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圆角矩形 3">
            <a:hlinkClick r:id="rId3" action="ppaction://hlinksldjump"/>
          </p:cNvPr>
          <p:cNvSpPr/>
          <p:nvPr/>
        </p:nvSpPr>
        <p:spPr bwMode="auto">
          <a:xfrm>
            <a:off x="7162800" y="6165303"/>
            <a:ext cx="1530009" cy="504057"/>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C0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10596"/>
                                        </p:tgtEl>
                                        <p:attrNameLst>
                                          <p:attrName>style.visibility</p:attrName>
                                        </p:attrNameLst>
                                      </p:cBhvr>
                                      <p:to>
                                        <p:strVal val="visible"/>
                                      </p:to>
                                    </p:set>
                                    <p:anim calcmode="lin" valueType="num">
                                      <p:cBhvr additive="base">
                                        <p:cTn id="7" dur="500" fill="hold"/>
                                        <p:tgtEl>
                                          <p:spTgt spid="110596"/>
                                        </p:tgtEl>
                                        <p:attrNameLst>
                                          <p:attrName>ppt_x</p:attrName>
                                        </p:attrNameLst>
                                      </p:cBhvr>
                                      <p:tavLst>
                                        <p:tav tm="0">
                                          <p:val>
                                            <p:strVal val="0-#ppt_w/2"/>
                                          </p:val>
                                        </p:tav>
                                        <p:tav tm="100000">
                                          <p:val>
                                            <p:strVal val="#ppt_x"/>
                                          </p:val>
                                        </p:tav>
                                      </p:tavLst>
                                    </p:anim>
                                    <p:anim calcmode="lin" valueType="num">
                                      <p:cBhvr additive="base">
                                        <p:cTn id="8" dur="500" fill="hold"/>
                                        <p:tgtEl>
                                          <p:spTgt spid="1105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3160F8EB-91E5-4C57-9068-04A514D43C89}" type="slidenum">
              <a:rPr lang="en-US" altLang="zh-CN" sz="2000" smtClean="0">
                <a:solidFill>
                  <a:srgbClr val="0000FF"/>
                </a:solidFill>
              </a:rPr>
              <a:pPr eaLnBrk="1" hangingPunct="1"/>
              <a:t>19</a:t>
            </a:fld>
            <a:endParaRPr lang="en-US" altLang="zh-CN" sz="2000" smtClean="0">
              <a:solidFill>
                <a:srgbClr val="0000FF"/>
              </a:solidFill>
            </a:endParaRPr>
          </a:p>
        </p:txBody>
      </p:sp>
      <p:sp>
        <p:nvSpPr>
          <p:cNvPr id="5144" name="Text Box 24"/>
          <p:cNvSpPr txBox="1">
            <a:spLocks noChangeArrowheads="1"/>
          </p:cNvSpPr>
          <p:nvPr/>
        </p:nvSpPr>
        <p:spPr bwMode="auto">
          <a:xfrm>
            <a:off x="975792" y="632098"/>
            <a:ext cx="70104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2800" b="1" dirty="0"/>
              <a:t>(1) </a:t>
            </a:r>
            <a:r>
              <a:rPr lang="zh-CN" altLang="en-US" sz="2800" b="1" dirty="0">
                <a:latin typeface="宋体" pitchFamily="2" charset="-122"/>
              </a:rPr>
              <a:t>平行度公差带</a:t>
            </a:r>
            <a:endParaRPr lang="zh-CN" altLang="en-US" sz="2800" b="1" dirty="0"/>
          </a:p>
        </p:txBody>
      </p:sp>
      <p:grpSp>
        <p:nvGrpSpPr>
          <p:cNvPr id="5160" name="Group 40"/>
          <p:cNvGrpSpPr>
            <a:grpSpLocks/>
          </p:cNvGrpSpPr>
          <p:nvPr/>
        </p:nvGrpSpPr>
        <p:grpSpPr bwMode="auto">
          <a:xfrm>
            <a:off x="819152" y="2514600"/>
            <a:ext cx="1447800" cy="1981200"/>
            <a:chOff x="516" y="1584"/>
            <a:chExt cx="912" cy="1248"/>
          </a:xfrm>
        </p:grpSpPr>
        <p:sp>
          <p:nvSpPr>
            <p:cNvPr id="20501" name="Text Box 25"/>
            <p:cNvSpPr txBox="1">
              <a:spLocks noChangeArrowheads="1"/>
            </p:cNvSpPr>
            <p:nvPr/>
          </p:nvSpPr>
          <p:spPr bwMode="auto">
            <a:xfrm>
              <a:off x="516" y="1831"/>
              <a:ext cx="912" cy="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dirty="0"/>
                <a:t>基 </a:t>
              </a:r>
              <a:endParaRPr lang="en-US" altLang="zh-CN" sz="2800" b="1" dirty="0" smtClean="0"/>
            </a:p>
            <a:p>
              <a:pPr eaLnBrk="1" hangingPunct="1">
                <a:spcBef>
                  <a:spcPct val="50000"/>
                </a:spcBef>
              </a:pPr>
              <a:r>
                <a:rPr lang="zh-CN" altLang="en-US" sz="2800" b="1" dirty="0" smtClean="0"/>
                <a:t>准</a:t>
              </a:r>
              <a:r>
                <a:rPr lang="zh-CN" altLang="en-US" dirty="0" smtClean="0"/>
                <a:t> </a:t>
              </a:r>
              <a:endParaRPr lang="zh-CN" altLang="en-US" dirty="0"/>
            </a:p>
          </p:txBody>
        </p:sp>
        <p:sp>
          <p:nvSpPr>
            <p:cNvPr id="20502" name="AutoShape 26"/>
            <p:cNvSpPr>
              <a:spLocks/>
            </p:cNvSpPr>
            <p:nvPr/>
          </p:nvSpPr>
          <p:spPr bwMode="auto">
            <a:xfrm>
              <a:off x="864" y="1584"/>
              <a:ext cx="336" cy="1248"/>
            </a:xfrm>
            <a:prstGeom prst="leftBrace">
              <a:avLst>
                <a:gd name="adj1" fmla="val 30952"/>
                <a:gd name="adj2" fmla="val 50000"/>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61" name="Group 41"/>
          <p:cNvGrpSpPr>
            <a:grpSpLocks/>
          </p:cNvGrpSpPr>
          <p:nvPr/>
        </p:nvGrpSpPr>
        <p:grpSpPr bwMode="auto">
          <a:xfrm>
            <a:off x="1828800" y="2209800"/>
            <a:ext cx="914400" cy="990600"/>
            <a:chOff x="1152" y="1392"/>
            <a:chExt cx="576" cy="624"/>
          </a:xfrm>
        </p:grpSpPr>
        <p:sp>
          <p:nvSpPr>
            <p:cNvPr id="20499" name="Text Box 27"/>
            <p:cNvSpPr txBox="1">
              <a:spLocks noChangeArrowheads="1"/>
            </p:cNvSpPr>
            <p:nvPr/>
          </p:nvSpPr>
          <p:spPr bwMode="auto">
            <a:xfrm>
              <a:off x="1152" y="1536"/>
              <a:ext cx="576"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a:solidFill>
                    <a:srgbClr val="FF0000"/>
                  </a:solidFill>
                </a:rPr>
                <a:t>面</a:t>
              </a:r>
              <a:r>
                <a:rPr lang="zh-CN" altLang="en-US" sz="2800"/>
                <a:t> </a:t>
              </a:r>
            </a:p>
          </p:txBody>
        </p:sp>
        <p:sp>
          <p:nvSpPr>
            <p:cNvPr id="20500" name="AutoShape 29"/>
            <p:cNvSpPr>
              <a:spLocks/>
            </p:cNvSpPr>
            <p:nvPr/>
          </p:nvSpPr>
          <p:spPr bwMode="auto">
            <a:xfrm>
              <a:off x="1488" y="1392"/>
              <a:ext cx="240" cy="624"/>
            </a:xfrm>
            <a:prstGeom prst="leftBrace">
              <a:avLst>
                <a:gd name="adj1" fmla="val 21667"/>
                <a:gd name="adj2" fmla="val 5000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5150" name="Text Box 30"/>
          <p:cNvSpPr txBox="1">
            <a:spLocks noChangeArrowheads="1"/>
          </p:cNvSpPr>
          <p:nvPr/>
        </p:nvSpPr>
        <p:spPr bwMode="auto">
          <a:xfrm>
            <a:off x="2667000" y="1981200"/>
            <a:ext cx="38862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2800" b="1" dirty="0"/>
              <a:t>① </a:t>
            </a:r>
            <a:r>
              <a:rPr lang="zh-CN" altLang="en-US" sz="2800" dirty="0">
                <a:solidFill>
                  <a:schemeClr val="accent1">
                    <a:lumMod val="50000"/>
                  </a:schemeClr>
                </a:solidFill>
              </a:rPr>
              <a:t>面</a:t>
            </a:r>
            <a:r>
              <a:rPr lang="zh-CN" altLang="en-US" sz="2800" dirty="0"/>
              <a:t>对</a:t>
            </a:r>
            <a:r>
              <a:rPr lang="zh-CN" altLang="en-US" sz="2800" b="1" dirty="0">
                <a:solidFill>
                  <a:srgbClr val="FF0000"/>
                </a:solidFill>
              </a:rPr>
              <a:t>面</a:t>
            </a:r>
            <a:r>
              <a:rPr lang="zh-CN" altLang="en-US" sz="2800" b="1" dirty="0"/>
              <a:t>平行度</a:t>
            </a:r>
            <a:endParaRPr lang="zh-CN" altLang="en-US" sz="2800" dirty="0"/>
          </a:p>
        </p:txBody>
      </p:sp>
      <p:sp>
        <p:nvSpPr>
          <p:cNvPr id="5151" name="Text Box 31"/>
          <p:cNvSpPr txBox="1">
            <a:spLocks noChangeArrowheads="1"/>
          </p:cNvSpPr>
          <p:nvPr/>
        </p:nvSpPr>
        <p:spPr bwMode="auto">
          <a:xfrm>
            <a:off x="2667000" y="2909888"/>
            <a:ext cx="37338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2800" b="1" dirty="0"/>
              <a:t>② </a:t>
            </a:r>
            <a:r>
              <a:rPr lang="zh-CN" altLang="en-US" sz="2800" b="1" dirty="0">
                <a:solidFill>
                  <a:schemeClr val="accent1">
                    <a:lumMod val="50000"/>
                  </a:schemeClr>
                </a:solidFill>
              </a:rPr>
              <a:t>线</a:t>
            </a:r>
            <a:r>
              <a:rPr lang="zh-CN" altLang="en-US" sz="2800" dirty="0"/>
              <a:t>对</a:t>
            </a:r>
            <a:r>
              <a:rPr lang="zh-CN" altLang="en-US" sz="2800" b="1" dirty="0">
                <a:solidFill>
                  <a:srgbClr val="FF0000"/>
                </a:solidFill>
              </a:rPr>
              <a:t>面</a:t>
            </a:r>
            <a:r>
              <a:rPr lang="zh-CN" altLang="en-US" sz="2800" b="1" dirty="0"/>
              <a:t>平行度</a:t>
            </a:r>
            <a:endParaRPr lang="zh-CN" altLang="en-US" dirty="0"/>
          </a:p>
        </p:txBody>
      </p:sp>
      <p:sp>
        <p:nvSpPr>
          <p:cNvPr id="5152" name="Text Box 32"/>
          <p:cNvSpPr txBox="1">
            <a:spLocks noChangeArrowheads="1"/>
          </p:cNvSpPr>
          <p:nvPr/>
        </p:nvSpPr>
        <p:spPr bwMode="auto">
          <a:xfrm>
            <a:off x="2667000" y="3657600"/>
            <a:ext cx="3962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2800" b="1" dirty="0"/>
              <a:t>③ </a:t>
            </a:r>
            <a:r>
              <a:rPr lang="zh-CN" altLang="en-US" sz="2800" b="1" dirty="0">
                <a:solidFill>
                  <a:schemeClr val="accent1">
                    <a:lumMod val="50000"/>
                  </a:schemeClr>
                </a:solidFill>
              </a:rPr>
              <a:t>面</a:t>
            </a:r>
            <a:r>
              <a:rPr lang="zh-CN" altLang="en-US" sz="2800" dirty="0"/>
              <a:t>对</a:t>
            </a:r>
            <a:r>
              <a:rPr lang="zh-CN" altLang="en-US" sz="2800" b="1" dirty="0">
                <a:solidFill>
                  <a:srgbClr val="FF0000"/>
                </a:solidFill>
              </a:rPr>
              <a:t>线</a:t>
            </a:r>
            <a:r>
              <a:rPr lang="zh-CN" altLang="en-US" sz="2800" b="1" dirty="0"/>
              <a:t>平行度</a:t>
            </a:r>
            <a:endParaRPr lang="zh-CN" altLang="en-US" sz="2800" dirty="0"/>
          </a:p>
        </p:txBody>
      </p:sp>
      <p:grpSp>
        <p:nvGrpSpPr>
          <p:cNvPr id="5162" name="Group 42"/>
          <p:cNvGrpSpPr>
            <a:grpSpLocks/>
          </p:cNvGrpSpPr>
          <p:nvPr/>
        </p:nvGrpSpPr>
        <p:grpSpPr bwMode="auto">
          <a:xfrm>
            <a:off x="1828800" y="3886200"/>
            <a:ext cx="990600" cy="914400"/>
            <a:chOff x="1152" y="2448"/>
            <a:chExt cx="624" cy="576"/>
          </a:xfrm>
        </p:grpSpPr>
        <p:sp>
          <p:nvSpPr>
            <p:cNvPr id="20497" name="Text Box 28"/>
            <p:cNvSpPr txBox="1">
              <a:spLocks noChangeArrowheads="1"/>
            </p:cNvSpPr>
            <p:nvPr/>
          </p:nvSpPr>
          <p:spPr bwMode="auto">
            <a:xfrm>
              <a:off x="1152" y="2544"/>
              <a:ext cx="624"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a:solidFill>
                    <a:srgbClr val="FF0000"/>
                  </a:solidFill>
                </a:rPr>
                <a:t>线</a:t>
              </a:r>
              <a:r>
                <a:rPr lang="zh-CN" altLang="en-US"/>
                <a:t> </a:t>
              </a:r>
            </a:p>
          </p:txBody>
        </p:sp>
        <p:sp>
          <p:nvSpPr>
            <p:cNvPr id="20498" name="AutoShape 33"/>
            <p:cNvSpPr>
              <a:spLocks/>
            </p:cNvSpPr>
            <p:nvPr/>
          </p:nvSpPr>
          <p:spPr bwMode="auto">
            <a:xfrm>
              <a:off x="1488" y="2448"/>
              <a:ext cx="240" cy="576"/>
            </a:xfrm>
            <a:prstGeom prst="leftBrace">
              <a:avLst>
                <a:gd name="adj1" fmla="val 20000"/>
                <a:gd name="adj2" fmla="val 5000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5155" name="Text Box 35"/>
          <p:cNvSpPr txBox="1">
            <a:spLocks noChangeArrowheads="1"/>
          </p:cNvSpPr>
          <p:nvPr/>
        </p:nvSpPr>
        <p:spPr bwMode="auto">
          <a:xfrm>
            <a:off x="899592" y="1092473"/>
            <a:ext cx="7499350"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dirty="0"/>
              <a:t>        </a:t>
            </a:r>
            <a:r>
              <a:rPr lang="zh-CN" altLang="en-US" b="1" dirty="0"/>
              <a:t>平行度公差是方向公差中的一种，即要求被测要素</a:t>
            </a:r>
          </a:p>
          <a:p>
            <a:pPr eaLnBrk="1" hangingPunct="1">
              <a:lnSpc>
                <a:spcPct val="120000"/>
              </a:lnSpc>
            </a:pPr>
            <a:r>
              <a:rPr lang="zh-CN" altLang="en-US" b="1" dirty="0"/>
              <a:t>方向与基准要素方向平行。</a:t>
            </a:r>
          </a:p>
        </p:txBody>
      </p:sp>
      <p:grpSp>
        <p:nvGrpSpPr>
          <p:cNvPr id="5163" name="Group 43"/>
          <p:cNvGrpSpPr>
            <a:grpSpLocks/>
          </p:cNvGrpSpPr>
          <p:nvPr/>
        </p:nvGrpSpPr>
        <p:grpSpPr bwMode="auto">
          <a:xfrm>
            <a:off x="2667000" y="4038600"/>
            <a:ext cx="3886200" cy="1219200"/>
            <a:chOff x="1680" y="2544"/>
            <a:chExt cx="2448" cy="768"/>
          </a:xfrm>
        </p:grpSpPr>
        <p:sp>
          <p:nvSpPr>
            <p:cNvPr id="20495" name="Text Box 34"/>
            <p:cNvSpPr txBox="1">
              <a:spLocks noChangeArrowheads="1"/>
            </p:cNvSpPr>
            <p:nvPr/>
          </p:nvSpPr>
          <p:spPr bwMode="auto">
            <a:xfrm>
              <a:off x="1680" y="2784"/>
              <a:ext cx="2448"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2800" b="1" dirty="0"/>
                <a:t>④ </a:t>
              </a:r>
              <a:r>
                <a:rPr lang="zh-CN" altLang="en-US" sz="2800" b="1" dirty="0">
                  <a:solidFill>
                    <a:schemeClr val="accent1">
                      <a:lumMod val="50000"/>
                    </a:schemeClr>
                  </a:solidFill>
                </a:rPr>
                <a:t>线</a:t>
              </a:r>
              <a:r>
                <a:rPr lang="zh-CN" altLang="en-US" sz="2800" dirty="0"/>
                <a:t>对</a:t>
              </a:r>
              <a:r>
                <a:rPr lang="zh-CN" altLang="en-US" sz="2800" b="1" dirty="0">
                  <a:solidFill>
                    <a:srgbClr val="FF0000"/>
                  </a:solidFill>
                </a:rPr>
                <a:t>线</a:t>
              </a:r>
              <a:r>
                <a:rPr lang="zh-CN" altLang="en-US" sz="2800" b="1" dirty="0"/>
                <a:t>平行度</a:t>
              </a:r>
              <a:endParaRPr lang="zh-CN" altLang="en-US" dirty="0"/>
            </a:p>
          </p:txBody>
        </p:sp>
        <p:sp>
          <p:nvSpPr>
            <p:cNvPr id="20496" name="AutoShape 36"/>
            <p:cNvSpPr>
              <a:spLocks/>
            </p:cNvSpPr>
            <p:nvPr/>
          </p:nvSpPr>
          <p:spPr bwMode="auto">
            <a:xfrm>
              <a:off x="3408" y="2544"/>
              <a:ext cx="192" cy="768"/>
            </a:xfrm>
            <a:prstGeom prst="leftBrace">
              <a:avLst>
                <a:gd name="adj1" fmla="val 33333"/>
                <a:gd name="adj2" fmla="val 5000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5157" name="Text Box 37"/>
          <p:cNvSpPr txBox="1">
            <a:spLocks noChangeArrowheads="1"/>
          </p:cNvSpPr>
          <p:nvPr/>
        </p:nvSpPr>
        <p:spPr bwMode="auto">
          <a:xfrm>
            <a:off x="5638800" y="3810000"/>
            <a:ext cx="30480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a:t>给定水平方向 </a:t>
            </a:r>
          </a:p>
        </p:txBody>
      </p:sp>
      <p:sp>
        <p:nvSpPr>
          <p:cNvPr id="5158" name="Text Box 38"/>
          <p:cNvSpPr txBox="1">
            <a:spLocks noChangeArrowheads="1"/>
          </p:cNvSpPr>
          <p:nvPr/>
        </p:nvSpPr>
        <p:spPr bwMode="auto">
          <a:xfrm>
            <a:off x="5638800" y="4343400"/>
            <a:ext cx="26670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a:t>给定垂直方向</a:t>
            </a:r>
          </a:p>
        </p:txBody>
      </p:sp>
      <p:sp>
        <p:nvSpPr>
          <p:cNvPr id="5159" name="Text Box 39"/>
          <p:cNvSpPr txBox="1">
            <a:spLocks noChangeArrowheads="1"/>
          </p:cNvSpPr>
          <p:nvPr/>
        </p:nvSpPr>
        <p:spPr bwMode="auto">
          <a:xfrm>
            <a:off x="5638800" y="4953000"/>
            <a:ext cx="28956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a:t>给定任意方向 </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5144">
                                            <p:txEl>
                                              <p:pRg st="0" end="0"/>
                                            </p:txEl>
                                          </p:spTgt>
                                        </p:tgtEl>
                                        <p:attrNameLst>
                                          <p:attrName>style.visibility</p:attrName>
                                        </p:attrNameLst>
                                      </p:cBhvr>
                                      <p:to>
                                        <p:strVal val="visible"/>
                                      </p:to>
                                    </p:set>
                                    <p:animEffect transition="in" filter="wipe(left)">
                                      <p:cBhvr>
                                        <p:cTn id="7" dur="300"/>
                                        <p:tgtEl>
                                          <p:spTgt spid="514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5155"/>
                                        </p:tgtEl>
                                        <p:attrNameLst>
                                          <p:attrName>style.visibility</p:attrName>
                                        </p:attrNameLst>
                                      </p:cBhvr>
                                      <p:to>
                                        <p:strVal val="visible"/>
                                      </p:to>
                                    </p:set>
                                    <p:animEffect transition="in" filter="wipe(left)">
                                      <p:cBhvr>
                                        <p:cTn id="12" dur="300"/>
                                        <p:tgtEl>
                                          <p:spTgt spid="515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5160"/>
                                        </p:tgtEl>
                                        <p:attrNameLst>
                                          <p:attrName>style.visibility</p:attrName>
                                        </p:attrNameLst>
                                      </p:cBhvr>
                                      <p:to>
                                        <p:strVal val="visible"/>
                                      </p:to>
                                    </p:set>
                                    <p:animEffect transition="in" filter="wipe(left)">
                                      <p:cBhvr>
                                        <p:cTn id="17" dur="500"/>
                                        <p:tgtEl>
                                          <p:spTgt spid="516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5161"/>
                                        </p:tgtEl>
                                        <p:attrNameLst>
                                          <p:attrName>style.visibility</p:attrName>
                                        </p:attrNameLst>
                                      </p:cBhvr>
                                      <p:to>
                                        <p:strVal val="visible"/>
                                      </p:to>
                                    </p:set>
                                    <p:animEffect transition="in" filter="wipe(left)">
                                      <p:cBhvr>
                                        <p:cTn id="22" dur="2000"/>
                                        <p:tgtEl>
                                          <p:spTgt spid="516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5150"/>
                                        </p:tgtEl>
                                        <p:attrNameLst>
                                          <p:attrName>style.visibility</p:attrName>
                                        </p:attrNameLst>
                                      </p:cBhvr>
                                      <p:to>
                                        <p:strVal val="visible"/>
                                      </p:to>
                                    </p:set>
                                    <p:animEffect transition="in" filter="wipe(left)">
                                      <p:cBhvr>
                                        <p:cTn id="27" dur="300"/>
                                        <p:tgtEl>
                                          <p:spTgt spid="515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5151"/>
                                        </p:tgtEl>
                                        <p:attrNameLst>
                                          <p:attrName>style.visibility</p:attrName>
                                        </p:attrNameLst>
                                      </p:cBhvr>
                                      <p:to>
                                        <p:strVal val="visible"/>
                                      </p:to>
                                    </p:set>
                                    <p:animEffect transition="in" filter="wipe(left)">
                                      <p:cBhvr>
                                        <p:cTn id="32" dur="300"/>
                                        <p:tgtEl>
                                          <p:spTgt spid="515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5162"/>
                                        </p:tgtEl>
                                        <p:attrNameLst>
                                          <p:attrName>style.visibility</p:attrName>
                                        </p:attrNameLst>
                                      </p:cBhvr>
                                      <p:to>
                                        <p:strVal val="visible"/>
                                      </p:to>
                                    </p:set>
                                    <p:animEffect transition="in" filter="wipe(left)">
                                      <p:cBhvr>
                                        <p:cTn id="37" dur="2000"/>
                                        <p:tgtEl>
                                          <p:spTgt spid="516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5152"/>
                                        </p:tgtEl>
                                        <p:attrNameLst>
                                          <p:attrName>style.visibility</p:attrName>
                                        </p:attrNameLst>
                                      </p:cBhvr>
                                      <p:to>
                                        <p:strVal val="visible"/>
                                      </p:to>
                                    </p:set>
                                    <p:animEffect transition="in" filter="wipe(left)">
                                      <p:cBhvr>
                                        <p:cTn id="42" dur="300"/>
                                        <p:tgtEl>
                                          <p:spTgt spid="5152"/>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5163"/>
                                        </p:tgtEl>
                                        <p:attrNameLst>
                                          <p:attrName>style.visibility</p:attrName>
                                        </p:attrNameLst>
                                      </p:cBhvr>
                                      <p:to>
                                        <p:strVal val="visible"/>
                                      </p:to>
                                    </p:set>
                                    <p:animEffect transition="in" filter="wipe(left)">
                                      <p:cBhvr>
                                        <p:cTn id="47" dur="2000"/>
                                        <p:tgtEl>
                                          <p:spTgt spid="5163"/>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5157"/>
                                        </p:tgtEl>
                                        <p:attrNameLst>
                                          <p:attrName>style.visibility</p:attrName>
                                        </p:attrNameLst>
                                      </p:cBhvr>
                                      <p:to>
                                        <p:strVal val="visible"/>
                                      </p:to>
                                    </p:set>
                                    <p:animEffect transition="in" filter="wipe(left)">
                                      <p:cBhvr>
                                        <p:cTn id="52" dur="300"/>
                                        <p:tgtEl>
                                          <p:spTgt spid="5157"/>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5158"/>
                                        </p:tgtEl>
                                        <p:attrNameLst>
                                          <p:attrName>style.visibility</p:attrName>
                                        </p:attrNameLst>
                                      </p:cBhvr>
                                      <p:to>
                                        <p:strVal val="visible"/>
                                      </p:to>
                                    </p:set>
                                    <p:animEffect transition="in" filter="wipe(left)">
                                      <p:cBhvr>
                                        <p:cTn id="57" dur="300"/>
                                        <p:tgtEl>
                                          <p:spTgt spid="5158"/>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grpId="0" nodeType="clickEffect">
                                  <p:stCondLst>
                                    <p:cond delay="0"/>
                                  </p:stCondLst>
                                  <p:iterate type="wd">
                                    <p:tmPct val="100000"/>
                                  </p:iterate>
                                  <p:childTnLst>
                                    <p:set>
                                      <p:cBhvr>
                                        <p:cTn id="61" dur="1" fill="hold">
                                          <p:stCondLst>
                                            <p:cond delay="0"/>
                                          </p:stCondLst>
                                        </p:cTn>
                                        <p:tgtEl>
                                          <p:spTgt spid="5159"/>
                                        </p:tgtEl>
                                        <p:attrNameLst>
                                          <p:attrName>style.visibility</p:attrName>
                                        </p:attrNameLst>
                                      </p:cBhvr>
                                      <p:to>
                                        <p:strVal val="visible"/>
                                      </p:to>
                                    </p:set>
                                    <p:animEffect transition="in" filter="wipe(left)">
                                      <p:cBhvr>
                                        <p:cTn id="62" dur="300"/>
                                        <p:tgtEl>
                                          <p:spTgt spid="51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44" grpId="0" build="p" autoUpdateAnimBg="0"/>
      <p:bldP spid="5150" grpId="0" autoUpdateAnimBg="0"/>
      <p:bldP spid="5151" grpId="0" autoUpdateAnimBg="0"/>
      <p:bldP spid="5152" grpId="0" autoUpdateAnimBg="0"/>
      <p:bldP spid="5155" grpId="0" autoUpdateAnimBg="0"/>
      <p:bldP spid="5157" grpId="0" autoUpdateAnimBg="0"/>
      <p:bldP spid="5158" grpId="0" autoUpdateAnimBg="0"/>
      <p:bldP spid="5159"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C649BB62-FDA5-46A4-910D-62439400CB21}" type="slidenum">
              <a:rPr lang="en-US" altLang="zh-CN" sz="2000" smtClean="0">
                <a:solidFill>
                  <a:srgbClr val="0000FF"/>
                </a:solidFill>
              </a:rPr>
              <a:pPr eaLnBrk="1" hangingPunct="1"/>
              <a:t>2</a:t>
            </a:fld>
            <a:endParaRPr lang="en-US" altLang="zh-CN" sz="2000" smtClean="0">
              <a:solidFill>
                <a:srgbClr val="0000FF"/>
              </a:solidFill>
            </a:endParaRPr>
          </a:p>
        </p:txBody>
      </p:sp>
      <p:sp>
        <p:nvSpPr>
          <p:cNvPr id="149508" name="Text Box 2052"/>
          <p:cNvSpPr txBox="1">
            <a:spLocks noChangeArrowheads="1"/>
          </p:cNvSpPr>
          <p:nvPr/>
        </p:nvSpPr>
        <p:spPr bwMode="auto">
          <a:xfrm>
            <a:off x="1760984" y="317600"/>
            <a:ext cx="46482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2800" b="1" dirty="0"/>
              <a:t>4.2.2  </a:t>
            </a:r>
            <a:r>
              <a:rPr lang="zh-CN" altLang="en-US" sz="2800" b="1" dirty="0"/>
              <a:t>几何公差带</a:t>
            </a:r>
            <a:r>
              <a:rPr lang="en-US" altLang="zh-CN" sz="2800" b="1" dirty="0"/>
              <a:t>(2)</a:t>
            </a:r>
            <a:r>
              <a:rPr lang="en-US" altLang="zh-CN" sz="2800" dirty="0"/>
              <a:t> </a:t>
            </a:r>
          </a:p>
        </p:txBody>
      </p:sp>
      <p:sp>
        <p:nvSpPr>
          <p:cNvPr id="149509" name="Rectangle 2053"/>
          <p:cNvSpPr>
            <a:spLocks noChangeArrowheads="1"/>
          </p:cNvSpPr>
          <p:nvPr/>
        </p:nvSpPr>
        <p:spPr bwMode="auto">
          <a:xfrm>
            <a:off x="786420" y="782464"/>
            <a:ext cx="7657728" cy="142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en-US" altLang="zh-CN" dirty="0"/>
              <a:t>        </a:t>
            </a:r>
            <a:r>
              <a:rPr lang="zh-CN" altLang="en-US" b="1" dirty="0">
                <a:solidFill>
                  <a:srgbClr val="FF0000"/>
                </a:solidFill>
              </a:rPr>
              <a:t>几何公差带</a:t>
            </a:r>
            <a:r>
              <a:rPr lang="zh-CN" altLang="en-US" b="1" dirty="0"/>
              <a:t>是指由一个或几个理想的几何线或面所限定的、由线性公差值表示其大小的</a:t>
            </a:r>
            <a:r>
              <a:rPr lang="zh-CN" altLang="en-US" b="1" dirty="0">
                <a:solidFill>
                  <a:srgbClr val="FF0000"/>
                </a:solidFill>
              </a:rPr>
              <a:t>区域</a:t>
            </a:r>
            <a:r>
              <a:rPr lang="zh-CN" altLang="en-US" b="1" dirty="0"/>
              <a:t>。它是限制实际被测要素变动的区域。</a:t>
            </a:r>
          </a:p>
        </p:txBody>
      </p:sp>
      <p:sp>
        <p:nvSpPr>
          <p:cNvPr id="149510" name="Text Box 2054"/>
          <p:cNvSpPr txBox="1">
            <a:spLocks noChangeArrowheads="1"/>
          </p:cNvSpPr>
          <p:nvPr/>
        </p:nvSpPr>
        <p:spPr bwMode="auto">
          <a:xfrm>
            <a:off x="698128" y="2107704"/>
            <a:ext cx="78343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几何公差带有</a:t>
            </a:r>
            <a:r>
              <a:rPr lang="zh-CN" altLang="en-US" b="1" dirty="0">
                <a:solidFill>
                  <a:srgbClr val="FF0000"/>
                </a:solidFill>
              </a:rPr>
              <a:t>形状、大小、方向和位置</a:t>
            </a:r>
            <a:r>
              <a:rPr lang="zh-CN" altLang="en-US" dirty="0"/>
              <a:t>四个要素。</a:t>
            </a:r>
            <a:r>
              <a:rPr lang="zh-CN" altLang="en-US" dirty="0">
                <a:solidFill>
                  <a:srgbClr val="00FFFF"/>
                </a:solidFill>
              </a:rPr>
              <a:t>。</a:t>
            </a:r>
          </a:p>
        </p:txBody>
      </p:sp>
      <p:sp>
        <p:nvSpPr>
          <p:cNvPr id="149511" name="Text Box 2055"/>
          <p:cNvSpPr txBox="1">
            <a:spLocks noChangeArrowheads="1"/>
          </p:cNvSpPr>
          <p:nvPr/>
        </p:nvSpPr>
        <p:spPr bwMode="auto">
          <a:xfrm>
            <a:off x="441200" y="2467744"/>
            <a:ext cx="85232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a:t>
            </a:r>
            <a:r>
              <a:rPr lang="en-US" altLang="zh-CN" b="1" dirty="0"/>
              <a:t>1</a:t>
            </a:r>
            <a:r>
              <a:rPr lang="zh-CN" altLang="en-US" b="1" dirty="0"/>
              <a:t>）几何公差带形状   如表</a:t>
            </a:r>
            <a:r>
              <a:rPr lang="en-US" altLang="zh-CN" b="1" dirty="0"/>
              <a:t>4.3</a:t>
            </a:r>
            <a:r>
              <a:rPr lang="zh-CN" altLang="en-US" b="1" dirty="0"/>
              <a:t>所示（主要有</a:t>
            </a:r>
            <a:r>
              <a:rPr lang="en-US" altLang="zh-CN" b="1" dirty="0"/>
              <a:t>9</a:t>
            </a:r>
            <a:r>
              <a:rPr lang="zh-CN" altLang="en-US" b="1" dirty="0"/>
              <a:t>种</a:t>
            </a:r>
            <a:r>
              <a:rPr lang="en-US" altLang="zh-CN" b="1" dirty="0"/>
              <a:t>)</a:t>
            </a:r>
            <a:endParaRPr lang="en-US" altLang="zh-CN" b="1" dirty="0">
              <a:solidFill>
                <a:srgbClr val="FF0000"/>
              </a:solidFill>
            </a:endParaRPr>
          </a:p>
        </p:txBody>
      </p:sp>
      <p:pic>
        <p:nvPicPr>
          <p:cNvPr id="9" name="Picture 205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87624" y="2924944"/>
            <a:ext cx="6214120" cy="3535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49508"/>
                                        </p:tgtEl>
                                        <p:attrNameLst>
                                          <p:attrName>style.visibility</p:attrName>
                                        </p:attrNameLst>
                                      </p:cBhvr>
                                      <p:to>
                                        <p:strVal val="visible"/>
                                      </p:to>
                                    </p:set>
                                    <p:animEffect transition="in" filter="wipe(left)">
                                      <p:cBhvr>
                                        <p:cTn id="7" dur="300"/>
                                        <p:tgtEl>
                                          <p:spTgt spid="14950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49509"/>
                                        </p:tgtEl>
                                        <p:attrNameLst>
                                          <p:attrName>style.visibility</p:attrName>
                                        </p:attrNameLst>
                                      </p:cBhvr>
                                      <p:to>
                                        <p:strVal val="visible"/>
                                      </p:to>
                                    </p:set>
                                    <p:animEffect transition="in" filter="wipe(left)">
                                      <p:cBhvr>
                                        <p:cTn id="12" dur="300"/>
                                        <p:tgtEl>
                                          <p:spTgt spid="14950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49510"/>
                                        </p:tgtEl>
                                        <p:attrNameLst>
                                          <p:attrName>style.visibility</p:attrName>
                                        </p:attrNameLst>
                                      </p:cBhvr>
                                      <p:to>
                                        <p:strVal val="visible"/>
                                      </p:to>
                                    </p:set>
                                    <p:animEffect transition="in" filter="wipe(left)">
                                      <p:cBhvr>
                                        <p:cTn id="17" dur="300"/>
                                        <p:tgtEl>
                                          <p:spTgt spid="14951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49511"/>
                                        </p:tgtEl>
                                        <p:attrNameLst>
                                          <p:attrName>style.visibility</p:attrName>
                                        </p:attrNameLst>
                                      </p:cBhvr>
                                      <p:to>
                                        <p:strVal val="visible"/>
                                      </p:to>
                                    </p:set>
                                    <p:animEffect transition="in" filter="wipe(left)">
                                      <p:cBhvr>
                                        <p:cTn id="22" dur="300"/>
                                        <p:tgtEl>
                                          <p:spTgt spid="149511"/>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0-#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08" grpId="0" autoUpdateAnimBg="0"/>
      <p:bldP spid="149509" grpId="0" autoUpdateAnimBg="0"/>
      <p:bldP spid="149510" grpId="0" autoUpdateAnimBg="0"/>
      <p:bldP spid="149511"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7C66F83B-30B9-4442-8CF3-340FC330BD51}" type="slidenum">
              <a:rPr lang="en-US" altLang="zh-CN" sz="2000" smtClean="0">
                <a:solidFill>
                  <a:srgbClr val="0000FF"/>
                </a:solidFill>
              </a:rPr>
              <a:pPr eaLnBrk="1" hangingPunct="1"/>
              <a:t>20</a:t>
            </a:fld>
            <a:endParaRPr lang="en-US" altLang="zh-CN" sz="2000" smtClean="0">
              <a:solidFill>
                <a:srgbClr val="0000FF"/>
              </a:solidFill>
            </a:endParaRPr>
          </a:p>
        </p:txBody>
      </p:sp>
      <p:sp>
        <p:nvSpPr>
          <p:cNvPr id="46092" name="Text Box 12"/>
          <p:cNvSpPr txBox="1">
            <a:spLocks noChangeArrowheads="1"/>
          </p:cNvSpPr>
          <p:nvPr/>
        </p:nvSpPr>
        <p:spPr bwMode="auto">
          <a:xfrm>
            <a:off x="741684" y="667544"/>
            <a:ext cx="5562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① </a:t>
            </a:r>
            <a:r>
              <a:rPr lang="zh-CN" altLang="en-US" b="1" dirty="0"/>
              <a:t>面对基准面平行度的公差带</a:t>
            </a:r>
          </a:p>
        </p:txBody>
      </p:sp>
      <p:sp>
        <p:nvSpPr>
          <p:cNvPr id="46093" name="Text Box 13"/>
          <p:cNvSpPr txBox="1">
            <a:spLocks noChangeArrowheads="1"/>
          </p:cNvSpPr>
          <p:nvPr/>
        </p:nvSpPr>
        <p:spPr bwMode="auto">
          <a:xfrm>
            <a:off x="1175320" y="2378263"/>
            <a:ext cx="7285112"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dirty="0" smtClean="0"/>
              <a:t>        公差带</a:t>
            </a:r>
            <a:r>
              <a:rPr lang="zh-CN" altLang="en-US" b="1" dirty="0">
                <a:solidFill>
                  <a:srgbClr val="FF0000"/>
                </a:solidFill>
              </a:rPr>
              <a:t>定义</a:t>
            </a:r>
            <a:r>
              <a:rPr lang="zh-CN" altLang="en-US" dirty="0"/>
              <a:t>：为间</a:t>
            </a:r>
            <a:r>
              <a:rPr lang="zh-CN" altLang="en-US" b="1" dirty="0"/>
              <a:t>距等于公差值</a:t>
            </a:r>
            <a:r>
              <a:rPr lang="en-US" altLang="zh-CN" b="1" i="1" dirty="0"/>
              <a:t>t</a:t>
            </a:r>
            <a:r>
              <a:rPr lang="zh-CN" altLang="en-US" b="1" i="1" dirty="0"/>
              <a:t>、</a:t>
            </a:r>
            <a:r>
              <a:rPr lang="zh-CN" altLang="en-US" b="1" dirty="0">
                <a:solidFill>
                  <a:srgbClr val="FF0000"/>
                </a:solidFill>
              </a:rPr>
              <a:t>平行于基准平面</a:t>
            </a:r>
            <a:r>
              <a:rPr lang="zh-CN" altLang="en-US" b="1" dirty="0"/>
              <a:t>的</a:t>
            </a:r>
            <a:r>
              <a:rPr lang="zh-CN" altLang="en-US" b="1" dirty="0" smtClean="0"/>
              <a:t>两平行</a:t>
            </a:r>
            <a:r>
              <a:rPr lang="zh-CN" altLang="en-US" b="1" dirty="0"/>
              <a:t>平面所限定的区域，如下左图所示。</a:t>
            </a:r>
          </a:p>
        </p:txBody>
      </p:sp>
      <p:sp>
        <p:nvSpPr>
          <p:cNvPr id="46094" name="Text Box 14"/>
          <p:cNvSpPr txBox="1">
            <a:spLocks noChangeArrowheads="1"/>
          </p:cNvSpPr>
          <p:nvPr/>
        </p:nvSpPr>
        <p:spPr bwMode="auto">
          <a:xfrm>
            <a:off x="1036959" y="1052736"/>
            <a:ext cx="4283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solidFill>
                  <a:srgbClr val="FF0000"/>
                </a:solidFill>
              </a:rPr>
              <a:t>标注示例</a:t>
            </a:r>
            <a:r>
              <a:rPr lang="zh-CN" altLang="en-US" b="1" dirty="0">
                <a:solidFill>
                  <a:schemeClr val="tx2"/>
                </a:solidFill>
              </a:rPr>
              <a:t>如下右图所示</a:t>
            </a:r>
            <a:r>
              <a:rPr lang="zh-CN" altLang="en-US" b="1" dirty="0">
                <a:solidFill>
                  <a:srgbClr val="FF0000"/>
                </a:solidFill>
              </a:rPr>
              <a:t>。</a:t>
            </a:r>
          </a:p>
        </p:txBody>
      </p:sp>
      <p:sp>
        <p:nvSpPr>
          <p:cNvPr id="46095" name="Text Box 15"/>
          <p:cNvSpPr txBox="1">
            <a:spLocks noChangeArrowheads="1"/>
          </p:cNvSpPr>
          <p:nvPr/>
        </p:nvSpPr>
        <p:spPr bwMode="auto">
          <a:xfrm>
            <a:off x="1048072" y="1452513"/>
            <a:ext cx="7772400"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solidFill>
                  <a:srgbClr val="FF0000"/>
                </a:solidFill>
              </a:rPr>
              <a:t>标注含义</a:t>
            </a:r>
            <a:r>
              <a:rPr lang="zh-CN" altLang="en-US" dirty="0"/>
              <a:t>：</a:t>
            </a:r>
            <a:r>
              <a:rPr lang="zh-CN" altLang="en-US" b="1" dirty="0"/>
              <a:t>提取（实际）表面应限定在距离等于 </a:t>
            </a:r>
            <a:r>
              <a:rPr lang="en-US" altLang="zh-CN" b="1" dirty="0"/>
              <a:t>0. 1</a:t>
            </a:r>
            <a:r>
              <a:rPr lang="zh-CN" altLang="en-US" b="1" dirty="0"/>
              <a:t>、</a:t>
            </a:r>
          </a:p>
          <a:p>
            <a:pPr eaLnBrk="1" hangingPunct="1">
              <a:lnSpc>
                <a:spcPct val="120000"/>
              </a:lnSpc>
            </a:pPr>
            <a:r>
              <a:rPr lang="zh-CN" altLang="en-US" b="1" dirty="0"/>
              <a:t>                    平行于基准</a:t>
            </a:r>
            <a:r>
              <a:rPr lang="en-US" altLang="zh-CN" b="1" i="1" dirty="0"/>
              <a:t>D</a:t>
            </a:r>
            <a:r>
              <a:rPr lang="zh-CN" altLang="en-US" b="1" dirty="0"/>
              <a:t>的两平行平面之间。</a:t>
            </a:r>
          </a:p>
        </p:txBody>
      </p:sp>
      <p:grpSp>
        <p:nvGrpSpPr>
          <p:cNvPr id="46102" name="Group 22"/>
          <p:cNvGrpSpPr>
            <a:grpSpLocks/>
          </p:cNvGrpSpPr>
          <p:nvPr/>
        </p:nvGrpSpPr>
        <p:grpSpPr bwMode="auto">
          <a:xfrm>
            <a:off x="1342256" y="3240088"/>
            <a:ext cx="3733800" cy="2855912"/>
            <a:chOff x="336" y="1344"/>
            <a:chExt cx="2352" cy="1799"/>
          </a:xfrm>
        </p:grpSpPr>
        <p:graphicFrame>
          <p:nvGraphicFramePr>
            <p:cNvPr id="21515" name="Object 17"/>
            <p:cNvGraphicFramePr>
              <a:graphicFrameLocks noChangeAspect="1"/>
            </p:cNvGraphicFramePr>
            <p:nvPr/>
          </p:nvGraphicFramePr>
          <p:xfrm>
            <a:off x="336" y="1344"/>
            <a:ext cx="2352" cy="1409"/>
          </p:xfrm>
          <a:graphic>
            <a:graphicData uri="http://schemas.openxmlformats.org/presentationml/2006/ole">
              <mc:AlternateContent xmlns:mc="http://schemas.openxmlformats.org/markup-compatibility/2006">
                <mc:Choice xmlns:v="urn:schemas-microsoft-com:vml" Requires="v">
                  <p:oleObj spid="_x0000_s21561" name="位图图像" r:id="rId3" imgW="1924319" imgH="1152381" progId="Paint.Picture">
                    <p:embed/>
                  </p:oleObj>
                </mc:Choice>
                <mc:Fallback>
                  <p:oleObj name="位图图像" r:id="rId3" imgW="1924319" imgH="1152381" progId="Paint.Picture">
                    <p:embed/>
                    <p:pic>
                      <p:nvPicPr>
                        <p:cNvPr id="0" name="Object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6" y="1344"/>
                          <a:ext cx="2352" cy="14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1516" name="Text Box 19"/>
            <p:cNvSpPr txBox="1">
              <a:spLocks noChangeArrowheads="1"/>
            </p:cNvSpPr>
            <p:nvPr/>
          </p:nvSpPr>
          <p:spPr bwMode="auto">
            <a:xfrm>
              <a:off x="854" y="2893"/>
              <a:ext cx="135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a:t>公差带图</a:t>
              </a:r>
            </a:p>
          </p:txBody>
        </p:sp>
      </p:grpSp>
      <p:grpSp>
        <p:nvGrpSpPr>
          <p:cNvPr id="46101" name="Group 21"/>
          <p:cNvGrpSpPr>
            <a:grpSpLocks/>
          </p:cNvGrpSpPr>
          <p:nvPr/>
        </p:nvGrpSpPr>
        <p:grpSpPr bwMode="auto">
          <a:xfrm>
            <a:off x="4823792" y="3316288"/>
            <a:ext cx="3276600" cy="2776537"/>
            <a:chOff x="2784" y="1392"/>
            <a:chExt cx="2064" cy="1749"/>
          </a:xfrm>
        </p:grpSpPr>
        <p:graphicFrame>
          <p:nvGraphicFramePr>
            <p:cNvPr id="21513" name="Object 18"/>
            <p:cNvGraphicFramePr>
              <a:graphicFrameLocks noChangeAspect="1"/>
            </p:cNvGraphicFramePr>
            <p:nvPr/>
          </p:nvGraphicFramePr>
          <p:xfrm>
            <a:off x="2784" y="1392"/>
            <a:ext cx="2064" cy="1421"/>
          </p:xfrm>
          <a:graphic>
            <a:graphicData uri="http://schemas.openxmlformats.org/presentationml/2006/ole">
              <mc:AlternateContent xmlns:mc="http://schemas.openxmlformats.org/markup-compatibility/2006">
                <mc:Choice xmlns:v="urn:schemas-microsoft-com:vml" Requires="v">
                  <p:oleObj spid="_x0000_s21562" name="位图图像" r:id="rId5" imgW="1743318" imgH="1200318" progId="Paint.Picture">
                    <p:embed/>
                  </p:oleObj>
                </mc:Choice>
                <mc:Fallback>
                  <p:oleObj name="位图图像" r:id="rId5" imgW="1743318" imgH="1200318" progId="Paint.Picture">
                    <p:embed/>
                    <p:pic>
                      <p:nvPicPr>
                        <p:cNvPr id="0" name="Object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84" y="1392"/>
                          <a:ext cx="2064" cy="14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1514" name="Text Box 20"/>
            <p:cNvSpPr txBox="1">
              <a:spLocks noChangeArrowheads="1"/>
            </p:cNvSpPr>
            <p:nvPr/>
          </p:nvSpPr>
          <p:spPr bwMode="auto">
            <a:xfrm>
              <a:off x="3348" y="2891"/>
              <a:ext cx="139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a:t>标注示例图</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6092"/>
                                        </p:tgtEl>
                                        <p:attrNameLst>
                                          <p:attrName>style.visibility</p:attrName>
                                        </p:attrNameLst>
                                      </p:cBhvr>
                                      <p:to>
                                        <p:strVal val="visible"/>
                                      </p:to>
                                    </p:set>
                                    <p:animEffect transition="in" filter="wipe(left)">
                                      <p:cBhvr>
                                        <p:cTn id="7" dur="300"/>
                                        <p:tgtEl>
                                          <p:spTgt spid="4609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6094"/>
                                        </p:tgtEl>
                                        <p:attrNameLst>
                                          <p:attrName>style.visibility</p:attrName>
                                        </p:attrNameLst>
                                      </p:cBhvr>
                                      <p:to>
                                        <p:strVal val="visible"/>
                                      </p:to>
                                    </p:set>
                                    <p:animEffect transition="in" filter="wipe(left)">
                                      <p:cBhvr>
                                        <p:cTn id="12" dur="300"/>
                                        <p:tgtEl>
                                          <p:spTgt spid="4609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46101"/>
                                        </p:tgtEl>
                                        <p:attrNameLst>
                                          <p:attrName>style.visibility</p:attrName>
                                        </p:attrNameLst>
                                      </p:cBhvr>
                                      <p:to>
                                        <p:strVal val="visible"/>
                                      </p:to>
                                    </p:set>
                                    <p:anim calcmode="lin" valueType="num">
                                      <p:cBhvr additive="base">
                                        <p:cTn id="17" dur="500" fill="hold"/>
                                        <p:tgtEl>
                                          <p:spTgt spid="46101"/>
                                        </p:tgtEl>
                                        <p:attrNameLst>
                                          <p:attrName>ppt_x</p:attrName>
                                        </p:attrNameLst>
                                      </p:cBhvr>
                                      <p:tavLst>
                                        <p:tav tm="0">
                                          <p:val>
                                            <p:strVal val="1+#ppt_w/2"/>
                                          </p:val>
                                        </p:tav>
                                        <p:tav tm="100000">
                                          <p:val>
                                            <p:strVal val="#ppt_x"/>
                                          </p:val>
                                        </p:tav>
                                      </p:tavLst>
                                    </p:anim>
                                    <p:anim calcmode="lin" valueType="num">
                                      <p:cBhvr additive="base">
                                        <p:cTn id="18" dur="500" fill="hold"/>
                                        <p:tgtEl>
                                          <p:spTgt spid="46101"/>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46095"/>
                                        </p:tgtEl>
                                        <p:attrNameLst>
                                          <p:attrName>style.visibility</p:attrName>
                                        </p:attrNameLst>
                                      </p:cBhvr>
                                      <p:to>
                                        <p:strVal val="visible"/>
                                      </p:to>
                                    </p:set>
                                    <p:animEffect transition="in" filter="wipe(left)">
                                      <p:cBhvr>
                                        <p:cTn id="23" dur="300"/>
                                        <p:tgtEl>
                                          <p:spTgt spid="4609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8" fill="hold" nodeType="clickEffect">
                                  <p:stCondLst>
                                    <p:cond delay="0"/>
                                  </p:stCondLst>
                                  <p:childTnLst>
                                    <p:set>
                                      <p:cBhvr>
                                        <p:cTn id="27" dur="1" fill="hold">
                                          <p:stCondLst>
                                            <p:cond delay="0"/>
                                          </p:stCondLst>
                                        </p:cTn>
                                        <p:tgtEl>
                                          <p:spTgt spid="46102"/>
                                        </p:tgtEl>
                                        <p:attrNameLst>
                                          <p:attrName>style.visibility</p:attrName>
                                        </p:attrNameLst>
                                      </p:cBhvr>
                                      <p:to>
                                        <p:strVal val="visible"/>
                                      </p:to>
                                    </p:set>
                                    <p:anim calcmode="lin" valueType="num">
                                      <p:cBhvr additive="base">
                                        <p:cTn id="28" dur="500" fill="hold"/>
                                        <p:tgtEl>
                                          <p:spTgt spid="46102"/>
                                        </p:tgtEl>
                                        <p:attrNameLst>
                                          <p:attrName>ppt_x</p:attrName>
                                        </p:attrNameLst>
                                      </p:cBhvr>
                                      <p:tavLst>
                                        <p:tav tm="0">
                                          <p:val>
                                            <p:strVal val="0-#ppt_w/2"/>
                                          </p:val>
                                        </p:tav>
                                        <p:tav tm="100000">
                                          <p:val>
                                            <p:strVal val="#ppt_x"/>
                                          </p:val>
                                        </p:tav>
                                      </p:tavLst>
                                    </p:anim>
                                    <p:anim calcmode="lin" valueType="num">
                                      <p:cBhvr additive="base">
                                        <p:cTn id="29" dur="500" fill="hold"/>
                                        <p:tgtEl>
                                          <p:spTgt spid="46102"/>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grpId="0" nodeType="clickEffect">
                                  <p:stCondLst>
                                    <p:cond delay="0"/>
                                  </p:stCondLst>
                                  <p:iterate type="wd">
                                    <p:tmPct val="100000"/>
                                  </p:iterate>
                                  <p:childTnLst>
                                    <p:set>
                                      <p:cBhvr>
                                        <p:cTn id="33" dur="1" fill="hold">
                                          <p:stCondLst>
                                            <p:cond delay="0"/>
                                          </p:stCondLst>
                                        </p:cTn>
                                        <p:tgtEl>
                                          <p:spTgt spid="46093"/>
                                        </p:tgtEl>
                                        <p:attrNameLst>
                                          <p:attrName>style.visibility</p:attrName>
                                        </p:attrNameLst>
                                      </p:cBhvr>
                                      <p:to>
                                        <p:strVal val="visible"/>
                                      </p:to>
                                    </p:set>
                                    <p:animEffect transition="in" filter="wipe(left)">
                                      <p:cBhvr>
                                        <p:cTn id="34" dur="300"/>
                                        <p:tgtEl>
                                          <p:spTgt spid="460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92" grpId="0" autoUpdateAnimBg="0"/>
      <p:bldP spid="46093" grpId="0" autoUpdateAnimBg="0"/>
      <p:bldP spid="46094" grpId="0" autoUpdateAnimBg="0"/>
      <p:bldP spid="46095"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5CF7EF7-4B0B-4E3D-8C47-7EF1D18A4272}" type="slidenum">
              <a:rPr lang="en-US" altLang="zh-CN" sz="2000" smtClean="0">
                <a:solidFill>
                  <a:srgbClr val="0000FF"/>
                </a:solidFill>
              </a:rPr>
              <a:pPr eaLnBrk="1" hangingPunct="1"/>
              <a:t>21</a:t>
            </a:fld>
            <a:endParaRPr lang="en-US" altLang="zh-CN" sz="2000" smtClean="0">
              <a:solidFill>
                <a:srgbClr val="0000FF"/>
              </a:solidFill>
            </a:endParaRPr>
          </a:p>
        </p:txBody>
      </p:sp>
      <p:sp>
        <p:nvSpPr>
          <p:cNvPr id="6173" name="Text Box 29"/>
          <p:cNvSpPr txBox="1">
            <a:spLocks noChangeArrowheads="1"/>
          </p:cNvSpPr>
          <p:nvPr/>
        </p:nvSpPr>
        <p:spPr bwMode="auto">
          <a:xfrm>
            <a:off x="899592" y="570384"/>
            <a:ext cx="5562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② </a:t>
            </a:r>
            <a:r>
              <a:rPr lang="zh-CN" altLang="en-US" b="1" dirty="0"/>
              <a:t>线对基准面平行度的公差带</a:t>
            </a:r>
          </a:p>
        </p:txBody>
      </p:sp>
      <p:sp>
        <p:nvSpPr>
          <p:cNvPr id="6174" name="Text Box 30"/>
          <p:cNvSpPr txBox="1">
            <a:spLocks noChangeArrowheads="1"/>
          </p:cNvSpPr>
          <p:nvPr/>
        </p:nvSpPr>
        <p:spPr bwMode="auto">
          <a:xfrm>
            <a:off x="965448" y="2306255"/>
            <a:ext cx="7639000"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t>公差带</a:t>
            </a:r>
            <a:r>
              <a:rPr lang="zh-CN" altLang="en-US" b="1" dirty="0">
                <a:solidFill>
                  <a:srgbClr val="FF0000"/>
                </a:solidFill>
              </a:rPr>
              <a:t>定义</a:t>
            </a:r>
            <a:r>
              <a:rPr lang="zh-CN" altLang="en-US" b="1" dirty="0"/>
              <a:t>：为平行于基准面、间距等于公差值</a:t>
            </a:r>
            <a:r>
              <a:rPr lang="en-US" altLang="zh-CN" b="1" i="1" dirty="0"/>
              <a:t>t</a:t>
            </a:r>
            <a:r>
              <a:rPr lang="zh-CN" altLang="en-US" b="1" dirty="0"/>
              <a:t>的两</a:t>
            </a:r>
          </a:p>
          <a:p>
            <a:pPr eaLnBrk="1" hangingPunct="1">
              <a:lnSpc>
                <a:spcPct val="120000"/>
              </a:lnSpc>
            </a:pPr>
            <a:r>
              <a:rPr lang="zh-CN" altLang="en-US" b="1" dirty="0"/>
              <a:t>            平行平面所限定的区域，如下左图所示。</a:t>
            </a:r>
          </a:p>
        </p:txBody>
      </p:sp>
      <p:sp>
        <p:nvSpPr>
          <p:cNvPr id="6175" name="Text Box 31"/>
          <p:cNvSpPr txBox="1">
            <a:spLocks noChangeArrowheads="1"/>
          </p:cNvSpPr>
          <p:nvPr/>
        </p:nvSpPr>
        <p:spPr bwMode="auto">
          <a:xfrm>
            <a:off x="975792" y="1027584"/>
            <a:ext cx="4283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solidFill>
                  <a:srgbClr val="FF0000"/>
                </a:solidFill>
              </a:rPr>
              <a:t>标注示例</a:t>
            </a:r>
            <a:r>
              <a:rPr lang="zh-CN" altLang="en-US" b="1">
                <a:solidFill>
                  <a:schemeClr val="tx2"/>
                </a:solidFill>
              </a:rPr>
              <a:t>如下右图所示</a:t>
            </a:r>
            <a:r>
              <a:rPr lang="zh-CN" altLang="en-US" b="1">
                <a:solidFill>
                  <a:srgbClr val="FF0000"/>
                </a:solidFill>
              </a:rPr>
              <a:t>。</a:t>
            </a:r>
          </a:p>
        </p:txBody>
      </p:sp>
      <p:sp>
        <p:nvSpPr>
          <p:cNvPr id="6176" name="Text Box 32"/>
          <p:cNvSpPr txBox="1">
            <a:spLocks noChangeArrowheads="1"/>
          </p:cNvSpPr>
          <p:nvPr/>
        </p:nvSpPr>
        <p:spPr bwMode="auto">
          <a:xfrm>
            <a:off x="975793" y="1412533"/>
            <a:ext cx="7494984" cy="936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solidFill>
                  <a:srgbClr val="FF0000"/>
                </a:solidFill>
              </a:rPr>
              <a:t>标注含义</a:t>
            </a:r>
            <a:r>
              <a:rPr lang="zh-CN" altLang="en-US" dirty="0"/>
              <a:t>：</a:t>
            </a:r>
            <a:r>
              <a:rPr lang="zh-CN" altLang="en-US" b="1" dirty="0"/>
              <a:t>提取（实际）中心线应限定在平行于</a:t>
            </a:r>
            <a:r>
              <a:rPr lang="zh-CN" altLang="en-US" b="1" dirty="0" smtClean="0"/>
              <a:t>基准平面</a:t>
            </a:r>
            <a:r>
              <a:rPr lang="en-US" altLang="zh-CN" b="1" i="1" dirty="0"/>
              <a:t>B</a:t>
            </a:r>
            <a:r>
              <a:rPr lang="zh-CN" altLang="en-US" b="1" i="1" dirty="0"/>
              <a:t>、</a:t>
            </a:r>
            <a:r>
              <a:rPr lang="zh-CN" altLang="en-US" b="1" dirty="0"/>
              <a:t>间距等于</a:t>
            </a:r>
            <a:r>
              <a:rPr lang="en-US" altLang="zh-CN" b="1" dirty="0"/>
              <a:t>0.01</a:t>
            </a:r>
            <a:r>
              <a:rPr lang="zh-CN" altLang="en-US" b="1" dirty="0"/>
              <a:t>的两平行平面之间。</a:t>
            </a:r>
          </a:p>
        </p:txBody>
      </p:sp>
      <p:grpSp>
        <p:nvGrpSpPr>
          <p:cNvPr id="6183" name="Group 39"/>
          <p:cNvGrpSpPr>
            <a:grpSpLocks/>
          </p:cNvGrpSpPr>
          <p:nvPr/>
        </p:nvGrpSpPr>
        <p:grpSpPr bwMode="auto">
          <a:xfrm>
            <a:off x="1219200" y="3500438"/>
            <a:ext cx="3352800" cy="2592387"/>
            <a:chOff x="192" y="1488"/>
            <a:chExt cx="2112" cy="1633"/>
          </a:xfrm>
        </p:grpSpPr>
        <p:graphicFrame>
          <p:nvGraphicFramePr>
            <p:cNvPr id="22539" name="Object 34"/>
            <p:cNvGraphicFramePr>
              <a:graphicFrameLocks noChangeAspect="1"/>
            </p:cNvGraphicFramePr>
            <p:nvPr/>
          </p:nvGraphicFramePr>
          <p:xfrm>
            <a:off x="192" y="1488"/>
            <a:ext cx="2112" cy="1219"/>
          </p:xfrm>
          <a:graphic>
            <a:graphicData uri="http://schemas.openxmlformats.org/presentationml/2006/ole">
              <mc:AlternateContent xmlns:mc="http://schemas.openxmlformats.org/markup-compatibility/2006">
                <mc:Choice xmlns:v="urn:schemas-microsoft-com:vml" Requires="v">
                  <p:oleObj spid="_x0000_s22585" name="位图图像" r:id="rId3" imgW="1848108" imgH="1066667" progId="Paint.Picture">
                    <p:embed/>
                  </p:oleObj>
                </mc:Choice>
                <mc:Fallback>
                  <p:oleObj name="位图图像" r:id="rId3" imgW="1848108" imgH="1066667" progId="Paint.Picture">
                    <p:embed/>
                    <p:pic>
                      <p:nvPicPr>
                        <p:cNvPr id="0" name="Object 3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 y="1488"/>
                          <a:ext cx="2112" cy="1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2540" name="Text Box 36"/>
            <p:cNvSpPr txBox="1">
              <a:spLocks noChangeArrowheads="1"/>
            </p:cNvSpPr>
            <p:nvPr/>
          </p:nvSpPr>
          <p:spPr bwMode="auto">
            <a:xfrm>
              <a:off x="807" y="2871"/>
              <a:ext cx="125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a:t>公 差 带 图</a:t>
              </a:r>
            </a:p>
          </p:txBody>
        </p:sp>
      </p:grpSp>
      <p:grpSp>
        <p:nvGrpSpPr>
          <p:cNvPr id="6182" name="Group 38"/>
          <p:cNvGrpSpPr>
            <a:grpSpLocks/>
          </p:cNvGrpSpPr>
          <p:nvPr/>
        </p:nvGrpSpPr>
        <p:grpSpPr bwMode="auto">
          <a:xfrm>
            <a:off x="4591000" y="3336925"/>
            <a:ext cx="3581400" cy="2987675"/>
            <a:chOff x="2544" y="1296"/>
            <a:chExt cx="2256" cy="1882"/>
          </a:xfrm>
        </p:grpSpPr>
        <p:graphicFrame>
          <p:nvGraphicFramePr>
            <p:cNvPr id="22537" name="Object 35"/>
            <p:cNvGraphicFramePr>
              <a:graphicFrameLocks noChangeAspect="1"/>
            </p:cNvGraphicFramePr>
            <p:nvPr/>
          </p:nvGraphicFramePr>
          <p:xfrm>
            <a:off x="2544" y="1296"/>
            <a:ext cx="2256" cy="1580"/>
          </p:xfrm>
          <a:graphic>
            <a:graphicData uri="http://schemas.openxmlformats.org/presentationml/2006/ole">
              <mc:AlternateContent xmlns:mc="http://schemas.openxmlformats.org/markup-compatibility/2006">
                <mc:Choice xmlns:v="urn:schemas-microsoft-com:vml" Requires="v">
                  <p:oleObj spid="_x0000_s22586" name="位图图像" r:id="rId5" imgW="1685714" imgH="1181265" progId="Paint.Picture">
                    <p:embed/>
                  </p:oleObj>
                </mc:Choice>
                <mc:Fallback>
                  <p:oleObj name="位图图像" r:id="rId5" imgW="1685714" imgH="1181265" progId="Paint.Picture">
                    <p:embed/>
                    <p:pic>
                      <p:nvPicPr>
                        <p:cNvPr id="0" name="Object 3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44" y="1296"/>
                          <a:ext cx="2256" cy="1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2538" name="Text Box 37"/>
            <p:cNvSpPr txBox="1">
              <a:spLocks noChangeArrowheads="1"/>
            </p:cNvSpPr>
            <p:nvPr/>
          </p:nvSpPr>
          <p:spPr bwMode="auto">
            <a:xfrm>
              <a:off x="3255" y="2928"/>
              <a:ext cx="125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a:t>标注示例图</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173"/>
                                        </p:tgtEl>
                                        <p:attrNameLst>
                                          <p:attrName>style.visibility</p:attrName>
                                        </p:attrNameLst>
                                      </p:cBhvr>
                                      <p:to>
                                        <p:strVal val="visible"/>
                                      </p:to>
                                    </p:set>
                                    <p:animEffect transition="in" filter="wipe(left)">
                                      <p:cBhvr>
                                        <p:cTn id="7" dur="300"/>
                                        <p:tgtEl>
                                          <p:spTgt spid="617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175"/>
                                        </p:tgtEl>
                                        <p:attrNameLst>
                                          <p:attrName>style.visibility</p:attrName>
                                        </p:attrNameLst>
                                      </p:cBhvr>
                                      <p:to>
                                        <p:strVal val="visible"/>
                                      </p:to>
                                    </p:set>
                                    <p:animEffect transition="in" filter="wipe(left)">
                                      <p:cBhvr>
                                        <p:cTn id="12" dur="300"/>
                                        <p:tgtEl>
                                          <p:spTgt spid="617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6182"/>
                                        </p:tgtEl>
                                        <p:attrNameLst>
                                          <p:attrName>style.visibility</p:attrName>
                                        </p:attrNameLst>
                                      </p:cBhvr>
                                      <p:to>
                                        <p:strVal val="visible"/>
                                      </p:to>
                                    </p:set>
                                    <p:anim calcmode="lin" valueType="num">
                                      <p:cBhvr additive="base">
                                        <p:cTn id="17" dur="500" fill="hold"/>
                                        <p:tgtEl>
                                          <p:spTgt spid="6182"/>
                                        </p:tgtEl>
                                        <p:attrNameLst>
                                          <p:attrName>ppt_x</p:attrName>
                                        </p:attrNameLst>
                                      </p:cBhvr>
                                      <p:tavLst>
                                        <p:tav tm="0">
                                          <p:val>
                                            <p:strVal val="1+#ppt_w/2"/>
                                          </p:val>
                                        </p:tav>
                                        <p:tav tm="100000">
                                          <p:val>
                                            <p:strVal val="#ppt_x"/>
                                          </p:val>
                                        </p:tav>
                                      </p:tavLst>
                                    </p:anim>
                                    <p:anim calcmode="lin" valueType="num">
                                      <p:cBhvr additive="base">
                                        <p:cTn id="18" dur="500" fill="hold"/>
                                        <p:tgtEl>
                                          <p:spTgt spid="6182"/>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6176"/>
                                        </p:tgtEl>
                                        <p:attrNameLst>
                                          <p:attrName>style.visibility</p:attrName>
                                        </p:attrNameLst>
                                      </p:cBhvr>
                                      <p:to>
                                        <p:strVal val="visible"/>
                                      </p:to>
                                    </p:set>
                                    <p:animEffect transition="in" filter="wipe(left)">
                                      <p:cBhvr>
                                        <p:cTn id="23" dur="300"/>
                                        <p:tgtEl>
                                          <p:spTgt spid="6176"/>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8" fill="hold" nodeType="clickEffect">
                                  <p:stCondLst>
                                    <p:cond delay="0"/>
                                  </p:stCondLst>
                                  <p:childTnLst>
                                    <p:set>
                                      <p:cBhvr>
                                        <p:cTn id="27" dur="1" fill="hold">
                                          <p:stCondLst>
                                            <p:cond delay="0"/>
                                          </p:stCondLst>
                                        </p:cTn>
                                        <p:tgtEl>
                                          <p:spTgt spid="6183"/>
                                        </p:tgtEl>
                                        <p:attrNameLst>
                                          <p:attrName>style.visibility</p:attrName>
                                        </p:attrNameLst>
                                      </p:cBhvr>
                                      <p:to>
                                        <p:strVal val="visible"/>
                                      </p:to>
                                    </p:set>
                                    <p:anim calcmode="lin" valueType="num">
                                      <p:cBhvr additive="base">
                                        <p:cTn id="28" dur="500" fill="hold"/>
                                        <p:tgtEl>
                                          <p:spTgt spid="6183"/>
                                        </p:tgtEl>
                                        <p:attrNameLst>
                                          <p:attrName>ppt_x</p:attrName>
                                        </p:attrNameLst>
                                      </p:cBhvr>
                                      <p:tavLst>
                                        <p:tav tm="0">
                                          <p:val>
                                            <p:strVal val="0-#ppt_w/2"/>
                                          </p:val>
                                        </p:tav>
                                        <p:tav tm="100000">
                                          <p:val>
                                            <p:strVal val="#ppt_x"/>
                                          </p:val>
                                        </p:tav>
                                      </p:tavLst>
                                    </p:anim>
                                    <p:anim calcmode="lin" valueType="num">
                                      <p:cBhvr additive="base">
                                        <p:cTn id="29" dur="500" fill="hold"/>
                                        <p:tgtEl>
                                          <p:spTgt spid="6183"/>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grpId="0" nodeType="clickEffect">
                                  <p:stCondLst>
                                    <p:cond delay="0"/>
                                  </p:stCondLst>
                                  <p:iterate type="wd">
                                    <p:tmPct val="100000"/>
                                  </p:iterate>
                                  <p:childTnLst>
                                    <p:set>
                                      <p:cBhvr>
                                        <p:cTn id="33" dur="1" fill="hold">
                                          <p:stCondLst>
                                            <p:cond delay="0"/>
                                          </p:stCondLst>
                                        </p:cTn>
                                        <p:tgtEl>
                                          <p:spTgt spid="6174"/>
                                        </p:tgtEl>
                                        <p:attrNameLst>
                                          <p:attrName>style.visibility</p:attrName>
                                        </p:attrNameLst>
                                      </p:cBhvr>
                                      <p:to>
                                        <p:strVal val="visible"/>
                                      </p:to>
                                    </p:set>
                                    <p:animEffect transition="in" filter="wipe(left)">
                                      <p:cBhvr>
                                        <p:cTn id="34" dur="300"/>
                                        <p:tgtEl>
                                          <p:spTgt spid="6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73" grpId="0" autoUpdateAnimBg="0"/>
      <p:bldP spid="6174" grpId="0" autoUpdateAnimBg="0"/>
      <p:bldP spid="6175" grpId="0" autoUpdateAnimBg="0"/>
      <p:bldP spid="6176"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77AF429-3684-407F-921E-2434A2391FB5}" type="slidenum">
              <a:rPr lang="en-US" altLang="zh-CN" sz="2000" smtClean="0">
                <a:solidFill>
                  <a:srgbClr val="0000FF"/>
                </a:solidFill>
              </a:rPr>
              <a:pPr eaLnBrk="1" hangingPunct="1"/>
              <a:t>22</a:t>
            </a:fld>
            <a:endParaRPr lang="en-US" altLang="zh-CN" sz="2000" smtClean="0">
              <a:solidFill>
                <a:srgbClr val="0000FF"/>
              </a:solidFill>
            </a:endParaRPr>
          </a:p>
        </p:txBody>
      </p:sp>
      <p:sp>
        <p:nvSpPr>
          <p:cNvPr id="7197" name="Text Box 29"/>
          <p:cNvSpPr txBox="1">
            <a:spLocks noChangeArrowheads="1"/>
          </p:cNvSpPr>
          <p:nvPr/>
        </p:nvSpPr>
        <p:spPr bwMode="auto">
          <a:xfrm>
            <a:off x="1308720" y="498133"/>
            <a:ext cx="5562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③ </a:t>
            </a:r>
            <a:r>
              <a:rPr lang="zh-CN" altLang="en-US" b="1" dirty="0"/>
              <a:t>面对基准线平行度的公差带</a:t>
            </a:r>
          </a:p>
        </p:txBody>
      </p:sp>
      <p:sp>
        <p:nvSpPr>
          <p:cNvPr id="7198" name="Text Box 30"/>
          <p:cNvSpPr txBox="1">
            <a:spLocks noChangeArrowheads="1"/>
          </p:cNvSpPr>
          <p:nvPr/>
        </p:nvSpPr>
        <p:spPr bwMode="auto">
          <a:xfrm>
            <a:off x="683568" y="2204621"/>
            <a:ext cx="7499176" cy="936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smtClean="0"/>
              <a:t>          公差带</a:t>
            </a:r>
            <a:r>
              <a:rPr lang="zh-CN" altLang="en-US" b="1" dirty="0">
                <a:solidFill>
                  <a:srgbClr val="FF0000"/>
                </a:solidFill>
              </a:rPr>
              <a:t>定义</a:t>
            </a:r>
            <a:r>
              <a:rPr lang="zh-CN" altLang="en-US" b="1" dirty="0"/>
              <a:t>：为间距等于公差值</a:t>
            </a:r>
            <a:r>
              <a:rPr lang="en-US" altLang="zh-CN" b="1" i="1" dirty="0"/>
              <a:t>t</a:t>
            </a:r>
            <a:r>
              <a:rPr lang="zh-CN" altLang="en-US" b="1" dirty="0"/>
              <a:t>平行于基准轴线的两</a:t>
            </a:r>
            <a:r>
              <a:rPr lang="zh-CN" altLang="en-US" b="1" dirty="0" smtClean="0"/>
              <a:t>平行平面</a:t>
            </a:r>
            <a:r>
              <a:rPr lang="zh-CN" altLang="en-US" b="1" dirty="0"/>
              <a:t>所限定的区域，如下左图所示。</a:t>
            </a:r>
          </a:p>
        </p:txBody>
      </p:sp>
      <p:sp>
        <p:nvSpPr>
          <p:cNvPr id="7199" name="Text Box 31"/>
          <p:cNvSpPr txBox="1">
            <a:spLocks noChangeArrowheads="1"/>
          </p:cNvSpPr>
          <p:nvPr/>
        </p:nvSpPr>
        <p:spPr bwMode="auto">
          <a:xfrm>
            <a:off x="1537320" y="883568"/>
            <a:ext cx="4283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solidFill>
                  <a:srgbClr val="FF0000"/>
                </a:solidFill>
              </a:rPr>
              <a:t>标注示例</a:t>
            </a:r>
            <a:r>
              <a:rPr lang="zh-CN" altLang="en-US" b="1" dirty="0">
                <a:solidFill>
                  <a:schemeClr val="tx2"/>
                </a:solidFill>
              </a:rPr>
              <a:t>如下右图所示</a:t>
            </a:r>
            <a:r>
              <a:rPr lang="zh-CN" altLang="en-US" b="1" dirty="0">
                <a:solidFill>
                  <a:srgbClr val="FF0000"/>
                </a:solidFill>
              </a:rPr>
              <a:t>。</a:t>
            </a:r>
          </a:p>
        </p:txBody>
      </p:sp>
      <p:sp>
        <p:nvSpPr>
          <p:cNvPr id="7200" name="Text Box 32"/>
          <p:cNvSpPr txBox="1">
            <a:spLocks noChangeArrowheads="1"/>
          </p:cNvSpPr>
          <p:nvPr/>
        </p:nvSpPr>
        <p:spPr bwMode="auto">
          <a:xfrm>
            <a:off x="1461120" y="1340525"/>
            <a:ext cx="7575376" cy="936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solidFill>
                  <a:srgbClr val="FF0000"/>
                </a:solidFill>
              </a:rPr>
              <a:t>标注含义</a:t>
            </a:r>
            <a:r>
              <a:rPr lang="zh-CN" altLang="en-US" dirty="0"/>
              <a:t>：</a:t>
            </a:r>
            <a:r>
              <a:rPr lang="zh-CN" altLang="en-US" b="1" dirty="0"/>
              <a:t>提取（实际）表面应限定在间距等于</a:t>
            </a:r>
            <a:r>
              <a:rPr lang="en-US" altLang="zh-CN" b="1" dirty="0"/>
              <a:t>0. 1</a:t>
            </a:r>
            <a:r>
              <a:rPr lang="zh-CN" altLang="en-US" b="1" dirty="0"/>
              <a:t>、</a:t>
            </a:r>
            <a:r>
              <a:rPr lang="zh-CN" altLang="en-US" b="1" dirty="0" smtClean="0"/>
              <a:t>平行于</a:t>
            </a:r>
            <a:r>
              <a:rPr lang="zh-CN" altLang="en-US" b="1" dirty="0"/>
              <a:t>基准轴线</a:t>
            </a:r>
            <a:r>
              <a:rPr lang="en-US" altLang="zh-CN" b="1" i="1" dirty="0"/>
              <a:t>C</a:t>
            </a:r>
            <a:r>
              <a:rPr lang="zh-CN" altLang="en-US" b="1" dirty="0"/>
              <a:t>的两平行平面之间。</a:t>
            </a:r>
          </a:p>
        </p:txBody>
      </p:sp>
      <p:grpSp>
        <p:nvGrpSpPr>
          <p:cNvPr id="7207" name="Group 39"/>
          <p:cNvGrpSpPr>
            <a:grpSpLocks/>
          </p:cNvGrpSpPr>
          <p:nvPr/>
        </p:nvGrpSpPr>
        <p:grpSpPr bwMode="auto">
          <a:xfrm>
            <a:off x="935807" y="3255963"/>
            <a:ext cx="3276600" cy="2836862"/>
            <a:chOff x="427" y="1440"/>
            <a:chExt cx="2064" cy="1787"/>
          </a:xfrm>
        </p:grpSpPr>
        <p:graphicFrame>
          <p:nvGraphicFramePr>
            <p:cNvPr id="23563" name="Object 34"/>
            <p:cNvGraphicFramePr>
              <a:graphicFrameLocks noChangeAspect="1"/>
            </p:cNvGraphicFramePr>
            <p:nvPr>
              <p:extLst>
                <p:ext uri="{D42A27DB-BD31-4B8C-83A1-F6EECF244321}">
                  <p14:modId xmlns:p14="http://schemas.microsoft.com/office/powerpoint/2010/main" val="4126567279"/>
                </p:ext>
              </p:extLst>
            </p:nvPr>
          </p:nvGraphicFramePr>
          <p:xfrm>
            <a:off x="427" y="1440"/>
            <a:ext cx="2064" cy="1350"/>
          </p:xfrm>
          <a:graphic>
            <a:graphicData uri="http://schemas.openxmlformats.org/presentationml/2006/ole">
              <mc:AlternateContent xmlns:mc="http://schemas.openxmlformats.org/markup-compatibility/2006">
                <mc:Choice xmlns:v="urn:schemas-microsoft-com:vml" Requires="v">
                  <p:oleObj spid="_x0000_s23609" name="位图图像" r:id="rId3" imgW="1704762" imgH="1114581" progId="Paint.Picture">
                    <p:embed/>
                  </p:oleObj>
                </mc:Choice>
                <mc:Fallback>
                  <p:oleObj name="位图图像" r:id="rId3" imgW="1704762" imgH="1114581" progId="Paint.Picture">
                    <p:embed/>
                    <p:pic>
                      <p:nvPicPr>
                        <p:cNvPr id="0" name="Object 3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7" y="1440"/>
                          <a:ext cx="2064" cy="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3564" name="Text Box 37"/>
            <p:cNvSpPr txBox="1">
              <a:spLocks noChangeArrowheads="1"/>
            </p:cNvSpPr>
            <p:nvPr/>
          </p:nvSpPr>
          <p:spPr bwMode="auto">
            <a:xfrm>
              <a:off x="950" y="2939"/>
              <a:ext cx="111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公差带图</a:t>
              </a:r>
            </a:p>
          </p:txBody>
        </p:sp>
      </p:grpSp>
      <p:grpSp>
        <p:nvGrpSpPr>
          <p:cNvPr id="7208" name="Group 40"/>
          <p:cNvGrpSpPr>
            <a:grpSpLocks/>
          </p:cNvGrpSpPr>
          <p:nvPr/>
        </p:nvGrpSpPr>
        <p:grpSpPr bwMode="auto">
          <a:xfrm>
            <a:off x="4193232" y="3255963"/>
            <a:ext cx="4267200" cy="2693987"/>
            <a:chOff x="2592" y="1440"/>
            <a:chExt cx="2688" cy="1697"/>
          </a:xfrm>
        </p:grpSpPr>
        <p:graphicFrame>
          <p:nvGraphicFramePr>
            <p:cNvPr id="23561" name="Object 35"/>
            <p:cNvGraphicFramePr>
              <a:graphicFrameLocks noChangeAspect="1"/>
            </p:cNvGraphicFramePr>
            <p:nvPr/>
          </p:nvGraphicFramePr>
          <p:xfrm>
            <a:off x="2592" y="1440"/>
            <a:ext cx="2688" cy="1332"/>
          </p:xfrm>
          <a:graphic>
            <a:graphicData uri="http://schemas.openxmlformats.org/presentationml/2006/ole">
              <mc:AlternateContent xmlns:mc="http://schemas.openxmlformats.org/markup-compatibility/2006">
                <mc:Choice xmlns:v="urn:schemas-microsoft-com:vml" Requires="v">
                  <p:oleObj spid="_x0000_s23610" name="位图图像" r:id="rId5" imgW="2076740" imgH="1028844" progId="Paint.Picture">
                    <p:embed/>
                  </p:oleObj>
                </mc:Choice>
                <mc:Fallback>
                  <p:oleObj name="位图图像" r:id="rId5" imgW="2076740" imgH="1028844" progId="Paint.Picture">
                    <p:embed/>
                    <p:pic>
                      <p:nvPicPr>
                        <p:cNvPr id="0" name="Object 3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92" y="1440"/>
                          <a:ext cx="2688" cy="1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3562" name="Text Box 38"/>
            <p:cNvSpPr txBox="1">
              <a:spLocks noChangeArrowheads="1"/>
            </p:cNvSpPr>
            <p:nvPr/>
          </p:nvSpPr>
          <p:spPr bwMode="auto">
            <a:xfrm>
              <a:off x="3350" y="2849"/>
              <a:ext cx="140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标注示例图</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197"/>
                                        </p:tgtEl>
                                        <p:attrNameLst>
                                          <p:attrName>style.visibility</p:attrName>
                                        </p:attrNameLst>
                                      </p:cBhvr>
                                      <p:to>
                                        <p:strVal val="visible"/>
                                      </p:to>
                                    </p:set>
                                    <p:animEffect transition="in" filter="wipe(left)">
                                      <p:cBhvr>
                                        <p:cTn id="7" dur="300"/>
                                        <p:tgtEl>
                                          <p:spTgt spid="719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7199"/>
                                        </p:tgtEl>
                                        <p:attrNameLst>
                                          <p:attrName>style.visibility</p:attrName>
                                        </p:attrNameLst>
                                      </p:cBhvr>
                                      <p:to>
                                        <p:strVal val="visible"/>
                                      </p:to>
                                    </p:set>
                                    <p:animEffect transition="in" filter="wipe(left)">
                                      <p:cBhvr>
                                        <p:cTn id="12" dur="300"/>
                                        <p:tgtEl>
                                          <p:spTgt spid="719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7208"/>
                                        </p:tgtEl>
                                        <p:attrNameLst>
                                          <p:attrName>style.visibility</p:attrName>
                                        </p:attrNameLst>
                                      </p:cBhvr>
                                      <p:to>
                                        <p:strVal val="visible"/>
                                      </p:to>
                                    </p:set>
                                    <p:anim calcmode="lin" valueType="num">
                                      <p:cBhvr additive="base">
                                        <p:cTn id="17" dur="500" fill="hold"/>
                                        <p:tgtEl>
                                          <p:spTgt spid="7208"/>
                                        </p:tgtEl>
                                        <p:attrNameLst>
                                          <p:attrName>ppt_x</p:attrName>
                                        </p:attrNameLst>
                                      </p:cBhvr>
                                      <p:tavLst>
                                        <p:tav tm="0">
                                          <p:val>
                                            <p:strVal val="1+#ppt_w/2"/>
                                          </p:val>
                                        </p:tav>
                                        <p:tav tm="100000">
                                          <p:val>
                                            <p:strVal val="#ppt_x"/>
                                          </p:val>
                                        </p:tav>
                                      </p:tavLst>
                                    </p:anim>
                                    <p:anim calcmode="lin" valueType="num">
                                      <p:cBhvr additive="base">
                                        <p:cTn id="18" dur="500" fill="hold"/>
                                        <p:tgtEl>
                                          <p:spTgt spid="7208"/>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7200"/>
                                        </p:tgtEl>
                                        <p:attrNameLst>
                                          <p:attrName>style.visibility</p:attrName>
                                        </p:attrNameLst>
                                      </p:cBhvr>
                                      <p:to>
                                        <p:strVal val="visible"/>
                                      </p:to>
                                    </p:set>
                                    <p:animEffect transition="in" filter="wipe(left)">
                                      <p:cBhvr>
                                        <p:cTn id="23" dur="300"/>
                                        <p:tgtEl>
                                          <p:spTgt spid="7200"/>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8" fill="hold" nodeType="clickEffect">
                                  <p:stCondLst>
                                    <p:cond delay="0"/>
                                  </p:stCondLst>
                                  <p:childTnLst>
                                    <p:set>
                                      <p:cBhvr>
                                        <p:cTn id="27" dur="1" fill="hold">
                                          <p:stCondLst>
                                            <p:cond delay="0"/>
                                          </p:stCondLst>
                                        </p:cTn>
                                        <p:tgtEl>
                                          <p:spTgt spid="7207"/>
                                        </p:tgtEl>
                                        <p:attrNameLst>
                                          <p:attrName>style.visibility</p:attrName>
                                        </p:attrNameLst>
                                      </p:cBhvr>
                                      <p:to>
                                        <p:strVal val="visible"/>
                                      </p:to>
                                    </p:set>
                                    <p:anim calcmode="lin" valueType="num">
                                      <p:cBhvr additive="base">
                                        <p:cTn id="28" dur="500" fill="hold"/>
                                        <p:tgtEl>
                                          <p:spTgt spid="7207"/>
                                        </p:tgtEl>
                                        <p:attrNameLst>
                                          <p:attrName>ppt_x</p:attrName>
                                        </p:attrNameLst>
                                      </p:cBhvr>
                                      <p:tavLst>
                                        <p:tav tm="0">
                                          <p:val>
                                            <p:strVal val="0-#ppt_w/2"/>
                                          </p:val>
                                        </p:tav>
                                        <p:tav tm="100000">
                                          <p:val>
                                            <p:strVal val="#ppt_x"/>
                                          </p:val>
                                        </p:tav>
                                      </p:tavLst>
                                    </p:anim>
                                    <p:anim calcmode="lin" valueType="num">
                                      <p:cBhvr additive="base">
                                        <p:cTn id="29" dur="500" fill="hold"/>
                                        <p:tgtEl>
                                          <p:spTgt spid="7207"/>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grpId="0" nodeType="clickEffect">
                                  <p:stCondLst>
                                    <p:cond delay="0"/>
                                  </p:stCondLst>
                                  <p:iterate type="wd">
                                    <p:tmPct val="100000"/>
                                  </p:iterate>
                                  <p:childTnLst>
                                    <p:set>
                                      <p:cBhvr>
                                        <p:cTn id="33" dur="1" fill="hold">
                                          <p:stCondLst>
                                            <p:cond delay="0"/>
                                          </p:stCondLst>
                                        </p:cTn>
                                        <p:tgtEl>
                                          <p:spTgt spid="7198"/>
                                        </p:tgtEl>
                                        <p:attrNameLst>
                                          <p:attrName>style.visibility</p:attrName>
                                        </p:attrNameLst>
                                      </p:cBhvr>
                                      <p:to>
                                        <p:strVal val="visible"/>
                                      </p:to>
                                    </p:set>
                                    <p:animEffect transition="in" filter="wipe(left)">
                                      <p:cBhvr>
                                        <p:cTn id="34" dur="300"/>
                                        <p:tgtEl>
                                          <p:spTgt spid="7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97" grpId="0" autoUpdateAnimBg="0"/>
      <p:bldP spid="7198" grpId="0" autoUpdateAnimBg="0"/>
      <p:bldP spid="7199" grpId="0" autoUpdateAnimBg="0"/>
      <p:bldP spid="7200"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5E9A9A0-572D-49E1-8723-54A9840B5918}" type="slidenum">
              <a:rPr lang="en-US" altLang="zh-CN" sz="2000" smtClean="0">
                <a:solidFill>
                  <a:srgbClr val="0000FF"/>
                </a:solidFill>
              </a:rPr>
              <a:pPr eaLnBrk="1" hangingPunct="1"/>
              <a:t>23</a:t>
            </a:fld>
            <a:endParaRPr lang="en-US" altLang="zh-CN" sz="2000" smtClean="0">
              <a:solidFill>
                <a:srgbClr val="0000FF"/>
              </a:solidFill>
            </a:endParaRPr>
          </a:p>
        </p:txBody>
      </p:sp>
      <p:sp>
        <p:nvSpPr>
          <p:cNvPr id="48138" name="Text Box 10"/>
          <p:cNvSpPr txBox="1">
            <a:spLocks noChangeArrowheads="1"/>
          </p:cNvSpPr>
          <p:nvPr/>
        </p:nvSpPr>
        <p:spPr bwMode="auto">
          <a:xfrm>
            <a:off x="976064" y="451520"/>
            <a:ext cx="5562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④ </a:t>
            </a:r>
            <a:r>
              <a:rPr lang="zh-CN" altLang="en-US" b="1" dirty="0"/>
              <a:t>线对基准线平行度的公差带</a:t>
            </a:r>
          </a:p>
        </p:txBody>
      </p:sp>
      <mc:AlternateContent xmlns:mc="http://schemas.openxmlformats.org/markup-compatibility/2006">
        <mc:Choice xmlns:a14="http://schemas.microsoft.com/office/drawing/2010/main" Requires="a14">
          <p:sp>
            <p:nvSpPr>
              <p:cNvPr id="48139" name="Text Box 11"/>
              <p:cNvSpPr txBox="1">
                <a:spLocks noChangeArrowheads="1"/>
              </p:cNvSpPr>
              <p:nvPr/>
            </p:nvSpPr>
            <p:spPr bwMode="auto">
              <a:xfrm>
                <a:off x="702068" y="2132856"/>
                <a:ext cx="7546804" cy="142192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smtClean="0"/>
                  <a:t>         公差带</a:t>
                </a:r>
                <a:r>
                  <a:rPr lang="zh-CN" altLang="en-US" b="1" dirty="0">
                    <a:solidFill>
                      <a:srgbClr val="FF0000"/>
                    </a:solidFill>
                  </a:rPr>
                  <a:t>定义</a:t>
                </a:r>
                <a:r>
                  <a:rPr lang="zh-CN" altLang="en-US" dirty="0"/>
                  <a:t>：</a:t>
                </a:r>
                <a:r>
                  <a:rPr lang="zh-CN" altLang="en-US" b="1" dirty="0">
                    <a:solidFill>
                      <a:srgbClr val="FF0000"/>
                    </a:solidFill>
                  </a:rPr>
                  <a:t>在任意方向上</a:t>
                </a:r>
                <a:r>
                  <a:rPr lang="zh-CN" altLang="en-US" b="1" dirty="0"/>
                  <a:t>，公差带为平行于基准轴线</a:t>
                </a:r>
                <a:r>
                  <a:rPr lang="zh-CN" altLang="en-US" b="1" dirty="0" smtClean="0"/>
                  <a:t>、直径</a:t>
                </a:r>
                <a:r>
                  <a:rPr lang="zh-CN" altLang="en-US" b="1" dirty="0"/>
                  <a:t>等于公差值</a:t>
                </a:r>
                <a14:m>
                  <m:oMath xmlns:m="http://schemas.openxmlformats.org/officeDocument/2006/math">
                    <m:r>
                      <a:rPr lang="en-US" altLang="zh-CN" b="1" i="1" dirty="0">
                        <a:latin typeface="Cambria Math"/>
                        <a:ea typeface="Cambria Math"/>
                      </a:rPr>
                      <m:t>∅ </m:t>
                    </m:r>
                  </m:oMath>
                </a14:m>
                <a:r>
                  <a:rPr lang="en-US" altLang="zh-CN" b="1" i="1" dirty="0" err="1"/>
                  <a:t>t</a:t>
                </a:r>
                <a:r>
                  <a:rPr lang="zh-CN" altLang="en-US" b="1" dirty="0"/>
                  <a:t>的圆柱面所限定的区 域</a:t>
                </a:r>
                <a:r>
                  <a:rPr lang="zh-CN" altLang="en-US" b="1" dirty="0" smtClean="0"/>
                  <a:t>，如下</a:t>
                </a:r>
                <a:r>
                  <a:rPr lang="zh-CN" altLang="en-US" b="1" dirty="0"/>
                  <a:t>左图所示。</a:t>
                </a:r>
              </a:p>
            </p:txBody>
          </p:sp>
        </mc:Choice>
        <mc:Fallback>
          <p:sp>
            <p:nvSpPr>
              <p:cNvPr id="48139" name="Text Box 11"/>
              <p:cNvSpPr txBox="1">
                <a:spLocks noRot="1" noChangeAspect="1" noMove="1" noResize="1" noEditPoints="1" noAdjustHandles="1" noChangeArrowheads="1" noChangeShapeType="1" noTextEdit="1"/>
              </p:cNvSpPr>
              <p:nvPr/>
            </p:nvSpPr>
            <p:spPr bwMode="auto">
              <a:xfrm>
                <a:off x="702068" y="2132856"/>
                <a:ext cx="7546804" cy="1421928"/>
              </a:xfrm>
              <a:prstGeom prst="rect">
                <a:avLst/>
              </a:prstGeom>
              <a:blipFill rotWithShape="1">
                <a:blip r:embed="rId2"/>
                <a:stretch>
                  <a:fillRect l="-1212" t="-2575" b="-4721"/>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48140" name="Text Box 12"/>
          <p:cNvSpPr txBox="1">
            <a:spLocks noChangeArrowheads="1"/>
          </p:cNvSpPr>
          <p:nvPr/>
        </p:nvSpPr>
        <p:spPr bwMode="auto">
          <a:xfrm>
            <a:off x="1280864" y="850727"/>
            <a:ext cx="4283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solidFill>
                  <a:srgbClr val="FF0000"/>
                </a:solidFill>
              </a:rPr>
              <a:t>标注示例</a:t>
            </a:r>
            <a:r>
              <a:rPr lang="zh-CN" altLang="en-US" b="1" dirty="0">
                <a:solidFill>
                  <a:schemeClr val="tx2"/>
                </a:solidFill>
              </a:rPr>
              <a:t>如下右图所示</a:t>
            </a:r>
            <a:r>
              <a:rPr lang="zh-CN" altLang="en-US" b="1" dirty="0">
                <a:solidFill>
                  <a:srgbClr val="FF0000"/>
                </a:solidFill>
              </a:rPr>
              <a:t>。</a:t>
            </a:r>
          </a:p>
        </p:txBody>
      </p:sp>
      <mc:AlternateContent xmlns:mc="http://schemas.openxmlformats.org/markup-compatibility/2006">
        <mc:Choice xmlns:a14="http://schemas.microsoft.com/office/drawing/2010/main" Requires="a14">
          <p:sp>
            <p:nvSpPr>
              <p:cNvPr id="48141" name="Text Box 13"/>
              <p:cNvSpPr txBox="1">
                <a:spLocks noChangeArrowheads="1"/>
              </p:cNvSpPr>
              <p:nvPr/>
            </p:nvSpPr>
            <p:spPr bwMode="auto">
              <a:xfrm>
                <a:off x="688032" y="1226135"/>
                <a:ext cx="7772400" cy="97872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smtClean="0">
                    <a:solidFill>
                      <a:srgbClr val="FF0000"/>
                    </a:solidFill>
                  </a:rPr>
                  <a:t>        标注</a:t>
                </a:r>
                <a:r>
                  <a:rPr lang="zh-CN" altLang="en-US" b="1" dirty="0">
                    <a:solidFill>
                      <a:srgbClr val="FF0000"/>
                    </a:solidFill>
                  </a:rPr>
                  <a:t>含义</a:t>
                </a:r>
                <a:r>
                  <a:rPr lang="zh-CN" altLang="en-US" dirty="0"/>
                  <a:t>：</a:t>
                </a:r>
                <a:r>
                  <a:rPr lang="zh-CN" altLang="en-US" b="1" dirty="0"/>
                  <a:t>提取（实际）中心线应限定在平行基准</a:t>
                </a:r>
                <a:r>
                  <a:rPr lang="zh-CN" altLang="en-US" b="1" dirty="0" smtClean="0"/>
                  <a:t>轴线 </a:t>
                </a:r>
                <a:r>
                  <a:rPr lang="en-US" altLang="zh-CN" b="1" i="1" dirty="0"/>
                  <a:t>A</a:t>
                </a:r>
                <a:r>
                  <a:rPr lang="en-US" altLang="zh-CN" b="1" dirty="0"/>
                  <a:t> </a:t>
                </a:r>
                <a:r>
                  <a:rPr lang="zh-CN" altLang="en-US" b="1" dirty="0"/>
                  <a:t>、直径等于</a:t>
                </a:r>
                <a14:m>
                  <m:oMath xmlns:m="http://schemas.openxmlformats.org/officeDocument/2006/math">
                    <m:r>
                      <a:rPr lang="en-US" altLang="zh-CN" b="1" i="1" dirty="0" smtClean="0">
                        <a:latin typeface="Cambria Math"/>
                        <a:ea typeface="Cambria Math"/>
                      </a:rPr>
                      <m:t>∅</m:t>
                    </m:r>
                  </m:oMath>
                </a14:m>
                <a:r>
                  <a:rPr lang="en-US" altLang="zh-CN" b="1" dirty="0"/>
                  <a:t>0. 03</a:t>
                </a:r>
                <a:r>
                  <a:rPr lang="zh-CN" altLang="en-US" b="1" dirty="0"/>
                  <a:t>的圆柱面内。</a:t>
                </a:r>
              </a:p>
            </p:txBody>
          </p:sp>
        </mc:Choice>
        <mc:Fallback>
          <p:sp>
            <p:nvSpPr>
              <p:cNvPr id="48141" name="Text Box 13"/>
              <p:cNvSpPr txBox="1">
                <a:spLocks noRot="1" noChangeAspect="1" noMove="1" noResize="1" noEditPoints="1" noAdjustHandles="1" noChangeArrowheads="1" noChangeShapeType="1" noTextEdit="1"/>
              </p:cNvSpPr>
              <p:nvPr/>
            </p:nvSpPr>
            <p:spPr bwMode="auto">
              <a:xfrm>
                <a:off x="688032" y="1226135"/>
                <a:ext cx="7772400" cy="978729"/>
              </a:xfrm>
              <a:prstGeom prst="rect">
                <a:avLst/>
              </a:prstGeom>
              <a:blipFill rotWithShape="1">
                <a:blip r:embed="rId3"/>
                <a:stretch>
                  <a:fillRect l="-1255" t="-3727" b="-9317"/>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grpSp>
        <p:nvGrpSpPr>
          <p:cNvPr id="48152" name="Group 24"/>
          <p:cNvGrpSpPr>
            <a:grpSpLocks/>
          </p:cNvGrpSpPr>
          <p:nvPr/>
        </p:nvGrpSpPr>
        <p:grpSpPr bwMode="auto">
          <a:xfrm>
            <a:off x="4067944" y="3068960"/>
            <a:ext cx="4103688" cy="3121025"/>
            <a:chOff x="2608" y="2069"/>
            <a:chExt cx="2585" cy="1966"/>
          </a:xfrm>
        </p:grpSpPr>
        <p:pic>
          <p:nvPicPr>
            <p:cNvPr id="24585" name="Picture 2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08" y="2069"/>
              <a:ext cx="2585" cy="17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586" name="Text Box 23"/>
            <p:cNvSpPr txBox="1">
              <a:spLocks noChangeArrowheads="1"/>
            </p:cNvSpPr>
            <p:nvPr/>
          </p:nvSpPr>
          <p:spPr bwMode="auto">
            <a:xfrm>
              <a:off x="3049" y="3747"/>
              <a:ext cx="178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     标注示例图</a:t>
              </a:r>
            </a:p>
          </p:txBody>
        </p:sp>
      </p:grpSp>
      <p:sp>
        <p:nvSpPr>
          <p:cNvPr id="13" name="圆角矩形 12">
            <a:hlinkClick r:id="rId5" action="ppaction://hlinksldjump"/>
          </p:cNvPr>
          <p:cNvSpPr/>
          <p:nvPr/>
        </p:nvSpPr>
        <p:spPr bwMode="auto">
          <a:xfrm>
            <a:off x="7162800" y="6165303"/>
            <a:ext cx="1530009" cy="504057"/>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C00000"/>
                </a:solidFill>
                <a:effectLst/>
                <a:latin typeface="方正舒体" pitchFamily="2" charset="-122"/>
                <a:ea typeface="方正舒体" pitchFamily="2" charset="-122"/>
              </a:rPr>
              <a:t>目录</a:t>
            </a:r>
          </a:p>
        </p:txBody>
      </p:sp>
      <p:grpSp>
        <p:nvGrpSpPr>
          <p:cNvPr id="3" name="组合 2"/>
          <p:cNvGrpSpPr/>
          <p:nvPr/>
        </p:nvGrpSpPr>
        <p:grpSpPr>
          <a:xfrm>
            <a:off x="1083461" y="3717032"/>
            <a:ext cx="2984483" cy="2359344"/>
            <a:chOff x="794549" y="3860577"/>
            <a:chExt cx="2984483" cy="2359344"/>
          </a:xfrm>
        </p:grpSpPr>
        <p:pic>
          <p:nvPicPr>
            <p:cNvPr id="24604" name="Picture 2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4549" y="3860577"/>
              <a:ext cx="2983110" cy="1944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207976" y="5758256"/>
              <a:ext cx="2571056" cy="461665"/>
            </a:xfrm>
            <a:prstGeom prst="rect">
              <a:avLst/>
            </a:prstGeom>
            <a:noFill/>
          </p:spPr>
          <p:txBody>
            <a:bodyPr wrap="square" rtlCol="0">
              <a:spAutoFit/>
            </a:bodyPr>
            <a:lstStyle/>
            <a:p>
              <a:r>
                <a:rPr lang="zh-CN" altLang="en-US" dirty="0" smtClean="0">
                  <a:effectLst>
                    <a:outerShdw blurRad="38100" dist="38100" dir="2700000" algn="tl">
                      <a:srgbClr val="000000">
                        <a:alpha val="43137"/>
                      </a:srgbClr>
                    </a:outerShdw>
                  </a:effectLst>
                </a:rPr>
                <a:t>公 差 带  </a:t>
              </a:r>
              <a:r>
                <a:rPr lang="zh-CN" altLang="en-US" dirty="0">
                  <a:effectLst>
                    <a:outerShdw blurRad="38100" dist="38100" dir="2700000" algn="tl">
                      <a:srgbClr val="000000">
                        <a:alpha val="43137"/>
                      </a:srgbClr>
                    </a:outerShdw>
                  </a:effectLst>
                </a:rPr>
                <a:t>图</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8138"/>
                                        </p:tgtEl>
                                        <p:attrNameLst>
                                          <p:attrName>style.visibility</p:attrName>
                                        </p:attrNameLst>
                                      </p:cBhvr>
                                      <p:to>
                                        <p:strVal val="visible"/>
                                      </p:to>
                                    </p:set>
                                    <p:animEffect transition="in" filter="wipe(left)">
                                      <p:cBhvr>
                                        <p:cTn id="7" dur="300"/>
                                        <p:tgtEl>
                                          <p:spTgt spid="4813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48140"/>
                                        </p:tgtEl>
                                        <p:attrNameLst>
                                          <p:attrName>style.visibility</p:attrName>
                                        </p:attrNameLst>
                                      </p:cBhvr>
                                      <p:to>
                                        <p:strVal val="visible"/>
                                      </p:to>
                                    </p:set>
                                    <p:animEffect transition="in" filter="wipe(left)">
                                      <p:cBhvr>
                                        <p:cTn id="12" dur="300"/>
                                        <p:tgtEl>
                                          <p:spTgt spid="4814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48152"/>
                                        </p:tgtEl>
                                        <p:attrNameLst>
                                          <p:attrName>style.visibility</p:attrName>
                                        </p:attrNameLst>
                                      </p:cBhvr>
                                      <p:to>
                                        <p:strVal val="visible"/>
                                      </p:to>
                                    </p:set>
                                    <p:anim calcmode="lin" valueType="num">
                                      <p:cBhvr additive="base">
                                        <p:cTn id="17" dur="500" fill="hold"/>
                                        <p:tgtEl>
                                          <p:spTgt spid="48152"/>
                                        </p:tgtEl>
                                        <p:attrNameLst>
                                          <p:attrName>ppt_x</p:attrName>
                                        </p:attrNameLst>
                                      </p:cBhvr>
                                      <p:tavLst>
                                        <p:tav tm="0">
                                          <p:val>
                                            <p:strVal val="#ppt_x"/>
                                          </p:val>
                                        </p:tav>
                                        <p:tav tm="100000">
                                          <p:val>
                                            <p:strVal val="#ppt_x"/>
                                          </p:val>
                                        </p:tav>
                                      </p:tavLst>
                                    </p:anim>
                                    <p:anim calcmode="lin" valueType="num">
                                      <p:cBhvr additive="base">
                                        <p:cTn id="18" dur="500" fill="hold"/>
                                        <p:tgtEl>
                                          <p:spTgt spid="48152"/>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48141"/>
                                        </p:tgtEl>
                                        <p:attrNameLst>
                                          <p:attrName>style.visibility</p:attrName>
                                        </p:attrNameLst>
                                      </p:cBhvr>
                                      <p:to>
                                        <p:strVal val="visible"/>
                                      </p:to>
                                    </p:set>
                                    <p:animEffect transition="in" filter="wipe(left)">
                                      <p:cBhvr>
                                        <p:cTn id="23" dur="300"/>
                                        <p:tgtEl>
                                          <p:spTgt spid="48141"/>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48139"/>
                                        </p:tgtEl>
                                        <p:attrNameLst>
                                          <p:attrName>style.visibility</p:attrName>
                                        </p:attrNameLst>
                                      </p:cBhvr>
                                      <p:to>
                                        <p:strVal val="visible"/>
                                      </p:to>
                                    </p:set>
                                    <p:animEffect transition="in" filter="wipe(left)">
                                      <p:cBhvr>
                                        <p:cTn id="28" dur="300"/>
                                        <p:tgtEl>
                                          <p:spTgt spid="48139"/>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0-#ppt_w/2"/>
                                          </p:val>
                                        </p:tav>
                                        <p:tav tm="100000">
                                          <p:val>
                                            <p:strVal val="#ppt_x"/>
                                          </p:val>
                                        </p:tav>
                                      </p:tavLst>
                                    </p:anim>
                                    <p:anim calcmode="lin" valueType="num">
                                      <p:cBhvr additive="base">
                                        <p:cTn id="34"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8" grpId="0" autoUpdateAnimBg="0"/>
      <p:bldP spid="48139" grpId="0" autoUpdateAnimBg="0"/>
      <p:bldP spid="48140" grpId="0" autoUpdateAnimBg="0"/>
      <p:bldP spid="48141"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灯片编号占位符 5"/>
          <p:cNvSpPr>
            <a:spLocks noGrp="1"/>
          </p:cNvSpPr>
          <p:nvPr>
            <p:ph type="sldNum" sz="quarter" idx="12"/>
          </p:nvPr>
        </p:nvSpPr>
        <p:spPr>
          <a:xfrm>
            <a:off x="6987480" y="116632"/>
            <a:ext cx="1905000" cy="457200"/>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A7F4216-8128-47AB-B631-BDE723752F78}" type="slidenum">
              <a:rPr lang="en-US" altLang="zh-CN" sz="2000" smtClean="0">
                <a:solidFill>
                  <a:srgbClr val="0000FF"/>
                </a:solidFill>
              </a:rPr>
              <a:pPr eaLnBrk="1" hangingPunct="1"/>
              <a:t>24</a:t>
            </a:fld>
            <a:endParaRPr lang="en-US" altLang="zh-CN" sz="2000" smtClean="0">
              <a:solidFill>
                <a:srgbClr val="0000FF"/>
              </a:solidFill>
            </a:endParaRPr>
          </a:p>
        </p:txBody>
      </p:sp>
      <p:sp>
        <p:nvSpPr>
          <p:cNvPr id="111620" name="Text Box 4"/>
          <p:cNvSpPr txBox="1">
            <a:spLocks noChangeArrowheads="1"/>
          </p:cNvSpPr>
          <p:nvPr/>
        </p:nvSpPr>
        <p:spPr bwMode="auto">
          <a:xfrm>
            <a:off x="976536" y="537904"/>
            <a:ext cx="517871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2800" b="1" dirty="0"/>
              <a:t>(2) </a:t>
            </a:r>
            <a:r>
              <a:rPr lang="zh-CN" altLang="en-US" sz="2800" b="1" dirty="0">
                <a:latin typeface="宋体" pitchFamily="2" charset="-122"/>
              </a:rPr>
              <a:t>垂直度公差带</a:t>
            </a:r>
            <a:endParaRPr lang="zh-CN" altLang="en-US" sz="2800" b="1" dirty="0"/>
          </a:p>
        </p:txBody>
      </p:sp>
      <p:sp>
        <p:nvSpPr>
          <p:cNvPr id="111621" name="Text Box 5"/>
          <p:cNvSpPr txBox="1">
            <a:spLocks noChangeArrowheads="1"/>
          </p:cNvSpPr>
          <p:nvPr/>
        </p:nvSpPr>
        <p:spPr bwMode="auto">
          <a:xfrm>
            <a:off x="705272" y="2751673"/>
            <a:ext cx="1058416"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dirty="0"/>
              <a:t>基  </a:t>
            </a:r>
            <a:endParaRPr lang="en-US" altLang="zh-CN" sz="2800" b="1" dirty="0" smtClean="0"/>
          </a:p>
          <a:p>
            <a:pPr eaLnBrk="1" hangingPunct="1">
              <a:spcBef>
                <a:spcPct val="50000"/>
              </a:spcBef>
            </a:pPr>
            <a:r>
              <a:rPr lang="zh-CN" altLang="en-US" sz="2800" b="1" dirty="0" smtClean="0"/>
              <a:t>准</a:t>
            </a:r>
            <a:r>
              <a:rPr lang="zh-CN" altLang="en-US" dirty="0" smtClean="0"/>
              <a:t> </a:t>
            </a:r>
            <a:endParaRPr lang="zh-CN" altLang="en-US" dirty="0"/>
          </a:p>
        </p:txBody>
      </p:sp>
      <p:sp>
        <p:nvSpPr>
          <p:cNvPr id="111622" name="AutoShape 6"/>
          <p:cNvSpPr>
            <a:spLocks/>
          </p:cNvSpPr>
          <p:nvPr/>
        </p:nvSpPr>
        <p:spPr bwMode="auto">
          <a:xfrm>
            <a:off x="1230288" y="2409800"/>
            <a:ext cx="533400" cy="1981200"/>
          </a:xfrm>
          <a:prstGeom prst="leftBrace">
            <a:avLst>
              <a:gd name="adj1" fmla="val 30952"/>
              <a:gd name="adj2" fmla="val 50000"/>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1623" name="Text Box 7"/>
          <p:cNvSpPr txBox="1">
            <a:spLocks noChangeArrowheads="1"/>
          </p:cNvSpPr>
          <p:nvPr/>
        </p:nvSpPr>
        <p:spPr bwMode="auto">
          <a:xfrm>
            <a:off x="1612776" y="2333600"/>
            <a:ext cx="914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a:solidFill>
                  <a:srgbClr val="FF0000"/>
                </a:solidFill>
              </a:rPr>
              <a:t>面</a:t>
            </a:r>
            <a:r>
              <a:rPr lang="zh-CN" altLang="en-US" sz="2800"/>
              <a:t> </a:t>
            </a:r>
          </a:p>
        </p:txBody>
      </p:sp>
      <p:sp>
        <p:nvSpPr>
          <p:cNvPr id="111624" name="Text Box 8"/>
          <p:cNvSpPr txBox="1">
            <a:spLocks noChangeArrowheads="1"/>
          </p:cNvSpPr>
          <p:nvPr/>
        </p:nvSpPr>
        <p:spPr bwMode="auto">
          <a:xfrm>
            <a:off x="1612776" y="3933800"/>
            <a:ext cx="9906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a:solidFill>
                  <a:srgbClr val="FF0000"/>
                </a:solidFill>
              </a:rPr>
              <a:t>线</a:t>
            </a:r>
            <a:r>
              <a:rPr lang="zh-CN" altLang="en-US"/>
              <a:t> </a:t>
            </a:r>
          </a:p>
        </p:txBody>
      </p:sp>
      <p:sp>
        <p:nvSpPr>
          <p:cNvPr id="111625" name="AutoShape 9"/>
          <p:cNvSpPr>
            <a:spLocks/>
          </p:cNvSpPr>
          <p:nvPr/>
        </p:nvSpPr>
        <p:spPr bwMode="auto">
          <a:xfrm>
            <a:off x="2146176" y="2105000"/>
            <a:ext cx="381000" cy="990600"/>
          </a:xfrm>
          <a:prstGeom prst="leftBrace">
            <a:avLst>
              <a:gd name="adj1" fmla="val 21667"/>
              <a:gd name="adj2" fmla="val 5000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1626" name="Text Box 10"/>
          <p:cNvSpPr txBox="1">
            <a:spLocks noChangeArrowheads="1"/>
          </p:cNvSpPr>
          <p:nvPr/>
        </p:nvSpPr>
        <p:spPr bwMode="auto">
          <a:xfrm>
            <a:off x="2450976" y="1876400"/>
            <a:ext cx="38862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2800" b="1" dirty="0"/>
              <a:t>① </a:t>
            </a:r>
            <a:r>
              <a:rPr lang="zh-CN" altLang="en-US" sz="2800" dirty="0">
                <a:solidFill>
                  <a:schemeClr val="accent1">
                    <a:lumMod val="50000"/>
                  </a:schemeClr>
                </a:solidFill>
              </a:rPr>
              <a:t>面</a:t>
            </a:r>
            <a:r>
              <a:rPr lang="zh-CN" altLang="en-US" sz="2800" dirty="0"/>
              <a:t>对</a:t>
            </a:r>
            <a:r>
              <a:rPr lang="zh-CN" altLang="en-US" sz="2800" b="1" dirty="0">
                <a:solidFill>
                  <a:srgbClr val="FF0000"/>
                </a:solidFill>
              </a:rPr>
              <a:t>面</a:t>
            </a:r>
            <a:r>
              <a:rPr lang="zh-CN" altLang="en-US" sz="2800" b="1" dirty="0"/>
              <a:t>垂直度</a:t>
            </a:r>
            <a:endParaRPr lang="zh-CN" altLang="en-US" sz="2800" dirty="0"/>
          </a:p>
        </p:txBody>
      </p:sp>
      <p:sp>
        <p:nvSpPr>
          <p:cNvPr id="111627" name="Text Box 11"/>
          <p:cNvSpPr txBox="1">
            <a:spLocks noChangeArrowheads="1"/>
          </p:cNvSpPr>
          <p:nvPr/>
        </p:nvSpPr>
        <p:spPr bwMode="auto">
          <a:xfrm>
            <a:off x="2450976" y="2805088"/>
            <a:ext cx="37338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2800" b="1" dirty="0"/>
              <a:t>② </a:t>
            </a:r>
            <a:r>
              <a:rPr lang="zh-CN" altLang="en-US" sz="2800" b="1" dirty="0">
                <a:solidFill>
                  <a:schemeClr val="accent1">
                    <a:lumMod val="50000"/>
                  </a:schemeClr>
                </a:solidFill>
              </a:rPr>
              <a:t>线</a:t>
            </a:r>
            <a:r>
              <a:rPr lang="zh-CN" altLang="en-US" sz="2800" dirty="0"/>
              <a:t>对</a:t>
            </a:r>
            <a:r>
              <a:rPr lang="zh-CN" altLang="en-US" sz="2800" b="1" dirty="0">
                <a:solidFill>
                  <a:srgbClr val="FF0000"/>
                </a:solidFill>
              </a:rPr>
              <a:t>面</a:t>
            </a:r>
            <a:r>
              <a:rPr lang="zh-CN" altLang="en-US" sz="2800" b="1" dirty="0"/>
              <a:t>垂直度</a:t>
            </a:r>
            <a:endParaRPr lang="zh-CN" altLang="en-US" dirty="0"/>
          </a:p>
        </p:txBody>
      </p:sp>
      <p:sp>
        <p:nvSpPr>
          <p:cNvPr id="111628" name="Text Box 12"/>
          <p:cNvSpPr txBox="1">
            <a:spLocks noChangeArrowheads="1"/>
          </p:cNvSpPr>
          <p:nvPr/>
        </p:nvSpPr>
        <p:spPr bwMode="auto">
          <a:xfrm>
            <a:off x="2450976" y="3552800"/>
            <a:ext cx="3962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2800" b="1" dirty="0"/>
              <a:t>③ </a:t>
            </a:r>
            <a:r>
              <a:rPr lang="zh-CN" altLang="en-US" sz="2800" b="1" dirty="0">
                <a:solidFill>
                  <a:schemeClr val="accent1">
                    <a:lumMod val="50000"/>
                  </a:schemeClr>
                </a:solidFill>
              </a:rPr>
              <a:t>面</a:t>
            </a:r>
            <a:r>
              <a:rPr lang="zh-CN" altLang="en-US" sz="2800" dirty="0"/>
              <a:t>对</a:t>
            </a:r>
            <a:r>
              <a:rPr lang="zh-CN" altLang="en-US" sz="2800" b="1" dirty="0">
                <a:solidFill>
                  <a:srgbClr val="FF0000"/>
                </a:solidFill>
              </a:rPr>
              <a:t>线</a:t>
            </a:r>
            <a:r>
              <a:rPr lang="zh-CN" altLang="en-US" sz="2800" b="1" dirty="0"/>
              <a:t>垂直度</a:t>
            </a:r>
            <a:endParaRPr lang="zh-CN" altLang="en-US" sz="2800" dirty="0"/>
          </a:p>
        </p:txBody>
      </p:sp>
      <p:sp>
        <p:nvSpPr>
          <p:cNvPr id="111629" name="Text Box 13"/>
          <p:cNvSpPr txBox="1">
            <a:spLocks noChangeArrowheads="1"/>
          </p:cNvSpPr>
          <p:nvPr/>
        </p:nvSpPr>
        <p:spPr bwMode="auto">
          <a:xfrm>
            <a:off x="2450976" y="4314800"/>
            <a:ext cx="38862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2800" b="1" dirty="0"/>
              <a:t>④ </a:t>
            </a:r>
            <a:r>
              <a:rPr lang="zh-CN" altLang="en-US" sz="2800" b="1" dirty="0">
                <a:solidFill>
                  <a:schemeClr val="accent1">
                    <a:lumMod val="50000"/>
                  </a:schemeClr>
                </a:solidFill>
              </a:rPr>
              <a:t>线</a:t>
            </a:r>
            <a:r>
              <a:rPr lang="zh-CN" altLang="en-US" sz="2800" dirty="0"/>
              <a:t>对</a:t>
            </a:r>
            <a:r>
              <a:rPr lang="zh-CN" altLang="en-US" sz="2800" b="1" dirty="0">
                <a:solidFill>
                  <a:srgbClr val="FF0000"/>
                </a:solidFill>
              </a:rPr>
              <a:t>线</a:t>
            </a:r>
            <a:r>
              <a:rPr lang="zh-CN" altLang="en-US" sz="2800" b="1" dirty="0"/>
              <a:t>垂直度</a:t>
            </a:r>
            <a:endParaRPr lang="zh-CN" altLang="en-US" dirty="0"/>
          </a:p>
        </p:txBody>
      </p:sp>
      <p:sp>
        <p:nvSpPr>
          <p:cNvPr id="111630" name="Text Box 14"/>
          <p:cNvSpPr txBox="1">
            <a:spLocks noChangeArrowheads="1"/>
          </p:cNvSpPr>
          <p:nvPr/>
        </p:nvSpPr>
        <p:spPr bwMode="auto">
          <a:xfrm>
            <a:off x="251520" y="998279"/>
            <a:ext cx="8066856"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smtClean="0"/>
              <a:t>         垂直</a:t>
            </a:r>
            <a:r>
              <a:rPr lang="zh-CN" altLang="en-US" b="1" dirty="0"/>
              <a:t>度公差也是方向公差中的一种，即要求被测</a:t>
            </a:r>
            <a:r>
              <a:rPr lang="zh-CN" altLang="en-US" b="1" dirty="0" smtClean="0"/>
              <a:t>要素方向</a:t>
            </a:r>
            <a:r>
              <a:rPr lang="zh-CN" altLang="en-US" b="1" dirty="0"/>
              <a:t>与基准要素方向垂直。</a:t>
            </a:r>
          </a:p>
        </p:txBody>
      </p:sp>
      <p:sp>
        <p:nvSpPr>
          <p:cNvPr id="111631" name="AutoShape 15"/>
          <p:cNvSpPr>
            <a:spLocks/>
          </p:cNvSpPr>
          <p:nvPr/>
        </p:nvSpPr>
        <p:spPr bwMode="auto">
          <a:xfrm>
            <a:off x="5270376" y="2409800"/>
            <a:ext cx="304800" cy="1219200"/>
          </a:xfrm>
          <a:prstGeom prst="leftBrace">
            <a:avLst>
              <a:gd name="adj1" fmla="val 33333"/>
              <a:gd name="adj2" fmla="val 5000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1632" name="Text Box 16"/>
          <p:cNvSpPr txBox="1">
            <a:spLocks noChangeArrowheads="1"/>
          </p:cNvSpPr>
          <p:nvPr/>
        </p:nvSpPr>
        <p:spPr bwMode="auto">
          <a:xfrm>
            <a:off x="5651376" y="2181200"/>
            <a:ext cx="30480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a:t>给定水平方向 </a:t>
            </a:r>
          </a:p>
        </p:txBody>
      </p:sp>
      <p:sp>
        <p:nvSpPr>
          <p:cNvPr id="111633" name="Text Box 17"/>
          <p:cNvSpPr txBox="1">
            <a:spLocks noChangeArrowheads="1"/>
          </p:cNvSpPr>
          <p:nvPr/>
        </p:nvSpPr>
        <p:spPr bwMode="auto">
          <a:xfrm>
            <a:off x="5651376" y="2714600"/>
            <a:ext cx="26670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a:t>给定垂直方向</a:t>
            </a:r>
          </a:p>
        </p:txBody>
      </p:sp>
      <p:sp>
        <p:nvSpPr>
          <p:cNvPr id="111634" name="Text Box 18"/>
          <p:cNvSpPr txBox="1">
            <a:spLocks noChangeArrowheads="1"/>
          </p:cNvSpPr>
          <p:nvPr/>
        </p:nvSpPr>
        <p:spPr bwMode="auto">
          <a:xfrm>
            <a:off x="5727576" y="3324200"/>
            <a:ext cx="28956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a:t>给定任意方向 </a:t>
            </a:r>
          </a:p>
        </p:txBody>
      </p:sp>
      <p:sp>
        <p:nvSpPr>
          <p:cNvPr id="111635" name="Text Box 19"/>
          <p:cNvSpPr txBox="1">
            <a:spLocks noChangeArrowheads="1"/>
          </p:cNvSpPr>
          <p:nvPr/>
        </p:nvSpPr>
        <p:spPr bwMode="auto">
          <a:xfrm>
            <a:off x="669032" y="4713312"/>
            <a:ext cx="7359352" cy="1042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sz="2800" dirty="0"/>
              <a:t>       </a:t>
            </a:r>
            <a:r>
              <a:rPr lang="zh-CN" altLang="en-US" b="1" dirty="0"/>
              <a:t>只是</a:t>
            </a:r>
            <a:r>
              <a:rPr lang="zh-CN" altLang="en-US" b="1" dirty="0">
                <a:solidFill>
                  <a:srgbClr val="FF0000"/>
                </a:solidFill>
              </a:rPr>
              <a:t>线对面的垂直度公差带</a:t>
            </a:r>
            <a:r>
              <a:rPr lang="zh-CN" altLang="en-US" b="1" dirty="0"/>
              <a:t>比线对面的平行度公差带要复杂，即有方向问题。</a:t>
            </a:r>
            <a:endParaRPr lang="zh-CN" altLang="en-US" b="1" dirty="0">
              <a:solidFill>
                <a:srgbClr val="FF0000"/>
              </a:solidFill>
            </a:endParaRPr>
          </a:p>
        </p:txBody>
      </p:sp>
      <p:sp>
        <p:nvSpPr>
          <p:cNvPr id="111636" name="Rectangle 20"/>
          <p:cNvSpPr>
            <a:spLocks noChangeArrowheads="1"/>
          </p:cNvSpPr>
          <p:nvPr/>
        </p:nvSpPr>
        <p:spPr bwMode="auto">
          <a:xfrm>
            <a:off x="1320130" y="5780112"/>
            <a:ext cx="5772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dirty="0"/>
              <a:t>垂直度的公差带分析方法同平行度。</a:t>
            </a:r>
          </a:p>
        </p:txBody>
      </p:sp>
      <p:sp>
        <p:nvSpPr>
          <p:cNvPr id="111637" name="AutoShape 21"/>
          <p:cNvSpPr>
            <a:spLocks/>
          </p:cNvSpPr>
          <p:nvPr/>
        </p:nvSpPr>
        <p:spPr bwMode="auto">
          <a:xfrm>
            <a:off x="2146176" y="3705200"/>
            <a:ext cx="381000" cy="990600"/>
          </a:xfrm>
          <a:prstGeom prst="leftBrace">
            <a:avLst>
              <a:gd name="adj1" fmla="val 21667"/>
              <a:gd name="adj2" fmla="val 5000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1620">
                                            <p:txEl>
                                              <p:pRg st="0" end="0"/>
                                            </p:txEl>
                                          </p:spTgt>
                                        </p:tgtEl>
                                        <p:attrNameLst>
                                          <p:attrName>style.visibility</p:attrName>
                                        </p:attrNameLst>
                                      </p:cBhvr>
                                      <p:to>
                                        <p:strVal val="visible"/>
                                      </p:to>
                                    </p:set>
                                    <p:animEffect transition="in" filter="wipe(left)">
                                      <p:cBhvr>
                                        <p:cTn id="7" dur="300"/>
                                        <p:tgtEl>
                                          <p:spTgt spid="11162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11630"/>
                                        </p:tgtEl>
                                        <p:attrNameLst>
                                          <p:attrName>style.visibility</p:attrName>
                                        </p:attrNameLst>
                                      </p:cBhvr>
                                      <p:to>
                                        <p:strVal val="visible"/>
                                      </p:to>
                                    </p:set>
                                    <p:animEffect transition="in" filter="wipe(left)">
                                      <p:cBhvr>
                                        <p:cTn id="12" dur="300"/>
                                        <p:tgtEl>
                                          <p:spTgt spid="11163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11621"/>
                                        </p:tgtEl>
                                        <p:attrNameLst>
                                          <p:attrName>style.visibility</p:attrName>
                                        </p:attrNameLst>
                                      </p:cBhvr>
                                      <p:to>
                                        <p:strVal val="visible"/>
                                      </p:to>
                                    </p:set>
                                    <p:animEffect transition="in" filter="wipe(left)">
                                      <p:cBhvr>
                                        <p:cTn id="17" dur="300"/>
                                        <p:tgtEl>
                                          <p:spTgt spid="11162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1622"/>
                                        </p:tgtEl>
                                        <p:attrNameLst>
                                          <p:attrName>style.visibility</p:attrName>
                                        </p:attrNameLst>
                                      </p:cBhvr>
                                      <p:to>
                                        <p:strVal val="visible"/>
                                      </p:to>
                                    </p:set>
                                    <p:animEffect transition="in" filter="wipe(left)">
                                      <p:cBhvr>
                                        <p:cTn id="22" dur="500"/>
                                        <p:tgtEl>
                                          <p:spTgt spid="11162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11623"/>
                                        </p:tgtEl>
                                        <p:attrNameLst>
                                          <p:attrName>style.visibility</p:attrName>
                                        </p:attrNameLst>
                                      </p:cBhvr>
                                      <p:to>
                                        <p:strVal val="visible"/>
                                      </p:to>
                                    </p:set>
                                    <p:animEffect transition="in" filter="wipe(left)">
                                      <p:cBhvr>
                                        <p:cTn id="27" dur="300"/>
                                        <p:tgtEl>
                                          <p:spTgt spid="11162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111624"/>
                                        </p:tgtEl>
                                        <p:attrNameLst>
                                          <p:attrName>style.visibility</p:attrName>
                                        </p:attrNameLst>
                                      </p:cBhvr>
                                      <p:to>
                                        <p:strVal val="visible"/>
                                      </p:to>
                                    </p:set>
                                    <p:animEffect transition="in" filter="wipe(left)">
                                      <p:cBhvr>
                                        <p:cTn id="32" dur="300"/>
                                        <p:tgtEl>
                                          <p:spTgt spid="11162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11625"/>
                                        </p:tgtEl>
                                        <p:attrNameLst>
                                          <p:attrName>style.visibility</p:attrName>
                                        </p:attrNameLst>
                                      </p:cBhvr>
                                      <p:to>
                                        <p:strVal val="visible"/>
                                      </p:to>
                                    </p:set>
                                    <p:animEffect transition="in" filter="wipe(left)">
                                      <p:cBhvr>
                                        <p:cTn id="37" dur="500"/>
                                        <p:tgtEl>
                                          <p:spTgt spid="111625"/>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111626"/>
                                        </p:tgtEl>
                                        <p:attrNameLst>
                                          <p:attrName>style.visibility</p:attrName>
                                        </p:attrNameLst>
                                      </p:cBhvr>
                                      <p:to>
                                        <p:strVal val="visible"/>
                                      </p:to>
                                    </p:set>
                                    <p:animEffect transition="in" filter="wipe(left)">
                                      <p:cBhvr>
                                        <p:cTn id="42" dur="300"/>
                                        <p:tgtEl>
                                          <p:spTgt spid="111626"/>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111627"/>
                                        </p:tgtEl>
                                        <p:attrNameLst>
                                          <p:attrName>style.visibility</p:attrName>
                                        </p:attrNameLst>
                                      </p:cBhvr>
                                      <p:to>
                                        <p:strVal val="visible"/>
                                      </p:to>
                                    </p:set>
                                    <p:animEffect transition="in" filter="wipe(left)">
                                      <p:cBhvr>
                                        <p:cTn id="47" dur="300"/>
                                        <p:tgtEl>
                                          <p:spTgt spid="111627"/>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11637"/>
                                        </p:tgtEl>
                                        <p:attrNameLst>
                                          <p:attrName>style.visibility</p:attrName>
                                        </p:attrNameLst>
                                      </p:cBhvr>
                                      <p:to>
                                        <p:strVal val="visible"/>
                                      </p:to>
                                    </p:set>
                                    <p:animEffect transition="in" filter="wipe(left)">
                                      <p:cBhvr>
                                        <p:cTn id="52" dur="500"/>
                                        <p:tgtEl>
                                          <p:spTgt spid="111637"/>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111628"/>
                                        </p:tgtEl>
                                        <p:attrNameLst>
                                          <p:attrName>style.visibility</p:attrName>
                                        </p:attrNameLst>
                                      </p:cBhvr>
                                      <p:to>
                                        <p:strVal val="visible"/>
                                      </p:to>
                                    </p:set>
                                    <p:animEffect transition="in" filter="wipe(left)">
                                      <p:cBhvr>
                                        <p:cTn id="57" dur="300"/>
                                        <p:tgtEl>
                                          <p:spTgt spid="111628"/>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grpId="0" nodeType="clickEffect">
                                  <p:stCondLst>
                                    <p:cond delay="0"/>
                                  </p:stCondLst>
                                  <p:iterate type="wd">
                                    <p:tmPct val="100000"/>
                                  </p:iterate>
                                  <p:childTnLst>
                                    <p:set>
                                      <p:cBhvr>
                                        <p:cTn id="61" dur="1" fill="hold">
                                          <p:stCondLst>
                                            <p:cond delay="0"/>
                                          </p:stCondLst>
                                        </p:cTn>
                                        <p:tgtEl>
                                          <p:spTgt spid="111629"/>
                                        </p:tgtEl>
                                        <p:attrNameLst>
                                          <p:attrName>style.visibility</p:attrName>
                                        </p:attrNameLst>
                                      </p:cBhvr>
                                      <p:to>
                                        <p:strVal val="visible"/>
                                      </p:to>
                                    </p:set>
                                    <p:animEffect transition="in" filter="wipe(left)">
                                      <p:cBhvr>
                                        <p:cTn id="62" dur="300"/>
                                        <p:tgtEl>
                                          <p:spTgt spid="111629"/>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grpId="0" nodeType="clickEffect">
                                  <p:stCondLst>
                                    <p:cond delay="0"/>
                                  </p:stCondLst>
                                  <p:iterate type="wd">
                                    <p:tmPct val="100000"/>
                                  </p:iterate>
                                  <p:childTnLst>
                                    <p:set>
                                      <p:cBhvr>
                                        <p:cTn id="66" dur="1" fill="hold">
                                          <p:stCondLst>
                                            <p:cond delay="0"/>
                                          </p:stCondLst>
                                        </p:cTn>
                                        <p:tgtEl>
                                          <p:spTgt spid="111635"/>
                                        </p:tgtEl>
                                        <p:attrNameLst>
                                          <p:attrName>style.visibility</p:attrName>
                                        </p:attrNameLst>
                                      </p:cBhvr>
                                      <p:to>
                                        <p:strVal val="visible"/>
                                      </p:to>
                                    </p:set>
                                    <p:animEffect transition="in" filter="wipe(left)">
                                      <p:cBhvr>
                                        <p:cTn id="67" dur="300"/>
                                        <p:tgtEl>
                                          <p:spTgt spid="111635"/>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111631"/>
                                        </p:tgtEl>
                                        <p:attrNameLst>
                                          <p:attrName>style.visibility</p:attrName>
                                        </p:attrNameLst>
                                      </p:cBhvr>
                                      <p:to>
                                        <p:strVal val="visible"/>
                                      </p:to>
                                    </p:set>
                                    <p:animEffect transition="in" filter="wipe(left)">
                                      <p:cBhvr>
                                        <p:cTn id="72" dur="500"/>
                                        <p:tgtEl>
                                          <p:spTgt spid="111631"/>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22" presetClass="entr" presetSubtype="8" fill="hold" grpId="0" nodeType="clickEffect">
                                  <p:stCondLst>
                                    <p:cond delay="0"/>
                                  </p:stCondLst>
                                  <p:iterate type="wd">
                                    <p:tmPct val="100000"/>
                                  </p:iterate>
                                  <p:childTnLst>
                                    <p:set>
                                      <p:cBhvr>
                                        <p:cTn id="76" dur="1" fill="hold">
                                          <p:stCondLst>
                                            <p:cond delay="0"/>
                                          </p:stCondLst>
                                        </p:cTn>
                                        <p:tgtEl>
                                          <p:spTgt spid="111632"/>
                                        </p:tgtEl>
                                        <p:attrNameLst>
                                          <p:attrName>style.visibility</p:attrName>
                                        </p:attrNameLst>
                                      </p:cBhvr>
                                      <p:to>
                                        <p:strVal val="visible"/>
                                      </p:to>
                                    </p:set>
                                    <p:animEffect transition="in" filter="wipe(left)">
                                      <p:cBhvr>
                                        <p:cTn id="77" dur="300"/>
                                        <p:tgtEl>
                                          <p:spTgt spid="111632"/>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22" presetClass="entr" presetSubtype="8" fill="hold" grpId="0" nodeType="clickEffect">
                                  <p:stCondLst>
                                    <p:cond delay="0"/>
                                  </p:stCondLst>
                                  <p:iterate type="wd">
                                    <p:tmPct val="100000"/>
                                  </p:iterate>
                                  <p:childTnLst>
                                    <p:set>
                                      <p:cBhvr>
                                        <p:cTn id="81" dur="1" fill="hold">
                                          <p:stCondLst>
                                            <p:cond delay="0"/>
                                          </p:stCondLst>
                                        </p:cTn>
                                        <p:tgtEl>
                                          <p:spTgt spid="111633"/>
                                        </p:tgtEl>
                                        <p:attrNameLst>
                                          <p:attrName>style.visibility</p:attrName>
                                        </p:attrNameLst>
                                      </p:cBhvr>
                                      <p:to>
                                        <p:strVal val="visible"/>
                                      </p:to>
                                    </p:set>
                                    <p:animEffect transition="in" filter="wipe(left)">
                                      <p:cBhvr>
                                        <p:cTn id="82" dur="300"/>
                                        <p:tgtEl>
                                          <p:spTgt spid="111633"/>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22" presetClass="entr" presetSubtype="8" fill="hold" grpId="0" nodeType="clickEffect">
                                  <p:stCondLst>
                                    <p:cond delay="0"/>
                                  </p:stCondLst>
                                  <p:iterate type="wd">
                                    <p:tmPct val="100000"/>
                                  </p:iterate>
                                  <p:childTnLst>
                                    <p:set>
                                      <p:cBhvr>
                                        <p:cTn id="86" dur="1" fill="hold">
                                          <p:stCondLst>
                                            <p:cond delay="0"/>
                                          </p:stCondLst>
                                        </p:cTn>
                                        <p:tgtEl>
                                          <p:spTgt spid="111634"/>
                                        </p:tgtEl>
                                        <p:attrNameLst>
                                          <p:attrName>style.visibility</p:attrName>
                                        </p:attrNameLst>
                                      </p:cBhvr>
                                      <p:to>
                                        <p:strVal val="visible"/>
                                      </p:to>
                                    </p:set>
                                    <p:animEffect transition="in" filter="wipe(left)">
                                      <p:cBhvr>
                                        <p:cTn id="87" dur="300"/>
                                        <p:tgtEl>
                                          <p:spTgt spid="111634"/>
                                        </p:tgtEl>
                                      </p:cBhvr>
                                    </p:animEffect>
                                  </p:childTnLst>
                                </p:cTn>
                              </p:par>
                            </p:childTnLst>
                          </p:cTn>
                        </p:par>
                      </p:childTnLst>
                    </p:cTn>
                  </p:par>
                  <p:par>
                    <p:cTn id="88" fill="hold" nodeType="clickPar">
                      <p:stCondLst>
                        <p:cond delay="indefinite"/>
                      </p:stCondLst>
                      <p:childTnLst>
                        <p:par>
                          <p:cTn id="89" fill="hold" nodeType="withGroup">
                            <p:stCondLst>
                              <p:cond delay="0"/>
                            </p:stCondLst>
                            <p:childTnLst>
                              <p:par>
                                <p:cTn id="90" presetID="22" presetClass="entr" presetSubtype="8" fill="hold" grpId="0" nodeType="clickEffect">
                                  <p:stCondLst>
                                    <p:cond delay="0"/>
                                  </p:stCondLst>
                                  <p:iterate type="wd">
                                    <p:tmPct val="100000"/>
                                  </p:iterate>
                                  <p:childTnLst>
                                    <p:set>
                                      <p:cBhvr>
                                        <p:cTn id="91" dur="1" fill="hold">
                                          <p:stCondLst>
                                            <p:cond delay="0"/>
                                          </p:stCondLst>
                                        </p:cTn>
                                        <p:tgtEl>
                                          <p:spTgt spid="111636"/>
                                        </p:tgtEl>
                                        <p:attrNameLst>
                                          <p:attrName>style.visibility</p:attrName>
                                        </p:attrNameLst>
                                      </p:cBhvr>
                                      <p:to>
                                        <p:strVal val="visible"/>
                                      </p:to>
                                    </p:set>
                                    <p:animEffect transition="in" filter="wipe(left)">
                                      <p:cBhvr>
                                        <p:cTn id="92" dur="300"/>
                                        <p:tgtEl>
                                          <p:spTgt spid="1116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20" grpId="0" build="p" autoUpdateAnimBg="0"/>
      <p:bldP spid="111621" grpId="0" autoUpdateAnimBg="0"/>
      <p:bldP spid="111622" grpId="0" animBg="1"/>
      <p:bldP spid="111623" grpId="0" autoUpdateAnimBg="0"/>
      <p:bldP spid="111624" grpId="0" autoUpdateAnimBg="0"/>
      <p:bldP spid="111625" grpId="0" animBg="1"/>
      <p:bldP spid="111626" grpId="0" autoUpdateAnimBg="0"/>
      <p:bldP spid="111627" grpId="0" autoUpdateAnimBg="0"/>
      <p:bldP spid="111628" grpId="0" autoUpdateAnimBg="0"/>
      <p:bldP spid="111629" grpId="0" autoUpdateAnimBg="0"/>
      <p:bldP spid="111630" grpId="0" autoUpdateAnimBg="0"/>
      <p:bldP spid="111631" grpId="0" animBg="1"/>
      <p:bldP spid="111632" grpId="0" autoUpdateAnimBg="0"/>
      <p:bldP spid="111633" grpId="0" autoUpdateAnimBg="0"/>
      <p:bldP spid="111634" grpId="0" autoUpdateAnimBg="0"/>
      <p:bldP spid="111635" grpId="0" autoUpdateAnimBg="0"/>
      <p:bldP spid="111636" grpId="0" autoUpdateAnimBg="0"/>
      <p:bldP spid="11163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4C801E0A-95F5-4389-B42A-8C49064AB1E7}" type="slidenum">
              <a:rPr lang="en-US" altLang="zh-CN" sz="2000" smtClean="0">
                <a:solidFill>
                  <a:srgbClr val="0000FF"/>
                </a:solidFill>
              </a:rPr>
              <a:pPr eaLnBrk="1" hangingPunct="1"/>
              <a:t>25</a:t>
            </a:fld>
            <a:endParaRPr lang="en-US" altLang="zh-CN" sz="2000" smtClean="0">
              <a:solidFill>
                <a:srgbClr val="0000FF"/>
              </a:solidFill>
            </a:endParaRPr>
          </a:p>
        </p:txBody>
      </p:sp>
      <p:sp>
        <p:nvSpPr>
          <p:cNvPr id="112644" name="Text Box 4"/>
          <p:cNvSpPr txBox="1">
            <a:spLocks noChangeArrowheads="1"/>
          </p:cNvSpPr>
          <p:nvPr/>
        </p:nvSpPr>
        <p:spPr bwMode="auto">
          <a:xfrm>
            <a:off x="1048772" y="497389"/>
            <a:ext cx="561146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① </a:t>
            </a:r>
            <a:r>
              <a:rPr lang="zh-CN" altLang="en-US" b="1" dirty="0"/>
              <a:t>面对基准面垂直度的公差带</a:t>
            </a:r>
          </a:p>
        </p:txBody>
      </p:sp>
      <p:sp>
        <p:nvSpPr>
          <p:cNvPr id="112645" name="Text Box 5"/>
          <p:cNvSpPr txBox="1">
            <a:spLocks noChangeArrowheads="1"/>
          </p:cNvSpPr>
          <p:nvPr/>
        </p:nvSpPr>
        <p:spPr bwMode="auto">
          <a:xfrm>
            <a:off x="681608" y="2276629"/>
            <a:ext cx="7418784" cy="936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smtClean="0"/>
              <a:t>           </a:t>
            </a:r>
            <a:r>
              <a:rPr lang="zh-CN" altLang="en-US" b="1" dirty="0" smtClean="0">
                <a:solidFill>
                  <a:srgbClr val="FF0000"/>
                </a:solidFill>
              </a:rPr>
              <a:t>公差带</a:t>
            </a:r>
            <a:r>
              <a:rPr lang="zh-CN" altLang="en-US" b="1" dirty="0">
                <a:solidFill>
                  <a:srgbClr val="FF0000"/>
                </a:solidFill>
              </a:rPr>
              <a:t>定义</a:t>
            </a:r>
            <a:r>
              <a:rPr lang="zh-CN" altLang="en-US" b="1" dirty="0"/>
              <a:t>：为间距等于公差值</a:t>
            </a:r>
            <a:r>
              <a:rPr lang="en-US" altLang="zh-CN" b="1" i="1" dirty="0"/>
              <a:t>t</a:t>
            </a:r>
            <a:r>
              <a:rPr lang="zh-CN" altLang="en-US" b="1" i="1" dirty="0"/>
              <a:t>、</a:t>
            </a:r>
            <a:r>
              <a:rPr lang="zh-CN" altLang="en-US" b="1" dirty="0"/>
              <a:t>垂直于基准平面的两</a:t>
            </a:r>
            <a:r>
              <a:rPr lang="zh-CN" altLang="en-US" b="1" dirty="0" smtClean="0"/>
              <a:t>平行</a:t>
            </a:r>
            <a:r>
              <a:rPr lang="zh-CN" altLang="en-US" b="1" dirty="0"/>
              <a:t>平面所限定的区域，如下左图所示。</a:t>
            </a:r>
          </a:p>
        </p:txBody>
      </p:sp>
      <p:sp>
        <p:nvSpPr>
          <p:cNvPr id="112646" name="Text Box 6"/>
          <p:cNvSpPr txBox="1">
            <a:spLocks noChangeArrowheads="1"/>
          </p:cNvSpPr>
          <p:nvPr/>
        </p:nvSpPr>
        <p:spPr bwMode="auto">
          <a:xfrm>
            <a:off x="1432803" y="983933"/>
            <a:ext cx="394263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solidFill>
                  <a:srgbClr val="FF0000"/>
                </a:solidFill>
              </a:rPr>
              <a:t>标注示例</a:t>
            </a:r>
            <a:r>
              <a:rPr lang="zh-CN" altLang="en-US" b="1" dirty="0">
                <a:solidFill>
                  <a:schemeClr val="tx2"/>
                </a:solidFill>
              </a:rPr>
              <a:t>如下右图所示</a:t>
            </a:r>
            <a:r>
              <a:rPr lang="zh-CN" altLang="en-US" b="1" dirty="0">
                <a:solidFill>
                  <a:srgbClr val="FF0000"/>
                </a:solidFill>
              </a:rPr>
              <a:t>。</a:t>
            </a:r>
          </a:p>
        </p:txBody>
      </p:sp>
      <p:sp>
        <p:nvSpPr>
          <p:cNvPr id="112647" name="Text Box 7"/>
          <p:cNvSpPr txBox="1">
            <a:spLocks noChangeArrowheads="1"/>
          </p:cNvSpPr>
          <p:nvPr/>
        </p:nvSpPr>
        <p:spPr bwMode="auto">
          <a:xfrm>
            <a:off x="683568" y="1415738"/>
            <a:ext cx="7505328"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smtClean="0">
                <a:solidFill>
                  <a:srgbClr val="FF0000"/>
                </a:solidFill>
              </a:rPr>
              <a:t>          标注</a:t>
            </a:r>
            <a:r>
              <a:rPr lang="zh-CN" altLang="en-US" b="1" dirty="0">
                <a:solidFill>
                  <a:srgbClr val="FF0000"/>
                </a:solidFill>
              </a:rPr>
              <a:t>含义</a:t>
            </a:r>
            <a:r>
              <a:rPr lang="zh-CN" altLang="en-US" dirty="0"/>
              <a:t>：</a:t>
            </a:r>
            <a:r>
              <a:rPr lang="zh-CN" altLang="en-US" b="1" dirty="0"/>
              <a:t>提取（实际）实际表面应限定在距离等于</a:t>
            </a:r>
            <a:r>
              <a:rPr lang="en-US" altLang="zh-CN" b="1" dirty="0"/>
              <a:t>0.08 </a:t>
            </a:r>
            <a:r>
              <a:rPr lang="zh-CN" altLang="en-US" b="1" dirty="0" smtClean="0"/>
              <a:t>、垂直</a:t>
            </a:r>
            <a:r>
              <a:rPr lang="zh-CN" altLang="en-US" b="1" dirty="0"/>
              <a:t>于基准平面</a:t>
            </a:r>
            <a:r>
              <a:rPr lang="en-US" altLang="zh-CN" b="1" i="1" dirty="0"/>
              <a:t>A</a:t>
            </a:r>
            <a:r>
              <a:rPr lang="zh-CN" altLang="en-US" b="1" dirty="0"/>
              <a:t>的两平行平面之间。</a:t>
            </a:r>
          </a:p>
        </p:txBody>
      </p:sp>
      <p:grpSp>
        <p:nvGrpSpPr>
          <p:cNvPr id="112654" name="Group 14"/>
          <p:cNvGrpSpPr>
            <a:grpSpLocks/>
          </p:cNvGrpSpPr>
          <p:nvPr/>
        </p:nvGrpSpPr>
        <p:grpSpPr bwMode="auto">
          <a:xfrm>
            <a:off x="1295400" y="3212976"/>
            <a:ext cx="3276600" cy="2820988"/>
            <a:chOff x="432" y="1392"/>
            <a:chExt cx="2064" cy="1777"/>
          </a:xfrm>
        </p:grpSpPr>
        <p:graphicFrame>
          <p:nvGraphicFramePr>
            <p:cNvPr id="26635" name="Object 9"/>
            <p:cNvGraphicFramePr>
              <a:graphicFrameLocks noChangeAspect="1"/>
            </p:cNvGraphicFramePr>
            <p:nvPr/>
          </p:nvGraphicFramePr>
          <p:xfrm>
            <a:off x="432" y="1392"/>
            <a:ext cx="2064" cy="1359"/>
          </p:xfrm>
          <a:graphic>
            <a:graphicData uri="http://schemas.openxmlformats.org/presentationml/2006/ole">
              <mc:AlternateContent xmlns:mc="http://schemas.openxmlformats.org/markup-compatibility/2006">
                <mc:Choice xmlns:v="urn:schemas-microsoft-com:vml" Requires="v">
                  <p:oleObj spid="_x0000_s26681" name="位图图像" r:id="rId3" imgW="1561905" imgH="1028844" progId="Paint.Picture">
                    <p:embed/>
                  </p:oleObj>
                </mc:Choice>
                <mc:Fallback>
                  <p:oleObj name="位图图像" r:id="rId3" imgW="1561905" imgH="1028844" progId="Paint.Picture">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 y="1392"/>
                          <a:ext cx="2064" cy="13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6636" name="Text Box 11"/>
            <p:cNvSpPr txBox="1">
              <a:spLocks noChangeArrowheads="1"/>
            </p:cNvSpPr>
            <p:nvPr/>
          </p:nvSpPr>
          <p:spPr bwMode="auto">
            <a:xfrm>
              <a:off x="864" y="2881"/>
              <a:ext cx="121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公差带图</a:t>
              </a:r>
            </a:p>
          </p:txBody>
        </p:sp>
      </p:grpSp>
      <p:grpSp>
        <p:nvGrpSpPr>
          <p:cNvPr id="112653" name="Group 13"/>
          <p:cNvGrpSpPr>
            <a:grpSpLocks/>
          </p:cNvGrpSpPr>
          <p:nvPr/>
        </p:nvGrpSpPr>
        <p:grpSpPr bwMode="auto">
          <a:xfrm>
            <a:off x="4283968" y="3405902"/>
            <a:ext cx="3505200" cy="2638425"/>
            <a:chOff x="2688" y="1458"/>
            <a:chExt cx="2208" cy="1662"/>
          </a:xfrm>
        </p:grpSpPr>
        <p:graphicFrame>
          <p:nvGraphicFramePr>
            <p:cNvPr id="26633" name="Object 10"/>
            <p:cNvGraphicFramePr>
              <a:graphicFrameLocks noChangeAspect="1"/>
            </p:cNvGraphicFramePr>
            <p:nvPr/>
          </p:nvGraphicFramePr>
          <p:xfrm>
            <a:off x="2688" y="1458"/>
            <a:ext cx="2208" cy="1278"/>
          </p:xfrm>
          <a:graphic>
            <a:graphicData uri="http://schemas.openxmlformats.org/presentationml/2006/ole">
              <mc:AlternateContent xmlns:mc="http://schemas.openxmlformats.org/markup-compatibility/2006">
                <mc:Choice xmlns:v="urn:schemas-microsoft-com:vml" Requires="v">
                  <p:oleObj spid="_x0000_s26682" name="位图图像" r:id="rId5" imgW="1695687" imgH="980952" progId="Paint.Picture">
                    <p:embed/>
                  </p:oleObj>
                </mc:Choice>
                <mc:Fallback>
                  <p:oleObj name="位图图像" r:id="rId5" imgW="1695687" imgH="980952" progId="Paint.Picture">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88" y="1458"/>
                          <a:ext cx="2208" cy="12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6634" name="Text Box 12"/>
            <p:cNvSpPr txBox="1">
              <a:spLocks noChangeArrowheads="1"/>
            </p:cNvSpPr>
            <p:nvPr/>
          </p:nvSpPr>
          <p:spPr bwMode="auto">
            <a:xfrm>
              <a:off x="3380" y="2832"/>
              <a:ext cx="145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标注示例图</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2644"/>
                                        </p:tgtEl>
                                        <p:attrNameLst>
                                          <p:attrName>style.visibility</p:attrName>
                                        </p:attrNameLst>
                                      </p:cBhvr>
                                      <p:to>
                                        <p:strVal val="visible"/>
                                      </p:to>
                                    </p:set>
                                    <p:animEffect transition="in" filter="wipe(left)">
                                      <p:cBhvr>
                                        <p:cTn id="7" dur="300"/>
                                        <p:tgtEl>
                                          <p:spTgt spid="11264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12646"/>
                                        </p:tgtEl>
                                        <p:attrNameLst>
                                          <p:attrName>style.visibility</p:attrName>
                                        </p:attrNameLst>
                                      </p:cBhvr>
                                      <p:to>
                                        <p:strVal val="visible"/>
                                      </p:to>
                                    </p:set>
                                    <p:animEffect transition="in" filter="wipe(left)">
                                      <p:cBhvr>
                                        <p:cTn id="12" dur="300"/>
                                        <p:tgtEl>
                                          <p:spTgt spid="11264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112653"/>
                                        </p:tgtEl>
                                        <p:attrNameLst>
                                          <p:attrName>style.visibility</p:attrName>
                                        </p:attrNameLst>
                                      </p:cBhvr>
                                      <p:to>
                                        <p:strVal val="visible"/>
                                      </p:to>
                                    </p:set>
                                    <p:anim calcmode="lin" valueType="num">
                                      <p:cBhvr additive="base">
                                        <p:cTn id="17" dur="500" fill="hold"/>
                                        <p:tgtEl>
                                          <p:spTgt spid="112653"/>
                                        </p:tgtEl>
                                        <p:attrNameLst>
                                          <p:attrName>ppt_x</p:attrName>
                                        </p:attrNameLst>
                                      </p:cBhvr>
                                      <p:tavLst>
                                        <p:tav tm="0">
                                          <p:val>
                                            <p:strVal val="1+#ppt_w/2"/>
                                          </p:val>
                                        </p:tav>
                                        <p:tav tm="100000">
                                          <p:val>
                                            <p:strVal val="#ppt_x"/>
                                          </p:val>
                                        </p:tav>
                                      </p:tavLst>
                                    </p:anim>
                                    <p:anim calcmode="lin" valueType="num">
                                      <p:cBhvr additive="base">
                                        <p:cTn id="18" dur="500" fill="hold"/>
                                        <p:tgtEl>
                                          <p:spTgt spid="112653"/>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12647"/>
                                        </p:tgtEl>
                                        <p:attrNameLst>
                                          <p:attrName>style.visibility</p:attrName>
                                        </p:attrNameLst>
                                      </p:cBhvr>
                                      <p:to>
                                        <p:strVal val="visible"/>
                                      </p:to>
                                    </p:set>
                                    <p:animEffect transition="in" filter="wipe(left)">
                                      <p:cBhvr>
                                        <p:cTn id="23" dur="300"/>
                                        <p:tgtEl>
                                          <p:spTgt spid="112647"/>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8" fill="hold" nodeType="clickEffect">
                                  <p:stCondLst>
                                    <p:cond delay="0"/>
                                  </p:stCondLst>
                                  <p:childTnLst>
                                    <p:set>
                                      <p:cBhvr>
                                        <p:cTn id="27" dur="1" fill="hold">
                                          <p:stCondLst>
                                            <p:cond delay="0"/>
                                          </p:stCondLst>
                                        </p:cTn>
                                        <p:tgtEl>
                                          <p:spTgt spid="112654"/>
                                        </p:tgtEl>
                                        <p:attrNameLst>
                                          <p:attrName>style.visibility</p:attrName>
                                        </p:attrNameLst>
                                      </p:cBhvr>
                                      <p:to>
                                        <p:strVal val="visible"/>
                                      </p:to>
                                    </p:set>
                                    <p:anim calcmode="lin" valueType="num">
                                      <p:cBhvr additive="base">
                                        <p:cTn id="28" dur="500" fill="hold"/>
                                        <p:tgtEl>
                                          <p:spTgt spid="112654"/>
                                        </p:tgtEl>
                                        <p:attrNameLst>
                                          <p:attrName>ppt_x</p:attrName>
                                        </p:attrNameLst>
                                      </p:cBhvr>
                                      <p:tavLst>
                                        <p:tav tm="0">
                                          <p:val>
                                            <p:strVal val="0-#ppt_w/2"/>
                                          </p:val>
                                        </p:tav>
                                        <p:tav tm="100000">
                                          <p:val>
                                            <p:strVal val="#ppt_x"/>
                                          </p:val>
                                        </p:tav>
                                      </p:tavLst>
                                    </p:anim>
                                    <p:anim calcmode="lin" valueType="num">
                                      <p:cBhvr additive="base">
                                        <p:cTn id="29" dur="500" fill="hold"/>
                                        <p:tgtEl>
                                          <p:spTgt spid="112654"/>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grpId="0" nodeType="clickEffect">
                                  <p:stCondLst>
                                    <p:cond delay="0"/>
                                  </p:stCondLst>
                                  <p:iterate type="wd">
                                    <p:tmPct val="100000"/>
                                  </p:iterate>
                                  <p:childTnLst>
                                    <p:set>
                                      <p:cBhvr>
                                        <p:cTn id="33" dur="1" fill="hold">
                                          <p:stCondLst>
                                            <p:cond delay="0"/>
                                          </p:stCondLst>
                                        </p:cTn>
                                        <p:tgtEl>
                                          <p:spTgt spid="112645"/>
                                        </p:tgtEl>
                                        <p:attrNameLst>
                                          <p:attrName>style.visibility</p:attrName>
                                        </p:attrNameLst>
                                      </p:cBhvr>
                                      <p:to>
                                        <p:strVal val="visible"/>
                                      </p:to>
                                    </p:set>
                                    <p:animEffect transition="in" filter="wipe(left)">
                                      <p:cBhvr>
                                        <p:cTn id="34" dur="300"/>
                                        <p:tgtEl>
                                          <p:spTgt spid="1126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4" grpId="0" autoUpdateAnimBg="0"/>
      <p:bldP spid="112645" grpId="0" autoUpdateAnimBg="0"/>
      <p:bldP spid="112646" grpId="0" autoUpdateAnimBg="0"/>
      <p:bldP spid="112647"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74C0298-7DEE-4785-933B-3E3D4D228326}" type="slidenum">
              <a:rPr lang="en-US" altLang="zh-CN" sz="2000" smtClean="0">
                <a:solidFill>
                  <a:srgbClr val="0000FF"/>
                </a:solidFill>
              </a:rPr>
              <a:pPr eaLnBrk="1" hangingPunct="1"/>
              <a:t>26</a:t>
            </a:fld>
            <a:endParaRPr lang="en-US" altLang="zh-CN" sz="2000" smtClean="0">
              <a:solidFill>
                <a:srgbClr val="0000FF"/>
              </a:solidFill>
            </a:endParaRPr>
          </a:p>
        </p:txBody>
      </p:sp>
      <p:sp>
        <p:nvSpPr>
          <p:cNvPr id="113668" name="Text Box 4"/>
          <p:cNvSpPr txBox="1">
            <a:spLocks noChangeArrowheads="1"/>
          </p:cNvSpPr>
          <p:nvPr/>
        </p:nvSpPr>
        <p:spPr bwMode="auto">
          <a:xfrm>
            <a:off x="996280" y="537906"/>
            <a:ext cx="609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a:t>② </a:t>
            </a:r>
            <a:r>
              <a:rPr lang="zh-CN" altLang="en-US" b="1"/>
              <a:t>面对基准线垂直度的公差带</a:t>
            </a:r>
          </a:p>
        </p:txBody>
      </p:sp>
      <p:sp>
        <p:nvSpPr>
          <p:cNvPr id="113669" name="Text Box 5"/>
          <p:cNvSpPr txBox="1">
            <a:spLocks noChangeArrowheads="1"/>
          </p:cNvSpPr>
          <p:nvPr/>
        </p:nvSpPr>
        <p:spPr bwMode="auto">
          <a:xfrm>
            <a:off x="669032" y="2378263"/>
            <a:ext cx="7575376"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smtClean="0"/>
              <a:t>         </a:t>
            </a:r>
            <a:r>
              <a:rPr lang="zh-CN" altLang="en-US" b="1" dirty="0" smtClean="0">
                <a:solidFill>
                  <a:srgbClr val="FF0000"/>
                </a:solidFill>
              </a:rPr>
              <a:t>公差带</a:t>
            </a:r>
            <a:r>
              <a:rPr lang="zh-CN" altLang="en-US" b="1" dirty="0">
                <a:solidFill>
                  <a:srgbClr val="FF0000"/>
                </a:solidFill>
              </a:rPr>
              <a:t>定义</a:t>
            </a:r>
            <a:r>
              <a:rPr lang="zh-CN" altLang="en-US" b="1" dirty="0"/>
              <a:t>：为间距等于公差值</a:t>
            </a:r>
            <a:r>
              <a:rPr lang="en-US" altLang="zh-CN" b="1" i="1" dirty="0"/>
              <a:t>t</a:t>
            </a:r>
            <a:r>
              <a:rPr lang="zh-CN" altLang="en-US" b="1" dirty="0"/>
              <a:t>且垂直于基准轴线的两</a:t>
            </a:r>
            <a:r>
              <a:rPr lang="zh-CN" altLang="en-US" b="1" dirty="0" smtClean="0"/>
              <a:t>平行</a:t>
            </a:r>
            <a:r>
              <a:rPr lang="zh-CN" altLang="en-US" b="1" dirty="0"/>
              <a:t>平面所限定的区域，如下左图所示</a:t>
            </a:r>
            <a:r>
              <a:rPr lang="zh-CN" altLang="en-US" b="1" dirty="0" smtClean="0"/>
              <a:t>。         </a:t>
            </a:r>
            <a:endParaRPr lang="zh-CN" altLang="en-US" b="1" dirty="0"/>
          </a:p>
        </p:txBody>
      </p:sp>
      <p:sp>
        <p:nvSpPr>
          <p:cNvPr id="113670" name="Text Box 6"/>
          <p:cNvSpPr txBox="1">
            <a:spLocks noChangeArrowheads="1"/>
          </p:cNvSpPr>
          <p:nvPr/>
        </p:nvSpPr>
        <p:spPr bwMode="auto">
          <a:xfrm>
            <a:off x="1377280" y="980819"/>
            <a:ext cx="4283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solidFill>
                  <a:srgbClr val="FF0000"/>
                </a:solidFill>
              </a:rPr>
              <a:t>标注示例</a:t>
            </a:r>
            <a:r>
              <a:rPr lang="zh-CN" altLang="en-US" b="1" dirty="0">
                <a:solidFill>
                  <a:schemeClr val="tx2"/>
                </a:solidFill>
              </a:rPr>
              <a:t>如下右图所示</a:t>
            </a:r>
            <a:r>
              <a:rPr lang="zh-CN" altLang="en-US" b="1" dirty="0">
                <a:solidFill>
                  <a:srgbClr val="FF0000"/>
                </a:solidFill>
              </a:rPr>
              <a:t>。</a:t>
            </a:r>
          </a:p>
        </p:txBody>
      </p:sp>
      <p:sp>
        <p:nvSpPr>
          <p:cNvPr id="113671" name="Text Box 7"/>
          <p:cNvSpPr txBox="1">
            <a:spLocks noChangeArrowheads="1"/>
          </p:cNvSpPr>
          <p:nvPr/>
        </p:nvSpPr>
        <p:spPr bwMode="auto">
          <a:xfrm>
            <a:off x="533400" y="1395394"/>
            <a:ext cx="7783016"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smtClean="0">
                <a:solidFill>
                  <a:srgbClr val="FF0000"/>
                </a:solidFill>
              </a:rPr>
              <a:t>          标注</a:t>
            </a:r>
            <a:r>
              <a:rPr lang="zh-CN" altLang="en-US" b="1" dirty="0">
                <a:solidFill>
                  <a:srgbClr val="FF0000"/>
                </a:solidFill>
              </a:rPr>
              <a:t>含义</a:t>
            </a:r>
            <a:r>
              <a:rPr lang="zh-CN" altLang="en-US" dirty="0"/>
              <a:t>：</a:t>
            </a:r>
            <a:r>
              <a:rPr lang="zh-CN" altLang="en-US" b="1" dirty="0"/>
              <a:t>提取（实际）表面应限定在距离等于</a:t>
            </a:r>
            <a:r>
              <a:rPr lang="en-US" altLang="zh-CN" b="1" dirty="0" smtClean="0"/>
              <a:t>0.08 </a:t>
            </a:r>
            <a:r>
              <a:rPr lang="zh-CN" altLang="en-US" b="1" dirty="0"/>
              <a:t>的两平行平面之间。该两平行平面垂直于</a:t>
            </a:r>
            <a:r>
              <a:rPr lang="zh-CN" altLang="en-US" b="1" dirty="0" smtClean="0"/>
              <a:t>基准轴线</a:t>
            </a:r>
            <a:r>
              <a:rPr lang="en-US" altLang="zh-CN" b="1" i="1" dirty="0"/>
              <a:t>A</a:t>
            </a:r>
            <a:r>
              <a:rPr lang="zh-CN" altLang="en-US" b="1" dirty="0"/>
              <a:t>。</a:t>
            </a:r>
          </a:p>
        </p:txBody>
      </p:sp>
      <p:grpSp>
        <p:nvGrpSpPr>
          <p:cNvPr id="113678" name="Group 14"/>
          <p:cNvGrpSpPr>
            <a:grpSpLocks/>
          </p:cNvGrpSpPr>
          <p:nvPr/>
        </p:nvGrpSpPr>
        <p:grpSpPr bwMode="auto">
          <a:xfrm>
            <a:off x="952128" y="3428454"/>
            <a:ext cx="2971800" cy="2736850"/>
            <a:chOff x="384" y="1344"/>
            <a:chExt cx="1872" cy="1724"/>
          </a:xfrm>
        </p:grpSpPr>
        <p:graphicFrame>
          <p:nvGraphicFramePr>
            <p:cNvPr id="27659" name="Object 9"/>
            <p:cNvGraphicFramePr>
              <a:graphicFrameLocks noChangeAspect="1"/>
            </p:cNvGraphicFramePr>
            <p:nvPr/>
          </p:nvGraphicFramePr>
          <p:xfrm>
            <a:off x="384" y="1344"/>
            <a:ext cx="1872" cy="1286"/>
          </p:xfrm>
          <a:graphic>
            <a:graphicData uri="http://schemas.openxmlformats.org/presentationml/2006/ole">
              <mc:AlternateContent xmlns:mc="http://schemas.openxmlformats.org/markup-compatibility/2006">
                <mc:Choice xmlns:v="urn:schemas-microsoft-com:vml" Requires="v">
                  <p:oleObj spid="_x0000_s27705" name="位图图像" r:id="rId3" imgW="1580952" imgH="1085714" progId="Paint.Picture">
                    <p:embed/>
                  </p:oleObj>
                </mc:Choice>
                <mc:Fallback>
                  <p:oleObj name="位图图像" r:id="rId3" imgW="1580952" imgH="1085714" progId="Paint.Picture">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4" y="1344"/>
                          <a:ext cx="1872" cy="1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7660" name="Text Box 11"/>
            <p:cNvSpPr txBox="1">
              <a:spLocks noChangeArrowheads="1"/>
            </p:cNvSpPr>
            <p:nvPr/>
          </p:nvSpPr>
          <p:spPr bwMode="auto">
            <a:xfrm>
              <a:off x="950" y="2780"/>
              <a:ext cx="130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公差带图</a:t>
              </a:r>
            </a:p>
          </p:txBody>
        </p:sp>
      </p:grpSp>
      <p:grpSp>
        <p:nvGrpSpPr>
          <p:cNvPr id="113677" name="Group 13"/>
          <p:cNvGrpSpPr>
            <a:grpSpLocks/>
          </p:cNvGrpSpPr>
          <p:nvPr/>
        </p:nvGrpSpPr>
        <p:grpSpPr bwMode="auto">
          <a:xfrm>
            <a:off x="3845841" y="3428454"/>
            <a:ext cx="4502150" cy="2736850"/>
            <a:chOff x="2448" y="1392"/>
            <a:chExt cx="2496" cy="1345"/>
          </a:xfrm>
        </p:grpSpPr>
        <p:graphicFrame>
          <p:nvGraphicFramePr>
            <p:cNvPr id="27657" name="Object 10"/>
            <p:cNvGraphicFramePr>
              <a:graphicFrameLocks noChangeAspect="1"/>
            </p:cNvGraphicFramePr>
            <p:nvPr/>
          </p:nvGraphicFramePr>
          <p:xfrm>
            <a:off x="2448" y="1392"/>
            <a:ext cx="2496" cy="1104"/>
          </p:xfrm>
          <a:graphic>
            <a:graphicData uri="http://schemas.openxmlformats.org/presentationml/2006/ole">
              <mc:AlternateContent xmlns:mc="http://schemas.openxmlformats.org/markup-compatibility/2006">
                <mc:Choice xmlns:v="urn:schemas-microsoft-com:vml" Requires="v">
                  <p:oleObj spid="_x0000_s27706" name="位图图像" r:id="rId5" imgW="1895238" imgH="838095" progId="Paint.Picture">
                    <p:embed/>
                  </p:oleObj>
                </mc:Choice>
                <mc:Fallback>
                  <p:oleObj name="位图图像" r:id="rId5" imgW="1895238" imgH="838095" progId="Paint.Picture">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48" y="1392"/>
                          <a:ext cx="2496" cy="1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7658" name="Text Box 12"/>
            <p:cNvSpPr txBox="1">
              <a:spLocks noChangeArrowheads="1"/>
            </p:cNvSpPr>
            <p:nvPr/>
          </p:nvSpPr>
          <p:spPr bwMode="auto">
            <a:xfrm>
              <a:off x="2688" y="2512"/>
              <a:ext cx="1858" cy="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a:t>           标注示例图</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3668"/>
                                        </p:tgtEl>
                                        <p:attrNameLst>
                                          <p:attrName>style.visibility</p:attrName>
                                        </p:attrNameLst>
                                      </p:cBhvr>
                                      <p:to>
                                        <p:strVal val="visible"/>
                                      </p:to>
                                    </p:set>
                                    <p:animEffect transition="in" filter="wipe(left)">
                                      <p:cBhvr>
                                        <p:cTn id="7" dur="300"/>
                                        <p:tgtEl>
                                          <p:spTgt spid="11366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13670"/>
                                        </p:tgtEl>
                                        <p:attrNameLst>
                                          <p:attrName>style.visibility</p:attrName>
                                        </p:attrNameLst>
                                      </p:cBhvr>
                                      <p:to>
                                        <p:strVal val="visible"/>
                                      </p:to>
                                    </p:set>
                                    <p:animEffect transition="in" filter="wipe(left)">
                                      <p:cBhvr>
                                        <p:cTn id="12" dur="300"/>
                                        <p:tgtEl>
                                          <p:spTgt spid="11367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113677"/>
                                        </p:tgtEl>
                                        <p:attrNameLst>
                                          <p:attrName>style.visibility</p:attrName>
                                        </p:attrNameLst>
                                      </p:cBhvr>
                                      <p:to>
                                        <p:strVal val="visible"/>
                                      </p:to>
                                    </p:set>
                                    <p:anim calcmode="lin" valueType="num">
                                      <p:cBhvr additive="base">
                                        <p:cTn id="17" dur="500" fill="hold"/>
                                        <p:tgtEl>
                                          <p:spTgt spid="113677"/>
                                        </p:tgtEl>
                                        <p:attrNameLst>
                                          <p:attrName>ppt_x</p:attrName>
                                        </p:attrNameLst>
                                      </p:cBhvr>
                                      <p:tavLst>
                                        <p:tav tm="0">
                                          <p:val>
                                            <p:strVal val="1+#ppt_w/2"/>
                                          </p:val>
                                        </p:tav>
                                        <p:tav tm="100000">
                                          <p:val>
                                            <p:strVal val="#ppt_x"/>
                                          </p:val>
                                        </p:tav>
                                      </p:tavLst>
                                    </p:anim>
                                    <p:anim calcmode="lin" valueType="num">
                                      <p:cBhvr additive="base">
                                        <p:cTn id="18" dur="500" fill="hold"/>
                                        <p:tgtEl>
                                          <p:spTgt spid="113677"/>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13671"/>
                                        </p:tgtEl>
                                        <p:attrNameLst>
                                          <p:attrName>style.visibility</p:attrName>
                                        </p:attrNameLst>
                                      </p:cBhvr>
                                      <p:to>
                                        <p:strVal val="visible"/>
                                      </p:to>
                                    </p:set>
                                    <p:animEffect transition="in" filter="wipe(left)">
                                      <p:cBhvr>
                                        <p:cTn id="23" dur="300"/>
                                        <p:tgtEl>
                                          <p:spTgt spid="113671"/>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8" fill="hold" nodeType="clickEffect">
                                  <p:stCondLst>
                                    <p:cond delay="0"/>
                                  </p:stCondLst>
                                  <p:childTnLst>
                                    <p:set>
                                      <p:cBhvr>
                                        <p:cTn id="27" dur="1" fill="hold">
                                          <p:stCondLst>
                                            <p:cond delay="0"/>
                                          </p:stCondLst>
                                        </p:cTn>
                                        <p:tgtEl>
                                          <p:spTgt spid="113678"/>
                                        </p:tgtEl>
                                        <p:attrNameLst>
                                          <p:attrName>style.visibility</p:attrName>
                                        </p:attrNameLst>
                                      </p:cBhvr>
                                      <p:to>
                                        <p:strVal val="visible"/>
                                      </p:to>
                                    </p:set>
                                    <p:anim calcmode="lin" valueType="num">
                                      <p:cBhvr additive="base">
                                        <p:cTn id="28" dur="500" fill="hold"/>
                                        <p:tgtEl>
                                          <p:spTgt spid="113678"/>
                                        </p:tgtEl>
                                        <p:attrNameLst>
                                          <p:attrName>ppt_x</p:attrName>
                                        </p:attrNameLst>
                                      </p:cBhvr>
                                      <p:tavLst>
                                        <p:tav tm="0">
                                          <p:val>
                                            <p:strVal val="0-#ppt_w/2"/>
                                          </p:val>
                                        </p:tav>
                                        <p:tav tm="100000">
                                          <p:val>
                                            <p:strVal val="#ppt_x"/>
                                          </p:val>
                                        </p:tav>
                                      </p:tavLst>
                                    </p:anim>
                                    <p:anim calcmode="lin" valueType="num">
                                      <p:cBhvr additive="base">
                                        <p:cTn id="29" dur="500" fill="hold"/>
                                        <p:tgtEl>
                                          <p:spTgt spid="113678"/>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grpId="0" nodeType="clickEffect">
                                  <p:stCondLst>
                                    <p:cond delay="0"/>
                                  </p:stCondLst>
                                  <p:iterate type="wd">
                                    <p:tmPct val="100000"/>
                                  </p:iterate>
                                  <p:childTnLst>
                                    <p:set>
                                      <p:cBhvr>
                                        <p:cTn id="33" dur="1" fill="hold">
                                          <p:stCondLst>
                                            <p:cond delay="0"/>
                                          </p:stCondLst>
                                        </p:cTn>
                                        <p:tgtEl>
                                          <p:spTgt spid="113669"/>
                                        </p:tgtEl>
                                        <p:attrNameLst>
                                          <p:attrName>style.visibility</p:attrName>
                                        </p:attrNameLst>
                                      </p:cBhvr>
                                      <p:to>
                                        <p:strVal val="visible"/>
                                      </p:to>
                                    </p:set>
                                    <p:animEffect transition="in" filter="wipe(left)">
                                      <p:cBhvr>
                                        <p:cTn id="34" dur="300"/>
                                        <p:tgtEl>
                                          <p:spTgt spid="1136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8" grpId="0" autoUpdateAnimBg="0"/>
      <p:bldP spid="113669" grpId="0" autoUpdateAnimBg="0"/>
      <p:bldP spid="113670" grpId="0" autoUpdateAnimBg="0"/>
      <p:bldP spid="113671"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32CC65A3-2348-4D15-B2E3-637F8757B378}" type="slidenum">
              <a:rPr lang="en-US" altLang="zh-CN" sz="2000" smtClean="0">
                <a:solidFill>
                  <a:srgbClr val="0000FF"/>
                </a:solidFill>
              </a:rPr>
              <a:pPr eaLnBrk="1" hangingPunct="1"/>
              <a:t>27</a:t>
            </a:fld>
            <a:endParaRPr lang="en-US" altLang="zh-CN" sz="2000" smtClean="0">
              <a:solidFill>
                <a:srgbClr val="0000FF"/>
              </a:solidFill>
            </a:endParaRPr>
          </a:p>
        </p:txBody>
      </p:sp>
      <p:sp>
        <p:nvSpPr>
          <p:cNvPr id="114692" name="Text Box 4"/>
          <p:cNvSpPr txBox="1">
            <a:spLocks noChangeArrowheads="1"/>
          </p:cNvSpPr>
          <p:nvPr/>
        </p:nvSpPr>
        <p:spPr bwMode="auto">
          <a:xfrm>
            <a:off x="1115616" y="506517"/>
            <a:ext cx="609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③ </a:t>
            </a:r>
            <a:r>
              <a:rPr lang="zh-CN" altLang="en-US" b="1" dirty="0"/>
              <a:t>线对基准面垂直度的公差带</a:t>
            </a:r>
          </a:p>
        </p:txBody>
      </p:sp>
      <p:sp>
        <p:nvSpPr>
          <p:cNvPr id="114693" name="Text Box 5"/>
          <p:cNvSpPr txBox="1">
            <a:spLocks noChangeArrowheads="1"/>
          </p:cNvSpPr>
          <p:nvPr/>
        </p:nvSpPr>
        <p:spPr bwMode="auto">
          <a:xfrm>
            <a:off x="601216" y="2150616"/>
            <a:ext cx="7499176" cy="142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smtClean="0"/>
              <a:t>        </a:t>
            </a:r>
            <a:r>
              <a:rPr lang="zh-CN" altLang="en-US" b="1" dirty="0" smtClean="0">
                <a:solidFill>
                  <a:srgbClr val="FF0000"/>
                </a:solidFill>
              </a:rPr>
              <a:t>公差带</a:t>
            </a:r>
            <a:r>
              <a:rPr lang="zh-CN" altLang="en-US" b="1" dirty="0">
                <a:solidFill>
                  <a:srgbClr val="FF0000"/>
                </a:solidFill>
              </a:rPr>
              <a:t>定义</a:t>
            </a:r>
            <a:r>
              <a:rPr lang="zh-CN" altLang="en-US" dirty="0"/>
              <a:t>：</a:t>
            </a:r>
            <a:r>
              <a:rPr lang="zh-CN" altLang="en-US" b="1" dirty="0"/>
              <a:t>在任意方向上，公差带为直径等于 公差值</a:t>
            </a:r>
            <a:r>
              <a:rPr lang="en-US" altLang="zh-CN" b="1" i="1" dirty="0"/>
              <a:t>Φ t</a:t>
            </a:r>
            <a:r>
              <a:rPr lang="zh-CN" altLang="en-US" b="1" i="1" dirty="0" smtClean="0"/>
              <a:t>、 </a:t>
            </a:r>
            <a:r>
              <a:rPr lang="zh-CN" altLang="en-US" b="1" dirty="0"/>
              <a:t>轴线垂直于基准平面的圆柱面所  限定的区域</a:t>
            </a:r>
            <a:r>
              <a:rPr lang="zh-CN" altLang="en-US" b="1" dirty="0" smtClean="0"/>
              <a:t>，</a:t>
            </a:r>
            <a:r>
              <a:rPr lang="en-US" altLang="zh-CN" b="1" dirty="0" smtClean="0"/>
              <a:t> </a:t>
            </a:r>
            <a:r>
              <a:rPr lang="zh-CN" altLang="en-US" b="1" dirty="0"/>
              <a:t>如下左图所示。</a:t>
            </a:r>
          </a:p>
        </p:txBody>
      </p:sp>
      <p:sp>
        <p:nvSpPr>
          <p:cNvPr id="114694" name="Text Box 6"/>
          <p:cNvSpPr txBox="1">
            <a:spLocks noChangeArrowheads="1"/>
          </p:cNvSpPr>
          <p:nvPr/>
        </p:nvSpPr>
        <p:spPr bwMode="auto">
          <a:xfrm>
            <a:off x="1187624" y="887517"/>
            <a:ext cx="4283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solidFill>
                  <a:srgbClr val="FF0000"/>
                </a:solidFill>
              </a:rPr>
              <a:t>标注示例</a:t>
            </a:r>
            <a:r>
              <a:rPr lang="zh-CN" altLang="en-US" b="1" dirty="0">
                <a:solidFill>
                  <a:schemeClr val="tx2"/>
                </a:solidFill>
              </a:rPr>
              <a:t>如下右图所示</a:t>
            </a:r>
            <a:r>
              <a:rPr lang="zh-CN" altLang="en-US" b="1" dirty="0">
                <a:solidFill>
                  <a:srgbClr val="FF0000"/>
                </a:solidFill>
              </a:rPr>
              <a:t>。</a:t>
            </a:r>
          </a:p>
        </p:txBody>
      </p:sp>
      <p:sp>
        <p:nvSpPr>
          <p:cNvPr id="114695" name="Text Box 7"/>
          <p:cNvSpPr txBox="1">
            <a:spLocks noChangeArrowheads="1"/>
          </p:cNvSpPr>
          <p:nvPr/>
        </p:nvSpPr>
        <p:spPr bwMode="auto">
          <a:xfrm>
            <a:off x="457200" y="1268517"/>
            <a:ext cx="7772400" cy="936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smtClean="0">
                <a:solidFill>
                  <a:srgbClr val="FF0000"/>
                </a:solidFill>
              </a:rPr>
              <a:t>          标注</a:t>
            </a:r>
            <a:r>
              <a:rPr lang="zh-CN" altLang="en-US" b="1" dirty="0">
                <a:solidFill>
                  <a:srgbClr val="FF0000"/>
                </a:solidFill>
              </a:rPr>
              <a:t>含义</a:t>
            </a:r>
            <a:r>
              <a:rPr lang="zh-CN" altLang="en-US" dirty="0"/>
              <a:t>：</a:t>
            </a:r>
            <a:r>
              <a:rPr lang="zh-CN" altLang="en-US" b="1" dirty="0"/>
              <a:t>圆柱面的提取（实际）中心线应限定在</a:t>
            </a:r>
            <a:r>
              <a:rPr lang="zh-CN" altLang="en-US" b="1" dirty="0" smtClean="0"/>
              <a:t>直径等于</a:t>
            </a:r>
            <a:r>
              <a:rPr lang="en-US" altLang="zh-CN" b="1" i="1" dirty="0"/>
              <a:t>Φ</a:t>
            </a:r>
            <a:r>
              <a:rPr lang="en-US" altLang="zh-CN" b="1" dirty="0"/>
              <a:t> 0.01</a:t>
            </a:r>
            <a:r>
              <a:rPr lang="zh-CN" altLang="en-US" b="1" dirty="0"/>
              <a:t>、垂直于基准平面</a:t>
            </a:r>
            <a:r>
              <a:rPr lang="en-US" altLang="zh-CN" b="1" i="1" dirty="0"/>
              <a:t>A</a:t>
            </a:r>
            <a:r>
              <a:rPr lang="zh-CN" altLang="en-US" b="1" dirty="0"/>
              <a:t>的圆柱面内。</a:t>
            </a:r>
          </a:p>
        </p:txBody>
      </p:sp>
      <p:grpSp>
        <p:nvGrpSpPr>
          <p:cNvPr id="114702" name="Group 14"/>
          <p:cNvGrpSpPr>
            <a:grpSpLocks/>
          </p:cNvGrpSpPr>
          <p:nvPr/>
        </p:nvGrpSpPr>
        <p:grpSpPr bwMode="auto">
          <a:xfrm>
            <a:off x="1384176" y="3498304"/>
            <a:ext cx="2971800" cy="2663825"/>
            <a:chOff x="576" y="1536"/>
            <a:chExt cx="1872" cy="1678"/>
          </a:xfrm>
        </p:grpSpPr>
        <p:graphicFrame>
          <p:nvGraphicFramePr>
            <p:cNvPr id="28683" name="Object 9"/>
            <p:cNvGraphicFramePr>
              <a:graphicFrameLocks noChangeAspect="1"/>
            </p:cNvGraphicFramePr>
            <p:nvPr/>
          </p:nvGraphicFramePr>
          <p:xfrm>
            <a:off x="576" y="1536"/>
            <a:ext cx="1872" cy="1366"/>
          </p:xfrm>
          <a:graphic>
            <a:graphicData uri="http://schemas.openxmlformats.org/presentationml/2006/ole">
              <mc:AlternateContent xmlns:mc="http://schemas.openxmlformats.org/markup-compatibility/2006">
                <mc:Choice xmlns:v="urn:schemas-microsoft-com:vml" Requires="v">
                  <p:oleObj spid="_x0000_s28729" name="位图图像" r:id="rId3" imgW="1514686" imgH="1104762" progId="Paint.Picture">
                    <p:embed/>
                  </p:oleObj>
                </mc:Choice>
                <mc:Fallback>
                  <p:oleObj name="位图图像" r:id="rId3" imgW="1514686" imgH="1104762" progId="Paint.Picture">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6" y="1536"/>
                          <a:ext cx="1872" cy="1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8684" name="Text Box 11"/>
            <p:cNvSpPr txBox="1">
              <a:spLocks noChangeArrowheads="1"/>
            </p:cNvSpPr>
            <p:nvPr/>
          </p:nvSpPr>
          <p:spPr bwMode="auto">
            <a:xfrm>
              <a:off x="995" y="2926"/>
              <a:ext cx="121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公差带图</a:t>
              </a:r>
            </a:p>
          </p:txBody>
        </p:sp>
      </p:grpSp>
      <p:grpSp>
        <p:nvGrpSpPr>
          <p:cNvPr id="114701" name="Group 13"/>
          <p:cNvGrpSpPr>
            <a:grpSpLocks/>
          </p:cNvGrpSpPr>
          <p:nvPr/>
        </p:nvGrpSpPr>
        <p:grpSpPr bwMode="auto">
          <a:xfrm>
            <a:off x="4391744" y="3422104"/>
            <a:ext cx="3276600" cy="2743200"/>
            <a:chOff x="2688" y="1488"/>
            <a:chExt cx="2064" cy="1728"/>
          </a:xfrm>
        </p:grpSpPr>
        <p:graphicFrame>
          <p:nvGraphicFramePr>
            <p:cNvPr id="28681" name="Object 10"/>
            <p:cNvGraphicFramePr>
              <a:graphicFrameLocks noChangeAspect="1"/>
            </p:cNvGraphicFramePr>
            <p:nvPr/>
          </p:nvGraphicFramePr>
          <p:xfrm>
            <a:off x="2688" y="1488"/>
            <a:ext cx="2064" cy="1449"/>
          </p:xfrm>
          <a:graphic>
            <a:graphicData uri="http://schemas.openxmlformats.org/presentationml/2006/ole">
              <mc:AlternateContent xmlns:mc="http://schemas.openxmlformats.org/markup-compatibility/2006">
                <mc:Choice xmlns:v="urn:schemas-microsoft-com:vml" Requires="v">
                  <p:oleObj spid="_x0000_s28730" name="位图图像" r:id="rId5" imgW="1695687" imgH="1190476" progId="Paint.Picture">
                    <p:embed/>
                  </p:oleObj>
                </mc:Choice>
                <mc:Fallback>
                  <p:oleObj name="位图图像" r:id="rId5" imgW="1695687" imgH="1190476" progId="Paint.Picture">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88" y="1488"/>
                          <a:ext cx="2064" cy="1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8682" name="Text Box 12"/>
            <p:cNvSpPr txBox="1">
              <a:spLocks noChangeArrowheads="1"/>
            </p:cNvSpPr>
            <p:nvPr/>
          </p:nvSpPr>
          <p:spPr bwMode="auto">
            <a:xfrm>
              <a:off x="3014" y="2928"/>
              <a:ext cx="140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标注示例图</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4692"/>
                                        </p:tgtEl>
                                        <p:attrNameLst>
                                          <p:attrName>style.visibility</p:attrName>
                                        </p:attrNameLst>
                                      </p:cBhvr>
                                      <p:to>
                                        <p:strVal val="visible"/>
                                      </p:to>
                                    </p:set>
                                    <p:animEffect transition="in" filter="wipe(left)">
                                      <p:cBhvr>
                                        <p:cTn id="7" dur="300"/>
                                        <p:tgtEl>
                                          <p:spTgt spid="11469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14694"/>
                                        </p:tgtEl>
                                        <p:attrNameLst>
                                          <p:attrName>style.visibility</p:attrName>
                                        </p:attrNameLst>
                                      </p:cBhvr>
                                      <p:to>
                                        <p:strVal val="visible"/>
                                      </p:to>
                                    </p:set>
                                    <p:animEffect transition="in" filter="wipe(left)">
                                      <p:cBhvr>
                                        <p:cTn id="12" dur="300"/>
                                        <p:tgtEl>
                                          <p:spTgt spid="11469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114701"/>
                                        </p:tgtEl>
                                        <p:attrNameLst>
                                          <p:attrName>style.visibility</p:attrName>
                                        </p:attrNameLst>
                                      </p:cBhvr>
                                      <p:to>
                                        <p:strVal val="visible"/>
                                      </p:to>
                                    </p:set>
                                    <p:anim calcmode="lin" valueType="num">
                                      <p:cBhvr additive="base">
                                        <p:cTn id="17" dur="500" fill="hold"/>
                                        <p:tgtEl>
                                          <p:spTgt spid="114701"/>
                                        </p:tgtEl>
                                        <p:attrNameLst>
                                          <p:attrName>ppt_x</p:attrName>
                                        </p:attrNameLst>
                                      </p:cBhvr>
                                      <p:tavLst>
                                        <p:tav tm="0">
                                          <p:val>
                                            <p:strVal val="1+#ppt_w/2"/>
                                          </p:val>
                                        </p:tav>
                                        <p:tav tm="100000">
                                          <p:val>
                                            <p:strVal val="#ppt_x"/>
                                          </p:val>
                                        </p:tav>
                                      </p:tavLst>
                                    </p:anim>
                                    <p:anim calcmode="lin" valueType="num">
                                      <p:cBhvr additive="base">
                                        <p:cTn id="18" dur="500" fill="hold"/>
                                        <p:tgtEl>
                                          <p:spTgt spid="114701"/>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14695"/>
                                        </p:tgtEl>
                                        <p:attrNameLst>
                                          <p:attrName>style.visibility</p:attrName>
                                        </p:attrNameLst>
                                      </p:cBhvr>
                                      <p:to>
                                        <p:strVal val="visible"/>
                                      </p:to>
                                    </p:set>
                                    <p:animEffect transition="in" filter="wipe(left)">
                                      <p:cBhvr>
                                        <p:cTn id="23" dur="300"/>
                                        <p:tgtEl>
                                          <p:spTgt spid="11469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8" fill="hold" nodeType="clickEffect">
                                  <p:stCondLst>
                                    <p:cond delay="0"/>
                                  </p:stCondLst>
                                  <p:childTnLst>
                                    <p:set>
                                      <p:cBhvr>
                                        <p:cTn id="27" dur="1" fill="hold">
                                          <p:stCondLst>
                                            <p:cond delay="0"/>
                                          </p:stCondLst>
                                        </p:cTn>
                                        <p:tgtEl>
                                          <p:spTgt spid="114702"/>
                                        </p:tgtEl>
                                        <p:attrNameLst>
                                          <p:attrName>style.visibility</p:attrName>
                                        </p:attrNameLst>
                                      </p:cBhvr>
                                      <p:to>
                                        <p:strVal val="visible"/>
                                      </p:to>
                                    </p:set>
                                    <p:anim calcmode="lin" valueType="num">
                                      <p:cBhvr additive="base">
                                        <p:cTn id="28" dur="500" fill="hold"/>
                                        <p:tgtEl>
                                          <p:spTgt spid="114702"/>
                                        </p:tgtEl>
                                        <p:attrNameLst>
                                          <p:attrName>ppt_x</p:attrName>
                                        </p:attrNameLst>
                                      </p:cBhvr>
                                      <p:tavLst>
                                        <p:tav tm="0">
                                          <p:val>
                                            <p:strVal val="0-#ppt_w/2"/>
                                          </p:val>
                                        </p:tav>
                                        <p:tav tm="100000">
                                          <p:val>
                                            <p:strVal val="#ppt_x"/>
                                          </p:val>
                                        </p:tav>
                                      </p:tavLst>
                                    </p:anim>
                                    <p:anim calcmode="lin" valueType="num">
                                      <p:cBhvr additive="base">
                                        <p:cTn id="29" dur="500" fill="hold"/>
                                        <p:tgtEl>
                                          <p:spTgt spid="114702"/>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grpId="0" nodeType="clickEffect">
                                  <p:stCondLst>
                                    <p:cond delay="0"/>
                                  </p:stCondLst>
                                  <p:iterate type="wd">
                                    <p:tmPct val="100000"/>
                                  </p:iterate>
                                  <p:childTnLst>
                                    <p:set>
                                      <p:cBhvr>
                                        <p:cTn id="33" dur="1" fill="hold">
                                          <p:stCondLst>
                                            <p:cond delay="0"/>
                                          </p:stCondLst>
                                        </p:cTn>
                                        <p:tgtEl>
                                          <p:spTgt spid="114693"/>
                                        </p:tgtEl>
                                        <p:attrNameLst>
                                          <p:attrName>style.visibility</p:attrName>
                                        </p:attrNameLst>
                                      </p:cBhvr>
                                      <p:to>
                                        <p:strVal val="visible"/>
                                      </p:to>
                                    </p:set>
                                    <p:animEffect transition="in" filter="wipe(left)">
                                      <p:cBhvr>
                                        <p:cTn id="34" dur="300"/>
                                        <p:tgtEl>
                                          <p:spTgt spid="1146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2" grpId="0" autoUpdateAnimBg="0"/>
      <p:bldP spid="114693" grpId="0" autoUpdateAnimBg="0"/>
      <p:bldP spid="114694" grpId="0" autoUpdateAnimBg="0"/>
      <p:bldP spid="114695"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06F88EC-36F0-41E0-A663-4C1100002BB8}" type="slidenum">
              <a:rPr lang="en-US" altLang="zh-CN" sz="2000" smtClean="0">
                <a:solidFill>
                  <a:srgbClr val="0000FF"/>
                </a:solidFill>
              </a:rPr>
              <a:pPr eaLnBrk="1" hangingPunct="1"/>
              <a:t>28</a:t>
            </a:fld>
            <a:endParaRPr lang="en-US" altLang="zh-CN" sz="2000" smtClean="0">
              <a:solidFill>
                <a:srgbClr val="0000FF"/>
              </a:solidFill>
            </a:endParaRPr>
          </a:p>
        </p:txBody>
      </p:sp>
      <p:sp>
        <p:nvSpPr>
          <p:cNvPr id="115716" name="Text Box 4"/>
          <p:cNvSpPr txBox="1">
            <a:spLocks noChangeArrowheads="1"/>
          </p:cNvSpPr>
          <p:nvPr/>
        </p:nvSpPr>
        <p:spPr bwMode="auto">
          <a:xfrm>
            <a:off x="996280" y="343247"/>
            <a:ext cx="609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④ </a:t>
            </a:r>
            <a:r>
              <a:rPr lang="zh-CN" altLang="en-US" b="1" dirty="0"/>
              <a:t>线对基准体系垂直度的公差带</a:t>
            </a:r>
          </a:p>
        </p:txBody>
      </p:sp>
      <p:sp>
        <p:nvSpPr>
          <p:cNvPr id="115717" name="Text Box 5"/>
          <p:cNvSpPr txBox="1">
            <a:spLocks noChangeArrowheads="1"/>
          </p:cNvSpPr>
          <p:nvPr/>
        </p:nvSpPr>
        <p:spPr bwMode="auto">
          <a:xfrm>
            <a:off x="467544" y="2499978"/>
            <a:ext cx="7560840"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smtClean="0"/>
              <a:t>         </a:t>
            </a:r>
            <a:r>
              <a:rPr lang="zh-CN" altLang="en-US" b="1" dirty="0" smtClean="0">
                <a:solidFill>
                  <a:srgbClr val="FF0000"/>
                </a:solidFill>
              </a:rPr>
              <a:t>公差带</a:t>
            </a:r>
            <a:r>
              <a:rPr lang="zh-CN" altLang="en-US" b="1" dirty="0">
                <a:solidFill>
                  <a:srgbClr val="FF0000"/>
                </a:solidFill>
              </a:rPr>
              <a:t>定义</a:t>
            </a:r>
            <a:r>
              <a:rPr lang="zh-CN" altLang="en-US" b="1" dirty="0"/>
              <a:t>：为间距直径等于公差值</a:t>
            </a:r>
            <a:r>
              <a:rPr lang="zh-CN" altLang="en-US" b="1" i="1" dirty="0"/>
              <a:t> </a:t>
            </a:r>
            <a:r>
              <a:rPr lang="en-US" altLang="zh-CN" b="1" i="1" dirty="0"/>
              <a:t>t</a:t>
            </a:r>
            <a:r>
              <a:rPr lang="zh-CN" altLang="en-US" b="1" dirty="0"/>
              <a:t>的两平行平面所限定 </a:t>
            </a:r>
            <a:r>
              <a:rPr lang="zh-CN" altLang="en-US" b="1" dirty="0" smtClean="0"/>
              <a:t>的</a:t>
            </a:r>
            <a:r>
              <a:rPr lang="zh-CN" altLang="en-US" b="1" dirty="0"/>
              <a:t>区域。该两平行平面垂直于基准平面</a:t>
            </a:r>
            <a:r>
              <a:rPr lang="en-US" altLang="zh-CN" b="1" i="1" dirty="0"/>
              <a:t>A</a:t>
            </a:r>
            <a:r>
              <a:rPr lang="en-US" altLang="zh-CN" b="1" dirty="0"/>
              <a:t>,</a:t>
            </a:r>
            <a:r>
              <a:rPr lang="zh-CN" altLang="en-US" b="1" dirty="0"/>
              <a:t>且平行</a:t>
            </a:r>
            <a:r>
              <a:rPr lang="zh-CN" altLang="en-US" b="1" dirty="0" smtClean="0"/>
              <a:t>于准平面</a:t>
            </a:r>
            <a:r>
              <a:rPr lang="en-US" altLang="zh-CN" b="1" i="1" dirty="0"/>
              <a:t>B</a:t>
            </a:r>
            <a:r>
              <a:rPr lang="zh-CN" altLang="en-US" b="1" dirty="0"/>
              <a:t>。如下左图所示。</a:t>
            </a:r>
          </a:p>
        </p:txBody>
      </p:sp>
      <p:sp>
        <p:nvSpPr>
          <p:cNvPr id="115718" name="Text Box 6"/>
          <p:cNvSpPr txBox="1">
            <a:spLocks noChangeArrowheads="1"/>
          </p:cNvSpPr>
          <p:nvPr/>
        </p:nvSpPr>
        <p:spPr bwMode="auto">
          <a:xfrm>
            <a:off x="1072480" y="811560"/>
            <a:ext cx="4283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solidFill>
                  <a:srgbClr val="FF0000"/>
                </a:solidFill>
              </a:rPr>
              <a:t>标注示例</a:t>
            </a:r>
            <a:r>
              <a:rPr lang="zh-CN" altLang="en-US" b="1" dirty="0">
                <a:solidFill>
                  <a:schemeClr val="tx2"/>
                </a:solidFill>
              </a:rPr>
              <a:t>如下右图所示</a:t>
            </a:r>
            <a:r>
              <a:rPr lang="zh-CN" altLang="en-US" b="1" dirty="0">
                <a:solidFill>
                  <a:srgbClr val="FF0000"/>
                </a:solidFill>
              </a:rPr>
              <a:t>。</a:t>
            </a:r>
          </a:p>
        </p:txBody>
      </p:sp>
      <p:sp>
        <p:nvSpPr>
          <p:cNvPr id="115719" name="Text Box 7"/>
          <p:cNvSpPr txBox="1">
            <a:spLocks noChangeArrowheads="1"/>
          </p:cNvSpPr>
          <p:nvPr/>
        </p:nvSpPr>
        <p:spPr bwMode="auto">
          <a:xfrm>
            <a:off x="457200" y="1185359"/>
            <a:ext cx="7571184" cy="1379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smtClean="0">
                <a:solidFill>
                  <a:srgbClr val="FF0000"/>
                </a:solidFill>
              </a:rPr>
              <a:t>        标注</a:t>
            </a:r>
            <a:r>
              <a:rPr lang="zh-CN" altLang="en-US" b="1" dirty="0">
                <a:solidFill>
                  <a:srgbClr val="FF0000"/>
                </a:solidFill>
              </a:rPr>
              <a:t>含义</a:t>
            </a:r>
            <a:r>
              <a:rPr lang="zh-CN" altLang="en-US" dirty="0"/>
              <a:t>：</a:t>
            </a:r>
            <a:r>
              <a:rPr lang="zh-CN" altLang="en-US" b="1" dirty="0"/>
              <a:t>圆柱面的提取（实际）中心线应限定在</a:t>
            </a:r>
            <a:r>
              <a:rPr lang="zh-CN" altLang="en-US" b="1" dirty="0" smtClean="0"/>
              <a:t>距离等于</a:t>
            </a:r>
            <a:r>
              <a:rPr lang="en-US" altLang="zh-CN" b="1" dirty="0"/>
              <a:t>0.1</a:t>
            </a:r>
            <a:r>
              <a:rPr lang="zh-CN" altLang="en-US" b="1" dirty="0"/>
              <a:t>的两平行平面之间。该两平行平面垂直于基  </a:t>
            </a:r>
            <a:r>
              <a:rPr lang="zh-CN" altLang="en-US" b="1" dirty="0" smtClean="0"/>
              <a:t>准</a:t>
            </a:r>
            <a:r>
              <a:rPr lang="zh-CN" altLang="en-US" b="1" dirty="0"/>
              <a:t>平面</a:t>
            </a:r>
            <a:r>
              <a:rPr lang="en-US" altLang="zh-CN" b="1" i="1" dirty="0"/>
              <a:t>A</a:t>
            </a:r>
            <a:r>
              <a:rPr lang="en-US" altLang="zh-CN" b="1" dirty="0"/>
              <a:t>,</a:t>
            </a:r>
            <a:r>
              <a:rPr lang="zh-CN" altLang="en-US" b="1" dirty="0"/>
              <a:t>且平行于基准平面</a:t>
            </a:r>
            <a:r>
              <a:rPr lang="en-US" altLang="zh-CN" b="1" i="1" dirty="0"/>
              <a:t>B</a:t>
            </a:r>
            <a:r>
              <a:rPr lang="zh-CN" altLang="en-US" b="1" dirty="0"/>
              <a:t>。</a:t>
            </a:r>
          </a:p>
        </p:txBody>
      </p:sp>
      <p:grpSp>
        <p:nvGrpSpPr>
          <p:cNvPr id="115724" name="Group 12"/>
          <p:cNvGrpSpPr>
            <a:grpSpLocks/>
          </p:cNvGrpSpPr>
          <p:nvPr/>
        </p:nvGrpSpPr>
        <p:grpSpPr bwMode="auto">
          <a:xfrm>
            <a:off x="1074739" y="3886200"/>
            <a:ext cx="3352800" cy="2590800"/>
            <a:chOff x="677" y="1488"/>
            <a:chExt cx="2112" cy="1632"/>
          </a:xfrm>
        </p:grpSpPr>
        <p:graphicFrame>
          <p:nvGraphicFramePr>
            <p:cNvPr id="29707" name="Object 9"/>
            <p:cNvGraphicFramePr>
              <a:graphicFrameLocks noChangeAspect="1"/>
            </p:cNvGraphicFramePr>
            <p:nvPr>
              <p:extLst>
                <p:ext uri="{D42A27DB-BD31-4B8C-83A1-F6EECF244321}">
                  <p14:modId xmlns:p14="http://schemas.microsoft.com/office/powerpoint/2010/main" val="346820257"/>
                </p:ext>
              </p:extLst>
            </p:nvPr>
          </p:nvGraphicFramePr>
          <p:xfrm>
            <a:off x="677" y="1488"/>
            <a:ext cx="2112" cy="1383"/>
          </p:xfrm>
          <a:graphic>
            <a:graphicData uri="http://schemas.openxmlformats.org/presentationml/2006/ole">
              <mc:AlternateContent xmlns:mc="http://schemas.openxmlformats.org/markup-compatibility/2006">
                <mc:Choice xmlns:v="urn:schemas-microsoft-com:vml" Requires="v">
                  <p:oleObj spid="_x0000_s29753" name="位图图像" r:id="rId3" imgW="1848108" imgH="1209524" progId="Paint.Picture">
                    <p:embed/>
                  </p:oleObj>
                </mc:Choice>
                <mc:Fallback>
                  <p:oleObj name="位图图像" r:id="rId3" imgW="1848108" imgH="1209524" progId="Paint.Picture">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 y="1488"/>
                          <a:ext cx="2112" cy="1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9708" name="Text Box 11"/>
            <p:cNvSpPr txBox="1">
              <a:spLocks noChangeArrowheads="1"/>
            </p:cNvSpPr>
            <p:nvPr/>
          </p:nvSpPr>
          <p:spPr bwMode="auto">
            <a:xfrm>
              <a:off x="1008" y="2832"/>
              <a:ext cx="116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a:t>公差带图</a:t>
              </a:r>
            </a:p>
          </p:txBody>
        </p:sp>
      </p:grpSp>
      <p:grpSp>
        <p:nvGrpSpPr>
          <p:cNvPr id="115726" name="Group 14"/>
          <p:cNvGrpSpPr>
            <a:grpSpLocks/>
          </p:cNvGrpSpPr>
          <p:nvPr/>
        </p:nvGrpSpPr>
        <p:grpSpPr bwMode="auto">
          <a:xfrm>
            <a:off x="4495800" y="3886200"/>
            <a:ext cx="3200400" cy="2514600"/>
            <a:chOff x="2832" y="1440"/>
            <a:chExt cx="2016" cy="1584"/>
          </a:xfrm>
        </p:grpSpPr>
        <p:graphicFrame>
          <p:nvGraphicFramePr>
            <p:cNvPr id="29705" name="Object 10"/>
            <p:cNvGraphicFramePr>
              <a:graphicFrameLocks noChangeAspect="1"/>
            </p:cNvGraphicFramePr>
            <p:nvPr/>
          </p:nvGraphicFramePr>
          <p:xfrm>
            <a:off x="2832" y="1440"/>
            <a:ext cx="2016" cy="1404"/>
          </p:xfrm>
          <a:graphic>
            <a:graphicData uri="http://schemas.openxmlformats.org/presentationml/2006/ole">
              <mc:AlternateContent xmlns:mc="http://schemas.openxmlformats.org/markup-compatibility/2006">
                <mc:Choice xmlns:v="urn:schemas-microsoft-com:vml" Requires="v">
                  <p:oleObj spid="_x0000_s29754" name="位图图像" r:id="rId5" imgW="1695687" imgH="1181265" progId="Paint.Picture">
                    <p:embed/>
                  </p:oleObj>
                </mc:Choice>
                <mc:Fallback>
                  <p:oleObj name="位图图像" r:id="rId5" imgW="1695687" imgH="1181265" progId="Paint.Picture">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32" y="1440"/>
                          <a:ext cx="2016" cy="1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9706" name="Text Box 13"/>
            <p:cNvSpPr txBox="1">
              <a:spLocks noChangeArrowheads="1"/>
            </p:cNvSpPr>
            <p:nvPr/>
          </p:nvSpPr>
          <p:spPr bwMode="auto">
            <a:xfrm>
              <a:off x="3168" y="2736"/>
              <a:ext cx="145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标注示例图</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5716"/>
                                        </p:tgtEl>
                                        <p:attrNameLst>
                                          <p:attrName>style.visibility</p:attrName>
                                        </p:attrNameLst>
                                      </p:cBhvr>
                                      <p:to>
                                        <p:strVal val="visible"/>
                                      </p:to>
                                    </p:set>
                                    <p:animEffect transition="in" filter="wipe(left)">
                                      <p:cBhvr>
                                        <p:cTn id="7" dur="300"/>
                                        <p:tgtEl>
                                          <p:spTgt spid="11571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15718"/>
                                        </p:tgtEl>
                                        <p:attrNameLst>
                                          <p:attrName>style.visibility</p:attrName>
                                        </p:attrNameLst>
                                      </p:cBhvr>
                                      <p:to>
                                        <p:strVal val="visible"/>
                                      </p:to>
                                    </p:set>
                                    <p:animEffect transition="in" filter="wipe(left)">
                                      <p:cBhvr>
                                        <p:cTn id="12" dur="300"/>
                                        <p:tgtEl>
                                          <p:spTgt spid="11571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115726"/>
                                        </p:tgtEl>
                                        <p:attrNameLst>
                                          <p:attrName>style.visibility</p:attrName>
                                        </p:attrNameLst>
                                      </p:cBhvr>
                                      <p:to>
                                        <p:strVal val="visible"/>
                                      </p:to>
                                    </p:set>
                                    <p:anim calcmode="lin" valueType="num">
                                      <p:cBhvr additive="base">
                                        <p:cTn id="17" dur="500" fill="hold"/>
                                        <p:tgtEl>
                                          <p:spTgt spid="115726"/>
                                        </p:tgtEl>
                                        <p:attrNameLst>
                                          <p:attrName>ppt_x</p:attrName>
                                        </p:attrNameLst>
                                      </p:cBhvr>
                                      <p:tavLst>
                                        <p:tav tm="0">
                                          <p:val>
                                            <p:strVal val="1+#ppt_w/2"/>
                                          </p:val>
                                        </p:tav>
                                        <p:tav tm="100000">
                                          <p:val>
                                            <p:strVal val="#ppt_x"/>
                                          </p:val>
                                        </p:tav>
                                      </p:tavLst>
                                    </p:anim>
                                    <p:anim calcmode="lin" valueType="num">
                                      <p:cBhvr additive="base">
                                        <p:cTn id="18" dur="500" fill="hold"/>
                                        <p:tgtEl>
                                          <p:spTgt spid="115726"/>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15719"/>
                                        </p:tgtEl>
                                        <p:attrNameLst>
                                          <p:attrName>style.visibility</p:attrName>
                                        </p:attrNameLst>
                                      </p:cBhvr>
                                      <p:to>
                                        <p:strVal val="visible"/>
                                      </p:to>
                                    </p:set>
                                    <p:animEffect transition="in" filter="wipe(left)">
                                      <p:cBhvr>
                                        <p:cTn id="23" dur="300"/>
                                        <p:tgtEl>
                                          <p:spTgt spid="115719"/>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8" fill="hold" nodeType="clickEffect">
                                  <p:stCondLst>
                                    <p:cond delay="0"/>
                                  </p:stCondLst>
                                  <p:childTnLst>
                                    <p:set>
                                      <p:cBhvr>
                                        <p:cTn id="27" dur="1" fill="hold">
                                          <p:stCondLst>
                                            <p:cond delay="0"/>
                                          </p:stCondLst>
                                        </p:cTn>
                                        <p:tgtEl>
                                          <p:spTgt spid="115724"/>
                                        </p:tgtEl>
                                        <p:attrNameLst>
                                          <p:attrName>style.visibility</p:attrName>
                                        </p:attrNameLst>
                                      </p:cBhvr>
                                      <p:to>
                                        <p:strVal val="visible"/>
                                      </p:to>
                                    </p:set>
                                    <p:anim calcmode="lin" valueType="num">
                                      <p:cBhvr additive="base">
                                        <p:cTn id="28" dur="500" fill="hold"/>
                                        <p:tgtEl>
                                          <p:spTgt spid="115724"/>
                                        </p:tgtEl>
                                        <p:attrNameLst>
                                          <p:attrName>ppt_x</p:attrName>
                                        </p:attrNameLst>
                                      </p:cBhvr>
                                      <p:tavLst>
                                        <p:tav tm="0">
                                          <p:val>
                                            <p:strVal val="0-#ppt_w/2"/>
                                          </p:val>
                                        </p:tav>
                                        <p:tav tm="100000">
                                          <p:val>
                                            <p:strVal val="#ppt_x"/>
                                          </p:val>
                                        </p:tav>
                                      </p:tavLst>
                                    </p:anim>
                                    <p:anim calcmode="lin" valueType="num">
                                      <p:cBhvr additive="base">
                                        <p:cTn id="29" dur="500" fill="hold"/>
                                        <p:tgtEl>
                                          <p:spTgt spid="115724"/>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grpId="0" nodeType="clickEffect">
                                  <p:stCondLst>
                                    <p:cond delay="0"/>
                                  </p:stCondLst>
                                  <p:iterate type="wd">
                                    <p:tmPct val="100000"/>
                                  </p:iterate>
                                  <p:childTnLst>
                                    <p:set>
                                      <p:cBhvr>
                                        <p:cTn id="33" dur="1" fill="hold">
                                          <p:stCondLst>
                                            <p:cond delay="0"/>
                                          </p:stCondLst>
                                        </p:cTn>
                                        <p:tgtEl>
                                          <p:spTgt spid="115717"/>
                                        </p:tgtEl>
                                        <p:attrNameLst>
                                          <p:attrName>style.visibility</p:attrName>
                                        </p:attrNameLst>
                                      </p:cBhvr>
                                      <p:to>
                                        <p:strVal val="visible"/>
                                      </p:to>
                                    </p:set>
                                    <p:animEffect transition="in" filter="wipe(left)">
                                      <p:cBhvr>
                                        <p:cTn id="34" dur="300"/>
                                        <p:tgtEl>
                                          <p:spTgt spid="1157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6" grpId="0" autoUpdateAnimBg="0"/>
      <p:bldP spid="115717" grpId="0" autoUpdateAnimBg="0"/>
      <p:bldP spid="115718" grpId="0" autoUpdateAnimBg="0"/>
      <p:bldP spid="115719"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1F86536-24F0-49CC-8847-60D3C0ED5D2F}" type="slidenum">
              <a:rPr lang="en-US" altLang="zh-CN" sz="2000" smtClean="0">
                <a:solidFill>
                  <a:srgbClr val="0000FF"/>
                </a:solidFill>
              </a:rPr>
              <a:pPr eaLnBrk="1" hangingPunct="1"/>
              <a:t>29</a:t>
            </a:fld>
            <a:endParaRPr lang="en-US" altLang="zh-CN" sz="2000" smtClean="0">
              <a:solidFill>
                <a:srgbClr val="0000FF"/>
              </a:solidFill>
            </a:endParaRPr>
          </a:p>
        </p:txBody>
      </p:sp>
      <p:sp>
        <p:nvSpPr>
          <p:cNvPr id="11296" name="Text Box 32"/>
          <p:cNvSpPr txBox="1">
            <a:spLocks noChangeArrowheads="1"/>
          </p:cNvSpPr>
          <p:nvPr/>
        </p:nvSpPr>
        <p:spPr bwMode="auto">
          <a:xfrm>
            <a:off x="764698" y="838175"/>
            <a:ext cx="7010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a:t>(3)  </a:t>
            </a:r>
            <a:r>
              <a:rPr lang="zh-CN" altLang="en-US" b="1">
                <a:latin typeface="宋体" pitchFamily="2" charset="-122"/>
              </a:rPr>
              <a:t>倾斜度公差带</a:t>
            </a:r>
            <a:endParaRPr lang="zh-CN" altLang="en-US" b="1"/>
          </a:p>
        </p:txBody>
      </p:sp>
      <p:sp>
        <p:nvSpPr>
          <p:cNvPr id="11297" name="Text Box 33"/>
          <p:cNvSpPr txBox="1">
            <a:spLocks noChangeArrowheads="1"/>
          </p:cNvSpPr>
          <p:nvPr/>
        </p:nvSpPr>
        <p:spPr bwMode="auto">
          <a:xfrm>
            <a:off x="1238740" y="3195553"/>
            <a:ext cx="815008"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dirty="0" smtClean="0"/>
              <a:t>基</a:t>
            </a:r>
            <a:endParaRPr lang="en-US" altLang="zh-CN" sz="2800" b="1" dirty="0" smtClean="0"/>
          </a:p>
          <a:p>
            <a:pPr eaLnBrk="1" hangingPunct="1">
              <a:spcBef>
                <a:spcPct val="50000"/>
              </a:spcBef>
            </a:pPr>
            <a:r>
              <a:rPr lang="zh-CN" altLang="en-US" sz="2800" b="1" dirty="0" smtClean="0"/>
              <a:t>准</a:t>
            </a:r>
            <a:r>
              <a:rPr lang="zh-CN" altLang="en-US" b="1" dirty="0" smtClean="0"/>
              <a:t> </a:t>
            </a:r>
            <a:endParaRPr lang="zh-CN" altLang="en-US" b="1" dirty="0"/>
          </a:p>
        </p:txBody>
      </p:sp>
      <p:sp>
        <p:nvSpPr>
          <p:cNvPr id="11298" name="AutoShape 34"/>
          <p:cNvSpPr>
            <a:spLocks/>
          </p:cNvSpPr>
          <p:nvPr/>
        </p:nvSpPr>
        <p:spPr bwMode="auto">
          <a:xfrm>
            <a:off x="1787048" y="2941588"/>
            <a:ext cx="457200" cy="1783556"/>
          </a:xfrm>
          <a:prstGeom prst="leftBrace">
            <a:avLst>
              <a:gd name="adj1" fmla="val 30952"/>
              <a:gd name="adj2" fmla="val 50000"/>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9" name="Text Box 35"/>
          <p:cNvSpPr txBox="1">
            <a:spLocks noChangeArrowheads="1"/>
          </p:cNvSpPr>
          <p:nvPr/>
        </p:nvSpPr>
        <p:spPr bwMode="auto">
          <a:xfrm>
            <a:off x="2244248" y="2728887"/>
            <a:ext cx="914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a:solidFill>
                  <a:srgbClr val="FF0000"/>
                </a:solidFill>
              </a:rPr>
              <a:t>面</a:t>
            </a:r>
            <a:r>
              <a:rPr lang="zh-CN" altLang="en-US" sz="2800"/>
              <a:t> </a:t>
            </a:r>
          </a:p>
        </p:txBody>
      </p:sp>
      <p:sp>
        <p:nvSpPr>
          <p:cNvPr id="11300" name="Text Box 36"/>
          <p:cNvSpPr txBox="1">
            <a:spLocks noChangeArrowheads="1"/>
          </p:cNvSpPr>
          <p:nvPr/>
        </p:nvSpPr>
        <p:spPr bwMode="auto">
          <a:xfrm>
            <a:off x="2244248" y="4329087"/>
            <a:ext cx="9906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a:solidFill>
                  <a:srgbClr val="FF0000"/>
                </a:solidFill>
              </a:rPr>
              <a:t>线</a:t>
            </a:r>
            <a:r>
              <a:rPr lang="zh-CN" altLang="en-US"/>
              <a:t> </a:t>
            </a:r>
          </a:p>
        </p:txBody>
      </p:sp>
      <p:sp>
        <p:nvSpPr>
          <p:cNvPr id="11301" name="AutoShape 37"/>
          <p:cNvSpPr>
            <a:spLocks/>
          </p:cNvSpPr>
          <p:nvPr/>
        </p:nvSpPr>
        <p:spPr bwMode="auto">
          <a:xfrm>
            <a:off x="2777648" y="2500287"/>
            <a:ext cx="381000" cy="990600"/>
          </a:xfrm>
          <a:prstGeom prst="leftBrace">
            <a:avLst>
              <a:gd name="adj1" fmla="val 21667"/>
              <a:gd name="adj2" fmla="val 5000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2" name="Text Box 38"/>
          <p:cNvSpPr txBox="1">
            <a:spLocks noChangeArrowheads="1"/>
          </p:cNvSpPr>
          <p:nvPr/>
        </p:nvSpPr>
        <p:spPr bwMode="auto">
          <a:xfrm>
            <a:off x="3082448" y="2271687"/>
            <a:ext cx="38862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2800" b="1" dirty="0"/>
              <a:t>① </a:t>
            </a:r>
            <a:r>
              <a:rPr lang="zh-CN" altLang="en-US" sz="2800" dirty="0">
                <a:solidFill>
                  <a:schemeClr val="accent1">
                    <a:lumMod val="50000"/>
                  </a:schemeClr>
                </a:solidFill>
              </a:rPr>
              <a:t>面</a:t>
            </a:r>
            <a:r>
              <a:rPr lang="zh-CN" altLang="en-US" sz="2800" dirty="0"/>
              <a:t>对</a:t>
            </a:r>
            <a:r>
              <a:rPr lang="zh-CN" altLang="en-US" sz="2800" b="1" dirty="0">
                <a:solidFill>
                  <a:srgbClr val="FF0000"/>
                </a:solidFill>
              </a:rPr>
              <a:t>面</a:t>
            </a:r>
            <a:r>
              <a:rPr lang="zh-CN" altLang="en-US" sz="2800" b="1" dirty="0"/>
              <a:t>倾斜度</a:t>
            </a:r>
            <a:endParaRPr lang="zh-CN" altLang="en-US" sz="2800" dirty="0"/>
          </a:p>
        </p:txBody>
      </p:sp>
      <p:sp>
        <p:nvSpPr>
          <p:cNvPr id="11303" name="Text Box 39"/>
          <p:cNvSpPr txBox="1">
            <a:spLocks noChangeArrowheads="1"/>
          </p:cNvSpPr>
          <p:nvPr/>
        </p:nvSpPr>
        <p:spPr bwMode="auto">
          <a:xfrm>
            <a:off x="3082448" y="3200375"/>
            <a:ext cx="37338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2800" b="1" dirty="0"/>
              <a:t>② </a:t>
            </a:r>
            <a:r>
              <a:rPr lang="zh-CN" altLang="en-US" sz="2800" b="1" dirty="0">
                <a:solidFill>
                  <a:schemeClr val="accent1"/>
                </a:solidFill>
              </a:rPr>
              <a:t>线</a:t>
            </a:r>
            <a:r>
              <a:rPr lang="zh-CN" altLang="en-US" sz="2800" dirty="0"/>
              <a:t>对</a:t>
            </a:r>
            <a:r>
              <a:rPr lang="zh-CN" altLang="en-US" sz="2800" b="1" dirty="0">
                <a:solidFill>
                  <a:srgbClr val="FF0000"/>
                </a:solidFill>
              </a:rPr>
              <a:t>面</a:t>
            </a:r>
            <a:r>
              <a:rPr lang="zh-CN" altLang="en-US" sz="2800" b="1" dirty="0"/>
              <a:t>倾斜度</a:t>
            </a:r>
            <a:endParaRPr lang="zh-CN" altLang="en-US" dirty="0"/>
          </a:p>
        </p:txBody>
      </p:sp>
      <p:sp>
        <p:nvSpPr>
          <p:cNvPr id="11304" name="Text Box 40"/>
          <p:cNvSpPr txBox="1">
            <a:spLocks noChangeArrowheads="1"/>
          </p:cNvSpPr>
          <p:nvPr/>
        </p:nvSpPr>
        <p:spPr bwMode="auto">
          <a:xfrm>
            <a:off x="3082448" y="3948087"/>
            <a:ext cx="3962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2800" b="1" dirty="0"/>
              <a:t>③ </a:t>
            </a:r>
            <a:r>
              <a:rPr lang="zh-CN" altLang="en-US" sz="2800" b="1" dirty="0">
                <a:solidFill>
                  <a:schemeClr val="accent1">
                    <a:lumMod val="50000"/>
                  </a:schemeClr>
                </a:solidFill>
              </a:rPr>
              <a:t>面</a:t>
            </a:r>
            <a:r>
              <a:rPr lang="zh-CN" altLang="en-US" sz="2800" dirty="0"/>
              <a:t>对</a:t>
            </a:r>
            <a:r>
              <a:rPr lang="zh-CN" altLang="en-US" sz="2800" b="1" dirty="0">
                <a:solidFill>
                  <a:srgbClr val="FF0000"/>
                </a:solidFill>
              </a:rPr>
              <a:t>线</a:t>
            </a:r>
            <a:r>
              <a:rPr lang="zh-CN" altLang="en-US" sz="2800" b="1" dirty="0"/>
              <a:t>倾斜度</a:t>
            </a:r>
            <a:endParaRPr lang="zh-CN" altLang="en-US" sz="2800" dirty="0"/>
          </a:p>
        </p:txBody>
      </p:sp>
      <p:sp>
        <p:nvSpPr>
          <p:cNvPr id="11305" name="Text Box 41"/>
          <p:cNvSpPr txBox="1">
            <a:spLocks noChangeArrowheads="1"/>
          </p:cNvSpPr>
          <p:nvPr/>
        </p:nvSpPr>
        <p:spPr bwMode="auto">
          <a:xfrm>
            <a:off x="3082448" y="4710087"/>
            <a:ext cx="38862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2800" b="1" dirty="0"/>
              <a:t>④ </a:t>
            </a:r>
            <a:r>
              <a:rPr lang="zh-CN" altLang="en-US" sz="2800" b="1" dirty="0">
                <a:solidFill>
                  <a:schemeClr val="accent1">
                    <a:lumMod val="50000"/>
                  </a:schemeClr>
                </a:solidFill>
              </a:rPr>
              <a:t>线</a:t>
            </a:r>
            <a:r>
              <a:rPr lang="zh-CN" altLang="en-US" sz="2800" dirty="0"/>
              <a:t>对</a:t>
            </a:r>
            <a:r>
              <a:rPr lang="zh-CN" altLang="en-US" sz="2800" b="1" dirty="0">
                <a:solidFill>
                  <a:srgbClr val="FF0000"/>
                </a:solidFill>
              </a:rPr>
              <a:t>线</a:t>
            </a:r>
            <a:r>
              <a:rPr lang="zh-CN" altLang="en-US" sz="2800" b="1" dirty="0"/>
              <a:t>倾斜度</a:t>
            </a:r>
            <a:endParaRPr lang="zh-CN" altLang="en-US" dirty="0"/>
          </a:p>
        </p:txBody>
      </p:sp>
      <p:sp>
        <p:nvSpPr>
          <p:cNvPr id="11306" name="Text Box 42"/>
          <p:cNvSpPr txBox="1">
            <a:spLocks noChangeArrowheads="1"/>
          </p:cNvSpPr>
          <p:nvPr/>
        </p:nvSpPr>
        <p:spPr bwMode="auto">
          <a:xfrm>
            <a:off x="611560" y="1298550"/>
            <a:ext cx="7411894" cy="936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dirty="0"/>
              <a:t>        </a:t>
            </a:r>
            <a:r>
              <a:rPr lang="zh-CN" altLang="en-US" b="1" dirty="0"/>
              <a:t>倾斜度公差是</a:t>
            </a:r>
            <a:r>
              <a:rPr lang="zh-CN" altLang="en-US" b="1" dirty="0">
                <a:solidFill>
                  <a:srgbClr val="C00000"/>
                </a:solidFill>
              </a:rPr>
              <a:t>最基本</a:t>
            </a:r>
            <a:r>
              <a:rPr lang="zh-CN" altLang="en-US" b="1" dirty="0"/>
              <a:t>的一种方向公差，平行度、</a:t>
            </a:r>
            <a:r>
              <a:rPr lang="zh-CN" altLang="en-US" b="1" dirty="0" smtClean="0"/>
              <a:t>垂直度</a:t>
            </a:r>
            <a:r>
              <a:rPr lang="zh-CN" altLang="en-US" b="1" dirty="0"/>
              <a:t>是它的特例。</a:t>
            </a:r>
          </a:p>
        </p:txBody>
      </p:sp>
      <p:sp>
        <p:nvSpPr>
          <p:cNvPr id="11307" name="AutoShape 43"/>
          <p:cNvSpPr>
            <a:spLocks/>
          </p:cNvSpPr>
          <p:nvPr/>
        </p:nvSpPr>
        <p:spPr bwMode="auto">
          <a:xfrm>
            <a:off x="2777648" y="4100487"/>
            <a:ext cx="381000" cy="990600"/>
          </a:xfrm>
          <a:prstGeom prst="leftBrace">
            <a:avLst>
              <a:gd name="adj1" fmla="val 21667"/>
              <a:gd name="adj2" fmla="val 5000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296">
                                            <p:txEl>
                                              <p:pRg st="0" end="0"/>
                                            </p:txEl>
                                          </p:spTgt>
                                        </p:tgtEl>
                                        <p:attrNameLst>
                                          <p:attrName>style.visibility</p:attrName>
                                        </p:attrNameLst>
                                      </p:cBhvr>
                                      <p:to>
                                        <p:strVal val="visible"/>
                                      </p:to>
                                    </p:set>
                                    <p:animEffect transition="in" filter="wipe(left)">
                                      <p:cBhvr>
                                        <p:cTn id="7" dur="300"/>
                                        <p:tgtEl>
                                          <p:spTgt spid="1129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1306"/>
                                        </p:tgtEl>
                                        <p:attrNameLst>
                                          <p:attrName>style.visibility</p:attrName>
                                        </p:attrNameLst>
                                      </p:cBhvr>
                                      <p:to>
                                        <p:strVal val="visible"/>
                                      </p:to>
                                    </p:set>
                                    <p:animEffect transition="in" filter="wipe(left)">
                                      <p:cBhvr>
                                        <p:cTn id="12" dur="300"/>
                                        <p:tgtEl>
                                          <p:spTgt spid="1130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1297"/>
                                        </p:tgtEl>
                                        <p:attrNameLst>
                                          <p:attrName>style.visibility</p:attrName>
                                        </p:attrNameLst>
                                      </p:cBhvr>
                                      <p:to>
                                        <p:strVal val="visible"/>
                                      </p:to>
                                    </p:set>
                                    <p:animEffect transition="in" filter="wipe(left)">
                                      <p:cBhvr>
                                        <p:cTn id="17" dur="300"/>
                                        <p:tgtEl>
                                          <p:spTgt spid="1129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298"/>
                                        </p:tgtEl>
                                        <p:attrNameLst>
                                          <p:attrName>style.visibility</p:attrName>
                                        </p:attrNameLst>
                                      </p:cBhvr>
                                      <p:to>
                                        <p:strVal val="visible"/>
                                      </p:to>
                                    </p:set>
                                    <p:animEffect transition="in" filter="wipe(left)">
                                      <p:cBhvr>
                                        <p:cTn id="22" dur="500"/>
                                        <p:tgtEl>
                                          <p:spTgt spid="1129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1299"/>
                                        </p:tgtEl>
                                        <p:attrNameLst>
                                          <p:attrName>style.visibility</p:attrName>
                                        </p:attrNameLst>
                                      </p:cBhvr>
                                      <p:to>
                                        <p:strVal val="visible"/>
                                      </p:to>
                                    </p:set>
                                    <p:animEffect transition="in" filter="wipe(left)">
                                      <p:cBhvr>
                                        <p:cTn id="27" dur="300"/>
                                        <p:tgtEl>
                                          <p:spTgt spid="1129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11300"/>
                                        </p:tgtEl>
                                        <p:attrNameLst>
                                          <p:attrName>style.visibility</p:attrName>
                                        </p:attrNameLst>
                                      </p:cBhvr>
                                      <p:to>
                                        <p:strVal val="visible"/>
                                      </p:to>
                                    </p:set>
                                    <p:animEffect transition="in" filter="wipe(left)">
                                      <p:cBhvr>
                                        <p:cTn id="32" dur="300"/>
                                        <p:tgtEl>
                                          <p:spTgt spid="11300"/>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1301"/>
                                        </p:tgtEl>
                                        <p:attrNameLst>
                                          <p:attrName>style.visibility</p:attrName>
                                        </p:attrNameLst>
                                      </p:cBhvr>
                                      <p:to>
                                        <p:strVal val="visible"/>
                                      </p:to>
                                    </p:set>
                                    <p:animEffect transition="in" filter="wipe(left)">
                                      <p:cBhvr>
                                        <p:cTn id="37" dur="500"/>
                                        <p:tgtEl>
                                          <p:spTgt spid="11301"/>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11302"/>
                                        </p:tgtEl>
                                        <p:attrNameLst>
                                          <p:attrName>style.visibility</p:attrName>
                                        </p:attrNameLst>
                                      </p:cBhvr>
                                      <p:to>
                                        <p:strVal val="visible"/>
                                      </p:to>
                                    </p:set>
                                    <p:animEffect transition="in" filter="wipe(left)">
                                      <p:cBhvr>
                                        <p:cTn id="42" dur="300"/>
                                        <p:tgtEl>
                                          <p:spTgt spid="11302"/>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iterate type="wd">
                                    <p:tmPct val="100000"/>
                                  </p:iterate>
                                  <p:childTnLst>
                                    <p:set>
                                      <p:cBhvr>
                                        <p:cTn id="46" dur="1" fill="hold">
                                          <p:stCondLst>
                                            <p:cond delay="0"/>
                                          </p:stCondLst>
                                        </p:cTn>
                                        <p:tgtEl>
                                          <p:spTgt spid="11303"/>
                                        </p:tgtEl>
                                        <p:attrNameLst>
                                          <p:attrName>style.visibility</p:attrName>
                                        </p:attrNameLst>
                                      </p:cBhvr>
                                      <p:to>
                                        <p:strVal val="visible"/>
                                      </p:to>
                                    </p:set>
                                    <p:animEffect transition="in" filter="wipe(left)">
                                      <p:cBhvr>
                                        <p:cTn id="47" dur="300"/>
                                        <p:tgtEl>
                                          <p:spTgt spid="11303"/>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1307"/>
                                        </p:tgtEl>
                                        <p:attrNameLst>
                                          <p:attrName>style.visibility</p:attrName>
                                        </p:attrNameLst>
                                      </p:cBhvr>
                                      <p:to>
                                        <p:strVal val="visible"/>
                                      </p:to>
                                    </p:set>
                                    <p:animEffect transition="in" filter="wipe(left)">
                                      <p:cBhvr>
                                        <p:cTn id="52" dur="500"/>
                                        <p:tgtEl>
                                          <p:spTgt spid="11307"/>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iterate type="wd">
                                    <p:tmPct val="100000"/>
                                  </p:iterate>
                                  <p:childTnLst>
                                    <p:set>
                                      <p:cBhvr>
                                        <p:cTn id="56" dur="1" fill="hold">
                                          <p:stCondLst>
                                            <p:cond delay="0"/>
                                          </p:stCondLst>
                                        </p:cTn>
                                        <p:tgtEl>
                                          <p:spTgt spid="11304"/>
                                        </p:tgtEl>
                                        <p:attrNameLst>
                                          <p:attrName>style.visibility</p:attrName>
                                        </p:attrNameLst>
                                      </p:cBhvr>
                                      <p:to>
                                        <p:strVal val="visible"/>
                                      </p:to>
                                    </p:set>
                                    <p:animEffect transition="in" filter="wipe(left)">
                                      <p:cBhvr>
                                        <p:cTn id="57" dur="300"/>
                                        <p:tgtEl>
                                          <p:spTgt spid="11304"/>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grpId="0" nodeType="clickEffect">
                                  <p:stCondLst>
                                    <p:cond delay="0"/>
                                  </p:stCondLst>
                                  <p:iterate type="wd">
                                    <p:tmPct val="100000"/>
                                  </p:iterate>
                                  <p:childTnLst>
                                    <p:set>
                                      <p:cBhvr>
                                        <p:cTn id="61" dur="1" fill="hold">
                                          <p:stCondLst>
                                            <p:cond delay="0"/>
                                          </p:stCondLst>
                                        </p:cTn>
                                        <p:tgtEl>
                                          <p:spTgt spid="11305"/>
                                        </p:tgtEl>
                                        <p:attrNameLst>
                                          <p:attrName>style.visibility</p:attrName>
                                        </p:attrNameLst>
                                      </p:cBhvr>
                                      <p:to>
                                        <p:strVal val="visible"/>
                                      </p:to>
                                    </p:set>
                                    <p:animEffect transition="in" filter="wipe(left)">
                                      <p:cBhvr>
                                        <p:cTn id="62" dur="300"/>
                                        <p:tgtEl>
                                          <p:spTgt spid="113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96" grpId="0" build="p" autoUpdateAnimBg="0"/>
      <p:bldP spid="11297" grpId="0" autoUpdateAnimBg="0"/>
      <p:bldP spid="11298" grpId="0" animBg="1"/>
      <p:bldP spid="11299" grpId="0" autoUpdateAnimBg="0"/>
      <p:bldP spid="11300" grpId="0" autoUpdateAnimBg="0"/>
      <p:bldP spid="11301" grpId="0" animBg="1"/>
      <p:bldP spid="11302" grpId="0" autoUpdateAnimBg="0"/>
      <p:bldP spid="11303" grpId="0" autoUpdateAnimBg="0"/>
      <p:bldP spid="11304" grpId="0" autoUpdateAnimBg="0"/>
      <p:bldP spid="11305" grpId="0" autoUpdateAnimBg="0"/>
      <p:bldP spid="11306" grpId="0" autoUpdateAnimBg="0"/>
      <p:bldP spid="1130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E2151C7-9F6B-445C-B72A-D38546375EFD}" type="slidenum">
              <a:rPr lang="en-US" altLang="zh-CN" sz="2000" smtClean="0">
                <a:solidFill>
                  <a:srgbClr val="0000FF"/>
                </a:solidFill>
              </a:rPr>
              <a:pPr eaLnBrk="1" hangingPunct="1"/>
              <a:t>3</a:t>
            </a:fld>
            <a:endParaRPr lang="en-US" altLang="zh-CN" sz="2000" smtClean="0">
              <a:solidFill>
                <a:srgbClr val="0000FF"/>
              </a:solidFill>
            </a:endParaRPr>
          </a:p>
        </p:txBody>
      </p:sp>
      <p:sp>
        <p:nvSpPr>
          <p:cNvPr id="99379" name="Text Box 51"/>
          <p:cNvSpPr txBox="1">
            <a:spLocks noChangeArrowheads="1"/>
          </p:cNvSpPr>
          <p:nvPr/>
        </p:nvSpPr>
        <p:spPr bwMode="auto">
          <a:xfrm>
            <a:off x="1043608" y="307504"/>
            <a:ext cx="48942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a:t>
            </a:r>
            <a:r>
              <a:rPr lang="en-US" altLang="zh-CN" b="1" dirty="0"/>
              <a:t>2</a:t>
            </a:r>
            <a:r>
              <a:rPr lang="zh-CN" altLang="en-US" b="1" dirty="0"/>
              <a:t>）几何公差带大小</a:t>
            </a:r>
            <a:endParaRPr lang="zh-CN" altLang="en-US" b="1" dirty="0">
              <a:solidFill>
                <a:srgbClr val="FF0000"/>
              </a:solidFill>
            </a:endParaRPr>
          </a:p>
        </p:txBody>
      </p:sp>
      <mc:AlternateContent xmlns:mc="http://schemas.openxmlformats.org/markup-compatibility/2006" xmlns:a14="http://schemas.microsoft.com/office/drawing/2010/main">
        <mc:Choice Requires="a14">
          <p:sp>
            <p:nvSpPr>
              <p:cNvPr id="99380" name="Text Box 52"/>
              <p:cNvSpPr txBox="1">
                <a:spLocks noChangeArrowheads="1"/>
              </p:cNvSpPr>
              <p:nvPr/>
            </p:nvSpPr>
            <p:spPr bwMode="auto">
              <a:xfrm>
                <a:off x="544016" y="677416"/>
                <a:ext cx="7772400" cy="104298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en-US" altLang="zh-CN" sz="2800" dirty="0"/>
                  <a:t>        </a:t>
                </a:r>
                <a:r>
                  <a:rPr lang="zh-CN" altLang="en-US" b="1" dirty="0"/>
                  <a:t>公差带的大小是用它的</a:t>
                </a:r>
                <a:r>
                  <a:rPr lang="zh-CN" altLang="en-US" b="1" dirty="0">
                    <a:solidFill>
                      <a:srgbClr val="FF0000"/>
                    </a:solidFill>
                  </a:rPr>
                  <a:t>宽度</a:t>
                </a:r>
                <a:r>
                  <a:rPr lang="zh-CN" altLang="en-US" b="1" i="1" dirty="0">
                    <a:solidFill>
                      <a:srgbClr val="FF0000"/>
                    </a:solidFill>
                  </a:rPr>
                  <a:t> </a:t>
                </a:r>
                <a:r>
                  <a:rPr lang="zh-CN" altLang="en-US" b="1" dirty="0">
                    <a:solidFill>
                      <a:srgbClr val="FF0000"/>
                    </a:solidFill>
                  </a:rPr>
                  <a:t>或直径</a:t>
                </a:r>
                <a:r>
                  <a:rPr lang="zh-CN" altLang="en-US" b="1" dirty="0"/>
                  <a:t>表示，由给定的公差值（ </a:t>
                </a:r>
                <a:r>
                  <a:rPr lang="en-US" altLang="zh-CN" b="1" i="1" dirty="0"/>
                  <a:t>t</a:t>
                </a:r>
                <a:r>
                  <a:rPr lang="zh-CN" altLang="en-US" b="1" dirty="0" smtClean="0"/>
                  <a:t>或</a:t>
                </a:r>
                <a14:m>
                  <m:oMath xmlns:m="http://schemas.openxmlformats.org/officeDocument/2006/math">
                    <m:r>
                      <a:rPr lang="en-US" altLang="zh-CN" b="1" i="1" dirty="0">
                        <a:latin typeface="Cambria Math"/>
                        <a:ea typeface="Cambria Math"/>
                      </a:rPr>
                      <m:t>∅ </m:t>
                    </m:r>
                  </m:oMath>
                </a14:m>
                <a:r>
                  <a:rPr lang="en-US" altLang="zh-CN" b="1" i="1" dirty="0" smtClean="0"/>
                  <a:t>t </a:t>
                </a:r>
                <a:r>
                  <a:rPr lang="zh-CN" altLang="en-US" b="1" dirty="0"/>
                  <a:t>和 </a:t>
                </a:r>
                <a:r>
                  <a:rPr lang="en-US" altLang="zh-CN" b="1" i="1" dirty="0" err="1"/>
                  <a:t>S</a:t>
                </a:r>
                <a14:m>
                  <m:oMath xmlns:m="http://schemas.openxmlformats.org/officeDocument/2006/math">
                    <m:r>
                      <a:rPr lang="en-US" altLang="zh-CN" b="1" i="1" dirty="0" smtClean="0">
                        <a:latin typeface="Cambria Math"/>
                        <a:ea typeface="Cambria Math"/>
                      </a:rPr>
                      <m:t>∅</m:t>
                    </m:r>
                  </m:oMath>
                </a14:m>
                <a:r>
                  <a:rPr lang="en-US" altLang="zh-CN" b="1" i="1" dirty="0" err="1"/>
                  <a:t>t</a:t>
                </a:r>
                <a:r>
                  <a:rPr lang="en-US" altLang="zh-CN" b="1" dirty="0"/>
                  <a:t> </a:t>
                </a:r>
                <a:r>
                  <a:rPr lang="zh-CN" altLang="en-US" b="1" dirty="0"/>
                  <a:t>）决定。</a:t>
                </a:r>
              </a:p>
            </p:txBody>
          </p:sp>
        </mc:Choice>
        <mc:Fallback xmlns="">
          <p:sp>
            <p:nvSpPr>
              <p:cNvPr id="99380" name="Text Box 52"/>
              <p:cNvSpPr txBox="1">
                <a:spLocks noRot="1" noChangeAspect="1" noMove="1" noResize="1" noEditPoints="1" noAdjustHandles="1" noChangeArrowheads="1" noChangeShapeType="1" noTextEdit="1"/>
              </p:cNvSpPr>
              <p:nvPr/>
            </p:nvSpPr>
            <p:spPr bwMode="auto">
              <a:xfrm>
                <a:off x="544016" y="677416"/>
                <a:ext cx="7772400" cy="1042988"/>
              </a:xfrm>
              <a:prstGeom prst="rect">
                <a:avLst/>
              </a:prstGeom>
              <a:blipFill rotWithShape="1">
                <a:blip r:embed="rId2"/>
                <a:stretch>
                  <a:fillRect l="-1176" r="-706" b="-9942"/>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99381" name="Text Box 53"/>
          <p:cNvSpPr txBox="1">
            <a:spLocks noChangeArrowheads="1"/>
          </p:cNvSpPr>
          <p:nvPr/>
        </p:nvSpPr>
        <p:spPr bwMode="auto">
          <a:xfrm>
            <a:off x="828601" y="4772000"/>
            <a:ext cx="39608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a:t>
            </a:r>
            <a:r>
              <a:rPr lang="en-US" altLang="zh-CN" b="1" dirty="0"/>
              <a:t>4</a:t>
            </a:r>
            <a:r>
              <a:rPr lang="zh-CN" altLang="en-US" b="1" dirty="0"/>
              <a:t>）几何公差带位置</a:t>
            </a:r>
            <a:endParaRPr lang="zh-CN" altLang="en-US" b="1" dirty="0">
              <a:solidFill>
                <a:srgbClr val="FF0000"/>
              </a:solidFill>
            </a:endParaRPr>
          </a:p>
        </p:txBody>
      </p:sp>
      <p:sp>
        <p:nvSpPr>
          <p:cNvPr id="99382" name="Text Box 54"/>
          <p:cNvSpPr txBox="1">
            <a:spLocks noChangeArrowheads="1"/>
          </p:cNvSpPr>
          <p:nvPr/>
        </p:nvSpPr>
        <p:spPr bwMode="auto">
          <a:xfrm>
            <a:off x="1043930" y="1628329"/>
            <a:ext cx="7272486" cy="535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dirty="0"/>
              <a:t> </a:t>
            </a:r>
            <a:r>
              <a:rPr lang="en-US" altLang="zh-CN" b="1" dirty="0"/>
              <a:t>(3)  </a:t>
            </a:r>
            <a:r>
              <a:rPr lang="zh-CN" altLang="en-US" b="1" dirty="0"/>
              <a:t>几何公差带的方向（即公差带的宽度方向）</a:t>
            </a:r>
          </a:p>
        </p:txBody>
      </p:sp>
      <p:sp>
        <p:nvSpPr>
          <p:cNvPr id="99384" name="Text Box 56"/>
          <p:cNvSpPr txBox="1">
            <a:spLocks noChangeArrowheads="1"/>
          </p:cNvSpPr>
          <p:nvPr/>
        </p:nvSpPr>
        <p:spPr bwMode="auto">
          <a:xfrm>
            <a:off x="466725" y="2996754"/>
            <a:ext cx="4105275" cy="1865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t>        </a:t>
            </a:r>
            <a:r>
              <a:rPr lang="zh-CN" altLang="en-US" b="1" dirty="0"/>
              <a:t>对于斜向圆跳动公差带方向要求与基准轴线成</a:t>
            </a:r>
            <a:r>
              <a:rPr lang="el-GR" altLang="zh-CN" b="1" i="1" dirty="0">
                <a:solidFill>
                  <a:srgbClr val="FF0000"/>
                </a:solidFill>
              </a:rPr>
              <a:t>α</a:t>
            </a:r>
            <a:r>
              <a:rPr lang="zh-CN" altLang="en-US" b="1" dirty="0">
                <a:solidFill>
                  <a:srgbClr val="FF0000"/>
                </a:solidFill>
              </a:rPr>
              <a:t>角</a:t>
            </a:r>
            <a:r>
              <a:rPr lang="zh-CN" altLang="en-US" b="1" dirty="0"/>
              <a:t>。对于</a:t>
            </a:r>
            <a:r>
              <a:rPr lang="zh-CN" altLang="en-US" b="1" dirty="0">
                <a:solidFill>
                  <a:srgbClr val="FF0000"/>
                </a:solidFill>
              </a:rPr>
              <a:t>圆度公差带的方向应垂直于轴线</a:t>
            </a:r>
            <a:r>
              <a:rPr lang="zh-CN" altLang="en-US" b="1" dirty="0"/>
              <a:t>，如图</a:t>
            </a:r>
            <a:r>
              <a:rPr lang="en-US" altLang="zh-CN" b="1" dirty="0"/>
              <a:t>4.24</a:t>
            </a:r>
            <a:r>
              <a:rPr lang="zh-CN" altLang="en-US" b="1" dirty="0"/>
              <a:t>所示。</a:t>
            </a:r>
          </a:p>
        </p:txBody>
      </p:sp>
      <p:grpSp>
        <p:nvGrpSpPr>
          <p:cNvPr id="99386" name="Group 58"/>
          <p:cNvGrpSpPr>
            <a:grpSpLocks/>
          </p:cNvGrpSpPr>
          <p:nvPr/>
        </p:nvGrpSpPr>
        <p:grpSpPr bwMode="auto">
          <a:xfrm>
            <a:off x="4637856" y="2744688"/>
            <a:ext cx="4038600" cy="3276600"/>
            <a:chOff x="2448" y="1920"/>
            <a:chExt cx="2544" cy="2064"/>
          </a:xfrm>
        </p:grpSpPr>
        <p:pic>
          <p:nvPicPr>
            <p:cNvPr id="4107" name="Picture 5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48" y="1920"/>
              <a:ext cx="2544" cy="18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08" name="Text Box 57"/>
            <p:cNvSpPr txBox="1">
              <a:spLocks noChangeArrowheads="1"/>
            </p:cNvSpPr>
            <p:nvPr/>
          </p:nvSpPr>
          <p:spPr bwMode="auto">
            <a:xfrm>
              <a:off x="2928" y="3696"/>
              <a:ext cx="87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a:t>图</a:t>
              </a:r>
              <a:r>
                <a:rPr lang="en-US" altLang="zh-CN" sz="2000"/>
                <a:t>4.24</a:t>
              </a:r>
              <a:r>
                <a:rPr lang="en-US" altLang="zh-CN"/>
                <a:t> </a:t>
              </a:r>
            </a:p>
          </p:txBody>
        </p:sp>
      </p:grpSp>
      <p:sp>
        <p:nvSpPr>
          <p:cNvPr id="99387" name="Text Box 59"/>
          <p:cNvSpPr txBox="1">
            <a:spLocks noChangeArrowheads="1"/>
          </p:cNvSpPr>
          <p:nvPr/>
        </p:nvSpPr>
        <p:spPr bwMode="auto">
          <a:xfrm>
            <a:off x="1042283" y="5196929"/>
            <a:ext cx="4103688"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dirty="0"/>
              <a:t>        </a:t>
            </a:r>
            <a:r>
              <a:rPr lang="zh-CN" altLang="en-US" b="1" dirty="0"/>
              <a:t>几何公差带位置有</a:t>
            </a:r>
            <a:r>
              <a:rPr lang="zh-CN" altLang="en-US" b="1" dirty="0">
                <a:solidFill>
                  <a:srgbClr val="FF0000"/>
                </a:solidFill>
              </a:rPr>
              <a:t>浮动和固定</a:t>
            </a:r>
            <a:r>
              <a:rPr lang="zh-CN" altLang="en-US" b="1" dirty="0"/>
              <a:t>两种形式</a:t>
            </a:r>
            <a:r>
              <a:rPr lang="zh-CN" altLang="en-US" dirty="0"/>
              <a:t>。</a:t>
            </a:r>
            <a:endParaRPr lang="zh-CN" altLang="en-US" b="1" dirty="0">
              <a:solidFill>
                <a:srgbClr val="FF0000"/>
              </a:solidFill>
            </a:endParaRPr>
          </a:p>
        </p:txBody>
      </p:sp>
      <p:sp>
        <p:nvSpPr>
          <p:cNvPr id="99389" name="Rectangle 61"/>
          <p:cNvSpPr>
            <a:spLocks noChangeArrowheads="1"/>
          </p:cNvSpPr>
          <p:nvPr/>
        </p:nvSpPr>
        <p:spPr bwMode="auto">
          <a:xfrm>
            <a:off x="395412" y="2133153"/>
            <a:ext cx="7993012"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en-US" altLang="zh-CN" b="1" dirty="0"/>
              <a:t>         </a:t>
            </a:r>
            <a:r>
              <a:rPr lang="zh-CN" altLang="en-US" b="1" dirty="0"/>
              <a:t>几何公差带的方向为</a:t>
            </a:r>
            <a:r>
              <a:rPr lang="zh-CN" altLang="en-US" b="1" dirty="0">
                <a:solidFill>
                  <a:srgbClr val="FF0000"/>
                </a:solidFill>
              </a:rPr>
              <a:t>被测要素的法向</a:t>
            </a:r>
            <a:r>
              <a:rPr lang="zh-CN" altLang="en-US" b="1" dirty="0"/>
              <a:t>。如另有说明时除外，如图</a:t>
            </a:r>
            <a:r>
              <a:rPr lang="en-US" altLang="zh-CN" b="1" dirty="0"/>
              <a:t>4.24</a:t>
            </a:r>
            <a:r>
              <a:rPr lang="zh-CN" altLang="en-US" b="1" dirty="0"/>
              <a:t>中</a:t>
            </a:r>
          </a:p>
        </p:txBody>
      </p:sp>
      <p:sp>
        <p:nvSpPr>
          <p:cNvPr id="13" name="圆角矩形 12">
            <a:hlinkClick r:id="rId4" action="ppaction://hlinksldjump"/>
          </p:cNvPr>
          <p:cNvSpPr/>
          <p:nvPr/>
        </p:nvSpPr>
        <p:spPr bwMode="auto">
          <a:xfrm>
            <a:off x="7162800" y="6165303"/>
            <a:ext cx="1530009" cy="504057"/>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C0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9379"/>
                                        </p:tgtEl>
                                        <p:attrNameLst>
                                          <p:attrName>style.visibility</p:attrName>
                                        </p:attrNameLst>
                                      </p:cBhvr>
                                      <p:to>
                                        <p:strVal val="visible"/>
                                      </p:to>
                                    </p:set>
                                    <p:animEffect transition="in" filter="wipe(left)">
                                      <p:cBhvr>
                                        <p:cTn id="7" dur="300"/>
                                        <p:tgtEl>
                                          <p:spTgt spid="9937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99380"/>
                                        </p:tgtEl>
                                        <p:attrNameLst>
                                          <p:attrName>style.visibility</p:attrName>
                                        </p:attrNameLst>
                                      </p:cBhvr>
                                      <p:to>
                                        <p:strVal val="visible"/>
                                      </p:to>
                                    </p:set>
                                    <p:animEffect transition="in" filter="wipe(left)">
                                      <p:cBhvr>
                                        <p:cTn id="12" dur="300"/>
                                        <p:tgtEl>
                                          <p:spTgt spid="9938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99382"/>
                                        </p:tgtEl>
                                        <p:attrNameLst>
                                          <p:attrName>style.visibility</p:attrName>
                                        </p:attrNameLst>
                                      </p:cBhvr>
                                      <p:to>
                                        <p:strVal val="visible"/>
                                      </p:to>
                                    </p:set>
                                    <p:animEffect transition="in" filter="wipe(left)">
                                      <p:cBhvr>
                                        <p:cTn id="17" dur="300"/>
                                        <p:tgtEl>
                                          <p:spTgt spid="9938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99389"/>
                                        </p:tgtEl>
                                        <p:attrNameLst>
                                          <p:attrName>style.visibility</p:attrName>
                                        </p:attrNameLst>
                                      </p:cBhvr>
                                      <p:to>
                                        <p:strVal val="visible"/>
                                      </p:to>
                                    </p:set>
                                    <p:animEffect transition="in" filter="wipe(left)">
                                      <p:cBhvr>
                                        <p:cTn id="22" dur="300"/>
                                        <p:tgtEl>
                                          <p:spTgt spid="9938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2" fill="hold" nodeType="clickEffect">
                                  <p:stCondLst>
                                    <p:cond delay="0"/>
                                  </p:stCondLst>
                                  <p:childTnLst>
                                    <p:set>
                                      <p:cBhvr>
                                        <p:cTn id="26" dur="1" fill="hold">
                                          <p:stCondLst>
                                            <p:cond delay="0"/>
                                          </p:stCondLst>
                                        </p:cTn>
                                        <p:tgtEl>
                                          <p:spTgt spid="99386"/>
                                        </p:tgtEl>
                                        <p:attrNameLst>
                                          <p:attrName>style.visibility</p:attrName>
                                        </p:attrNameLst>
                                      </p:cBhvr>
                                      <p:to>
                                        <p:strVal val="visible"/>
                                      </p:to>
                                    </p:set>
                                    <p:anim calcmode="lin" valueType="num">
                                      <p:cBhvr additive="base">
                                        <p:cTn id="27" dur="500" fill="hold"/>
                                        <p:tgtEl>
                                          <p:spTgt spid="99386"/>
                                        </p:tgtEl>
                                        <p:attrNameLst>
                                          <p:attrName>ppt_x</p:attrName>
                                        </p:attrNameLst>
                                      </p:cBhvr>
                                      <p:tavLst>
                                        <p:tav tm="0">
                                          <p:val>
                                            <p:strVal val="1+#ppt_w/2"/>
                                          </p:val>
                                        </p:tav>
                                        <p:tav tm="100000">
                                          <p:val>
                                            <p:strVal val="#ppt_x"/>
                                          </p:val>
                                        </p:tav>
                                      </p:tavLst>
                                    </p:anim>
                                    <p:anim calcmode="lin" valueType="num">
                                      <p:cBhvr additive="base">
                                        <p:cTn id="28" dur="500" fill="hold"/>
                                        <p:tgtEl>
                                          <p:spTgt spid="99386"/>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99384"/>
                                        </p:tgtEl>
                                        <p:attrNameLst>
                                          <p:attrName>style.visibility</p:attrName>
                                        </p:attrNameLst>
                                      </p:cBhvr>
                                      <p:to>
                                        <p:strVal val="visible"/>
                                      </p:to>
                                    </p:set>
                                    <p:animEffect transition="in" filter="wipe(left)">
                                      <p:cBhvr>
                                        <p:cTn id="33" dur="300"/>
                                        <p:tgtEl>
                                          <p:spTgt spid="99384"/>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iterate type="wd">
                                    <p:tmPct val="100000"/>
                                  </p:iterate>
                                  <p:childTnLst>
                                    <p:set>
                                      <p:cBhvr>
                                        <p:cTn id="37" dur="1" fill="hold">
                                          <p:stCondLst>
                                            <p:cond delay="0"/>
                                          </p:stCondLst>
                                        </p:cTn>
                                        <p:tgtEl>
                                          <p:spTgt spid="99381"/>
                                        </p:tgtEl>
                                        <p:attrNameLst>
                                          <p:attrName>style.visibility</p:attrName>
                                        </p:attrNameLst>
                                      </p:cBhvr>
                                      <p:to>
                                        <p:strVal val="visible"/>
                                      </p:to>
                                    </p:set>
                                    <p:animEffect transition="in" filter="wipe(left)">
                                      <p:cBhvr>
                                        <p:cTn id="38" dur="300"/>
                                        <p:tgtEl>
                                          <p:spTgt spid="99381"/>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iterate type="wd">
                                    <p:tmPct val="100000"/>
                                  </p:iterate>
                                  <p:childTnLst>
                                    <p:set>
                                      <p:cBhvr>
                                        <p:cTn id="42" dur="1" fill="hold">
                                          <p:stCondLst>
                                            <p:cond delay="0"/>
                                          </p:stCondLst>
                                        </p:cTn>
                                        <p:tgtEl>
                                          <p:spTgt spid="99387"/>
                                        </p:tgtEl>
                                        <p:attrNameLst>
                                          <p:attrName>style.visibility</p:attrName>
                                        </p:attrNameLst>
                                      </p:cBhvr>
                                      <p:to>
                                        <p:strVal val="visible"/>
                                      </p:to>
                                    </p:set>
                                    <p:animEffect transition="in" filter="wipe(left)">
                                      <p:cBhvr>
                                        <p:cTn id="43" dur="300"/>
                                        <p:tgtEl>
                                          <p:spTgt spid="99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79" grpId="0" autoUpdateAnimBg="0"/>
      <p:bldP spid="99380" grpId="0" autoUpdateAnimBg="0"/>
      <p:bldP spid="99381" grpId="0" autoUpdateAnimBg="0"/>
      <p:bldP spid="99382" grpId="0" autoUpdateAnimBg="0"/>
      <p:bldP spid="99384" grpId="0" autoUpdateAnimBg="0"/>
      <p:bldP spid="99387" grpId="0" autoUpdateAnimBg="0"/>
      <p:bldP spid="99389"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3E733279-32F3-4A5E-896D-B7C753D2C63C}" type="slidenum">
              <a:rPr lang="en-US" altLang="zh-CN" sz="2000" smtClean="0">
                <a:solidFill>
                  <a:srgbClr val="0000FF"/>
                </a:solidFill>
              </a:rPr>
              <a:pPr eaLnBrk="1" hangingPunct="1"/>
              <a:t>30</a:t>
            </a:fld>
            <a:endParaRPr lang="en-US" altLang="zh-CN" sz="2000" smtClean="0">
              <a:solidFill>
                <a:srgbClr val="0000FF"/>
              </a:solidFill>
            </a:endParaRPr>
          </a:p>
        </p:txBody>
      </p:sp>
      <p:sp>
        <p:nvSpPr>
          <p:cNvPr id="86025" name="Text Box 1033"/>
          <p:cNvSpPr txBox="1">
            <a:spLocks noChangeArrowheads="1"/>
          </p:cNvSpPr>
          <p:nvPr/>
        </p:nvSpPr>
        <p:spPr bwMode="auto">
          <a:xfrm>
            <a:off x="1212304" y="520800"/>
            <a:ext cx="609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①  </a:t>
            </a:r>
            <a:r>
              <a:rPr lang="zh-CN" altLang="en-US" b="1" dirty="0"/>
              <a:t>面对基准面倾斜度的公差带</a:t>
            </a:r>
          </a:p>
        </p:txBody>
      </p:sp>
      <p:sp>
        <p:nvSpPr>
          <p:cNvPr id="86026" name="Text Box 1034"/>
          <p:cNvSpPr txBox="1">
            <a:spLocks noChangeArrowheads="1"/>
          </p:cNvSpPr>
          <p:nvPr/>
        </p:nvSpPr>
        <p:spPr bwMode="auto">
          <a:xfrm>
            <a:off x="611560" y="2655144"/>
            <a:ext cx="7488832"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smtClean="0"/>
              <a:t>        </a:t>
            </a:r>
            <a:r>
              <a:rPr lang="zh-CN" altLang="en-US" b="1" dirty="0" smtClean="0">
                <a:solidFill>
                  <a:srgbClr val="FF0000"/>
                </a:solidFill>
              </a:rPr>
              <a:t>公差带</a:t>
            </a:r>
            <a:r>
              <a:rPr lang="zh-CN" altLang="en-US" b="1" dirty="0">
                <a:solidFill>
                  <a:srgbClr val="FF0000"/>
                </a:solidFill>
              </a:rPr>
              <a:t>定义</a:t>
            </a:r>
            <a:r>
              <a:rPr lang="zh-CN" altLang="en-US" b="1" dirty="0"/>
              <a:t>：公差带为间距等于公差值</a:t>
            </a:r>
            <a:r>
              <a:rPr lang="zh-CN" altLang="en-US" b="1" i="1" dirty="0"/>
              <a:t> </a:t>
            </a:r>
            <a:r>
              <a:rPr lang="en-US" altLang="zh-CN" b="1" i="1" dirty="0"/>
              <a:t>t</a:t>
            </a:r>
            <a:r>
              <a:rPr lang="zh-CN" altLang="en-US" b="1" dirty="0"/>
              <a:t>的两平行平面所</a:t>
            </a:r>
            <a:r>
              <a:rPr lang="zh-CN" altLang="en-US" b="1" dirty="0" smtClean="0"/>
              <a:t>限定</a:t>
            </a:r>
            <a:r>
              <a:rPr lang="zh-CN" altLang="en-US" b="1" dirty="0"/>
              <a:t>的区域。该两平行平面按给定角度倾斜于</a:t>
            </a:r>
            <a:r>
              <a:rPr lang="zh-CN" altLang="en-US" b="1" dirty="0" smtClean="0"/>
              <a:t>基准平面</a:t>
            </a:r>
            <a:r>
              <a:rPr lang="zh-CN" altLang="en-US" b="1" dirty="0"/>
              <a:t>。如下左图所示。</a:t>
            </a:r>
          </a:p>
        </p:txBody>
      </p:sp>
      <p:sp>
        <p:nvSpPr>
          <p:cNvPr id="86027" name="Text Box 1035"/>
          <p:cNvSpPr txBox="1">
            <a:spLocks noChangeArrowheads="1"/>
          </p:cNvSpPr>
          <p:nvPr/>
        </p:nvSpPr>
        <p:spPr bwMode="auto">
          <a:xfrm>
            <a:off x="1288504" y="978000"/>
            <a:ext cx="4283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solidFill>
                  <a:srgbClr val="FF0000"/>
                </a:solidFill>
              </a:rPr>
              <a:t>标注示例</a:t>
            </a:r>
            <a:r>
              <a:rPr lang="zh-CN" altLang="en-US" b="1" dirty="0">
                <a:solidFill>
                  <a:schemeClr val="tx2"/>
                </a:solidFill>
              </a:rPr>
              <a:t>如下右图所示</a:t>
            </a:r>
            <a:r>
              <a:rPr lang="zh-CN" altLang="en-US" b="1" dirty="0"/>
              <a:t>。</a:t>
            </a:r>
          </a:p>
        </p:txBody>
      </p:sp>
      <p:sp>
        <p:nvSpPr>
          <p:cNvPr id="86028" name="Text Box 1036"/>
          <p:cNvSpPr txBox="1">
            <a:spLocks noChangeArrowheads="1"/>
          </p:cNvSpPr>
          <p:nvPr/>
        </p:nvSpPr>
        <p:spPr bwMode="auto">
          <a:xfrm>
            <a:off x="597024" y="1359000"/>
            <a:ext cx="7503368"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smtClean="0">
                <a:solidFill>
                  <a:srgbClr val="FF0000"/>
                </a:solidFill>
              </a:rPr>
              <a:t>         标注</a:t>
            </a:r>
            <a:r>
              <a:rPr lang="zh-CN" altLang="en-US" b="1" dirty="0">
                <a:solidFill>
                  <a:srgbClr val="FF0000"/>
                </a:solidFill>
              </a:rPr>
              <a:t>含义</a:t>
            </a:r>
            <a:r>
              <a:rPr lang="zh-CN" altLang="en-US" dirty="0"/>
              <a:t>：</a:t>
            </a:r>
            <a:r>
              <a:rPr lang="zh-CN" altLang="en-US" b="1" dirty="0"/>
              <a:t>提取（实际）表面应限定在距离等于</a:t>
            </a:r>
            <a:r>
              <a:rPr lang="en-US" altLang="zh-CN" b="1" dirty="0"/>
              <a:t>0.08</a:t>
            </a:r>
            <a:r>
              <a:rPr lang="zh-CN" altLang="en-US" b="1" dirty="0"/>
              <a:t>的</a:t>
            </a:r>
            <a:r>
              <a:rPr lang="zh-CN" altLang="en-US" b="1" dirty="0" smtClean="0"/>
              <a:t>两平行</a:t>
            </a:r>
            <a:r>
              <a:rPr lang="zh-CN" altLang="en-US" b="1" dirty="0"/>
              <a:t>平面之间。该两平行平面按论理正确角度</a:t>
            </a:r>
            <a:r>
              <a:rPr lang="en-US" altLang="zh-CN" b="1" dirty="0"/>
              <a:t>40</a:t>
            </a:r>
            <a:r>
              <a:rPr lang="en-US" altLang="zh-CN" b="1" baseline="30000" dirty="0"/>
              <a:t>0</a:t>
            </a:r>
            <a:r>
              <a:rPr lang="zh-CN" altLang="en-US" b="1" dirty="0" smtClean="0"/>
              <a:t>倾斜</a:t>
            </a:r>
            <a:r>
              <a:rPr lang="zh-CN" altLang="en-US" b="1" dirty="0"/>
              <a:t>于基准平面</a:t>
            </a:r>
            <a:r>
              <a:rPr lang="en-US" altLang="zh-CN" b="1" i="1" dirty="0"/>
              <a:t>A</a:t>
            </a:r>
            <a:r>
              <a:rPr lang="zh-CN" altLang="en-US" b="1" dirty="0"/>
              <a:t>。</a:t>
            </a:r>
          </a:p>
        </p:txBody>
      </p:sp>
      <p:grpSp>
        <p:nvGrpSpPr>
          <p:cNvPr id="86032" name="Group 1040"/>
          <p:cNvGrpSpPr>
            <a:grpSpLocks/>
          </p:cNvGrpSpPr>
          <p:nvPr/>
        </p:nvGrpSpPr>
        <p:grpSpPr bwMode="auto">
          <a:xfrm>
            <a:off x="1545903" y="4005064"/>
            <a:ext cx="3098105" cy="2535238"/>
            <a:chOff x="384" y="2352"/>
            <a:chExt cx="1920" cy="1597"/>
          </a:xfrm>
        </p:grpSpPr>
        <p:graphicFrame>
          <p:nvGraphicFramePr>
            <p:cNvPr id="31755" name="Object 1037"/>
            <p:cNvGraphicFramePr>
              <a:graphicFrameLocks noChangeAspect="1"/>
            </p:cNvGraphicFramePr>
            <p:nvPr/>
          </p:nvGraphicFramePr>
          <p:xfrm>
            <a:off x="384" y="2352"/>
            <a:ext cx="1920" cy="1304"/>
          </p:xfrm>
          <a:graphic>
            <a:graphicData uri="http://schemas.openxmlformats.org/presentationml/2006/ole">
              <mc:AlternateContent xmlns:mc="http://schemas.openxmlformats.org/markup-compatibility/2006">
                <mc:Choice xmlns:v="urn:schemas-microsoft-com:vml" Requires="v">
                  <p:oleObj spid="_x0000_s31801" name="位图图像" r:id="rId3" imgW="1752381" imgH="1190476" progId="Paint.Picture">
                    <p:embed/>
                  </p:oleObj>
                </mc:Choice>
                <mc:Fallback>
                  <p:oleObj name="位图图像" r:id="rId3" imgW="1752381" imgH="1190476" progId="Paint.Picture">
                    <p:embed/>
                    <p:pic>
                      <p:nvPicPr>
                        <p:cNvPr id="0" name="Object 103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4" y="2352"/>
                          <a:ext cx="1920" cy="1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1756" name="Text Box 1039"/>
            <p:cNvSpPr txBox="1">
              <a:spLocks noChangeArrowheads="1"/>
            </p:cNvSpPr>
            <p:nvPr/>
          </p:nvSpPr>
          <p:spPr bwMode="auto">
            <a:xfrm>
              <a:off x="872" y="3661"/>
              <a:ext cx="125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公差带图</a:t>
              </a:r>
            </a:p>
          </p:txBody>
        </p:sp>
      </p:grpSp>
      <p:grpSp>
        <p:nvGrpSpPr>
          <p:cNvPr id="86034" name="Group 1042"/>
          <p:cNvGrpSpPr>
            <a:grpSpLocks/>
          </p:cNvGrpSpPr>
          <p:nvPr/>
        </p:nvGrpSpPr>
        <p:grpSpPr bwMode="auto">
          <a:xfrm>
            <a:off x="4355976" y="3854152"/>
            <a:ext cx="3600400" cy="2743200"/>
            <a:chOff x="2496" y="2352"/>
            <a:chExt cx="2112" cy="1728"/>
          </a:xfrm>
        </p:grpSpPr>
        <p:graphicFrame>
          <p:nvGraphicFramePr>
            <p:cNvPr id="31753" name="Object 1038"/>
            <p:cNvGraphicFramePr>
              <a:graphicFrameLocks noChangeAspect="1"/>
            </p:cNvGraphicFramePr>
            <p:nvPr/>
          </p:nvGraphicFramePr>
          <p:xfrm>
            <a:off x="2496" y="2352"/>
            <a:ext cx="2112" cy="1469"/>
          </p:xfrm>
          <a:graphic>
            <a:graphicData uri="http://schemas.openxmlformats.org/presentationml/2006/ole">
              <mc:AlternateContent xmlns:mc="http://schemas.openxmlformats.org/markup-compatibility/2006">
                <mc:Choice xmlns:v="urn:schemas-microsoft-com:vml" Requires="v">
                  <p:oleObj spid="_x0000_s31802" name="位图图像" r:id="rId5" imgW="1657581" imgH="1152381" progId="Paint.Picture">
                    <p:embed/>
                  </p:oleObj>
                </mc:Choice>
                <mc:Fallback>
                  <p:oleObj name="位图图像" r:id="rId5" imgW="1657581" imgH="1152381" progId="Paint.Picture">
                    <p:embed/>
                    <p:pic>
                      <p:nvPicPr>
                        <p:cNvPr id="0" name="Object 103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96" y="2352"/>
                          <a:ext cx="2112" cy="14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1754" name="Text Box 1041"/>
            <p:cNvSpPr txBox="1">
              <a:spLocks noChangeArrowheads="1"/>
            </p:cNvSpPr>
            <p:nvPr/>
          </p:nvSpPr>
          <p:spPr bwMode="auto">
            <a:xfrm>
              <a:off x="3169" y="3792"/>
              <a:ext cx="116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标注示例图</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86025"/>
                                        </p:tgtEl>
                                        <p:attrNameLst>
                                          <p:attrName>style.visibility</p:attrName>
                                        </p:attrNameLst>
                                      </p:cBhvr>
                                      <p:to>
                                        <p:strVal val="visible"/>
                                      </p:to>
                                    </p:set>
                                    <p:animEffect transition="in" filter="wipe(left)">
                                      <p:cBhvr>
                                        <p:cTn id="7" dur="300"/>
                                        <p:tgtEl>
                                          <p:spTgt spid="8602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86027"/>
                                        </p:tgtEl>
                                        <p:attrNameLst>
                                          <p:attrName>style.visibility</p:attrName>
                                        </p:attrNameLst>
                                      </p:cBhvr>
                                      <p:to>
                                        <p:strVal val="visible"/>
                                      </p:to>
                                    </p:set>
                                    <p:animEffect transition="in" filter="wipe(left)">
                                      <p:cBhvr>
                                        <p:cTn id="12" dur="300"/>
                                        <p:tgtEl>
                                          <p:spTgt spid="8602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86034"/>
                                        </p:tgtEl>
                                        <p:attrNameLst>
                                          <p:attrName>style.visibility</p:attrName>
                                        </p:attrNameLst>
                                      </p:cBhvr>
                                      <p:to>
                                        <p:strVal val="visible"/>
                                      </p:to>
                                    </p:set>
                                    <p:anim calcmode="lin" valueType="num">
                                      <p:cBhvr additive="base">
                                        <p:cTn id="17" dur="500" fill="hold"/>
                                        <p:tgtEl>
                                          <p:spTgt spid="86034"/>
                                        </p:tgtEl>
                                        <p:attrNameLst>
                                          <p:attrName>ppt_x</p:attrName>
                                        </p:attrNameLst>
                                      </p:cBhvr>
                                      <p:tavLst>
                                        <p:tav tm="0">
                                          <p:val>
                                            <p:strVal val="1+#ppt_w/2"/>
                                          </p:val>
                                        </p:tav>
                                        <p:tav tm="100000">
                                          <p:val>
                                            <p:strVal val="#ppt_x"/>
                                          </p:val>
                                        </p:tav>
                                      </p:tavLst>
                                    </p:anim>
                                    <p:anim calcmode="lin" valueType="num">
                                      <p:cBhvr additive="base">
                                        <p:cTn id="18" dur="500" fill="hold"/>
                                        <p:tgtEl>
                                          <p:spTgt spid="86034"/>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86028"/>
                                        </p:tgtEl>
                                        <p:attrNameLst>
                                          <p:attrName>style.visibility</p:attrName>
                                        </p:attrNameLst>
                                      </p:cBhvr>
                                      <p:to>
                                        <p:strVal val="visible"/>
                                      </p:to>
                                    </p:set>
                                    <p:animEffect transition="in" filter="wipe(left)">
                                      <p:cBhvr>
                                        <p:cTn id="23" dur="300"/>
                                        <p:tgtEl>
                                          <p:spTgt spid="86028"/>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8" fill="hold" nodeType="clickEffect">
                                  <p:stCondLst>
                                    <p:cond delay="0"/>
                                  </p:stCondLst>
                                  <p:childTnLst>
                                    <p:set>
                                      <p:cBhvr>
                                        <p:cTn id="27" dur="1" fill="hold">
                                          <p:stCondLst>
                                            <p:cond delay="0"/>
                                          </p:stCondLst>
                                        </p:cTn>
                                        <p:tgtEl>
                                          <p:spTgt spid="86032"/>
                                        </p:tgtEl>
                                        <p:attrNameLst>
                                          <p:attrName>style.visibility</p:attrName>
                                        </p:attrNameLst>
                                      </p:cBhvr>
                                      <p:to>
                                        <p:strVal val="visible"/>
                                      </p:to>
                                    </p:set>
                                    <p:anim calcmode="lin" valueType="num">
                                      <p:cBhvr additive="base">
                                        <p:cTn id="28" dur="500" fill="hold"/>
                                        <p:tgtEl>
                                          <p:spTgt spid="86032"/>
                                        </p:tgtEl>
                                        <p:attrNameLst>
                                          <p:attrName>ppt_x</p:attrName>
                                        </p:attrNameLst>
                                      </p:cBhvr>
                                      <p:tavLst>
                                        <p:tav tm="0">
                                          <p:val>
                                            <p:strVal val="0-#ppt_w/2"/>
                                          </p:val>
                                        </p:tav>
                                        <p:tav tm="100000">
                                          <p:val>
                                            <p:strVal val="#ppt_x"/>
                                          </p:val>
                                        </p:tav>
                                      </p:tavLst>
                                    </p:anim>
                                    <p:anim calcmode="lin" valueType="num">
                                      <p:cBhvr additive="base">
                                        <p:cTn id="29" dur="500" fill="hold"/>
                                        <p:tgtEl>
                                          <p:spTgt spid="86032"/>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grpId="0" nodeType="clickEffect">
                                  <p:stCondLst>
                                    <p:cond delay="0"/>
                                  </p:stCondLst>
                                  <p:iterate type="wd">
                                    <p:tmPct val="100000"/>
                                  </p:iterate>
                                  <p:childTnLst>
                                    <p:set>
                                      <p:cBhvr>
                                        <p:cTn id="33" dur="1" fill="hold">
                                          <p:stCondLst>
                                            <p:cond delay="0"/>
                                          </p:stCondLst>
                                        </p:cTn>
                                        <p:tgtEl>
                                          <p:spTgt spid="86026"/>
                                        </p:tgtEl>
                                        <p:attrNameLst>
                                          <p:attrName>style.visibility</p:attrName>
                                        </p:attrNameLst>
                                      </p:cBhvr>
                                      <p:to>
                                        <p:strVal val="visible"/>
                                      </p:to>
                                    </p:set>
                                    <p:animEffect transition="in" filter="wipe(left)">
                                      <p:cBhvr>
                                        <p:cTn id="34" dur="300"/>
                                        <p:tgtEl>
                                          <p:spTgt spid="86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5" grpId="0" autoUpdateAnimBg="0"/>
      <p:bldP spid="86026" grpId="0" autoUpdateAnimBg="0"/>
      <p:bldP spid="86027" grpId="0" autoUpdateAnimBg="0"/>
      <p:bldP spid="86028"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A7093BD0-DB01-48E3-A643-3356B18FE5C9}" type="slidenum">
              <a:rPr lang="en-US" altLang="zh-CN" sz="2000" smtClean="0">
                <a:solidFill>
                  <a:srgbClr val="0000FF"/>
                </a:solidFill>
              </a:rPr>
              <a:pPr eaLnBrk="1" hangingPunct="1"/>
              <a:t>31</a:t>
            </a:fld>
            <a:endParaRPr lang="en-US" altLang="zh-CN" sz="2000" smtClean="0">
              <a:solidFill>
                <a:srgbClr val="0000FF"/>
              </a:solidFill>
            </a:endParaRPr>
          </a:p>
        </p:txBody>
      </p:sp>
      <p:sp>
        <p:nvSpPr>
          <p:cNvPr id="77844" name="Text Box 20"/>
          <p:cNvSpPr txBox="1">
            <a:spLocks noChangeArrowheads="1"/>
          </p:cNvSpPr>
          <p:nvPr/>
        </p:nvSpPr>
        <p:spPr bwMode="auto">
          <a:xfrm>
            <a:off x="1120823" y="264245"/>
            <a:ext cx="609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a:t>②  </a:t>
            </a:r>
            <a:r>
              <a:rPr lang="zh-CN" altLang="en-US" b="1"/>
              <a:t>线对基准线倾斜度的公差带</a:t>
            </a:r>
          </a:p>
        </p:txBody>
      </p:sp>
      <p:sp>
        <p:nvSpPr>
          <p:cNvPr id="77845" name="Text Box 21"/>
          <p:cNvSpPr txBox="1">
            <a:spLocks noChangeArrowheads="1"/>
          </p:cNvSpPr>
          <p:nvPr/>
        </p:nvSpPr>
        <p:spPr bwMode="auto">
          <a:xfrm>
            <a:off x="577550" y="2439120"/>
            <a:ext cx="7810873"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smtClean="0"/>
              <a:t>        </a:t>
            </a:r>
            <a:r>
              <a:rPr lang="zh-CN" altLang="en-US" b="1" dirty="0" smtClean="0">
                <a:solidFill>
                  <a:srgbClr val="C00000"/>
                </a:solidFill>
              </a:rPr>
              <a:t>公差带</a:t>
            </a:r>
            <a:r>
              <a:rPr lang="zh-CN" altLang="en-US" b="1" dirty="0">
                <a:solidFill>
                  <a:srgbClr val="FF0000"/>
                </a:solidFill>
              </a:rPr>
              <a:t>定义</a:t>
            </a:r>
            <a:r>
              <a:rPr lang="zh-CN" altLang="en-US" b="1" dirty="0"/>
              <a:t>：公差带为间距等于公差值</a:t>
            </a:r>
            <a:r>
              <a:rPr lang="zh-CN" altLang="en-US" b="1" i="1" dirty="0"/>
              <a:t> </a:t>
            </a:r>
            <a:r>
              <a:rPr lang="en-US" altLang="zh-CN" b="1" i="1" dirty="0"/>
              <a:t>t</a:t>
            </a:r>
            <a:r>
              <a:rPr lang="zh-CN" altLang="en-US" b="1" dirty="0"/>
              <a:t>的两平行平面所</a:t>
            </a:r>
            <a:r>
              <a:rPr lang="zh-CN" altLang="en-US" b="1" dirty="0" smtClean="0"/>
              <a:t>限定</a:t>
            </a:r>
            <a:r>
              <a:rPr lang="zh-CN" altLang="en-US" b="1" dirty="0"/>
              <a:t>的区域。该两平行平面按给定角度倾斜于公共</a:t>
            </a:r>
            <a:r>
              <a:rPr lang="zh-CN" altLang="en-US" b="1" dirty="0" smtClean="0"/>
              <a:t>基 </a:t>
            </a:r>
            <a:r>
              <a:rPr lang="zh-CN" altLang="en-US" b="1" dirty="0"/>
              <a:t>准轴线。如下左图所示。</a:t>
            </a:r>
          </a:p>
        </p:txBody>
      </p:sp>
      <p:sp>
        <p:nvSpPr>
          <p:cNvPr id="77846" name="Text Box 22"/>
          <p:cNvSpPr txBox="1">
            <a:spLocks noChangeArrowheads="1"/>
          </p:cNvSpPr>
          <p:nvPr/>
        </p:nvSpPr>
        <p:spPr bwMode="auto">
          <a:xfrm>
            <a:off x="1197023" y="721445"/>
            <a:ext cx="4283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solidFill>
                  <a:srgbClr val="FF0000"/>
                </a:solidFill>
              </a:rPr>
              <a:t>标注示例</a:t>
            </a:r>
            <a:r>
              <a:rPr lang="zh-CN" altLang="en-US" b="1" dirty="0">
                <a:solidFill>
                  <a:schemeClr val="tx2"/>
                </a:solidFill>
              </a:rPr>
              <a:t>如下右图所示</a:t>
            </a:r>
            <a:r>
              <a:rPr lang="zh-CN" altLang="en-US" b="1" dirty="0">
                <a:solidFill>
                  <a:srgbClr val="FF0000"/>
                </a:solidFill>
              </a:rPr>
              <a:t>。</a:t>
            </a:r>
          </a:p>
        </p:txBody>
      </p:sp>
      <p:sp>
        <p:nvSpPr>
          <p:cNvPr id="77847" name="Text Box 23"/>
          <p:cNvSpPr txBox="1">
            <a:spLocks noChangeArrowheads="1"/>
          </p:cNvSpPr>
          <p:nvPr/>
        </p:nvSpPr>
        <p:spPr bwMode="auto">
          <a:xfrm>
            <a:off x="524271" y="1102445"/>
            <a:ext cx="7864153"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smtClean="0">
                <a:solidFill>
                  <a:srgbClr val="FF0000"/>
                </a:solidFill>
              </a:rPr>
              <a:t>         标注</a:t>
            </a:r>
            <a:r>
              <a:rPr lang="zh-CN" altLang="en-US" b="1" dirty="0">
                <a:solidFill>
                  <a:srgbClr val="FF0000"/>
                </a:solidFill>
              </a:rPr>
              <a:t>含义</a:t>
            </a:r>
            <a:r>
              <a:rPr lang="zh-CN" altLang="en-US" dirty="0"/>
              <a:t>：</a:t>
            </a:r>
            <a:r>
              <a:rPr lang="zh-CN" altLang="en-US" b="1" dirty="0"/>
              <a:t>提取（实际）中心线应限定在距离等于</a:t>
            </a:r>
            <a:r>
              <a:rPr lang="en-US" altLang="zh-CN" b="1" dirty="0"/>
              <a:t>0.08</a:t>
            </a:r>
            <a:r>
              <a:rPr lang="zh-CN" altLang="en-US" b="1" dirty="0" smtClean="0"/>
              <a:t>的两</a:t>
            </a:r>
            <a:r>
              <a:rPr lang="zh-CN" altLang="en-US" b="1" dirty="0"/>
              <a:t>平行平面之间。该两平行平面按论理正确角度</a:t>
            </a:r>
            <a:r>
              <a:rPr lang="en-US" altLang="zh-CN" b="1" dirty="0" smtClean="0"/>
              <a:t>60</a:t>
            </a:r>
            <a:r>
              <a:rPr lang="en-US" altLang="zh-CN" b="1" baseline="30000" dirty="0" smtClean="0"/>
              <a:t>0</a:t>
            </a:r>
            <a:r>
              <a:rPr lang="zh-CN" altLang="en-US" b="1" dirty="0" smtClean="0"/>
              <a:t>倾斜</a:t>
            </a:r>
            <a:r>
              <a:rPr lang="zh-CN" altLang="en-US" b="1" dirty="0"/>
              <a:t>于公共基准轴线</a:t>
            </a:r>
            <a:r>
              <a:rPr lang="en-US" altLang="zh-CN" b="1" i="1" dirty="0"/>
              <a:t>A</a:t>
            </a:r>
            <a:r>
              <a:rPr lang="zh-CN" altLang="en-US" b="1" i="1" dirty="0"/>
              <a:t>－</a:t>
            </a:r>
            <a:r>
              <a:rPr lang="en-US" altLang="zh-CN" b="1" i="1" dirty="0"/>
              <a:t>B</a:t>
            </a:r>
            <a:r>
              <a:rPr lang="zh-CN" altLang="en-US" b="1" dirty="0"/>
              <a:t>。</a:t>
            </a:r>
          </a:p>
        </p:txBody>
      </p:sp>
      <p:grpSp>
        <p:nvGrpSpPr>
          <p:cNvPr id="77852" name="Group 28"/>
          <p:cNvGrpSpPr>
            <a:grpSpLocks/>
          </p:cNvGrpSpPr>
          <p:nvPr/>
        </p:nvGrpSpPr>
        <p:grpSpPr bwMode="auto">
          <a:xfrm>
            <a:off x="1223392" y="3716338"/>
            <a:ext cx="3276600" cy="2714625"/>
            <a:chOff x="336" y="2400"/>
            <a:chExt cx="2064" cy="1710"/>
          </a:xfrm>
        </p:grpSpPr>
        <p:graphicFrame>
          <p:nvGraphicFramePr>
            <p:cNvPr id="32779" name="Object 25"/>
            <p:cNvGraphicFramePr>
              <a:graphicFrameLocks noChangeAspect="1"/>
            </p:cNvGraphicFramePr>
            <p:nvPr/>
          </p:nvGraphicFramePr>
          <p:xfrm>
            <a:off x="336" y="2400"/>
            <a:ext cx="2064" cy="1349"/>
          </p:xfrm>
          <a:graphic>
            <a:graphicData uri="http://schemas.openxmlformats.org/presentationml/2006/ole">
              <mc:AlternateContent xmlns:mc="http://schemas.openxmlformats.org/markup-compatibility/2006">
                <mc:Choice xmlns:v="urn:schemas-microsoft-com:vml" Requires="v">
                  <p:oleObj spid="_x0000_s32825" name="位图图像" r:id="rId3" imgW="1924319" imgH="1257476" progId="Paint.Picture">
                    <p:embed/>
                  </p:oleObj>
                </mc:Choice>
                <mc:Fallback>
                  <p:oleObj name="位图图像" r:id="rId3" imgW="1924319" imgH="1257476" progId="Paint.Picture">
                    <p:embed/>
                    <p:pic>
                      <p:nvPicPr>
                        <p:cNvPr id="0" name="Object 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6" y="2400"/>
                          <a:ext cx="2064" cy="13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2780" name="Text Box 27"/>
            <p:cNvSpPr txBox="1">
              <a:spLocks noChangeArrowheads="1"/>
            </p:cNvSpPr>
            <p:nvPr/>
          </p:nvSpPr>
          <p:spPr bwMode="auto">
            <a:xfrm>
              <a:off x="939" y="3822"/>
              <a:ext cx="130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公差带图</a:t>
              </a:r>
            </a:p>
          </p:txBody>
        </p:sp>
      </p:grpSp>
      <p:grpSp>
        <p:nvGrpSpPr>
          <p:cNvPr id="77854" name="Group 30"/>
          <p:cNvGrpSpPr>
            <a:grpSpLocks/>
          </p:cNvGrpSpPr>
          <p:nvPr/>
        </p:nvGrpSpPr>
        <p:grpSpPr bwMode="auto">
          <a:xfrm>
            <a:off x="4267200" y="3733800"/>
            <a:ext cx="3810000" cy="2743200"/>
            <a:chOff x="2688" y="2352"/>
            <a:chExt cx="2400" cy="1728"/>
          </a:xfrm>
        </p:grpSpPr>
        <p:graphicFrame>
          <p:nvGraphicFramePr>
            <p:cNvPr id="32777" name="Object 26"/>
            <p:cNvGraphicFramePr>
              <a:graphicFrameLocks noChangeAspect="1"/>
            </p:cNvGraphicFramePr>
            <p:nvPr/>
          </p:nvGraphicFramePr>
          <p:xfrm>
            <a:off x="2688" y="2352"/>
            <a:ext cx="2400" cy="1412"/>
          </p:xfrm>
          <a:graphic>
            <a:graphicData uri="http://schemas.openxmlformats.org/presentationml/2006/ole">
              <mc:AlternateContent xmlns:mc="http://schemas.openxmlformats.org/markup-compatibility/2006">
                <mc:Choice xmlns:v="urn:schemas-microsoft-com:vml" Requires="v">
                  <p:oleObj spid="_x0000_s32826" name="位图图像" r:id="rId5" imgW="2152951" imgH="1267002" progId="Paint.Picture">
                    <p:embed/>
                  </p:oleObj>
                </mc:Choice>
                <mc:Fallback>
                  <p:oleObj name="位图图像" r:id="rId5" imgW="2152951" imgH="1267002" progId="Paint.Picture">
                    <p:embed/>
                    <p:pic>
                      <p:nvPicPr>
                        <p:cNvPr id="0" name="Object 2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88" y="2352"/>
                          <a:ext cx="2400" cy="1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2778" name="Text Box 29"/>
            <p:cNvSpPr txBox="1">
              <a:spLocks noChangeArrowheads="1"/>
            </p:cNvSpPr>
            <p:nvPr/>
          </p:nvSpPr>
          <p:spPr bwMode="auto">
            <a:xfrm>
              <a:off x="3469" y="3792"/>
              <a:ext cx="149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标注示例图</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77844"/>
                                        </p:tgtEl>
                                        <p:attrNameLst>
                                          <p:attrName>style.visibility</p:attrName>
                                        </p:attrNameLst>
                                      </p:cBhvr>
                                      <p:to>
                                        <p:strVal val="visible"/>
                                      </p:to>
                                    </p:set>
                                    <p:animEffect transition="in" filter="wipe(left)">
                                      <p:cBhvr>
                                        <p:cTn id="7" dur="300"/>
                                        <p:tgtEl>
                                          <p:spTgt spid="7784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77846"/>
                                        </p:tgtEl>
                                        <p:attrNameLst>
                                          <p:attrName>style.visibility</p:attrName>
                                        </p:attrNameLst>
                                      </p:cBhvr>
                                      <p:to>
                                        <p:strVal val="visible"/>
                                      </p:to>
                                    </p:set>
                                    <p:animEffect transition="in" filter="wipe(left)">
                                      <p:cBhvr>
                                        <p:cTn id="12" dur="300"/>
                                        <p:tgtEl>
                                          <p:spTgt spid="7784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77854"/>
                                        </p:tgtEl>
                                        <p:attrNameLst>
                                          <p:attrName>style.visibility</p:attrName>
                                        </p:attrNameLst>
                                      </p:cBhvr>
                                      <p:to>
                                        <p:strVal val="visible"/>
                                      </p:to>
                                    </p:set>
                                    <p:anim calcmode="lin" valueType="num">
                                      <p:cBhvr additive="base">
                                        <p:cTn id="17" dur="500" fill="hold"/>
                                        <p:tgtEl>
                                          <p:spTgt spid="77854"/>
                                        </p:tgtEl>
                                        <p:attrNameLst>
                                          <p:attrName>ppt_x</p:attrName>
                                        </p:attrNameLst>
                                      </p:cBhvr>
                                      <p:tavLst>
                                        <p:tav tm="0">
                                          <p:val>
                                            <p:strVal val="1+#ppt_w/2"/>
                                          </p:val>
                                        </p:tav>
                                        <p:tav tm="100000">
                                          <p:val>
                                            <p:strVal val="#ppt_x"/>
                                          </p:val>
                                        </p:tav>
                                      </p:tavLst>
                                    </p:anim>
                                    <p:anim calcmode="lin" valueType="num">
                                      <p:cBhvr additive="base">
                                        <p:cTn id="18" dur="500" fill="hold"/>
                                        <p:tgtEl>
                                          <p:spTgt spid="77854"/>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77847"/>
                                        </p:tgtEl>
                                        <p:attrNameLst>
                                          <p:attrName>style.visibility</p:attrName>
                                        </p:attrNameLst>
                                      </p:cBhvr>
                                      <p:to>
                                        <p:strVal val="visible"/>
                                      </p:to>
                                    </p:set>
                                    <p:animEffect transition="in" filter="wipe(left)">
                                      <p:cBhvr>
                                        <p:cTn id="23" dur="300"/>
                                        <p:tgtEl>
                                          <p:spTgt spid="77847"/>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77845"/>
                                        </p:tgtEl>
                                        <p:attrNameLst>
                                          <p:attrName>style.visibility</p:attrName>
                                        </p:attrNameLst>
                                      </p:cBhvr>
                                      <p:to>
                                        <p:strVal val="visible"/>
                                      </p:to>
                                    </p:set>
                                    <p:animEffect transition="in" filter="wipe(left)">
                                      <p:cBhvr>
                                        <p:cTn id="28" dur="300"/>
                                        <p:tgtEl>
                                          <p:spTgt spid="77845"/>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nodeType="clickEffect">
                                  <p:stCondLst>
                                    <p:cond delay="0"/>
                                  </p:stCondLst>
                                  <p:childTnLst>
                                    <p:set>
                                      <p:cBhvr>
                                        <p:cTn id="32" dur="1" fill="hold">
                                          <p:stCondLst>
                                            <p:cond delay="0"/>
                                          </p:stCondLst>
                                        </p:cTn>
                                        <p:tgtEl>
                                          <p:spTgt spid="77852"/>
                                        </p:tgtEl>
                                        <p:attrNameLst>
                                          <p:attrName>style.visibility</p:attrName>
                                        </p:attrNameLst>
                                      </p:cBhvr>
                                      <p:to>
                                        <p:strVal val="visible"/>
                                      </p:to>
                                    </p:set>
                                    <p:anim calcmode="lin" valueType="num">
                                      <p:cBhvr additive="base">
                                        <p:cTn id="33" dur="500" fill="hold"/>
                                        <p:tgtEl>
                                          <p:spTgt spid="77852"/>
                                        </p:tgtEl>
                                        <p:attrNameLst>
                                          <p:attrName>ppt_x</p:attrName>
                                        </p:attrNameLst>
                                      </p:cBhvr>
                                      <p:tavLst>
                                        <p:tav tm="0">
                                          <p:val>
                                            <p:strVal val="0-#ppt_w/2"/>
                                          </p:val>
                                        </p:tav>
                                        <p:tav tm="100000">
                                          <p:val>
                                            <p:strVal val="#ppt_x"/>
                                          </p:val>
                                        </p:tav>
                                      </p:tavLst>
                                    </p:anim>
                                    <p:anim calcmode="lin" valueType="num">
                                      <p:cBhvr additive="base">
                                        <p:cTn id="34" dur="500" fill="hold"/>
                                        <p:tgtEl>
                                          <p:spTgt spid="778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44" grpId="0" autoUpdateAnimBg="0"/>
      <p:bldP spid="77845" grpId="0" autoUpdateAnimBg="0"/>
      <p:bldP spid="77846" grpId="0" autoUpdateAnimBg="0"/>
      <p:bldP spid="77847"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2B42A40-D781-4E3D-81F0-A5B81E635C57}" type="slidenum">
              <a:rPr lang="en-US" altLang="zh-CN" sz="2000" smtClean="0">
                <a:solidFill>
                  <a:srgbClr val="0000FF"/>
                </a:solidFill>
              </a:rPr>
              <a:pPr eaLnBrk="1" hangingPunct="1"/>
              <a:t>32</a:t>
            </a:fld>
            <a:endParaRPr lang="en-US" altLang="zh-CN" sz="2000" smtClean="0">
              <a:solidFill>
                <a:srgbClr val="0000FF"/>
              </a:solidFill>
            </a:endParaRPr>
          </a:p>
        </p:txBody>
      </p:sp>
      <p:sp>
        <p:nvSpPr>
          <p:cNvPr id="116740" name="Text Box 4"/>
          <p:cNvSpPr txBox="1">
            <a:spLocks noChangeArrowheads="1"/>
          </p:cNvSpPr>
          <p:nvPr/>
        </p:nvSpPr>
        <p:spPr bwMode="auto">
          <a:xfrm>
            <a:off x="804664" y="472604"/>
            <a:ext cx="7511752"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dirty="0"/>
              <a:t>        </a:t>
            </a:r>
            <a:r>
              <a:rPr lang="zh-CN" altLang="en-US" b="1" dirty="0"/>
              <a:t>方向公差带能把同一被测要素的</a:t>
            </a:r>
            <a:r>
              <a:rPr lang="zh-CN" altLang="en-US" b="1" dirty="0">
                <a:solidFill>
                  <a:srgbClr val="FF0000"/>
                </a:solidFill>
              </a:rPr>
              <a:t>形状误差控制在方向公差带范围内</a:t>
            </a:r>
            <a:r>
              <a:rPr lang="zh-CN" altLang="en-US" b="1" dirty="0"/>
              <a:t>。因此，对某一被测要素给出方向公差后，仅在对形状精度有进一步要求时，才另外给出形状公差，但</a:t>
            </a:r>
            <a:r>
              <a:rPr lang="zh-CN" altLang="en-US" b="1" dirty="0">
                <a:solidFill>
                  <a:srgbClr val="FF0000"/>
                </a:solidFill>
              </a:rPr>
              <a:t>形状公差值必需小于方向公差值</a:t>
            </a:r>
            <a:r>
              <a:rPr lang="zh-CN" altLang="en-US" b="1" dirty="0"/>
              <a:t>，如图</a:t>
            </a:r>
            <a:r>
              <a:rPr lang="en-US" altLang="zh-CN" b="1" dirty="0"/>
              <a:t>4.25</a:t>
            </a:r>
            <a:r>
              <a:rPr lang="zh-CN" altLang="en-US" b="1" dirty="0"/>
              <a:t>所示。</a:t>
            </a:r>
          </a:p>
        </p:txBody>
      </p:sp>
      <p:grpSp>
        <p:nvGrpSpPr>
          <p:cNvPr id="116744" name="Group 8"/>
          <p:cNvGrpSpPr>
            <a:grpSpLocks/>
          </p:cNvGrpSpPr>
          <p:nvPr/>
        </p:nvGrpSpPr>
        <p:grpSpPr bwMode="auto">
          <a:xfrm>
            <a:off x="2663477" y="2348880"/>
            <a:ext cx="4068763" cy="4146550"/>
            <a:chOff x="1474" y="1480"/>
            <a:chExt cx="2563" cy="2612"/>
          </a:xfrm>
        </p:grpSpPr>
        <p:pic>
          <p:nvPicPr>
            <p:cNvPr id="33797"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36" y="1480"/>
              <a:ext cx="2256" cy="2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798" name="Text Box 7"/>
            <p:cNvSpPr txBox="1">
              <a:spLocks noChangeArrowheads="1"/>
            </p:cNvSpPr>
            <p:nvPr/>
          </p:nvSpPr>
          <p:spPr bwMode="auto">
            <a:xfrm>
              <a:off x="1474" y="3688"/>
              <a:ext cx="2563"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dirty="0"/>
                <a:t>图</a:t>
              </a:r>
              <a:r>
                <a:rPr lang="en-US" altLang="zh-CN" sz="2000" dirty="0"/>
                <a:t>4.25 </a:t>
              </a:r>
              <a:r>
                <a:rPr lang="zh-CN" altLang="en-US" sz="1600" b="1" dirty="0"/>
                <a:t>对某一被测要素同时有</a:t>
              </a:r>
              <a:r>
                <a:rPr lang="zh-CN" altLang="en-US" sz="1600" b="1" dirty="0" smtClean="0"/>
                <a:t>方向 公差</a:t>
              </a:r>
              <a:endParaRPr lang="en-US" altLang="zh-CN" sz="1600" b="1" dirty="0" smtClean="0"/>
            </a:p>
            <a:p>
              <a:pPr eaLnBrk="1" hangingPunct="1"/>
              <a:r>
                <a:rPr lang="en-US" altLang="zh-CN" sz="1600" b="1" dirty="0"/>
                <a:t> </a:t>
              </a:r>
              <a:r>
                <a:rPr lang="en-US" altLang="zh-CN" sz="1600" b="1" dirty="0" smtClean="0"/>
                <a:t>                   </a:t>
              </a:r>
              <a:r>
                <a:rPr lang="zh-CN" altLang="en-US" sz="1600" b="1" dirty="0" smtClean="0"/>
                <a:t>和</a:t>
              </a:r>
              <a:r>
                <a:rPr lang="zh-CN" altLang="en-US" sz="1600" b="1" dirty="0"/>
                <a:t>形状公差要求</a:t>
              </a:r>
              <a:r>
                <a:rPr lang="zh-CN" altLang="en-US" sz="1600" b="1" dirty="0" smtClean="0"/>
                <a:t>的标注示例</a:t>
              </a:r>
              <a:endParaRPr lang="zh-CN" altLang="en-US" sz="1600" b="1" dirty="0"/>
            </a:p>
          </p:txBody>
        </p:sp>
      </p:grpSp>
      <p:sp>
        <p:nvSpPr>
          <p:cNvPr id="7" name="圆角矩形 6">
            <a:hlinkClick r:id="rId3" action="ppaction://hlinksldjump"/>
          </p:cNvPr>
          <p:cNvSpPr/>
          <p:nvPr/>
        </p:nvSpPr>
        <p:spPr bwMode="auto">
          <a:xfrm>
            <a:off x="7162800" y="6165303"/>
            <a:ext cx="1530009" cy="504057"/>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C0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16740"/>
                                        </p:tgtEl>
                                        <p:attrNameLst>
                                          <p:attrName>style.visibility</p:attrName>
                                        </p:attrNameLst>
                                      </p:cBhvr>
                                      <p:to>
                                        <p:strVal val="visible"/>
                                      </p:to>
                                    </p:set>
                                    <p:animEffect transition="in" filter="wipe(left)">
                                      <p:cBhvr>
                                        <p:cTn id="7" dur="300"/>
                                        <p:tgtEl>
                                          <p:spTgt spid="11674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16744"/>
                                        </p:tgtEl>
                                        <p:attrNameLst>
                                          <p:attrName>style.visibility</p:attrName>
                                        </p:attrNameLst>
                                      </p:cBhvr>
                                      <p:to>
                                        <p:strVal val="visible"/>
                                      </p:to>
                                    </p:set>
                                    <p:anim calcmode="lin" valueType="num">
                                      <p:cBhvr additive="base">
                                        <p:cTn id="12" dur="500" fill="hold"/>
                                        <p:tgtEl>
                                          <p:spTgt spid="116744"/>
                                        </p:tgtEl>
                                        <p:attrNameLst>
                                          <p:attrName>ppt_x</p:attrName>
                                        </p:attrNameLst>
                                      </p:cBhvr>
                                      <p:tavLst>
                                        <p:tav tm="0">
                                          <p:val>
                                            <p:strVal val="#ppt_x"/>
                                          </p:val>
                                        </p:tav>
                                        <p:tav tm="100000">
                                          <p:val>
                                            <p:strVal val="#ppt_x"/>
                                          </p:val>
                                        </p:tav>
                                      </p:tavLst>
                                    </p:anim>
                                    <p:anim calcmode="lin" valueType="num">
                                      <p:cBhvr additive="base">
                                        <p:cTn id="13" dur="500" fill="hold"/>
                                        <p:tgtEl>
                                          <p:spTgt spid="1167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40"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44FEEC3-0AA4-4F0A-8E7B-E6447078E637}" type="slidenum">
              <a:rPr lang="en-US" altLang="zh-CN" sz="2000" smtClean="0">
                <a:solidFill>
                  <a:srgbClr val="0000FF"/>
                </a:solidFill>
              </a:rPr>
              <a:pPr eaLnBrk="1" hangingPunct="1"/>
              <a:t>33</a:t>
            </a:fld>
            <a:endParaRPr lang="en-US" altLang="zh-CN" sz="2000" smtClean="0">
              <a:solidFill>
                <a:srgbClr val="0000FF"/>
              </a:solidFill>
            </a:endParaRPr>
          </a:p>
        </p:txBody>
      </p:sp>
      <p:sp>
        <p:nvSpPr>
          <p:cNvPr id="88074" name="Text Box 10"/>
          <p:cNvSpPr txBox="1">
            <a:spLocks noChangeArrowheads="1"/>
          </p:cNvSpPr>
          <p:nvPr/>
        </p:nvSpPr>
        <p:spPr bwMode="auto">
          <a:xfrm>
            <a:off x="759768" y="3470568"/>
            <a:ext cx="7435552" cy="113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pPr>
            <a:r>
              <a:rPr lang="en-US" altLang="zh-CN" dirty="0"/>
              <a:t>        </a:t>
            </a:r>
            <a:r>
              <a:rPr lang="en-US" altLang="zh-CN" dirty="0" smtClean="0"/>
              <a:t> </a:t>
            </a:r>
            <a:r>
              <a:rPr lang="zh-CN" altLang="en-US" b="1" dirty="0" smtClean="0"/>
              <a:t>位置公差</a:t>
            </a:r>
            <a:r>
              <a:rPr lang="zh-CN" altLang="en-US" b="1" dirty="0"/>
              <a:t>主要有</a:t>
            </a:r>
            <a:r>
              <a:rPr lang="zh-CN" altLang="en-US" b="1" dirty="0">
                <a:solidFill>
                  <a:srgbClr val="FF0000"/>
                </a:solidFill>
              </a:rPr>
              <a:t>同心度、同轴度、对称度和位置度等几何特征。</a:t>
            </a:r>
          </a:p>
        </p:txBody>
      </p:sp>
      <p:sp>
        <p:nvSpPr>
          <p:cNvPr id="88076" name="Text Box 12"/>
          <p:cNvSpPr txBox="1">
            <a:spLocks noChangeArrowheads="1"/>
          </p:cNvSpPr>
          <p:nvPr/>
        </p:nvSpPr>
        <p:spPr bwMode="auto">
          <a:xfrm>
            <a:off x="1271141" y="816825"/>
            <a:ext cx="34448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3.  </a:t>
            </a:r>
            <a:r>
              <a:rPr lang="zh-CN" altLang="en-US" b="1" dirty="0"/>
              <a:t>位置公差带</a:t>
            </a:r>
          </a:p>
        </p:txBody>
      </p:sp>
      <p:sp>
        <p:nvSpPr>
          <p:cNvPr id="88077" name="Text Box 13"/>
          <p:cNvSpPr txBox="1">
            <a:spLocks noChangeArrowheads="1"/>
          </p:cNvSpPr>
          <p:nvPr/>
        </p:nvSpPr>
        <p:spPr bwMode="auto">
          <a:xfrm>
            <a:off x="726218" y="4603010"/>
            <a:ext cx="7014134" cy="113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pPr>
            <a:r>
              <a:rPr lang="en-US" altLang="zh-CN" dirty="0"/>
              <a:t>        </a:t>
            </a:r>
            <a:r>
              <a:rPr lang="zh-CN" altLang="en-US" b="1" dirty="0"/>
              <a:t>常用的同心度、同轴度、对称度和位置度公差带的定义及标注示例见表</a:t>
            </a:r>
            <a:r>
              <a:rPr lang="en-US" altLang="zh-CN" b="1" dirty="0"/>
              <a:t>4.6</a:t>
            </a:r>
            <a:r>
              <a:rPr lang="zh-CN" altLang="en-US" b="1" dirty="0"/>
              <a:t>。</a:t>
            </a:r>
          </a:p>
        </p:txBody>
      </p:sp>
      <p:sp>
        <p:nvSpPr>
          <p:cNvPr id="88078" name="Text Box 14"/>
          <p:cNvSpPr txBox="1">
            <a:spLocks noChangeArrowheads="1"/>
          </p:cNvSpPr>
          <p:nvPr/>
        </p:nvSpPr>
        <p:spPr bwMode="auto">
          <a:xfrm>
            <a:off x="1293168" y="1327801"/>
            <a:ext cx="7467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solidFill>
                  <a:srgbClr val="FF0000"/>
                </a:solidFill>
              </a:rPr>
              <a:t>位置公差带</a:t>
            </a:r>
            <a:r>
              <a:rPr lang="zh-CN" altLang="en-US" b="1" dirty="0"/>
              <a:t>是控制被测要素为点、线或面。</a:t>
            </a:r>
          </a:p>
        </p:txBody>
      </p:sp>
      <p:sp>
        <p:nvSpPr>
          <p:cNvPr id="88079" name="Text Box 15"/>
          <p:cNvSpPr txBox="1">
            <a:spLocks noChangeArrowheads="1"/>
          </p:cNvSpPr>
          <p:nvPr/>
        </p:nvSpPr>
        <p:spPr bwMode="auto">
          <a:xfrm>
            <a:off x="683568" y="1828949"/>
            <a:ext cx="7511752" cy="1684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pPr>
            <a:r>
              <a:rPr lang="en-US" altLang="zh-CN" b="1" dirty="0">
                <a:solidFill>
                  <a:srgbClr val="FF0000"/>
                </a:solidFill>
              </a:rPr>
              <a:t>        </a:t>
            </a:r>
            <a:r>
              <a:rPr lang="zh-CN" altLang="en-US" b="1" dirty="0">
                <a:solidFill>
                  <a:srgbClr val="FF0000"/>
                </a:solidFill>
              </a:rPr>
              <a:t>位置公差</a:t>
            </a:r>
            <a:r>
              <a:rPr lang="zh-CN" altLang="en-US" b="1" dirty="0"/>
              <a:t>是指实际关联要素相对基准要素或相对基准和理论正确尺寸所确定的理想位置的允许变动量。位置公差带的位置是固定的。</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88076"/>
                                        </p:tgtEl>
                                        <p:attrNameLst>
                                          <p:attrName>style.visibility</p:attrName>
                                        </p:attrNameLst>
                                      </p:cBhvr>
                                      <p:to>
                                        <p:strVal val="visible"/>
                                      </p:to>
                                    </p:set>
                                    <p:animEffect transition="in" filter="wipe(left)">
                                      <p:cBhvr>
                                        <p:cTn id="7" dur="300"/>
                                        <p:tgtEl>
                                          <p:spTgt spid="8807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88078"/>
                                        </p:tgtEl>
                                        <p:attrNameLst>
                                          <p:attrName>style.visibility</p:attrName>
                                        </p:attrNameLst>
                                      </p:cBhvr>
                                      <p:to>
                                        <p:strVal val="visible"/>
                                      </p:to>
                                    </p:set>
                                    <p:animEffect transition="in" filter="wipe(left)">
                                      <p:cBhvr>
                                        <p:cTn id="12" dur="300"/>
                                        <p:tgtEl>
                                          <p:spTgt spid="8807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88079"/>
                                        </p:tgtEl>
                                        <p:attrNameLst>
                                          <p:attrName>style.visibility</p:attrName>
                                        </p:attrNameLst>
                                      </p:cBhvr>
                                      <p:to>
                                        <p:strVal val="visible"/>
                                      </p:to>
                                    </p:set>
                                    <p:animEffect transition="in" filter="wipe(left)">
                                      <p:cBhvr>
                                        <p:cTn id="17" dur="300"/>
                                        <p:tgtEl>
                                          <p:spTgt spid="8807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88074"/>
                                        </p:tgtEl>
                                        <p:attrNameLst>
                                          <p:attrName>style.visibility</p:attrName>
                                        </p:attrNameLst>
                                      </p:cBhvr>
                                      <p:to>
                                        <p:strVal val="visible"/>
                                      </p:to>
                                    </p:set>
                                    <p:animEffect transition="in" filter="wipe(left)">
                                      <p:cBhvr>
                                        <p:cTn id="22" dur="300"/>
                                        <p:tgtEl>
                                          <p:spTgt spid="8807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88077"/>
                                        </p:tgtEl>
                                        <p:attrNameLst>
                                          <p:attrName>style.visibility</p:attrName>
                                        </p:attrNameLst>
                                      </p:cBhvr>
                                      <p:to>
                                        <p:strVal val="visible"/>
                                      </p:to>
                                    </p:set>
                                    <p:animEffect transition="in" filter="wipe(left)">
                                      <p:cBhvr>
                                        <p:cTn id="27" dur="300"/>
                                        <p:tgtEl>
                                          <p:spTgt spid="88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74" grpId="0" autoUpdateAnimBg="0"/>
      <p:bldP spid="88076" grpId="0" autoUpdateAnimBg="0"/>
      <p:bldP spid="88077" grpId="0" autoUpdateAnimBg="0"/>
      <p:bldP spid="88078" grpId="0" autoUpdateAnimBg="0"/>
      <p:bldP spid="88079"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5A6064D-E4D2-46E7-BCDD-27107DF4941C}" type="slidenum">
              <a:rPr lang="en-US" altLang="zh-CN" sz="2000" smtClean="0">
                <a:solidFill>
                  <a:srgbClr val="0000FF"/>
                </a:solidFill>
              </a:rPr>
              <a:pPr eaLnBrk="1" hangingPunct="1"/>
              <a:t>34</a:t>
            </a:fld>
            <a:endParaRPr lang="en-US" altLang="zh-CN" sz="2000" smtClean="0">
              <a:solidFill>
                <a:srgbClr val="0000FF"/>
              </a:solidFill>
            </a:endParaRPr>
          </a:p>
        </p:txBody>
      </p:sp>
      <p:grpSp>
        <p:nvGrpSpPr>
          <p:cNvPr id="117768" name="Group 8"/>
          <p:cNvGrpSpPr>
            <a:grpSpLocks/>
          </p:cNvGrpSpPr>
          <p:nvPr/>
        </p:nvGrpSpPr>
        <p:grpSpPr bwMode="auto">
          <a:xfrm>
            <a:off x="1371600" y="255984"/>
            <a:ext cx="5504656" cy="6341368"/>
            <a:chOff x="1008" y="240"/>
            <a:chExt cx="3264" cy="3984"/>
          </a:xfrm>
        </p:grpSpPr>
        <p:graphicFrame>
          <p:nvGraphicFramePr>
            <p:cNvPr id="35844" name="Object 4"/>
            <p:cNvGraphicFramePr>
              <a:graphicFrameLocks noChangeAspect="1"/>
            </p:cNvGraphicFramePr>
            <p:nvPr/>
          </p:nvGraphicFramePr>
          <p:xfrm>
            <a:off x="1008" y="240"/>
            <a:ext cx="3264" cy="1608"/>
          </p:xfrm>
          <a:graphic>
            <a:graphicData uri="http://schemas.openxmlformats.org/presentationml/2006/ole">
              <mc:AlternateContent xmlns:mc="http://schemas.openxmlformats.org/markup-compatibility/2006">
                <mc:Choice xmlns:v="urn:schemas-microsoft-com:vml" Requires="v">
                  <p:oleObj spid="_x0000_s35892" name="位图图像" r:id="rId3" imgW="5276190" imgH="2600000" progId="Paint.Picture">
                    <p:embed/>
                  </p:oleObj>
                </mc:Choice>
                <mc:Fallback>
                  <p:oleObj name="位图图像" r:id="rId3" imgW="5276190" imgH="2600000" progId="Paint.Picture">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8" y="240"/>
                          <a:ext cx="3264" cy="1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5845" name="Object 5"/>
            <p:cNvGraphicFramePr>
              <a:graphicFrameLocks noChangeAspect="1"/>
            </p:cNvGraphicFramePr>
            <p:nvPr/>
          </p:nvGraphicFramePr>
          <p:xfrm>
            <a:off x="1128" y="1764"/>
            <a:ext cx="3096" cy="2460"/>
          </p:xfrm>
          <a:graphic>
            <a:graphicData uri="http://schemas.openxmlformats.org/presentationml/2006/ole">
              <mc:AlternateContent xmlns:mc="http://schemas.openxmlformats.org/markup-compatibility/2006">
                <mc:Choice xmlns:v="urn:schemas-microsoft-com:vml" Requires="v">
                  <p:oleObj spid="_x0000_s35893" name="位图图像" r:id="rId5" imgW="4915586" imgH="3905795" progId="Paint.Picture">
                    <p:embed/>
                  </p:oleObj>
                </mc:Choice>
                <mc:Fallback>
                  <p:oleObj name="位图图像" r:id="rId5" imgW="4915586" imgH="3905795" progId="Paint.Picture">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28" y="1764"/>
                          <a:ext cx="3096" cy="2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5846" name="Rectangle 6"/>
            <p:cNvSpPr>
              <a:spLocks noChangeArrowheads="1"/>
            </p:cNvSpPr>
            <p:nvPr/>
          </p:nvSpPr>
          <p:spPr bwMode="auto">
            <a:xfrm>
              <a:off x="1104" y="768"/>
              <a:ext cx="144" cy="864"/>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900"/>
                <a:t>同</a:t>
              </a:r>
            </a:p>
            <a:p>
              <a:pPr algn="ctr"/>
              <a:r>
                <a:rPr lang="zh-CN" altLang="en-US" sz="900"/>
                <a:t>心</a:t>
              </a:r>
            </a:p>
            <a:p>
              <a:pPr algn="ctr"/>
              <a:r>
                <a:rPr lang="zh-CN" altLang="en-US" sz="900"/>
                <a:t>度</a:t>
              </a:r>
            </a:p>
          </p:txBody>
        </p:sp>
        <p:sp>
          <p:nvSpPr>
            <p:cNvPr id="35847" name="Rectangle 7"/>
            <p:cNvSpPr>
              <a:spLocks noChangeArrowheads="1"/>
            </p:cNvSpPr>
            <p:nvPr/>
          </p:nvSpPr>
          <p:spPr bwMode="auto">
            <a:xfrm>
              <a:off x="1104" y="1872"/>
              <a:ext cx="144" cy="864"/>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900"/>
                <a:t>同</a:t>
              </a:r>
            </a:p>
            <a:p>
              <a:pPr algn="ctr"/>
              <a:r>
                <a:rPr lang="zh-CN" altLang="en-US" sz="900"/>
                <a:t>轴</a:t>
              </a:r>
            </a:p>
            <a:p>
              <a:pPr algn="ctr"/>
              <a:r>
                <a:rPr lang="zh-CN" altLang="en-US" sz="900"/>
                <a:t>度</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17768"/>
                                        </p:tgtEl>
                                        <p:attrNameLst>
                                          <p:attrName>style.visibility</p:attrName>
                                        </p:attrNameLst>
                                      </p:cBhvr>
                                      <p:to>
                                        <p:strVal val="visible"/>
                                      </p:to>
                                    </p:set>
                                    <p:anim calcmode="lin" valueType="num">
                                      <p:cBhvr additive="base">
                                        <p:cTn id="7" dur="2500" fill="hold"/>
                                        <p:tgtEl>
                                          <p:spTgt spid="117768"/>
                                        </p:tgtEl>
                                        <p:attrNameLst>
                                          <p:attrName>ppt_x</p:attrName>
                                        </p:attrNameLst>
                                      </p:cBhvr>
                                      <p:tavLst>
                                        <p:tav tm="0">
                                          <p:val>
                                            <p:strVal val="0-#ppt_w/2"/>
                                          </p:val>
                                        </p:tav>
                                        <p:tav tm="100000">
                                          <p:val>
                                            <p:strVal val="#ppt_x"/>
                                          </p:val>
                                        </p:tav>
                                      </p:tavLst>
                                    </p:anim>
                                    <p:anim calcmode="lin" valueType="num">
                                      <p:cBhvr additive="base">
                                        <p:cTn id="8" dur="2500" fill="hold"/>
                                        <p:tgtEl>
                                          <p:spTgt spid="1177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684C3A9-9052-4FC9-9B8A-7C299AC5F6FE}" type="slidenum">
              <a:rPr lang="en-US" altLang="zh-CN" sz="2000" smtClean="0">
                <a:solidFill>
                  <a:srgbClr val="0000FF"/>
                </a:solidFill>
              </a:rPr>
              <a:pPr eaLnBrk="1" hangingPunct="1"/>
              <a:t>35</a:t>
            </a:fld>
            <a:endParaRPr lang="en-US" altLang="zh-CN" sz="2000" smtClean="0">
              <a:solidFill>
                <a:srgbClr val="0000FF"/>
              </a:solidFill>
            </a:endParaRPr>
          </a:p>
        </p:txBody>
      </p:sp>
      <p:grpSp>
        <p:nvGrpSpPr>
          <p:cNvPr id="5" name="组合 4"/>
          <p:cNvGrpSpPr>
            <a:grpSpLocks/>
          </p:cNvGrpSpPr>
          <p:nvPr/>
        </p:nvGrpSpPr>
        <p:grpSpPr bwMode="auto">
          <a:xfrm>
            <a:off x="976313" y="854075"/>
            <a:ext cx="7010400" cy="4519613"/>
            <a:chOff x="976536" y="853603"/>
            <a:chExt cx="7010400" cy="4519613"/>
          </a:xfrm>
        </p:grpSpPr>
        <p:graphicFrame>
          <p:nvGraphicFramePr>
            <p:cNvPr id="36868" name="Object 10"/>
            <p:cNvGraphicFramePr>
              <a:graphicFrameLocks noChangeAspect="1"/>
            </p:cNvGraphicFramePr>
            <p:nvPr/>
          </p:nvGraphicFramePr>
          <p:xfrm>
            <a:off x="976536" y="853603"/>
            <a:ext cx="6860663" cy="598985"/>
          </p:xfrm>
          <a:graphic>
            <a:graphicData uri="http://schemas.openxmlformats.org/presentationml/2006/ole">
              <mc:AlternateContent xmlns:mc="http://schemas.openxmlformats.org/markup-compatibility/2006">
                <mc:Choice xmlns:v="urn:schemas-microsoft-com:vml" Requires="v">
                  <p:oleObj spid="_x0000_s36913" name="位图图像" r:id="rId3" imgW="4896533" imgH="419048" progId="Paint.Picture">
                    <p:embed/>
                  </p:oleObj>
                </mc:Choice>
                <mc:Fallback>
                  <p:oleObj name="位图图像" r:id="rId3" imgW="4896533" imgH="419048" progId="Paint.Picture">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6536" y="853603"/>
                          <a:ext cx="6860663" cy="598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6869" name="Object 11"/>
            <p:cNvGraphicFramePr>
              <a:graphicFrameLocks noChangeAspect="1"/>
            </p:cNvGraphicFramePr>
            <p:nvPr/>
          </p:nvGraphicFramePr>
          <p:xfrm>
            <a:off x="976536" y="1452588"/>
            <a:ext cx="7010400" cy="3920628"/>
          </p:xfrm>
          <a:graphic>
            <a:graphicData uri="http://schemas.openxmlformats.org/presentationml/2006/ole">
              <mc:AlternateContent xmlns:mc="http://schemas.openxmlformats.org/markup-compatibility/2006">
                <mc:Choice xmlns:v="urn:schemas-microsoft-com:vml" Requires="v">
                  <p:oleObj spid="_x0000_s36914" name="位图图像" r:id="rId5" imgW="4904762" imgH="2742857" progId="Paint.Picture">
                    <p:embed/>
                  </p:oleObj>
                </mc:Choice>
                <mc:Fallback>
                  <p:oleObj name="位图图像" r:id="rId5" imgW="4904762" imgH="2742857" progId="Paint.Picture">
                    <p:embed/>
                    <p:pic>
                      <p:nvPicPr>
                        <p:cNvPr id="0"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76536" y="1452588"/>
                          <a:ext cx="7010400" cy="39206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6870" name="矩形 6"/>
            <p:cNvSpPr>
              <a:spLocks noChangeArrowheads="1"/>
            </p:cNvSpPr>
            <p:nvPr/>
          </p:nvSpPr>
          <p:spPr bwMode="auto">
            <a:xfrm>
              <a:off x="1835696" y="1508591"/>
              <a:ext cx="2880320" cy="12003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b="1"/>
                <a:t>         公差带为直径等于公差值 </a:t>
              </a:r>
              <a:r>
                <a:rPr lang="en-US" altLang="zh-CN" sz="1200" b="1" i="1"/>
                <a:t>S</a:t>
              </a:r>
              <a:r>
                <a:rPr lang="az-Cyrl-AZ" altLang="zh-CN" sz="1200" b="1" i="1"/>
                <a:t>ф</a:t>
              </a:r>
              <a:r>
                <a:rPr lang="en-US" altLang="zh-CN" sz="1200" b="1" i="1"/>
                <a:t>t</a:t>
              </a:r>
              <a:r>
                <a:rPr lang="en-US" altLang="zh-CN" sz="1200" b="1"/>
                <a:t>  </a:t>
              </a:r>
              <a:r>
                <a:rPr lang="zh-CN" altLang="en-US" sz="1200" b="1"/>
                <a:t>的圆球面所限定的区域。 该圆球面中心的理论正确位置由基准</a:t>
              </a:r>
              <a:r>
                <a:rPr lang="en-US" altLang="zh-CN" sz="1200" b="1" i="1"/>
                <a:t>A</a:t>
              </a:r>
              <a:r>
                <a:rPr lang="zh-CN" altLang="en-US" sz="1200" b="1"/>
                <a:t>、</a:t>
              </a:r>
              <a:r>
                <a:rPr lang="en-US" altLang="zh-CN" sz="1200" b="1" i="1"/>
                <a:t>B</a:t>
              </a:r>
              <a:r>
                <a:rPr lang="zh-CN" altLang="en-US" sz="1200" b="1" i="1"/>
                <a:t>、</a:t>
              </a:r>
              <a:r>
                <a:rPr lang="en-US" altLang="zh-CN" sz="1200" b="1" i="1"/>
                <a:t>C</a:t>
              </a:r>
              <a:r>
                <a:rPr lang="en-US" altLang="zh-CN" sz="1200" b="1"/>
                <a:t> </a:t>
              </a:r>
              <a:r>
                <a:rPr lang="zh-CN" altLang="en-US" sz="1200" b="1"/>
                <a:t>和理论正确尺寸 </a:t>
              </a:r>
              <a:r>
                <a:rPr lang="en-US" altLang="zh-CN" sz="1200" b="1"/>
                <a:t>x</a:t>
              </a:r>
              <a:r>
                <a:rPr lang="zh-CN" altLang="en-US" sz="1200" b="1"/>
                <a:t>、</a:t>
              </a:r>
              <a:r>
                <a:rPr lang="en-US" altLang="zh-CN" sz="1200" b="1"/>
                <a:t>y </a:t>
              </a:r>
              <a:r>
                <a:rPr lang="zh-CN" altLang="en-US" sz="1200" b="1"/>
                <a:t>确定</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 fill="hold"/>
                                        <p:tgtEl>
                                          <p:spTgt spid="5"/>
                                        </p:tgtEl>
                                        <p:attrNameLst>
                                          <p:attrName>ppt_x</p:attrName>
                                        </p:attrNameLst>
                                      </p:cBhvr>
                                      <p:tavLst>
                                        <p:tav tm="0">
                                          <p:val>
                                            <p:strVal val="#ppt_x"/>
                                          </p:val>
                                        </p:tav>
                                        <p:tav tm="100000">
                                          <p:val>
                                            <p:strVal val="#ppt_x"/>
                                          </p:val>
                                        </p:tav>
                                      </p:tavLst>
                                    </p:anim>
                                    <p:anim calcmode="lin" valueType="num">
                                      <p:cBhvr additive="base">
                                        <p:cTn id="8" dur="3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F3AA5B7-FEF9-49B2-91AF-9977BFA752C2}" type="slidenum">
              <a:rPr lang="en-US" altLang="zh-CN" sz="2000" smtClean="0">
                <a:solidFill>
                  <a:srgbClr val="0000FF"/>
                </a:solidFill>
              </a:rPr>
              <a:pPr eaLnBrk="1" hangingPunct="1"/>
              <a:t>36</a:t>
            </a:fld>
            <a:endParaRPr lang="en-US" altLang="zh-CN" sz="2000" smtClean="0">
              <a:solidFill>
                <a:srgbClr val="0000FF"/>
              </a:solidFill>
            </a:endParaRPr>
          </a:p>
        </p:txBody>
      </p:sp>
      <p:graphicFrame>
        <p:nvGraphicFramePr>
          <p:cNvPr id="119812" name="Object 4"/>
          <p:cNvGraphicFramePr>
            <a:graphicFrameLocks noChangeAspect="1"/>
          </p:cNvGraphicFramePr>
          <p:nvPr/>
        </p:nvGraphicFramePr>
        <p:xfrm>
          <a:off x="762000" y="152400"/>
          <a:ext cx="6781800" cy="6143625"/>
        </p:xfrm>
        <a:graphic>
          <a:graphicData uri="http://schemas.openxmlformats.org/presentationml/2006/ole">
            <mc:AlternateContent xmlns:mc="http://schemas.openxmlformats.org/markup-compatibility/2006">
              <mc:Choice xmlns:v="urn:schemas-microsoft-com:vml" Requires="v">
                <p:oleObj spid="_x0000_s37913" name="位图图像" r:id="rId3" imgW="5087060" imgH="5125165" progId="Paint.Picture">
                  <p:embed/>
                </p:oleObj>
              </mc:Choice>
              <mc:Fallback>
                <p:oleObj name="位图图像" r:id="rId3" imgW="5087060" imgH="5125165" progId="Paint.Picture">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152400"/>
                        <a:ext cx="6781800" cy="6143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19812"/>
                                        </p:tgtEl>
                                        <p:attrNameLst>
                                          <p:attrName>style.visibility</p:attrName>
                                        </p:attrNameLst>
                                      </p:cBhvr>
                                      <p:to>
                                        <p:strVal val="visible"/>
                                      </p:to>
                                    </p:set>
                                    <p:anim calcmode="lin" valueType="num">
                                      <p:cBhvr additive="base">
                                        <p:cTn id="7" dur="3250" fill="hold"/>
                                        <p:tgtEl>
                                          <p:spTgt spid="119812"/>
                                        </p:tgtEl>
                                        <p:attrNameLst>
                                          <p:attrName>ppt_x</p:attrName>
                                        </p:attrNameLst>
                                      </p:cBhvr>
                                      <p:tavLst>
                                        <p:tav tm="0">
                                          <p:val>
                                            <p:strVal val="0-#ppt_w/2"/>
                                          </p:val>
                                        </p:tav>
                                        <p:tav tm="100000">
                                          <p:val>
                                            <p:strVal val="#ppt_x"/>
                                          </p:val>
                                        </p:tav>
                                      </p:tavLst>
                                    </p:anim>
                                    <p:anim calcmode="lin" valueType="num">
                                      <p:cBhvr additive="base">
                                        <p:cTn id="8" dur="3250" fill="hold"/>
                                        <p:tgtEl>
                                          <p:spTgt spid="1198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ABFDD78A-0C1F-4771-BCD4-DBFDAC1A7B44}" type="slidenum">
              <a:rPr lang="en-US" altLang="zh-CN" sz="2000" smtClean="0">
                <a:solidFill>
                  <a:srgbClr val="0000FF"/>
                </a:solidFill>
              </a:rPr>
              <a:pPr eaLnBrk="1" hangingPunct="1"/>
              <a:t>37</a:t>
            </a:fld>
            <a:endParaRPr lang="en-US" altLang="zh-CN" sz="2000" smtClean="0">
              <a:solidFill>
                <a:srgbClr val="0000FF"/>
              </a:solidFill>
            </a:endParaRPr>
          </a:p>
        </p:txBody>
      </p:sp>
      <p:sp>
        <p:nvSpPr>
          <p:cNvPr id="120837" name="Text Box 5"/>
          <p:cNvSpPr txBox="1">
            <a:spLocks noChangeArrowheads="1"/>
          </p:cNvSpPr>
          <p:nvPr/>
        </p:nvSpPr>
        <p:spPr bwMode="auto">
          <a:xfrm>
            <a:off x="899591" y="1160517"/>
            <a:ext cx="62642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sz="3600" b="1" dirty="0"/>
              <a:t>(1)  </a:t>
            </a:r>
            <a:r>
              <a:rPr lang="zh-CN" altLang="en-US" sz="3600" b="1" dirty="0">
                <a:latin typeface="宋体" pitchFamily="2" charset="-122"/>
              </a:rPr>
              <a:t>同心度公差带</a:t>
            </a:r>
            <a:endParaRPr lang="zh-CN" altLang="en-US" sz="3600" b="1" dirty="0"/>
          </a:p>
        </p:txBody>
      </p:sp>
      <p:sp>
        <p:nvSpPr>
          <p:cNvPr id="120838" name="Text Box 6"/>
          <p:cNvSpPr txBox="1">
            <a:spLocks noChangeArrowheads="1"/>
          </p:cNvSpPr>
          <p:nvPr/>
        </p:nvSpPr>
        <p:spPr bwMode="auto">
          <a:xfrm>
            <a:off x="611312" y="1937739"/>
            <a:ext cx="7489080" cy="1865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en-US" altLang="zh-CN" dirty="0">
                <a:latin typeface="宋体" pitchFamily="2" charset="-122"/>
              </a:rPr>
              <a:t>    </a:t>
            </a:r>
            <a:r>
              <a:rPr lang="zh-CN" altLang="en-US" sz="3200" b="1" dirty="0">
                <a:solidFill>
                  <a:srgbClr val="FF0000"/>
                </a:solidFill>
                <a:latin typeface="宋体" pitchFamily="2" charset="-122"/>
              </a:rPr>
              <a:t>同心度公差带</a:t>
            </a:r>
            <a:r>
              <a:rPr lang="zh-CN" altLang="en-US" sz="3200" b="1" dirty="0">
                <a:latin typeface="宋体" pitchFamily="2" charset="-122"/>
              </a:rPr>
              <a:t>是控制被测要素为圆心（即点），即被测实际圆心与基准圆心重合程度的精度要求。</a:t>
            </a:r>
            <a:endParaRPr lang="zh-CN" altLang="en-US" sz="3200" b="1" dirty="0"/>
          </a:p>
        </p:txBody>
      </p:sp>
      <p:sp>
        <p:nvSpPr>
          <p:cNvPr id="120839" name="Text Box 7"/>
          <p:cNvSpPr txBox="1">
            <a:spLocks noChangeArrowheads="1"/>
          </p:cNvSpPr>
          <p:nvPr/>
        </p:nvSpPr>
        <p:spPr bwMode="auto">
          <a:xfrm>
            <a:off x="684336" y="3810989"/>
            <a:ext cx="7272039" cy="1274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en-US" altLang="zh-CN" dirty="0">
                <a:latin typeface="宋体" pitchFamily="2" charset="-122"/>
              </a:rPr>
              <a:t>   </a:t>
            </a:r>
            <a:r>
              <a:rPr lang="zh-CN" altLang="en-US" sz="3200" b="1" dirty="0">
                <a:solidFill>
                  <a:srgbClr val="FF0000"/>
                </a:solidFill>
                <a:latin typeface="宋体" pitchFamily="2" charset="-122"/>
              </a:rPr>
              <a:t>同心度公差</a:t>
            </a:r>
            <a:r>
              <a:rPr lang="zh-CN" altLang="en-US" sz="3200" b="1" dirty="0">
                <a:latin typeface="宋体" pitchFamily="2" charset="-122"/>
              </a:rPr>
              <a:t>是指被测实际圆心对基准圆心的允许变动量。</a:t>
            </a:r>
            <a:endParaRPr lang="zh-CN" altLang="en-US" sz="3200"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20837">
                                            <p:txEl>
                                              <p:pRg st="0" end="0"/>
                                            </p:txEl>
                                          </p:spTgt>
                                        </p:tgtEl>
                                        <p:attrNameLst>
                                          <p:attrName>style.visibility</p:attrName>
                                        </p:attrNameLst>
                                      </p:cBhvr>
                                      <p:to>
                                        <p:strVal val="visible"/>
                                      </p:to>
                                    </p:set>
                                    <p:animEffect transition="in" filter="wipe(left)">
                                      <p:cBhvr>
                                        <p:cTn id="7" dur="300"/>
                                        <p:tgtEl>
                                          <p:spTgt spid="12083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20838">
                                            <p:txEl>
                                              <p:pRg st="0" end="0"/>
                                            </p:txEl>
                                          </p:spTgt>
                                        </p:tgtEl>
                                        <p:attrNameLst>
                                          <p:attrName>style.visibility</p:attrName>
                                        </p:attrNameLst>
                                      </p:cBhvr>
                                      <p:to>
                                        <p:strVal val="visible"/>
                                      </p:to>
                                    </p:set>
                                    <p:animEffect transition="in" filter="wipe(left)">
                                      <p:cBhvr>
                                        <p:cTn id="12" dur="300"/>
                                        <p:tgtEl>
                                          <p:spTgt spid="120838">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20839">
                                            <p:txEl>
                                              <p:pRg st="0" end="0"/>
                                            </p:txEl>
                                          </p:spTgt>
                                        </p:tgtEl>
                                        <p:attrNameLst>
                                          <p:attrName>style.visibility</p:attrName>
                                        </p:attrNameLst>
                                      </p:cBhvr>
                                      <p:to>
                                        <p:strVal val="visible"/>
                                      </p:to>
                                    </p:set>
                                    <p:animEffect transition="in" filter="wipe(left)">
                                      <p:cBhvr>
                                        <p:cTn id="17" dur="300"/>
                                        <p:tgtEl>
                                          <p:spTgt spid="1208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7" grpId="0" build="p" autoUpdateAnimBg="0"/>
      <p:bldP spid="120838" grpId="0" build="p" autoUpdateAnimBg="0"/>
      <p:bldP spid="120839" grpId="0" build="p"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A54D8FC6-F236-418B-84C6-AB67EA9FE01E}" type="slidenum">
              <a:rPr lang="en-US" altLang="zh-CN" sz="2000" smtClean="0">
                <a:solidFill>
                  <a:srgbClr val="0000FF"/>
                </a:solidFill>
              </a:rPr>
              <a:pPr eaLnBrk="1" hangingPunct="1"/>
              <a:t>38</a:t>
            </a:fld>
            <a:endParaRPr lang="en-US" altLang="zh-CN" sz="2000" smtClean="0">
              <a:solidFill>
                <a:srgbClr val="0000FF"/>
              </a:solidFill>
            </a:endParaRPr>
          </a:p>
        </p:txBody>
      </p:sp>
      <p:sp>
        <p:nvSpPr>
          <p:cNvPr id="121860" name="Text Box 4"/>
          <p:cNvSpPr txBox="1">
            <a:spLocks noChangeArrowheads="1"/>
          </p:cNvSpPr>
          <p:nvPr/>
        </p:nvSpPr>
        <p:spPr bwMode="auto">
          <a:xfrm>
            <a:off x="372616" y="2522279"/>
            <a:ext cx="7871792"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t>       </a:t>
            </a:r>
            <a:r>
              <a:rPr lang="zh-CN" altLang="en-US" b="1" dirty="0" smtClean="0"/>
              <a:t>公差带</a:t>
            </a:r>
            <a:r>
              <a:rPr lang="zh-CN" altLang="en-US" b="1" dirty="0">
                <a:solidFill>
                  <a:srgbClr val="FF0000"/>
                </a:solidFill>
              </a:rPr>
              <a:t>定义</a:t>
            </a:r>
            <a:r>
              <a:rPr lang="zh-CN" altLang="en-US" dirty="0"/>
              <a:t>：</a:t>
            </a:r>
            <a:r>
              <a:rPr lang="zh-CN" altLang="en-US" b="1" dirty="0"/>
              <a:t>公差带为直径等于公差值</a:t>
            </a:r>
            <a:r>
              <a:rPr lang="en-US" altLang="zh-CN" b="1" i="1" dirty="0">
                <a:latin typeface="Swis721 BT" pitchFamily="34" charset="0"/>
              </a:rPr>
              <a:t>Φ</a:t>
            </a:r>
            <a:r>
              <a:rPr lang="en-US" altLang="zh-CN" b="1" i="1" dirty="0"/>
              <a:t> t </a:t>
            </a:r>
            <a:r>
              <a:rPr lang="zh-CN" altLang="en-US" b="1" dirty="0"/>
              <a:t>的圆周所限定的区域。该圆周的圆心与基准点重合，如下左图所示。</a:t>
            </a:r>
          </a:p>
        </p:txBody>
      </p:sp>
      <p:sp>
        <p:nvSpPr>
          <p:cNvPr id="121861" name="Text Box 5"/>
          <p:cNvSpPr txBox="1">
            <a:spLocks noChangeArrowheads="1"/>
          </p:cNvSpPr>
          <p:nvPr/>
        </p:nvSpPr>
        <p:spPr bwMode="auto">
          <a:xfrm>
            <a:off x="906016" y="773871"/>
            <a:ext cx="6019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solidFill>
                  <a:srgbClr val="FF0000"/>
                </a:solidFill>
              </a:rPr>
              <a:t>同心度标注示例</a:t>
            </a:r>
            <a:r>
              <a:rPr lang="zh-CN" altLang="en-US" b="1">
                <a:solidFill>
                  <a:schemeClr val="tx2"/>
                </a:solidFill>
              </a:rPr>
              <a:t>如下右图所示</a:t>
            </a:r>
            <a:r>
              <a:rPr lang="zh-CN" altLang="en-US" b="1">
                <a:solidFill>
                  <a:srgbClr val="FF0000"/>
                </a:solidFill>
              </a:rPr>
              <a:t>。</a:t>
            </a:r>
          </a:p>
        </p:txBody>
      </p:sp>
      <p:sp>
        <p:nvSpPr>
          <p:cNvPr id="121862" name="Text Box 6"/>
          <p:cNvSpPr txBox="1">
            <a:spLocks noChangeArrowheads="1"/>
          </p:cNvSpPr>
          <p:nvPr/>
        </p:nvSpPr>
        <p:spPr bwMode="auto">
          <a:xfrm>
            <a:off x="294456" y="1226879"/>
            <a:ext cx="8093968" cy="142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solidFill>
                  <a:srgbClr val="FF0000"/>
                </a:solidFill>
              </a:rPr>
              <a:t>        </a:t>
            </a:r>
            <a:r>
              <a:rPr lang="zh-CN" altLang="en-US" b="1" dirty="0">
                <a:solidFill>
                  <a:srgbClr val="FF0000"/>
                </a:solidFill>
              </a:rPr>
              <a:t>标注含义</a:t>
            </a:r>
            <a:r>
              <a:rPr lang="zh-CN" altLang="en-US" dirty="0"/>
              <a:t>：</a:t>
            </a:r>
            <a:r>
              <a:rPr lang="zh-CN" altLang="en-US" b="1" dirty="0"/>
              <a:t>在任意横截面内（</a:t>
            </a:r>
            <a:r>
              <a:rPr lang="en-US" altLang="zh-CN" b="1" dirty="0">
                <a:solidFill>
                  <a:srgbClr val="FF0000"/>
                </a:solidFill>
              </a:rPr>
              <a:t>ACS</a:t>
            </a:r>
            <a:r>
              <a:rPr lang="zh-CN" altLang="en-US" b="1" dirty="0">
                <a:solidFill>
                  <a:srgbClr val="FF0000"/>
                </a:solidFill>
              </a:rPr>
              <a:t>表示任意横截面</a:t>
            </a:r>
            <a:r>
              <a:rPr lang="zh-CN" altLang="en-US" b="1" dirty="0"/>
              <a:t>） ，内圆的提取（实际）中心应限定在直径等于</a:t>
            </a:r>
            <a:r>
              <a:rPr lang="en-US" altLang="zh-CN" b="1" i="1" dirty="0">
                <a:latin typeface="Swis721 BT" pitchFamily="34" charset="0"/>
              </a:rPr>
              <a:t>Φ</a:t>
            </a:r>
            <a:r>
              <a:rPr lang="en-US" altLang="zh-CN" b="1" dirty="0">
                <a:latin typeface="Swis721 BT" pitchFamily="34" charset="0"/>
              </a:rPr>
              <a:t> </a:t>
            </a:r>
            <a:r>
              <a:rPr lang="en-US" altLang="zh-CN" b="1" dirty="0"/>
              <a:t>0. 1</a:t>
            </a:r>
            <a:r>
              <a:rPr lang="zh-CN" altLang="en-US" b="1" dirty="0"/>
              <a:t>，以基准点</a:t>
            </a:r>
            <a:r>
              <a:rPr lang="en-US" altLang="zh-CN" b="1" i="1" dirty="0"/>
              <a:t>A</a:t>
            </a:r>
            <a:r>
              <a:rPr lang="zh-CN" altLang="en-US" b="1" dirty="0"/>
              <a:t>为圆心的圆周内</a:t>
            </a:r>
            <a:r>
              <a:rPr lang="zh-CN" altLang="en-US" dirty="0"/>
              <a:t>。</a:t>
            </a:r>
          </a:p>
        </p:txBody>
      </p:sp>
      <p:grpSp>
        <p:nvGrpSpPr>
          <p:cNvPr id="121867" name="Group 11"/>
          <p:cNvGrpSpPr>
            <a:grpSpLocks/>
          </p:cNvGrpSpPr>
          <p:nvPr/>
        </p:nvGrpSpPr>
        <p:grpSpPr bwMode="auto">
          <a:xfrm>
            <a:off x="1859037" y="3573016"/>
            <a:ext cx="1920875" cy="2590800"/>
            <a:chOff x="720" y="2112"/>
            <a:chExt cx="1210" cy="1632"/>
          </a:xfrm>
        </p:grpSpPr>
        <p:graphicFrame>
          <p:nvGraphicFramePr>
            <p:cNvPr id="39946" name="Object 8"/>
            <p:cNvGraphicFramePr>
              <a:graphicFrameLocks noChangeAspect="1"/>
            </p:cNvGraphicFramePr>
            <p:nvPr/>
          </p:nvGraphicFramePr>
          <p:xfrm>
            <a:off x="720" y="2112"/>
            <a:ext cx="1178" cy="1248"/>
          </p:xfrm>
          <a:graphic>
            <a:graphicData uri="http://schemas.openxmlformats.org/presentationml/2006/ole">
              <mc:AlternateContent xmlns:mc="http://schemas.openxmlformats.org/markup-compatibility/2006">
                <mc:Choice xmlns:v="urn:schemas-microsoft-com:vml" Requires="v">
                  <p:oleObj spid="_x0000_s39996" name="位图图像" r:id="rId3" imgW="1123810" imgH="1190476" progId="Paint.Picture">
                    <p:embed/>
                  </p:oleObj>
                </mc:Choice>
                <mc:Fallback>
                  <p:oleObj name="位图图像" r:id="rId3" imgW="1123810" imgH="1190476" progId="Paint.Picture">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0" y="2112"/>
                          <a:ext cx="1178" cy="1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9947" name="Text Box 10"/>
            <p:cNvSpPr txBox="1">
              <a:spLocks noChangeArrowheads="1"/>
            </p:cNvSpPr>
            <p:nvPr/>
          </p:nvSpPr>
          <p:spPr bwMode="auto">
            <a:xfrm>
              <a:off x="864" y="3456"/>
              <a:ext cx="10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公差带图</a:t>
              </a:r>
            </a:p>
          </p:txBody>
        </p:sp>
      </p:grpSp>
      <p:grpSp>
        <p:nvGrpSpPr>
          <p:cNvPr id="121869" name="Group 13"/>
          <p:cNvGrpSpPr>
            <a:grpSpLocks/>
          </p:cNvGrpSpPr>
          <p:nvPr/>
        </p:nvGrpSpPr>
        <p:grpSpPr bwMode="auto">
          <a:xfrm>
            <a:off x="3962400" y="3501008"/>
            <a:ext cx="4267200" cy="2895600"/>
            <a:chOff x="2496" y="2064"/>
            <a:chExt cx="2688" cy="1824"/>
          </a:xfrm>
        </p:grpSpPr>
        <p:graphicFrame>
          <p:nvGraphicFramePr>
            <p:cNvPr id="39944" name="Object 9"/>
            <p:cNvGraphicFramePr>
              <a:graphicFrameLocks noChangeAspect="1"/>
            </p:cNvGraphicFramePr>
            <p:nvPr/>
          </p:nvGraphicFramePr>
          <p:xfrm>
            <a:off x="2496" y="2064"/>
            <a:ext cx="2688" cy="1606"/>
          </p:xfrm>
          <a:graphic>
            <a:graphicData uri="http://schemas.openxmlformats.org/presentationml/2006/ole">
              <mc:AlternateContent xmlns:mc="http://schemas.openxmlformats.org/markup-compatibility/2006">
                <mc:Choice xmlns:v="urn:schemas-microsoft-com:vml" Requires="v">
                  <p:oleObj spid="_x0000_s39997" name="位图图像" r:id="rId5" imgW="2152951" imgH="1286055" progId="Paint.Picture">
                    <p:embed/>
                  </p:oleObj>
                </mc:Choice>
                <mc:Fallback>
                  <p:oleObj name="位图图像" r:id="rId5" imgW="2152951" imgH="1286055" progId="Paint.Picture">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96" y="2064"/>
                          <a:ext cx="2688" cy="1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9945" name="Text Box 12"/>
            <p:cNvSpPr txBox="1">
              <a:spLocks noChangeArrowheads="1"/>
            </p:cNvSpPr>
            <p:nvPr/>
          </p:nvSpPr>
          <p:spPr bwMode="auto">
            <a:xfrm>
              <a:off x="3247" y="3600"/>
              <a:ext cx="140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标注示例图</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21861"/>
                                        </p:tgtEl>
                                        <p:attrNameLst>
                                          <p:attrName>style.visibility</p:attrName>
                                        </p:attrNameLst>
                                      </p:cBhvr>
                                      <p:to>
                                        <p:strVal val="visible"/>
                                      </p:to>
                                    </p:set>
                                    <p:animEffect transition="in" filter="wipe(left)">
                                      <p:cBhvr>
                                        <p:cTn id="7" dur="2000"/>
                                        <p:tgtEl>
                                          <p:spTgt spid="12186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121869"/>
                                        </p:tgtEl>
                                        <p:attrNameLst>
                                          <p:attrName>style.visibility</p:attrName>
                                        </p:attrNameLst>
                                      </p:cBhvr>
                                      <p:to>
                                        <p:strVal val="visible"/>
                                      </p:to>
                                    </p:set>
                                    <p:anim calcmode="lin" valueType="num">
                                      <p:cBhvr additive="base">
                                        <p:cTn id="12" dur="500" fill="hold"/>
                                        <p:tgtEl>
                                          <p:spTgt spid="121869"/>
                                        </p:tgtEl>
                                        <p:attrNameLst>
                                          <p:attrName>ppt_x</p:attrName>
                                        </p:attrNameLst>
                                      </p:cBhvr>
                                      <p:tavLst>
                                        <p:tav tm="0">
                                          <p:val>
                                            <p:strVal val="1+#ppt_w/2"/>
                                          </p:val>
                                        </p:tav>
                                        <p:tav tm="100000">
                                          <p:val>
                                            <p:strVal val="#ppt_x"/>
                                          </p:val>
                                        </p:tav>
                                      </p:tavLst>
                                    </p:anim>
                                    <p:anim calcmode="lin" valueType="num">
                                      <p:cBhvr additive="base">
                                        <p:cTn id="13" dur="500" fill="hold"/>
                                        <p:tgtEl>
                                          <p:spTgt spid="121869"/>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121862"/>
                                        </p:tgtEl>
                                        <p:attrNameLst>
                                          <p:attrName>style.visibility</p:attrName>
                                        </p:attrNameLst>
                                      </p:cBhvr>
                                      <p:to>
                                        <p:strVal val="visible"/>
                                      </p:to>
                                    </p:set>
                                    <p:animEffect transition="in" filter="wipe(left)">
                                      <p:cBhvr>
                                        <p:cTn id="18" dur="300"/>
                                        <p:tgtEl>
                                          <p:spTgt spid="121862"/>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21860"/>
                                        </p:tgtEl>
                                        <p:attrNameLst>
                                          <p:attrName>style.visibility</p:attrName>
                                        </p:attrNameLst>
                                      </p:cBhvr>
                                      <p:to>
                                        <p:strVal val="visible"/>
                                      </p:to>
                                    </p:set>
                                    <p:animEffect transition="in" filter="wipe(left)">
                                      <p:cBhvr>
                                        <p:cTn id="23" dur="300"/>
                                        <p:tgtEl>
                                          <p:spTgt spid="121860"/>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nodeType="clickEffect">
                                  <p:stCondLst>
                                    <p:cond delay="0"/>
                                  </p:stCondLst>
                                  <p:childTnLst>
                                    <p:set>
                                      <p:cBhvr>
                                        <p:cTn id="27" dur="1" fill="hold">
                                          <p:stCondLst>
                                            <p:cond delay="0"/>
                                          </p:stCondLst>
                                        </p:cTn>
                                        <p:tgtEl>
                                          <p:spTgt spid="121867"/>
                                        </p:tgtEl>
                                        <p:attrNameLst>
                                          <p:attrName>style.visibility</p:attrName>
                                        </p:attrNameLst>
                                      </p:cBhvr>
                                      <p:to>
                                        <p:strVal val="visible"/>
                                      </p:to>
                                    </p:set>
                                    <p:anim calcmode="lin" valueType="num">
                                      <p:cBhvr additive="base">
                                        <p:cTn id="28" dur="500" fill="hold"/>
                                        <p:tgtEl>
                                          <p:spTgt spid="121867"/>
                                        </p:tgtEl>
                                        <p:attrNameLst>
                                          <p:attrName>ppt_x</p:attrName>
                                        </p:attrNameLst>
                                      </p:cBhvr>
                                      <p:tavLst>
                                        <p:tav tm="0">
                                          <p:val>
                                            <p:strVal val="0-#ppt_w/2"/>
                                          </p:val>
                                        </p:tav>
                                        <p:tav tm="100000">
                                          <p:val>
                                            <p:strVal val="#ppt_x"/>
                                          </p:val>
                                        </p:tav>
                                      </p:tavLst>
                                    </p:anim>
                                    <p:anim calcmode="lin" valueType="num">
                                      <p:cBhvr additive="base">
                                        <p:cTn id="29" dur="500" fill="hold"/>
                                        <p:tgtEl>
                                          <p:spTgt spid="1218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60" grpId="0" autoUpdateAnimBg="0"/>
      <p:bldP spid="121861" grpId="0" autoUpdateAnimBg="0"/>
      <p:bldP spid="121862"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14E6A46-40F8-4415-BE1D-EF1714493C22}" type="slidenum">
              <a:rPr lang="en-US" altLang="zh-CN" sz="2000" smtClean="0">
                <a:solidFill>
                  <a:srgbClr val="0000FF"/>
                </a:solidFill>
              </a:rPr>
              <a:pPr eaLnBrk="1" hangingPunct="1"/>
              <a:t>39</a:t>
            </a:fld>
            <a:endParaRPr lang="en-US" altLang="zh-CN" sz="2000" smtClean="0">
              <a:solidFill>
                <a:srgbClr val="0000FF"/>
              </a:solidFill>
            </a:endParaRPr>
          </a:p>
        </p:txBody>
      </p:sp>
      <p:sp>
        <p:nvSpPr>
          <p:cNvPr id="122884" name="Text Box 4"/>
          <p:cNvSpPr txBox="1">
            <a:spLocks noChangeArrowheads="1"/>
          </p:cNvSpPr>
          <p:nvPr/>
        </p:nvSpPr>
        <p:spPr bwMode="auto">
          <a:xfrm>
            <a:off x="1548359" y="1603648"/>
            <a:ext cx="494283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dirty="0"/>
              <a:t>(2)  </a:t>
            </a:r>
            <a:r>
              <a:rPr lang="zh-CN" altLang="en-US" b="1" dirty="0">
                <a:latin typeface="宋体" pitchFamily="2" charset="-122"/>
              </a:rPr>
              <a:t>同轴度公差带</a:t>
            </a:r>
            <a:endParaRPr lang="zh-CN" altLang="en-US" b="1" dirty="0"/>
          </a:p>
        </p:txBody>
      </p:sp>
      <p:sp>
        <p:nvSpPr>
          <p:cNvPr id="122885" name="Text Box 5"/>
          <p:cNvSpPr txBox="1">
            <a:spLocks noChangeArrowheads="1"/>
          </p:cNvSpPr>
          <p:nvPr/>
        </p:nvSpPr>
        <p:spPr bwMode="auto">
          <a:xfrm>
            <a:off x="611560" y="1977260"/>
            <a:ext cx="7489527" cy="16677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spcBef>
                <a:spcPct val="50000"/>
              </a:spcBef>
            </a:pPr>
            <a:r>
              <a:rPr lang="en-US" altLang="zh-CN" dirty="0">
                <a:latin typeface="宋体" pitchFamily="2" charset="-122"/>
              </a:rPr>
              <a:t>    </a:t>
            </a:r>
            <a:r>
              <a:rPr lang="en-US" altLang="zh-CN" dirty="0" smtClean="0">
                <a:latin typeface="宋体" pitchFamily="2" charset="-122"/>
              </a:rPr>
              <a:t>  </a:t>
            </a:r>
            <a:r>
              <a:rPr lang="zh-CN" altLang="en-US" b="1" dirty="0" smtClean="0">
                <a:solidFill>
                  <a:srgbClr val="FF0000"/>
                </a:solidFill>
                <a:latin typeface="宋体" pitchFamily="2" charset="-122"/>
              </a:rPr>
              <a:t>同轴</a:t>
            </a:r>
            <a:r>
              <a:rPr lang="zh-CN" altLang="en-US" b="1" dirty="0">
                <a:solidFill>
                  <a:srgbClr val="FF0000"/>
                </a:solidFill>
                <a:latin typeface="宋体" pitchFamily="2" charset="-122"/>
              </a:rPr>
              <a:t>度公差带</a:t>
            </a:r>
            <a:r>
              <a:rPr lang="zh-CN" altLang="en-US" b="1" dirty="0">
                <a:latin typeface="宋体" pitchFamily="2" charset="-122"/>
              </a:rPr>
              <a:t>是控制被测要素为</a:t>
            </a:r>
            <a:r>
              <a:rPr lang="zh-CN" altLang="en-US" b="1" dirty="0"/>
              <a:t>（圆柱面或圆锥面）</a:t>
            </a:r>
            <a:r>
              <a:rPr lang="zh-CN" altLang="en-US" b="1" dirty="0">
                <a:latin typeface="宋体" pitchFamily="2" charset="-122"/>
              </a:rPr>
              <a:t>轴线，即被测实际轴线与基准轴线重合程度的精度要求。</a:t>
            </a:r>
          </a:p>
        </p:txBody>
      </p:sp>
      <p:sp>
        <p:nvSpPr>
          <p:cNvPr id="122886" name="Text Box 6"/>
          <p:cNvSpPr txBox="1">
            <a:spLocks noChangeArrowheads="1"/>
          </p:cNvSpPr>
          <p:nvPr/>
        </p:nvSpPr>
        <p:spPr bwMode="auto">
          <a:xfrm>
            <a:off x="683641" y="3602399"/>
            <a:ext cx="7201422"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spcBef>
                <a:spcPct val="50000"/>
              </a:spcBef>
            </a:pPr>
            <a:r>
              <a:rPr lang="zh-CN" altLang="en-US" b="1" dirty="0" smtClean="0">
                <a:solidFill>
                  <a:srgbClr val="FF0000"/>
                </a:solidFill>
                <a:latin typeface="宋体" pitchFamily="2" charset="-122"/>
              </a:rPr>
              <a:t>     同轴</a:t>
            </a:r>
            <a:r>
              <a:rPr lang="zh-CN" altLang="en-US" b="1" dirty="0">
                <a:solidFill>
                  <a:srgbClr val="FF0000"/>
                </a:solidFill>
                <a:latin typeface="宋体" pitchFamily="2" charset="-122"/>
              </a:rPr>
              <a:t>度公差</a:t>
            </a:r>
            <a:r>
              <a:rPr lang="zh-CN" altLang="en-US" b="1" dirty="0">
                <a:latin typeface="宋体" pitchFamily="2" charset="-122"/>
              </a:rPr>
              <a:t>是指被测实际轴线对基准轴线的允许变动量。</a:t>
            </a:r>
            <a:endParaRPr lang="zh-CN" altLang="en-US"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122884">
                                            <p:txEl>
                                              <p:pRg st="0" end="0"/>
                                            </p:txEl>
                                          </p:spTgt>
                                        </p:tgtEl>
                                        <p:attrNameLst>
                                          <p:attrName>style.visibility</p:attrName>
                                        </p:attrNameLst>
                                      </p:cBhvr>
                                      <p:to>
                                        <p:strVal val="visible"/>
                                      </p:to>
                                    </p:set>
                                    <p:animEffect transition="in" filter="wipe(left)">
                                      <p:cBhvr>
                                        <p:cTn id="7" dur="300"/>
                                        <p:tgtEl>
                                          <p:spTgt spid="12288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22885">
                                            <p:txEl>
                                              <p:pRg st="0" end="0"/>
                                            </p:txEl>
                                          </p:spTgt>
                                        </p:tgtEl>
                                        <p:attrNameLst>
                                          <p:attrName>style.visibility</p:attrName>
                                        </p:attrNameLst>
                                      </p:cBhvr>
                                      <p:to>
                                        <p:strVal val="visible"/>
                                      </p:to>
                                    </p:set>
                                    <p:animEffect transition="in" filter="wipe(left)">
                                      <p:cBhvr>
                                        <p:cTn id="12" dur="300"/>
                                        <p:tgtEl>
                                          <p:spTgt spid="122885">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22886">
                                            <p:txEl>
                                              <p:pRg st="0" end="0"/>
                                            </p:txEl>
                                          </p:spTgt>
                                        </p:tgtEl>
                                        <p:attrNameLst>
                                          <p:attrName>style.visibility</p:attrName>
                                        </p:attrNameLst>
                                      </p:cBhvr>
                                      <p:to>
                                        <p:strVal val="visible"/>
                                      </p:to>
                                    </p:set>
                                    <p:animEffect transition="in" filter="wipe(left)">
                                      <p:cBhvr>
                                        <p:cTn id="17" dur="300"/>
                                        <p:tgtEl>
                                          <p:spTgt spid="12288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4" grpId="0" build="p" autoUpdateAnimBg="0"/>
      <p:bldP spid="122885" grpId="0" build="p" autoUpdateAnimBg="0"/>
      <p:bldP spid="122886" grpId="0" build="p"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116E213-4BB8-4736-BA9D-830CE1BC7424}" type="slidenum">
              <a:rPr lang="en-US" altLang="zh-CN" sz="2000" smtClean="0">
                <a:solidFill>
                  <a:srgbClr val="0000FF"/>
                </a:solidFill>
              </a:rPr>
              <a:pPr eaLnBrk="1" hangingPunct="1"/>
              <a:t>4</a:t>
            </a:fld>
            <a:endParaRPr lang="en-US" altLang="zh-CN" sz="2000" smtClean="0">
              <a:solidFill>
                <a:srgbClr val="0000FF"/>
              </a:solidFill>
            </a:endParaRPr>
          </a:p>
        </p:txBody>
      </p:sp>
      <p:sp>
        <p:nvSpPr>
          <p:cNvPr id="100356" name="Text Box 4"/>
          <p:cNvSpPr txBox="1">
            <a:spLocks noChangeArrowheads="1"/>
          </p:cNvSpPr>
          <p:nvPr/>
        </p:nvSpPr>
        <p:spPr bwMode="auto">
          <a:xfrm>
            <a:off x="1237260" y="1527175"/>
            <a:ext cx="34448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1. </a:t>
            </a:r>
            <a:r>
              <a:rPr lang="zh-CN" altLang="en-US" b="1" dirty="0"/>
              <a:t>形状公差带</a:t>
            </a:r>
          </a:p>
        </p:txBody>
      </p:sp>
      <p:sp>
        <p:nvSpPr>
          <p:cNvPr id="100357" name="Text Box 5"/>
          <p:cNvSpPr txBox="1">
            <a:spLocks noChangeArrowheads="1"/>
          </p:cNvSpPr>
          <p:nvPr/>
        </p:nvSpPr>
        <p:spPr bwMode="auto">
          <a:xfrm>
            <a:off x="1100844" y="2031231"/>
            <a:ext cx="7467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形状公差带是控制被测要素为线或面。</a:t>
            </a:r>
          </a:p>
        </p:txBody>
      </p:sp>
      <p:sp>
        <p:nvSpPr>
          <p:cNvPr id="7" name="矩形 6"/>
          <p:cNvSpPr/>
          <p:nvPr/>
        </p:nvSpPr>
        <p:spPr>
          <a:xfrm>
            <a:off x="395536" y="2459211"/>
            <a:ext cx="7848872" cy="2308324"/>
          </a:xfrm>
          <a:prstGeom prst="rect">
            <a:avLst/>
          </a:prstGeom>
        </p:spPr>
        <p:txBody>
          <a:bodyPr wrap="square">
            <a:spAutoFit/>
          </a:bodyPr>
          <a:lstStyle/>
          <a:p>
            <a:pPr>
              <a:lnSpc>
                <a:spcPct val="150000"/>
              </a:lnSpc>
            </a:pPr>
            <a:r>
              <a:rPr lang="zh-CN" altLang="en-US" b="1" dirty="0" smtClean="0"/>
              <a:t>         形状公差</a:t>
            </a:r>
            <a:r>
              <a:rPr lang="zh-CN" altLang="en-US" b="1" dirty="0"/>
              <a:t>有直线度、平面度、圆度和圆柱度等</a:t>
            </a:r>
            <a:r>
              <a:rPr lang="zh-CN" altLang="en-US" b="1" dirty="0" smtClean="0"/>
              <a:t>主要</a:t>
            </a:r>
            <a:r>
              <a:rPr lang="zh-CN" altLang="en-US" b="1" dirty="0"/>
              <a:t>几何公差项目</a:t>
            </a:r>
            <a:r>
              <a:rPr lang="en-US" altLang="zh-CN" b="1" dirty="0"/>
              <a:t>(</a:t>
            </a:r>
            <a:r>
              <a:rPr lang="zh-CN" altLang="en-US" b="1" dirty="0"/>
              <a:t>也称特征项目</a:t>
            </a:r>
            <a:r>
              <a:rPr lang="en-US" altLang="zh-CN" b="1" dirty="0"/>
              <a:t>)</a:t>
            </a:r>
            <a:r>
              <a:rPr lang="zh-CN" altLang="en-US" b="1" dirty="0"/>
              <a:t>。它们不涉及基准</a:t>
            </a:r>
            <a:r>
              <a:rPr lang="en-US" altLang="zh-CN" b="1" dirty="0"/>
              <a:t>,</a:t>
            </a:r>
            <a:r>
              <a:rPr lang="zh-CN" altLang="en-US" b="1" dirty="0"/>
              <a:t>被测要素的理想形状不涉及尺寸</a:t>
            </a:r>
            <a:r>
              <a:rPr lang="en-US" altLang="zh-CN" b="1" dirty="0" smtClean="0"/>
              <a:t>,</a:t>
            </a:r>
            <a:r>
              <a:rPr lang="zh-CN" altLang="en-US" b="1" dirty="0" smtClean="0"/>
              <a:t>公差带</a:t>
            </a:r>
            <a:r>
              <a:rPr lang="zh-CN" altLang="en-US" b="1" dirty="0"/>
              <a:t>的方向位置可以浮动</a:t>
            </a:r>
            <a:r>
              <a:rPr lang="en-US" altLang="zh-CN" b="1" dirty="0"/>
              <a:t>,</a:t>
            </a:r>
            <a:r>
              <a:rPr lang="zh-CN" altLang="en-US" b="1" dirty="0"/>
              <a:t>即公差带只有形状和大小的要求</a:t>
            </a:r>
            <a:r>
              <a:rPr lang="en-US" altLang="zh-CN" b="1" dirty="0"/>
              <a:t>,</a:t>
            </a:r>
            <a:r>
              <a:rPr lang="zh-CN" altLang="en-US" b="1" dirty="0"/>
              <a:t>而没有方位的</a:t>
            </a:r>
            <a:r>
              <a:rPr lang="zh-CN" altLang="en-US" b="1" dirty="0" smtClean="0"/>
              <a:t>要求。</a:t>
            </a:r>
            <a:endParaRPr lang="zh-CN" altLang="en-US" b="1" dirty="0"/>
          </a:p>
        </p:txBody>
      </p:sp>
      <p:sp>
        <p:nvSpPr>
          <p:cNvPr id="2" name="矩形 1"/>
          <p:cNvSpPr/>
          <p:nvPr/>
        </p:nvSpPr>
        <p:spPr>
          <a:xfrm>
            <a:off x="1079612" y="4767535"/>
            <a:ext cx="6984776" cy="461665"/>
          </a:xfrm>
          <a:prstGeom prst="rect">
            <a:avLst/>
          </a:prstGeom>
        </p:spPr>
        <p:txBody>
          <a:bodyPr wrap="square">
            <a:spAutoFit/>
          </a:bodyPr>
          <a:lstStyle/>
          <a:p>
            <a:r>
              <a:rPr lang="zh-CN" altLang="en-US" b="1" dirty="0" smtClean="0"/>
              <a:t>形状公差带公差带</a:t>
            </a:r>
            <a:r>
              <a:rPr lang="zh-CN" altLang="en-US" b="1" dirty="0"/>
              <a:t>的定义和标注示例</a:t>
            </a:r>
            <a:r>
              <a:rPr lang="en-US" altLang="zh-CN" b="1" dirty="0"/>
              <a:t>,</a:t>
            </a:r>
            <a:r>
              <a:rPr lang="zh-CN" altLang="en-US" b="1" dirty="0"/>
              <a:t>见表</a:t>
            </a:r>
            <a:r>
              <a:rPr lang="en-US" altLang="zh-CN" b="1" dirty="0"/>
              <a:t>4. 4</a:t>
            </a:r>
            <a:r>
              <a:rPr lang="zh-CN" altLang="en-US" b="1" dirty="0"/>
              <a:t>。</a:t>
            </a:r>
            <a:endParaRPr lang="zh-CN" alt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00356"/>
                                        </p:tgtEl>
                                        <p:attrNameLst>
                                          <p:attrName>style.visibility</p:attrName>
                                        </p:attrNameLst>
                                      </p:cBhvr>
                                      <p:to>
                                        <p:strVal val="visible"/>
                                      </p:to>
                                    </p:set>
                                    <p:animEffect transition="in" filter="wipe(left)">
                                      <p:cBhvr>
                                        <p:cTn id="7" dur="300"/>
                                        <p:tgtEl>
                                          <p:spTgt spid="10035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00357"/>
                                        </p:tgtEl>
                                        <p:attrNameLst>
                                          <p:attrName>style.visibility</p:attrName>
                                        </p:attrNameLst>
                                      </p:cBhvr>
                                      <p:to>
                                        <p:strVal val="visible"/>
                                      </p:to>
                                    </p:set>
                                    <p:animEffect transition="in" filter="wipe(left)">
                                      <p:cBhvr>
                                        <p:cTn id="12" dur="300"/>
                                        <p:tgtEl>
                                          <p:spTgt spid="10035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6" grpId="0" autoUpdateAnimBg="0"/>
      <p:bldP spid="100357" grpId="0" autoUpdateAnimBg="0"/>
      <p:bldP spid="7" grpId="0"/>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055B3D0-2C97-49D0-A5CA-E8E987301F8A}" type="slidenum">
              <a:rPr lang="en-US" altLang="zh-CN" sz="2000" smtClean="0">
                <a:solidFill>
                  <a:srgbClr val="0000FF"/>
                </a:solidFill>
              </a:rPr>
              <a:pPr eaLnBrk="1" hangingPunct="1"/>
              <a:t>40</a:t>
            </a:fld>
            <a:endParaRPr lang="en-US" altLang="zh-CN" sz="2000" smtClean="0">
              <a:solidFill>
                <a:srgbClr val="0000FF"/>
              </a:solidFill>
            </a:endParaRPr>
          </a:p>
        </p:txBody>
      </p:sp>
      <p:sp>
        <p:nvSpPr>
          <p:cNvPr id="123909" name="Text Box 5"/>
          <p:cNvSpPr txBox="1">
            <a:spLocks noChangeArrowheads="1"/>
          </p:cNvSpPr>
          <p:nvPr/>
        </p:nvSpPr>
        <p:spPr bwMode="auto">
          <a:xfrm>
            <a:off x="669032" y="2222624"/>
            <a:ext cx="7287344" cy="142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t>    </a:t>
            </a:r>
            <a:r>
              <a:rPr lang="en-US" altLang="zh-CN" b="1" dirty="0" smtClean="0"/>
              <a:t>    </a:t>
            </a:r>
            <a:r>
              <a:rPr lang="zh-CN" altLang="en-US" b="1" dirty="0">
                <a:solidFill>
                  <a:srgbClr val="C00000"/>
                </a:solidFill>
              </a:rPr>
              <a:t>公差带</a:t>
            </a:r>
            <a:r>
              <a:rPr lang="zh-CN" altLang="en-US" b="1" dirty="0">
                <a:solidFill>
                  <a:srgbClr val="FF0000"/>
                </a:solidFill>
              </a:rPr>
              <a:t>定义</a:t>
            </a:r>
            <a:r>
              <a:rPr lang="zh-CN" altLang="en-US" dirty="0"/>
              <a:t>：</a:t>
            </a:r>
            <a:r>
              <a:rPr lang="zh-CN" altLang="en-US" b="1" dirty="0"/>
              <a:t>公差带为直径等于公差值</a:t>
            </a:r>
            <a:r>
              <a:rPr lang="en-US" altLang="zh-CN" b="1" i="1" dirty="0">
                <a:latin typeface="Swis721 BT" pitchFamily="34" charset="0"/>
              </a:rPr>
              <a:t>Φ</a:t>
            </a:r>
            <a:r>
              <a:rPr lang="en-US" altLang="zh-CN" b="1" i="1" dirty="0"/>
              <a:t> t </a:t>
            </a:r>
            <a:r>
              <a:rPr lang="zh-CN" altLang="en-US" b="1" dirty="0"/>
              <a:t>的圆柱面所限定的区域。该圆柱面的轴线与基准轴线重合，如下左图所示。</a:t>
            </a:r>
          </a:p>
        </p:txBody>
      </p:sp>
      <p:sp>
        <p:nvSpPr>
          <p:cNvPr id="123910" name="Text Box 6"/>
          <p:cNvSpPr txBox="1">
            <a:spLocks noChangeArrowheads="1"/>
          </p:cNvSpPr>
          <p:nvPr/>
        </p:nvSpPr>
        <p:spPr bwMode="auto">
          <a:xfrm>
            <a:off x="1331640" y="836712"/>
            <a:ext cx="6477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solidFill>
                  <a:srgbClr val="FF0000"/>
                </a:solidFill>
              </a:rPr>
              <a:t>同轴度标注示例</a:t>
            </a:r>
            <a:r>
              <a:rPr lang="zh-CN" altLang="en-US" b="1" dirty="0">
                <a:solidFill>
                  <a:schemeClr val="tx2"/>
                </a:solidFill>
              </a:rPr>
              <a:t>如下右图所示</a:t>
            </a:r>
            <a:r>
              <a:rPr lang="zh-CN" altLang="en-US" b="1" dirty="0">
                <a:solidFill>
                  <a:srgbClr val="FF0000"/>
                </a:solidFill>
              </a:rPr>
              <a:t>。</a:t>
            </a:r>
          </a:p>
        </p:txBody>
      </p:sp>
      <p:sp>
        <p:nvSpPr>
          <p:cNvPr id="123911" name="Text Box 7"/>
          <p:cNvSpPr txBox="1">
            <a:spLocks noChangeArrowheads="1"/>
          </p:cNvSpPr>
          <p:nvPr/>
        </p:nvSpPr>
        <p:spPr bwMode="auto">
          <a:xfrm>
            <a:off x="664840" y="1312144"/>
            <a:ext cx="7507560"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solidFill>
                  <a:srgbClr val="FF0000"/>
                </a:solidFill>
              </a:rPr>
              <a:t>         </a:t>
            </a:r>
            <a:r>
              <a:rPr lang="zh-CN" altLang="en-US" b="1" dirty="0">
                <a:solidFill>
                  <a:srgbClr val="FF0000"/>
                </a:solidFill>
              </a:rPr>
              <a:t>标注含义</a:t>
            </a:r>
            <a:r>
              <a:rPr lang="zh-CN" altLang="en-US" dirty="0"/>
              <a:t>：</a:t>
            </a:r>
            <a:r>
              <a:rPr lang="zh-CN" altLang="en-US" b="1" dirty="0"/>
              <a:t>大圆柱面的提取（实际）中心线应限定在直径等于</a:t>
            </a:r>
            <a:r>
              <a:rPr lang="en-US" altLang="zh-CN" b="1" i="1" dirty="0">
                <a:latin typeface="Swis721 BT" pitchFamily="34" charset="0"/>
              </a:rPr>
              <a:t>Φ</a:t>
            </a:r>
            <a:r>
              <a:rPr lang="en-US" altLang="zh-CN" b="1" dirty="0"/>
              <a:t> 0. 1</a:t>
            </a:r>
            <a:r>
              <a:rPr lang="zh-CN" altLang="en-US" b="1" dirty="0"/>
              <a:t>、以基准轴线</a:t>
            </a:r>
            <a:r>
              <a:rPr lang="en-US" altLang="zh-CN" b="1" i="1" dirty="0"/>
              <a:t>A</a:t>
            </a:r>
            <a:r>
              <a:rPr lang="zh-CN" altLang="en-US" b="1" dirty="0"/>
              <a:t>为轴线的圆柱面内。</a:t>
            </a:r>
          </a:p>
        </p:txBody>
      </p:sp>
      <p:grpSp>
        <p:nvGrpSpPr>
          <p:cNvPr id="123917" name="Group 13"/>
          <p:cNvGrpSpPr>
            <a:grpSpLocks/>
          </p:cNvGrpSpPr>
          <p:nvPr/>
        </p:nvGrpSpPr>
        <p:grpSpPr bwMode="auto">
          <a:xfrm>
            <a:off x="817240" y="3507011"/>
            <a:ext cx="4114800" cy="2154237"/>
            <a:chOff x="144" y="1920"/>
            <a:chExt cx="2592" cy="1357"/>
          </a:xfrm>
        </p:grpSpPr>
        <p:graphicFrame>
          <p:nvGraphicFramePr>
            <p:cNvPr id="41994" name="Object 8"/>
            <p:cNvGraphicFramePr>
              <a:graphicFrameLocks noChangeAspect="1"/>
            </p:cNvGraphicFramePr>
            <p:nvPr/>
          </p:nvGraphicFramePr>
          <p:xfrm>
            <a:off x="144" y="1920"/>
            <a:ext cx="2592" cy="1044"/>
          </p:xfrm>
          <a:graphic>
            <a:graphicData uri="http://schemas.openxmlformats.org/presentationml/2006/ole">
              <mc:AlternateContent xmlns:mc="http://schemas.openxmlformats.org/markup-compatibility/2006">
                <mc:Choice xmlns:v="urn:schemas-microsoft-com:vml" Requires="v">
                  <p:oleObj spid="_x0000_s42040" name="位图图像" r:id="rId3" imgW="2010056" imgH="809738" progId="Paint.Picture">
                    <p:embed/>
                  </p:oleObj>
                </mc:Choice>
                <mc:Fallback>
                  <p:oleObj name="位图图像" r:id="rId3" imgW="2010056" imgH="809738" progId="Paint.Picture">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 y="1920"/>
                          <a:ext cx="2592" cy="10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1995" name="Text Box 10"/>
            <p:cNvSpPr txBox="1">
              <a:spLocks noChangeArrowheads="1"/>
            </p:cNvSpPr>
            <p:nvPr/>
          </p:nvSpPr>
          <p:spPr bwMode="auto">
            <a:xfrm>
              <a:off x="854" y="2989"/>
              <a:ext cx="140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公 差 带 图</a:t>
              </a:r>
            </a:p>
          </p:txBody>
        </p:sp>
      </p:grpSp>
      <p:grpSp>
        <p:nvGrpSpPr>
          <p:cNvPr id="123916" name="Group 12"/>
          <p:cNvGrpSpPr>
            <a:grpSpLocks/>
          </p:cNvGrpSpPr>
          <p:nvPr/>
        </p:nvGrpSpPr>
        <p:grpSpPr bwMode="auto">
          <a:xfrm>
            <a:off x="4800600" y="3116857"/>
            <a:ext cx="2971800" cy="3192463"/>
            <a:chOff x="3024" y="1728"/>
            <a:chExt cx="1872" cy="2011"/>
          </a:xfrm>
        </p:grpSpPr>
        <p:graphicFrame>
          <p:nvGraphicFramePr>
            <p:cNvPr id="41992" name="Object 9"/>
            <p:cNvGraphicFramePr>
              <a:graphicFrameLocks noChangeAspect="1"/>
            </p:cNvGraphicFramePr>
            <p:nvPr/>
          </p:nvGraphicFramePr>
          <p:xfrm>
            <a:off x="3024" y="1728"/>
            <a:ext cx="1872" cy="1797"/>
          </p:xfrm>
          <a:graphic>
            <a:graphicData uri="http://schemas.openxmlformats.org/presentationml/2006/ole">
              <mc:AlternateContent xmlns:mc="http://schemas.openxmlformats.org/markup-compatibility/2006">
                <mc:Choice xmlns:v="urn:schemas-microsoft-com:vml" Requires="v">
                  <p:oleObj spid="_x0000_s42041" name="位图图像" r:id="rId5" imgW="1181265" imgH="1133633" progId="Paint.Picture">
                    <p:embed/>
                  </p:oleObj>
                </mc:Choice>
                <mc:Fallback>
                  <p:oleObj name="位图图像" r:id="rId5" imgW="1181265" imgH="1133633" progId="Paint.Picture">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24" y="1728"/>
                          <a:ext cx="1872" cy="17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1993" name="Text Box 11"/>
            <p:cNvSpPr txBox="1">
              <a:spLocks noChangeArrowheads="1"/>
            </p:cNvSpPr>
            <p:nvPr/>
          </p:nvSpPr>
          <p:spPr bwMode="auto">
            <a:xfrm>
              <a:off x="3383" y="3451"/>
              <a:ext cx="140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标注示例图</a:t>
              </a:r>
            </a:p>
          </p:txBody>
        </p:sp>
      </p:grpSp>
      <p:sp>
        <p:nvSpPr>
          <p:cNvPr id="12" name="圆角矩形 11">
            <a:hlinkClick r:id="rId7" action="ppaction://hlinksldjump"/>
          </p:cNvPr>
          <p:cNvSpPr/>
          <p:nvPr/>
        </p:nvSpPr>
        <p:spPr bwMode="auto">
          <a:xfrm>
            <a:off x="7162800" y="6165303"/>
            <a:ext cx="1530009" cy="504057"/>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C0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23910"/>
                                        </p:tgtEl>
                                        <p:attrNameLst>
                                          <p:attrName>style.visibility</p:attrName>
                                        </p:attrNameLst>
                                      </p:cBhvr>
                                      <p:to>
                                        <p:strVal val="visible"/>
                                      </p:to>
                                    </p:set>
                                    <p:animEffect transition="in" filter="wipe(left)">
                                      <p:cBhvr>
                                        <p:cTn id="7" dur="300"/>
                                        <p:tgtEl>
                                          <p:spTgt spid="1239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123916"/>
                                        </p:tgtEl>
                                        <p:attrNameLst>
                                          <p:attrName>style.visibility</p:attrName>
                                        </p:attrNameLst>
                                      </p:cBhvr>
                                      <p:to>
                                        <p:strVal val="visible"/>
                                      </p:to>
                                    </p:set>
                                    <p:anim calcmode="lin" valueType="num">
                                      <p:cBhvr additive="base">
                                        <p:cTn id="12" dur="500" fill="hold"/>
                                        <p:tgtEl>
                                          <p:spTgt spid="123916"/>
                                        </p:tgtEl>
                                        <p:attrNameLst>
                                          <p:attrName>ppt_x</p:attrName>
                                        </p:attrNameLst>
                                      </p:cBhvr>
                                      <p:tavLst>
                                        <p:tav tm="0">
                                          <p:val>
                                            <p:strVal val="1+#ppt_w/2"/>
                                          </p:val>
                                        </p:tav>
                                        <p:tav tm="100000">
                                          <p:val>
                                            <p:strVal val="#ppt_x"/>
                                          </p:val>
                                        </p:tav>
                                      </p:tavLst>
                                    </p:anim>
                                    <p:anim calcmode="lin" valueType="num">
                                      <p:cBhvr additive="base">
                                        <p:cTn id="13" dur="500" fill="hold"/>
                                        <p:tgtEl>
                                          <p:spTgt spid="123916"/>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123911"/>
                                        </p:tgtEl>
                                        <p:attrNameLst>
                                          <p:attrName>style.visibility</p:attrName>
                                        </p:attrNameLst>
                                      </p:cBhvr>
                                      <p:to>
                                        <p:strVal val="visible"/>
                                      </p:to>
                                    </p:set>
                                    <p:animEffect transition="in" filter="wipe(left)">
                                      <p:cBhvr>
                                        <p:cTn id="18" dur="300"/>
                                        <p:tgtEl>
                                          <p:spTgt spid="123911"/>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23909"/>
                                        </p:tgtEl>
                                        <p:attrNameLst>
                                          <p:attrName>style.visibility</p:attrName>
                                        </p:attrNameLst>
                                      </p:cBhvr>
                                      <p:to>
                                        <p:strVal val="visible"/>
                                      </p:to>
                                    </p:set>
                                    <p:animEffect transition="in" filter="wipe(left)">
                                      <p:cBhvr>
                                        <p:cTn id="23" dur="300"/>
                                        <p:tgtEl>
                                          <p:spTgt spid="123909"/>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nodeType="clickEffect">
                                  <p:stCondLst>
                                    <p:cond delay="0"/>
                                  </p:stCondLst>
                                  <p:childTnLst>
                                    <p:set>
                                      <p:cBhvr>
                                        <p:cTn id="27" dur="1" fill="hold">
                                          <p:stCondLst>
                                            <p:cond delay="0"/>
                                          </p:stCondLst>
                                        </p:cTn>
                                        <p:tgtEl>
                                          <p:spTgt spid="123917"/>
                                        </p:tgtEl>
                                        <p:attrNameLst>
                                          <p:attrName>style.visibility</p:attrName>
                                        </p:attrNameLst>
                                      </p:cBhvr>
                                      <p:to>
                                        <p:strVal val="visible"/>
                                      </p:to>
                                    </p:set>
                                    <p:anim calcmode="lin" valueType="num">
                                      <p:cBhvr additive="base">
                                        <p:cTn id="28" dur="500" fill="hold"/>
                                        <p:tgtEl>
                                          <p:spTgt spid="123917"/>
                                        </p:tgtEl>
                                        <p:attrNameLst>
                                          <p:attrName>ppt_x</p:attrName>
                                        </p:attrNameLst>
                                      </p:cBhvr>
                                      <p:tavLst>
                                        <p:tav tm="0">
                                          <p:val>
                                            <p:strVal val="0-#ppt_w/2"/>
                                          </p:val>
                                        </p:tav>
                                        <p:tav tm="100000">
                                          <p:val>
                                            <p:strVal val="#ppt_x"/>
                                          </p:val>
                                        </p:tav>
                                      </p:tavLst>
                                    </p:anim>
                                    <p:anim calcmode="lin" valueType="num">
                                      <p:cBhvr additive="base">
                                        <p:cTn id="29" dur="500" fill="hold"/>
                                        <p:tgtEl>
                                          <p:spTgt spid="1239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9" grpId="0" autoUpdateAnimBg="0"/>
      <p:bldP spid="123910" grpId="0" autoUpdateAnimBg="0"/>
      <p:bldP spid="123911"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77C96594-CF6D-403B-BC97-A107FB61F888}" type="slidenum">
              <a:rPr lang="en-US" altLang="zh-CN" sz="2000" smtClean="0">
                <a:solidFill>
                  <a:srgbClr val="0000FF"/>
                </a:solidFill>
              </a:rPr>
              <a:pPr eaLnBrk="1" hangingPunct="1"/>
              <a:t>41</a:t>
            </a:fld>
            <a:endParaRPr lang="en-US" altLang="zh-CN" sz="2000" smtClean="0">
              <a:solidFill>
                <a:srgbClr val="0000FF"/>
              </a:solidFill>
            </a:endParaRPr>
          </a:p>
        </p:txBody>
      </p:sp>
      <p:sp>
        <p:nvSpPr>
          <p:cNvPr id="124932" name="Text Box 4"/>
          <p:cNvSpPr txBox="1">
            <a:spLocks noChangeArrowheads="1"/>
          </p:cNvSpPr>
          <p:nvPr/>
        </p:nvSpPr>
        <p:spPr bwMode="auto">
          <a:xfrm>
            <a:off x="872034" y="847730"/>
            <a:ext cx="7010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dirty="0"/>
              <a:t>(3)  </a:t>
            </a:r>
            <a:r>
              <a:rPr lang="zh-CN" altLang="en-US" b="1" dirty="0">
                <a:latin typeface="宋体" pitchFamily="2" charset="-122"/>
              </a:rPr>
              <a:t>对称度公差带</a:t>
            </a:r>
            <a:endParaRPr lang="zh-CN" altLang="en-US" b="1" dirty="0"/>
          </a:p>
        </p:txBody>
      </p:sp>
      <p:sp>
        <p:nvSpPr>
          <p:cNvPr id="124933" name="Text Box 5"/>
          <p:cNvSpPr txBox="1">
            <a:spLocks noChangeArrowheads="1"/>
          </p:cNvSpPr>
          <p:nvPr/>
        </p:nvSpPr>
        <p:spPr bwMode="auto">
          <a:xfrm>
            <a:off x="827584" y="1290642"/>
            <a:ext cx="7651576" cy="113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spcBef>
                <a:spcPct val="50000"/>
              </a:spcBef>
            </a:pPr>
            <a:r>
              <a:rPr lang="en-US" altLang="zh-CN" dirty="0">
                <a:latin typeface="宋体" pitchFamily="2" charset="-122"/>
              </a:rPr>
              <a:t>    </a:t>
            </a:r>
            <a:r>
              <a:rPr lang="zh-CN" altLang="en-US" b="1" dirty="0">
                <a:solidFill>
                  <a:srgbClr val="FF0000"/>
                </a:solidFill>
                <a:latin typeface="宋体" pitchFamily="2" charset="-122"/>
              </a:rPr>
              <a:t>对称度公差带</a:t>
            </a:r>
            <a:r>
              <a:rPr lang="zh-CN" altLang="en-US" b="1" dirty="0">
                <a:latin typeface="宋体" pitchFamily="2" charset="-122"/>
              </a:rPr>
              <a:t>是控制被测要素为中心平面或轴线，即被测导出要素与基准导出要素重合程度的精度要求</a:t>
            </a:r>
            <a:r>
              <a:rPr lang="zh-CN" altLang="en-US" dirty="0">
                <a:latin typeface="宋体" pitchFamily="2" charset="-122"/>
              </a:rPr>
              <a:t>。</a:t>
            </a:r>
            <a:endParaRPr lang="zh-CN" altLang="en-US" dirty="0"/>
          </a:p>
        </p:txBody>
      </p:sp>
      <p:sp>
        <p:nvSpPr>
          <p:cNvPr id="124934" name="Text Box 6"/>
          <p:cNvSpPr txBox="1">
            <a:spLocks noChangeArrowheads="1"/>
          </p:cNvSpPr>
          <p:nvPr/>
        </p:nvSpPr>
        <p:spPr bwMode="auto">
          <a:xfrm>
            <a:off x="743363" y="2464836"/>
            <a:ext cx="7507560" cy="1684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spcBef>
                <a:spcPct val="50000"/>
              </a:spcBef>
            </a:pPr>
            <a:r>
              <a:rPr lang="en-US" altLang="zh-CN" dirty="0">
                <a:latin typeface="宋体" pitchFamily="2" charset="-122"/>
              </a:rPr>
              <a:t>    </a:t>
            </a:r>
            <a:r>
              <a:rPr lang="zh-CN" altLang="en-US" b="1" dirty="0">
                <a:solidFill>
                  <a:srgbClr val="FF0000"/>
                </a:solidFill>
                <a:latin typeface="宋体" pitchFamily="2" charset="-122"/>
              </a:rPr>
              <a:t>对称度公差</a:t>
            </a:r>
            <a:r>
              <a:rPr lang="zh-CN" altLang="en-US" b="1" dirty="0">
                <a:latin typeface="宋体" pitchFamily="2" charset="-122"/>
              </a:rPr>
              <a:t>是指被测导出要素（中心平面或轴线）的位置对基准导出要素（基准平面或基准轴线）的允许变动量。</a:t>
            </a:r>
            <a:endParaRPr lang="zh-CN" altLang="en-US" b="1" dirty="0"/>
          </a:p>
        </p:txBody>
      </p:sp>
      <p:sp>
        <p:nvSpPr>
          <p:cNvPr id="124935" name="Text Box 7"/>
          <p:cNvSpPr txBox="1">
            <a:spLocks noChangeArrowheads="1"/>
          </p:cNvSpPr>
          <p:nvPr/>
        </p:nvSpPr>
        <p:spPr bwMode="auto">
          <a:xfrm>
            <a:off x="675648" y="4028871"/>
            <a:ext cx="735273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spcBef>
                <a:spcPct val="50000"/>
              </a:spcBef>
            </a:pPr>
            <a:r>
              <a:rPr lang="en-US" altLang="zh-CN" dirty="0">
                <a:latin typeface="宋体" pitchFamily="2" charset="-122"/>
              </a:rPr>
              <a:t>    </a:t>
            </a:r>
            <a:r>
              <a:rPr lang="zh-CN" altLang="en-US" b="1" dirty="0" smtClean="0">
                <a:solidFill>
                  <a:srgbClr val="FF0000"/>
                </a:solidFill>
                <a:latin typeface="宋体" pitchFamily="2" charset="-122"/>
              </a:rPr>
              <a:t>对称</a:t>
            </a:r>
            <a:r>
              <a:rPr lang="zh-CN" altLang="en-US" b="1" dirty="0">
                <a:solidFill>
                  <a:srgbClr val="FF0000"/>
                </a:solidFill>
                <a:latin typeface="宋体" pitchFamily="2" charset="-122"/>
              </a:rPr>
              <a:t>度公差带</a:t>
            </a:r>
            <a:r>
              <a:rPr lang="zh-CN" altLang="en-US" b="1" dirty="0">
                <a:latin typeface="宋体" pitchFamily="2" charset="-122"/>
              </a:rPr>
              <a:t>是指距离为公差值，并相对于基准</a:t>
            </a:r>
            <a:r>
              <a:rPr lang="zh-CN" altLang="en-US" b="1" dirty="0">
                <a:solidFill>
                  <a:srgbClr val="FF0000"/>
                </a:solidFill>
                <a:latin typeface="宋体" pitchFamily="2" charset="-122"/>
              </a:rPr>
              <a:t>对称配置</a:t>
            </a:r>
            <a:r>
              <a:rPr lang="zh-CN" altLang="en-US" b="1" dirty="0">
                <a:latin typeface="宋体" pitchFamily="2" charset="-122"/>
              </a:rPr>
              <a:t>的两平行平面之间的区域，其位置是固定。</a:t>
            </a:r>
            <a:endParaRPr lang="zh-CN" altLang="en-US"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24932">
                                            <p:txEl>
                                              <p:pRg st="0" end="0"/>
                                            </p:txEl>
                                          </p:spTgt>
                                        </p:tgtEl>
                                        <p:attrNameLst>
                                          <p:attrName>style.visibility</p:attrName>
                                        </p:attrNameLst>
                                      </p:cBhvr>
                                      <p:to>
                                        <p:strVal val="visible"/>
                                      </p:to>
                                    </p:set>
                                    <p:animEffect transition="in" filter="wipe(left)">
                                      <p:cBhvr>
                                        <p:cTn id="7" dur="300"/>
                                        <p:tgtEl>
                                          <p:spTgt spid="12493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24933">
                                            <p:txEl>
                                              <p:pRg st="0" end="0"/>
                                            </p:txEl>
                                          </p:spTgt>
                                        </p:tgtEl>
                                        <p:attrNameLst>
                                          <p:attrName>style.visibility</p:attrName>
                                        </p:attrNameLst>
                                      </p:cBhvr>
                                      <p:to>
                                        <p:strVal val="visible"/>
                                      </p:to>
                                    </p:set>
                                    <p:animEffect transition="in" filter="wipe(left)">
                                      <p:cBhvr>
                                        <p:cTn id="12" dur="300"/>
                                        <p:tgtEl>
                                          <p:spTgt spid="12493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24934">
                                            <p:txEl>
                                              <p:pRg st="0" end="0"/>
                                            </p:txEl>
                                          </p:spTgt>
                                        </p:tgtEl>
                                        <p:attrNameLst>
                                          <p:attrName>style.visibility</p:attrName>
                                        </p:attrNameLst>
                                      </p:cBhvr>
                                      <p:to>
                                        <p:strVal val="visible"/>
                                      </p:to>
                                    </p:set>
                                    <p:animEffect transition="in" filter="wipe(left)">
                                      <p:cBhvr>
                                        <p:cTn id="17" dur="300"/>
                                        <p:tgtEl>
                                          <p:spTgt spid="124934">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24935">
                                            <p:txEl>
                                              <p:pRg st="0" end="0"/>
                                            </p:txEl>
                                          </p:spTgt>
                                        </p:tgtEl>
                                        <p:attrNameLst>
                                          <p:attrName>style.visibility</p:attrName>
                                        </p:attrNameLst>
                                      </p:cBhvr>
                                      <p:to>
                                        <p:strVal val="visible"/>
                                      </p:to>
                                    </p:set>
                                    <p:animEffect transition="in" filter="wipe(left)">
                                      <p:cBhvr>
                                        <p:cTn id="22" dur="300"/>
                                        <p:tgtEl>
                                          <p:spTgt spid="1249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2" grpId="0" build="p" autoUpdateAnimBg="0"/>
      <p:bldP spid="124933" grpId="0" build="p" autoUpdateAnimBg="0"/>
      <p:bldP spid="124934" grpId="0" build="p" autoUpdateAnimBg="0"/>
      <p:bldP spid="124935" grpId="0" build="p"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DDE0CC7-ADF7-47D5-99F4-846D55A25A3E}" type="slidenum">
              <a:rPr lang="en-US" altLang="zh-CN" sz="2000" smtClean="0">
                <a:solidFill>
                  <a:srgbClr val="0000FF"/>
                </a:solidFill>
              </a:rPr>
              <a:pPr eaLnBrk="1" hangingPunct="1"/>
              <a:t>42</a:t>
            </a:fld>
            <a:endParaRPr lang="en-US" altLang="zh-CN" sz="2000" smtClean="0">
              <a:solidFill>
                <a:srgbClr val="0000FF"/>
              </a:solidFill>
            </a:endParaRPr>
          </a:p>
        </p:txBody>
      </p:sp>
      <p:sp>
        <p:nvSpPr>
          <p:cNvPr id="125956" name="Text Box 4"/>
          <p:cNvSpPr txBox="1">
            <a:spLocks noChangeArrowheads="1"/>
          </p:cNvSpPr>
          <p:nvPr/>
        </p:nvSpPr>
        <p:spPr bwMode="auto">
          <a:xfrm>
            <a:off x="523900" y="2348880"/>
            <a:ext cx="779140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pPr>
            <a:r>
              <a:rPr lang="en-US" altLang="zh-CN" b="1" dirty="0"/>
              <a:t>        </a:t>
            </a:r>
            <a:r>
              <a:rPr lang="zh-CN" altLang="en-US" b="1" dirty="0">
                <a:solidFill>
                  <a:srgbClr val="C00000"/>
                </a:solidFill>
              </a:rPr>
              <a:t>公差带</a:t>
            </a:r>
            <a:r>
              <a:rPr lang="zh-CN" altLang="en-US" b="1" dirty="0">
                <a:solidFill>
                  <a:srgbClr val="FF0000"/>
                </a:solidFill>
              </a:rPr>
              <a:t>定义</a:t>
            </a:r>
            <a:r>
              <a:rPr lang="zh-CN" altLang="en-US" dirty="0"/>
              <a:t>：</a:t>
            </a:r>
            <a:r>
              <a:rPr lang="zh-CN" altLang="en-US" b="1" dirty="0"/>
              <a:t>公差带为间距等于公差值</a:t>
            </a:r>
            <a:r>
              <a:rPr lang="zh-CN" altLang="en-US" b="1" i="1" dirty="0"/>
              <a:t> </a:t>
            </a:r>
            <a:r>
              <a:rPr lang="en-US" altLang="zh-CN" b="1" i="1" dirty="0"/>
              <a:t>t</a:t>
            </a:r>
            <a:r>
              <a:rPr lang="zh-CN" altLang="en-US" b="1" i="1" dirty="0"/>
              <a:t>、</a:t>
            </a:r>
            <a:r>
              <a:rPr lang="zh-CN" altLang="en-US" b="1" dirty="0"/>
              <a:t>对称于基准中心平面的两平行平面所限定的区域。如下左图所示。</a:t>
            </a:r>
          </a:p>
        </p:txBody>
      </p:sp>
      <p:sp>
        <p:nvSpPr>
          <p:cNvPr id="125957" name="Text Box 5"/>
          <p:cNvSpPr txBox="1">
            <a:spLocks noChangeArrowheads="1"/>
          </p:cNvSpPr>
          <p:nvPr/>
        </p:nvSpPr>
        <p:spPr bwMode="auto">
          <a:xfrm>
            <a:off x="1271736" y="833442"/>
            <a:ext cx="6324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solidFill>
                  <a:srgbClr val="FF0000"/>
                </a:solidFill>
              </a:rPr>
              <a:t>对称度标注示例</a:t>
            </a:r>
            <a:r>
              <a:rPr lang="zh-CN" altLang="en-US" b="1" dirty="0">
                <a:solidFill>
                  <a:schemeClr val="tx2"/>
                </a:solidFill>
              </a:rPr>
              <a:t>如下右图所示</a:t>
            </a:r>
            <a:r>
              <a:rPr lang="zh-CN" altLang="en-US" b="1" dirty="0">
                <a:solidFill>
                  <a:srgbClr val="FF0000"/>
                </a:solidFill>
              </a:rPr>
              <a:t>。  </a:t>
            </a:r>
          </a:p>
        </p:txBody>
      </p:sp>
      <p:sp>
        <p:nvSpPr>
          <p:cNvPr id="125958" name="Text Box 6"/>
          <p:cNvSpPr txBox="1">
            <a:spLocks noChangeArrowheads="1"/>
          </p:cNvSpPr>
          <p:nvPr/>
        </p:nvSpPr>
        <p:spPr bwMode="auto">
          <a:xfrm>
            <a:off x="539552" y="1290642"/>
            <a:ext cx="7507560" cy="113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pPr>
            <a:r>
              <a:rPr lang="en-US" altLang="zh-CN" b="1" dirty="0">
                <a:solidFill>
                  <a:srgbClr val="FF0000"/>
                </a:solidFill>
              </a:rPr>
              <a:t>         </a:t>
            </a:r>
            <a:r>
              <a:rPr lang="zh-CN" altLang="en-US" b="1" dirty="0">
                <a:solidFill>
                  <a:srgbClr val="FF0000"/>
                </a:solidFill>
              </a:rPr>
              <a:t>标注含义</a:t>
            </a:r>
            <a:r>
              <a:rPr lang="zh-CN" altLang="en-US" dirty="0"/>
              <a:t>：</a:t>
            </a:r>
            <a:r>
              <a:rPr lang="zh-CN" altLang="en-US" b="1" dirty="0"/>
              <a:t>提取（实际）中心面应限定在间距等</a:t>
            </a:r>
            <a:r>
              <a:rPr lang="en-US" altLang="zh-CN" b="1" dirty="0"/>
              <a:t>0.08</a:t>
            </a:r>
            <a:r>
              <a:rPr lang="zh-CN" altLang="en-US" b="1" dirty="0"/>
              <a:t>、对称于公共基准中心平面</a:t>
            </a:r>
            <a:r>
              <a:rPr lang="en-US" altLang="zh-CN" b="1" i="1" dirty="0"/>
              <a:t>A</a:t>
            </a:r>
            <a:r>
              <a:rPr lang="zh-CN" altLang="en-US" b="1" i="1" dirty="0"/>
              <a:t>－</a:t>
            </a:r>
            <a:r>
              <a:rPr lang="en-US" altLang="zh-CN" b="1" i="1" dirty="0"/>
              <a:t>B</a:t>
            </a:r>
            <a:r>
              <a:rPr lang="zh-CN" altLang="en-US" b="1" dirty="0"/>
              <a:t>两平行平面之间。</a:t>
            </a:r>
          </a:p>
        </p:txBody>
      </p:sp>
      <p:grpSp>
        <p:nvGrpSpPr>
          <p:cNvPr id="125965" name="Group 13"/>
          <p:cNvGrpSpPr>
            <a:grpSpLocks/>
          </p:cNvGrpSpPr>
          <p:nvPr/>
        </p:nvGrpSpPr>
        <p:grpSpPr bwMode="auto">
          <a:xfrm>
            <a:off x="774576" y="3725416"/>
            <a:ext cx="3581400" cy="2209800"/>
            <a:chOff x="192" y="1968"/>
            <a:chExt cx="2256" cy="1392"/>
          </a:xfrm>
        </p:grpSpPr>
        <p:graphicFrame>
          <p:nvGraphicFramePr>
            <p:cNvPr id="44042" name="Object 8"/>
            <p:cNvGraphicFramePr>
              <a:graphicFrameLocks noChangeAspect="1"/>
            </p:cNvGraphicFramePr>
            <p:nvPr/>
          </p:nvGraphicFramePr>
          <p:xfrm>
            <a:off x="192" y="1968"/>
            <a:ext cx="2256" cy="1045"/>
          </p:xfrm>
          <a:graphic>
            <a:graphicData uri="http://schemas.openxmlformats.org/presentationml/2006/ole">
              <mc:AlternateContent xmlns:mc="http://schemas.openxmlformats.org/markup-compatibility/2006">
                <mc:Choice xmlns:v="urn:schemas-microsoft-com:vml" Requires="v">
                  <p:oleObj spid="_x0000_s44090" name="位图图像" r:id="rId3" imgW="1933333" imgH="895238" progId="Paint.Picture">
                    <p:embed/>
                  </p:oleObj>
                </mc:Choice>
                <mc:Fallback>
                  <p:oleObj name="位图图像" r:id="rId3" imgW="1933333" imgH="895238" progId="Paint.Picture">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 y="1968"/>
                          <a:ext cx="2256" cy="1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4043" name="Text Box 10"/>
            <p:cNvSpPr txBox="1">
              <a:spLocks noChangeArrowheads="1"/>
            </p:cNvSpPr>
            <p:nvPr/>
          </p:nvSpPr>
          <p:spPr bwMode="auto">
            <a:xfrm>
              <a:off x="912" y="3072"/>
              <a:ext cx="121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公差带图</a:t>
              </a:r>
            </a:p>
          </p:txBody>
        </p:sp>
      </p:grpSp>
      <p:grpSp>
        <p:nvGrpSpPr>
          <p:cNvPr id="125964" name="Group 12"/>
          <p:cNvGrpSpPr>
            <a:grpSpLocks/>
          </p:cNvGrpSpPr>
          <p:nvPr/>
        </p:nvGrpSpPr>
        <p:grpSpPr bwMode="auto">
          <a:xfrm>
            <a:off x="4426024" y="3573016"/>
            <a:ext cx="3962400" cy="2438400"/>
            <a:chOff x="2640" y="1872"/>
            <a:chExt cx="2496" cy="1536"/>
          </a:xfrm>
        </p:grpSpPr>
        <p:graphicFrame>
          <p:nvGraphicFramePr>
            <p:cNvPr id="44040" name="Object 9"/>
            <p:cNvGraphicFramePr>
              <a:graphicFrameLocks noChangeAspect="1"/>
            </p:cNvGraphicFramePr>
            <p:nvPr/>
          </p:nvGraphicFramePr>
          <p:xfrm>
            <a:off x="2640" y="1872"/>
            <a:ext cx="2496" cy="1184"/>
          </p:xfrm>
          <a:graphic>
            <a:graphicData uri="http://schemas.openxmlformats.org/presentationml/2006/ole">
              <mc:AlternateContent xmlns:mc="http://schemas.openxmlformats.org/markup-compatibility/2006">
                <mc:Choice xmlns:v="urn:schemas-microsoft-com:vml" Requires="v">
                  <p:oleObj spid="_x0000_s44091" name="位图图像" r:id="rId5" imgW="2029108" imgH="961905" progId="Paint.Picture">
                    <p:embed/>
                  </p:oleObj>
                </mc:Choice>
                <mc:Fallback>
                  <p:oleObj name="位图图像" r:id="rId5" imgW="2029108" imgH="961905" progId="Paint.Picture">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40" y="1872"/>
                          <a:ext cx="2496" cy="1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4041" name="Text Box 11"/>
            <p:cNvSpPr txBox="1">
              <a:spLocks noChangeArrowheads="1"/>
            </p:cNvSpPr>
            <p:nvPr/>
          </p:nvSpPr>
          <p:spPr bwMode="auto">
            <a:xfrm>
              <a:off x="3072" y="3120"/>
              <a:ext cx="148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标注示例图</a:t>
              </a:r>
            </a:p>
          </p:txBody>
        </p:sp>
      </p:grpSp>
      <p:sp>
        <p:nvSpPr>
          <p:cNvPr id="12" name="圆角矩形 11">
            <a:hlinkClick r:id="rId7" action="ppaction://hlinksldjump"/>
          </p:cNvPr>
          <p:cNvSpPr/>
          <p:nvPr/>
        </p:nvSpPr>
        <p:spPr bwMode="auto">
          <a:xfrm>
            <a:off x="7162800" y="6165303"/>
            <a:ext cx="1530009" cy="504057"/>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C0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25957"/>
                                        </p:tgtEl>
                                        <p:attrNameLst>
                                          <p:attrName>style.visibility</p:attrName>
                                        </p:attrNameLst>
                                      </p:cBhvr>
                                      <p:to>
                                        <p:strVal val="visible"/>
                                      </p:to>
                                    </p:set>
                                    <p:animEffect transition="in" filter="wipe(left)">
                                      <p:cBhvr>
                                        <p:cTn id="7" dur="300"/>
                                        <p:tgtEl>
                                          <p:spTgt spid="12595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125964"/>
                                        </p:tgtEl>
                                        <p:attrNameLst>
                                          <p:attrName>style.visibility</p:attrName>
                                        </p:attrNameLst>
                                      </p:cBhvr>
                                      <p:to>
                                        <p:strVal val="visible"/>
                                      </p:to>
                                    </p:set>
                                    <p:anim calcmode="lin" valueType="num">
                                      <p:cBhvr additive="base">
                                        <p:cTn id="12" dur="500" fill="hold"/>
                                        <p:tgtEl>
                                          <p:spTgt spid="125964"/>
                                        </p:tgtEl>
                                        <p:attrNameLst>
                                          <p:attrName>ppt_x</p:attrName>
                                        </p:attrNameLst>
                                      </p:cBhvr>
                                      <p:tavLst>
                                        <p:tav tm="0">
                                          <p:val>
                                            <p:strVal val="1+#ppt_w/2"/>
                                          </p:val>
                                        </p:tav>
                                        <p:tav tm="100000">
                                          <p:val>
                                            <p:strVal val="#ppt_x"/>
                                          </p:val>
                                        </p:tav>
                                      </p:tavLst>
                                    </p:anim>
                                    <p:anim calcmode="lin" valueType="num">
                                      <p:cBhvr additive="base">
                                        <p:cTn id="13" dur="500" fill="hold"/>
                                        <p:tgtEl>
                                          <p:spTgt spid="125964"/>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iterate type="wd">
                                    <p:tmPct val="100000"/>
                                  </p:iterate>
                                  <p:childTnLst>
                                    <p:set>
                                      <p:cBhvr>
                                        <p:cTn id="17" dur="1" fill="hold">
                                          <p:stCondLst>
                                            <p:cond delay="0"/>
                                          </p:stCondLst>
                                        </p:cTn>
                                        <p:tgtEl>
                                          <p:spTgt spid="125958"/>
                                        </p:tgtEl>
                                        <p:attrNameLst>
                                          <p:attrName>style.visibility</p:attrName>
                                        </p:attrNameLst>
                                      </p:cBhvr>
                                      <p:to>
                                        <p:strVal val="visible"/>
                                      </p:to>
                                    </p:set>
                                    <p:animEffect transition="in" filter="wipe(left)">
                                      <p:cBhvr>
                                        <p:cTn id="18" dur="300"/>
                                        <p:tgtEl>
                                          <p:spTgt spid="125958"/>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25956"/>
                                        </p:tgtEl>
                                        <p:attrNameLst>
                                          <p:attrName>style.visibility</p:attrName>
                                        </p:attrNameLst>
                                      </p:cBhvr>
                                      <p:to>
                                        <p:strVal val="visible"/>
                                      </p:to>
                                    </p:set>
                                    <p:animEffect transition="in" filter="wipe(left)">
                                      <p:cBhvr>
                                        <p:cTn id="23" dur="300"/>
                                        <p:tgtEl>
                                          <p:spTgt spid="12595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nodeType="clickEffect">
                                  <p:stCondLst>
                                    <p:cond delay="0"/>
                                  </p:stCondLst>
                                  <p:childTnLst>
                                    <p:set>
                                      <p:cBhvr>
                                        <p:cTn id="27" dur="1" fill="hold">
                                          <p:stCondLst>
                                            <p:cond delay="0"/>
                                          </p:stCondLst>
                                        </p:cTn>
                                        <p:tgtEl>
                                          <p:spTgt spid="125965"/>
                                        </p:tgtEl>
                                        <p:attrNameLst>
                                          <p:attrName>style.visibility</p:attrName>
                                        </p:attrNameLst>
                                      </p:cBhvr>
                                      <p:to>
                                        <p:strVal val="visible"/>
                                      </p:to>
                                    </p:set>
                                    <p:anim calcmode="lin" valueType="num">
                                      <p:cBhvr additive="base">
                                        <p:cTn id="28" dur="500" fill="hold"/>
                                        <p:tgtEl>
                                          <p:spTgt spid="125965"/>
                                        </p:tgtEl>
                                        <p:attrNameLst>
                                          <p:attrName>ppt_x</p:attrName>
                                        </p:attrNameLst>
                                      </p:cBhvr>
                                      <p:tavLst>
                                        <p:tav tm="0">
                                          <p:val>
                                            <p:strVal val="0-#ppt_w/2"/>
                                          </p:val>
                                        </p:tav>
                                        <p:tav tm="100000">
                                          <p:val>
                                            <p:strVal val="#ppt_x"/>
                                          </p:val>
                                        </p:tav>
                                      </p:tavLst>
                                    </p:anim>
                                    <p:anim calcmode="lin" valueType="num">
                                      <p:cBhvr additive="base">
                                        <p:cTn id="29" dur="500" fill="hold"/>
                                        <p:tgtEl>
                                          <p:spTgt spid="1259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56" grpId="0" autoUpdateAnimBg="0"/>
      <p:bldP spid="125957" grpId="0" autoUpdateAnimBg="0"/>
      <p:bldP spid="125958" grpId="0"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CBB5F67-7666-44AB-9342-2C793F5D7930}" type="slidenum">
              <a:rPr lang="en-US" altLang="zh-CN" sz="2000" smtClean="0">
                <a:solidFill>
                  <a:srgbClr val="0000FF"/>
                </a:solidFill>
              </a:rPr>
              <a:pPr eaLnBrk="1" hangingPunct="1"/>
              <a:t>43</a:t>
            </a:fld>
            <a:endParaRPr lang="en-US" altLang="zh-CN" sz="2000" smtClean="0">
              <a:solidFill>
                <a:srgbClr val="0000FF"/>
              </a:solidFill>
            </a:endParaRPr>
          </a:p>
        </p:txBody>
      </p:sp>
      <p:sp>
        <p:nvSpPr>
          <p:cNvPr id="126980" name="Text Box 4"/>
          <p:cNvSpPr txBox="1">
            <a:spLocks noChangeArrowheads="1"/>
          </p:cNvSpPr>
          <p:nvPr/>
        </p:nvSpPr>
        <p:spPr bwMode="auto">
          <a:xfrm>
            <a:off x="1331640" y="567476"/>
            <a:ext cx="43924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dirty="0"/>
              <a:t>(4)  </a:t>
            </a:r>
            <a:r>
              <a:rPr lang="zh-CN" altLang="en-US" b="1" dirty="0">
                <a:latin typeface="宋体" pitchFamily="2" charset="-122"/>
              </a:rPr>
              <a:t>位置度公差带</a:t>
            </a:r>
            <a:endParaRPr lang="zh-CN" altLang="en-US" b="1" dirty="0"/>
          </a:p>
        </p:txBody>
      </p:sp>
      <p:sp>
        <p:nvSpPr>
          <p:cNvPr id="126981" name="Text Box 5"/>
          <p:cNvSpPr txBox="1">
            <a:spLocks noChangeArrowheads="1"/>
          </p:cNvSpPr>
          <p:nvPr/>
        </p:nvSpPr>
        <p:spPr bwMode="auto">
          <a:xfrm>
            <a:off x="736848" y="1024676"/>
            <a:ext cx="7291536" cy="1684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spcBef>
                <a:spcPct val="50000"/>
              </a:spcBef>
            </a:pPr>
            <a:r>
              <a:rPr lang="en-US" altLang="zh-CN" dirty="0">
                <a:latin typeface="宋体" pitchFamily="2" charset="-122"/>
              </a:rPr>
              <a:t>    </a:t>
            </a:r>
            <a:r>
              <a:rPr lang="zh-CN" altLang="en-US" b="1" dirty="0">
                <a:solidFill>
                  <a:srgbClr val="FF0000"/>
                </a:solidFill>
                <a:latin typeface="宋体" pitchFamily="2" charset="-122"/>
              </a:rPr>
              <a:t>位置度公差带</a:t>
            </a:r>
            <a:r>
              <a:rPr lang="zh-CN" altLang="en-US" b="1" dirty="0">
                <a:latin typeface="宋体" pitchFamily="2" charset="-122"/>
              </a:rPr>
              <a:t>是控制被测要素为点、线或面，，即被测要素相对于基准和理论正确尺寸所确定的理想位置的精度要求。</a:t>
            </a:r>
            <a:endParaRPr lang="zh-CN" altLang="en-US" b="1" dirty="0"/>
          </a:p>
        </p:txBody>
      </p:sp>
      <p:sp>
        <p:nvSpPr>
          <p:cNvPr id="126982" name="Text Box 6"/>
          <p:cNvSpPr txBox="1">
            <a:spLocks noChangeArrowheads="1"/>
          </p:cNvSpPr>
          <p:nvPr/>
        </p:nvSpPr>
        <p:spPr bwMode="auto">
          <a:xfrm>
            <a:off x="736848" y="2586786"/>
            <a:ext cx="7291536" cy="113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spcBef>
                <a:spcPct val="50000"/>
              </a:spcBef>
            </a:pPr>
            <a:r>
              <a:rPr lang="en-US" altLang="zh-CN" dirty="0">
                <a:latin typeface="宋体" pitchFamily="2" charset="-122"/>
              </a:rPr>
              <a:t>    </a:t>
            </a:r>
            <a:r>
              <a:rPr lang="zh-CN" altLang="en-US" b="1" dirty="0">
                <a:solidFill>
                  <a:srgbClr val="FF0000"/>
                </a:solidFill>
                <a:latin typeface="宋体" pitchFamily="2" charset="-122"/>
              </a:rPr>
              <a:t>位置度公差</a:t>
            </a:r>
            <a:r>
              <a:rPr lang="zh-CN" altLang="en-US" b="1" dirty="0">
                <a:latin typeface="宋体" pitchFamily="2" charset="-122"/>
              </a:rPr>
              <a:t>是指被测的实际位置对其理想位置的允许变动量。</a:t>
            </a:r>
            <a:endParaRPr lang="zh-CN" altLang="en-US" b="1" dirty="0"/>
          </a:p>
        </p:txBody>
      </p:sp>
      <p:sp>
        <p:nvSpPr>
          <p:cNvPr id="126983" name="Text Box 7"/>
          <p:cNvSpPr txBox="1">
            <a:spLocks noChangeArrowheads="1"/>
          </p:cNvSpPr>
          <p:nvPr/>
        </p:nvSpPr>
        <p:spPr bwMode="auto">
          <a:xfrm>
            <a:off x="818220" y="3639031"/>
            <a:ext cx="7128792" cy="2238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50000"/>
              </a:lnSpc>
              <a:spcBef>
                <a:spcPct val="50000"/>
              </a:spcBef>
            </a:pPr>
            <a:r>
              <a:rPr lang="en-US" altLang="zh-CN" dirty="0">
                <a:latin typeface="宋体" pitchFamily="2" charset="-122"/>
              </a:rPr>
              <a:t>    </a:t>
            </a:r>
            <a:r>
              <a:rPr lang="zh-CN" altLang="en-US" b="1" dirty="0">
                <a:solidFill>
                  <a:srgbClr val="FF0000"/>
                </a:solidFill>
                <a:latin typeface="宋体" pitchFamily="2" charset="-122"/>
              </a:rPr>
              <a:t>位置度公差带</a:t>
            </a:r>
            <a:r>
              <a:rPr lang="zh-CN" altLang="en-US" b="1" dirty="0">
                <a:latin typeface="宋体" pitchFamily="2" charset="-122"/>
              </a:rPr>
              <a:t>是指被测要素的理想位置为中心来控制实际被测要素的变动区域，该区域相对于理想位置对称配置，其宽度或直径等于公差值。公差带的位置是固定的。</a:t>
            </a:r>
            <a:endParaRPr lang="zh-CN" altLang="en-US" b="1"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26980">
                                            <p:txEl>
                                              <p:pRg st="0" end="0"/>
                                            </p:txEl>
                                          </p:spTgt>
                                        </p:tgtEl>
                                        <p:attrNameLst>
                                          <p:attrName>style.visibility</p:attrName>
                                        </p:attrNameLst>
                                      </p:cBhvr>
                                      <p:to>
                                        <p:strVal val="visible"/>
                                      </p:to>
                                    </p:set>
                                    <p:animEffect transition="in" filter="wipe(left)">
                                      <p:cBhvr>
                                        <p:cTn id="7" dur="300"/>
                                        <p:tgtEl>
                                          <p:spTgt spid="12698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26981">
                                            <p:txEl>
                                              <p:pRg st="0" end="0"/>
                                            </p:txEl>
                                          </p:spTgt>
                                        </p:tgtEl>
                                        <p:attrNameLst>
                                          <p:attrName>style.visibility</p:attrName>
                                        </p:attrNameLst>
                                      </p:cBhvr>
                                      <p:to>
                                        <p:strVal val="visible"/>
                                      </p:to>
                                    </p:set>
                                    <p:animEffect transition="in" filter="wipe(left)">
                                      <p:cBhvr>
                                        <p:cTn id="12" dur="300"/>
                                        <p:tgtEl>
                                          <p:spTgt spid="126981">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26982">
                                            <p:txEl>
                                              <p:pRg st="0" end="0"/>
                                            </p:txEl>
                                          </p:spTgt>
                                        </p:tgtEl>
                                        <p:attrNameLst>
                                          <p:attrName>style.visibility</p:attrName>
                                        </p:attrNameLst>
                                      </p:cBhvr>
                                      <p:to>
                                        <p:strVal val="visible"/>
                                      </p:to>
                                    </p:set>
                                    <p:animEffect transition="in" filter="wipe(left)">
                                      <p:cBhvr>
                                        <p:cTn id="17" dur="300"/>
                                        <p:tgtEl>
                                          <p:spTgt spid="126982">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26983">
                                            <p:txEl>
                                              <p:pRg st="0" end="0"/>
                                            </p:txEl>
                                          </p:spTgt>
                                        </p:tgtEl>
                                        <p:attrNameLst>
                                          <p:attrName>style.visibility</p:attrName>
                                        </p:attrNameLst>
                                      </p:cBhvr>
                                      <p:to>
                                        <p:strVal val="visible"/>
                                      </p:to>
                                    </p:set>
                                    <p:animEffect transition="in" filter="wipe(left)">
                                      <p:cBhvr>
                                        <p:cTn id="22" dur="300"/>
                                        <p:tgtEl>
                                          <p:spTgt spid="12698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80" grpId="0" build="p" autoUpdateAnimBg="0"/>
      <p:bldP spid="126981" grpId="0" build="p" autoUpdateAnimBg="0"/>
      <p:bldP spid="126982" grpId="0" build="p" autoUpdateAnimBg="0"/>
      <p:bldP spid="126983" grpId="0" build="p"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8D917C7-4014-405E-8B29-FA6F8077B8DA}" type="slidenum">
              <a:rPr lang="en-US" altLang="zh-CN" sz="2000" smtClean="0">
                <a:solidFill>
                  <a:srgbClr val="0000FF"/>
                </a:solidFill>
              </a:rPr>
              <a:pPr eaLnBrk="1" hangingPunct="1"/>
              <a:t>44</a:t>
            </a:fld>
            <a:endParaRPr lang="en-US" altLang="zh-CN" sz="2000" smtClean="0">
              <a:solidFill>
                <a:srgbClr val="0000FF"/>
              </a:solidFill>
            </a:endParaRPr>
          </a:p>
        </p:txBody>
      </p:sp>
      <p:sp>
        <p:nvSpPr>
          <p:cNvPr id="128004" name="Text Box 4"/>
          <p:cNvSpPr txBox="1">
            <a:spLocks noChangeArrowheads="1"/>
          </p:cNvSpPr>
          <p:nvPr/>
        </p:nvSpPr>
        <p:spPr bwMode="auto">
          <a:xfrm>
            <a:off x="512440" y="2348880"/>
            <a:ext cx="7947992" cy="142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t>        </a:t>
            </a:r>
            <a:r>
              <a:rPr lang="zh-CN" altLang="en-US" b="1" dirty="0">
                <a:solidFill>
                  <a:srgbClr val="C00000"/>
                </a:solidFill>
              </a:rPr>
              <a:t>公差带</a:t>
            </a:r>
            <a:r>
              <a:rPr lang="zh-CN" altLang="en-US" b="1" dirty="0">
                <a:solidFill>
                  <a:srgbClr val="FF0000"/>
                </a:solidFill>
              </a:rPr>
              <a:t>定义</a:t>
            </a:r>
            <a:r>
              <a:rPr lang="zh-CN" altLang="en-US" dirty="0"/>
              <a:t>：</a:t>
            </a:r>
            <a:r>
              <a:rPr lang="zh-CN" altLang="en-US" b="1" dirty="0"/>
              <a:t>公差带为直径等于公差值</a:t>
            </a:r>
            <a:r>
              <a:rPr lang="zh-CN" altLang="en-US" b="1" i="1" dirty="0"/>
              <a:t> </a:t>
            </a:r>
            <a:r>
              <a:rPr lang="en-US" altLang="zh-CN" b="1" i="1" dirty="0"/>
              <a:t>S</a:t>
            </a:r>
            <a:r>
              <a:rPr lang="en-US" altLang="zh-CN" b="1" i="1" dirty="0">
                <a:latin typeface="Swis721 BT" pitchFamily="34" charset="0"/>
              </a:rPr>
              <a:t>Φ</a:t>
            </a:r>
            <a:r>
              <a:rPr lang="en-US" altLang="zh-CN" b="1" i="1" dirty="0"/>
              <a:t> </a:t>
            </a:r>
            <a:r>
              <a:rPr lang="en-US" altLang="zh-CN" b="1" i="1" dirty="0" smtClean="0"/>
              <a:t>t </a:t>
            </a:r>
            <a:r>
              <a:rPr lang="zh-CN" altLang="en-US" b="1" dirty="0" smtClean="0"/>
              <a:t>的</a:t>
            </a:r>
            <a:r>
              <a:rPr lang="zh-CN" altLang="en-US" b="1" dirty="0"/>
              <a:t>圆球面所限定的区域。该圆球面的中心的理论正确位置由基准</a:t>
            </a:r>
            <a:r>
              <a:rPr lang="en-US" altLang="zh-CN" b="1" i="1" dirty="0"/>
              <a:t>A</a:t>
            </a:r>
            <a:r>
              <a:rPr lang="zh-CN" altLang="en-US" b="1" dirty="0"/>
              <a:t>、</a:t>
            </a:r>
            <a:r>
              <a:rPr lang="en-US" altLang="zh-CN" b="1" i="1" dirty="0"/>
              <a:t>B</a:t>
            </a:r>
            <a:r>
              <a:rPr lang="zh-CN" altLang="en-US" b="1" dirty="0"/>
              <a:t>、</a:t>
            </a:r>
            <a:r>
              <a:rPr lang="en-US" altLang="zh-CN" b="1" i="1" dirty="0"/>
              <a:t>C</a:t>
            </a:r>
            <a:r>
              <a:rPr lang="zh-CN" altLang="en-US" b="1" dirty="0"/>
              <a:t>和理论正确尺寸确定。如下左图所示。</a:t>
            </a:r>
          </a:p>
        </p:txBody>
      </p:sp>
      <p:sp>
        <p:nvSpPr>
          <p:cNvPr id="128005" name="Text Box 5"/>
          <p:cNvSpPr txBox="1">
            <a:spLocks noChangeArrowheads="1"/>
          </p:cNvSpPr>
          <p:nvPr/>
        </p:nvSpPr>
        <p:spPr bwMode="auto">
          <a:xfrm>
            <a:off x="4393381" y="451520"/>
            <a:ext cx="4283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solidFill>
                  <a:srgbClr val="FF0000"/>
                </a:solidFill>
              </a:rPr>
              <a:t>标注示例</a:t>
            </a:r>
            <a:r>
              <a:rPr lang="zh-CN" altLang="en-US">
                <a:solidFill>
                  <a:schemeClr val="tx2"/>
                </a:solidFill>
              </a:rPr>
              <a:t>如下右图所示</a:t>
            </a:r>
            <a:r>
              <a:rPr lang="zh-CN" altLang="en-US">
                <a:solidFill>
                  <a:srgbClr val="FF0000"/>
                </a:solidFill>
              </a:rPr>
              <a:t>。</a:t>
            </a:r>
          </a:p>
        </p:txBody>
      </p:sp>
      <p:sp>
        <p:nvSpPr>
          <p:cNvPr id="128006" name="Text Box 6"/>
          <p:cNvSpPr txBox="1">
            <a:spLocks noChangeArrowheads="1"/>
          </p:cNvSpPr>
          <p:nvPr/>
        </p:nvSpPr>
        <p:spPr bwMode="auto">
          <a:xfrm>
            <a:off x="528141" y="998488"/>
            <a:ext cx="7788275" cy="142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solidFill>
                  <a:srgbClr val="FF0000"/>
                </a:solidFill>
              </a:rPr>
              <a:t>         </a:t>
            </a:r>
            <a:r>
              <a:rPr lang="zh-CN" altLang="en-US" b="1" dirty="0">
                <a:solidFill>
                  <a:srgbClr val="FF0000"/>
                </a:solidFill>
              </a:rPr>
              <a:t>标注含义</a:t>
            </a:r>
            <a:r>
              <a:rPr lang="zh-CN" altLang="en-US" dirty="0"/>
              <a:t>：</a:t>
            </a:r>
            <a:r>
              <a:rPr lang="zh-CN" altLang="en-US" b="1" dirty="0"/>
              <a:t>提取（实际）球心应限定在直径等于</a:t>
            </a:r>
            <a:r>
              <a:rPr lang="en-US" altLang="zh-CN" b="1" i="1" dirty="0"/>
              <a:t>S</a:t>
            </a:r>
            <a:r>
              <a:rPr lang="en-US" altLang="zh-CN" b="1" i="1" dirty="0">
                <a:latin typeface="Swis721 BT" pitchFamily="34" charset="0"/>
              </a:rPr>
              <a:t>Φ</a:t>
            </a:r>
            <a:r>
              <a:rPr lang="en-US" altLang="zh-CN" b="1" dirty="0"/>
              <a:t>0.3</a:t>
            </a:r>
            <a:r>
              <a:rPr lang="zh-CN" altLang="en-US" b="1" dirty="0"/>
              <a:t>的圆球内。该圆球面的中心由基准平面</a:t>
            </a:r>
            <a:r>
              <a:rPr lang="en-US" altLang="zh-CN" b="1" i="1" dirty="0"/>
              <a:t>A</a:t>
            </a:r>
            <a:r>
              <a:rPr lang="zh-CN" altLang="en-US" b="1" dirty="0"/>
              <a:t>、基准平面</a:t>
            </a:r>
            <a:r>
              <a:rPr lang="en-US" altLang="zh-CN" b="1" i="1" dirty="0"/>
              <a:t>B</a:t>
            </a:r>
            <a:r>
              <a:rPr lang="zh-CN" altLang="en-US" b="1" dirty="0"/>
              <a:t>、基准中心平面</a:t>
            </a:r>
            <a:r>
              <a:rPr lang="en-US" altLang="zh-CN" b="1" i="1" dirty="0"/>
              <a:t>C</a:t>
            </a:r>
            <a:r>
              <a:rPr lang="zh-CN" altLang="en-US" b="1" dirty="0"/>
              <a:t>和理论正确尺寸</a:t>
            </a:r>
            <a:r>
              <a:rPr lang="en-US" altLang="zh-CN" b="1" dirty="0"/>
              <a:t>30</a:t>
            </a:r>
            <a:r>
              <a:rPr lang="zh-CN" altLang="en-US" b="1" dirty="0"/>
              <a:t>、</a:t>
            </a:r>
            <a:r>
              <a:rPr lang="en-US" altLang="zh-CN" b="1" dirty="0"/>
              <a:t>25</a:t>
            </a:r>
            <a:r>
              <a:rPr lang="zh-CN" altLang="en-US" b="1" dirty="0"/>
              <a:t>确定。</a:t>
            </a:r>
          </a:p>
        </p:txBody>
      </p:sp>
      <p:sp>
        <p:nvSpPr>
          <p:cNvPr id="128007" name="Text Box 7"/>
          <p:cNvSpPr txBox="1">
            <a:spLocks noChangeArrowheads="1"/>
          </p:cNvSpPr>
          <p:nvPr/>
        </p:nvSpPr>
        <p:spPr bwMode="auto">
          <a:xfrm>
            <a:off x="1177106" y="523528"/>
            <a:ext cx="4130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① </a:t>
            </a:r>
            <a:r>
              <a:rPr lang="zh-CN" altLang="en-US" b="1" dirty="0"/>
              <a:t>点的位置度公差带</a:t>
            </a:r>
          </a:p>
        </p:txBody>
      </p:sp>
      <p:grpSp>
        <p:nvGrpSpPr>
          <p:cNvPr id="128016" name="Group 16"/>
          <p:cNvGrpSpPr>
            <a:grpSpLocks/>
          </p:cNvGrpSpPr>
          <p:nvPr/>
        </p:nvGrpSpPr>
        <p:grpSpPr bwMode="auto">
          <a:xfrm>
            <a:off x="1371600" y="3865240"/>
            <a:ext cx="3200400" cy="2611438"/>
            <a:chOff x="384" y="2304"/>
            <a:chExt cx="2016" cy="1645"/>
          </a:xfrm>
        </p:grpSpPr>
        <p:graphicFrame>
          <p:nvGraphicFramePr>
            <p:cNvPr id="46091" name="Object 11"/>
            <p:cNvGraphicFramePr>
              <a:graphicFrameLocks noChangeAspect="1"/>
            </p:cNvGraphicFramePr>
            <p:nvPr/>
          </p:nvGraphicFramePr>
          <p:xfrm>
            <a:off x="384" y="2304"/>
            <a:ext cx="2016" cy="1350"/>
          </p:xfrm>
          <a:graphic>
            <a:graphicData uri="http://schemas.openxmlformats.org/presentationml/2006/ole">
              <mc:AlternateContent xmlns:mc="http://schemas.openxmlformats.org/markup-compatibility/2006">
                <mc:Choice xmlns:v="urn:schemas-microsoft-com:vml" Requires="v">
                  <p:oleObj spid="_x0000_s46139" name="位图图像" r:id="rId3" imgW="1991003" imgH="1333333" progId="Paint.Picture">
                    <p:embed/>
                  </p:oleObj>
                </mc:Choice>
                <mc:Fallback>
                  <p:oleObj name="位图图像" r:id="rId3" imgW="1991003" imgH="1333333" progId="Paint.Picture">
                    <p:embed/>
                    <p:pic>
                      <p:nvPicPr>
                        <p:cNvPr id="0"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4" y="2304"/>
                          <a:ext cx="2016" cy="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6092" name="Text Box 13"/>
            <p:cNvSpPr txBox="1">
              <a:spLocks noChangeArrowheads="1"/>
            </p:cNvSpPr>
            <p:nvPr/>
          </p:nvSpPr>
          <p:spPr bwMode="auto">
            <a:xfrm>
              <a:off x="710" y="3661"/>
              <a:ext cx="140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公 差 带 图</a:t>
              </a:r>
            </a:p>
          </p:txBody>
        </p:sp>
      </p:grpSp>
      <p:grpSp>
        <p:nvGrpSpPr>
          <p:cNvPr id="128015" name="Group 15"/>
          <p:cNvGrpSpPr>
            <a:grpSpLocks/>
          </p:cNvGrpSpPr>
          <p:nvPr/>
        </p:nvGrpSpPr>
        <p:grpSpPr bwMode="auto">
          <a:xfrm>
            <a:off x="4688160" y="3789040"/>
            <a:ext cx="3124200" cy="2895600"/>
            <a:chOff x="2688" y="2256"/>
            <a:chExt cx="1968" cy="1824"/>
          </a:xfrm>
        </p:grpSpPr>
        <p:graphicFrame>
          <p:nvGraphicFramePr>
            <p:cNvPr id="46089" name="Object 12"/>
            <p:cNvGraphicFramePr>
              <a:graphicFrameLocks noChangeAspect="1"/>
            </p:cNvGraphicFramePr>
            <p:nvPr/>
          </p:nvGraphicFramePr>
          <p:xfrm>
            <a:off x="2688" y="2256"/>
            <a:ext cx="1968" cy="1520"/>
          </p:xfrm>
          <a:graphic>
            <a:graphicData uri="http://schemas.openxmlformats.org/presentationml/2006/ole">
              <mc:AlternateContent xmlns:mc="http://schemas.openxmlformats.org/markup-compatibility/2006">
                <mc:Choice xmlns:v="urn:schemas-microsoft-com:vml" Requires="v">
                  <p:oleObj spid="_x0000_s46140" name="位图图像" r:id="rId5" imgW="2010056" imgH="1552792" progId="Paint.Picture">
                    <p:embed/>
                  </p:oleObj>
                </mc:Choice>
                <mc:Fallback>
                  <p:oleObj name="位图图像" r:id="rId5" imgW="2010056" imgH="1552792" progId="Paint.Picture">
                    <p:embed/>
                    <p:pic>
                      <p:nvPicPr>
                        <p:cNvPr id="0"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88" y="2256"/>
                          <a:ext cx="1968" cy="1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6090" name="Text Box 14"/>
            <p:cNvSpPr txBox="1">
              <a:spLocks noChangeArrowheads="1"/>
            </p:cNvSpPr>
            <p:nvPr/>
          </p:nvSpPr>
          <p:spPr bwMode="auto">
            <a:xfrm>
              <a:off x="2928" y="3792"/>
              <a:ext cx="140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标注示例图</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28007"/>
                                        </p:tgtEl>
                                        <p:attrNameLst>
                                          <p:attrName>style.visibility</p:attrName>
                                        </p:attrNameLst>
                                      </p:cBhvr>
                                      <p:to>
                                        <p:strVal val="visible"/>
                                      </p:to>
                                    </p:set>
                                    <p:animEffect transition="in" filter="wipe(left)">
                                      <p:cBhvr>
                                        <p:cTn id="7" dur="300"/>
                                        <p:tgtEl>
                                          <p:spTgt spid="12800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28005"/>
                                        </p:tgtEl>
                                        <p:attrNameLst>
                                          <p:attrName>style.visibility</p:attrName>
                                        </p:attrNameLst>
                                      </p:cBhvr>
                                      <p:to>
                                        <p:strVal val="visible"/>
                                      </p:to>
                                    </p:set>
                                    <p:animEffect transition="in" filter="wipe(left)">
                                      <p:cBhvr>
                                        <p:cTn id="12" dur="300"/>
                                        <p:tgtEl>
                                          <p:spTgt spid="12800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128015"/>
                                        </p:tgtEl>
                                        <p:attrNameLst>
                                          <p:attrName>style.visibility</p:attrName>
                                        </p:attrNameLst>
                                      </p:cBhvr>
                                      <p:to>
                                        <p:strVal val="visible"/>
                                      </p:to>
                                    </p:set>
                                    <p:anim calcmode="lin" valueType="num">
                                      <p:cBhvr additive="base">
                                        <p:cTn id="17" dur="500" fill="hold"/>
                                        <p:tgtEl>
                                          <p:spTgt spid="128015"/>
                                        </p:tgtEl>
                                        <p:attrNameLst>
                                          <p:attrName>ppt_x</p:attrName>
                                        </p:attrNameLst>
                                      </p:cBhvr>
                                      <p:tavLst>
                                        <p:tav tm="0">
                                          <p:val>
                                            <p:strVal val="1+#ppt_w/2"/>
                                          </p:val>
                                        </p:tav>
                                        <p:tav tm="100000">
                                          <p:val>
                                            <p:strVal val="#ppt_x"/>
                                          </p:val>
                                        </p:tav>
                                      </p:tavLst>
                                    </p:anim>
                                    <p:anim calcmode="lin" valueType="num">
                                      <p:cBhvr additive="base">
                                        <p:cTn id="18" dur="500" fill="hold"/>
                                        <p:tgtEl>
                                          <p:spTgt spid="128015"/>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28006"/>
                                        </p:tgtEl>
                                        <p:attrNameLst>
                                          <p:attrName>style.visibility</p:attrName>
                                        </p:attrNameLst>
                                      </p:cBhvr>
                                      <p:to>
                                        <p:strVal val="visible"/>
                                      </p:to>
                                    </p:set>
                                    <p:animEffect transition="in" filter="wipe(left)">
                                      <p:cBhvr>
                                        <p:cTn id="23" dur="300"/>
                                        <p:tgtEl>
                                          <p:spTgt spid="128006"/>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128004"/>
                                        </p:tgtEl>
                                        <p:attrNameLst>
                                          <p:attrName>style.visibility</p:attrName>
                                        </p:attrNameLst>
                                      </p:cBhvr>
                                      <p:to>
                                        <p:strVal val="visible"/>
                                      </p:to>
                                    </p:set>
                                    <p:animEffect transition="in" filter="wipe(left)">
                                      <p:cBhvr>
                                        <p:cTn id="28" dur="300"/>
                                        <p:tgtEl>
                                          <p:spTgt spid="128004"/>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nodeType="clickEffect">
                                  <p:stCondLst>
                                    <p:cond delay="0"/>
                                  </p:stCondLst>
                                  <p:childTnLst>
                                    <p:set>
                                      <p:cBhvr>
                                        <p:cTn id="32" dur="1" fill="hold">
                                          <p:stCondLst>
                                            <p:cond delay="0"/>
                                          </p:stCondLst>
                                        </p:cTn>
                                        <p:tgtEl>
                                          <p:spTgt spid="128016"/>
                                        </p:tgtEl>
                                        <p:attrNameLst>
                                          <p:attrName>style.visibility</p:attrName>
                                        </p:attrNameLst>
                                      </p:cBhvr>
                                      <p:to>
                                        <p:strVal val="visible"/>
                                      </p:to>
                                    </p:set>
                                    <p:anim calcmode="lin" valueType="num">
                                      <p:cBhvr additive="base">
                                        <p:cTn id="33" dur="500" fill="hold"/>
                                        <p:tgtEl>
                                          <p:spTgt spid="128016"/>
                                        </p:tgtEl>
                                        <p:attrNameLst>
                                          <p:attrName>ppt_x</p:attrName>
                                        </p:attrNameLst>
                                      </p:cBhvr>
                                      <p:tavLst>
                                        <p:tav tm="0">
                                          <p:val>
                                            <p:strVal val="0-#ppt_w/2"/>
                                          </p:val>
                                        </p:tav>
                                        <p:tav tm="100000">
                                          <p:val>
                                            <p:strVal val="#ppt_x"/>
                                          </p:val>
                                        </p:tav>
                                      </p:tavLst>
                                    </p:anim>
                                    <p:anim calcmode="lin" valueType="num">
                                      <p:cBhvr additive="base">
                                        <p:cTn id="34" dur="500" fill="hold"/>
                                        <p:tgtEl>
                                          <p:spTgt spid="1280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4" grpId="0" autoUpdateAnimBg="0"/>
      <p:bldP spid="128005" grpId="0" autoUpdateAnimBg="0"/>
      <p:bldP spid="128006" grpId="0" autoUpdateAnimBg="0"/>
      <p:bldP spid="128007" grpId="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C1639EC-2FDA-47F6-B0C4-8469FD616191}" type="slidenum">
              <a:rPr lang="en-US" altLang="zh-CN" sz="2000" smtClean="0">
                <a:solidFill>
                  <a:srgbClr val="0000FF"/>
                </a:solidFill>
              </a:rPr>
              <a:pPr eaLnBrk="1" hangingPunct="1"/>
              <a:t>45</a:t>
            </a:fld>
            <a:endParaRPr lang="en-US" altLang="zh-CN" sz="2000" smtClean="0">
              <a:solidFill>
                <a:srgbClr val="0000FF"/>
              </a:solidFill>
            </a:endParaRPr>
          </a:p>
        </p:txBody>
      </p:sp>
      <p:sp>
        <p:nvSpPr>
          <p:cNvPr id="129028" name="Text Box 4"/>
          <p:cNvSpPr txBox="1">
            <a:spLocks noChangeArrowheads="1"/>
          </p:cNvSpPr>
          <p:nvPr/>
        </p:nvSpPr>
        <p:spPr bwMode="auto">
          <a:xfrm>
            <a:off x="539552" y="2139938"/>
            <a:ext cx="7947992" cy="1865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t>        </a:t>
            </a:r>
            <a:r>
              <a:rPr lang="zh-CN" altLang="en-US" b="1" dirty="0"/>
              <a:t>公差带</a:t>
            </a:r>
            <a:r>
              <a:rPr lang="zh-CN" altLang="en-US" b="1" dirty="0">
                <a:solidFill>
                  <a:srgbClr val="FF0000"/>
                </a:solidFill>
              </a:rPr>
              <a:t>定义</a:t>
            </a:r>
            <a:r>
              <a:rPr lang="zh-CN" altLang="en-US" dirty="0"/>
              <a:t>：</a:t>
            </a:r>
            <a:r>
              <a:rPr lang="zh-CN" altLang="en-US" b="1" dirty="0"/>
              <a:t>给定一个方向的公差时</a:t>
            </a:r>
            <a:r>
              <a:rPr lang="zh-CN" altLang="en-US" b="1" i="1" dirty="0"/>
              <a:t>，</a:t>
            </a:r>
            <a:r>
              <a:rPr lang="zh-CN" altLang="en-US" b="1" dirty="0"/>
              <a:t>公差带为间距等于公差值</a:t>
            </a:r>
            <a:r>
              <a:rPr lang="zh-CN" altLang="en-US" b="1" i="1" dirty="0"/>
              <a:t> </a:t>
            </a:r>
            <a:r>
              <a:rPr lang="en-US" altLang="zh-CN" b="1" i="1" dirty="0"/>
              <a:t>t</a:t>
            </a:r>
            <a:r>
              <a:rPr lang="zh-CN" altLang="en-US" b="1" i="1" dirty="0"/>
              <a:t>、</a:t>
            </a:r>
            <a:r>
              <a:rPr lang="zh-CN" altLang="en-US" b="1" dirty="0"/>
              <a:t>对称于线的理论正确位置的两平行平面所限定的区域。线的理论正确位置由基准</a:t>
            </a:r>
            <a:r>
              <a:rPr lang="en-US" altLang="zh-CN" b="1" i="1" dirty="0"/>
              <a:t>A</a:t>
            </a:r>
            <a:r>
              <a:rPr lang="zh-CN" altLang="en-US" b="1" dirty="0"/>
              <a:t>、</a:t>
            </a:r>
            <a:r>
              <a:rPr lang="en-US" altLang="zh-CN" b="1" i="1" dirty="0"/>
              <a:t>B</a:t>
            </a:r>
            <a:r>
              <a:rPr lang="zh-CN" altLang="en-US" b="1" dirty="0"/>
              <a:t>、和理论正确尺寸确定。公差只在一个方向上给定。如下左图所示。</a:t>
            </a:r>
          </a:p>
        </p:txBody>
      </p:sp>
      <p:sp>
        <p:nvSpPr>
          <p:cNvPr id="129029" name="Text Box 5"/>
          <p:cNvSpPr txBox="1">
            <a:spLocks noChangeArrowheads="1"/>
          </p:cNvSpPr>
          <p:nvPr/>
        </p:nvSpPr>
        <p:spPr bwMode="auto">
          <a:xfrm>
            <a:off x="4105349" y="307504"/>
            <a:ext cx="4283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solidFill>
                  <a:srgbClr val="FF0000"/>
                </a:solidFill>
              </a:rPr>
              <a:t>标注示例</a:t>
            </a:r>
            <a:r>
              <a:rPr lang="zh-CN" altLang="en-US" b="1" dirty="0">
                <a:solidFill>
                  <a:schemeClr val="tx2"/>
                </a:solidFill>
              </a:rPr>
              <a:t>如下右图所示</a:t>
            </a:r>
            <a:r>
              <a:rPr lang="zh-CN" altLang="en-US" b="1" dirty="0">
                <a:solidFill>
                  <a:srgbClr val="FF0000"/>
                </a:solidFill>
              </a:rPr>
              <a:t>。</a:t>
            </a:r>
          </a:p>
        </p:txBody>
      </p:sp>
      <p:sp>
        <p:nvSpPr>
          <p:cNvPr id="129030" name="Text Box 6"/>
          <p:cNvSpPr txBox="1">
            <a:spLocks noChangeArrowheads="1"/>
          </p:cNvSpPr>
          <p:nvPr/>
        </p:nvSpPr>
        <p:spPr bwMode="auto">
          <a:xfrm>
            <a:off x="512440" y="782464"/>
            <a:ext cx="7875984" cy="142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solidFill>
                  <a:srgbClr val="FF0000"/>
                </a:solidFill>
              </a:rPr>
              <a:t>         </a:t>
            </a:r>
            <a:r>
              <a:rPr lang="zh-CN" altLang="en-US" b="1" dirty="0">
                <a:solidFill>
                  <a:srgbClr val="FF0000"/>
                </a:solidFill>
              </a:rPr>
              <a:t>标注含义</a:t>
            </a:r>
            <a:r>
              <a:rPr lang="zh-CN" altLang="en-US" dirty="0"/>
              <a:t>：</a:t>
            </a:r>
            <a:r>
              <a:rPr lang="zh-CN" altLang="en-US" b="1" dirty="0"/>
              <a:t>各条刻线的提取（实际）中心线应限定在间距等于</a:t>
            </a:r>
            <a:r>
              <a:rPr lang="en-US" altLang="zh-CN" b="1" dirty="0"/>
              <a:t>0.1</a:t>
            </a:r>
            <a:r>
              <a:rPr lang="zh-CN" altLang="en-US" b="1" dirty="0"/>
              <a:t>、对称于基准平面</a:t>
            </a:r>
            <a:r>
              <a:rPr lang="en-US" altLang="zh-CN" b="1" i="1" dirty="0"/>
              <a:t>A</a:t>
            </a:r>
            <a:r>
              <a:rPr lang="zh-CN" altLang="en-US" b="1" dirty="0"/>
              <a:t>、</a:t>
            </a:r>
            <a:r>
              <a:rPr lang="en-US" altLang="zh-CN" b="1" i="1" dirty="0"/>
              <a:t>B</a:t>
            </a:r>
            <a:r>
              <a:rPr lang="zh-CN" altLang="en-US" b="1" dirty="0"/>
              <a:t>和理论正确尺寸</a:t>
            </a:r>
            <a:r>
              <a:rPr lang="en-US" altLang="zh-CN" b="1" dirty="0"/>
              <a:t>25</a:t>
            </a:r>
            <a:r>
              <a:rPr lang="zh-CN" altLang="en-US" b="1" dirty="0"/>
              <a:t>、</a:t>
            </a:r>
            <a:r>
              <a:rPr lang="en-US" altLang="zh-CN" b="1" dirty="0"/>
              <a:t>10</a:t>
            </a:r>
            <a:r>
              <a:rPr lang="zh-CN" altLang="en-US" b="1" dirty="0"/>
              <a:t>确定的理论正确位置的两平行平面之间。</a:t>
            </a:r>
          </a:p>
        </p:txBody>
      </p:sp>
      <p:sp>
        <p:nvSpPr>
          <p:cNvPr id="129031" name="Text Box 7"/>
          <p:cNvSpPr txBox="1">
            <a:spLocks noChangeArrowheads="1"/>
          </p:cNvSpPr>
          <p:nvPr/>
        </p:nvSpPr>
        <p:spPr bwMode="auto">
          <a:xfrm>
            <a:off x="889074" y="379512"/>
            <a:ext cx="4130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② </a:t>
            </a:r>
            <a:r>
              <a:rPr lang="zh-CN" altLang="en-US" b="1" dirty="0"/>
              <a:t>线的位置度公差带</a:t>
            </a:r>
          </a:p>
        </p:txBody>
      </p:sp>
      <p:grpSp>
        <p:nvGrpSpPr>
          <p:cNvPr id="129038" name="Group 14"/>
          <p:cNvGrpSpPr>
            <a:grpSpLocks/>
          </p:cNvGrpSpPr>
          <p:nvPr/>
        </p:nvGrpSpPr>
        <p:grpSpPr bwMode="auto">
          <a:xfrm>
            <a:off x="1194048" y="3933056"/>
            <a:ext cx="3810000" cy="2590801"/>
            <a:chOff x="616" y="2524"/>
            <a:chExt cx="2400" cy="1632"/>
          </a:xfrm>
        </p:grpSpPr>
        <p:graphicFrame>
          <p:nvGraphicFramePr>
            <p:cNvPr id="47115" name="Object 9"/>
            <p:cNvGraphicFramePr>
              <a:graphicFrameLocks noChangeAspect="1"/>
            </p:cNvGraphicFramePr>
            <p:nvPr>
              <p:extLst>
                <p:ext uri="{D42A27DB-BD31-4B8C-83A1-F6EECF244321}">
                  <p14:modId xmlns:p14="http://schemas.microsoft.com/office/powerpoint/2010/main" val="857046339"/>
                </p:ext>
              </p:extLst>
            </p:nvPr>
          </p:nvGraphicFramePr>
          <p:xfrm>
            <a:off x="616" y="2524"/>
            <a:ext cx="2400" cy="1329"/>
          </p:xfrm>
          <a:graphic>
            <a:graphicData uri="http://schemas.openxmlformats.org/presentationml/2006/ole">
              <mc:AlternateContent xmlns:mc="http://schemas.openxmlformats.org/markup-compatibility/2006">
                <mc:Choice xmlns:v="urn:schemas-microsoft-com:vml" Requires="v">
                  <p:oleObj spid="_x0000_s47164" name="位图图像" r:id="rId3" imgW="2048161" imgH="1133633" progId="Paint.Picture">
                    <p:embed/>
                  </p:oleObj>
                </mc:Choice>
                <mc:Fallback>
                  <p:oleObj name="位图图像" r:id="rId3" imgW="2048161" imgH="1133633" progId="Paint.Picture">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6" y="2524"/>
                          <a:ext cx="2400" cy="1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7116" name="Text Box 11"/>
            <p:cNvSpPr txBox="1">
              <a:spLocks noChangeArrowheads="1"/>
            </p:cNvSpPr>
            <p:nvPr/>
          </p:nvSpPr>
          <p:spPr bwMode="auto">
            <a:xfrm>
              <a:off x="975" y="3868"/>
              <a:ext cx="14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a:t>公 差 带 图</a:t>
              </a:r>
            </a:p>
          </p:txBody>
        </p:sp>
      </p:grpSp>
      <p:grpSp>
        <p:nvGrpSpPr>
          <p:cNvPr id="129037" name="Group 13"/>
          <p:cNvGrpSpPr>
            <a:grpSpLocks/>
          </p:cNvGrpSpPr>
          <p:nvPr/>
        </p:nvGrpSpPr>
        <p:grpSpPr bwMode="auto">
          <a:xfrm>
            <a:off x="4650432" y="3930352"/>
            <a:ext cx="3810000" cy="2667000"/>
            <a:chOff x="2640" y="2304"/>
            <a:chExt cx="2400" cy="1680"/>
          </a:xfrm>
        </p:grpSpPr>
        <p:graphicFrame>
          <p:nvGraphicFramePr>
            <p:cNvPr id="47113" name="Object 10"/>
            <p:cNvGraphicFramePr>
              <a:graphicFrameLocks noChangeAspect="1"/>
            </p:cNvGraphicFramePr>
            <p:nvPr/>
          </p:nvGraphicFramePr>
          <p:xfrm>
            <a:off x="2640" y="2304"/>
            <a:ext cx="2400" cy="1413"/>
          </p:xfrm>
          <a:graphic>
            <a:graphicData uri="http://schemas.openxmlformats.org/presentationml/2006/ole">
              <mc:AlternateContent xmlns:mc="http://schemas.openxmlformats.org/markup-compatibility/2006">
                <mc:Choice xmlns:v="urn:schemas-microsoft-com:vml" Requires="v">
                  <p:oleObj spid="_x0000_s47165" name="位图图像" r:id="rId5" imgW="1876190" imgH="1104762" progId="Paint.Picture">
                    <p:embed/>
                  </p:oleObj>
                </mc:Choice>
                <mc:Fallback>
                  <p:oleObj name="位图图像" r:id="rId5" imgW="1876190" imgH="1104762" progId="Paint.Picture">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40" y="2304"/>
                          <a:ext cx="2400" cy="1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7114" name="Text Box 12"/>
            <p:cNvSpPr txBox="1">
              <a:spLocks noChangeArrowheads="1"/>
            </p:cNvSpPr>
            <p:nvPr/>
          </p:nvSpPr>
          <p:spPr bwMode="auto">
            <a:xfrm>
              <a:off x="3254" y="3696"/>
              <a:ext cx="164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标 注 示 例 图</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29031"/>
                                        </p:tgtEl>
                                        <p:attrNameLst>
                                          <p:attrName>style.visibility</p:attrName>
                                        </p:attrNameLst>
                                      </p:cBhvr>
                                      <p:to>
                                        <p:strVal val="visible"/>
                                      </p:to>
                                    </p:set>
                                    <p:animEffect transition="in" filter="wipe(left)">
                                      <p:cBhvr>
                                        <p:cTn id="7" dur="300"/>
                                        <p:tgtEl>
                                          <p:spTgt spid="12903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29029"/>
                                        </p:tgtEl>
                                        <p:attrNameLst>
                                          <p:attrName>style.visibility</p:attrName>
                                        </p:attrNameLst>
                                      </p:cBhvr>
                                      <p:to>
                                        <p:strVal val="visible"/>
                                      </p:to>
                                    </p:set>
                                    <p:animEffect transition="in" filter="wipe(left)">
                                      <p:cBhvr>
                                        <p:cTn id="12" dur="300"/>
                                        <p:tgtEl>
                                          <p:spTgt spid="12902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129037"/>
                                        </p:tgtEl>
                                        <p:attrNameLst>
                                          <p:attrName>style.visibility</p:attrName>
                                        </p:attrNameLst>
                                      </p:cBhvr>
                                      <p:to>
                                        <p:strVal val="visible"/>
                                      </p:to>
                                    </p:set>
                                    <p:anim calcmode="lin" valueType="num">
                                      <p:cBhvr additive="base">
                                        <p:cTn id="17" dur="500" fill="hold"/>
                                        <p:tgtEl>
                                          <p:spTgt spid="129037"/>
                                        </p:tgtEl>
                                        <p:attrNameLst>
                                          <p:attrName>ppt_x</p:attrName>
                                        </p:attrNameLst>
                                      </p:cBhvr>
                                      <p:tavLst>
                                        <p:tav tm="0">
                                          <p:val>
                                            <p:strVal val="1+#ppt_w/2"/>
                                          </p:val>
                                        </p:tav>
                                        <p:tav tm="100000">
                                          <p:val>
                                            <p:strVal val="#ppt_x"/>
                                          </p:val>
                                        </p:tav>
                                      </p:tavLst>
                                    </p:anim>
                                    <p:anim calcmode="lin" valueType="num">
                                      <p:cBhvr additive="base">
                                        <p:cTn id="18" dur="500" fill="hold"/>
                                        <p:tgtEl>
                                          <p:spTgt spid="129037"/>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29030"/>
                                        </p:tgtEl>
                                        <p:attrNameLst>
                                          <p:attrName>style.visibility</p:attrName>
                                        </p:attrNameLst>
                                      </p:cBhvr>
                                      <p:to>
                                        <p:strVal val="visible"/>
                                      </p:to>
                                    </p:set>
                                    <p:animEffect transition="in" filter="wipe(left)">
                                      <p:cBhvr>
                                        <p:cTn id="23" dur="300"/>
                                        <p:tgtEl>
                                          <p:spTgt spid="129030"/>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129028"/>
                                        </p:tgtEl>
                                        <p:attrNameLst>
                                          <p:attrName>style.visibility</p:attrName>
                                        </p:attrNameLst>
                                      </p:cBhvr>
                                      <p:to>
                                        <p:strVal val="visible"/>
                                      </p:to>
                                    </p:set>
                                    <p:animEffect transition="in" filter="wipe(left)">
                                      <p:cBhvr>
                                        <p:cTn id="28" dur="300"/>
                                        <p:tgtEl>
                                          <p:spTgt spid="129028"/>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nodeType="clickEffect">
                                  <p:stCondLst>
                                    <p:cond delay="0"/>
                                  </p:stCondLst>
                                  <p:childTnLst>
                                    <p:set>
                                      <p:cBhvr>
                                        <p:cTn id="32" dur="1" fill="hold">
                                          <p:stCondLst>
                                            <p:cond delay="0"/>
                                          </p:stCondLst>
                                        </p:cTn>
                                        <p:tgtEl>
                                          <p:spTgt spid="129038"/>
                                        </p:tgtEl>
                                        <p:attrNameLst>
                                          <p:attrName>style.visibility</p:attrName>
                                        </p:attrNameLst>
                                      </p:cBhvr>
                                      <p:to>
                                        <p:strVal val="visible"/>
                                      </p:to>
                                    </p:set>
                                    <p:anim calcmode="lin" valueType="num">
                                      <p:cBhvr additive="base">
                                        <p:cTn id="33" dur="500" fill="hold"/>
                                        <p:tgtEl>
                                          <p:spTgt spid="129038"/>
                                        </p:tgtEl>
                                        <p:attrNameLst>
                                          <p:attrName>ppt_x</p:attrName>
                                        </p:attrNameLst>
                                      </p:cBhvr>
                                      <p:tavLst>
                                        <p:tav tm="0">
                                          <p:val>
                                            <p:strVal val="0-#ppt_w/2"/>
                                          </p:val>
                                        </p:tav>
                                        <p:tav tm="100000">
                                          <p:val>
                                            <p:strVal val="#ppt_x"/>
                                          </p:val>
                                        </p:tav>
                                      </p:tavLst>
                                    </p:anim>
                                    <p:anim calcmode="lin" valueType="num">
                                      <p:cBhvr additive="base">
                                        <p:cTn id="34" dur="500" fill="hold"/>
                                        <p:tgtEl>
                                          <p:spTgt spid="1290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8" grpId="0" autoUpdateAnimBg="0"/>
      <p:bldP spid="129029" grpId="0" autoUpdateAnimBg="0"/>
      <p:bldP spid="129030" grpId="0" autoUpdateAnimBg="0"/>
      <p:bldP spid="129031" grpId="0"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6F690E4-4D4F-498A-B041-9A6716341B32}" type="slidenum">
              <a:rPr lang="en-US" altLang="zh-CN" sz="2000" smtClean="0">
                <a:solidFill>
                  <a:srgbClr val="0000FF"/>
                </a:solidFill>
              </a:rPr>
              <a:pPr eaLnBrk="1" hangingPunct="1"/>
              <a:t>46</a:t>
            </a:fld>
            <a:endParaRPr lang="en-US" altLang="zh-CN" sz="2000" smtClean="0">
              <a:solidFill>
                <a:srgbClr val="0000FF"/>
              </a:solidFill>
            </a:endParaRPr>
          </a:p>
        </p:txBody>
      </p:sp>
      <p:sp>
        <p:nvSpPr>
          <p:cNvPr id="130052" name="Text Box 4"/>
          <p:cNvSpPr txBox="1">
            <a:spLocks noChangeArrowheads="1"/>
          </p:cNvSpPr>
          <p:nvPr/>
        </p:nvSpPr>
        <p:spPr bwMode="auto">
          <a:xfrm>
            <a:off x="218256" y="2454523"/>
            <a:ext cx="8458200"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t>        </a:t>
            </a:r>
            <a:r>
              <a:rPr lang="zh-CN" altLang="en-US" b="1" dirty="0">
                <a:solidFill>
                  <a:srgbClr val="C00000"/>
                </a:solidFill>
              </a:rPr>
              <a:t>公差带</a:t>
            </a:r>
            <a:r>
              <a:rPr lang="zh-CN" altLang="en-US" b="1" dirty="0">
                <a:solidFill>
                  <a:srgbClr val="FF0000"/>
                </a:solidFill>
              </a:rPr>
              <a:t>定义</a:t>
            </a:r>
            <a:r>
              <a:rPr lang="zh-CN" altLang="en-US" dirty="0"/>
              <a:t>：</a:t>
            </a:r>
            <a:r>
              <a:rPr lang="zh-CN" altLang="en-US" b="1" dirty="0"/>
              <a:t>公差带为间距等于公差值</a:t>
            </a:r>
            <a:r>
              <a:rPr lang="zh-CN" altLang="en-US" b="1" i="1" dirty="0"/>
              <a:t> </a:t>
            </a:r>
            <a:r>
              <a:rPr lang="en-US" altLang="zh-CN" b="1" i="1" dirty="0"/>
              <a:t>t</a:t>
            </a:r>
            <a:r>
              <a:rPr lang="zh-CN" altLang="en-US" b="1" i="1" dirty="0"/>
              <a:t>、</a:t>
            </a:r>
            <a:r>
              <a:rPr lang="zh-CN" altLang="en-US" b="1" dirty="0"/>
              <a:t>且对于被测面理论正确位置的两平行平面所限定的区域。面的理论正确位置由基准面</a:t>
            </a:r>
            <a:r>
              <a:rPr lang="zh-CN" altLang="en-US" b="1" i="1" dirty="0"/>
              <a:t>、</a:t>
            </a:r>
            <a:r>
              <a:rPr lang="zh-CN" altLang="en-US" b="1" dirty="0"/>
              <a:t>基准轴线和理论正确尺寸确定。如下左图所示。</a:t>
            </a:r>
          </a:p>
        </p:txBody>
      </p:sp>
      <p:sp>
        <p:nvSpPr>
          <p:cNvPr id="130053" name="Text Box 5"/>
          <p:cNvSpPr txBox="1">
            <a:spLocks noChangeArrowheads="1"/>
          </p:cNvSpPr>
          <p:nvPr/>
        </p:nvSpPr>
        <p:spPr bwMode="auto">
          <a:xfrm>
            <a:off x="4105349" y="379512"/>
            <a:ext cx="4283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solidFill>
                  <a:srgbClr val="FF0000"/>
                </a:solidFill>
              </a:rPr>
              <a:t>标注示例</a:t>
            </a:r>
            <a:r>
              <a:rPr lang="zh-CN" altLang="en-US" b="1">
                <a:solidFill>
                  <a:schemeClr val="tx2"/>
                </a:solidFill>
              </a:rPr>
              <a:t>如下右图所示</a:t>
            </a:r>
            <a:r>
              <a:rPr lang="zh-CN" altLang="en-US" b="1">
                <a:solidFill>
                  <a:srgbClr val="FF0000"/>
                </a:solidFill>
              </a:rPr>
              <a:t>。</a:t>
            </a:r>
          </a:p>
        </p:txBody>
      </p:sp>
      <p:sp>
        <p:nvSpPr>
          <p:cNvPr id="130054" name="Text Box 6"/>
          <p:cNvSpPr txBox="1">
            <a:spLocks noChangeArrowheads="1"/>
          </p:cNvSpPr>
          <p:nvPr/>
        </p:nvSpPr>
        <p:spPr bwMode="auto">
          <a:xfrm>
            <a:off x="222448" y="792237"/>
            <a:ext cx="8382000" cy="184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solidFill>
                  <a:srgbClr val="FF0000"/>
                </a:solidFill>
              </a:rPr>
              <a:t>         </a:t>
            </a:r>
            <a:r>
              <a:rPr lang="zh-CN" altLang="en-US" b="1" dirty="0">
                <a:solidFill>
                  <a:srgbClr val="FF0000"/>
                </a:solidFill>
              </a:rPr>
              <a:t>标注含义</a:t>
            </a:r>
            <a:r>
              <a:rPr lang="zh-CN" altLang="en-US" dirty="0"/>
              <a:t>：</a:t>
            </a:r>
            <a:r>
              <a:rPr lang="zh-CN" altLang="en-US" b="1" dirty="0"/>
              <a:t>提取（实际）表面应限定在距离等于</a:t>
            </a:r>
            <a:r>
              <a:rPr lang="en-US" altLang="zh-CN" b="1" dirty="0"/>
              <a:t>0.05</a:t>
            </a:r>
            <a:r>
              <a:rPr lang="zh-CN" altLang="en-US" b="1" dirty="0"/>
              <a:t>、且对称于被测面的理论正确位置的两平行平面之间。该两平行平面对称于由基准平面</a:t>
            </a:r>
            <a:r>
              <a:rPr lang="en-US" altLang="zh-CN" b="1" i="1" dirty="0"/>
              <a:t>A</a:t>
            </a:r>
            <a:r>
              <a:rPr lang="zh-CN" altLang="en-US" b="1" dirty="0"/>
              <a:t>、基准轴线</a:t>
            </a:r>
            <a:r>
              <a:rPr lang="en-US" altLang="zh-CN" b="1" i="1" dirty="0"/>
              <a:t>B</a:t>
            </a:r>
            <a:r>
              <a:rPr lang="zh-CN" altLang="en-US" b="1" dirty="0"/>
              <a:t>和理论正确尺寸</a:t>
            </a:r>
            <a:r>
              <a:rPr lang="en-US" altLang="zh-CN" b="1" dirty="0"/>
              <a:t>15</a:t>
            </a:r>
            <a:r>
              <a:rPr lang="zh-CN" altLang="en-US" b="1" dirty="0"/>
              <a:t>、</a:t>
            </a:r>
            <a:r>
              <a:rPr lang="en-US" altLang="zh-CN" b="1" dirty="0"/>
              <a:t>105</a:t>
            </a:r>
            <a:r>
              <a:rPr lang="en-US" altLang="zh-CN" b="1" baseline="30000" dirty="0"/>
              <a:t>0</a:t>
            </a:r>
            <a:r>
              <a:rPr lang="zh-CN" altLang="en-US" b="1" dirty="0"/>
              <a:t>确定的理论正确位置。</a:t>
            </a:r>
          </a:p>
        </p:txBody>
      </p:sp>
      <p:sp>
        <p:nvSpPr>
          <p:cNvPr id="130055" name="Text Box 7"/>
          <p:cNvSpPr txBox="1">
            <a:spLocks noChangeArrowheads="1"/>
          </p:cNvSpPr>
          <p:nvPr/>
        </p:nvSpPr>
        <p:spPr bwMode="auto">
          <a:xfrm>
            <a:off x="627137" y="343000"/>
            <a:ext cx="4130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③ </a:t>
            </a:r>
            <a:r>
              <a:rPr lang="zh-CN" altLang="en-US" b="1" dirty="0"/>
              <a:t>面的位置度公差带</a:t>
            </a:r>
          </a:p>
        </p:txBody>
      </p:sp>
      <p:grpSp>
        <p:nvGrpSpPr>
          <p:cNvPr id="130062" name="Group 14"/>
          <p:cNvGrpSpPr>
            <a:grpSpLocks/>
          </p:cNvGrpSpPr>
          <p:nvPr/>
        </p:nvGrpSpPr>
        <p:grpSpPr bwMode="auto">
          <a:xfrm>
            <a:off x="939552" y="3837706"/>
            <a:ext cx="3200400" cy="2687638"/>
            <a:chOff x="336" y="2400"/>
            <a:chExt cx="2016" cy="1693"/>
          </a:xfrm>
        </p:grpSpPr>
        <p:graphicFrame>
          <p:nvGraphicFramePr>
            <p:cNvPr id="48139" name="Object 9"/>
            <p:cNvGraphicFramePr>
              <a:graphicFrameLocks noChangeAspect="1"/>
            </p:cNvGraphicFramePr>
            <p:nvPr/>
          </p:nvGraphicFramePr>
          <p:xfrm>
            <a:off x="336" y="2400"/>
            <a:ext cx="2016" cy="1330"/>
          </p:xfrm>
          <a:graphic>
            <a:graphicData uri="http://schemas.openxmlformats.org/presentationml/2006/ole">
              <mc:AlternateContent xmlns:mc="http://schemas.openxmlformats.org/markup-compatibility/2006">
                <mc:Choice xmlns:v="urn:schemas-microsoft-com:vml" Requires="v">
                  <p:oleObj spid="_x0000_s48187" name="位图图像" r:id="rId3" imgW="1848108" imgH="1219370" progId="Paint.Picture">
                    <p:embed/>
                  </p:oleObj>
                </mc:Choice>
                <mc:Fallback>
                  <p:oleObj name="位图图像" r:id="rId3" imgW="1848108" imgH="1219370" progId="Paint.Picture">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6" y="2400"/>
                          <a:ext cx="2016" cy="1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8140" name="Text Box 11"/>
            <p:cNvSpPr txBox="1">
              <a:spLocks noChangeArrowheads="1"/>
            </p:cNvSpPr>
            <p:nvPr/>
          </p:nvSpPr>
          <p:spPr bwMode="auto">
            <a:xfrm>
              <a:off x="720" y="3805"/>
              <a:ext cx="125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公 差 带 图</a:t>
              </a:r>
            </a:p>
          </p:txBody>
        </p:sp>
      </p:grpSp>
      <p:grpSp>
        <p:nvGrpSpPr>
          <p:cNvPr id="130061" name="Group 13"/>
          <p:cNvGrpSpPr>
            <a:grpSpLocks/>
          </p:cNvGrpSpPr>
          <p:nvPr/>
        </p:nvGrpSpPr>
        <p:grpSpPr bwMode="auto">
          <a:xfrm>
            <a:off x="4038600" y="3858344"/>
            <a:ext cx="3733800" cy="2667000"/>
            <a:chOff x="2544" y="2352"/>
            <a:chExt cx="2352" cy="1680"/>
          </a:xfrm>
        </p:grpSpPr>
        <p:graphicFrame>
          <p:nvGraphicFramePr>
            <p:cNvPr id="48137" name="Object 10"/>
            <p:cNvGraphicFramePr>
              <a:graphicFrameLocks noChangeAspect="1"/>
            </p:cNvGraphicFramePr>
            <p:nvPr/>
          </p:nvGraphicFramePr>
          <p:xfrm>
            <a:off x="2544" y="2352"/>
            <a:ext cx="2352" cy="1361"/>
          </p:xfrm>
          <a:graphic>
            <a:graphicData uri="http://schemas.openxmlformats.org/presentationml/2006/ole">
              <mc:AlternateContent xmlns:mc="http://schemas.openxmlformats.org/markup-compatibility/2006">
                <mc:Choice xmlns:v="urn:schemas-microsoft-com:vml" Requires="v">
                  <p:oleObj spid="_x0000_s48188" name="位图图像" r:id="rId5" imgW="2123810" imgH="1228571" progId="Paint.Picture">
                    <p:embed/>
                  </p:oleObj>
                </mc:Choice>
                <mc:Fallback>
                  <p:oleObj name="位图图像" r:id="rId5" imgW="2123810" imgH="1228571" progId="Paint.Picture">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44" y="2352"/>
                          <a:ext cx="2352" cy="1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8138" name="Text Box 12"/>
            <p:cNvSpPr txBox="1">
              <a:spLocks noChangeArrowheads="1"/>
            </p:cNvSpPr>
            <p:nvPr/>
          </p:nvSpPr>
          <p:spPr bwMode="auto">
            <a:xfrm>
              <a:off x="2928" y="3744"/>
              <a:ext cx="177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标  注  示  例  图</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30055"/>
                                        </p:tgtEl>
                                        <p:attrNameLst>
                                          <p:attrName>style.visibility</p:attrName>
                                        </p:attrNameLst>
                                      </p:cBhvr>
                                      <p:to>
                                        <p:strVal val="visible"/>
                                      </p:to>
                                    </p:set>
                                    <p:animEffect transition="in" filter="wipe(left)">
                                      <p:cBhvr>
                                        <p:cTn id="7" dur="300"/>
                                        <p:tgtEl>
                                          <p:spTgt spid="13005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30053"/>
                                        </p:tgtEl>
                                        <p:attrNameLst>
                                          <p:attrName>style.visibility</p:attrName>
                                        </p:attrNameLst>
                                      </p:cBhvr>
                                      <p:to>
                                        <p:strVal val="visible"/>
                                      </p:to>
                                    </p:set>
                                    <p:animEffect transition="in" filter="wipe(left)">
                                      <p:cBhvr>
                                        <p:cTn id="12" dur="300"/>
                                        <p:tgtEl>
                                          <p:spTgt spid="13005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130061"/>
                                        </p:tgtEl>
                                        <p:attrNameLst>
                                          <p:attrName>style.visibility</p:attrName>
                                        </p:attrNameLst>
                                      </p:cBhvr>
                                      <p:to>
                                        <p:strVal val="visible"/>
                                      </p:to>
                                    </p:set>
                                    <p:anim calcmode="lin" valueType="num">
                                      <p:cBhvr additive="base">
                                        <p:cTn id="17" dur="500" fill="hold"/>
                                        <p:tgtEl>
                                          <p:spTgt spid="130061"/>
                                        </p:tgtEl>
                                        <p:attrNameLst>
                                          <p:attrName>ppt_x</p:attrName>
                                        </p:attrNameLst>
                                      </p:cBhvr>
                                      <p:tavLst>
                                        <p:tav tm="0">
                                          <p:val>
                                            <p:strVal val="1+#ppt_w/2"/>
                                          </p:val>
                                        </p:tav>
                                        <p:tav tm="100000">
                                          <p:val>
                                            <p:strVal val="#ppt_x"/>
                                          </p:val>
                                        </p:tav>
                                      </p:tavLst>
                                    </p:anim>
                                    <p:anim calcmode="lin" valueType="num">
                                      <p:cBhvr additive="base">
                                        <p:cTn id="18" dur="500" fill="hold"/>
                                        <p:tgtEl>
                                          <p:spTgt spid="130061"/>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30054"/>
                                        </p:tgtEl>
                                        <p:attrNameLst>
                                          <p:attrName>style.visibility</p:attrName>
                                        </p:attrNameLst>
                                      </p:cBhvr>
                                      <p:to>
                                        <p:strVal val="visible"/>
                                      </p:to>
                                    </p:set>
                                    <p:animEffect transition="in" filter="wipe(left)">
                                      <p:cBhvr>
                                        <p:cTn id="23" dur="300"/>
                                        <p:tgtEl>
                                          <p:spTgt spid="130054"/>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130052"/>
                                        </p:tgtEl>
                                        <p:attrNameLst>
                                          <p:attrName>style.visibility</p:attrName>
                                        </p:attrNameLst>
                                      </p:cBhvr>
                                      <p:to>
                                        <p:strVal val="visible"/>
                                      </p:to>
                                    </p:set>
                                    <p:animEffect transition="in" filter="wipe(left)">
                                      <p:cBhvr>
                                        <p:cTn id="28" dur="300"/>
                                        <p:tgtEl>
                                          <p:spTgt spid="130052"/>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nodeType="clickEffect">
                                  <p:stCondLst>
                                    <p:cond delay="0"/>
                                  </p:stCondLst>
                                  <p:childTnLst>
                                    <p:set>
                                      <p:cBhvr>
                                        <p:cTn id="32" dur="1" fill="hold">
                                          <p:stCondLst>
                                            <p:cond delay="0"/>
                                          </p:stCondLst>
                                        </p:cTn>
                                        <p:tgtEl>
                                          <p:spTgt spid="130062"/>
                                        </p:tgtEl>
                                        <p:attrNameLst>
                                          <p:attrName>style.visibility</p:attrName>
                                        </p:attrNameLst>
                                      </p:cBhvr>
                                      <p:to>
                                        <p:strVal val="visible"/>
                                      </p:to>
                                    </p:set>
                                    <p:anim calcmode="lin" valueType="num">
                                      <p:cBhvr additive="base">
                                        <p:cTn id="33" dur="500" fill="hold"/>
                                        <p:tgtEl>
                                          <p:spTgt spid="130062"/>
                                        </p:tgtEl>
                                        <p:attrNameLst>
                                          <p:attrName>ppt_x</p:attrName>
                                        </p:attrNameLst>
                                      </p:cBhvr>
                                      <p:tavLst>
                                        <p:tav tm="0">
                                          <p:val>
                                            <p:strVal val="0-#ppt_w/2"/>
                                          </p:val>
                                        </p:tav>
                                        <p:tav tm="100000">
                                          <p:val>
                                            <p:strVal val="#ppt_x"/>
                                          </p:val>
                                        </p:tav>
                                      </p:tavLst>
                                    </p:anim>
                                    <p:anim calcmode="lin" valueType="num">
                                      <p:cBhvr additive="base">
                                        <p:cTn id="34" dur="500" fill="hold"/>
                                        <p:tgtEl>
                                          <p:spTgt spid="1300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2" grpId="0" autoUpdateAnimBg="0"/>
      <p:bldP spid="130053" grpId="0" autoUpdateAnimBg="0"/>
      <p:bldP spid="130054" grpId="0" autoUpdateAnimBg="0"/>
      <p:bldP spid="130055" grpId="0"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BC38DDA6-F3F6-45FD-87FD-34F3F0A9069C}" type="slidenum">
              <a:rPr lang="en-US" altLang="zh-CN" sz="2000" smtClean="0">
                <a:solidFill>
                  <a:srgbClr val="0000FF"/>
                </a:solidFill>
              </a:rPr>
              <a:pPr eaLnBrk="1" hangingPunct="1"/>
              <a:t>47</a:t>
            </a:fld>
            <a:endParaRPr lang="en-US" altLang="zh-CN" sz="2000" smtClean="0">
              <a:solidFill>
                <a:srgbClr val="0000FF"/>
              </a:solidFill>
            </a:endParaRPr>
          </a:p>
        </p:txBody>
      </p:sp>
      <p:sp>
        <p:nvSpPr>
          <p:cNvPr id="131076" name="Text Box 4"/>
          <p:cNvSpPr txBox="1">
            <a:spLocks noChangeArrowheads="1"/>
          </p:cNvSpPr>
          <p:nvPr/>
        </p:nvSpPr>
        <p:spPr bwMode="auto">
          <a:xfrm>
            <a:off x="611560" y="472604"/>
            <a:ext cx="7699204"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dirty="0"/>
              <a:t>        </a:t>
            </a:r>
            <a:r>
              <a:rPr lang="zh-CN" altLang="en-US" b="1" dirty="0"/>
              <a:t>位置公差带能把同一被测要素的</a:t>
            </a:r>
            <a:r>
              <a:rPr lang="zh-CN" altLang="en-US" b="1" dirty="0">
                <a:solidFill>
                  <a:srgbClr val="FF0000"/>
                </a:solidFill>
              </a:rPr>
              <a:t>形状误差和方向误差控制在位置公差带区域内</a:t>
            </a:r>
            <a:r>
              <a:rPr lang="zh-CN" altLang="en-US" b="1" dirty="0"/>
              <a:t>。因此，对某一被测要素给出位置公差后，一般不再给出形状公差和方向公差了。仅在对形状精度或方向精度有进一步要求时，才另外给出形状公差或方向公差。</a:t>
            </a:r>
          </a:p>
        </p:txBody>
      </p:sp>
      <p:sp>
        <p:nvSpPr>
          <p:cNvPr id="131082" name="Rectangle 10"/>
          <p:cNvSpPr>
            <a:spLocks noChangeArrowheads="1"/>
          </p:cNvSpPr>
          <p:nvPr/>
        </p:nvSpPr>
        <p:spPr bwMode="auto">
          <a:xfrm>
            <a:off x="683716" y="2780928"/>
            <a:ext cx="3168204"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en-US" altLang="zh-CN" b="1" dirty="0"/>
              <a:t>         </a:t>
            </a:r>
            <a:r>
              <a:rPr lang="zh-CN" altLang="en-US" b="1" dirty="0"/>
              <a:t>但应遵守</a:t>
            </a:r>
            <a:r>
              <a:rPr lang="zh-CN" altLang="en-US" b="1" dirty="0">
                <a:solidFill>
                  <a:srgbClr val="FF0000"/>
                </a:solidFill>
              </a:rPr>
              <a:t>形状公差小于方向公差</a:t>
            </a:r>
            <a:r>
              <a:rPr lang="zh-CN" altLang="en-US" b="1" dirty="0"/>
              <a:t>、</a:t>
            </a:r>
            <a:r>
              <a:rPr lang="zh-CN" altLang="en-US" b="1" dirty="0">
                <a:solidFill>
                  <a:srgbClr val="FF0000"/>
                </a:solidFill>
              </a:rPr>
              <a:t>方向公差小于位置公差的原则</a:t>
            </a:r>
            <a:r>
              <a:rPr lang="zh-CN" altLang="en-US" b="1" dirty="0"/>
              <a:t>。其标注示例如图</a:t>
            </a:r>
            <a:r>
              <a:rPr lang="en-US" altLang="zh-CN" b="1" dirty="0"/>
              <a:t>4.26</a:t>
            </a:r>
            <a:r>
              <a:rPr lang="zh-CN" altLang="en-US" b="1" dirty="0"/>
              <a:t>所示。</a:t>
            </a:r>
          </a:p>
        </p:txBody>
      </p:sp>
      <p:sp>
        <p:nvSpPr>
          <p:cNvPr id="8" name="圆角矩形 7">
            <a:hlinkClick r:id="rId2" action="ppaction://hlinksldjump"/>
          </p:cNvPr>
          <p:cNvSpPr/>
          <p:nvPr/>
        </p:nvSpPr>
        <p:spPr bwMode="auto">
          <a:xfrm>
            <a:off x="586913" y="6155521"/>
            <a:ext cx="1530009" cy="504057"/>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C00000"/>
                </a:solidFill>
                <a:effectLst/>
                <a:latin typeface="方正舒体" pitchFamily="2" charset="-122"/>
                <a:ea typeface="方正舒体" pitchFamily="2" charset="-122"/>
              </a:rPr>
              <a:t>目录</a:t>
            </a:r>
          </a:p>
        </p:txBody>
      </p:sp>
      <p:pic>
        <p:nvPicPr>
          <p:cNvPr id="706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44441" y="2280245"/>
            <a:ext cx="4371975" cy="402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31076"/>
                                        </p:tgtEl>
                                        <p:attrNameLst>
                                          <p:attrName>style.visibility</p:attrName>
                                        </p:attrNameLst>
                                      </p:cBhvr>
                                      <p:to>
                                        <p:strVal val="visible"/>
                                      </p:to>
                                    </p:set>
                                    <p:animEffect transition="in" filter="wipe(left)">
                                      <p:cBhvr>
                                        <p:cTn id="7" dur="500"/>
                                        <p:tgtEl>
                                          <p:spTgt spid="13107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1082"/>
                                        </p:tgtEl>
                                        <p:attrNameLst>
                                          <p:attrName>style.visibility</p:attrName>
                                        </p:attrNameLst>
                                      </p:cBhvr>
                                      <p:to>
                                        <p:strVal val="visible"/>
                                      </p:to>
                                    </p:set>
                                    <p:animEffect transition="in" filter="blinds(horizontal)">
                                      <p:cBhvr>
                                        <p:cTn id="12" dur="500"/>
                                        <p:tgtEl>
                                          <p:spTgt spid="13108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70658"/>
                                        </p:tgtEl>
                                        <p:attrNameLst>
                                          <p:attrName>style.visibility</p:attrName>
                                        </p:attrNameLst>
                                      </p:cBhvr>
                                      <p:to>
                                        <p:strVal val="visible"/>
                                      </p:to>
                                    </p:set>
                                    <p:anim calcmode="lin" valueType="num">
                                      <p:cBhvr additive="base">
                                        <p:cTn id="17" dur="500" fill="hold"/>
                                        <p:tgtEl>
                                          <p:spTgt spid="70658"/>
                                        </p:tgtEl>
                                        <p:attrNameLst>
                                          <p:attrName>ppt_x</p:attrName>
                                        </p:attrNameLst>
                                      </p:cBhvr>
                                      <p:tavLst>
                                        <p:tav tm="0">
                                          <p:val>
                                            <p:strVal val="#ppt_x"/>
                                          </p:val>
                                        </p:tav>
                                        <p:tav tm="100000">
                                          <p:val>
                                            <p:strVal val="#ppt_x"/>
                                          </p:val>
                                        </p:tav>
                                      </p:tavLst>
                                    </p:anim>
                                    <p:anim calcmode="lin" valueType="num">
                                      <p:cBhvr additive="base">
                                        <p:cTn id="18" dur="500" fill="hold"/>
                                        <p:tgtEl>
                                          <p:spTgt spid="706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6" grpId="0" autoUpdateAnimBg="0"/>
      <p:bldP spid="13108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FD56C00-4EA6-4FD5-BE2D-7CA761875ECC}" type="slidenum">
              <a:rPr lang="en-US" altLang="zh-CN" sz="2000" smtClean="0">
                <a:solidFill>
                  <a:srgbClr val="0000FF"/>
                </a:solidFill>
              </a:rPr>
              <a:pPr eaLnBrk="1" hangingPunct="1"/>
              <a:t>48</a:t>
            </a:fld>
            <a:endParaRPr lang="en-US" altLang="zh-CN" sz="2000" smtClean="0">
              <a:solidFill>
                <a:srgbClr val="0000FF"/>
              </a:solidFill>
            </a:endParaRPr>
          </a:p>
        </p:txBody>
      </p:sp>
      <p:sp>
        <p:nvSpPr>
          <p:cNvPr id="132101" name="Text Box 5"/>
          <p:cNvSpPr txBox="1">
            <a:spLocks noChangeArrowheads="1"/>
          </p:cNvSpPr>
          <p:nvPr/>
        </p:nvSpPr>
        <p:spPr bwMode="auto">
          <a:xfrm>
            <a:off x="816173" y="435241"/>
            <a:ext cx="34448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4.  </a:t>
            </a:r>
            <a:r>
              <a:rPr lang="zh-CN" altLang="en-US" b="1" dirty="0"/>
              <a:t>轮廓度公差带</a:t>
            </a:r>
          </a:p>
        </p:txBody>
      </p:sp>
      <p:sp>
        <p:nvSpPr>
          <p:cNvPr id="132102" name="Text Box 6"/>
          <p:cNvSpPr txBox="1">
            <a:spLocks noChangeArrowheads="1"/>
          </p:cNvSpPr>
          <p:nvPr/>
        </p:nvSpPr>
        <p:spPr bwMode="auto">
          <a:xfrm>
            <a:off x="577552" y="2492896"/>
            <a:ext cx="7738864"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dirty="0"/>
              <a:t>         </a:t>
            </a:r>
            <a:r>
              <a:rPr lang="zh-CN" altLang="en-US" b="1" dirty="0"/>
              <a:t>线轮廓度和面轮廓度公差带的定义及标注示例见表</a:t>
            </a:r>
            <a:r>
              <a:rPr lang="en-US" altLang="zh-CN" b="1" dirty="0"/>
              <a:t>4.7</a:t>
            </a:r>
            <a:r>
              <a:rPr lang="zh-CN" altLang="en-US" b="1" dirty="0"/>
              <a:t>所示。</a:t>
            </a:r>
          </a:p>
        </p:txBody>
      </p:sp>
      <p:sp>
        <p:nvSpPr>
          <p:cNvPr id="132103" name="Text Box 7"/>
          <p:cNvSpPr txBox="1">
            <a:spLocks noChangeArrowheads="1"/>
          </p:cNvSpPr>
          <p:nvPr/>
        </p:nvSpPr>
        <p:spPr bwMode="auto">
          <a:xfrm>
            <a:off x="1136848" y="888249"/>
            <a:ext cx="7467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轮廓度公差带是控制被测要素为曲线或曲面。</a:t>
            </a:r>
          </a:p>
        </p:txBody>
      </p:sp>
      <p:sp>
        <p:nvSpPr>
          <p:cNvPr id="132104" name="Text Box 8"/>
          <p:cNvSpPr txBox="1">
            <a:spLocks noChangeArrowheads="1"/>
          </p:cNvSpPr>
          <p:nvPr/>
        </p:nvSpPr>
        <p:spPr bwMode="auto">
          <a:xfrm>
            <a:off x="611560" y="1258406"/>
            <a:ext cx="8069263"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solidFill>
                  <a:srgbClr val="FF0000"/>
                </a:solidFill>
              </a:rPr>
              <a:t>       </a:t>
            </a:r>
            <a:r>
              <a:rPr lang="zh-CN" altLang="en-US" b="1" dirty="0">
                <a:solidFill>
                  <a:srgbClr val="FF0000"/>
                </a:solidFill>
              </a:rPr>
              <a:t>轮廓度公差</a:t>
            </a:r>
            <a:r>
              <a:rPr lang="zh-CN" altLang="en-US" b="1" dirty="0"/>
              <a:t>分线轮廓度和面轮廓度公差两种几何特征</a:t>
            </a:r>
            <a:r>
              <a:rPr lang="zh-CN" altLang="en-US" dirty="0"/>
              <a:t>。</a:t>
            </a:r>
          </a:p>
        </p:txBody>
      </p:sp>
      <p:sp>
        <p:nvSpPr>
          <p:cNvPr id="132105" name="Text Box 9"/>
          <p:cNvSpPr txBox="1">
            <a:spLocks noChangeArrowheads="1"/>
          </p:cNvSpPr>
          <p:nvPr/>
        </p:nvSpPr>
        <p:spPr bwMode="auto">
          <a:xfrm>
            <a:off x="467544" y="1723553"/>
            <a:ext cx="7731968"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dirty="0"/>
              <a:t>        </a:t>
            </a:r>
            <a:r>
              <a:rPr lang="zh-CN" altLang="en-US" b="1" dirty="0"/>
              <a:t>无基准要求的轮廓度公差为形状公差，有基准要求的轮廓度公差为方向公差或位置公差。</a:t>
            </a:r>
          </a:p>
        </p:txBody>
      </p:sp>
      <p:pic>
        <p:nvPicPr>
          <p:cNvPr id="132106" name="Picture 1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1128" y="3326531"/>
            <a:ext cx="6553200" cy="319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32101"/>
                                        </p:tgtEl>
                                        <p:attrNameLst>
                                          <p:attrName>style.visibility</p:attrName>
                                        </p:attrNameLst>
                                      </p:cBhvr>
                                      <p:to>
                                        <p:strVal val="visible"/>
                                      </p:to>
                                    </p:set>
                                    <p:animEffect transition="in" filter="wipe(left)">
                                      <p:cBhvr>
                                        <p:cTn id="7" dur="300"/>
                                        <p:tgtEl>
                                          <p:spTgt spid="13210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32103"/>
                                        </p:tgtEl>
                                        <p:attrNameLst>
                                          <p:attrName>style.visibility</p:attrName>
                                        </p:attrNameLst>
                                      </p:cBhvr>
                                      <p:to>
                                        <p:strVal val="visible"/>
                                      </p:to>
                                    </p:set>
                                    <p:animEffect transition="in" filter="wipe(left)">
                                      <p:cBhvr>
                                        <p:cTn id="12" dur="300"/>
                                        <p:tgtEl>
                                          <p:spTgt spid="13210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32104"/>
                                        </p:tgtEl>
                                        <p:attrNameLst>
                                          <p:attrName>style.visibility</p:attrName>
                                        </p:attrNameLst>
                                      </p:cBhvr>
                                      <p:to>
                                        <p:strVal val="visible"/>
                                      </p:to>
                                    </p:set>
                                    <p:animEffect transition="in" filter="wipe(left)">
                                      <p:cBhvr>
                                        <p:cTn id="17" dur="300"/>
                                        <p:tgtEl>
                                          <p:spTgt spid="13210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32105"/>
                                        </p:tgtEl>
                                        <p:attrNameLst>
                                          <p:attrName>style.visibility</p:attrName>
                                        </p:attrNameLst>
                                      </p:cBhvr>
                                      <p:to>
                                        <p:strVal val="visible"/>
                                      </p:to>
                                    </p:set>
                                    <p:animEffect transition="in" filter="wipe(left)">
                                      <p:cBhvr>
                                        <p:cTn id="22" dur="300"/>
                                        <p:tgtEl>
                                          <p:spTgt spid="13210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32102"/>
                                        </p:tgtEl>
                                        <p:attrNameLst>
                                          <p:attrName>style.visibility</p:attrName>
                                        </p:attrNameLst>
                                      </p:cBhvr>
                                      <p:to>
                                        <p:strVal val="visible"/>
                                      </p:to>
                                    </p:set>
                                    <p:animEffect transition="in" filter="wipe(left)">
                                      <p:cBhvr>
                                        <p:cTn id="27" dur="300"/>
                                        <p:tgtEl>
                                          <p:spTgt spid="13210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 presetClass="entr" presetSubtype="8" fill="hold" nodeType="clickEffect">
                                  <p:stCondLst>
                                    <p:cond delay="0"/>
                                  </p:stCondLst>
                                  <p:childTnLst>
                                    <p:set>
                                      <p:cBhvr>
                                        <p:cTn id="31" dur="1" fill="hold">
                                          <p:stCondLst>
                                            <p:cond delay="0"/>
                                          </p:stCondLst>
                                        </p:cTn>
                                        <p:tgtEl>
                                          <p:spTgt spid="132106"/>
                                        </p:tgtEl>
                                        <p:attrNameLst>
                                          <p:attrName>style.visibility</p:attrName>
                                        </p:attrNameLst>
                                      </p:cBhvr>
                                      <p:to>
                                        <p:strVal val="visible"/>
                                      </p:to>
                                    </p:set>
                                    <p:anim calcmode="lin" valueType="num">
                                      <p:cBhvr additive="base">
                                        <p:cTn id="32" dur="500" fill="hold"/>
                                        <p:tgtEl>
                                          <p:spTgt spid="132106"/>
                                        </p:tgtEl>
                                        <p:attrNameLst>
                                          <p:attrName>ppt_x</p:attrName>
                                        </p:attrNameLst>
                                      </p:cBhvr>
                                      <p:tavLst>
                                        <p:tav tm="0">
                                          <p:val>
                                            <p:strVal val="0-#ppt_w/2"/>
                                          </p:val>
                                        </p:tav>
                                        <p:tav tm="100000">
                                          <p:val>
                                            <p:strVal val="#ppt_x"/>
                                          </p:val>
                                        </p:tav>
                                      </p:tavLst>
                                    </p:anim>
                                    <p:anim calcmode="lin" valueType="num">
                                      <p:cBhvr additive="base">
                                        <p:cTn id="33" dur="500" fill="hold"/>
                                        <p:tgtEl>
                                          <p:spTgt spid="13210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101" grpId="0" autoUpdateAnimBg="0"/>
      <p:bldP spid="132102" grpId="0" autoUpdateAnimBg="0"/>
      <p:bldP spid="132103" grpId="0" autoUpdateAnimBg="0"/>
      <p:bldP spid="132104" grpId="0" autoUpdateAnimBg="0"/>
      <p:bldP spid="132105" grpId="0"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4FD0814B-A4BA-4587-9C1E-AF8A21FD11AF}" type="slidenum">
              <a:rPr lang="en-US" altLang="zh-CN" sz="2000" smtClean="0">
                <a:solidFill>
                  <a:srgbClr val="0000FF"/>
                </a:solidFill>
              </a:rPr>
              <a:pPr eaLnBrk="1" hangingPunct="1"/>
              <a:t>49</a:t>
            </a:fld>
            <a:endParaRPr lang="en-US" altLang="zh-CN" sz="2000" smtClean="0">
              <a:solidFill>
                <a:srgbClr val="0000FF"/>
              </a:solidFill>
            </a:endParaRPr>
          </a:p>
        </p:txBody>
      </p:sp>
      <p:pic>
        <p:nvPicPr>
          <p:cNvPr id="133126"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76400" y="152400"/>
            <a:ext cx="5562600" cy="659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33126"/>
                                        </p:tgtEl>
                                        <p:attrNameLst>
                                          <p:attrName>style.visibility</p:attrName>
                                        </p:attrNameLst>
                                      </p:cBhvr>
                                      <p:to>
                                        <p:strVal val="visible"/>
                                      </p:to>
                                    </p:set>
                                    <p:anim calcmode="lin" valueType="num">
                                      <p:cBhvr additive="base">
                                        <p:cTn id="7" dur="1500" fill="hold"/>
                                        <p:tgtEl>
                                          <p:spTgt spid="133126"/>
                                        </p:tgtEl>
                                        <p:attrNameLst>
                                          <p:attrName>ppt_x</p:attrName>
                                        </p:attrNameLst>
                                      </p:cBhvr>
                                      <p:tavLst>
                                        <p:tav tm="0">
                                          <p:val>
                                            <p:strVal val="0-#ppt_w/2"/>
                                          </p:val>
                                        </p:tav>
                                        <p:tav tm="100000">
                                          <p:val>
                                            <p:strVal val="#ppt_x"/>
                                          </p:val>
                                        </p:tav>
                                      </p:tavLst>
                                    </p:anim>
                                    <p:anim calcmode="lin" valueType="num">
                                      <p:cBhvr additive="base">
                                        <p:cTn id="8" dur="1500" fill="hold"/>
                                        <p:tgtEl>
                                          <p:spTgt spid="1331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562740B-CDCE-4521-AB23-F7EB4AEBFDA6}" type="slidenum">
              <a:rPr lang="en-US" altLang="zh-CN" sz="2000" smtClean="0">
                <a:solidFill>
                  <a:srgbClr val="0000FF"/>
                </a:solidFill>
              </a:rPr>
              <a:pPr eaLnBrk="1" hangingPunct="1"/>
              <a:t>5</a:t>
            </a:fld>
            <a:endParaRPr lang="en-US" altLang="zh-CN" sz="2000" smtClean="0">
              <a:solidFill>
                <a:srgbClr val="0000FF"/>
              </a:solidFill>
            </a:endParaRPr>
          </a:p>
        </p:txBody>
      </p:sp>
      <p:grpSp>
        <p:nvGrpSpPr>
          <p:cNvPr id="6" name="组合 5"/>
          <p:cNvGrpSpPr/>
          <p:nvPr/>
        </p:nvGrpSpPr>
        <p:grpSpPr>
          <a:xfrm>
            <a:off x="1547664" y="466725"/>
            <a:ext cx="5122887" cy="5924550"/>
            <a:chOff x="1547664" y="466725"/>
            <a:chExt cx="5122887" cy="5924550"/>
          </a:xfrm>
        </p:grpSpPr>
        <p:pic>
          <p:nvPicPr>
            <p:cNvPr id="6963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466725"/>
              <a:ext cx="5122887" cy="5924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直接连接符 4"/>
            <p:cNvCxnSpPr/>
            <p:nvPr/>
          </p:nvCxnSpPr>
          <p:spPr bwMode="auto">
            <a:xfrm>
              <a:off x="6670551" y="5805264"/>
              <a:ext cx="0" cy="36004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276A45F9-7241-4256-813D-0835D083164D}" type="slidenum">
              <a:rPr lang="en-US" altLang="zh-CN" sz="2000" smtClean="0">
                <a:solidFill>
                  <a:srgbClr val="0000FF"/>
                </a:solidFill>
              </a:rPr>
              <a:pPr eaLnBrk="1" hangingPunct="1"/>
              <a:t>50</a:t>
            </a:fld>
            <a:endParaRPr lang="en-US" altLang="zh-CN" sz="2000" smtClean="0">
              <a:solidFill>
                <a:srgbClr val="0000FF"/>
              </a:solidFill>
            </a:endParaRPr>
          </a:p>
        </p:txBody>
      </p:sp>
      <p:sp>
        <p:nvSpPr>
          <p:cNvPr id="134150" name="Text Box 6"/>
          <p:cNvSpPr txBox="1">
            <a:spLocks noChangeArrowheads="1"/>
          </p:cNvSpPr>
          <p:nvPr/>
        </p:nvSpPr>
        <p:spPr bwMode="auto">
          <a:xfrm>
            <a:off x="660648" y="2438648"/>
            <a:ext cx="7655768" cy="142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t>        </a:t>
            </a:r>
            <a:r>
              <a:rPr lang="zh-CN" altLang="en-US" b="1" dirty="0">
                <a:solidFill>
                  <a:srgbClr val="C00000"/>
                </a:solidFill>
              </a:rPr>
              <a:t>公差带</a:t>
            </a:r>
            <a:r>
              <a:rPr lang="zh-CN" altLang="en-US" b="1" dirty="0">
                <a:solidFill>
                  <a:srgbClr val="FF0000"/>
                </a:solidFill>
              </a:rPr>
              <a:t>定义</a:t>
            </a:r>
            <a:r>
              <a:rPr lang="zh-CN" altLang="en-US" dirty="0"/>
              <a:t>：</a:t>
            </a:r>
            <a:r>
              <a:rPr lang="zh-CN" altLang="en-US" b="1" dirty="0"/>
              <a:t>公差带为直径等于公差值</a:t>
            </a:r>
            <a:r>
              <a:rPr lang="zh-CN" altLang="en-US" b="1" i="1" dirty="0"/>
              <a:t> </a:t>
            </a:r>
            <a:r>
              <a:rPr lang="en-US" altLang="zh-CN" b="1" i="1" dirty="0"/>
              <a:t>t</a:t>
            </a:r>
            <a:r>
              <a:rPr lang="zh-CN" altLang="en-US" b="1" i="1" dirty="0"/>
              <a:t>、</a:t>
            </a:r>
            <a:r>
              <a:rPr lang="zh-CN" altLang="en-US" b="1" dirty="0"/>
              <a:t>圆心位于具有理论正确几何形状上的一系列圆的两包络线所限定的区域，如下左图所示。 </a:t>
            </a:r>
          </a:p>
        </p:txBody>
      </p:sp>
      <p:sp>
        <p:nvSpPr>
          <p:cNvPr id="134151" name="Text Box 7"/>
          <p:cNvSpPr txBox="1">
            <a:spLocks noChangeArrowheads="1"/>
          </p:cNvSpPr>
          <p:nvPr/>
        </p:nvSpPr>
        <p:spPr bwMode="auto">
          <a:xfrm>
            <a:off x="5185469" y="739552"/>
            <a:ext cx="356299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solidFill>
                  <a:srgbClr val="FF0000"/>
                </a:solidFill>
              </a:rPr>
              <a:t>标注示例</a:t>
            </a:r>
            <a:r>
              <a:rPr lang="zh-CN" altLang="en-US" b="1" dirty="0">
                <a:solidFill>
                  <a:schemeClr val="tx2"/>
                </a:solidFill>
              </a:rPr>
              <a:t>如下右图所示</a:t>
            </a:r>
            <a:r>
              <a:rPr lang="zh-CN" altLang="en-US" b="1" dirty="0">
                <a:solidFill>
                  <a:srgbClr val="FF0000"/>
                </a:solidFill>
              </a:rPr>
              <a:t>。</a:t>
            </a:r>
          </a:p>
        </p:txBody>
      </p:sp>
      <p:sp>
        <p:nvSpPr>
          <p:cNvPr id="134152" name="Text Box 8"/>
          <p:cNvSpPr txBox="1">
            <a:spLocks noChangeArrowheads="1"/>
          </p:cNvSpPr>
          <p:nvPr/>
        </p:nvSpPr>
        <p:spPr bwMode="auto">
          <a:xfrm>
            <a:off x="592832" y="1142976"/>
            <a:ext cx="7867600"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solidFill>
                  <a:srgbClr val="FF0000"/>
                </a:solidFill>
              </a:rPr>
              <a:t>         </a:t>
            </a:r>
            <a:r>
              <a:rPr lang="zh-CN" altLang="en-US" b="1" dirty="0">
                <a:solidFill>
                  <a:srgbClr val="FF0000"/>
                </a:solidFill>
              </a:rPr>
              <a:t>标注含义</a:t>
            </a:r>
            <a:r>
              <a:rPr lang="zh-CN" altLang="en-US" dirty="0"/>
              <a:t>：</a:t>
            </a:r>
            <a:r>
              <a:rPr lang="zh-CN" altLang="en-US" b="1" dirty="0"/>
              <a:t>在任一平行于图示投影面的横截面内，提取（实际）轮廓线应限定在直径等于</a:t>
            </a:r>
            <a:r>
              <a:rPr lang="en-US" altLang="zh-CN" b="1" dirty="0"/>
              <a:t>0.04</a:t>
            </a:r>
            <a:r>
              <a:rPr lang="zh-CN" altLang="en-US" b="1" dirty="0"/>
              <a:t>，圆心位于被测要素理论正确几何形状上的一系列圆的两包络线之间。</a:t>
            </a:r>
          </a:p>
        </p:txBody>
      </p:sp>
      <p:sp>
        <p:nvSpPr>
          <p:cNvPr id="134153" name="Text Box 9"/>
          <p:cNvSpPr txBox="1">
            <a:spLocks noChangeArrowheads="1"/>
          </p:cNvSpPr>
          <p:nvPr/>
        </p:nvSpPr>
        <p:spPr bwMode="auto">
          <a:xfrm>
            <a:off x="1161405" y="300584"/>
            <a:ext cx="4130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(1) </a:t>
            </a:r>
            <a:r>
              <a:rPr lang="zh-CN" altLang="en-US" b="1" dirty="0"/>
              <a:t>线轮廓度公差带</a:t>
            </a:r>
          </a:p>
        </p:txBody>
      </p:sp>
      <p:sp>
        <p:nvSpPr>
          <p:cNvPr id="134155" name="Text Box 11"/>
          <p:cNvSpPr txBox="1">
            <a:spLocks noChangeArrowheads="1"/>
          </p:cNvSpPr>
          <p:nvPr/>
        </p:nvSpPr>
        <p:spPr bwMode="auto">
          <a:xfrm>
            <a:off x="1146869" y="739552"/>
            <a:ext cx="50625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①  </a:t>
            </a:r>
            <a:r>
              <a:rPr lang="zh-CN" altLang="en-US" b="1" dirty="0"/>
              <a:t>无基准的线轮廓度公差带</a:t>
            </a:r>
          </a:p>
        </p:txBody>
      </p:sp>
      <p:grpSp>
        <p:nvGrpSpPr>
          <p:cNvPr id="134161" name="Group 17"/>
          <p:cNvGrpSpPr>
            <a:grpSpLocks/>
          </p:cNvGrpSpPr>
          <p:nvPr/>
        </p:nvGrpSpPr>
        <p:grpSpPr bwMode="auto">
          <a:xfrm>
            <a:off x="702568" y="3702050"/>
            <a:ext cx="3581400" cy="2895600"/>
            <a:chOff x="384" y="2160"/>
            <a:chExt cx="2256" cy="1824"/>
          </a:xfrm>
        </p:grpSpPr>
        <p:graphicFrame>
          <p:nvGraphicFramePr>
            <p:cNvPr id="52236" name="Object 12"/>
            <p:cNvGraphicFramePr>
              <a:graphicFrameLocks noChangeAspect="1"/>
            </p:cNvGraphicFramePr>
            <p:nvPr/>
          </p:nvGraphicFramePr>
          <p:xfrm>
            <a:off x="384" y="2160"/>
            <a:ext cx="2256" cy="1542"/>
          </p:xfrm>
          <a:graphic>
            <a:graphicData uri="http://schemas.openxmlformats.org/presentationml/2006/ole">
              <mc:AlternateContent xmlns:mc="http://schemas.openxmlformats.org/markup-compatibility/2006">
                <mc:Choice xmlns:v="urn:schemas-microsoft-com:vml" Requires="v">
                  <p:oleObj spid="_x0000_s52282" name="位图图像" r:id="rId3" imgW="2048161" imgH="1400000" progId="Paint.Picture">
                    <p:embed/>
                  </p:oleObj>
                </mc:Choice>
                <mc:Fallback>
                  <p:oleObj name="位图图像" r:id="rId3" imgW="2048161" imgH="1400000" progId="Paint.Picture">
                    <p:embed/>
                    <p:pic>
                      <p:nvPicPr>
                        <p:cNvPr id="0" name="Object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4" y="2160"/>
                          <a:ext cx="2256" cy="1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2237" name="Text Box 14"/>
            <p:cNvSpPr txBox="1">
              <a:spLocks noChangeArrowheads="1"/>
            </p:cNvSpPr>
            <p:nvPr/>
          </p:nvSpPr>
          <p:spPr bwMode="auto">
            <a:xfrm>
              <a:off x="720" y="3696"/>
              <a:ext cx="148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a:t>     </a:t>
              </a:r>
              <a:r>
                <a:rPr lang="zh-CN" altLang="en-US" b="1"/>
                <a:t>公 差 带 图</a:t>
              </a:r>
            </a:p>
          </p:txBody>
        </p:sp>
      </p:grpSp>
      <p:grpSp>
        <p:nvGrpSpPr>
          <p:cNvPr id="134160" name="Group 16"/>
          <p:cNvGrpSpPr>
            <a:grpSpLocks/>
          </p:cNvGrpSpPr>
          <p:nvPr/>
        </p:nvGrpSpPr>
        <p:grpSpPr bwMode="auto">
          <a:xfrm>
            <a:off x="4191000" y="3789040"/>
            <a:ext cx="4191000" cy="2819400"/>
            <a:chOff x="2640" y="2160"/>
            <a:chExt cx="2640" cy="1776"/>
          </a:xfrm>
        </p:grpSpPr>
        <p:graphicFrame>
          <p:nvGraphicFramePr>
            <p:cNvPr id="52234" name="Object 13"/>
            <p:cNvGraphicFramePr>
              <a:graphicFrameLocks noChangeAspect="1"/>
            </p:cNvGraphicFramePr>
            <p:nvPr/>
          </p:nvGraphicFramePr>
          <p:xfrm>
            <a:off x="2640" y="2160"/>
            <a:ext cx="2640" cy="1431"/>
          </p:xfrm>
          <a:graphic>
            <a:graphicData uri="http://schemas.openxmlformats.org/presentationml/2006/ole">
              <mc:AlternateContent xmlns:mc="http://schemas.openxmlformats.org/markup-compatibility/2006">
                <mc:Choice xmlns:v="urn:schemas-microsoft-com:vml" Requires="v">
                  <p:oleObj spid="_x0000_s52283" name="位图图像" r:id="rId5" imgW="2142857" imgH="1162212" progId="Paint.Picture">
                    <p:embed/>
                  </p:oleObj>
                </mc:Choice>
                <mc:Fallback>
                  <p:oleObj name="位图图像" r:id="rId5" imgW="2142857" imgH="1162212" progId="Paint.Picture">
                    <p:embed/>
                    <p:pic>
                      <p:nvPicPr>
                        <p:cNvPr id="0" name="Object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40" y="2160"/>
                          <a:ext cx="2640" cy="1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2235" name="Text Box 15"/>
            <p:cNvSpPr txBox="1">
              <a:spLocks noChangeArrowheads="1"/>
            </p:cNvSpPr>
            <p:nvPr/>
          </p:nvSpPr>
          <p:spPr bwMode="auto">
            <a:xfrm>
              <a:off x="3194" y="3648"/>
              <a:ext cx="154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标 注 示 例 图</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34153"/>
                                        </p:tgtEl>
                                        <p:attrNameLst>
                                          <p:attrName>style.visibility</p:attrName>
                                        </p:attrNameLst>
                                      </p:cBhvr>
                                      <p:to>
                                        <p:strVal val="visible"/>
                                      </p:to>
                                    </p:set>
                                    <p:animEffect transition="in" filter="wipe(left)">
                                      <p:cBhvr>
                                        <p:cTn id="7" dur="300"/>
                                        <p:tgtEl>
                                          <p:spTgt spid="13415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34155"/>
                                        </p:tgtEl>
                                        <p:attrNameLst>
                                          <p:attrName>style.visibility</p:attrName>
                                        </p:attrNameLst>
                                      </p:cBhvr>
                                      <p:to>
                                        <p:strVal val="visible"/>
                                      </p:to>
                                    </p:set>
                                    <p:animEffect transition="in" filter="wipe(left)">
                                      <p:cBhvr>
                                        <p:cTn id="12" dur="300"/>
                                        <p:tgtEl>
                                          <p:spTgt spid="13415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34151"/>
                                        </p:tgtEl>
                                        <p:attrNameLst>
                                          <p:attrName>style.visibility</p:attrName>
                                        </p:attrNameLst>
                                      </p:cBhvr>
                                      <p:to>
                                        <p:strVal val="visible"/>
                                      </p:to>
                                    </p:set>
                                    <p:animEffect transition="in" filter="wipe(left)">
                                      <p:cBhvr>
                                        <p:cTn id="17" dur="300"/>
                                        <p:tgtEl>
                                          <p:spTgt spid="13415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2" fill="hold" nodeType="clickEffect">
                                  <p:stCondLst>
                                    <p:cond delay="0"/>
                                  </p:stCondLst>
                                  <p:childTnLst>
                                    <p:set>
                                      <p:cBhvr>
                                        <p:cTn id="21" dur="1" fill="hold">
                                          <p:stCondLst>
                                            <p:cond delay="0"/>
                                          </p:stCondLst>
                                        </p:cTn>
                                        <p:tgtEl>
                                          <p:spTgt spid="134160"/>
                                        </p:tgtEl>
                                        <p:attrNameLst>
                                          <p:attrName>style.visibility</p:attrName>
                                        </p:attrNameLst>
                                      </p:cBhvr>
                                      <p:to>
                                        <p:strVal val="visible"/>
                                      </p:to>
                                    </p:set>
                                    <p:anim calcmode="lin" valueType="num">
                                      <p:cBhvr additive="base">
                                        <p:cTn id="22" dur="500" fill="hold"/>
                                        <p:tgtEl>
                                          <p:spTgt spid="134160"/>
                                        </p:tgtEl>
                                        <p:attrNameLst>
                                          <p:attrName>ppt_x</p:attrName>
                                        </p:attrNameLst>
                                      </p:cBhvr>
                                      <p:tavLst>
                                        <p:tav tm="0">
                                          <p:val>
                                            <p:strVal val="1+#ppt_w/2"/>
                                          </p:val>
                                        </p:tav>
                                        <p:tav tm="100000">
                                          <p:val>
                                            <p:strVal val="#ppt_x"/>
                                          </p:val>
                                        </p:tav>
                                      </p:tavLst>
                                    </p:anim>
                                    <p:anim calcmode="lin" valueType="num">
                                      <p:cBhvr additive="base">
                                        <p:cTn id="23" dur="500" fill="hold"/>
                                        <p:tgtEl>
                                          <p:spTgt spid="134160"/>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134152"/>
                                        </p:tgtEl>
                                        <p:attrNameLst>
                                          <p:attrName>style.visibility</p:attrName>
                                        </p:attrNameLst>
                                      </p:cBhvr>
                                      <p:to>
                                        <p:strVal val="visible"/>
                                      </p:to>
                                    </p:set>
                                    <p:animEffect transition="in" filter="wipe(left)">
                                      <p:cBhvr>
                                        <p:cTn id="28" dur="300"/>
                                        <p:tgtEl>
                                          <p:spTgt spid="13415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134150"/>
                                        </p:tgtEl>
                                        <p:attrNameLst>
                                          <p:attrName>style.visibility</p:attrName>
                                        </p:attrNameLst>
                                      </p:cBhvr>
                                      <p:to>
                                        <p:strVal val="visible"/>
                                      </p:to>
                                    </p:set>
                                    <p:animEffect transition="in" filter="wipe(left)">
                                      <p:cBhvr>
                                        <p:cTn id="33" dur="300"/>
                                        <p:tgtEl>
                                          <p:spTgt spid="134150"/>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8" fill="hold" nodeType="clickEffect">
                                  <p:stCondLst>
                                    <p:cond delay="0"/>
                                  </p:stCondLst>
                                  <p:childTnLst>
                                    <p:set>
                                      <p:cBhvr>
                                        <p:cTn id="37" dur="1" fill="hold">
                                          <p:stCondLst>
                                            <p:cond delay="0"/>
                                          </p:stCondLst>
                                        </p:cTn>
                                        <p:tgtEl>
                                          <p:spTgt spid="134161"/>
                                        </p:tgtEl>
                                        <p:attrNameLst>
                                          <p:attrName>style.visibility</p:attrName>
                                        </p:attrNameLst>
                                      </p:cBhvr>
                                      <p:to>
                                        <p:strVal val="visible"/>
                                      </p:to>
                                    </p:set>
                                    <p:anim calcmode="lin" valueType="num">
                                      <p:cBhvr additive="base">
                                        <p:cTn id="38" dur="500" fill="hold"/>
                                        <p:tgtEl>
                                          <p:spTgt spid="134161"/>
                                        </p:tgtEl>
                                        <p:attrNameLst>
                                          <p:attrName>ppt_x</p:attrName>
                                        </p:attrNameLst>
                                      </p:cBhvr>
                                      <p:tavLst>
                                        <p:tav tm="0">
                                          <p:val>
                                            <p:strVal val="0-#ppt_w/2"/>
                                          </p:val>
                                        </p:tav>
                                        <p:tav tm="100000">
                                          <p:val>
                                            <p:strVal val="#ppt_x"/>
                                          </p:val>
                                        </p:tav>
                                      </p:tavLst>
                                    </p:anim>
                                    <p:anim calcmode="lin" valueType="num">
                                      <p:cBhvr additive="base">
                                        <p:cTn id="39" dur="500" fill="hold"/>
                                        <p:tgtEl>
                                          <p:spTgt spid="1341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50" grpId="0" autoUpdateAnimBg="0"/>
      <p:bldP spid="134151" grpId="0" autoUpdateAnimBg="0"/>
      <p:bldP spid="134152" grpId="0" autoUpdateAnimBg="0"/>
      <p:bldP spid="134153" grpId="0" autoUpdateAnimBg="0"/>
      <p:bldP spid="134155" grpId="0"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C2306F9-590B-461A-812E-CACF1C8328C2}" type="slidenum">
              <a:rPr lang="en-US" altLang="zh-CN" sz="2000" smtClean="0">
                <a:solidFill>
                  <a:srgbClr val="0000FF"/>
                </a:solidFill>
              </a:rPr>
              <a:pPr eaLnBrk="1" hangingPunct="1"/>
              <a:t>51</a:t>
            </a:fld>
            <a:endParaRPr lang="en-US" altLang="zh-CN" sz="2000" smtClean="0">
              <a:solidFill>
                <a:srgbClr val="0000FF"/>
              </a:solidFill>
            </a:endParaRPr>
          </a:p>
        </p:txBody>
      </p:sp>
      <p:sp>
        <p:nvSpPr>
          <p:cNvPr id="135172" name="Text Box 4"/>
          <p:cNvSpPr txBox="1">
            <a:spLocks noChangeArrowheads="1"/>
          </p:cNvSpPr>
          <p:nvPr/>
        </p:nvSpPr>
        <p:spPr bwMode="auto">
          <a:xfrm>
            <a:off x="440432" y="2516703"/>
            <a:ext cx="816401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        </a:t>
            </a:r>
            <a:r>
              <a:rPr lang="zh-CN" altLang="en-US" b="1" dirty="0">
                <a:solidFill>
                  <a:srgbClr val="C00000"/>
                </a:solidFill>
              </a:rPr>
              <a:t>公差带</a:t>
            </a:r>
            <a:r>
              <a:rPr lang="zh-CN" altLang="en-US" b="1" dirty="0">
                <a:solidFill>
                  <a:srgbClr val="FF0000"/>
                </a:solidFill>
              </a:rPr>
              <a:t>定义</a:t>
            </a:r>
            <a:r>
              <a:rPr lang="zh-CN" altLang="en-US" dirty="0"/>
              <a:t>：</a:t>
            </a:r>
            <a:r>
              <a:rPr lang="zh-CN" altLang="en-US" b="1" dirty="0"/>
              <a:t>公差带为直径等于公差值</a:t>
            </a:r>
            <a:r>
              <a:rPr lang="zh-CN" altLang="en-US" b="1" i="1" dirty="0"/>
              <a:t> </a:t>
            </a:r>
            <a:r>
              <a:rPr lang="en-US" altLang="zh-CN" b="1" i="1" dirty="0"/>
              <a:t>t</a:t>
            </a:r>
            <a:r>
              <a:rPr lang="zh-CN" altLang="en-US" b="1" i="1" dirty="0"/>
              <a:t>、</a:t>
            </a:r>
            <a:r>
              <a:rPr lang="zh-CN" altLang="en-US" b="1" dirty="0"/>
              <a:t>圆心位于由基准平面</a:t>
            </a:r>
            <a:r>
              <a:rPr lang="en-US" altLang="zh-CN" b="1" i="1" dirty="0"/>
              <a:t>A</a:t>
            </a:r>
            <a:r>
              <a:rPr lang="zh-CN" altLang="en-US" b="1" dirty="0"/>
              <a:t>和基准平面</a:t>
            </a:r>
            <a:r>
              <a:rPr lang="en-US" altLang="zh-CN" b="1" i="1" dirty="0"/>
              <a:t>B</a:t>
            </a:r>
            <a:r>
              <a:rPr lang="zh-CN" altLang="en-US" b="1" dirty="0"/>
              <a:t>确定的被测要素理论正确几何形状上的一系列圆的两包络线所限定的区域，如下左图所示。</a:t>
            </a:r>
          </a:p>
        </p:txBody>
      </p:sp>
      <p:sp>
        <p:nvSpPr>
          <p:cNvPr id="135173" name="Text Box 5"/>
          <p:cNvSpPr txBox="1">
            <a:spLocks noChangeArrowheads="1"/>
          </p:cNvSpPr>
          <p:nvPr/>
        </p:nvSpPr>
        <p:spPr bwMode="auto">
          <a:xfrm>
            <a:off x="5004049" y="538044"/>
            <a:ext cx="3600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solidFill>
                  <a:srgbClr val="FF0000"/>
                </a:solidFill>
              </a:rPr>
              <a:t>标注示例</a:t>
            </a:r>
            <a:r>
              <a:rPr lang="zh-CN" altLang="en-US" b="1" dirty="0">
                <a:solidFill>
                  <a:schemeClr val="tx2"/>
                </a:solidFill>
              </a:rPr>
              <a:t>如下右图所示</a:t>
            </a:r>
            <a:r>
              <a:rPr lang="zh-CN" altLang="en-US" b="1" dirty="0">
                <a:solidFill>
                  <a:srgbClr val="FF0000"/>
                </a:solidFill>
              </a:rPr>
              <a:t>。</a:t>
            </a:r>
          </a:p>
        </p:txBody>
      </p:sp>
      <p:sp>
        <p:nvSpPr>
          <p:cNvPr id="135174" name="Text Box 6"/>
          <p:cNvSpPr txBox="1">
            <a:spLocks noChangeArrowheads="1"/>
          </p:cNvSpPr>
          <p:nvPr/>
        </p:nvSpPr>
        <p:spPr bwMode="auto">
          <a:xfrm>
            <a:off x="467544" y="995244"/>
            <a:ext cx="80200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solidFill>
                  <a:srgbClr val="FF0000"/>
                </a:solidFill>
              </a:rPr>
              <a:t>         </a:t>
            </a:r>
            <a:r>
              <a:rPr lang="zh-CN" altLang="en-US" b="1" dirty="0">
                <a:solidFill>
                  <a:srgbClr val="FF0000"/>
                </a:solidFill>
              </a:rPr>
              <a:t>标注含义</a:t>
            </a:r>
            <a:r>
              <a:rPr lang="zh-CN" altLang="en-US" dirty="0"/>
              <a:t>：</a:t>
            </a:r>
            <a:r>
              <a:rPr lang="zh-CN" altLang="en-US" b="1" dirty="0"/>
              <a:t>在任一平行于图示投影平面的横截面内，提取（实际）轮廓线应限定在直径等于</a:t>
            </a:r>
            <a:r>
              <a:rPr lang="en-US" altLang="zh-CN" b="1" dirty="0"/>
              <a:t>0.04</a:t>
            </a:r>
            <a:r>
              <a:rPr lang="zh-CN" altLang="en-US" b="1" dirty="0"/>
              <a:t>，圆心位于由基准平面</a:t>
            </a:r>
            <a:r>
              <a:rPr lang="en-US" altLang="zh-CN" b="1" i="1" dirty="0"/>
              <a:t>A</a:t>
            </a:r>
            <a:r>
              <a:rPr lang="zh-CN" altLang="en-US" b="1" dirty="0"/>
              <a:t>和基准平面</a:t>
            </a:r>
            <a:r>
              <a:rPr lang="en-US" altLang="zh-CN" b="1" i="1" dirty="0"/>
              <a:t>B</a:t>
            </a:r>
            <a:r>
              <a:rPr lang="zh-CN" altLang="en-US" b="1" dirty="0"/>
              <a:t>确定的被测要素理论正确几何形状上的一系列圆的两等距包络线之间。</a:t>
            </a:r>
          </a:p>
        </p:txBody>
      </p:sp>
      <p:sp>
        <p:nvSpPr>
          <p:cNvPr id="135175" name="Text Box 7"/>
          <p:cNvSpPr txBox="1">
            <a:spLocks noChangeArrowheads="1"/>
          </p:cNvSpPr>
          <p:nvPr/>
        </p:nvSpPr>
        <p:spPr bwMode="auto">
          <a:xfrm>
            <a:off x="961702" y="538044"/>
            <a:ext cx="55753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② </a:t>
            </a:r>
            <a:r>
              <a:rPr lang="zh-CN" altLang="en-US" b="1" dirty="0"/>
              <a:t>有基准的线轮廓度公差带</a:t>
            </a:r>
          </a:p>
        </p:txBody>
      </p:sp>
      <p:grpSp>
        <p:nvGrpSpPr>
          <p:cNvPr id="135183" name="Group 15"/>
          <p:cNvGrpSpPr>
            <a:grpSpLocks/>
          </p:cNvGrpSpPr>
          <p:nvPr/>
        </p:nvGrpSpPr>
        <p:grpSpPr bwMode="auto">
          <a:xfrm>
            <a:off x="1007368" y="3902794"/>
            <a:ext cx="3276600" cy="2530475"/>
            <a:chOff x="528" y="2064"/>
            <a:chExt cx="2064" cy="1594"/>
          </a:xfrm>
        </p:grpSpPr>
        <p:graphicFrame>
          <p:nvGraphicFramePr>
            <p:cNvPr id="53259" name="Object 9"/>
            <p:cNvGraphicFramePr>
              <a:graphicFrameLocks noChangeAspect="1"/>
            </p:cNvGraphicFramePr>
            <p:nvPr/>
          </p:nvGraphicFramePr>
          <p:xfrm>
            <a:off x="528" y="2064"/>
            <a:ext cx="2064" cy="1361"/>
          </p:xfrm>
          <a:graphic>
            <a:graphicData uri="http://schemas.openxmlformats.org/presentationml/2006/ole">
              <mc:AlternateContent xmlns:mc="http://schemas.openxmlformats.org/markup-compatibility/2006">
                <mc:Choice xmlns:v="urn:schemas-microsoft-com:vml" Requires="v">
                  <p:oleObj spid="_x0000_s53307" name="位图图像" r:id="rId3" imgW="2066667" imgH="1362265" progId="Paint.Picture">
                    <p:embed/>
                  </p:oleObj>
                </mc:Choice>
                <mc:Fallback>
                  <p:oleObj name="位图图像" r:id="rId3" imgW="2066667" imgH="1362265" progId="Paint.Picture">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8" y="2064"/>
                          <a:ext cx="2064" cy="1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3260" name="Text Box 12"/>
            <p:cNvSpPr txBox="1">
              <a:spLocks noChangeArrowheads="1"/>
            </p:cNvSpPr>
            <p:nvPr/>
          </p:nvSpPr>
          <p:spPr bwMode="auto">
            <a:xfrm>
              <a:off x="1056" y="3408"/>
              <a:ext cx="139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a:t>公 差 带 图</a:t>
              </a:r>
            </a:p>
          </p:txBody>
        </p:sp>
      </p:grpSp>
      <p:grpSp>
        <p:nvGrpSpPr>
          <p:cNvPr id="135182" name="Group 14"/>
          <p:cNvGrpSpPr>
            <a:grpSpLocks/>
          </p:cNvGrpSpPr>
          <p:nvPr/>
        </p:nvGrpSpPr>
        <p:grpSpPr bwMode="auto">
          <a:xfrm>
            <a:off x="4294584" y="3974231"/>
            <a:ext cx="3733800" cy="2551113"/>
            <a:chOff x="2688" y="2064"/>
            <a:chExt cx="2352" cy="1607"/>
          </a:xfrm>
        </p:grpSpPr>
        <p:graphicFrame>
          <p:nvGraphicFramePr>
            <p:cNvPr id="53257" name="Object 10"/>
            <p:cNvGraphicFramePr>
              <a:graphicFrameLocks noChangeAspect="1"/>
            </p:cNvGraphicFramePr>
            <p:nvPr/>
          </p:nvGraphicFramePr>
          <p:xfrm>
            <a:off x="2688" y="2064"/>
            <a:ext cx="2352" cy="1316"/>
          </p:xfrm>
          <a:graphic>
            <a:graphicData uri="http://schemas.openxmlformats.org/presentationml/2006/ole">
              <mc:AlternateContent xmlns:mc="http://schemas.openxmlformats.org/markup-compatibility/2006">
                <mc:Choice xmlns:v="urn:schemas-microsoft-com:vml" Requires="v">
                  <p:oleObj spid="_x0000_s53308" name="位图图像" r:id="rId5" imgW="2161905" imgH="1209524" progId="Paint.Picture">
                    <p:embed/>
                  </p:oleObj>
                </mc:Choice>
                <mc:Fallback>
                  <p:oleObj name="位图图像" r:id="rId5" imgW="2161905" imgH="1209524" progId="Paint.Picture">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88" y="2064"/>
                          <a:ext cx="2352" cy="13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3258" name="Text Box 13"/>
            <p:cNvSpPr txBox="1">
              <a:spLocks noChangeArrowheads="1"/>
            </p:cNvSpPr>
            <p:nvPr/>
          </p:nvSpPr>
          <p:spPr bwMode="auto">
            <a:xfrm>
              <a:off x="3014" y="3421"/>
              <a:ext cx="1690"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a:t>标 注 示 例 图</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35175"/>
                                        </p:tgtEl>
                                        <p:attrNameLst>
                                          <p:attrName>style.visibility</p:attrName>
                                        </p:attrNameLst>
                                      </p:cBhvr>
                                      <p:to>
                                        <p:strVal val="visible"/>
                                      </p:to>
                                    </p:set>
                                    <p:animEffect transition="in" filter="wipe(left)">
                                      <p:cBhvr>
                                        <p:cTn id="7" dur="300"/>
                                        <p:tgtEl>
                                          <p:spTgt spid="13517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35173"/>
                                        </p:tgtEl>
                                        <p:attrNameLst>
                                          <p:attrName>style.visibility</p:attrName>
                                        </p:attrNameLst>
                                      </p:cBhvr>
                                      <p:to>
                                        <p:strVal val="visible"/>
                                      </p:to>
                                    </p:set>
                                    <p:animEffect transition="in" filter="wipe(left)">
                                      <p:cBhvr>
                                        <p:cTn id="12" dur="300"/>
                                        <p:tgtEl>
                                          <p:spTgt spid="13517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135182"/>
                                        </p:tgtEl>
                                        <p:attrNameLst>
                                          <p:attrName>style.visibility</p:attrName>
                                        </p:attrNameLst>
                                      </p:cBhvr>
                                      <p:to>
                                        <p:strVal val="visible"/>
                                      </p:to>
                                    </p:set>
                                    <p:anim calcmode="lin" valueType="num">
                                      <p:cBhvr additive="base">
                                        <p:cTn id="17" dur="500" fill="hold"/>
                                        <p:tgtEl>
                                          <p:spTgt spid="135182"/>
                                        </p:tgtEl>
                                        <p:attrNameLst>
                                          <p:attrName>ppt_x</p:attrName>
                                        </p:attrNameLst>
                                      </p:cBhvr>
                                      <p:tavLst>
                                        <p:tav tm="0">
                                          <p:val>
                                            <p:strVal val="1+#ppt_w/2"/>
                                          </p:val>
                                        </p:tav>
                                        <p:tav tm="100000">
                                          <p:val>
                                            <p:strVal val="#ppt_x"/>
                                          </p:val>
                                        </p:tav>
                                      </p:tavLst>
                                    </p:anim>
                                    <p:anim calcmode="lin" valueType="num">
                                      <p:cBhvr additive="base">
                                        <p:cTn id="18" dur="500" fill="hold"/>
                                        <p:tgtEl>
                                          <p:spTgt spid="135182"/>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35174"/>
                                        </p:tgtEl>
                                        <p:attrNameLst>
                                          <p:attrName>style.visibility</p:attrName>
                                        </p:attrNameLst>
                                      </p:cBhvr>
                                      <p:to>
                                        <p:strVal val="visible"/>
                                      </p:to>
                                    </p:set>
                                    <p:animEffect transition="in" filter="wipe(left)">
                                      <p:cBhvr>
                                        <p:cTn id="23" dur="300"/>
                                        <p:tgtEl>
                                          <p:spTgt spid="135174"/>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135172"/>
                                        </p:tgtEl>
                                        <p:attrNameLst>
                                          <p:attrName>style.visibility</p:attrName>
                                        </p:attrNameLst>
                                      </p:cBhvr>
                                      <p:to>
                                        <p:strVal val="visible"/>
                                      </p:to>
                                    </p:set>
                                    <p:animEffect transition="in" filter="wipe(left)">
                                      <p:cBhvr>
                                        <p:cTn id="28" dur="300"/>
                                        <p:tgtEl>
                                          <p:spTgt spid="135172"/>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nodeType="clickEffect">
                                  <p:stCondLst>
                                    <p:cond delay="0"/>
                                  </p:stCondLst>
                                  <p:childTnLst>
                                    <p:set>
                                      <p:cBhvr>
                                        <p:cTn id="32" dur="1" fill="hold">
                                          <p:stCondLst>
                                            <p:cond delay="0"/>
                                          </p:stCondLst>
                                        </p:cTn>
                                        <p:tgtEl>
                                          <p:spTgt spid="135183"/>
                                        </p:tgtEl>
                                        <p:attrNameLst>
                                          <p:attrName>style.visibility</p:attrName>
                                        </p:attrNameLst>
                                      </p:cBhvr>
                                      <p:to>
                                        <p:strVal val="visible"/>
                                      </p:to>
                                    </p:set>
                                    <p:anim calcmode="lin" valueType="num">
                                      <p:cBhvr additive="base">
                                        <p:cTn id="33" dur="500" fill="hold"/>
                                        <p:tgtEl>
                                          <p:spTgt spid="135183"/>
                                        </p:tgtEl>
                                        <p:attrNameLst>
                                          <p:attrName>ppt_x</p:attrName>
                                        </p:attrNameLst>
                                      </p:cBhvr>
                                      <p:tavLst>
                                        <p:tav tm="0">
                                          <p:val>
                                            <p:strVal val="0-#ppt_w/2"/>
                                          </p:val>
                                        </p:tav>
                                        <p:tav tm="100000">
                                          <p:val>
                                            <p:strVal val="#ppt_x"/>
                                          </p:val>
                                        </p:tav>
                                      </p:tavLst>
                                    </p:anim>
                                    <p:anim calcmode="lin" valueType="num">
                                      <p:cBhvr additive="base">
                                        <p:cTn id="34" dur="500" fill="hold"/>
                                        <p:tgtEl>
                                          <p:spTgt spid="1351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2" grpId="0" autoUpdateAnimBg="0"/>
      <p:bldP spid="135173" grpId="0" autoUpdateAnimBg="0"/>
      <p:bldP spid="135174" grpId="0" autoUpdateAnimBg="0"/>
      <p:bldP spid="135175" grpId="0"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6FBAC0A-697D-4340-B1AA-B78D962CD026}" type="slidenum">
              <a:rPr lang="en-US" altLang="zh-CN" sz="2000" smtClean="0">
                <a:solidFill>
                  <a:srgbClr val="0000FF"/>
                </a:solidFill>
              </a:rPr>
              <a:pPr eaLnBrk="1" hangingPunct="1"/>
              <a:t>52</a:t>
            </a:fld>
            <a:endParaRPr lang="en-US" altLang="zh-CN" sz="2000" smtClean="0">
              <a:solidFill>
                <a:srgbClr val="0000FF"/>
              </a:solidFill>
            </a:endParaRPr>
          </a:p>
        </p:txBody>
      </p:sp>
      <p:sp>
        <p:nvSpPr>
          <p:cNvPr id="136199" name="Text Box 7"/>
          <p:cNvSpPr txBox="1">
            <a:spLocks noChangeArrowheads="1"/>
          </p:cNvSpPr>
          <p:nvPr/>
        </p:nvSpPr>
        <p:spPr bwMode="auto">
          <a:xfrm>
            <a:off x="459432" y="2732727"/>
            <a:ext cx="7856984"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        </a:t>
            </a:r>
            <a:r>
              <a:rPr lang="zh-CN" altLang="en-US" b="1" dirty="0">
                <a:solidFill>
                  <a:srgbClr val="C00000"/>
                </a:solidFill>
              </a:rPr>
              <a:t>公差带</a:t>
            </a:r>
            <a:r>
              <a:rPr lang="zh-CN" altLang="en-US" b="1" dirty="0">
                <a:solidFill>
                  <a:srgbClr val="FF0000"/>
                </a:solidFill>
              </a:rPr>
              <a:t>定义</a:t>
            </a:r>
            <a:r>
              <a:rPr lang="zh-CN" altLang="en-US" dirty="0"/>
              <a:t>：</a:t>
            </a:r>
            <a:r>
              <a:rPr lang="zh-CN" altLang="en-US" b="1" dirty="0"/>
              <a:t>公差带为直径等于公差值</a:t>
            </a:r>
            <a:r>
              <a:rPr lang="zh-CN" altLang="en-US" b="1" i="1" dirty="0"/>
              <a:t> </a:t>
            </a:r>
            <a:r>
              <a:rPr lang="en-US" altLang="zh-CN" b="1" i="1" dirty="0"/>
              <a:t>t</a:t>
            </a:r>
            <a:r>
              <a:rPr lang="zh-CN" altLang="en-US" b="1" i="1" dirty="0"/>
              <a:t>、</a:t>
            </a:r>
            <a:r>
              <a:rPr lang="zh-CN" altLang="en-US" b="1" dirty="0"/>
              <a:t>球心位于被测要素理论正确几何形状上的一系列圆球的两包络面所限定的区域如下左图所示。 </a:t>
            </a:r>
          </a:p>
        </p:txBody>
      </p:sp>
      <p:sp>
        <p:nvSpPr>
          <p:cNvPr id="136200" name="Text Box 8"/>
          <p:cNvSpPr txBox="1">
            <a:spLocks noChangeArrowheads="1"/>
          </p:cNvSpPr>
          <p:nvPr/>
        </p:nvSpPr>
        <p:spPr bwMode="auto">
          <a:xfrm>
            <a:off x="5076057" y="980728"/>
            <a:ext cx="367240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solidFill>
                  <a:srgbClr val="FF0000"/>
                </a:solidFill>
              </a:rPr>
              <a:t>标注示例</a:t>
            </a:r>
            <a:r>
              <a:rPr lang="zh-CN" altLang="en-US" b="1" dirty="0">
                <a:solidFill>
                  <a:schemeClr val="tx2"/>
                </a:solidFill>
              </a:rPr>
              <a:t>如下右图所示</a:t>
            </a:r>
            <a:r>
              <a:rPr lang="zh-CN" altLang="en-US" b="1" dirty="0">
                <a:solidFill>
                  <a:srgbClr val="FF0000"/>
                </a:solidFill>
              </a:rPr>
              <a:t>。</a:t>
            </a:r>
          </a:p>
        </p:txBody>
      </p:sp>
      <p:sp>
        <p:nvSpPr>
          <p:cNvPr id="136201" name="Text Box 9"/>
          <p:cNvSpPr txBox="1">
            <a:spLocks noChangeArrowheads="1"/>
          </p:cNvSpPr>
          <p:nvPr/>
        </p:nvSpPr>
        <p:spPr bwMode="auto">
          <a:xfrm>
            <a:off x="467544" y="1580599"/>
            <a:ext cx="7974459"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solidFill>
                  <a:srgbClr val="FF0000"/>
                </a:solidFill>
              </a:rPr>
              <a:t>         </a:t>
            </a:r>
            <a:r>
              <a:rPr lang="zh-CN" altLang="en-US" b="1" dirty="0">
                <a:solidFill>
                  <a:srgbClr val="FF0000"/>
                </a:solidFill>
              </a:rPr>
              <a:t>标注含义</a:t>
            </a:r>
            <a:r>
              <a:rPr lang="zh-CN" altLang="en-US" dirty="0"/>
              <a:t>：</a:t>
            </a:r>
            <a:r>
              <a:rPr lang="zh-CN" altLang="en-US" b="1" dirty="0"/>
              <a:t>提取（实际）轮廓面应限定在直径等于</a:t>
            </a:r>
            <a:r>
              <a:rPr lang="en-US" altLang="zh-CN" b="1" dirty="0"/>
              <a:t>0.02</a:t>
            </a:r>
            <a:r>
              <a:rPr lang="zh-CN" altLang="en-US" b="1" dirty="0"/>
              <a:t>，球心位于被测要素理论正确几何形状上的一系列圆球的两等距包络面之间。</a:t>
            </a:r>
          </a:p>
        </p:txBody>
      </p:sp>
      <p:sp>
        <p:nvSpPr>
          <p:cNvPr id="136202" name="Text Box 10"/>
          <p:cNvSpPr txBox="1">
            <a:spLocks noChangeArrowheads="1"/>
          </p:cNvSpPr>
          <p:nvPr/>
        </p:nvSpPr>
        <p:spPr bwMode="auto">
          <a:xfrm>
            <a:off x="953318" y="714400"/>
            <a:ext cx="4130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(2)   </a:t>
            </a:r>
            <a:r>
              <a:rPr lang="zh-CN" altLang="en-US" b="1" dirty="0"/>
              <a:t>面轮廓度公差带</a:t>
            </a:r>
          </a:p>
        </p:txBody>
      </p:sp>
      <p:sp>
        <p:nvSpPr>
          <p:cNvPr id="136203" name="Text Box 11"/>
          <p:cNvSpPr txBox="1">
            <a:spLocks noChangeArrowheads="1"/>
          </p:cNvSpPr>
          <p:nvPr/>
        </p:nvSpPr>
        <p:spPr bwMode="auto">
          <a:xfrm>
            <a:off x="1024756" y="1171600"/>
            <a:ext cx="47529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①  </a:t>
            </a:r>
            <a:r>
              <a:rPr lang="zh-CN" altLang="en-US" b="1" dirty="0"/>
              <a:t>无基准的面轮廓度公差带</a:t>
            </a:r>
          </a:p>
        </p:txBody>
      </p:sp>
      <p:grpSp>
        <p:nvGrpSpPr>
          <p:cNvPr id="136207" name="Group 15"/>
          <p:cNvGrpSpPr>
            <a:grpSpLocks/>
          </p:cNvGrpSpPr>
          <p:nvPr/>
        </p:nvGrpSpPr>
        <p:grpSpPr bwMode="auto">
          <a:xfrm>
            <a:off x="774576" y="4078560"/>
            <a:ext cx="3581400" cy="2362200"/>
            <a:chOff x="192" y="2160"/>
            <a:chExt cx="2256" cy="1488"/>
          </a:xfrm>
        </p:grpSpPr>
        <p:graphicFrame>
          <p:nvGraphicFramePr>
            <p:cNvPr id="54284" name="Object 5"/>
            <p:cNvGraphicFramePr>
              <a:graphicFrameLocks noChangeAspect="1"/>
            </p:cNvGraphicFramePr>
            <p:nvPr/>
          </p:nvGraphicFramePr>
          <p:xfrm>
            <a:off x="192" y="2160"/>
            <a:ext cx="2256" cy="1128"/>
          </p:xfrm>
          <a:graphic>
            <a:graphicData uri="http://schemas.openxmlformats.org/presentationml/2006/ole">
              <mc:AlternateContent xmlns:mc="http://schemas.openxmlformats.org/markup-compatibility/2006">
                <mc:Choice xmlns:v="urn:schemas-microsoft-com:vml" Requires="v">
                  <p:oleObj spid="_x0000_s54330" name="位图图像" r:id="rId4" imgW="1561905" imgH="781159" progId="Paint.Picture">
                    <p:embed/>
                  </p:oleObj>
                </mc:Choice>
                <mc:Fallback>
                  <p:oleObj name="位图图像" r:id="rId4" imgW="1561905" imgH="781159" progId="Paint.Picture">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2" y="2160"/>
                          <a:ext cx="2256" cy="1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4285" name="Text Box 12"/>
            <p:cNvSpPr txBox="1">
              <a:spLocks noChangeArrowheads="1"/>
            </p:cNvSpPr>
            <p:nvPr/>
          </p:nvSpPr>
          <p:spPr bwMode="auto">
            <a:xfrm>
              <a:off x="576" y="3360"/>
              <a:ext cx="149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公 差 带 图</a:t>
              </a:r>
            </a:p>
          </p:txBody>
        </p:sp>
      </p:grpSp>
      <p:grpSp>
        <p:nvGrpSpPr>
          <p:cNvPr id="136206" name="Group 14"/>
          <p:cNvGrpSpPr>
            <a:grpSpLocks/>
          </p:cNvGrpSpPr>
          <p:nvPr/>
        </p:nvGrpSpPr>
        <p:grpSpPr bwMode="auto">
          <a:xfrm>
            <a:off x="4427984" y="3861048"/>
            <a:ext cx="3810000" cy="2743200"/>
            <a:chOff x="2592" y="2064"/>
            <a:chExt cx="2400" cy="1728"/>
          </a:xfrm>
        </p:grpSpPr>
        <p:graphicFrame>
          <p:nvGraphicFramePr>
            <p:cNvPr id="54282" name="Object 6"/>
            <p:cNvGraphicFramePr>
              <a:graphicFrameLocks noChangeAspect="1"/>
            </p:cNvGraphicFramePr>
            <p:nvPr/>
          </p:nvGraphicFramePr>
          <p:xfrm>
            <a:off x="2592" y="2064"/>
            <a:ext cx="2400" cy="1358"/>
          </p:xfrm>
          <a:graphic>
            <a:graphicData uri="http://schemas.openxmlformats.org/presentationml/2006/ole">
              <mc:AlternateContent xmlns:mc="http://schemas.openxmlformats.org/markup-compatibility/2006">
                <mc:Choice xmlns:v="urn:schemas-microsoft-com:vml" Requires="v">
                  <p:oleObj spid="_x0000_s54331" name="位图图像" r:id="rId6" imgW="2019048" imgH="1142857" progId="Paint.Picture">
                    <p:embed/>
                  </p:oleObj>
                </mc:Choice>
                <mc:Fallback>
                  <p:oleObj name="位图图像" r:id="rId6" imgW="2019048" imgH="1142857" progId="Paint.Picture">
                    <p:embed/>
                    <p:pic>
                      <p:nvPicPr>
                        <p:cNvPr id="0" name="Object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92" y="2064"/>
                          <a:ext cx="2400" cy="1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4283" name="Text Box 13"/>
            <p:cNvSpPr txBox="1">
              <a:spLocks noChangeArrowheads="1"/>
            </p:cNvSpPr>
            <p:nvPr/>
          </p:nvSpPr>
          <p:spPr bwMode="auto">
            <a:xfrm>
              <a:off x="3254" y="3504"/>
              <a:ext cx="159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标 注 示 例 图</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36202"/>
                                        </p:tgtEl>
                                        <p:attrNameLst>
                                          <p:attrName>style.visibility</p:attrName>
                                        </p:attrNameLst>
                                      </p:cBhvr>
                                      <p:to>
                                        <p:strVal val="visible"/>
                                      </p:to>
                                    </p:set>
                                    <p:animEffect transition="in" filter="wipe(left)">
                                      <p:cBhvr>
                                        <p:cTn id="7" dur="300"/>
                                        <p:tgtEl>
                                          <p:spTgt spid="13620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36203"/>
                                        </p:tgtEl>
                                        <p:attrNameLst>
                                          <p:attrName>style.visibility</p:attrName>
                                        </p:attrNameLst>
                                      </p:cBhvr>
                                      <p:to>
                                        <p:strVal val="visible"/>
                                      </p:to>
                                    </p:set>
                                    <p:animEffect transition="in" filter="wipe(left)">
                                      <p:cBhvr>
                                        <p:cTn id="12" dur="300"/>
                                        <p:tgtEl>
                                          <p:spTgt spid="13620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36200"/>
                                        </p:tgtEl>
                                        <p:attrNameLst>
                                          <p:attrName>style.visibility</p:attrName>
                                        </p:attrNameLst>
                                      </p:cBhvr>
                                      <p:to>
                                        <p:strVal val="visible"/>
                                      </p:to>
                                    </p:set>
                                    <p:animEffect transition="in" filter="wipe(left)">
                                      <p:cBhvr>
                                        <p:cTn id="17" dur="300"/>
                                        <p:tgtEl>
                                          <p:spTgt spid="13620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2" fill="hold" nodeType="clickEffect">
                                  <p:stCondLst>
                                    <p:cond delay="0"/>
                                  </p:stCondLst>
                                  <p:childTnLst>
                                    <p:set>
                                      <p:cBhvr>
                                        <p:cTn id="21" dur="1" fill="hold">
                                          <p:stCondLst>
                                            <p:cond delay="0"/>
                                          </p:stCondLst>
                                        </p:cTn>
                                        <p:tgtEl>
                                          <p:spTgt spid="136206"/>
                                        </p:tgtEl>
                                        <p:attrNameLst>
                                          <p:attrName>style.visibility</p:attrName>
                                        </p:attrNameLst>
                                      </p:cBhvr>
                                      <p:to>
                                        <p:strVal val="visible"/>
                                      </p:to>
                                    </p:set>
                                    <p:anim calcmode="lin" valueType="num">
                                      <p:cBhvr additive="base">
                                        <p:cTn id="22" dur="500" fill="hold"/>
                                        <p:tgtEl>
                                          <p:spTgt spid="136206"/>
                                        </p:tgtEl>
                                        <p:attrNameLst>
                                          <p:attrName>ppt_x</p:attrName>
                                        </p:attrNameLst>
                                      </p:cBhvr>
                                      <p:tavLst>
                                        <p:tav tm="0">
                                          <p:val>
                                            <p:strVal val="1+#ppt_w/2"/>
                                          </p:val>
                                        </p:tav>
                                        <p:tav tm="100000">
                                          <p:val>
                                            <p:strVal val="#ppt_x"/>
                                          </p:val>
                                        </p:tav>
                                      </p:tavLst>
                                    </p:anim>
                                    <p:anim calcmode="lin" valueType="num">
                                      <p:cBhvr additive="base">
                                        <p:cTn id="23" dur="500" fill="hold"/>
                                        <p:tgtEl>
                                          <p:spTgt spid="136206"/>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136201"/>
                                        </p:tgtEl>
                                        <p:attrNameLst>
                                          <p:attrName>style.visibility</p:attrName>
                                        </p:attrNameLst>
                                      </p:cBhvr>
                                      <p:to>
                                        <p:strVal val="visible"/>
                                      </p:to>
                                    </p:set>
                                    <p:animEffect transition="in" filter="wipe(left)">
                                      <p:cBhvr>
                                        <p:cTn id="28" dur="300"/>
                                        <p:tgtEl>
                                          <p:spTgt spid="136201"/>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136199"/>
                                        </p:tgtEl>
                                        <p:attrNameLst>
                                          <p:attrName>style.visibility</p:attrName>
                                        </p:attrNameLst>
                                      </p:cBhvr>
                                      <p:to>
                                        <p:strVal val="visible"/>
                                      </p:to>
                                    </p:set>
                                    <p:animEffect transition="in" filter="wipe(left)">
                                      <p:cBhvr>
                                        <p:cTn id="33" dur="300"/>
                                        <p:tgtEl>
                                          <p:spTgt spid="136199"/>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8" fill="hold" nodeType="clickEffect">
                                  <p:stCondLst>
                                    <p:cond delay="0"/>
                                  </p:stCondLst>
                                  <p:childTnLst>
                                    <p:set>
                                      <p:cBhvr>
                                        <p:cTn id="37" dur="1" fill="hold">
                                          <p:stCondLst>
                                            <p:cond delay="0"/>
                                          </p:stCondLst>
                                        </p:cTn>
                                        <p:tgtEl>
                                          <p:spTgt spid="136207"/>
                                        </p:tgtEl>
                                        <p:attrNameLst>
                                          <p:attrName>style.visibility</p:attrName>
                                        </p:attrNameLst>
                                      </p:cBhvr>
                                      <p:to>
                                        <p:strVal val="visible"/>
                                      </p:to>
                                    </p:set>
                                    <p:anim calcmode="lin" valueType="num">
                                      <p:cBhvr additive="base">
                                        <p:cTn id="38" dur="500" fill="hold"/>
                                        <p:tgtEl>
                                          <p:spTgt spid="136207"/>
                                        </p:tgtEl>
                                        <p:attrNameLst>
                                          <p:attrName>ppt_x</p:attrName>
                                        </p:attrNameLst>
                                      </p:cBhvr>
                                      <p:tavLst>
                                        <p:tav tm="0">
                                          <p:val>
                                            <p:strVal val="0-#ppt_w/2"/>
                                          </p:val>
                                        </p:tav>
                                        <p:tav tm="100000">
                                          <p:val>
                                            <p:strVal val="#ppt_x"/>
                                          </p:val>
                                        </p:tav>
                                      </p:tavLst>
                                    </p:anim>
                                    <p:anim calcmode="lin" valueType="num">
                                      <p:cBhvr additive="base">
                                        <p:cTn id="39" dur="500" fill="hold"/>
                                        <p:tgtEl>
                                          <p:spTgt spid="1362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9" grpId="0" autoUpdateAnimBg="0"/>
      <p:bldP spid="136200" grpId="0" autoUpdateAnimBg="0"/>
      <p:bldP spid="136201" grpId="0" autoUpdateAnimBg="0"/>
      <p:bldP spid="136202" grpId="0" autoUpdateAnimBg="0"/>
      <p:bldP spid="136203" grpId="0"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377D3CA-DD53-43A7-A3AE-60DA207B9E59}" type="slidenum">
              <a:rPr lang="en-US" altLang="zh-CN" sz="2000" smtClean="0">
                <a:solidFill>
                  <a:srgbClr val="0000FF"/>
                </a:solidFill>
              </a:rPr>
              <a:pPr eaLnBrk="1" hangingPunct="1"/>
              <a:t>53</a:t>
            </a:fld>
            <a:endParaRPr lang="en-US" altLang="zh-CN" sz="2000" smtClean="0">
              <a:solidFill>
                <a:srgbClr val="0000FF"/>
              </a:solidFill>
            </a:endParaRPr>
          </a:p>
        </p:txBody>
      </p:sp>
      <p:sp>
        <p:nvSpPr>
          <p:cNvPr id="137223" name="Text Box 7"/>
          <p:cNvSpPr txBox="1">
            <a:spLocks noChangeArrowheads="1"/>
          </p:cNvSpPr>
          <p:nvPr/>
        </p:nvSpPr>
        <p:spPr bwMode="auto">
          <a:xfrm>
            <a:off x="541012" y="2276872"/>
            <a:ext cx="7775404"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        </a:t>
            </a:r>
            <a:r>
              <a:rPr lang="zh-CN" altLang="en-US" b="1" dirty="0">
                <a:solidFill>
                  <a:srgbClr val="C00000"/>
                </a:solidFill>
              </a:rPr>
              <a:t>公差带</a:t>
            </a:r>
            <a:r>
              <a:rPr lang="zh-CN" altLang="en-US" b="1" dirty="0">
                <a:solidFill>
                  <a:srgbClr val="FF0000"/>
                </a:solidFill>
              </a:rPr>
              <a:t>定义</a:t>
            </a:r>
            <a:r>
              <a:rPr lang="zh-CN" altLang="en-US" dirty="0"/>
              <a:t>：</a:t>
            </a:r>
            <a:r>
              <a:rPr lang="zh-CN" altLang="en-US" b="1" dirty="0"/>
              <a:t>公差带为直径等于公差值</a:t>
            </a:r>
            <a:r>
              <a:rPr lang="zh-CN" altLang="en-US" b="1" i="1" dirty="0"/>
              <a:t> </a:t>
            </a:r>
            <a:r>
              <a:rPr lang="en-US" altLang="zh-CN" b="1" i="1" dirty="0"/>
              <a:t>t</a:t>
            </a:r>
            <a:r>
              <a:rPr lang="zh-CN" altLang="en-US" b="1" i="1" dirty="0"/>
              <a:t>、</a:t>
            </a:r>
            <a:r>
              <a:rPr lang="zh-CN" altLang="en-US" b="1" dirty="0"/>
              <a:t>球心位于由基准平面</a:t>
            </a:r>
            <a:r>
              <a:rPr lang="en-US" altLang="zh-CN" b="1" dirty="0"/>
              <a:t>A</a:t>
            </a:r>
            <a:r>
              <a:rPr lang="zh-CN" altLang="en-US" b="1" dirty="0"/>
              <a:t>确定的被测要素理论正确几何形状上的一系列圆球的两包络面所限定的区域，如下左图所示。</a:t>
            </a:r>
          </a:p>
        </p:txBody>
      </p:sp>
      <p:sp>
        <p:nvSpPr>
          <p:cNvPr id="137224" name="Text Box 8"/>
          <p:cNvSpPr txBox="1">
            <a:spLocks noChangeArrowheads="1"/>
          </p:cNvSpPr>
          <p:nvPr/>
        </p:nvSpPr>
        <p:spPr bwMode="auto">
          <a:xfrm>
            <a:off x="4860032" y="739552"/>
            <a:ext cx="383277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solidFill>
                  <a:srgbClr val="FF0000"/>
                </a:solidFill>
              </a:rPr>
              <a:t>标注示例</a:t>
            </a:r>
            <a:r>
              <a:rPr lang="zh-CN" altLang="en-US" b="1" dirty="0">
                <a:solidFill>
                  <a:schemeClr val="tx2"/>
                </a:solidFill>
              </a:rPr>
              <a:t>如下右图所示</a:t>
            </a:r>
            <a:r>
              <a:rPr lang="zh-CN" altLang="en-US" b="1" dirty="0">
                <a:solidFill>
                  <a:srgbClr val="FF0000"/>
                </a:solidFill>
              </a:rPr>
              <a:t>。</a:t>
            </a:r>
          </a:p>
        </p:txBody>
      </p:sp>
      <p:sp>
        <p:nvSpPr>
          <p:cNvPr id="137225" name="Text Box 9"/>
          <p:cNvSpPr txBox="1">
            <a:spLocks noChangeArrowheads="1"/>
          </p:cNvSpPr>
          <p:nvPr/>
        </p:nvSpPr>
        <p:spPr bwMode="auto">
          <a:xfrm>
            <a:off x="469004" y="1148551"/>
            <a:ext cx="7775404"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solidFill>
                  <a:srgbClr val="FF0000"/>
                </a:solidFill>
              </a:rPr>
              <a:t>         </a:t>
            </a:r>
            <a:r>
              <a:rPr lang="zh-CN" altLang="en-US" b="1" dirty="0">
                <a:solidFill>
                  <a:srgbClr val="FF0000"/>
                </a:solidFill>
              </a:rPr>
              <a:t>标注含义</a:t>
            </a:r>
            <a:r>
              <a:rPr lang="zh-CN" altLang="en-US" dirty="0"/>
              <a:t>：</a:t>
            </a:r>
            <a:r>
              <a:rPr lang="zh-CN" altLang="en-US" b="1" dirty="0"/>
              <a:t>提取（实际）轮廓面应限定在直径等于</a:t>
            </a:r>
            <a:r>
              <a:rPr lang="en-US" altLang="zh-CN" b="1" dirty="0"/>
              <a:t>0.1</a:t>
            </a:r>
            <a:r>
              <a:rPr lang="zh-CN" altLang="en-US" b="1" dirty="0"/>
              <a:t>，球心位于由基准平面</a:t>
            </a:r>
            <a:r>
              <a:rPr lang="en-US" altLang="zh-CN" b="1" i="1" dirty="0"/>
              <a:t>A</a:t>
            </a:r>
            <a:r>
              <a:rPr lang="zh-CN" altLang="en-US" b="1" dirty="0"/>
              <a:t>确定的被测要素理论正确几何形状上的一系列圆球的两等距包络面之间。</a:t>
            </a:r>
          </a:p>
        </p:txBody>
      </p:sp>
      <p:sp>
        <p:nvSpPr>
          <p:cNvPr id="137226" name="Text Box 10"/>
          <p:cNvSpPr txBox="1">
            <a:spLocks noChangeArrowheads="1"/>
          </p:cNvSpPr>
          <p:nvPr/>
        </p:nvSpPr>
        <p:spPr bwMode="auto">
          <a:xfrm>
            <a:off x="866328" y="714400"/>
            <a:ext cx="49831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②  </a:t>
            </a:r>
            <a:r>
              <a:rPr lang="zh-CN" altLang="en-US" b="1" dirty="0"/>
              <a:t>有基准的面轮廓度公差带</a:t>
            </a:r>
          </a:p>
        </p:txBody>
      </p:sp>
      <p:grpSp>
        <p:nvGrpSpPr>
          <p:cNvPr id="137230" name="Group 14"/>
          <p:cNvGrpSpPr>
            <a:grpSpLocks/>
          </p:cNvGrpSpPr>
          <p:nvPr/>
        </p:nvGrpSpPr>
        <p:grpSpPr bwMode="auto">
          <a:xfrm>
            <a:off x="871736" y="3583558"/>
            <a:ext cx="3124200" cy="2968625"/>
            <a:chOff x="288" y="1872"/>
            <a:chExt cx="1968" cy="1968"/>
          </a:xfrm>
        </p:grpSpPr>
        <p:graphicFrame>
          <p:nvGraphicFramePr>
            <p:cNvPr id="55307" name="Object 5"/>
            <p:cNvGraphicFramePr>
              <a:graphicFrameLocks noChangeAspect="1"/>
            </p:cNvGraphicFramePr>
            <p:nvPr/>
          </p:nvGraphicFramePr>
          <p:xfrm>
            <a:off x="288" y="1872"/>
            <a:ext cx="1968" cy="1518"/>
          </p:xfrm>
          <a:graphic>
            <a:graphicData uri="http://schemas.openxmlformats.org/presentationml/2006/ole">
              <mc:AlternateContent xmlns:mc="http://schemas.openxmlformats.org/markup-compatibility/2006">
                <mc:Choice xmlns:v="urn:schemas-microsoft-com:vml" Requires="v">
                  <p:oleObj spid="_x0000_s55355" name="位图图像" r:id="rId3" imgW="1580952" imgH="1219370" progId="Paint.Picture">
                    <p:embed/>
                  </p:oleObj>
                </mc:Choice>
                <mc:Fallback>
                  <p:oleObj name="位图图像" r:id="rId3" imgW="1580952" imgH="1219370" progId="Paint.Picture">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8" y="1872"/>
                          <a:ext cx="1968" cy="1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5308" name="Text Box 11"/>
            <p:cNvSpPr txBox="1">
              <a:spLocks noChangeArrowheads="1"/>
            </p:cNvSpPr>
            <p:nvPr/>
          </p:nvSpPr>
          <p:spPr bwMode="auto">
            <a:xfrm>
              <a:off x="624" y="3552"/>
              <a:ext cx="124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a:t>公 差 带 图</a:t>
              </a:r>
            </a:p>
          </p:txBody>
        </p:sp>
      </p:grpSp>
      <p:grpSp>
        <p:nvGrpSpPr>
          <p:cNvPr id="137229" name="Group 13"/>
          <p:cNvGrpSpPr>
            <a:grpSpLocks/>
          </p:cNvGrpSpPr>
          <p:nvPr/>
        </p:nvGrpSpPr>
        <p:grpSpPr bwMode="auto">
          <a:xfrm>
            <a:off x="3981400" y="3501008"/>
            <a:ext cx="3946404" cy="2895600"/>
            <a:chOff x="2496" y="1920"/>
            <a:chExt cx="2640" cy="1824"/>
          </a:xfrm>
        </p:grpSpPr>
        <p:graphicFrame>
          <p:nvGraphicFramePr>
            <p:cNvPr id="55305" name="Object 6"/>
            <p:cNvGraphicFramePr>
              <a:graphicFrameLocks noChangeAspect="1"/>
            </p:cNvGraphicFramePr>
            <p:nvPr/>
          </p:nvGraphicFramePr>
          <p:xfrm>
            <a:off x="2496" y="1920"/>
            <a:ext cx="2640" cy="1514"/>
          </p:xfrm>
          <a:graphic>
            <a:graphicData uri="http://schemas.openxmlformats.org/presentationml/2006/ole">
              <mc:AlternateContent xmlns:mc="http://schemas.openxmlformats.org/markup-compatibility/2006">
                <mc:Choice xmlns:v="urn:schemas-microsoft-com:vml" Requires="v">
                  <p:oleObj spid="_x0000_s55356" name="位图图像" r:id="rId5" imgW="2142857" imgH="1228571" progId="Paint.Picture">
                    <p:embed/>
                  </p:oleObj>
                </mc:Choice>
                <mc:Fallback>
                  <p:oleObj name="位图图像" r:id="rId5" imgW="2142857" imgH="1228571" progId="Paint.Picture">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96" y="1920"/>
                          <a:ext cx="2640" cy="1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5306" name="Text Box 12"/>
            <p:cNvSpPr txBox="1">
              <a:spLocks noChangeArrowheads="1"/>
            </p:cNvSpPr>
            <p:nvPr/>
          </p:nvSpPr>
          <p:spPr bwMode="auto">
            <a:xfrm>
              <a:off x="3254" y="3456"/>
              <a:ext cx="159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a:t>标 注 示 例 图</a:t>
              </a:r>
            </a:p>
          </p:txBody>
        </p:sp>
      </p:grpSp>
      <p:sp>
        <p:nvSpPr>
          <p:cNvPr id="13" name="圆角矩形 12">
            <a:hlinkClick r:id="rId7" action="ppaction://hlinksldjump"/>
          </p:cNvPr>
          <p:cNvSpPr/>
          <p:nvPr/>
        </p:nvSpPr>
        <p:spPr bwMode="auto">
          <a:xfrm>
            <a:off x="7162800" y="6165303"/>
            <a:ext cx="1530009" cy="504057"/>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C0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37226"/>
                                        </p:tgtEl>
                                        <p:attrNameLst>
                                          <p:attrName>style.visibility</p:attrName>
                                        </p:attrNameLst>
                                      </p:cBhvr>
                                      <p:to>
                                        <p:strVal val="visible"/>
                                      </p:to>
                                    </p:set>
                                    <p:animEffect transition="in" filter="wipe(left)">
                                      <p:cBhvr>
                                        <p:cTn id="7" dur="300"/>
                                        <p:tgtEl>
                                          <p:spTgt spid="13722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37224"/>
                                        </p:tgtEl>
                                        <p:attrNameLst>
                                          <p:attrName>style.visibility</p:attrName>
                                        </p:attrNameLst>
                                      </p:cBhvr>
                                      <p:to>
                                        <p:strVal val="visible"/>
                                      </p:to>
                                    </p:set>
                                    <p:animEffect transition="in" filter="wipe(left)">
                                      <p:cBhvr>
                                        <p:cTn id="12" dur="300"/>
                                        <p:tgtEl>
                                          <p:spTgt spid="13722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137229"/>
                                        </p:tgtEl>
                                        <p:attrNameLst>
                                          <p:attrName>style.visibility</p:attrName>
                                        </p:attrNameLst>
                                      </p:cBhvr>
                                      <p:to>
                                        <p:strVal val="visible"/>
                                      </p:to>
                                    </p:set>
                                    <p:anim calcmode="lin" valueType="num">
                                      <p:cBhvr additive="base">
                                        <p:cTn id="17" dur="500" fill="hold"/>
                                        <p:tgtEl>
                                          <p:spTgt spid="137229"/>
                                        </p:tgtEl>
                                        <p:attrNameLst>
                                          <p:attrName>ppt_x</p:attrName>
                                        </p:attrNameLst>
                                      </p:cBhvr>
                                      <p:tavLst>
                                        <p:tav tm="0">
                                          <p:val>
                                            <p:strVal val="1+#ppt_w/2"/>
                                          </p:val>
                                        </p:tav>
                                        <p:tav tm="100000">
                                          <p:val>
                                            <p:strVal val="#ppt_x"/>
                                          </p:val>
                                        </p:tav>
                                      </p:tavLst>
                                    </p:anim>
                                    <p:anim calcmode="lin" valueType="num">
                                      <p:cBhvr additive="base">
                                        <p:cTn id="18" dur="500" fill="hold"/>
                                        <p:tgtEl>
                                          <p:spTgt spid="137229"/>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37225"/>
                                        </p:tgtEl>
                                        <p:attrNameLst>
                                          <p:attrName>style.visibility</p:attrName>
                                        </p:attrNameLst>
                                      </p:cBhvr>
                                      <p:to>
                                        <p:strVal val="visible"/>
                                      </p:to>
                                    </p:set>
                                    <p:animEffect transition="in" filter="wipe(left)">
                                      <p:cBhvr>
                                        <p:cTn id="23" dur="300"/>
                                        <p:tgtEl>
                                          <p:spTgt spid="13722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137223"/>
                                        </p:tgtEl>
                                        <p:attrNameLst>
                                          <p:attrName>style.visibility</p:attrName>
                                        </p:attrNameLst>
                                      </p:cBhvr>
                                      <p:to>
                                        <p:strVal val="visible"/>
                                      </p:to>
                                    </p:set>
                                    <p:animEffect transition="in" filter="wipe(left)">
                                      <p:cBhvr>
                                        <p:cTn id="28" dur="300"/>
                                        <p:tgtEl>
                                          <p:spTgt spid="137223"/>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nodeType="clickEffect">
                                  <p:stCondLst>
                                    <p:cond delay="0"/>
                                  </p:stCondLst>
                                  <p:childTnLst>
                                    <p:set>
                                      <p:cBhvr>
                                        <p:cTn id="32" dur="1" fill="hold">
                                          <p:stCondLst>
                                            <p:cond delay="0"/>
                                          </p:stCondLst>
                                        </p:cTn>
                                        <p:tgtEl>
                                          <p:spTgt spid="137230"/>
                                        </p:tgtEl>
                                        <p:attrNameLst>
                                          <p:attrName>style.visibility</p:attrName>
                                        </p:attrNameLst>
                                      </p:cBhvr>
                                      <p:to>
                                        <p:strVal val="visible"/>
                                      </p:to>
                                    </p:set>
                                    <p:anim calcmode="lin" valueType="num">
                                      <p:cBhvr additive="base">
                                        <p:cTn id="33" dur="500" fill="hold"/>
                                        <p:tgtEl>
                                          <p:spTgt spid="137230"/>
                                        </p:tgtEl>
                                        <p:attrNameLst>
                                          <p:attrName>ppt_x</p:attrName>
                                        </p:attrNameLst>
                                      </p:cBhvr>
                                      <p:tavLst>
                                        <p:tav tm="0">
                                          <p:val>
                                            <p:strVal val="0-#ppt_w/2"/>
                                          </p:val>
                                        </p:tav>
                                        <p:tav tm="100000">
                                          <p:val>
                                            <p:strVal val="#ppt_x"/>
                                          </p:val>
                                        </p:tav>
                                      </p:tavLst>
                                    </p:anim>
                                    <p:anim calcmode="lin" valueType="num">
                                      <p:cBhvr additive="base">
                                        <p:cTn id="34" dur="500" fill="hold"/>
                                        <p:tgtEl>
                                          <p:spTgt spid="1372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23" grpId="0" autoUpdateAnimBg="0"/>
      <p:bldP spid="137224" grpId="0" autoUpdateAnimBg="0"/>
      <p:bldP spid="137225" grpId="0" autoUpdateAnimBg="0"/>
      <p:bldP spid="137226" grpId="0" autoUpdateAnimBg="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C9E9357-6CB3-414C-9CCF-8D98B189C303}" type="slidenum">
              <a:rPr lang="en-US" altLang="zh-CN" sz="2000" smtClean="0">
                <a:solidFill>
                  <a:srgbClr val="0000FF"/>
                </a:solidFill>
              </a:rPr>
              <a:pPr eaLnBrk="1" hangingPunct="1"/>
              <a:t>54</a:t>
            </a:fld>
            <a:endParaRPr lang="en-US" altLang="zh-CN" sz="2000" smtClean="0">
              <a:solidFill>
                <a:srgbClr val="0000FF"/>
              </a:solidFill>
            </a:endParaRPr>
          </a:p>
        </p:txBody>
      </p:sp>
      <p:sp>
        <p:nvSpPr>
          <p:cNvPr id="138244" name="Text Box 4"/>
          <p:cNvSpPr txBox="1">
            <a:spLocks noChangeArrowheads="1"/>
          </p:cNvSpPr>
          <p:nvPr/>
        </p:nvSpPr>
        <p:spPr bwMode="auto">
          <a:xfrm>
            <a:off x="971575" y="584100"/>
            <a:ext cx="6408737"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3600" b="1" dirty="0"/>
              <a:t>5.  </a:t>
            </a:r>
            <a:r>
              <a:rPr lang="zh-CN" altLang="en-US" sz="3600" b="1" dirty="0"/>
              <a:t>跳动公差带</a:t>
            </a:r>
          </a:p>
        </p:txBody>
      </p:sp>
      <p:sp>
        <p:nvSpPr>
          <p:cNvPr id="138246" name="Text Box 6"/>
          <p:cNvSpPr txBox="1">
            <a:spLocks noChangeArrowheads="1"/>
          </p:cNvSpPr>
          <p:nvPr/>
        </p:nvSpPr>
        <p:spPr bwMode="auto">
          <a:xfrm>
            <a:off x="467047" y="2312888"/>
            <a:ext cx="7849369" cy="1865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solidFill>
                  <a:srgbClr val="FF0000"/>
                </a:solidFill>
              </a:rPr>
              <a:t>        </a:t>
            </a:r>
            <a:r>
              <a:rPr lang="en-US" altLang="zh-CN" b="1" dirty="0" smtClean="0">
                <a:solidFill>
                  <a:srgbClr val="FF0000"/>
                </a:solidFill>
              </a:rPr>
              <a:t>    </a:t>
            </a:r>
            <a:r>
              <a:rPr lang="zh-CN" altLang="en-US" sz="3200" b="1" dirty="0" smtClean="0">
                <a:solidFill>
                  <a:srgbClr val="FF0000"/>
                </a:solidFill>
              </a:rPr>
              <a:t>跳动公差</a:t>
            </a:r>
            <a:r>
              <a:rPr lang="zh-CN" altLang="en-US" sz="3200" dirty="0">
                <a:solidFill>
                  <a:srgbClr val="FF0000"/>
                </a:solidFill>
              </a:rPr>
              <a:t>带</a:t>
            </a:r>
            <a:r>
              <a:rPr lang="zh-CN" altLang="en-US" sz="3200" b="1" dirty="0"/>
              <a:t>是控制被测要素为圆柱体的圆柱面、圆柱端面，圆锥体的圆锥面和曲面等组成要素。</a:t>
            </a:r>
          </a:p>
        </p:txBody>
      </p:sp>
      <p:sp>
        <p:nvSpPr>
          <p:cNvPr id="138247" name="Text Box 7"/>
          <p:cNvSpPr txBox="1">
            <a:spLocks noChangeArrowheads="1"/>
          </p:cNvSpPr>
          <p:nvPr/>
        </p:nvSpPr>
        <p:spPr bwMode="auto">
          <a:xfrm>
            <a:off x="467544" y="1160413"/>
            <a:ext cx="7705725" cy="126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3200" b="1" dirty="0" smtClean="0">
                <a:solidFill>
                  <a:srgbClr val="FF0000"/>
                </a:solidFill>
              </a:rPr>
              <a:t>         跳动公差</a:t>
            </a:r>
            <a:r>
              <a:rPr lang="zh-CN" altLang="en-US" sz="3200" b="1" dirty="0"/>
              <a:t>是按特定测量方法定义的综合的几何公差</a:t>
            </a:r>
            <a:r>
              <a:rPr lang="zh-CN" altLang="en-US" sz="3200" dirty="0"/>
              <a:t>。</a:t>
            </a:r>
          </a:p>
        </p:txBody>
      </p:sp>
      <p:sp>
        <p:nvSpPr>
          <p:cNvPr id="138248" name="Text Box 8"/>
          <p:cNvSpPr txBox="1">
            <a:spLocks noChangeArrowheads="1"/>
          </p:cNvSpPr>
          <p:nvPr/>
        </p:nvSpPr>
        <p:spPr bwMode="auto">
          <a:xfrm>
            <a:off x="323528" y="4725144"/>
            <a:ext cx="8064896" cy="1274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solidFill>
                  <a:srgbClr val="FF0000"/>
                </a:solidFill>
              </a:rPr>
              <a:t>       </a:t>
            </a:r>
            <a:r>
              <a:rPr lang="en-US" altLang="zh-CN" b="1" dirty="0" smtClean="0">
                <a:solidFill>
                  <a:srgbClr val="FF0000"/>
                </a:solidFill>
              </a:rPr>
              <a:t>     </a:t>
            </a:r>
            <a:r>
              <a:rPr lang="zh-CN" altLang="en-US" sz="3200" b="1" dirty="0" smtClean="0">
                <a:solidFill>
                  <a:srgbClr val="FF0000"/>
                </a:solidFill>
              </a:rPr>
              <a:t>跳动公差</a:t>
            </a:r>
            <a:r>
              <a:rPr lang="zh-CN" altLang="en-US" sz="3200" b="1" dirty="0"/>
              <a:t>分圆跳动和全跳动，其公差带的定义及标注示例见表</a:t>
            </a:r>
            <a:r>
              <a:rPr lang="en-US" altLang="zh-CN" sz="3200" b="1" dirty="0"/>
              <a:t>4.8</a:t>
            </a:r>
            <a:r>
              <a:rPr lang="zh-CN" altLang="en-US" sz="3200" b="1" dirty="0"/>
              <a:t>所示。</a:t>
            </a:r>
          </a:p>
        </p:txBody>
      </p:sp>
      <p:sp>
        <p:nvSpPr>
          <p:cNvPr id="138249" name="Text Box 9"/>
          <p:cNvSpPr txBox="1">
            <a:spLocks noChangeArrowheads="1"/>
          </p:cNvSpPr>
          <p:nvPr/>
        </p:nvSpPr>
        <p:spPr bwMode="auto">
          <a:xfrm>
            <a:off x="898971" y="4077072"/>
            <a:ext cx="8137525"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sz="3200" b="1" dirty="0"/>
              <a:t>跳动公差的</a:t>
            </a:r>
            <a:r>
              <a:rPr lang="zh-CN" altLang="en-US" sz="3200" b="1" dirty="0">
                <a:solidFill>
                  <a:srgbClr val="FF0000"/>
                </a:solidFill>
              </a:rPr>
              <a:t>基准</a:t>
            </a:r>
            <a:r>
              <a:rPr lang="zh-CN" altLang="en-US" sz="3200" b="1" dirty="0"/>
              <a:t>为圆柱体或圆锥体的</a:t>
            </a:r>
            <a:r>
              <a:rPr lang="zh-CN" altLang="en-US" sz="3200" b="1" dirty="0">
                <a:solidFill>
                  <a:srgbClr val="FF0000"/>
                </a:solidFill>
              </a:rPr>
              <a:t>轴线</a:t>
            </a:r>
            <a:r>
              <a:rPr lang="zh-CN" altLang="en-US" sz="3200" dirty="0"/>
              <a:t>。</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38244"/>
                                        </p:tgtEl>
                                        <p:attrNameLst>
                                          <p:attrName>style.visibility</p:attrName>
                                        </p:attrNameLst>
                                      </p:cBhvr>
                                      <p:to>
                                        <p:strVal val="visible"/>
                                      </p:to>
                                    </p:set>
                                    <p:animEffect transition="in" filter="wipe(left)">
                                      <p:cBhvr>
                                        <p:cTn id="7" dur="300"/>
                                        <p:tgtEl>
                                          <p:spTgt spid="13824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38247"/>
                                        </p:tgtEl>
                                        <p:attrNameLst>
                                          <p:attrName>style.visibility</p:attrName>
                                        </p:attrNameLst>
                                      </p:cBhvr>
                                      <p:to>
                                        <p:strVal val="visible"/>
                                      </p:to>
                                    </p:set>
                                    <p:animEffect transition="in" filter="wipe(left)">
                                      <p:cBhvr>
                                        <p:cTn id="12" dur="300"/>
                                        <p:tgtEl>
                                          <p:spTgt spid="13824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138246"/>
                                        </p:tgtEl>
                                        <p:attrNameLst>
                                          <p:attrName>style.visibility</p:attrName>
                                        </p:attrNameLst>
                                      </p:cBhvr>
                                      <p:to>
                                        <p:strVal val="visible"/>
                                      </p:to>
                                    </p:set>
                                    <p:animEffect transition="in" filter="wipe(left)">
                                      <p:cBhvr>
                                        <p:cTn id="17" dur="300"/>
                                        <p:tgtEl>
                                          <p:spTgt spid="13824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38249"/>
                                        </p:tgtEl>
                                        <p:attrNameLst>
                                          <p:attrName>style.visibility</p:attrName>
                                        </p:attrNameLst>
                                      </p:cBhvr>
                                      <p:to>
                                        <p:strVal val="visible"/>
                                      </p:to>
                                    </p:set>
                                    <p:animEffect transition="in" filter="wipe(left)">
                                      <p:cBhvr>
                                        <p:cTn id="22" dur="300"/>
                                        <p:tgtEl>
                                          <p:spTgt spid="13824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38248"/>
                                        </p:tgtEl>
                                        <p:attrNameLst>
                                          <p:attrName>style.visibility</p:attrName>
                                        </p:attrNameLst>
                                      </p:cBhvr>
                                      <p:to>
                                        <p:strVal val="visible"/>
                                      </p:to>
                                    </p:set>
                                    <p:animEffect transition="in" filter="wipe(left)">
                                      <p:cBhvr>
                                        <p:cTn id="27" dur="300"/>
                                        <p:tgtEl>
                                          <p:spTgt spid="1382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4" grpId="0" autoUpdateAnimBg="0"/>
      <p:bldP spid="138246" grpId="0" autoUpdateAnimBg="0"/>
      <p:bldP spid="138247" grpId="0" autoUpdateAnimBg="0"/>
      <p:bldP spid="138248" grpId="0" autoUpdateAnimBg="0"/>
      <p:bldP spid="138249" grpId="0" autoUpdateAnimBg="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827EADEC-9238-4534-9AD2-21A8A0A1B532}" type="slidenum">
              <a:rPr lang="en-US" altLang="zh-CN" sz="2000" smtClean="0">
                <a:solidFill>
                  <a:srgbClr val="0000FF"/>
                </a:solidFill>
              </a:rPr>
              <a:pPr eaLnBrk="1" hangingPunct="1"/>
              <a:t>55</a:t>
            </a:fld>
            <a:endParaRPr lang="en-US" altLang="zh-CN" sz="2000" smtClean="0">
              <a:solidFill>
                <a:srgbClr val="0000FF"/>
              </a:solidFill>
            </a:endParaRPr>
          </a:p>
        </p:txBody>
      </p:sp>
      <p:pic>
        <p:nvPicPr>
          <p:cNvPr id="139268"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0600" y="107950"/>
            <a:ext cx="6632575"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39268"/>
                                        </p:tgtEl>
                                        <p:attrNameLst>
                                          <p:attrName>style.visibility</p:attrName>
                                        </p:attrNameLst>
                                      </p:cBhvr>
                                      <p:to>
                                        <p:strVal val="visible"/>
                                      </p:to>
                                    </p:set>
                                    <p:anim calcmode="lin" valueType="num">
                                      <p:cBhvr additive="base">
                                        <p:cTn id="7" dur="3000" fill="hold"/>
                                        <p:tgtEl>
                                          <p:spTgt spid="139268"/>
                                        </p:tgtEl>
                                        <p:attrNameLst>
                                          <p:attrName>ppt_x</p:attrName>
                                        </p:attrNameLst>
                                      </p:cBhvr>
                                      <p:tavLst>
                                        <p:tav tm="0">
                                          <p:val>
                                            <p:strVal val="0-#ppt_w/2"/>
                                          </p:val>
                                        </p:tav>
                                        <p:tav tm="100000">
                                          <p:val>
                                            <p:strVal val="#ppt_x"/>
                                          </p:val>
                                        </p:tav>
                                      </p:tavLst>
                                    </p:anim>
                                    <p:anim calcmode="lin" valueType="num">
                                      <p:cBhvr additive="base">
                                        <p:cTn id="8" dur="3000" fill="hold"/>
                                        <p:tgtEl>
                                          <p:spTgt spid="1392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71C0A99A-8A6C-4626-9093-0879FA3E6D4B}" type="slidenum">
              <a:rPr lang="en-US" altLang="zh-CN" sz="2000" smtClean="0">
                <a:solidFill>
                  <a:srgbClr val="0000FF"/>
                </a:solidFill>
              </a:rPr>
              <a:pPr eaLnBrk="1" hangingPunct="1"/>
              <a:t>56</a:t>
            </a:fld>
            <a:endParaRPr lang="en-US" altLang="zh-CN" sz="2000" smtClean="0">
              <a:solidFill>
                <a:srgbClr val="0000FF"/>
              </a:solidFill>
            </a:endParaRPr>
          </a:p>
        </p:txBody>
      </p:sp>
      <p:grpSp>
        <p:nvGrpSpPr>
          <p:cNvPr id="140295" name="Group 7"/>
          <p:cNvGrpSpPr>
            <a:grpSpLocks/>
          </p:cNvGrpSpPr>
          <p:nvPr/>
        </p:nvGrpSpPr>
        <p:grpSpPr bwMode="auto">
          <a:xfrm>
            <a:off x="1524000" y="152400"/>
            <a:ext cx="5429250" cy="6477000"/>
            <a:chOff x="960" y="96"/>
            <a:chExt cx="3420" cy="4080"/>
          </a:xfrm>
        </p:grpSpPr>
        <p:pic>
          <p:nvPicPr>
            <p:cNvPr id="58372"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60" y="96"/>
              <a:ext cx="3420" cy="4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3" name="Rectangle 6"/>
            <p:cNvSpPr>
              <a:spLocks noChangeArrowheads="1"/>
            </p:cNvSpPr>
            <p:nvPr/>
          </p:nvSpPr>
          <p:spPr bwMode="auto">
            <a:xfrm>
              <a:off x="960" y="2496"/>
              <a:ext cx="192" cy="624"/>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000"/>
                <a:t>全</a:t>
              </a:r>
            </a:p>
            <a:p>
              <a:pPr algn="ctr"/>
              <a:r>
                <a:rPr lang="zh-CN" altLang="en-US" sz="1000"/>
                <a:t>跳</a:t>
              </a:r>
            </a:p>
            <a:p>
              <a:pPr algn="ctr"/>
              <a:r>
                <a:rPr lang="zh-CN" altLang="en-US" sz="1000"/>
                <a:t>动</a:t>
              </a:r>
            </a:p>
            <a:p>
              <a:pPr algn="ctr"/>
              <a:r>
                <a:rPr lang="zh-CN" altLang="en-US" sz="1000"/>
                <a:t>公</a:t>
              </a:r>
            </a:p>
            <a:p>
              <a:pPr algn="ctr"/>
              <a:r>
                <a:rPr lang="zh-CN" altLang="en-US" sz="1000"/>
                <a:t>差</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40295"/>
                                        </p:tgtEl>
                                        <p:attrNameLst>
                                          <p:attrName>style.visibility</p:attrName>
                                        </p:attrNameLst>
                                      </p:cBhvr>
                                      <p:to>
                                        <p:strVal val="visible"/>
                                      </p:to>
                                    </p:set>
                                    <p:anim calcmode="lin" valueType="num">
                                      <p:cBhvr additive="base">
                                        <p:cTn id="7" dur="3000" fill="hold"/>
                                        <p:tgtEl>
                                          <p:spTgt spid="140295"/>
                                        </p:tgtEl>
                                        <p:attrNameLst>
                                          <p:attrName>ppt_x</p:attrName>
                                        </p:attrNameLst>
                                      </p:cBhvr>
                                      <p:tavLst>
                                        <p:tav tm="0">
                                          <p:val>
                                            <p:strVal val="0-#ppt_w/2"/>
                                          </p:val>
                                        </p:tav>
                                        <p:tav tm="100000">
                                          <p:val>
                                            <p:strVal val="#ppt_x"/>
                                          </p:val>
                                        </p:tav>
                                      </p:tavLst>
                                    </p:anim>
                                    <p:anim calcmode="lin" valueType="num">
                                      <p:cBhvr additive="base">
                                        <p:cTn id="8" dur="3000" fill="hold"/>
                                        <p:tgtEl>
                                          <p:spTgt spid="14029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7B0F0A01-6835-455D-ABBB-14E632C1D871}" type="slidenum">
              <a:rPr lang="en-US" altLang="zh-CN" sz="2000" smtClean="0">
                <a:solidFill>
                  <a:srgbClr val="0000FF"/>
                </a:solidFill>
              </a:rPr>
              <a:pPr eaLnBrk="1" hangingPunct="1"/>
              <a:t>57</a:t>
            </a:fld>
            <a:endParaRPr lang="en-US" altLang="zh-CN" sz="2000" smtClean="0">
              <a:solidFill>
                <a:srgbClr val="0000FF"/>
              </a:solidFill>
            </a:endParaRPr>
          </a:p>
        </p:txBody>
      </p:sp>
      <p:sp>
        <p:nvSpPr>
          <p:cNvPr id="141316" name="Text Box 4"/>
          <p:cNvSpPr txBox="1">
            <a:spLocks noChangeArrowheads="1"/>
          </p:cNvSpPr>
          <p:nvPr/>
        </p:nvSpPr>
        <p:spPr bwMode="auto">
          <a:xfrm>
            <a:off x="707776" y="331311"/>
            <a:ext cx="501635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a:t>
            </a:r>
            <a:r>
              <a:rPr lang="en-US" altLang="zh-CN" b="1" dirty="0"/>
              <a:t>1</a:t>
            </a:r>
            <a:r>
              <a:rPr lang="zh-CN" altLang="en-US" b="1" dirty="0"/>
              <a:t>）圆跳动公差带</a:t>
            </a:r>
          </a:p>
        </p:txBody>
      </p:sp>
      <p:sp>
        <p:nvSpPr>
          <p:cNvPr id="141318" name="Text Box 6"/>
          <p:cNvSpPr txBox="1">
            <a:spLocks noChangeArrowheads="1"/>
          </p:cNvSpPr>
          <p:nvPr/>
        </p:nvSpPr>
        <p:spPr bwMode="auto">
          <a:xfrm>
            <a:off x="1297470" y="1815207"/>
            <a:ext cx="709095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solidFill>
                  <a:srgbClr val="FF0000"/>
                </a:solidFill>
              </a:rPr>
              <a:t>圆跳动公差</a:t>
            </a:r>
            <a:r>
              <a:rPr lang="zh-CN" altLang="en-US" b="1" dirty="0"/>
              <a:t>是指上述测得示值之差的允许变动量。</a:t>
            </a:r>
          </a:p>
        </p:txBody>
      </p:sp>
      <p:grpSp>
        <p:nvGrpSpPr>
          <p:cNvPr id="141319" name="Group 7"/>
          <p:cNvGrpSpPr>
            <a:grpSpLocks/>
          </p:cNvGrpSpPr>
          <p:nvPr/>
        </p:nvGrpSpPr>
        <p:grpSpPr bwMode="auto">
          <a:xfrm>
            <a:off x="898314" y="3854998"/>
            <a:ext cx="2624518" cy="593725"/>
            <a:chOff x="1344" y="1632"/>
            <a:chExt cx="2160" cy="526"/>
          </a:xfrm>
        </p:grpSpPr>
        <p:graphicFrame>
          <p:nvGraphicFramePr>
            <p:cNvPr id="59420" name="Object 8"/>
            <p:cNvGraphicFramePr>
              <a:graphicFrameLocks noChangeAspect="1"/>
            </p:cNvGraphicFramePr>
            <p:nvPr/>
          </p:nvGraphicFramePr>
          <p:xfrm>
            <a:off x="1344" y="1632"/>
            <a:ext cx="2160" cy="526"/>
          </p:xfrm>
          <a:graphic>
            <a:graphicData uri="http://schemas.openxmlformats.org/presentationml/2006/ole">
              <mc:AlternateContent xmlns:mc="http://schemas.openxmlformats.org/markup-compatibility/2006">
                <mc:Choice xmlns:v="urn:schemas-microsoft-com:vml" Requires="v">
                  <p:oleObj spid="_x0000_s59445" name="Equation" r:id="rId3" imgW="939800" imgH="228600" progId="Equation.3">
                    <p:embed/>
                  </p:oleObj>
                </mc:Choice>
                <mc:Fallback>
                  <p:oleObj name="Equation" r:id="rId3" imgW="939800" imgH="228600"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44" y="1632"/>
                          <a:ext cx="2160" cy="5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9421" name="Line 9"/>
            <p:cNvSpPr>
              <a:spLocks noChangeShapeType="1"/>
            </p:cNvSpPr>
            <p:nvPr/>
          </p:nvSpPr>
          <p:spPr bwMode="auto">
            <a:xfrm flipV="1">
              <a:off x="1488" y="1920"/>
              <a:ext cx="192" cy="103"/>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p>
          </p:txBody>
        </p:sp>
      </p:grpSp>
      <p:grpSp>
        <p:nvGrpSpPr>
          <p:cNvPr id="141322" name="Group 10"/>
          <p:cNvGrpSpPr>
            <a:grpSpLocks/>
          </p:cNvGrpSpPr>
          <p:nvPr/>
        </p:nvGrpSpPr>
        <p:grpSpPr bwMode="auto">
          <a:xfrm>
            <a:off x="3275856" y="3473152"/>
            <a:ext cx="4876800" cy="3124200"/>
            <a:chOff x="912" y="1920"/>
            <a:chExt cx="3456" cy="2160"/>
          </a:xfrm>
        </p:grpSpPr>
        <p:grpSp>
          <p:nvGrpSpPr>
            <p:cNvPr id="59400" name="Group 11"/>
            <p:cNvGrpSpPr>
              <a:grpSpLocks/>
            </p:cNvGrpSpPr>
            <p:nvPr/>
          </p:nvGrpSpPr>
          <p:grpSpPr bwMode="auto">
            <a:xfrm>
              <a:off x="912" y="2544"/>
              <a:ext cx="2832" cy="1344"/>
              <a:chOff x="912" y="2544"/>
              <a:chExt cx="2832" cy="1344"/>
            </a:xfrm>
          </p:grpSpPr>
          <p:sp>
            <p:nvSpPr>
              <p:cNvPr id="59417" name="Rectangle 12"/>
              <p:cNvSpPr>
                <a:spLocks noChangeArrowheads="1"/>
              </p:cNvSpPr>
              <p:nvPr/>
            </p:nvSpPr>
            <p:spPr bwMode="auto">
              <a:xfrm>
                <a:off x="1104" y="2832"/>
                <a:ext cx="1200" cy="768"/>
              </a:xfrm>
              <a:prstGeom prst="rect">
                <a:avLst/>
              </a:prstGeom>
              <a:noFill/>
              <a:ln w="571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18" name="Rectangle 13"/>
              <p:cNvSpPr>
                <a:spLocks noChangeArrowheads="1"/>
              </p:cNvSpPr>
              <p:nvPr/>
            </p:nvSpPr>
            <p:spPr bwMode="auto">
              <a:xfrm>
                <a:off x="2304" y="2544"/>
                <a:ext cx="1200" cy="1344"/>
              </a:xfrm>
              <a:prstGeom prst="rect">
                <a:avLst/>
              </a:prstGeom>
              <a:noFill/>
              <a:ln w="571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19" name="Line 14"/>
              <p:cNvSpPr>
                <a:spLocks noChangeShapeType="1"/>
              </p:cNvSpPr>
              <p:nvPr/>
            </p:nvSpPr>
            <p:spPr bwMode="auto">
              <a:xfrm>
                <a:off x="912" y="3216"/>
                <a:ext cx="2832" cy="0"/>
              </a:xfrm>
              <a:prstGeom prst="line">
                <a:avLst/>
              </a:prstGeom>
              <a:noFill/>
              <a:ln w="19050">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59401" name="Group 15"/>
            <p:cNvGrpSpPr>
              <a:grpSpLocks/>
            </p:cNvGrpSpPr>
            <p:nvPr/>
          </p:nvGrpSpPr>
          <p:grpSpPr bwMode="auto">
            <a:xfrm>
              <a:off x="3504" y="2592"/>
              <a:ext cx="864" cy="384"/>
              <a:chOff x="4320" y="2592"/>
              <a:chExt cx="864" cy="384"/>
            </a:xfrm>
          </p:grpSpPr>
          <p:sp>
            <p:nvSpPr>
              <p:cNvPr id="59412" name="Oval 16"/>
              <p:cNvSpPr>
                <a:spLocks noChangeArrowheads="1"/>
              </p:cNvSpPr>
              <p:nvPr/>
            </p:nvSpPr>
            <p:spPr bwMode="auto">
              <a:xfrm>
                <a:off x="4800" y="2592"/>
                <a:ext cx="384" cy="384"/>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13" name="Line 17"/>
              <p:cNvSpPr>
                <a:spLocks noChangeShapeType="1"/>
              </p:cNvSpPr>
              <p:nvPr/>
            </p:nvSpPr>
            <p:spPr bwMode="auto">
              <a:xfrm>
                <a:off x="4320" y="2784"/>
                <a:ext cx="480" cy="0"/>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9414" name="Line 18"/>
              <p:cNvSpPr>
                <a:spLocks noChangeShapeType="1"/>
              </p:cNvSpPr>
              <p:nvPr/>
            </p:nvSpPr>
            <p:spPr bwMode="auto">
              <a:xfrm>
                <a:off x="4608" y="2736"/>
                <a:ext cx="14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9415" name="Line 19"/>
              <p:cNvSpPr>
                <a:spLocks noChangeShapeType="1"/>
              </p:cNvSpPr>
              <p:nvPr/>
            </p:nvSpPr>
            <p:spPr bwMode="auto">
              <a:xfrm>
                <a:off x="4608" y="2832"/>
                <a:ext cx="14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9416" name="Line 20"/>
              <p:cNvSpPr>
                <a:spLocks noChangeShapeType="1"/>
              </p:cNvSpPr>
              <p:nvPr/>
            </p:nvSpPr>
            <p:spPr bwMode="auto">
              <a:xfrm flipV="1">
                <a:off x="4992" y="2673"/>
                <a:ext cx="192" cy="111"/>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59402" name="Group 21"/>
            <p:cNvGrpSpPr>
              <a:grpSpLocks/>
            </p:cNvGrpSpPr>
            <p:nvPr/>
          </p:nvGrpSpPr>
          <p:grpSpPr bwMode="auto">
            <a:xfrm rot="-5400000">
              <a:off x="2976" y="2064"/>
              <a:ext cx="624" cy="336"/>
              <a:chOff x="4320" y="2592"/>
              <a:chExt cx="864" cy="384"/>
            </a:xfrm>
          </p:grpSpPr>
          <p:sp>
            <p:nvSpPr>
              <p:cNvPr id="59407" name="Oval 22"/>
              <p:cNvSpPr>
                <a:spLocks noChangeArrowheads="1"/>
              </p:cNvSpPr>
              <p:nvPr/>
            </p:nvSpPr>
            <p:spPr bwMode="auto">
              <a:xfrm>
                <a:off x="4800" y="2592"/>
                <a:ext cx="384" cy="384"/>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08" name="Line 23"/>
              <p:cNvSpPr>
                <a:spLocks noChangeShapeType="1"/>
              </p:cNvSpPr>
              <p:nvPr/>
            </p:nvSpPr>
            <p:spPr bwMode="auto">
              <a:xfrm>
                <a:off x="4320" y="2784"/>
                <a:ext cx="480" cy="0"/>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9409" name="Line 24"/>
              <p:cNvSpPr>
                <a:spLocks noChangeShapeType="1"/>
              </p:cNvSpPr>
              <p:nvPr/>
            </p:nvSpPr>
            <p:spPr bwMode="auto">
              <a:xfrm>
                <a:off x="4608" y="2736"/>
                <a:ext cx="14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9410" name="Line 25"/>
              <p:cNvSpPr>
                <a:spLocks noChangeShapeType="1"/>
              </p:cNvSpPr>
              <p:nvPr/>
            </p:nvSpPr>
            <p:spPr bwMode="auto">
              <a:xfrm>
                <a:off x="4608" y="2832"/>
                <a:ext cx="14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9411" name="Line 26"/>
              <p:cNvSpPr>
                <a:spLocks noChangeShapeType="1"/>
              </p:cNvSpPr>
              <p:nvPr/>
            </p:nvSpPr>
            <p:spPr bwMode="auto">
              <a:xfrm flipV="1">
                <a:off x="4992" y="2673"/>
                <a:ext cx="192" cy="111"/>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9403" name="Line 27"/>
            <p:cNvSpPr>
              <a:spLocks noChangeShapeType="1"/>
            </p:cNvSpPr>
            <p:nvPr/>
          </p:nvSpPr>
          <p:spPr bwMode="auto">
            <a:xfrm>
              <a:off x="960" y="3216"/>
              <a:ext cx="1632" cy="0"/>
            </a:xfrm>
            <a:prstGeom prst="line">
              <a:avLst/>
            </a:prstGeom>
            <a:noFill/>
            <a:ln w="38100">
              <a:solidFill>
                <a:srgbClr val="FF0000"/>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9404" name="Arc 28"/>
            <p:cNvSpPr>
              <a:spLocks/>
            </p:cNvSpPr>
            <p:nvPr/>
          </p:nvSpPr>
          <p:spPr bwMode="auto">
            <a:xfrm>
              <a:off x="2496" y="2496"/>
              <a:ext cx="927" cy="1584"/>
            </a:xfrm>
            <a:custGeom>
              <a:avLst/>
              <a:gdLst>
                <a:gd name="T0" fmla="*/ 0 w 34752"/>
                <a:gd name="T1" fmla="*/ 0 h 43200"/>
                <a:gd name="T2" fmla="*/ 0 w 34752"/>
                <a:gd name="T3" fmla="*/ 0 h 43200"/>
                <a:gd name="T4" fmla="*/ 0 w 34752"/>
                <a:gd name="T5" fmla="*/ 0 h 43200"/>
                <a:gd name="T6" fmla="*/ 0 60000 65536"/>
                <a:gd name="T7" fmla="*/ 0 60000 65536"/>
                <a:gd name="T8" fmla="*/ 0 60000 65536"/>
              </a:gdLst>
              <a:ahLst/>
              <a:cxnLst>
                <a:cxn ang="T6">
                  <a:pos x="T0" y="T1"/>
                </a:cxn>
                <a:cxn ang="T7">
                  <a:pos x="T2" y="T3"/>
                </a:cxn>
                <a:cxn ang="T8">
                  <a:pos x="T4" y="T5"/>
                </a:cxn>
              </a:cxnLst>
              <a:rect l="0" t="0" r="r" b="b"/>
              <a:pathLst>
                <a:path w="34752" h="43200" fill="none" extrusionOk="0">
                  <a:moveTo>
                    <a:pt x="13151" y="0"/>
                  </a:moveTo>
                  <a:cubicBezTo>
                    <a:pt x="25081" y="0"/>
                    <a:pt x="34752" y="9670"/>
                    <a:pt x="34752" y="21600"/>
                  </a:cubicBezTo>
                  <a:cubicBezTo>
                    <a:pt x="34752" y="33529"/>
                    <a:pt x="25081" y="43200"/>
                    <a:pt x="13152" y="43200"/>
                  </a:cubicBezTo>
                  <a:cubicBezTo>
                    <a:pt x="8395" y="43200"/>
                    <a:pt x="3772" y="41630"/>
                    <a:pt x="-1" y="38734"/>
                  </a:cubicBezTo>
                </a:path>
                <a:path w="34752" h="43200" stroke="0" extrusionOk="0">
                  <a:moveTo>
                    <a:pt x="13151" y="0"/>
                  </a:moveTo>
                  <a:cubicBezTo>
                    <a:pt x="25081" y="0"/>
                    <a:pt x="34752" y="9670"/>
                    <a:pt x="34752" y="21600"/>
                  </a:cubicBezTo>
                  <a:cubicBezTo>
                    <a:pt x="34752" y="33529"/>
                    <a:pt x="25081" y="43200"/>
                    <a:pt x="13152" y="43200"/>
                  </a:cubicBezTo>
                  <a:cubicBezTo>
                    <a:pt x="8395" y="43200"/>
                    <a:pt x="3772" y="41630"/>
                    <a:pt x="-1" y="38734"/>
                  </a:cubicBezTo>
                  <a:lnTo>
                    <a:pt x="13152" y="21600"/>
                  </a:lnTo>
                  <a:lnTo>
                    <a:pt x="13151" y="0"/>
                  </a:lnTo>
                  <a:close/>
                </a:path>
              </a:pathLst>
            </a:custGeom>
            <a:noFill/>
            <a:ln w="38100">
              <a:solidFill>
                <a:srgbClr val="FF0000"/>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05" name="Line 29"/>
            <p:cNvSpPr>
              <a:spLocks noChangeShapeType="1"/>
            </p:cNvSpPr>
            <p:nvPr/>
          </p:nvSpPr>
          <p:spPr bwMode="auto">
            <a:xfrm rot="5400000">
              <a:off x="4104" y="2232"/>
              <a:ext cx="0" cy="528"/>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9406" name="Line 30"/>
            <p:cNvSpPr>
              <a:spLocks noChangeShapeType="1"/>
            </p:cNvSpPr>
            <p:nvPr/>
          </p:nvSpPr>
          <p:spPr bwMode="auto">
            <a:xfrm>
              <a:off x="3648" y="1920"/>
              <a:ext cx="0" cy="528"/>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 name="矩形 1"/>
          <p:cNvSpPr/>
          <p:nvPr/>
        </p:nvSpPr>
        <p:spPr>
          <a:xfrm>
            <a:off x="738478" y="716503"/>
            <a:ext cx="7361914" cy="1200329"/>
          </a:xfrm>
          <a:prstGeom prst="rect">
            <a:avLst/>
          </a:prstGeom>
        </p:spPr>
        <p:txBody>
          <a:bodyPr wrap="square">
            <a:spAutoFit/>
          </a:bodyPr>
          <a:lstStyle/>
          <a:p>
            <a:r>
              <a:rPr lang="zh-CN" altLang="en-US" b="1" dirty="0" smtClean="0"/>
              <a:t>          </a:t>
            </a:r>
            <a:r>
              <a:rPr lang="zh-CN" altLang="en-US" b="1" dirty="0" smtClean="0">
                <a:solidFill>
                  <a:srgbClr val="FF0000"/>
                </a:solidFill>
              </a:rPr>
              <a:t>圆</a:t>
            </a:r>
            <a:r>
              <a:rPr lang="zh-CN" altLang="en-US" b="1" dirty="0">
                <a:solidFill>
                  <a:srgbClr val="FF0000"/>
                </a:solidFill>
              </a:rPr>
              <a:t>跳动</a:t>
            </a:r>
            <a:r>
              <a:rPr lang="zh-CN" altLang="en-US" b="1" dirty="0"/>
              <a:t>是指任一被测要素的提取要素</a:t>
            </a:r>
            <a:r>
              <a:rPr lang="en-US" altLang="zh-CN" b="1" dirty="0"/>
              <a:t>(</a:t>
            </a:r>
            <a:r>
              <a:rPr lang="zh-CN" altLang="en-US" b="1" dirty="0"/>
              <a:t>轮廓要素</a:t>
            </a:r>
            <a:r>
              <a:rPr lang="en-US" altLang="zh-CN" b="1" dirty="0"/>
              <a:t>) </a:t>
            </a:r>
            <a:r>
              <a:rPr lang="zh-CN" altLang="en-US" b="1" dirty="0"/>
              <a:t>绕基准轴线做无轴向移动的</a:t>
            </a:r>
            <a:r>
              <a:rPr lang="zh-CN" altLang="en-US" b="1" dirty="0" smtClean="0"/>
              <a:t>相对</a:t>
            </a:r>
            <a:r>
              <a:rPr lang="zh-CN" altLang="en-US" b="1" dirty="0"/>
              <a:t>回转一周时</a:t>
            </a:r>
            <a:r>
              <a:rPr lang="en-US" altLang="zh-CN" b="1" dirty="0"/>
              <a:t>,</a:t>
            </a:r>
            <a:r>
              <a:rPr lang="zh-CN" altLang="en-US" b="1" dirty="0"/>
              <a:t>由测头在给定计值方向上测得的最大与最小示值之差</a:t>
            </a:r>
            <a:r>
              <a:rPr lang="zh-CN" altLang="en-US" b="1" dirty="0" smtClean="0"/>
              <a:t>。</a:t>
            </a:r>
            <a:endParaRPr lang="zh-CN" altLang="en-US" b="1" dirty="0"/>
          </a:p>
        </p:txBody>
      </p:sp>
      <p:sp>
        <p:nvSpPr>
          <p:cNvPr id="4" name="矩形 3"/>
          <p:cNvSpPr/>
          <p:nvPr/>
        </p:nvSpPr>
        <p:spPr>
          <a:xfrm>
            <a:off x="611560" y="2219380"/>
            <a:ext cx="7376368" cy="1569660"/>
          </a:xfrm>
          <a:prstGeom prst="rect">
            <a:avLst/>
          </a:prstGeom>
        </p:spPr>
        <p:txBody>
          <a:bodyPr wrap="square">
            <a:spAutoFit/>
          </a:bodyPr>
          <a:lstStyle/>
          <a:p>
            <a:r>
              <a:rPr lang="zh-CN" altLang="en-US" b="1" dirty="0" smtClean="0"/>
              <a:t>         根据</a:t>
            </a:r>
            <a:r>
              <a:rPr lang="zh-CN" altLang="en-US" b="1" dirty="0"/>
              <a:t>测量方向</a:t>
            </a:r>
            <a:r>
              <a:rPr lang="en-US" altLang="zh-CN" b="1" dirty="0"/>
              <a:t>,</a:t>
            </a:r>
            <a:r>
              <a:rPr lang="zh-CN" altLang="en-US" b="1" dirty="0"/>
              <a:t>圆跳动分为</a:t>
            </a:r>
            <a:r>
              <a:rPr lang="zh-CN" altLang="en-US" b="1" dirty="0">
                <a:solidFill>
                  <a:srgbClr val="FF0000"/>
                </a:solidFill>
              </a:rPr>
              <a:t>径向圆跳动</a:t>
            </a:r>
            <a:r>
              <a:rPr lang="en-US" altLang="zh-CN" b="1" dirty="0"/>
              <a:t>(</a:t>
            </a:r>
            <a:r>
              <a:rPr lang="zh-CN" altLang="en-US" b="1" dirty="0"/>
              <a:t>指示表的测杆轴线垂直于基准轴线</a:t>
            </a:r>
            <a:r>
              <a:rPr lang="en-US" altLang="zh-CN" b="1" dirty="0"/>
              <a:t>)</a:t>
            </a:r>
            <a:r>
              <a:rPr lang="zh-CN" altLang="en-US" b="1" dirty="0"/>
              <a:t>、</a:t>
            </a:r>
            <a:r>
              <a:rPr lang="zh-CN" altLang="en-US" b="1" dirty="0">
                <a:solidFill>
                  <a:srgbClr val="FF0000"/>
                </a:solidFill>
              </a:rPr>
              <a:t>轴向圆</a:t>
            </a:r>
            <a:r>
              <a:rPr lang="zh-CN" altLang="en-US" b="1" dirty="0" smtClean="0">
                <a:solidFill>
                  <a:srgbClr val="FF0000"/>
                </a:solidFill>
              </a:rPr>
              <a:t>跳动</a:t>
            </a:r>
            <a:r>
              <a:rPr lang="en-US" altLang="zh-CN" b="1" dirty="0" smtClean="0">
                <a:solidFill>
                  <a:srgbClr val="FF0000"/>
                </a:solidFill>
              </a:rPr>
              <a:t>(</a:t>
            </a:r>
            <a:r>
              <a:rPr lang="zh-CN" altLang="en-US" b="1" dirty="0"/>
              <a:t>测杆轴线平行于基准轴线</a:t>
            </a:r>
            <a:r>
              <a:rPr lang="en-US" altLang="zh-CN" b="1" dirty="0"/>
              <a:t>) </a:t>
            </a:r>
            <a:r>
              <a:rPr lang="zh-CN" altLang="en-US" b="1" dirty="0"/>
              <a:t>和</a:t>
            </a:r>
            <a:r>
              <a:rPr lang="zh-CN" altLang="en-US" b="1" dirty="0">
                <a:solidFill>
                  <a:srgbClr val="FF0000"/>
                </a:solidFill>
              </a:rPr>
              <a:t>斜向圆跳动</a:t>
            </a:r>
            <a:r>
              <a:rPr lang="en-US" altLang="zh-CN" b="1" dirty="0"/>
              <a:t>(</a:t>
            </a:r>
            <a:r>
              <a:rPr lang="zh-CN" altLang="en-US" b="1" dirty="0"/>
              <a:t>测杆轴线倾斜于基准轴线某一给定角度</a:t>
            </a:r>
            <a:r>
              <a:rPr lang="en-US" altLang="zh-CN" b="1" dirty="0"/>
              <a:t>)</a:t>
            </a:r>
            <a:r>
              <a:rPr lang="zh-CN" altLang="en-US" b="1" dirty="0"/>
              <a:t>。</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41316"/>
                                        </p:tgtEl>
                                        <p:attrNameLst>
                                          <p:attrName>style.visibility</p:attrName>
                                        </p:attrNameLst>
                                      </p:cBhvr>
                                      <p:to>
                                        <p:strVal val="visible"/>
                                      </p:to>
                                    </p:set>
                                    <p:animEffect transition="in" filter="wipe(left)">
                                      <p:cBhvr>
                                        <p:cTn id="7" dur="300"/>
                                        <p:tgtEl>
                                          <p:spTgt spid="14131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141322"/>
                                        </p:tgtEl>
                                        <p:attrNameLst>
                                          <p:attrName>style.visibility</p:attrName>
                                        </p:attrNameLst>
                                      </p:cBhvr>
                                      <p:to>
                                        <p:strVal val="visible"/>
                                      </p:to>
                                    </p:set>
                                    <p:anim calcmode="lin" valueType="num">
                                      <p:cBhvr additive="base">
                                        <p:cTn id="12" dur="500" fill="hold"/>
                                        <p:tgtEl>
                                          <p:spTgt spid="141322"/>
                                        </p:tgtEl>
                                        <p:attrNameLst>
                                          <p:attrName>ppt_x</p:attrName>
                                        </p:attrNameLst>
                                      </p:cBhvr>
                                      <p:tavLst>
                                        <p:tav tm="0">
                                          <p:val>
                                            <p:strVal val="0-#ppt_w/2"/>
                                          </p:val>
                                        </p:tav>
                                        <p:tav tm="100000">
                                          <p:val>
                                            <p:strVal val="#ppt_x"/>
                                          </p:val>
                                        </p:tav>
                                      </p:tavLst>
                                    </p:anim>
                                    <p:anim calcmode="lin" valueType="num">
                                      <p:cBhvr additive="base">
                                        <p:cTn id="13" dur="500" fill="hold"/>
                                        <p:tgtEl>
                                          <p:spTgt spid="14132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down)">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17" presetClass="entr" presetSubtype="8" fill="hold" nodeType="clickEffect">
                                  <p:stCondLst>
                                    <p:cond delay="0"/>
                                  </p:stCondLst>
                                  <p:childTnLst>
                                    <p:set>
                                      <p:cBhvr>
                                        <p:cTn id="22" dur="1" fill="hold">
                                          <p:stCondLst>
                                            <p:cond delay="0"/>
                                          </p:stCondLst>
                                        </p:cTn>
                                        <p:tgtEl>
                                          <p:spTgt spid="141319"/>
                                        </p:tgtEl>
                                        <p:attrNameLst>
                                          <p:attrName>style.visibility</p:attrName>
                                        </p:attrNameLst>
                                      </p:cBhvr>
                                      <p:to>
                                        <p:strVal val="visible"/>
                                      </p:to>
                                    </p:set>
                                    <p:anim calcmode="lin" valueType="num">
                                      <p:cBhvr>
                                        <p:cTn id="23" dur="500" fill="hold"/>
                                        <p:tgtEl>
                                          <p:spTgt spid="141319"/>
                                        </p:tgtEl>
                                        <p:attrNameLst>
                                          <p:attrName>ppt_x</p:attrName>
                                        </p:attrNameLst>
                                      </p:cBhvr>
                                      <p:tavLst>
                                        <p:tav tm="0">
                                          <p:val>
                                            <p:strVal val="#ppt_x-#ppt_w/2"/>
                                          </p:val>
                                        </p:tav>
                                        <p:tav tm="100000">
                                          <p:val>
                                            <p:strVal val="#ppt_x"/>
                                          </p:val>
                                        </p:tav>
                                      </p:tavLst>
                                    </p:anim>
                                    <p:anim calcmode="lin" valueType="num">
                                      <p:cBhvr>
                                        <p:cTn id="24" dur="500" fill="hold"/>
                                        <p:tgtEl>
                                          <p:spTgt spid="141319"/>
                                        </p:tgtEl>
                                        <p:attrNameLst>
                                          <p:attrName>ppt_y</p:attrName>
                                        </p:attrNameLst>
                                      </p:cBhvr>
                                      <p:tavLst>
                                        <p:tav tm="0">
                                          <p:val>
                                            <p:strVal val="#ppt_y"/>
                                          </p:val>
                                        </p:tav>
                                        <p:tav tm="100000">
                                          <p:val>
                                            <p:strVal val="#ppt_y"/>
                                          </p:val>
                                        </p:tav>
                                      </p:tavLst>
                                    </p:anim>
                                    <p:anim calcmode="lin" valueType="num">
                                      <p:cBhvr>
                                        <p:cTn id="25" dur="500" fill="hold"/>
                                        <p:tgtEl>
                                          <p:spTgt spid="141319"/>
                                        </p:tgtEl>
                                        <p:attrNameLst>
                                          <p:attrName>ppt_w</p:attrName>
                                        </p:attrNameLst>
                                      </p:cBhvr>
                                      <p:tavLst>
                                        <p:tav tm="0">
                                          <p:val>
                                            <p:fltVal val="0"/>
                                          </p:val>
                                        </p:tav>
                                        <p:tav tm="100000">
                                          <p:val>
                                            <p:strVal val="#ppt_w"/>
                                          </p:val>
                                        </p:tav>
                                      </p:tavLst>
                                    </p:anim>
                                    <p:anim calcmode="lin" valueType="num">
                                      <p:cBhvr>
                                        <p:cTn id="26" dur="500" fill="hold"/>
                                        <p:tgtEl>
                                          <p:spTgt spid="141319"/>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iterate type="wd">
                                    <p:tmPct val="100000"/>
                                  </p:iterate>
                                  <p:childTnLst>
                                    <p:set>
                                      <p:cBhvr>
                                        <p:cTn id="30" dur="1" fill="hold">
                                          <p:stCondLst>
                                            <p:cond delay="0"/>
                                          </p:stCondLst>
                                        </p:cTn>
                                        <p:tgtEl>
                                          <p:spTgt spid="141318"/>
                                        </p:tgtEl>
                                        <p:attrNameLst>
                                          <p:attrName>style.visibility</p:attrName>
                                        </p:attrNameLst>
                                      </p:cBhvr>
                                      <p:to>
                                        <p:strVal val="visible"/>
                                      </p:to>
                                    </p:set>
                                    <p:animEffect transition="in" filter="wipe(left)">
                                      <p:cBhvr>
                                        <p:cTn id="31" dur="300"/>
                                        <p:tgtEl>
                                          <p:spTgt spid="14131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up)">
                                      <p:cBhvr>
                                        <p:cTn id="3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6" grpId="0" autoUpdateAnimBg="0"/>
      <p:bldP spid="141318" grpId="0" autoUpdateAnimBg="0"/>
      <p:bldP spid="2" grpId="0"/>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A07C04C-C8FB-4636-816E-147AB4F9197D}" type="slidenum">
              <a:rPr lang="en-US" altLang="zh-CN" sz="2000" smtClean="0">
                <a:solidFill>
                  <a:srgbClr val="0000FF"/>
                </a:solidFill>
              </a:rPr>
              <a:pPr eaLnBrk="1" hangingPunct="1"/>
              <a:t>58</a:t>
            </a:fld>
            <a:endParaRPr lang="en-US" altLang="zh-CN" sz="2000" smtClean="0">
              <a:solidFill>
                <a:srgbClr val="0000FF"/>
              </a:solidFill>
            </a:endParaRPr>
          </a:p>
        </p:txBody>
      </p:sp>
      <p:sp>
        <p:nvSpPr>
          <p:cNvPr id="13374" name="Text Box 62"/>
          <p:cNvSpPr txBox="1">
            <a:spLocks noChangeArrowheads="1"/>
          </p:cNvSpPr>
          <p:nvPr/>
        </p:nvSpPr>
        <p:spPr bwMode="auto">
          <a:xfrm>
            <a:off x="499664" y="2876743"/>
            <a:ext cx="8095183"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r>
              <a:rPr lang="en-US" altLang="zh-CN" b="1" dirty="0"/>
              <a:t>         </a:t>
            </a:r>
            <a:r>
              <a:rPr lang="zh-CN" altLang="en-US" b="1" dirty="0">
                <a:solidFill>
                  <a:srgbClr val="C00000"/>
                </a:solidFill>
              </a:rPr>
              <a:t>公差带</a:t>
            </a:r>
            <a:r>
              <a:rPr lang="zh-CN" altLang="en-US" b="1" dirty="0">
                <a:solidFill>
                  <a:srgbClr val="FF0000"/>
                </a:solidFill>
              </a:rPr>
              <a:t>定义</a:t>
            </a:r>
            <a:r>
              <a:rPr lang="zh-CN" altLang="en-US" dirty="0"/>
              <a:t>：</a:t>
            </a:r>
            <a:r>
              <a:rPr lang="zh-CN" altLang="en-US" b="1" dirty="0"/>
              <a:t>公差带为在任一垂直于基准轴线的横截面内、半径差等于公差值</a:t>
            </a:r>
            <a:r>
              <a:rPr lang="zh-CN" altLang="en-US" b="1" i="1" dirty="0"/>
              <a:t> </a:t>
            </a:r>
            <a:r>
              <a:rPr lang="en-US" altLang="zh-CN" b="1" i="1" dirty="0"/>
              <a:t>t</a:t>
            </a:r>
            <a:r>
              <a:rPr lang="zh-CN" altLang="en-US" b="1" i="1" dirty="0"/>
              <a:t>、</a:t>
            </a:r>
            <a:r>
              <a:rPr lang="zh-CN" altLang="en-US" b="1" dirty="0"/>
              <a:t>圆心在基准轴线上的两同圆所</a:t>
            </a:r>
            <a:r>
              <a:rPr lang="zh-CN" altLang="en-US" b="1" dirty="0" smtClean="0"/>
              <a:t>限定的</a:t>
            </a:r>
            <a:r>
              <a:rPr lang="zh-CN" altLang="en-US" b="1" dirty="0"/>
              <a:t>区域。</a:t>
            </a:r>
          </a:p>
        </p:txBody>
      </p:sp>
      <p:sp>
        <p:nvSpPr>
          <p:cNvPr id="13375" name="Text Box 63"/>
          <p:cNvSpPr txBox="1">
            <a:spLocks noChangeArrowheads="1"/>
          </p:cNvSpPr>
          <p:nvPr/>
        </p:nvSpPr>
        <p:spPr bwMode="auto">
          <a:xfrm>
            <a:off x="4105349" y="259303"/>
            <a:ext cx="4283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solidFill>
                  <a:srgbClr val="FF0000"/>
                </a:solidFill>
              </a:rPr>
              <a:t>标注示例</a:t>
            </a:r>
            <a:r>
              <a:rPr lang="zh-CN" altLang="en-US" b="1" dirty="0">
                <a:solidFill>
                  <a:schemeClr val="tx2"/>
                </a:solidFill>
              </a:rPr>
              <a:t>如下右图所示</a:t>
            </a:r>
            <a:r>
              <a:rPr lang="zh-CN" altLang="en-US" b="1" dirty="0">
                <a:solidFill>
                  <a:srgbClr val="FF0000"/>
                </a:solidFill>
              </a:rPr>
              <a:t>。</a:t>
            </a:r>
          </a:p>
        </p:txBody>
      </p:sp>
      <p:sp>
        <p:nvSpPr>
          <p:cNvPr id="13376" name="Text Box 64"/>
          <p:cNvSpPr txBox="1">
            <a:spLocks noChangeArrowheads="1"/>
          </p:cNvSpPr>
          <p:nvPr/>
        </p:nvSpPr>
        <p:spPr bwMode="auto">
          <a:xfrm>
            <a:off x="366464" y="701223"/>
            <a:ext cx="8382000"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solidFill>
                  <a:srgbClr val="FF0000"/>
                </a:solidFill>
              </a:rPr>
              <a:t>         </a:t>
            </a:r>
            <a:r>
              <a:rPr lang="zh-CN" altLang="en-US" b="1" dirty="0">
                <a:solidFill>
                  <a:srgbClr val="FF0000"/>
                </a:solidFill>
              </a:rPr>
              <a:t>标注含义</a:t>
            </a:r>
            <a:r>
              <a:rPr lang="zh-CN" altLang="en-US" dirty="0"/>
              <a:t>：</a:t>
            </a:r>
            <a:r>
              <a:rPr lang="zh-CN" altLang="en-US" b="1" dirty="0"/>
              <a:t>在任一垂直于基准</a:t>
            </a:r>
            <a:r>
              <a:rPr lang="en-US" altLang="zh-CN" b="1" i="1" dirty="0"/>
              <a:t>A</a:t>
            </a:r>
            <a:r>
              <a:rPr lang="zh-CN" altLang="en-US" b="1" dirty="0"/>
              <a:t>的横截面内，提取（实际）圆应限定在半径差等于</a:t>
            </a:r>
            <a:r>
              <a:rPr lang="en-US" altLang="zh-CN" b="1" dirty="0"/>
              <a:t>0.1</a:t>
            </a:r>
            <a:r>
              <a:rPr lang="zh-CN" altLang="en-US" b="1" dirty="0"/>
              <a:t>，圆心在基准轴线</a:t>
            </a:r>
            <a:r>
              <a:rPr lang="en-US" altLang="zh-CN" b="1" i="1" dirty="0"/>
              <a:t>A</a:t>
            </a:r>
            <a:r>
              <a:rPr lang="zh-CN" altLang="en-US" b="1" dirty="0"/>
              <a:t>上的两同心圆之间，见图（</a:t>
            </a:r>
            <a:r>
              <a:rPr lang="en-US" altLang="zh-CN" b="1" dirty="0"/>
              <a:t>a</a:t>
            </a:r>
            <a:r>
              <a:rPr lang="zh-CN" altLang="en-US" b="1" dirty="0"/>
              <a:t>）。</a:t>
            </a:r>
          </a:p>
        </p:txBody>
      </p:sp>
      <p:sp>
        <p:nvSpPr>
          <p:cNvPr id="13377" name="Text Box 65"/>
          <p:cNvSpPr txBox="1">
            <a:spLocks noChangeArrowheads="1"/>
          </p:cNvSpPr>
          <p:nvPr/>
        </p:nvSpPr>
        <p:spPr bwMode="auto">
          <a:xfrm>
            <a:off x="1017389" y="284455"/>
            <a:ext cx="4130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①  </a:t>
            </a:r>
            <a:r>
              <a:rPr lang="zh-CN" altLang="en-US" b="1" dirty="0"/>
              <a:t>径向圆跳动公差带</a:t>
            </a:r>
          </a:p>
        </p:txBody>
      </p:sp>
      <p:sp>
        <p:nvSpPr>
          <p:cNvPr id="13382" name="Text Box 70"/>
          <p:cNvSpPr txBox="1">
            <a:spLocks noChangeArrowheads="1"/>
          </p:cNvSpPr>
          <p:nvPr/>
        </p:nvSpPr>
        <p:spPr bwMode="auto">
          <a:xfrm>
            <a:off x="366464" y="1768023"/>
            <a:ext cx="8382000"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solidFill>
                  <a:srgbClr val="FF0000"/>
                </a:solidFill>
              </a:rPr>
              <a:t>         </a:t>
            </a:r>
            <a:r>
              <a:rPr lang="zh-CN" altLang="en-US" b="1" dirty="0"/>
              <a:t>在任一平行于基准平面</a:t>
            </a:r>
            <a:r>
              <a:rPr lang="en-US" altLang="zh-CN" b="1" i="1" dirty="0"/>
              <a:t>B</a:t>
            </a:r>
            <a:r>
              <a:rPr lang="zh-CN" altLang="en-US" b="1" i="1" dirty="0"/>
              <a:t>、</a:t>
            </a:r>
            <a:r>
              <a:rPr lang="zh-CN" altLang="en-US" b="1" dirty="0"/>
              <a:t>垂直于基准轴线</a:t>
            </a:r>
            <a:r>
              <a:rPr lang="en-US" altLang="zh-CN" b="1" i="1" dirty="0"/>
              <a:t>A</a:t>
            </a:r>
            <a:r>
              <a:rPr lang="zh-CN" altLang="en-US" b="1" dirty="0"/>
              <a:t>的截面上，提取（实际）圆应限定在半径差等于</a:t>
            </a:r>
            <a:r>
              <a:rPr lang="en-US" altLang="zh-CN" b="1" dirty="0"/>
              <a:t>0.1</a:t>
            </a:r>
            <a:r>
              <a:rPr lang="zh-CN" altLang="en-US" b="1" dirty="0"/>
              <a:t>，圆心在基准轴线</a:t>
            </a:r>
            <a:r>
              <a:rPr lang="en-US" altLang="zh-CN" b="1" i="1" dirty="0"/>
              <a:t>A</a:t>
            </a:r>
            <a:r>
              <a:rPr lang="zh-CN" altLang="en-US" b="1" dirty="0"/>
              <a:t>上的两同心圆之间，见图（</a:t>
            </a:r>
            <a:r>
              <a:rPr lang="en-US" altLang="zh-CN" b="1" dirty="0"/>
              <a:t>b</a:t>
            </a:r>
            <a:r>
              <a:rPr lang="zh-CN" altLang="en-US" b="1" dirty="0"/>
              <a:t>）。</a:t>
            </a:r>
          </a:p>
        </p:txBody>
      </p:sp>
      <p:grpSp>
        <p:nvGrpSpPr>
          <p:cNvPr id="13385" name="Group 73"/>
          <p:cNvGrpSpPr>
            <a:grpSpLocks/>
          </p:cNvGrpSpPr>
          <p:nvPr/>
        </p:nvGrpSpPr>
        <p:grpSpPr bwMode="auto">
          <a:xfrm>
            <a:off x="4788024" y="3808115"/>
            <a:ext cx="3168352" cy="2789237"/>
            <a:chOff x="2304" y="2256"/>
            <a:chExt cx="2064" cy="1882"/>
          </a:xfrm>
        </p:grpSpPr>
        <p:graphicFrame>
          <p:nvGraphicFramePr>
            <p:cNvPr id="60426" name="Object 69"/>
            <p:cNvGraphicFramePr>
              <a:graphicFrameLocks noChangeAspect="1"/>
            </p:cNvGraphicFramePr>
            <p:nvPr/>
          </p:nvGraphicFramePr>
          <p:xfrm>
            <a:off x="2304" y="2256"/>
            <a:ext cx="2064" cy="1607"/>
          </p:xfrm>
          <a:graphic>
            <a:graphicData uri="http://schemas.openxmlformats.org/presentationml/2006/ole">
              <mc:AlternateContent xmlns:mc="http://schemas.openxmlformats.org/markup-compatibility/2006">
                <mc:Choice xmlns:v="urn:schemas-microsoft-com:vml" Requires="v">
                  <p:oleObj spid="_x0000_s60476" name="位图图像" r:id="rId4" imgW="1980952" imgH="1542857" progId="Paint.Picture">
                    <p:embed/>
                  </p:oleObj>
                </mc:Choice>
                <mc:Fallback>
                  <p:oleObj name="位图图像" r:id="rId4" imgW="1980952" imgH="1542857" progId="Paint.Picture">
                    <p:embed/>
                    <p:pic>
                      <p:nvPicPr>
                        <p:cNvPr id="0" name="Object 6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04" y="2256"/>
                          <a:ext cx="2064" cy="1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0427" name="Text Box 72"/>
            <p:cNvSpPr txBox="1">
              <a:spLocks noChangeArrowheads="1"/>
            </p:cNvSpPr>
            <p:nvPr/>
          </p:nvSpPr>
          <p:spPr bwMode="auto">
            <a:xfrm>
              <a:off x="2544" y="3888"/>
              <a:ext cx="130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a:t>标 注 示 例 图</a:t>
              </a:r>
            </a:p>
          </p:txBody>
        </p:sp>
      </p:grpSp>
      <p:grpSp>
        <p:nvGrpSpPr>
          <p:cNvPr id="14" name="Group 74"/>
          <p:cNvGrpSpPr>
            <a:grpSpLocks/>
          </p:cNvGrpSpPr>
          <p:nvPr/>
        </p:nvGrpSpPr>
        <p:grpSpPr bwMode="auto">
          <a:xfrm>
            <a:off x="2346325" y="3830282"/>
            <a:ext cx="2225675" cy="2623054"/>
            <a:chOff x="480" y="2208"/>
            <a:chExt cx="1591" cy="1786"/>
          </a:xfrm>
        </p:grpSpPr>
        <p:graphicFrame>
          <p:nvGraphicFramePr>
            <p:cNvPr id="15" name="Object 68"/>
            <p:cNvGraphicFramePr>
              <a:graphicFrameLocks noChangeAspect="1"/>
            </p:cNvGraphicFramePr>
            <p:nvPr/>
          </p:nvGraphicFramePr>
          <p:xfrm>
            <a:off x="480" y="2208"/>
            <a:ext cx="1591" cy="1632"/>
          </p:xfrm>
          <a:graphic>
            <a:graphicData uri="http://schemas.openxmlformats.org/presentationml/2006/ole">
              <mc:AlternateContent xmlns:mc="http://schemas.openxmlformats.org/markup-compatibility/2006">
                <mc:Choice xmlns:v="urn:schemas-microsoft-com:vml" Requires="v">
                  <p:oleObj spid="_x0000_s60477" name="位图图像" r:id="rId6" imgW="1486107" imgH="1523810" progId="Paint.Picture">
                    <p:embed/>
                  </p:oleObj>
                </mc:Choice>
                <mc:Fallback>
                  <p:oleObj name="位图图像" r:id="rId6" imgW="1486107" imgH="1523810" progId="Paint.Picture">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0" y="2208"/>
                          <a:ext cx="1591" cy="16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6" name="Text Box 71"/>
            <p:cNvSpPr txBox="1">
              <a:spLocks noChangeArrowheads="1"/>
            </p:cNvSpPr>
            <p:nvPr/>
          </p:nvSpPr>
          <p:spPr bwMode="auto">
            <a:xfrm>
              <a:off x="576" y="3744"/>
              <a:ext cx="130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a:t>公 差 带 图</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3377"/>
                                        </p:tgtEl>
                                        <p:attrNameLst>
                                          <p:attrName>style.visibility</p:attrName>
                                        </p:attrNameLst>
                                      </p:cBhvr>
                                      <p:to>
                                        <p:strVal val="visible"/>
                                      </p:to>
                                    </p:set>
                                    <p:animEffect transition="in" filter="wipe(left)">
                                      <p:cBhvr>
                                        <p:cTn id="7" dur="300"/>
                                        <p:tgtEl>
                                          <p:spTgt spid="1337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3375"/>
                                        </p:tgtEl>
                                        <p:attrNameLst>
                                          <p:attrName>style.visibility</p:attrName>
                                        </p:attrNameLst>
                                      </p:cBhvr>
                                      <p:to>
                                        <p:strVal val="visible"/>
                                      </p:to>
                                    </p:set>
                                    <p:animEffect transition="in" filter="wipe(left)">
                                      <p:cBhvr>
                                        <p:cTn id="12" dur="300"/>
                                        <p:tgtEl>
                                          <p:spTgt spid="1337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13385"/>
                                        </p:tgtEl>
                                        <p:attrNameLst>
                                          <p:attrName>style.visibility</p:attrName>
                                        </p:attrNameLst>
                                      </p:cBhvr>
                                      <p:to>
                                        <p:strVal val="visible"/>
                                      </p:to>
                                    </p:set>
                                    <p:anim calcmode="lin" valueType="num">
                                      <p:cBhvr additive="base">
                                        <p:cTn id="17" dur="500" fill="hold"/>
                                        <p:tgtEl>
                                          <p:spTgt spid="13385"/>
                                        </p:tgtEl>
                                        <p:attrNameLst>
                                          <p:attrName>ppt_x</p:attrName>
                                        </p:attrNameLst>
                                      </p:cBhvr>
                                      <p:tavLst>
                                        <p:tav tm="0">
                                          <p:val>
                                            <p:strVal val="1+#ppt_w/2"/>
                                          </p:val>
                                        </p:tav>
                                        <p:tav tm="100000">
                                          <p:val>
                                            <p:strVal val="#ppt_x"/>
                                          </p:val>
                                        </p:tav>
                                      </p:tavLst>
                                    </p:anim>
                                    <p:anim calcmode="lin" valueType="num">
                                      <p:cBhvr additive="base">
                                        <p:cTn id="18" dur="500" fill="hold"/>
                                        <p:tgtEl>
                                          <p:spTgt spid="13385"/>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3376"/>
                                        </p:tgtEl>
                                        <p:attrNameLst>
                                          <p:attrName>style.visibility</p:attrName>
                                        </p:attrNameLst>
                                      </p:cBhvr>
                                      <p:to>
                                        <p:strVal val="visible"/>
                                      </p:to>
                                    </p:set>
                                    <p:animEffect transition="in" filter="wipe(left)">
                                      <p:cBhvr>
                                        <p:cTn id="23" dur="300"/>
                                        <p:tgtEl>
                                          <p:spTgt spid="13376"/>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13382"/>
                                        </p:tgtEl>
                                        <p:attrNameLst>
                                          <p:attrName>style.visibility</p:attrName>
                                        </p:attrNameLst>
                                      </p:cBhvr>
                                      <p:to>
                                        <p:strVal val="visible"/>
                                      </p:to>
                                    </p:set>
                                    <p:animEffect transition="in" filter="wipe(left)">
                                      <p:cBhvr>
                                        <p:cTn id="28" dur="300"/>
                                        <p:tgtEl>
                                          <p:spTgt spid="1338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13374"/>
                                        </p:tgtEl>
                                        <p:attrNameLst>
                                          <p:attrName>style.visibility</p:attrName>
                                        </p:attrNameLst>
                                      </p:cBhvr>
                                      <p:to>
                                        <p:strVal val="visible"/>
                                      </p:to>
                                    </p:set>
                                    <p:animEffect transition="in" filter="wipe(left)">
                                      <p:cBhvr>
                                        <p:cTn id="33" dur="300"/>
                                        <p:tgtEl>
                                          <p:spTgt spid="13374"/>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ppt_x"/>
                                          </p:val>
                                        </p:tav>
                                        <p:tav tm="100000">
                                          <p:val>
                                            <p:strVal val="#ppt_x"/>
                                          </p:val>
                                        </p:tav>
                                      </p:tavLst>
                                    </p:anim>
                                    <p:anim calcmode="lin" valueType="num">
                                      <p:cBhvr additive="base">
                                        <p:cTn id="3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74" grpId="0" autoUpdateAnimBg="0"/>
      <p:bldP spid="13375" grpId="0" autoUpdateAnimBg="0"/>
      <p:bldP spid="13376" grpId="0" autoUpdateAnimBg="0"/>
      <p:bldP spid="13377" grpId="0" autoUpdateAnimBg="0"/>
      <p:bldP spid="13382" grpId="0"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40496F1B-9803-4895-9E5E-EB61D801B00C}" type="slidenum">
              <a:rPr lang="en-US" altLang="zh-CN" sz="2000" smtClean="0">
                <a:solidFill>
                  <a:srgbClr val="0000FF"/>
                </a:solidFill>
              </a:rPr>
              <a:pPr eaLnBrk="1" hangingPunct="1"/>
              <a:t>59</a:t>
            </a:fld>
            <a:endParaRPr lang="en-US" altLang="zh-CN" sz="2000" smtClean="0">
              <a:solidFill>
                <a:srgbClr val="0000FF"/>
              </a:solidFill>
            </a:endParaRPr>
          </a:p>
        </p:txBody>
      </p:sp>
      <p:sp>
        <p:nvSpPr>
          <p:cNvPr id="142343" name="Text Box 7"/>
          <p:cNvSpPr txBox="1">
            <a:spLocks noChangeArrowheads="1"/>
          </p:cNvSpPr>
          <p:nvPr/>
        </p:nvSpPr>
        <p:spPr bwMode="auto">
          <a:xfrm>
            <a:off x="588640" y="2060848"/>
            <a:ext cx="7943800" cy="142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t>         </a:t>
            </a:r>
            <a:r>
              <a:rPr lang="zh-CN" altLang="en-US" b="1" dirty="0">
                <a:solidFill>
                  <a:srgbClr val="C00000"/>
                </a:solidFill>
              </a:rPr>
              <a:t>公差带</a:t>
            </a:r>
            <a:r>
              <a:rPr lang="zh-CN" altLang="en-US" b="1" dirty="0">
                <a:solidFill>
                  <a:srgbClr val="FF0000"/>
                </a:solidFill>
              </a:rPr>
              <a:t>定义</a:t>
            </a:r>
            <a:r>
              <a:rPr lang="zh-CN" altLang="en-US" dirty="0"/>
              <a:t>：</a:t>
            </a:r>
            <a:r>
              <a:rPr lang="zh-CN" altLang="en-US" b="1" dirty="0"/>
              <a:t>公差带为与基准轴线同轴的任一直径的圆柱截面上、间距等于公差值</a:t>
            </a:r>
            <a:r>
              <a:rPr lang="zh-CN" altLang="en-US" b="1" i="1" dirty="0"/>
              <a:t> </a:t>
            </a:r>
            <a:r>
              <a:rPr lang="en-US" altLang="zh-CN" b="1" i="1" dirty="0"/>
              <a:t>t </a:t>
            </a:r>
            <a:r>
              <a:rPr lang="zh-CN" altLang="en-US" b="1" dirty="0"/>
              <a:t>的两圆所限定的圆柱面区域，如下左图所示。</a:t>
            </a:r>
          </a:p>
        </p:txBody>
      </p:sp>
      <p:sp>
        <p:nvSpPr>
          <p:cNvPr id="142344" name="Text Box 8"/>
          <p:cNvSpPr txBox="1">
            <a:spLocks noChangeArrowheads="1"/>
          </p:cNvSpPr>
          <p:nvPr/>
        </p:nvSpPr>
        <p:spPr bwMode="auto">
          <a:xfrm>
            <a:off x="4283968" y="379512"/>
            <a:ext cx="4283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solidFill>
                  <a:srgbClr val="FF0000"/>
                </a:solidFill>
              </a:rPr>
              <a:t>标注示例</a:t>
            </a:r>
            <a:r>
              <a:rPr lang="zh-CN" altLang="en-US" b="1" dirty="0">
                <a:solidFill>
                  <a:schemeClr val="tx2"/>
                </a:solidFill>
              </a:rPr>
              <a:t>如下右图所示</a:t>
            </a:r>
            <a:r>
              <a:rPr lang="zh-CN" altLang="en-US" b="1" dirty="0">
                <a:solidFill>
                  <a:srgbClr val="FF0000"/>
                </a:solidFill>
              </a:rPr>
              <a:t>。</a:t>
            </a:r>
          </a:p>
        </p:txBody>
      </p:sp>
      <p:sp>
        <p:nvSpPr>
          <p:cNvPr id="142345" name="Text Box 9"/>
          <p:cNvSpPr txBox="1">
            <a:spLocks noChangeArrowheads="1"/>
          </p:cNvSpPr>
          <p:nvPr/>
        </p:nvSpPr>
        <p:spPr bwMode="auto">
          <a:xfrm>
            <a:off x="586556" y="764704"/>
            <a:ext cx="7801868"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solidFill>
                  <a:srgbClr val="FF0000"/>
                </a:solidFill>
              </a:rPr>
              <a:t>         </a:t>
            </a:r>
            <a:r>
              <a:rPr lang="zh-CN" altLang="en-US" b="1" dirty="0">
                <a:solidFill>
                  <a:srgbClr val="FF0000"/>
                </a:solidFill>
              </a:rPr>
              <a:t>标注含义</a:t>
            </a:r>
            <a:r>
              <a:rPr lang="zh-CN" altLang="en-US" dirty="0"/>
              <a:t>：</a:t>
            </a:r>
            <a:r>
              <a:rPr lang="zh-CN" altLang="en-US" b="1" dirty="0"/>
              <a:t>在与基准轴线</a:t>
            </a:r>
            <a:r>
              <a:rPr lang="en-US" altLang="zh-CN" b="1" i="1" dirty="0"/>
              <a:t>D</a:t>
            </a:r>
            <a:r>
              <a:rPr lang="zh-CN" altLang="en-US" b="1" dirty="0"/>
              <a:t>同轴的任一圆柱形截面上，提取（实际）圆应限定在轴向距离差等于</a:t>
            </a:r>
            <a:r>
              <a:rPr lang="en-US" altLang="zh-CN" b="1" dirty="0"/>
              <a:t>0.1</a:t>
            </a:r>
            <a:r>
              <a:rPr lang="zh-CN" altLang="en-US" b="1" dirty="0"/>
              <a:t>的两个等圆之间。</a:t>
            </a:r>
          </a:p>
        </p:txBody>
      </p:sp>
      <p:sp>
        <p:nvSpPr>
          <p:cNvPr id="142346" name="Text Box 10"/>
          <p:cNvSpPr txBox="1">
            <a:spLocks noChangeArrowheads="1"/>
          </p:cNvSpPr>
          <p:nvPr/>
        </p:nvSpPr>
        <p:spPr bwMode="auto">
          <a:xfrm>
            <a:off x="1151061" y="379512"/>
            <a:ext cx="4130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②  </a:t>
            </a:r>
            <a:r>
              <a:rPr lang="zh-CN" altLang="en-US" b="1" dirty="0"/>
              <a:t>轴向圆跳动公差带</a:t>
            </a:r>
          </a:p>
        </p:txBody>
      </p:sp>
      <p:grpSp>
        <p:nvGrpSpPr>
          <p:cNvPr id="142350" name="Group 14"/>
          <p:cNvGrpSpPr>
            <a:grpSpLocks/>
          </p:cNvGrpSpPr>
          <p:nvPr/>
        </p:nvGrpSpPr>
        <p:grpSpPr bwMode="auto">
          <a:xfrm>
            <a:off x="1752924" y="3441278"/>
            <a:ext cx="2531044" cy="2940050"/>
            <a:chOff x="792" y="1888"/>
            <a:chExt cx="1867" cy="1996"/>
          </a:xfrm>
        </p:grpSpPr>
        <p:graphicFrame>
          <p:nvGraphicFramePr>
            <p:cNvPr id="61451" name="Object 5"/>
            <p:cNvGraphicFramePr>
              <a:graphicFrameLocks noChangeAspect="1"/>
            </p:cNvGraphicFramePr>
            <p:nvPr>
              <p:extLst>
                <p:ext uri="{D42A27DB-BD31-4B8C-83A1-F6EECF244321}">
                  <p14:modId xmlns:p14="http://schemas.microsoft.com/office/powerpoint/2010/main" val="3137752319"/>
                </p:ext>
              </p:extLst>
            </p:nvPr>
          </p:nvGraphicFramePr>
          <p:xfrm>
            <a:off x="792" y="1888"/>
            <a:ext cx="1776" cy="1753"/>
          </p:xfrm>
          <a:graphic>
            <a:graphicData uri="http://schemas.openxmlformats.org/presentationml/2006/ole">
              <mc:AlternateContent xmlns:mc="http://schemas.openxmlformats.org/markup-compatibility/2006">
                <mc:Choice xmlns:v="urn:schemas-microsoft-com:vml" Requires="v">
                  <p:oleObj spid="_x0000_s61497" name="位图图像" r:id="rId3" imgW="1467055" imgH="1448002" progId="Paint.Picture">
                    <p:embed/>
                  </p:oleObj>
                </mc:Choice>
                <mc:Fallback>
                  <p:oleObj name="位图图像" r:id="rId3" imgW="1467055" imgH="1448002" progId="Paint.Picture">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2" y="1888"/>
                          <a:ext cx="1776" cy="1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1452" name="Text Box 11"/>
            <p:cNvSpPr txBox="1">
              <a:spLocks noChangeArrowheads="1"/>
            </p:cNvSpPr>
            <p:nvPr/>
          </p:nvSpPr>
          <p:spPr bwMode="auto">
            <a:xfrm>
              <a:off x="1113" y="3596"/>
              <a:ext cx="154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公 差 带 图</a:t>
              </a:r>
            </a:p>
          </p:txBody>
        </p:sp>
      </p:grpSp>
      <p:grpSp>
        <p:nvGrpSpPr>
          <p:cNvPr id="142349" name="Group 13"/>
          <p:cNvGrpSpPr>
            <a:grpSpLocks/>
          </p:cNvGrpSpPr>
          <p:nvPr/>
        </p:nvGrpSpPr>
        <p:grpSpPr bwMode="auto">
          <a:xfrm>
            <a:off x="4502224" y="3140968"/>
            <a:ext cx="3886200" cy="3095625"/>
            <a:chOff x="2352" y="1968"/>
            <a:chExt cx="2448" cy="1950"/>
          </a:xfrm>
        </p:grpSpPr>
        <p:graphicFrame>
          <p:nvGraphicFramePr>
            <p:cNvPr id="61449" name="Object 6"/>
            <p:cNvGraphicFramePr>
              <a:graphicFrameLocks noChangeAspect="1"/>
            </p:cNvGraphicFramePr>
            <p:nvPr/>
          </p:nvGraphicFramePr>
          <p:xfrm>
            <a:off x="2352" y="1968"/>
            <a:ext cx="2448" cy="1476"/>
          </p:xfrm>
          <a:graphic>
            <a:graphicData uri="http://schemas.openxmlformats.org/presentationml/2006/ole">
              <mc:AlternateContent xmlns:mc="http://schemas.openxmlformats.org/markup-compatibility/2006">
                <mc:Choice xmlns:v="urn:schemas-microsoft-com:vml" Requires="v">
                  <p:oleObj spid="_x0000_s61498" name="位图图像" r:id="rId5" imgW="1895238" imgH="1142857" progId="Paint.Picture">
                    <p:embed/>
                  </p:oleObj>
                </mc:Choice>
                <mc:Fallback>
                  <p:oleObj name="位图图像" r:id="rId5" imgW="1895238" imgH="1142857" progId="Paint.Picture">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52" y="1968"/>
                          <a:ext cx="2448" cy="14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1450" name="Text Box 12"/>
            <p:cNvSpPr txBox="1">
              <a:spLocks noChangeArrowheads="1"/>
            </p:cNvSpPr>
            <p:nvPr/>
          </p:nvSpPr>
          <p:spPr bwMode="auto">
            <a:xfrm>
              <a:off x="2878" y="3630"/>
              <a:ext cx="178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标 注 示 例 图</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42346"/>
                                        </p:tgtEl>
                                        <p:attrNameLst>
                                          <p:attrName>style.visibility</p:attrName>
                                        </p:attrNameLst>
                                      </p:cBhvr>
                                      <p:to>
                                        <p:strVal val="visible"/>
                                      </p:to>
                                    </p:set>
                                    <p:animEffect transition="in" filter="wipe(left)">
                                      <p:cBhvr>
                                        <p:cTn id="7" dur="300"/>
                                        <p:tgtEl>
                                          <p:spTgt spid="14234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42344"/>
                                        </p:tgtEl>
                                        <p:attrNameLst>
                                          <p:attrName>style.visibility</p:attrName>
                                        </p:attrNameLst>
                                      </p:cBhvr>
                                      <p:to>
                                        <p:strVal val="visible"/>
                                      </p:to>
                                    </p:set>
                                    <p:animEffect transition="in" filter="wipe(left)">
                                      <p:cBhvr>
                                        <p:cTn id="12" dur="300"/>
                                        <p:tgtEl>
                                          <p:spTgt spid="14234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142349"/>
                                        </p:tgtEl>
                                        <p:attrNameLst>
                                          <p:attrName>style.visibility</p:attrName>
                                        </p:attrNameLst>
                                      </p:cBhvr>
                                      <p:to>
                                        <p:strVal val="visible"/>
                                      </p:to>
                                    </p:set>
                                    <p:anim calcmode="lin" valueType="num">
                                      <p:cBhvr additive="base">
                                        <p:cTn id="17" dur="500" fill="hold"/>
                                        <p:tgtEl>
                                          <p:spTgt spid="142349"/>
                                        </p:tgtEl>
                                        <p:attrNameLst>
                                          <p:attrName>ppt_x</p:attrName>
                                        </p:attrNameLst>
                                      </p:cBhvr>
                                      <p:tavLst>
                                        <p:tav tm="0">
                                          <p:val>
                                            <p:strVal val="1+#ppt_w/2"/>
                                          </p:val>
                                        </p:tav>
                                        <p:tav tm="100000">
                                          <p:val>
                                            <p:strVal val="#ppt_x"/>
                                          </p:val>
                                        </p:tav>
                                      </p:tavLst>
                                    </p:anim>
                                    <p:anim calcmode="lin" valueType="num">
                                      <p:cBhvr additive="base">
                                        <p:cTn id="18" dur="500" fill="hold"/>
                                        <p:tgtEl>
                                          <p:spTgt spid="142349"/>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42345"/>
                                        </p:tgtEl>
                                        <p:attrNameLst>
                                          <p:attrName>style.visibility</p:attrName>
                                        </p:attrNameLst>
                                      </p:cBhvr>
                                      <p:to>
                                        <p:strVal val="visible"/>
                                      </p:to>
                                    </p:set>
                                    <p:animEffect transition="in" filter="wipe(left)">
                                      <p:cBhvr>
                                        <p:cTn id="23" dur="300"/>
                                        <p:tgtEl>
                                          <p:spTgt spid="14234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142343"/>
                                        </p:tgtEl>
                                        <p:attrNameLst>
                                          <p:attrName>style.visibility</p:attrName>
                                        </p:attrNameLst>
                                      </p:cBhvr>
                                      <p:to>
                                        <p:strVal val="visible"/>
                                      </p:to>
                                    </p:set>
                                    <p:animEffect transition="in" filter="wipe(left)">
                                      <p:cBhvr>
                                        <p:cTn id="28" dur="300"/>
                                        <p:tgtEl>
                                          <p:spTgt spid="142343"/>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nodeType="clickEffect">
                                  <p:stCondLst>
                                    <p:cond delay="0"/>
                                  </p:stCondLst>
                                  <p:childTnLst>
                                    <p:set>
                                      <p:cBhvr>
                                        <p:cTn id="32" dur="1" fill="hold">
                                          <p:stCondLst>
                                            <p:cond delay="0"/>
                                          </p:stCondLst>
                                        </p:cTn>
                                        <p:tgtEl>
                                          <p:spTgt spid="142350"/>
                                        </p:tgtEl>
                                        <p:attrNameLst>
                                          <p:attrName>style.visibility</p:attrName>
                                        </p:attrNameLst>
                                      </p:cBhvr>
                                      <p:to>
                                        <p:strVal val="visible"/>
                                      </p:to>
                                    </p:set>
                                    <p:anim calcmode="lin" valueType="num">
                                      <p:cBhvr additive="base">
                                        <p:cTn id="33" dur="500" fill="hold"/>
                                        <p:tgtEl>
                                          <p:spTgt spid="142350"/>
                                        </p:tgtEl>
                                        <p:attrNameLst>
                                          <p:attrName>ppt_x</p:attrName>
                                        </p:attrNameLst>
                                      </p:cBhvr>
                                      <p:tavLst>
                                        <p:tav tm="0">
                                          <p:val>
                                            <p:strVal val="0-#ppt_w/2"/>
                                          </p:val>
                                        </p:tav>
                                        <p:tav tm="100000">
                                          <p:val>
                                            <p:strVal val="#ppt_x"/>
                                          </p:val>
                                        </p:tav>
                                      </p:tavLst>
                                    </p:anim>
                                    <p:anim calcmode="lin" valueType="num">
                                      <p:cBhvr additive="base">
                                        <p:cTn id="34" dur="500" fill="hold"/>
                                        <p:tgtEl>
                                          <p:spTgt spid="1423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43" grpId="0" autoUpdateAnimBg="0"/>
      <p:bldP spid="142344" grpId="0" autoUpdateAnimBg="0"/>
      <p:bldP spid="142345" grpId="0" autoUpdateAnimBg="0"/>
      <p:bldP spid="142346"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53EE060F-86F6-45DF-AB9D-D31E0B87263C}" type="slidenum">
              <a:rPr lang="en-US" altLang="zh-CN" sz="2000" smtClean="0">
                <a:solidFill>
                  <a:srgbClr val="0000FF"/>
                </a:solidFill>
              </a:rPr>
              <a:pPr eaLnBrk="1" hangingPunct="1"/>
              <a:t>6</a:t>
            </a:fld>
            <a:endParaRPr lang="en-US" altLang="zh-CN" sz="2000" smtClean="0">
              <a:solidFill>
                <a:srgbClr val="0000FF"/>
              </a:solidFill>
            </a:endParaRPr>
          </a:p>
        </p:txBody>
      </p:sp>
      <p:pic>
        <p:nvPicPr>
          <p:cNvPr id="717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113" y="115888"/>
            <a:ext cx="7200900" cy="6697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7171"/>
                                        </p:tgtEl>
                                        <p:attrNameLst>
                                          <p:attrName>style.visibility</p:attrName>
                                        </p:attrNameLst>
                                      </p:cBhvr>
                                      <p:to>
                                        <p:strVal val="visible"/>
                                      </p:to>
                                    </p:set>
                                    <p:anim calcmode="lin" valueType="num">
                                      <p:cBhvr additive="base">
                                        <p:cTn id="7" dur="500" fill="hold"/>
                                        <p:tgtEl>
                                          <p:spTgt spid="7171"/>
                                        </p:tgtEl>
                                        <p:attrNameLst>
                                          <p:attrName>ppt_x</p:attrName>
                                        </p:attrNameLst>
                                      </p:cBhvr>
                                      <p:tavLst>
                                        <p:tav tm="0">
                                          <p:val>
                                            <p:strVal val="0-#ppt_w/2"/>
                                          </p:val>
                                        </p:tav>
                                        <p:tav tm="100000">
                                          <p:val>
                                            <p:strVal val="#ppt_x"/>
                                          </p:val>
                                        </p:tav>
                                      </p:tavLst>
                                    </p:anim>
                                    <p:anim calcmode="lin" valueType="num">
                                      <p:cBhvr additive="base">
                                        <p:cTn id="8" dur="500" fill="hold"/>
                                        <p:tgtEl>
                                          <p:spTgt spid="717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CEC6B52-C351-451A-A90D-CF50262C4644}" type="slidenum">
              <a:rPr lang="en-US" altLang="zh-CN" sz="2000" smtClean="0">
                <a:solidFill>
                  <a:srgbClr val="0000FF"/>
                </a:solidFill>
              </a:rPr>
              <a:pPr eaLnBrk="1" hangingPunct="1"/>
              <a:t>60</a:t>
            </a:fld>
            <a:endParaRPr lang="en-US" altLang="zh-CN" sz="2000" smtClean="0">
              <a:solidFill>
                <a:srgbClr val="0000FF"/>
              </a:solidFill>
            </a:endParaRPr>
          </a:p>
        </p:txBody>
      </p:sp>
      <p:sp>
        <p:nvSpPr>
          <p:cNvPr id="143368" name="Text Box 8"/>
          <p:cNvSpPr txBox="1">
            <a:spLocks noChangeArrowheads="1"/>
          </p:cNvSpPr>
          <p:nvPr/>
        </p:nvSpPr>
        <p:spPr bwMode="auto">
          <a:xfrm>
            <a:off x="439935" y="2223096"/>
            <a:ext cx="8164513" cy="142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t>         </a:t>
            </a:r>
            <a:r>
              <a:rPr lang="zh-CN" altLang="en-US" b="1" dirty="0">
                <a:solidFill>
                  <a:srgbClr val="C00000"/>
                </a:solidFill>
              </a:rPr>
              <a:t>公差带</a:t>
            </a:r>
            <a:r>
              <a:rPr lang="zh-CN" altLang="en-US" b="1" dirty="0">
                <a:solidFill>
                  <a:srgbClr val="FF0000"/>
                </a:solidFill>
              </a:rPr>
              <a:t>定义</a:t>
            </a:r>
            <a:r>
              <a:rPr lang="zh-CN" altLang="en-US" dirty="0"/>
              <a:t>：</a:t>
            </a:r>
            <a:r>
              <a:rPr lang="zh-CN" altLang="en-US" b="1" dirty="0"/>
              <a:t>公差带为与基准轴线同轴的某圆锥截面上、间距等于公差值</a:t>
            </a:r>
            <a:r>
              <a:rPr lang="zh-CN" altLang="en-US" b="1" i="1" dirty="0"/>
              <a:t> </a:t>
            </a:r>
            <a:r>
              <a:rPr lang="en-US" altLang="zh-CN" b="1" i="1" dirty="0"/>
              <a:t>t </a:t>
            </a:r>
            <a:r>
              <a:rPr lang="zh-CN" altLang="en-US" b="1" dirty="0"/>
              <a:t>的两圆所限定的圆锥面区域。除非另有规定，测量方法应沿被测表面的法向。如下左图所示。</a:t>
            </a:r>
          </a:p>
        </p:txBody>
      </p:sp>
      <p:sp>
        <p:nvSpPr>
          <p:cNvPr id="143369" name="Text Box 9"/>
          <p:cNvSpPr txBox="1">
            <a:spLocks noChangeArrowheads="1"/>
          </p:cNvSpPr>
          <p:nvPr/>
        </p:nvSpPr>
        <p:spPr bwMode="auto">
          <a:xfrm>
            <a:off x="4177357" y="595536"/>
            <a:ext cx="4283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solidFill>
                  <a:srgbClr val="FF0000"/>
                </a:solidFill>
              </a:rPr>
              <a:t>标注示例</a:t>
            </a:r>
            <a:r>
              <a:rPr lang="zh-CN" altLang="en-US" b="1" dirty="0">
                <a:solidFill>
                  <a:schemeClr val="tx2"/>
                </a:solidFill>
              </a:rPr>
              <a:t>如下右图所示</a:t>
            </a:r>
            <a:r>
              <a:rPr lang="zh-CN" altLang="en-US" b="1" dirty="0">
                <a:solidFill>
                  <a:srgbClr val="FF0000"/>
                </a:solidFill>
              </a:rPr>
              <a:t>。</a:t>
            </a:r>
          </a:p>
        </p:txBody>
      </p:sp>
      <p:sp>
        <p:nvSpPr>
          <p:cNvPr id="143370" name="Text Box 10"/>
          <p:cNvSpPr txBox="1">
            <a:spLocks noChangeArrowheads="1"/>
          </p:cNvSpPr>
          <p:nvPr/>
        </p:nvSpPr>
        <p:spPr bwMode="auto">
          <a:xfrm>
            <a:off x="467544" y="969335"/>
            <a:ext cx="7731968" cy="1379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solidFill>
                  <a:srgbClr val="FF0000"/>
                </a:solidFill>
              </a:rPr>
              <a:t>         </a:t>
            </a:r>
            <a:r>
              <a:rPr lang="zh-CN" altLang="en-US" b="1" dirty="0">
                <a:solidFill>
                  <a:srgbClr val="FF0000"/>
                </a:solidFill>
              </a:rPr>
              <a:t>标注含义</a:t>
            </a:r>
            <a:r>
              <a:rPr lang="zh-CN" altLang="en-US" dirty="0"/>
              <a:t>：</a:t>
            </a:r>
            <a:r>
              <a:rPr lang="zh-CN" altLang="en-US" b="1" dirty="0"/>
              <a:t>在与基准轴线</a:t>
            </a:r>
            <a:r>
              <a:rPr lang="en-US" altLang="zh-CN" b="1" i="1" dirty="0"/>
              <a:t>C</a:t>
            </a:r>
            <a:r>
              <a:rPr lang="zh-CN" altLang="en-US" b="1" dirty="0"/>
              <a:t>同轴的任一圆锥面上，</a:t>
            </a:r>
            <a:r>
              <a:rPr lang="zh-CN" altLang="en-US" b="1" dirty="0" smtClean="0"/>
              <a:t>提取（</a:t>
            </a:r>
            <a:r>
              <a:rPr lang="zh-CN" altLang="en-US" b="1" dirty="0"/>
              <a:t>实际）线应限定在素线方向间距差等于</a:t>
            </a:r>
            <a:r>
              <a:rPr lang="en-US" altLang="zh-CN" b="1" dirty="0"/>
              <a:t>0.1</a:t>
            </a:r>
            <a:r>
              <a:rPr lang="zh-CN" altLang="en-US" b="1" dirty="0"/>
              <a:t>的两个不等圆之间。</a:t>
            </a:r>
          </a:p>
        </p:txBody>
      </p:sp>
      <p:sp>
        <p:nvSpPr>
          <p:cNvPr id="143371" name="Text Box 11"/>
          <p:cNvSpPr txBox="1">
            <a:spLocks noChangeArrowheads="1"/>
          </p:cNvSpPr>
          <p:nvPr/>
        </p:nvSpPr>
        <p:spPr bwMode="auto">
          <a:xfrm>
            <a:off x="937443" y="595536"/>
            <a:ext cx="4130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③  </a:t>
            </a:r>
            <a:r>
              <a:rPr lang="zh-CN" altLang="en-US" b="1" dirty="0"/>
              <a:t>斜向圆跳动公差带</a:t>
            </a:r>
          </a:p>
        </p:txBody>
      </p:sp>
      <p:grpSp>
        <p:nvGrpSpPr>
          <p:cNvPr id="143375" name="Group 15"/>
          <p:cNvGrpSpPr>
            <a:grpSpLocks/>
          </p:cNvGrpSpPr>
          <p:nvPr/>
        </p:nvGrpSpPr>
        <p:grpSpPr bwMode="auto">
          <a:xfrm>
            <a:off x="1344488" y="3789040"/>
            <a:ext cx="2867472" cy="2377291"/>
            <a:chOff x="568" y="2404"/>
            <a:chExt cx="1920" cy="1620"/>
          </a:xfrm>
        </p:grpSpPr>
        <p:graphicFrame>
          <p:nvGraphicFramePr>
            <p:cNvPr id="62475" name="Object 5"/>
            <p:cNvGraphicFramePr>
              <a:graphicFrameLocks noChangeAspect="1"/>
            </p:cNvGraphicFramePr>
            <p:nvPr>
              <p:extLst>
                <p:ext uri="{D42A27DB-BD31-4B8C-83A1-F6EECF244321}">
                  <p14:modId xmlns:p14="http://schemas.microsoft.com/office/powerpoint/2010/main" val="293408027"/>
                </p:ext>
              </p:extLst>
            </p:nvPr>
          </p:nvGraphicFramePr>
          <p:xfrm>
            <a:off x="568" y="2404"/>
            <a:ext cx="1920" cy="1620"/>
          </p:xfrm>
          <a:graphic>
            <a:graphicData uri="http://schemas.openxmlformats.org/presentationml/2006/ole">
              <mc:AlternateContent xmlns:mc="http://schemas.openxmlformats.org/markup-compatibility/2006">
                <mc:Choice xmlns:v="urn:schemas-microsoft-com:vml" Requires="v">
                  <p:oleObj spid="_x0000_s62521" name="位图图像" r:id="rId3" imgW="1704762" imgH="1438095" progId="Paint.Picture">
                    <p:embed/>
                  </p:oleObj>
                </mc:Choice>
                <mc:Fallback>
                  <p:oleObj name="位图图像" r:id="rId3" imgW="1704762" imgH="1438095" progId="Paint.Picture">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8" y="2404"/>
                          <a:ext cx="1920" cy="16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2476" name="Text Box 12"/>
            <p:cNvSpPr txBox="1">
              <a:spLocks noChangeArrowheads="1"/>
            </p:cNvSpPr>
            <p:nvPr/>
          </p:nvSpPr>
          <p:spPr bwMode="auto">
            <a:xfrm>
              <a:off x="703" y="3600"/>
              <a:ext cx="135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公 差 带 图</a:t>
              </a:r>
            </a:p>
          </p:txBody>
        </p:sp>
      </p:grpSp>
      <p:grpSp>
        <p:nvGrpSpPr>
          <p:cNvPr id="143374" name="Group 14"/>
          <p:cNvGrpSpPr>
            <a:grpSpLocks/>
          </p:cNvGrpSpPr>
          <p:nvPr/>
        </p:nvGrpSpPr>
        <p:grpSpPr bwMode="auto">
          <a:xfrm>
            <a:off x="4189040" y="3553544"/>
            <a:ext cx="3695328" cy="2971800"/>
            <a:chOff x="2400" y="1872"/>
            <a:chExt cx="2736" cy="2041"/>
          </a:xfrm>
        </p:grpSpPr>
        <p:graphicFrame>
          <p:nvGraphicFramePr>
            <p:cNvPr id="62473" name="Object 6"/>
            <p:cNvGraphicFramePr>
              <a:graphicFrameLocks noChangeAspect="1"/>
            </p:cNvGraphicFramePr>
            <p:nvPr/>
          </p:nvGraphicFramePr>
          <p:xfrm>
            <a:off x="2400" y="1872"/>
            <a:ext cx="2736" cy="1491"/>
          </p:xfrm>
          <a:graphic>
            <a:graphicData uri="http://schemas.openxmlformats.org/presentationml/2006/ole">
              <mc:AlternateContent xmlns:mc="http://schemas.openxmlformats.org/markup-compatibility/2006">
                <mc:Choice xmlns:v="urn:schemas-microsoft-com:vml" Requires="v">
                  <p:oleObj spid="_x0000_s62522" name="位图图像" r:id="rId5" imgW="2114845" imgH="1152381" progId="Paint.Picture">
                    <p:embed/>
                  </p:oleObj>
                </mc:Choice>
                <mc:Fallback>
                  <p:oleObj name="位图图像" r:id="rId5" imgW="2114845" imgH="1152381" progId="Paint.Picture">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00" y="1872"/>
                          <a:ext cx="2736" cy="1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2474" name="Text Box 13"/>
            <p:cNvSpPr txBox="1">
              <a:spLocks noChangeArrowheads="1"/>
            </p:cNvSpPr>
            <p:nvPr/>
          </p:nvSpPr>
          <p:spPr bwMode="auto">
            <a:xfrm>
              <a:off x="2735" y="3625"/>
              <a:ext cx="164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标 注 示 例 图</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43371"/>
                                        </p:tgtEl>
                                        <p:attrNameLst>
                                          <p:attrName>style.visibility</p:attrName>
                                        </p:attrNameLst>
                                      </p:cBhvr>
                                      <p:to>
                                        <p:strVal val="visible"/>
                                      </p:to>
                                    </p:set>
                                    <p:animEffect transition="in" filter="wipe(left)">
                                      <p:cBhvr>
                                        <p:cTn id="7" dur="300"/>
                                        <p:tgtEl>
                                          <p:spTgt spid="14337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43369"/>
                                        </p:tgtEl>
                                        <p:attrNameLst>
                                          <p:attrName>style.visibility</p:attrName>
                                        </p:attrNameLst>
                                      </p:cBhvr>
                                      <p:to>
                                        <p:strVal val="visible"/>
                                      </p:to>
                                    </p:set>
                                    <p:animEffect transition="in" filter="wipe(left)">
                                      <p:cBhvr>
                                        <p:cTn id="12" dur="300"/>
                                        <p:tgtEl>
                                          <p:spTgt spid="14336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143374"/>
                                        </p:tgtEl>
                                        <p:attrNameLst>
                                          <p:attrName>style.visibility</p:attrName>
                                        </p:attrNameLst>
                                      </p:cBhvr>
                                      <p:to>
                                        <p:strVal val="visible"/>
                                      </p:to>
                                    </p:set>
                                    <p:anim calcmode="lin" valueType="num">
                                      <p:cBhvr additive="base">
                                        <p:cTn id="17" dur="500" fill="hold"/>
                                        <p:tgtEl>
                                          <p:spTgt spid="143374"/>
                                        </p:tgtEl>
                                        <p:attrNameLst>
                                          <p:attrName>ppt_x</p:attrName>
                                        </p:attrNameLst>
                                      </p:cBhvr>
                                      <p:tavLst>
                                        <p:tav tm="0">
                                          <p:val>
                                            <p:strVal val="1+#ppt_w/2"/>
                                          </p:val>
                                        </p:tav>
                                        <p:tav tm="100000">
                                          <p:val>
                                            <p:strVal val="#ppt_x"/>
                                          </p:val>
                                        </p:tav>
                                      </p:tavLst>
                                    </p:anim>
                                    <p:anim calcmode="lin" valueType="num">
                                      <p:cBhvr additive="base">
                                        <p:cTn id="18" dur="500" fill="hold"/>
                                        <p:tgtEl>
                                          <p:spTgt spid="143374"/>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43370"/>
                                        </p:tgtEl>
                                        <p:attrNameLst>
                                          <p:attrName>style.visibility</p:attrName>
                                        </p:attrNameLst>
                                      </p:cBhvr>
                                      <p:to>
                                        <p:strVal val="visible"/>
                                      </p:to>
                                    </p:set>
                                    <p:animEffect transition="in" filter="wipe(left)">
                                      <p:cBhvr>
                                        <p:cTn id="23" dur="300"/>
                                        <p:tgtEl>
                                          <p:spTgt spid="143370"/>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143368"/>
                                        </p:tgtEl>
                                        <p:attrNameLst>
                                          <p:attrName>style.visibility</p:attrName>
                                        </p:attrNameLst>
                                      </p:cBhvr>
                                      <p:to>
                                        <p:strVal val="visible"/>
                                      </p:to>
                                    </p:set>
                                    <p:animEffect transition="in" filter="wipe(left)">
                                      <p:cBhvr>
                                        <p:cTn id="28" dur="300"/>
                                        <p:tgtEl>
                                          <p:spTgt spid="143368"/>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nodeType="clickEffect">
                                  <p:stCondLst>
                                    <p:cond delay="0"/>
                                  </p:stCondLst>
                                  <p:childTnLst>
                                    <p:set>
                                      <p:cBhvr>
                                        <p:cTn id="32" dur="1" fill="hold">
                                          <p:stCondLst>
                                            <p:cond delay="0"/>
                                          </p:stCondLst>
                                        </p:cTn>
                                        <p:tgtEl>
                                          <p:spTgt spid="143375"/>
                                        </p:tgtEl>
                                        <p:attrNameLst>
                                          <p:attrName>style.visibility</p:attrName>
                                        </p:attrNameLst>
                                      </p:cBhvr>
                                      <p:to>
                                        <p:strVal val="visible"/>
                                      </p:to>
                                    </p:set>
                                    <p:anim calcmode="lin" valueType="num">
                                      <p:cBhvr additive="base">
                                        <p:cTn id="33" dur="500" fill="hold"/>
                                        <p:tgtEl>
                                          <p:spTgt spid="143375"/>
                                        </p:tgtEl>
                                        <p:attrNameLst>
                                          <p:attrName>ppt_x</p:attrName>
                                        </p:attrNameLst>
                                      </p:cBhvr>
                                      <p:tavLst>
                                        <p:tav tm="0">
                                          <p:val>
                                            <p:strVal val="0-#ppt_w/2"/>
                                          </p:val>
                                        </p:tav>
                                        <p:tav tm="100000">
                                          <p:val>
                                            <p:strVal val="#ppt_x"/>
                                          </p:val>
                                        </p:tav>
                                      </p:tavLst>
                                    </p:anim>
                                    <p:anim calcmode="lin" valueType="num">
                                      <p:cBhvr additive="base">
                                        <p:cTn id="34" dur="500" fill="hold"/>
                                        <p:tgtEl>
                                          <p:spTgt spid="1433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8" grpId="0" autoUpdateAnimBg="0"/>
      <p:bldP spid="143369" grpId="0" autoUpdateAnimBg="0"/>
      <p:bldP spid="143370" grpId="0" autoUpdateAnimBg="0"/>
      <p:bldP spid="143371" grpId="0" autoUpdateAnimBg="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21F74E43-DE5D-4217-AAE2-4AF8069A489D}" type="slidenum">
              <a:rPr lang="en-US" altLang="zh-CN" sz="2000" smtClean="0">
                <a:solidFill>
                  <a:srgbClr val="0000FF"/>
                </a:solidFill>
              </a:rPr>
              <a:pPr eaLnBrk="1" hangingPunct="1"/>
              <a:t>61</a:t>
            </a:fld>
            <a:endParaRPr lang="en-US" altLang="zh-CN" sz="2000" smtClean="0">
              <a:solidFill>
                <a:srgbClr val="0000FF"/>
              </a:solidFill>
            </a:endParaRPr>
          </a:p>
        </p:txBody>
      </p:sp>
      <p:sp>
        <p:nvSpPr>
          <p:cNvPr id="148484" name="Text Box 4"/>
          <p:cNvSpPr txBox="1">
            <a:spLocks noChangeArrowheads="1"/>
          </p:cNvSpPr>
          <p:nvPr/>
        </p:nvSpPr>
        <p:spPr bwMode="auto">
          <a:xfrm>
            <a:off x="1135636" y="394028"/>
            <a:ext cx="382019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a:t>
            </a:r>
            <a:r>
              <a:rPr lang="en-US" altLang="zh-CN" b="1" dirty="0"/>
              <a:t>2</a:t>
            </a:r>
            <a:r>
              <a:rPr lang="zh-CN" altLang="en-US" b="1" dirty="0"/>
              <a:t>）全跳动公差带</a:t>
            </a:r>
          </a:p>
        </p:txBody>
      </p:sp>
      <p:sp>
        <p:nvSpPr>
          <p:cNvPr id="148486" name="Text Box 6"/>
          <p:cNvSpPr txBox="1">
            <a:spLocks noChangeArrowheads="1"/>
          </p:cNvSpPr>
          <p:nvPr/>
        </p:nvSpPr>
        <p:spPr bwMode="auto">
          <a:xfrm>
            <a:off x="1256605" y="2348880"/>
            <a:ext cx="76358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solidFill>
                  <a:srgbClr val="FF0000"/>
                </a:solidFill>
              </a:rPr>
              <a:t>全跳动公差</a:t>
            </a:r>
            <a:r>
              <a:rPr lang="zh-CN" altLang="en-US" b="1" dirty="0"/>
              <a:t>是指上述测得示值之差的允许变动量。</a:t>
            </a:r>
          </a:p>
        </p:txBody>
      </p:sp>
      <p:grpSp>
        <p:nvGrpSpPr>
          <p:cNvPr id="148522" name="Group 42"/>
          <p:cNvGrpSpPr>
            <a:grpSpLocks/>
          </p:cNvGrpSpPr>
          <p:nvPr/>
        </p:nvGrpSpPr>
        <p:grpSpPr bwMode="auto">
          <a:xfrm>
            <a:off x="2488381" y="3168352"/>
            <a:ext cx="6188075" cy="3429000"/>
            <a:chOff x="480" y="1872"/>
            <a:chExt cx="3898" cy="2160"/>
          </a:xfrm>
        </p:grpSpPr>
        <p:grpSp>
          <p:nvGrpSpPr>
            <p:cNvPr id="63501" name="Group 11"/>
            <p:cNvGrpSpPr>
              <a:grpSpLocks/>
            </p:cNvGrpSpPr>
            <p:nvPr/>
          </p:nvGrpSpPr>
          <p:grpSpPr bwMode="auto">
            <a:xfrm>
              <a:off x="922" y="2496"/>
              <a:ext cx="2832" cy="1344"/>
              <a:chOff x="912" y="2544"/>
              <a:chExt cx="2832" cy="1344"/>
            </a:xfrm>
          </p:grpSpPr>
          <p:sp>
            <p:nvSpPr>
              <p:cNvPr id="63522" name="Rectangle 12"/>
              <p:cNvSpPr>
                <a:spLocks noChangeArrowheads="1"/>
              </p:cNvSpPr>
              <p:nvPr/>
            </p:nvSpPr>
            <p:spPr bwMode="auto">
              <a:xfrm>
                <a:off x="1104" y="2832"/>
                <a:ext cx="1200" cy="768"/>
              </a:xfrm>
              <a:prstGeom prst="rect">
                <a:avLst/>
              </a:prstGeom>
              <a:noFill/>
              <a:ln w="571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3523" name="Rectangle 13"/>
              <p:cNvSpPr>
                <a:spLocks noChangeArrowheads="1"/>
              </p:cNvSpPr>
              <p:nvPr/>
            </p:nvSpPr>
            <p:spPr bwMode="auto">
              <a:xfrm>
                <a:off x="2304" y="2544"/>
                <a:ext cx="1200" cy="1344"/>
              </a:xfrm>
              <a:prstGeom prst="rect">
                <a:avLst/>
              </a:prstGeom>
              <a:noFill/>
              <a:ln w="571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3524" name="Line 14"/>
              <p:cNvSpPr>
                <a:spLocks noChangeShapeType="1"/>
              </p:cNvSpPr>
              <p:nvPr/>
            </p:nvSpPr>
            <p:spPr bwMode="auto">
              <a:xfrm>
                <a:off x="912" y="3216"/>
                <a:ext cx="2832" cy="0"/>
              </a:xfrm>
              <a:prstGeom prst="line">
                <a:avLst/>
              </a:prstGeom>
              <a:noFill/>
              <a:ln w="19050">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63502" name="Oval 16"/>
            <p:cNvSpPr>
              <a:spLocks noChangeArrowheads="1"/>
            </p:cNvSpPr>
            <p:nvPr/>
          </p:nvSpPr>
          <p:spPr bwMode="auto">
            <a:xfrm>
              <a:off x="3994" y="2544"/>
              <a:ext cx="326" cy="326"/>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3503" name="Line 17"/>
            <p:cNvSpPr>
              <a:spLocks noChangeShapeType="1"/>
            </p:cNvSpPr>
            <p:nvPr/>
          </p:nvSpPr>
          <p:spPr bwMode="auto">
            <a:xfrm>
              <a:off x="3514" y="2736"/>
              <a:ext cx="480" cy="0"/>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3504" name="Line 18"/>
            <p:cNvSpPr>
              <a:spLocks noChangeShapeType="1"/>
            </p:cNvSpPr>
            <p:nvPr/>
          </p:nvSpPr>
          <p:spPr bwMode="auto">
            <a:xfrm>
              <a:off x="3802" y="2688"/>
              <a:ext cx="14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3505" name="Line 19"/>
            <p:cNvSpPr>
              <a:spLocks noChangeShapeType="1"/>
            </p:cNvSpPr>
            <p:nvPr/>
          </p:nvSpPr>
          <p:spPr bwMode="auto">
            <a:xfrm>
              <a:off x="3802" y="2784"/>
              <a:ext cx="14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3506" name="Line 20"/>
            <p:cNvSpPr>
              <a:spLocks noChangeShapeType="1"/>
            </p:cNvSpPr>
            <p:nvPr/>
          </p:nvSpPr>
          <p:spPr bwMode="auto">
            <a:xfrm flipV="1">
              <a:off x="4128" y="2640"/>
              <a:ext cx="192" cy="111"/>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63507" name="Group 21"/>
            <p:cNvGrpSpPr>
              <a:grpSpLocks/>
            </p:cNvGrpSpPr>
            <p:nvPr/>
          </p:nvGrpSpPr>
          <p:grpSpPr bwMode="auto">
            <a:xfrm rot="-5400000">
              <a:off x="2981" y="2069"/>
              <a:ext cx="576" cy="278"/>
              <a:chOff x="4320" y="2592"/>
              <a:chExt cx="864" cy="384"/>
            </a:xfrm>
          </p:grpSpPr>
          <p:sp>
            <p:nvSpPr>
              <p:cNvPr id="63517" name="Oval 22"/>
              <p:cNvSpPr>
                <a:spLocks noChangeArrowheads="1"/>
              </p:cNvSpPr>
              <p:nvPr/>
            </p:nvSpPr>
            <p:spPr bwMode="auto">
              <a:xfrm>
                <a:off x="4800" y="2592"/>
                <a:ext cx="384" cy="384"/>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3518" name="Line 23"/>
              <p:cNvSpPr>
                <a:spLocks noChangeShapeType="1"/>
              </p:cNvSpPr>
              <p:nvPr/>
            </p:nvSpPr>
            <p:spPr bwMode="auto">
              <a:xfrm>
                <a:off x="4320" y="2784"/>
                <a:ext cx="480" cy="0"/>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3519" name="Line 24"/>
              <p:cNvSpPr>
                <a:spLocks noChangeShapeType="1"/>
              </p:cNvSpPr>
              <p:nvPr/>
            </p:nvSpPr>
            <p:spPr bwMode="auto">
              <a:xfrm>
                <a:off x="4608" y="2736"/>
                <a:ext cx="14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3520" name="Line 25"/>
              <p:cNvSpPr>
                <a:spLocks noChangeShapeType="1"/>
              </p:cNvSpPr>
              <p:nvPr/>
            </p:nvSpPr>
            <p:spPr bwMode="auto">
              <a:xfrm>
                <a:off x="4608" y="2832"/>
                <a:ext cx="14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3521" name="Line 26"/>
              <p:cNvSpPr>
                <a:spLocks noChangeShapeType="1"/>
              </p:cNvSpPr>
              <p:nvPr/>
            </p:nvSpPr>
            <p:spPr bwMode="auto">
              <a:xfrm flipV="1">
                <a:off x="4992" y="2673"/>
                <a:ext cx="192" cy="111"/>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63508" name="Line 27"/>
            <p:cNvSpPr>
              <a:spLocks noChangeShapeType="1"/>
            </p:cNvSpPr>
            <p:nvPr/>
          </p:nvSpPr>
          <p:spPr bwMode="auto">
            <a:xfrm>
              <a:off x="970" y="3168"/>
              <a:ext cx="1632" cy="0"/>
            </a:xfrm>
            <a:prstGeom prst="line">
              <a:avLst/>
            </a:prstGeom>
            <a:noFill/>
            <a:ln w="38100">
              <a:solidFill>
                <a:srgbClr val="FF0000"/>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63509" name="Group 28"/>
            <p:cNvGrpSpPr>
              <a:grpSpLocks/>
            </p:cNvGrpSpPr>
            <p:nvPr/>
          </p:nvGrpSpPr>
          <p:grpSpPr bwMode="auto">
            <a:xfrm>
              <a:off x="480" y="3168"/>
              <a:ext cx="922" cy="410"/>
              <a:chOff x="470" y="3216"/>
              <a:chExt cx="922" cy="410"/>
            </a:xfrm>
          </p:grpSpPr>
          <p:sp>
            <p:nvSpPr>
              <p:cNvPr id="63515" name="Line 29"/>
              <p:cNvSpPr>
                <a:spLocks noChangeShapeType="1"/>
              </p:cNvSpPr>
              <p:nvPr/>
            </p:nvSpPr>
            <p:spPr bwMode="auto">
              <a:xfrm flipH="1">
                <a:off x="816" y="3216"/>
                <a:ext cx="576" cy="332"/>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3516" name="Text Box 30"/>
              <p:cNvSpPr txBox="1">
                <a:spLocks noChangeArrowheads="1"/>
              </p:cNvSpPr>
              <p:nvPr/>
            </p:nvSpPr>
            <p:spPr bwMode="auto">
              <a:xfrm>
                <a:off x="470" y="3338"/>
                <a:ext cx="24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i="1"/>
                  <a:t>A</a:t>
                </a:r>
              </a:p>
            </p:txBody>
          </p:sp>
        </p:grpSp>
        <p:sp>
          <p:nvSpPr>
            <p:cNvPr id="63510" name="Arc 31"/>
            <p:cNvSpPr>
              <a:spLocks/>
            </p:cNvSpPr>
            <p:nvPr/>
          </p:nvSpPr>
          <p:spPr bwMode="auto">
            <a:xfrm>
              <a:off x="2506" y="2448"/>
              <a:ext cx="927" cy="1584"/>
            </a:xfrm>
            <a:custGeom>
              <a:avLst/>
              <a:gdLst>
                <a:gd name="T0" fmla="*/ 0 w 34752"/>
                <a:gd name="T1" fmla="*/ 0 h 43200"/>
                <a:gd name="T2" fmla="*/ 0 w 34752"/>
                <a:gd name="T3" fmla="*/ 0 h 43200"/>
                <a:gd name="T4" fmla="*/ 0 w 34752"/>
                <a:gd name="T5" fmla="*/ 0 h 43200"/>
                <a:gd name="T6" fmla="*/ 0 60000 65536"/>
                <a:gd name="T7" fmla="*/ 0 60000 65536"/>
                <a:gd name="T8" fmla="*/ 0 60000 65536"/>
              </a:gdLst>
              <a:ahLst/>
              <a:cxnLst>
                <a:cxn ang="T6">
                  <a:pos x="T0" y="T1"/>
                </a:cxn>
                <a:cxn ang="T7">
                  <a:pos x="T2" y="T3"/>
                </a:cxn>
                <a:cxn ang="T8">
                  <a:pos x="T4" y="T5"/>
                </a:cxn>
              </a:cxnLst>
              <a:rect l="0" t="0" r="r" b="b"/>
              <a:pathLst>
                <a:path w="34752" h="43200" fill="none" extrusionOk="0">
                  <a:moveTo>
                    <a:pt x="13151" y="0"/>
                  </a:moveTo>
                  <a:cubicBezTo>
                    <a:pt x="25081" y="0"/>
                    <a:pt x="34752" y="9670"/>
                    <a:pt x="34752" y="21600"/>
                  </a:cubicBezTo>
                  <a:cubicBezTo>
                    <a:pt x="34752" y="33529"/>
                    <a:pt x="25081" y="43200"/>
                    <a:pt x="13152" y="43200"/>
                  </a:cubicBezTo>
                  <a:cubicBezTo>
                    <a:pt x="8395" y="43200"/>
                    <a:pt x="3772" y="41630"/>
                    <a:pt x="-1" y="38734"/>
                  </a:cubicBezTo>
                </a:path>
                <a:path w="34752" h="43200" stroke="0" extrusionOk="0">
                  <a:moveTo>
                    <a:pt x="13151" y="0"/>
                  </a:moveTo>
                  <a:cubicBezTo>
                    <a:pt x="25081" y="0"/>
                    <a:pt x="34752" y="9670"/>
                    <a:pt x="34752" y="21600"/>
                  </a:cubicBezTo>
                  <a:cubicBezTo>
                    <a:pt x="34752" y="33529"/>
                    <a:pt x="25081" y="43200"/>
                    <a:pt x="13152" y="43200"/>
                  </a:cubicBezTo>
                  <a:cubicBezTo>
                    <a:pt x="8395" y="43200"/>
                    <a:pt x="3772" y="41630"/>
                    <a:pt x="-1" y="38734"/>
                  </a:cubicBezTo>
                  <a:lnTo>
                    <a:pt x="13152" y="21600"/>
                  </a:lnTo>
                  <a:lnTo>
                    <a:pt x="13151" y="0"/>
                  </a:lnTo>
                  <a:close/>
                </a:path>
              </a:pathLst>
            </a:custGeom>
            <a:noFill/>
            <a:ln w="38100">
              <a:solidFill>
                <a:srgbClr val="FF0000"/>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3511" name="Line 32"/>
            <p:cNvSpPr>
              <a:spLocks noChangeShapeType="1"/>
            </p:cNvSpPr>
            <p:nvPr/>
          </p:nvSpPr>
          <p:spPr bwMode="auto">
            <a:xfrm rot="5400000">
              <a:off x="4114" y="2184"/>
              <a:ext cx="0" cy="528"/>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3512" name="Line 33"/>
            <p:cNvSpPr>
              <a:spLocks noChangeShapeType="1"/>
            </p:cNvSpPr>
            <p:nvPr/>
          </p:nvSpPr>
          <p:spPr bwMode="auto">
            <a:xfrm>
              <a:off x="3658" y="1872"/>
              <a:ext cx="0" cy="528"/>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3513" name="Line 34"/>
            <p:cNvSpPr>
              <a:spLocks noChangeShapeType="1"/>
            </p:cNvSpPr>
            <p:nvPr/>
          </p:nvSpPr>
          <p:spPr bwMode="auto">
            <a:xfrm>
              <a:off x="2314" y="2256"/>
              <a:ext cx="768" cy="0"/>
            </a:xfrm>
            <a:prstGeom prst="line">
              <a:avLst/>
            </a:prstGeom>
            <a:noFill/>
            <a:ln w="38100">
              <a:solidFill>
                <a:srgbClr val="FF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3514" name="Line 35"/>
            <p:cNvSpPr>
              <a:spLocks noChangeShapeType="1"/>
            </p:cNvSpPr>
            <p:nvPr/>
          </p:nvSpPr>
          <p:spPr bwMode="auto">
            <a:xfrm rot="-5400000">
              <a:off x="3370" y="3456"/>
              <a:ext cx="768" cy="0"/>
            </a:xfrm>
            <a:prstGeom prst="line">
              <a:avLst/>
            </a:prstGeom>
            <a:noFill/>
            <a:ln w="38100">
              <a:solidFill>
                <a:srgbClr val="FF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48516" name="Group 36"/>
          <p:cNvGrpSpPr>
            <a:grpSpLocks/>
          </p:cNvGrpSpPr>
          <p:nvPr/>
        </p:nvGrpSpPr>
        <p:grpSpPr bwMode="auto">
          <a:xfrm>
            <a:off x="1451992" y="3501008"/>
            <a:ext cx="3048000" cy="712788"/>
            <a:chOff x="2021" y="1152"/>
            <a:chExt cx="2247" cy="526"/>
          </a:xfrm>
        </p:grpSpPr>
        <p:graphicFrame>
          <p:nvGraphicFramePr>
            <p:cNvPr id="63496" name="Object 37"/>
            <p:cNvGraphicFramePr>
              <a:graphicFrameLocks noChangeAspect="1"/>
            </p:cNvGraphicFramePr>
            <p:nvPr/>
          </p:nvGraphicFramePr>
          <p:xfrm>
            <a:off x="2021" y="1152"/>
            <a:ext cx="2247" cy="526"/>
          </p:xfrm>
          <a:graphic>
            <a:graphicData uri="http://schemas.openxmlformats.org/presentationml/2006/ole">
              <mc:AlternateContent xmlns:mc="http://schemas.openxmlformats.org/markup-compatibility/2006">
                <mc:Choice xmlns:v="urn:schemas-microsoft-com:vml" Requires="v">
                  <p:oleObj spid="_x0000_s63548" name="Equation" r:id="rId3" imgW="977900" imgH="228600" progId="Equation.3">
                    <p:embed/>
                  </p:oleObj>
                </mc:Choice>
                <mc:Fallback>
                  <p:oleObj name="Equation" r:id="rId3" imgW="977900" imgH="228600" progId="Equation.3">
                    <p:embed/>
                    <p:pic>
                      <p:nvPicPr>
                        <p:cNvPr id="0" name="Object 3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21" y="1152"/>
                          <a:ext cx="2247" cy="5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63497" name="Group 38"/>
            <p:cNvGrpSpPr>
              <a:grpSpLocks/>
            </p:cNvGrpSpPr>
            <p:nvPr/>
          </p:nvGrpSpPr>
          <p:grpSpPr bwMode="auto">
            <a:xfrm>
              <a:off x="2208" y="1392"/>
              <a:ext cx="240" cy="192"/>
              <a:chOff x="864" y="2064"/>
              <a:chExt cx="240" cy="192"/>
            </a:xfrm>
          </p:grpSpPr>
          <p:sp>
            <p:nvSpPr>
              <p:cNvPr id="63498" name="Line 39"/>
              <p:cNvSpPr>
                <a:spLocks noChangeShapeType="1"/>
              </p:cNvSpPr>
              <p:nvPr/>
            </p:nvSpPr>
            <p:spPr bwMode="auto">
              <a:xfrm>
                <a:off x="864" y="2256"/>
                <a:ext cx="12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3499" name="Line 40"/>
              <p:cNvSpPr>
                <a:spLocks noChangeShapeType="1"/>
              </p:cNvSpPr>
              <p:nvPr/>
            </p:nvSpPr>
            <p:spPr bwMode="auto">
              <a:xfrm flipV="1">
                <a:off x="864" y="2064"/>
                <a:ext cx="96" cy="192"/>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3500" name="Line 41"/>
              <p:cNvSpPr>
                <a:spLocks noChangeShapeType="1"/>
              </p:cNvSpPr>
              <p:nvPr/>
            </p:nvSpPr>
            <p:spPr bwMode="auto">
              <a:xfrm flipV="1">
                <a:off x="1008" y="2064"/>
                <a:ext cx="96" cy="192"/>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sp>
        <p:nvSpPr>
          <p:cNvPr id="2" name="矩形 1"/>
          <p:cNvSpPr/>
          <p:nvPr/>
        </p:nvSpPr>
        <p:spPr>
          <a:xfrm>
            <a:off x="707359" y="826076"/>
            <a:ext cx="7632848" cy="1569660"/>
          </a:xfrm>
          <a:prstGeom prst="rect">
            <a:avLst/>
          </a:prstGeom>
        </p:spPr>
        <p:txBody>
          <a:bodyPr wrap="square">
            <a:spAutoFit/>
          </a:bodyPr>
          <a:lstStyle/>
          <a:p>
            <a:r>
              <a:rPr lang="zh-CN" altLang="en-US" b="1" dirty="0" smtClean="0">
                <a:solidFill>
                  <a:srgbClr val="FF0000"/>
                </a:solidFill>
              </a:rPr>
              <a:t>        全</a:t>
            </a:r>
            <a:r>
              <a:rPr lang="zh-CN" altLang="en-US" b="1" dirty="0">
                <a:solidFill>
                  <a:srgbClr val="FF0000"/>
                </a:solidFill>
              </a:rPr>
              <a:t>跳动</a:t>
            </a:r>
            <a:r>
              <a:rPr lang="zh-CN" altLang="en-US" b="1" dirty="0"/>
              <a:t>是指实际被测的提取要素绕基准轴线做无轴向移动的相对回转一周</a:t>
            </a:r>
            <a:r>
              <a:rPr lang="en-US" altLang="zh-CN" b="1" dirty="0"/>
              <a:t>,</a:t>
            </a:r>
            <a:r>
              <a:rPr lang="zh-CN" altLang="en-US" b="1" dirty="0"/>
              <a:t>同时测头</a:t>
            </a:r>
            <a:r>
              <a:rPr lang="zh-CN" altLang="en-US" b="1" dirty="0" smtClean="0"/>
              <a:t>沿给定</a:t>
            </a:r>
            <a:r>
              <a:rPr lang="zh-CN" altLang="en-US" b="1" dirty="0"/>
              <a:t>方向的理想直线连续移动过程中</a:t>
            </a:r>
            <a:r>
              <a:rPr lang="en-US" altLang="zh-CN" b="1" dirty="0"/>
              <a:t>,</a:t>
            </a:r>
            <a:r>
              <a:rPr lang="zh-CN" altLang="en-US" b="1" dirty="0"/>
              <a:t>由测头在给定计值方向上测得的最大与最小示值</a:t>
            </a:r>
            <a:r>
              <a:rPr lang="zh-CN" altLang="en-US" b="1" dirty="0" smtClean="0"/>
              <a:t>之差。</a:t>
            </a:r>
            <a:endParaRPr lang="en-US" altLang="zh-CN" b="1" dirty="0" smtClean="0"/>
          </a:p>
        </p:txBody>
      </p:sp>
      <p:sp>
        <p:nvSpPr>
          <p:cNvPr id="3" name="矩形 2"/>
          <p:cNvSpPr/>
          <p:nvPr/>
        </p:nvSpPr>
        <p:spPr>
          <a:xfrm>
            <a:off x="1283423" y="2823319"/>
            <a:ext cx="6253486" cy="461665"/>
          </a:xfrm>
          <a:prstGeom prst="rect">
            <a:avLst/>
          </a:prstGeom>
        </p:spPr>
        <p:txBody>
          <a:bodyPr wrap="square">
            <a:spAutoFit/>
          </a:bodyPr>
          <a:lstStyle/>
          <a:p>
            <a:r>
              <a:rPr lang="zh-CN" altLang="en-US" b="1" dirty="0">
                <a:solidFill>
                  <a:srgbClr val="FF0000"/>
                </a:solidFill>
              </a:rPr>
              <a:t>全跳动公差</a:t>
            </a:r>
            <a:r>
              <a:rPr lang="zh-CN" altLang="en-US" b="1" dirty="0"/>
              <a:t>分为</a:t>
            </a:r>
            <a:r>
              <a:rPr lang="zh-CN" altLang="en-US" b="1" dirty="0">
                <a:solidFill>
                  <a:srgbClr val="FF0000"/>
                </a:solidFill>
              </a:rPr>
              <a:t>径向全跳</a:t>
            </a:r>
            <a:r>
              <a:rPr lang="zh-CN" altLang="en-US" b="1" dirty="0"/>
              <a:t>动和轴向全跳动。</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48484"/>
                                        </p:tgtEl>
                                        <p:attrNameLst>
                                          <p:attrName>style.visibility</p:attrName>
                                        </p:attrNameLst>
                                      </p:cBhvr>
                                      <p:to>
                                        <p:strVal val="visible"/>
                                      </p:to>
                                    </p:set>
                                    <p:animEffect transition="in" filter="wipe(left)">
                                      <p:cBhvr>
                                        <p:cTn id="7" dur="300"/>
                                        <p:tgtEl>
                                          <p:spTgt spid="14848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148522"/>
                                        </p:tgtEl>
                                        <p:attrNameLst>
                                          <p:attrName>style.visibility</p:attrName>
                                        </p:attrNameLst>
                                      </p:cBhvr>
                                      <p:to>
                                        <p:strVal val="visible"/>
                                      </p:to>
                                    </p:set>
                                    <p:anim calcmode="lin" valueType="num">
                                      <p:cBhvr additive="base">
                                        <p:cTn id="12" dur="500" fill="hold"/>
                                        <p:tgtEl>
                                          <p:spTgt spid="148522"/>
                                        </p:tgtEl>
                                        <p:attrNameLst>
                                          <p:attrName>ppt_x</p:attrName>
                                        </p:attrNameLst>
                                      </p:cBhvr>
                                      <p:tavLst>
                                        <p:tav tm="0">
                                          <p:val>
                                            <p:strVal val="0-#ppt_w/2"/>
                                          </p:val>
                                        </p:tav>
                                        <p:tav tm="100000">
                                          <p:val>
                                            <p:strVal val="#ppt_x"/>
                                          </p:val>
                                        </p:tav>
                                      </p:tavLst>
                                    </p:anim>
                                    <p:anim calcmode="lin" valueType="num">
                                      <p:cBhvr additive="base">
                                        <p:cTn id="13" dur="500" fill="hold"/>
                                        <p:tgtEl>
                                          <p:spTgt spid="148522"/>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up)">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48516"/>
                                        </p:tgtEl>
                                        <p:attrNameLst>
                                          <p:attrName>style.visibility</p:attrName>
                                        </p:attrNameLst>
                                      </p:cBhvr>
                                      <p:to>
                                        <p:strVal val="visible"/>
                                      </p:to>
                                    </p:set>
                                    <p:animEffect transition="in" filter="wipe(left)">
                                      <p:cBhvr>
                                        <p:cTn id="23" dur="500"/>
                                        <p:tgtEl>
                                          <p:spTgt spid="14851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148486"/>
                                        </p:tgtEl>
                                        <p:attrNameLst>
                                          <p:attrName>style.visibility</p:attrName>
                                        </p:attrNameLst>
                                      </p:cBhvr>
                                      <p:to>
                                        <p:strVal val="visible"/>
                                      </p:to>
                                    </p:set>
                                    <p:animEffect transition="in" filter="wipe(left)">
                                      <p:cBhvr>
                                        <p:cTn id="28" dur="300"/>
                                        <p:tgtEl>
                                          <p:spTgt spid="14848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4" grpId="0" autoUpdateAnimBg="0"/>
      <p:bldP spid="148486" grpId="0" autoUpdateAnimBg="0"/>
      <p:bldP spid="2" grpId="0"/>
      <p:bldP spid="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30F48423-7D97-44A2-B371-1220D802211C}" type="slidenum">
              <a:rPr lang="en-US" altLang="zh-CN" sz="2000" smtClean="0">
                <a:solidFill>
                  <a:srgbClr val="0000FF"/>
                </a:solidFill>
              </a:rPr>
              <a:pPr eaLnBrk="1" hangingPunct="1"/>
              <a:t>62</a:t>
            </a:fld>
            <a:endParaRPr lang="en-US" altLang="zh-CN" sz="2000" smtClean="0">
              <a:solidFill>
                <a:srgbClr val="0000FF"/>
              </a:solidFill>
            </a:endParaRPr>
          </a:p>
        </p:txBody>
      </p:sp>
      <p:sp>
        <p:nvSpPr>
          <p:cNvPr id="144391" name="Text Box 7"/>
          <p:cNvSpPr txBox="1">
            <a:spLocks noChangeArrowheads="1"/>
          </p:cNvSpPr>
          <p:nvPr/>
        </p:nvSpPr>
        <p:spPr bwMode="auto">
          <a:xfrm>
            <a:off x="395536" y="1874207"/>
            <a:ext cx="7801942"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solidFill>
                  <a:srgbClr val="FF0000"/>
                </a:solidFill>
              </a:rPr>
              <a:t>         </a:t>
            </a:r>
            <a:r>
              <a:rPr lang="zh-CN" altLang="en-US" b="1" dirty="0">
                <a:solidFill>
                  <a:srgbClr val="FF0000"/>
                </a:solidFill>
              </a:rPr>
              <a:t>公差带定义</a:t>
            </a:r>
            <a:r>
              <a:rPr lang="zh-CN" altLang="en-US" dirty="0"/>
              <a:t>：</a:t>
            </a:r>
            <a:r>
              <a:rPr lang="zh-CN" altLang="en-US" b="1" dirty="0"/>
              <a:t>公差带为半径差等于公差值</a:t>
            </a:r>
            <a:r>
              <a:rPr lang="zh-CN" altLang="en-US" b="1" i="1" dirty="0"/>
              <a:t> </a:t>
            </a:r>
            <a:r>
              <a:rPr lang="en-US" altLang="zh-CN" b="1" i="1" dirty="0"/>
              <a:t>t</a:t>
            </a:r>
            <a:r>
              <a:rPr lang="zh-CN" altLang="en-US" b="1" i="1" dirty="0"/>
              <a:t>、</a:t>
            </a:r>
            <a:r>
              <a:rPr lang="zh-CN" altLang="en-US" b="1" dirty="0"/>
              <a:t>与基准轴线同轴的两圆柱面所限定的区域。如下左图所示。</a:t>
            </a:r>
          </a:p>
        </p:txBody>
      </p:sp>
      <p:sp>
        <p:nvSpPr>
          <p:cNvPr id="144392" name="Text Box 8"/>
          <p:cNvSpPr txBox="1">
            <a:spLocks noChangeArrowheads="1"/>
          </p:cNvSpPr>
          <p:nvPr/>
        </p:nvSpPr>
        <p:spPr bwMode="auto">
          <a:xfrm>
            <a:off x="4499992" y="595536"/>
            <a:ext cx="3418979"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solidFill>
                  <a:srgbClr val="FF0000"/>
                </a:solidFill>
              </a:rPr>
              <a:t>标注示例</a:t>
            </a:r>
            <a:r>
              <a:rPr lang="zh-CN" altLang="en-US" b="1" dirty="0">
                <a:solidFill>
                  <a:schemeClr val="tx2"/>
                </a:solidFill>
              </a:rPr>
              <a:t>如下右图所示</a:t>
            </a:r>
            <a:r>
              <a:rPr lang="zh-CN" altLang="en-US" b="1" dirty="0">
                <a:solidFill>
                  <a:srgbClr val="FF0000"/>
                </a:solidFill>
              </a:rPr>
              <a:t>。</a:t>
            </a:r>
          </a:p>
        </p:txBody>
      </p:sp>
      <p:sp>
        <p:nvSpPr>
          <p:cNvPr id="144393" name="Text Box 9"/>
          <p:cNvSpPr txBox="1">
            <a:spLocks noChangeArrowheads="1"/>
          </p:cNvSpPr>
          <p:nvPr/>
        </p:nvSpPr>
        <p:spPr bwMode="auto">
          <a:xfrm>
            <a:off x="440432" y="1010111"/>
            <a:ext cx="7587952"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solidFill>
                  <a:srgbClr val="FF0000"/>
                </a:solidFill>
              </a:rPr>
              <a:t>         </a:t>
            </a:r>
            <a:r>
              <a:rPr lang="zh-CN" altLang="en-US" b="1" dirty="0">
                <a:solidFill>
                  <a:srgbClr val="FF0000"/>
                </a:solidFill>
              </a:rPr>
              <a:t>标注含义</a:t>
            </a:r>
            <a:r>
              <a:rPr lang="zh-CN" altLang="en-US" dirty="0"/>
              <a:t>：</a:t>
            </a:r>
            <a:r>
              <a:rPr lang="zh-CN" altLang="en-US" b="1" dirty="0"/>
              <a:t>提取（实际）表面应限定在半径差等于</a:t>
            </a:r>
            <a:r>
              <a:rPr lang="en-US" altLang="zh-CN" b="1" dirty="0"/>
              <a:t>0.1</a:t>
            </a:r>
            <a:r>
              <a:rPr lang="zh-CN" altLang="en-US" b="1" dirty="0"/>
              <a:t>，与公共基准轴线</a:t>
            </a:r>
            <a:r>
              <a:rPr lang="en-US" altLang="zh-CN" b="1" i="1" dirty="0"/>
              <a:t>A</a:t>
            </a:r>
            <a:r>
              <a:rPr lang="zh-CN" altLang="en-US" b="1" i="1" dirty="0"/>
              <a:t>－ </a:t>
            </a:r>
            <a:r>
              <a:rPr lang="en-US" altLang="zh-CN" b="1" i="1" dirty="0"/>
              <a:t>B</a:t>
            </a:r>
            <a:r>
              <a:rPr lang="zh-CN" altLang="en-US" b="1" dirty="0"/>
              <a:t>同轴的两圆柱面之间。</a:t>
            </a:r>
          </a:p>
        </p:txBody>
      </p:sp>
      <p:sp>
        <p:nvSpPr>
          <p:cNvPr id="144394" name="Text Box 10"/>
          <p:cNvSpPr txBox="1">
            <a:spLocks noChangeArrowheads="1"/>
          </p:cNvSpPr>
          <p:nvPr/>
        </p:nvSpPr>
        <p:spPr bwMode="auto">
          <a:xfrm>
            <a:off x="996057" y="595536"/>
            <a:ext cx="45624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①  </a:t>
            </a:r>
            <a:r>
              <a:rPr lang="zh-CN" altLang="en-US" b="1" dirty="0"/>
              <a:t>径向全圆跳动公差带</a:t>
            </a:r>
          </a:p>
        </p:txBody>
      </p:sp>
      <p:grpSp>
        <p:nvGrpSpPr>
          <p:cNvPr id="144398" name="Group 14"/>
          <p:cNvGrpSpPr>
            <a:grpSpLocks/>
          </p:cNvGrpSpPr>
          <p:nvPr/>
        </p:nvGrpSpPr>
        <p:grpSpPr bwMode="auto">
          <a:xfrm>
            <a:off x="820936" y="2943944"/>
            <a:ext cx="3175000" cy="3357562"/>
            <a:chOff x="336" y="1920"/>
            <a:chExt cx="1968" cy="1995"/>
          </a:xfrm>
        </p:grpSpPr>
        <p:graphicFrame>
          <p:nvGraphicFramePr>
            <p:cNvPr id="64523" name="Object 5"/>
            <p:cNvGraphicFramePr>
              <a:graphicFrameLocks noChangeAspect="1"/>
            </p:cNvGraphicFramePr>
            <p:nvPr/>
          </p:nvGraphicFramePr>
          <p:xfrm>
            <a:off x="336" y="1920"/>
            <a:ext cx="1968" cy="1655"/>
          </p:xfrm>
          <a:graphic>
            <a:graphicData uri="http://schemas.openxmlformats.org/presentationml/2006/ole">
              <mc:AlternateContent xmlns:mc="http://schemas.openxmlformats.org/markup-compatibility/2006">
                <mc:Choice xmlns:v="urn:schemas-microsoft-com:vml" Requires="v">
                  <p:oleObj spid="_x0000_s64569" name="位图图像" r:id="rId3" imgW="1619476" imgH="1362265" progId="Paint.Picture">
                    <p:embed/>
                  </p:oleObj>
                </mc:Choice>
                <mc:Fallback>
                  <p:oleObj name="位图图像" r:id="rId3" imgW="1619476" imgH="1362265" progId="Paint.Picture">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6" y="1920"/>
                          <a:ext cx="1968" cy="1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4524" name="Text Box 11"/>
            <p:cNvSpPr txBox="1">
              <a:spLocks noChangeArrowheads="1"/>
            </p:cNvSpPr>
            <p:nvPr/>
          </p:nvSpPr>
          <p:spPr bwMode="auto">
            <a:xfrm>
              <a:off x="833" y="3643"/>
              <a:ext cx="1426" cy="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b="1"/>
                <a:t>公 差 带 图</a:t>
              </a:r>
            </a:p>
          </p:txBody>
        </p:sp>
      </p:grpSp>
      <p:grpSp>
        <p:nvGrpSpPr>
          <p:cNvPr id="144397" name="Group 13"/>
          <p:cNvGrpSpPr>
            <a:grpSpLocks/>
          </p:cNvGrpSpPr>
          <p:nvPr/>
        </p:nvGrpSpPr>
        <p:grpSpPr bwMode="auto">
          <a:xfrm>
            <a:off x="3995936" y="2943944"/>
            <a:ext cx="4273550" cy="3581400"/>
            <a:chOff x="2592" y="1920"/>
            <a:chExt cx="2352" cy="1885"/>
          </a:xfrm>
        </p:grpSpPr>
        <p:graphicFrame>
          <p:nvGraphicFramePr>
            <p:cNvPr id="64521" name="Object 6"/>
            <p:cNvGraphicFramePr>
              <a:graphicFrameLocks noChangeAspect="1"/>
            </p:cNvGraphicFramePr>
            <p:nvPr/>
          </p:nvGraphicFramePr>
          <p:xfrm>
            <a:off x="2592" y="1920"/>
            <a:ext cx="2352" cy="1662"/>
          </p:xfrm>
          <a:graphic>
            <a:graphicData uri="http://schemas.openxmlformats.org/presentationml/2006/ole">
              <mc:AlternateContent xmlns:mc="http://schemas.openxmlformats.org/markup-compatibility/2006">
                <mc:Choice xmlns:v="urn:schemas-microsoft-com:vml" Requires="v">
                  <p:oleObj spid="_x0000_s64570" name="位图图像" r:id="rId5" imgW="1914286" imgH="1352381" progId="Paint.Picture">
                    <p:embed/>
                  </p:oleObj>
                </mc:Choice>
                <mc:Fallback>
                  <p:oleObj name="位图图像" r:id="rId5" imgW="1914286" imgH="1352381" progId="Paint.Picture">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92" y="1920"/>
                          <a:ext cx="2352" cy="1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4522" name="Text Box 12"/>
            <p:cNvSpPr txBox="1">
              <a:spLocks noChangeArrowheads="1"/>
            </p:cNvSpPr>
            <p:nvPr/>
          </p:nvSpPr>
          <p:spPr bwMode="auto">
            <a:xfrm>
              <a:off x="3158" y="3565"/>
              <a:ext cx="1786" cy="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标 注 示 例 图</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44394"/>
                                        </p:tgtEl>
                                        <p:attrNameLst>
                                          <p:attrName>style.visibility</p:attrName>
                                        </p:attrNameLst>
                                      </p:cBhvr>
                                      <p:to>
                                        <p:strVal val="visible"/>
                                      </p:to>
                                    </p:set>
                                    <p:animEffect transition="in" filter="wipe(left)">
                                      <p:cBhvr>
                                        <p:cTn id="7" dur="300"/>
                                        <p:tgtEl>
                                          <p:spTgt spid="14439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44392"/>
                                        </p:tgtEl>
                                        <p:attrNameLst>
                                          <p:attrName>style.visibility</p:attrName>
                                        </p:attrNameLst>
                                      </p:cBhvr>
                                      <p:to>
                                        <p:strVal val="visible"/>
                                      </p:to>
                                    </p:set>
                                    <p:animEffect transition="in" filter="wipe(left)">
                                      <p:cBhvr>
                                        <p:cTn id="12" dur="300"/>
                                        <p:tgtEl>
                                          <p:spTgt spid="14439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144397"/>
                                        </p:tgtEl>
                                        <p:attrNameLst>
                                          <p:attrName>style.visibility</p:attrName>
                                        </p:attrNameLst>
                                      </p:cBhvr>
                                      <p:to>
                                        <p:strVal val="visible"/>
                                      </p:to>
                                    </p:set>
                                    <p:anim calcmode="lin" valueType="num">
                                      <p:cBhvr additive="base">
                                        <p:cTn id="17" dur="500" fill="hold"/>
                                        <p:tgtEl>
                                          <p:spTgt spid="144397"/>
                                        </p:tgtEl>
                                        <p:attrNameLst>
                                          <p:attrName>ppt_x</p:attrName>
                                        </p:attrNameLst>
                                      </p:cBhvr>
                                      <p:tavLst>
                                        <p:tav tm="0">
                                          <p:val>
                                            <p:strVal val="1+#ppt_w/2"/>
                                          </p:val>
                                        </p:tav>
                                        <p:tav tm="100000">
                                          <p:val>
                                            <p:strVal val="#ppt_x"/>
                                          </p:val>
                                        </p:tav>
                                      </p:tavLst>
                                    </p:anim>
                                    <p:anim calcmode="lin" valueType="num">
                                      <p:cBhvr additive="base">
                                        <p:cTn id="18" dur="500" fill="hold"/>
                                        <p:tgtEl>
                                          <p:spTgt spid="144397"/>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44393"/>
                                        </p:tgtEl>
                                        <p:attrNameLst>
                                          <p:attrName>style.visibility</p:attrName>
                                        </p:attrNameLst>
                                      </p:cBhvr>
                                      <p:to>
                                        <p:strVal val="visible"/>
                                      </p:to>
                                    </p:set>
                                    <p:animEffect transition="in" filter="wipe(left)">
                                      <p:cBhvr>
                                        <p:cTn id="23" dur="300"/>
                                        <p:tgtEl>
                                          <p:spTgt spid="144393"/>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8" fill="hold" nodeType="clickEffect">
                                  <p:stCondLst>
                                    <p:cond delay="0"/>
                                  </p:stCondLst>
                                  <p:childTnLst>
                                    <p:set>
                                      <p:cBhvr>
                                        <p:cTn id="27" dur="1" fill="hold">
                                          <p:stCondLst>
                                            <p:cond delay="0"/>
                                          </p:stCondLst>
                                        </p:cTn>
                                        <p:tgtEl>
                                          <p:spTgt spid="144398"/>
                                        </p:tgtEl>
                                        <p:attrNameLst>
                                          <p:attrName>style.visibility</p:attrName>
                                        </p:attrNameLst>
                                      </p:cBhvr>
                                      <p:to>
                                        <p:strVal val="visible"/>
                                      </p:to>
                                    </p:set>
                                    <p:anim calcmode="lin" valueType="num">
                                      <p:cBhvr additive="base">
                                        <p:cTn id="28" dur="500" fill="hold"/>
                                        <p:tgtEl>
                                          <p:spTgt spid="144398"/>
                                        </p:tgtEl>
                                        <p:attrNameLst>
                                          <p:attrName>ppt_x</p:attrName>
                                        </p:attrNameLst>
                                      </p:cBhvr>
                                      <p:tavLst>
                                        <p:tav tm="0">
                                          <p:val>
                                            <p:strVal val="0-#ppt_w/2"/>
                                          </p:val>
                                        </p:tav>
                                        <p:tav tm="100000">
                                          <p:val>
                                            <p:strVal val="#ppt_x"/>
                                          </p:val>
                                        </p:tav>
                                      </p:tavLst>
                                    </p:anim>
                                    <p:anim calcmode="lin" valueType="num">
                                      <p:cBhvr additive="base">
                                        <p:cTn id="29" dur="500" fill="hold"/>
                                        <p:tgtEl>
                                          <p:spTgt spid="144398"/>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grpId="0" nodeType="clickEffect">
                                  <p:stCondLst>
                                    <p:cond delay="0"/>
                                  </p:stCondLst>
                                  <p:iterate type="wd">
                                    <p:tmPct val="100000"/>
                                  </p:iterate>
                                  <p:childTnLst>
                                    <p:set>
                                      <p:cBhvr>
                                        <p:cTn id="33" dur="1" fill="hold">
                                          <p:stCondLst>
                                            <p:cond delay="0"/>
                                          </p:stCondLst>
                                        </p:cTn>
                                        <p:tgtEl>
                                          <p:spTgt spid="144391"/>
                                        </p:tgtEl>
                                        <p:attrNameLst>
                                          <p:attrName>style.visibility</p:attrName>
                                        </p:attrNameLst>
                                      </p:cBhvr>
                                      <p:to>
                                        <p:strVal val="visible"/>
                                      </p:to>
                                    </p:set>
                                    <p:animEffect transition="in" filter="wipe(left)">
                                      <p:cBhvr>
                                        <p:cTn id="34" dur="300"/>
                                        <p:tgtEl>
                                          <p:spTgt spid="1443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91" grpId="0" autoUpdateAnimBg="0"/>
      <p:bldP spid="144392" grpId="0" autoUpdateAnimBg="0"/>
      <p:bldP spid="144393" grpId="0" autoUpdateAnimBg="0"/>
      <p:bldP spid="144394" grpId="0" autoUpdateAnimBg="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994A2EED-5A33-4523-8705-141BC037FCB9}" type="slidenum">
              <a:rPr lang="en-US" altLang="zh-CN" sz="2000" smtClean="0">
                <a:solidFill>
                  <a:srgbClr val="0000FF"/>
                </a:solidFill>
              </a:rPr>
              <a:pPr eaLnBrk="1" hangingPunct="1"/>
              <a:t>63</a:t>
            </a:fld>
            <a:endParaRPr lang="en-US" altLang="zh-CN" sz="2000" smtClean="0">
              <a:solidFill>
                <a:srgbClr val="0000FF"/>
              </a:solidFill>
            </a:endParaRPr>
          </a:p>
        </p:txBody>
      </p:sp>
      <p:sp>
        <p:nvSpPr>
          <p:cNvPr id="145415" name="Text Box 7"/>
          <p:cNvSpPr txBox="1">
            <a:spLocks noChangeArrowheads="1"/>
          </p:cNvSpPr>
          <p:nvPr/>
        </p:nvSpPr>
        <p:spPr bwMode="auto">
          <a:xfrm>
            <a:off x="660648" y="1946215"/>
            <a:ext cx="7511752"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t>         </a:t>
            </a:r>
            <a:r>
              <a:rPr lang="zh-CN" altLang="en-US" b="1" dirty="0">
                <a:solidFill>
                  <a:srgbClr val="FF0000"/>
                </a:solidFill>
              </a:rPr>
              <a:t>公差带定义</a:t>
            </a:r>
            <a:r>
              <a:rPr lang="zh-CN" altLang="en-US" dirty="0"/>
              <a:t>：</a:t>
            </a:r>
            <a:r>
              <a:rPr lang="zh-CN" altLang="en-US" b="1" dirty="0"/>
              <a:t>公差带为间距等于公差值</a:t>
            </a:r>
            <a:r>
              <a:rPr lang="zh-CN" altLang="en-US" b="1" i="1" dirty="0"/>
              <a:t> </a:t>
            </a:r>
            <a:r>
              <a:rPr lang="en-US" altLang="zh-CN" b="1" i="1" dirty="0"/>
              <a:t>t</a:t>
            </a:r>
            <a:r>
              <a:rPr lang="zh-CN" altLang="en-US" b="1" i="1" dirty="0"/>
              <a:t>、</a:t>
            </a:r>
            <a:r>
              <a:rPr lang="zh-CN" altLang="en-US" b="1" dirty="0"/>
              <a:t>垂直于基准轴线的两平行平面所限定的区域。如下左图所示。</a:t>
            </a:r>
          </a:p>
        </p:txBody>
      </p:sp>
      <p:sp>
        <p:nvSpPr>
          <p:cNvPr id="145416" name="Text Box 8"/>
          <p:cNvSpPr txBox="1">
            <a:spLocks noChangeArrowheads="1"/>
          </p:cNvSpPr>
          <p:nvPr/>
        </p:nvSpPr>
        <p:spPr bwMode="auto">
          <a:xfrm>
            <a:off x="4537397" y="667544"/>
            <a:ext cx="4283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solidFill>
                  <a:srgbClr val="FF0000"/>
                </a:solidFill>
              </a:rPr>
              <a:t>标注示例</a:t>
            </a:r>
            <a:r>
              <a:rPr lang="zh-CN" altLang="en-US" b="1" dirty="0">
                <a:solidFill>
                  <a:schemeClr val="tx2"/>
                </a:solidFill>
              </a:rPr>
              <a:t>如下右图所示</a:t>
            </a:r>
            <a:r>
              <a:rPr lang="zh-CN" altLang="en-US" b="1" dirty="0">
                <a:solidFill>
                  <a:srgbClr val="FF0000"/>
                </a:solidFill>
              </a:rPr>
              <a:t>。</a:t>
            </a:r>
          </a:p>
        </p:txBody>
      </p:sp>
      <p:sp>
        <p:nvSpPr>
          <p:cNvPr id="145417" name="Text Box 9"/>
          <p:cNvSpPr txBox="1">
            <a:spLocks noChangeArrowheads="1"/>
          </p:cNvSpPr>
          <p:nvPr/>
        </p:nvSpPr>
        <p:spPr bwMode="auto">
          <a:xfrm>
            <a:off x="656456" y="1082119"/>
            <a:ext cx="7731968"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solidFill>
                  <a:srgbClr val="FF0000"/>
                </a:solidFill>
              </a:rPr>
              <a:t>         </a:t>
            </a:r>
            <a:r>
              <a:rPr lang="zh-CN" altLang="en-US" b="1" dirty="0">
                <a:solidFill>
                  <a:srgbClr val="FF0000"/>
                </a:solidFill>
              </a:rPr>
              <a:t>标注含义</a:t>
            </a:r>
            <a:r>
              <a:rPr lang="zh-CN" altLang="en-US" dirty="0" smtClean="0"/>
              <a:t>：</a:t>
            </a:r>
            <a:r>
              <a:rPr lang="zh-CN" altLang="en-US" b="1" dirty="0" smtClean="0"/>
              <a:t>提取</a:t>
            </a:r>
            <a:r>
              <a:rPr lang="zh-CN" altLang="en-US" b="1" dirty="0"/>
              <a:t>（实际）表面应限定在间距等于</a:t>
            </a:r>
            <a:r>
              <a:rPr lang="en-US" altLang="zh-CN" b="1" dirty="0"/>
              <a:t>0.1</a:t>
            </a:r>
            <a:r>
              <a:rPr lang="zh-CN" altLang="en-US" b="1" dirty="0"/>
              <a:t>，垂直于基准轴线</a:t>
            </a:r>
            <a:r>
              <a:rPr lang="en-US" altLang="zh-CN" b="1" i="1" dirty="0"/>
              <a:t>D</a:t>
            </a:r>
            <a:r>
              <a:rPr lang="zh-CN" altLang="en-US" b="1" dirty="0"/>
              <a:t>的两平行平面之间。</a:t>
            </a:r>
          </a:p>
        </p:txBody>
      </p:sp>
      <p:sp>
        <p:nvSpPr>
          <p:cNvPr id="145418" name="Text Box 10"/>
          <p:cNvSpPr txBox="1">
            <a:spLocks noChangeArrowheads="1"/>
          </p:cNvSpPr>
          <p:nvPr/>
        </p:nvSpPr>
        <p:spPr bwMode="auto">
          <a:xfrm>
            <a:off x="936873" y="667544"/>
            <a:ext cx="4130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b="1" dirty="0"/>
              <a:t>②  </a:t>
            </a:r>
            <a:r>
              <a:rPr lang="zh-CN" altLang="en-US" b="1" dirty="0"/>
              <a:t>轴向全圆跳动公差带</a:t>
            </a:r>
          </a:p>
        </p:txBody>
      </p:sp>
      <p:grpSp>
        <p:nvGrpSpPr>
          <p:cNvPr id="145422" name="Group 14"/>
          <p:cNvGrpSpPr>
            <a:grpSpLocks/>
          </p:cNvGrpSpPr>
          <p:nvPr/>
        </p:nvGrpSpPr>
        <p:grpSpPr bwMode="auto">
          <a:xfrm>
            <a:off x="922784" y="2863552"/>
            <a:ext cx="3505200" cy="3733800"/>
            <a:chOff x="288" y="1584"/>
            <a:chExt cx="2208" cy="2352"/>
          </a:xfrm>
        </p:grpSpPr>
        <p:graphicFrame>
          <p:nvGraphicFramePr>
            <p:cNvPr id="65547" name="Object 5"/>
            <p:cNvGraphicFramePr>
              <a:graphicFrameLocks noChangeAspect="1"/>
            </p:cNvGraphicFramePr>
            <p:nvPr/>
          </p:nvGraphicFramePr>
          <p:xfrm>
            <a:off x="288" y="1584"/>
            <a:ext cx="2208" cy="2135"/>
          </p:xfrm>
          <a:graphic>
            <a:graphicData uri="http://schemas.openxmlformats.org/presentationml/2006/ole">
              <mc:AlternateContent xmlns:mc="http://schemas.openxmlformats.org/markup-compatibility/2006">
                <mc:Choice xmlns:v="urn:schemas-microsoft-com:vml" Requires="v">
                  <p:oleObj spid="_x0000_s65591" name="位图图像" r:id="rId3" imgW="1428949" imgH="1380952" progId="Paint.Picture">
                    <p:embed/>
                  </p:oleObj>
                </mc:Choice>
                <mc:Fallback>
                  <p:oleObj name="位图图像" r:id="rId3" imgW="1428949" imgH="1380952" progId="Paint.Picture">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8" y="1584"/>
                          <a:ext cx="2208" cy="2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5548" name="Text Box 11"/>
            <p:cNvSpPr txBox="1">
              <a:spLocks noChangeArrowheads="1"/>
            </p:cNvSpPr>
            <p:nvPr/>
          </p:nvSpPr>
          <p:spPr bwMode="auto">
            <a:xfrm>
              <a:off x="624" y="3648"/>
              <a:ext cx="145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公 差 带 图</a:t>
              </a:r>
            </a:p>
          </p:txBody>
        </p:sp>
      </p:grpSp>
      <p:grpSp>
        <p:nvGrpSpPr>
          <p:cNvPr id="145421" name="Group 13"/>
          <p:cNvGrpSpPr>
            <a:grpSpLocks/>
          </p:cNvGrpSpPr>
          <p:nvPr/>
        </p:nvGrpSpPr>
        <p:grpSpPr bwMode="auto">
          <a:xfrm>
            <a:off x="4114800" y="3047702"/>
            <a:ext cx="4202113" cy="3549650"/>
            <a:chOff x="2592" y="1776"/>
            <a:chExt cx="2496" cy="1888"/>
          </a:xfrm>
        </p:grpSpPr>
        <p:graphicFrame>
          <p:nvGraphicFramePr>
            <p:cNvPr id="65545" name="Object 6"/>
            <p:cNvGraphicFramePr>
              <a:graphicFrameLocks noChangeAspect="1"/>
            </p:cNvGraphicFramePr>
            <p:nvPr/>
          </p:nvGraphicFramePr>
          <p:xfrm>
            <a:off x="2592" y="1776"/>
            <a:ext cx="2496" cy="1547"/>
          </p:xfrm>
          <a:graphic>
            <a:graphicData uri="http://schemas.openxmlformats.org/presentationml/2006/ole">
              <mc:AlternateContent xmlns:mc="http://schemas.openxmlformats.org/markup-compatibility/2006">
                <mc:Choice xmlns:v="urn:schemas-microsoft-com:vml" Requires="v">
                  <p:oleObj spid="_x0000_s65592" name="位图图像" r:id="rId5" imgW="1752381" imgH="1085714" progId="Paint.Picture">
                    <p:embed/>
                  </p:oleObj>
                </mc:Choice>
                <mc:Fallback>
                  <p:oleObj name="位图图像" r:id="rId5" imgW="1752381" imgH="1085714" progId="Paint.Picture">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92" y="1776"/>
                          <a:ext cx="2496" cy="1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5546" name="Text Box 12"/>
            <p:cNvSpPr txBox="1">
              <a:spLocks noChangeArrowheads="1"/>
            </p:cNvSpPr>
            <p:nvPr/>
          </p:nvSpPr>
          <p:spPr bwMode="auto">
            <a:xfrm>
              <a:off x="2870" y="3421"/>
              <a:ext cx="1594" cy="2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标 注 示 例 图</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45418"/>
                                        </p:tgtEl>
                                        <p:attrNameLst>
                                          <p:attrName>style.visibility</p:attrName>
                                        </p:attrNameLst>
                                      </p:cBhvr>
                                      <p:to>
                                        <p:strVal val="visible"/>
                                      </p:to>
                                    </p:set>
                                    <p:animEffect transition="in" filter="wipe(left)">
                                      <p:cBhvr>
                                        <p:cTn id="7" dur="300"/>
                                        <p:tgtEl>
                                          <p:spTgt spid="14541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45416"/>
                                        </p:tgtEl>
                                        <p:attrNameLst>
                                          <p:attrName>style.visibility</p:attrName>
                                        </p:attrNameLst>
                                      </p:cBhvr>
                                      <p:to>
                                        <p:strVal val="visible"/>
                                      </p:to>
                                    </p:set>
                                    <p:animEffect transition="in" filter="wipe(left)">
                                      <p:cBhvr>
                                        <p:cTn id="12" dur="300"/>
                                        <p:tgtEl>
                                          <p:spTgt spid="14541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145421"/>
                                        </p:tgtEl>
                                        <p:attrNameLst>
                                          <p:attrName>style.visibility</p:attrName>
                                        </p:attrNameLst>
                                      </p:cBhvr>
                                      <p:to>
                                        <p:strVal val="visible"/>
                                      </p:to>
                                    </p:set>
                                    <p:anim calcmode="lin" valueType="num">
                                      <p:cBhvr additive="base">
                                        <p:cTn id="17" dur="500" fill="hold"/>
                                        <p:tgtEl>
                                          <p:spTgt spid="145421"/>
                                        </p:tgtEl>
                                        <p:attrNameLst>
                                          <p:attrName>ppt_x</p:attrName>
                                        </p:attrNameLst>
                                      </p:cBhvr>
                                      <p:tavLst>
                                        <p:tav tm="0">
                                          <p:val>
                                            <p:strVal val="1+#ppt_w/2"/>
                                          </p:val>
                                        </p:tav>
                                        <p:tav tm="100000">
                                          <p:val>
                                            <p:strVal val="#ppt_x"/>
                                          </p:val>
                                        </p:tav>
                                      </p:tavLst>
                                    </p:anim>
                                    <p:anim calcmode="lin" valueType="num">
                                      <p:cBhvr additive="base">
                                        <p:cTn id="18" dur="500" fill="hold"/>
                                        <p:tgtEl>
                                          <p:spTgt spid="145421"/>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45417"/>
                                        </p:tgtEl>
                                        <p:attrNameLst>
                                          <p:attrName>style.visibility</p:attrName>
                                        </p:attrNameLst>
                                      </p:cBhvr>
                                      <p:to>
                                        <p:strVal val="visible"/>
                                      </p:to>
                                    </p:set>
                                    <p:animEffect transition="in" filter="wipe(left)">
                                      <p:cBhvr>
                                        <p:cTn id="23" dur="300"/>
                                        <p:tgtEl>
                                          <p:spTgt spid="145417"/>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8" fill="hold" nodeType="clickEffect">
                                  <p:stCondLst>
                                    <p:cond delay="0"/>
                                  </p:stCondLst>
                                  <p:childTnLst>
                                    <p:set>
                                      <p:cBhvr>
                                        <p:cTn id="27" dur="1" fill="hold">
                                          <p:stCondLst>
                                            <p:cond delay="0"/>
                                          </p:stCondLst>
                                        </p:cTn>
                                        <p:tgtEl>
                                          <p:spTgt spid="145422"/>
                                        </p:tgtEl>
                                        <p:attrNameLst>
                                          <p:attrName>style.visibility</p:attrName>
                                        </p:attrNameLst>
                                      </p:cBhvr>
                                      <p:to>
                                        <p:strVal val="visible"/>
                                      </p:to>
                                    </p:set>
                                    <p:anim calcmode="lin" valueType="num">
                                      <p:cBhvr additive="base">
                                        <p:cTn id="28" dur="500" fill="hold"/>
                                        <p:tgtEl>
                                          <p:spTgt spid="145422"/>
                                        </p:tgtEl>
                                        <p:attrNameLst>
                                          <p:attrName>ppt_x</p:attrName>
                                        </p:attrNameLst>
                                      </p:cBhvr>
                                      <p:tavLst>
                                        <p:tav tm="0">
                                          <p:val>
                                            <p:strVal val="0-#ppt_w/2"/>
                                          </p:val>
                                        </p:tav>
                                        <p:tav tm="100000">
                                          <p:val>
                                            <p:strVal val="#ppt_x"/>
                                          </p:val>
                                        </p:tav>
                                      </p:tavLst>
                                    </p:anim>
                                    <p:anim calcmode="lin" valueType="num">
                                      <p:cBhvr additive="base">
                                        <p:cTn id="29" dur="500" fill="hold"/>
                                        <p:tgtEl>
                                          <p:spTgt spid="145422"/>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grpId="0" nodeType="clickEffect">
                                  <p:stCondLst>
                                    <p:cond delay="0"/>
                                  </p:stCondLst>
                                  <p:iterate type="wd">
                                    <p:tmPct val="100000"/>
                                  </p:iterate>
                                  <p:childTnLst>
                                    <p:set>
                                      <p:cBhvr>
                                        <p:cTn id="33" dur="1" fill="hold">
                                          <p:stCondLst>
                                            <p:cond delay="0"/>
                                          </p:stCondLst>
                                        </p:cTn>
                                        <p:tgtEl>
                                          <p:spTgt spid="145415"/>
                                        </p:tgtEl>
                                        <p:attrNameLst>
                                          <p:attrName>style.visibility</p:attrName>
                                        </p:attrNameLst>
                                      </p:cBhvr>
                                      <p:to>
                                        <p:strVal val="visible"/>
                                      </p:to>
                                    </p:set>
                                    <p:animEffect transition="in" filter="wipe(left)">
                                      <p:cBhvr>
                                        <p:cTn id="34" dur="300"/>
                                        <p:tgtEl>
                                          <p:spTgt spid="1454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5" grpId="0" autoUpdateAnimBg="0"/>
      <p:bldP spid="145416" grpId="0" autoUpdateAnimBg="0"/>
      <p:bldP spid="145417" grpId="0" autoUpdateAnimBg="0"/>
      <p:bldP spid="145418" grpId="0"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E8C5976D-165A-4077-8FF3-D09B64F74EFF}" type="slidenum">
              <a:rPr lang="en-US" altLang="zh-CN" sz="2000" smtClean="0">
                <a:solidFill>
                  <a:srgbClr val="0000FF"/>
                </a:solidFill>
              </a:rPr>
              <a:pPr eaLnBrk="1" hangingPunct="1"/>
              <a:t>64</a:t>
            </a:fld>
            <a:endParaRPr lang="en-US" altLang="zh-CN" sz="2000" smtClean="0">
              <a:solidFill>
                <a:srgbClr val="0000FF"/>
              </a:solidFill>
            </a:endParaRPr>
          </a:p>
        </p:txBody>
      </p:sp>
      <p:sp>
        <p:nvSpPr>
          <p:cNvPr id="81931" name="Text Box 11"/>
          <p:cNvSpPr txBox="1">
            <a:spLocks noChangeArrowheads="1"/>
          </p:cNvSpPr>
          <p:nvPr/>
        </p:nvSpPr>
        <p:spPr bwMode="auto">
          <a:xfrm>
            <a:off x="444624" y="597817"/>
            <a:ext cx="8087816" cy="316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dirty="0"/>
              <a:t>           </a:t>
            </a:r>
            <a:r>
              <a:rPr lang="zh-CN" altLang="en-US" sz="2800" b="1" dirty="0"/>
              <a:t>跳动公差带能综合</a:t>
            </a:r>
            <a:r>
              <a:rPr lang="zh-CN" altLang="en-US" sz="2800" b="1" dirty="0">
                <a:solidFill>
                  <a:srgbClr val="FF0000"/>
                </a:solidFill>
              </a:rPr>
              <a:t>控制</a:t>
            </a:r>
            <a:r>
              <a:rPr lang="zh-CN" altLang="en-US" sz="2800" b="1" dirty="0"/>
              <a:t>同一被测要素的</a:t>
            </a:r>
            <a:r>
              <a:rPr lang="zh-CN" altLang="en-US" sz="2800" b="1" dirty="0">
                <a:solidFill>
                  <a:srgbClr val="FF0000"/>
                </a:solidFill>
              </a:rPr>
              <a:t>形状误差、方向误差和位置误差</a:t>
            </a:r>
            <a:r>
              <a:rPr lang="zh-CN" altLang="en-US" sz="2800" b="1" dirty="0"/>
              <a:t>。例如径向圆跳动公差带可以同时控制同轴度误差和圆度误差；径向全跳动公差带可以同时控制同轴度误差和圆柱度误差；轴向全跳动公差带可以同时控制端面对基准轴线的垂直度误差和平面度误差。</a:t>
            </a:r>
          </a:p>
        </p:txBody>
      </p:sp>
      <p:sp>
        <p:nvSpPr>
          <p:cNvPr id="81934" name="Rectangle 14"/>
          <p:cNvSpPr>
            <a:spLocks noChangeArrowheads="1"/>
          </p:cNvSpPr>
          <p:nvPr/>
        </p:nvSpPr>
        <p:spPr bwMode="auto">
          <a:xfrm>
            <a:off x="487265" y="3717032"/>
            <a:ext cx="8065591" cy="214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en-US" altLang="zh-CN" dirty="0"/>
              <a:t>         </a:t>
            </a:r>
            <a:r>
              <a:rPr lang="zh-CN" altLang="en-US" sz="2800" b="1" dirty="0"/>
              <a:t>对某一被测要素给出跳动公差后，若不能满足功能要素时，则另行给出形状、方向和位置公差，其公差值应遵守</a:t>
            </a:r>
            <a:r>
              <a:rPr lang="zh-CN" altLang="en-US" sz="2800" b="1" dirty="0">
                <a:solidFill>
                  <a:srgbClr val="FF0000"/>
                </a:solidFill>
              </a:rPr>
              <a:t>形状公差小于方向公差</a:t>
            </a:r>
            <a:r>
              <a:rPr lang="zh-CN" altLang="en-US" sz="2800" b="1" dirty="0"/>
              <a:t>，</a:t>
            </a:r>
            <a:r>
              <a:rPr lang="zh-CN" altLang="en-US" sz="2800" b="1" dirty="0">
                <a:solidFill>
                  <a:srgbClr val="FF0000"/>
                </a:solidFill>
              </a:rPr>
              <a:t>方向公差小于位置公差，位置公差小于跳动公差</a:t>
            </a:r>
            <a:r>
              <a:rPr lang="zh-CN" altLang="en-US" sz="2800" b="1" dirty="0"/>
              <a:t>的原则。</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81931"/>
                                        </p:tgtEl>
                                        <p:attrNameLst>
                                          <p:attrName>style.visibility</p:attrName>
                                        </p:attrNameLst>
                                      </p:cBhvr>
                                      <p:to>
                                        <p:strVal val="visible"/>
                                      </p:to>
                                    </p:set>
                                    <p:animEffect transition="in" filter="wipe(left)">
                                      <p:cBhvr>
                                        <p:cTn id="7" dur="750"/>
                                        <p:tgtEl>
                                          <p:spTgt spid="8193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81934"/>
                                        </p:tgtEl>
                                        <p:attrNameLst>
                                          <p:attrName>style.visibility</p:attrName>
                                        </p:attrNameLst>
                                      </p:cBhvr>
                                      <p:to>
                                        <p:strVal val="visible"/>
                                      </p:to>
                                    </p:set>
                                    <p:animEffect transition="in" filter="wipe(left)">
                                      <p:cBhvr>
                                        <p:cTn id="12" dur="300"/>
                                        <p:tgtEl>
                                          <p:spTgt spid="819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31" grpId="0" autoUpdateAnimBg="0"/>
      <p:bldP spid="81934" grpId="0" autoUpdateAnimBg="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F5CA78C5-A34B-4AC7-A51C-A0BA82BED37B}" type="slidenum">
              <a:rPr lang="en-US" altLang="zh-CN" sz="2000" smtClean="0">
                <a:solidFill>
                  <a:srgbClr val="0000FF"/>
                </a:solidFill>
              </a:rPr>
              <a:pPr eaLnBrk="1" hangingPunct="1"/>
              <a:t>65</a:t>
            </a:fld>
            <a:endParaRPr lang="en-US" altLang="zh-CN" sz="2000" smtClean="0">
              <a:solidFill>
                <a:srgbClr val="0000FF"/>
              </a:solidFill>
            </a:endParaRPr>
          </a:p>
        </p:txBody>
      </p:sp>
      <p:sp>
        <p:nvSpPr>
          <p:cNvPr id="93188" name="Text Box 4"/>
          <p:cNvSpPr txBox="1">
            <a:spLocks noChangeArrowheads="1"/>
          </p:cNvSpPr>
          <p:nvPr/>
        </p:nvSpPr>
        <p:spPr bwMode="auto">
          <a:xfrm>
            <a:off x="1318592" y="495895"/>
            <a:ext cx="570168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圆跳动和全跳动的区别：</a:t>
            </a:r>
          </a:p>
        </p:txBody>
      </p:sp>
      <p:sp>
        <p:nvSpPr>
          <p:cNvPr id="93259" name="Text Box 75"/>
          <p:cNvSpPr txBox="1">
            <a:spLocks noChangeArrowheads="1"/>
          </p:cNvSpPr>
          <p:nvPr/>
        </p:nvSpPr>
        <p:spPr bwMode="auto">
          <a:xfrm>
            <a:off x="1531318" y="1181695"/>
            <a:ext cx="3542034"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dirty="0"/>
              <a:t>(1) </a:t>
            </a:r>
            <a:r>
              <a:rPr lang="zh-CN" altLang="en-US" sz="2800" b="1" dirty="0"/>
              <a:t>径向跳动</a:t>
            </a:r>
          </a:p>
        </p:txBody>
      </p:sp>
      <p:grpSp>
        <p:nvGrpSpPr>
          <p:cNvPr id="93262" name="Group 78"/>
          <p:cNvGrpSpPr>
            <a:grpSpLocks/>
          </p:cNvGrpSpPr>
          <p:nvPr/>
        </p:nvGrpSpPr>
        <p:grpSpPr bwMode="auto">
          <a:xfrm>
            <a:off x="1340768" y="2597150"/>
            <a:ext cx="1143000" cy="831850"/>
            <a:chOff x="1008" y="2592"/>
            <a:chExt cx="720" cy="524"/>
          </a:xfrm>
        </p:grpSpPr>
        <p:graphicFrame>
          <p:nvGraphicFramePr>
            <p:cNvPr id="67636" name="Object 76"/>
            <p:cNvGraphicFramePr>
              <a:graphicFrameLocks noChangeAspect="1"/>
            </p:cNvGraphicFramePr>
            <p:nvPr/>
          </p:nvGraphicFramePr>
          <p:xfrm>
            <a:off x="1008" y="2592"/>
            <a:ext cx="720" cy="524"/>
          </p:xfrm>
          <a:graphic>
            <a:graphicData uri="http://schemas.openxmlformats.org/presentationml/2006/ole">
              <mc:AlternateContent xmlns:mc="http://schemas.openxmlformats.org/markup-compatibility/2006">
                <mc:Choice xmlns:v="urn:schemas-microsoft-com:vml" Requires="v">
                  <p:oleObj spid="_x0000_s67680" name="Equation" r:id="rId3" imgW="279279" imgH="203112" progId="Equation.3">
                    <p:embed/>
                  </p:oleObj>
                </mc:Choice>
                <mc:Fallback>
                  <p:oleObj name="Equation" r:id="rId3" imgW="279279" imgH="203112" progId="Equation.3">
                    <p:embed/>
                    <p:pic>
                      <p:nvPicPr>
                        <p:cNvPr id="0" name="Object 7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8" y="2592"/>
                          <a:ext cx="720" cy="5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7637" name="Line 77"/>
            <p:cNvSpPr>
              <a:spLocks noChangeShapeType="1"/>
            </p:cNvSpPr>
            <p:nvPr/>
          </p:nvSpPr>
          <p:spPr bwMode="auto">
            <a:xfrm flipV="1">
              <a:off x="1200" y="2928"/>
              <a:ext cx="192" cy="96"/>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93294" name="Group 110"/>
          <p:cNvGrpSpPr>
            <a:grpSpLocks/>
          </p:cNvGrpSpPr>
          <p:nvPr/>
        </p:nvGrpSpPr>
        <p:grpSpPr bwMode="auto">
          <a:xfrm>
            <a:off x="3168352" y="1482824"/>
            <a:ext cx="4572000" cy="3962400"/>
            <a:chOff x="1824" y="864"/>
            <a:chExt cx="2880" cy="2496"/>
          </a:xfrm>
        </p:grpSpPr>
        <p:sp>
          <p:nvSpPr>
            <p:cNvPr id="67594" name="Line 42"/>
            <p:cNvSpPr>
              <a:spLocks noChangeShapeType="1"/>
            </p:cNvSpPr>
            <p:nvPr/>
          </p:nvSpPr>
          <p:spPr bwMode="auto">
            <a:xfrm>
              <a:off x="2304" y="1536"/>
              <a:ext cx="0" cy="624"/>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67595" name="Group 109"/>
            <p:cNvGrpSpPr>
              <a:grpSpLocks/>
            </p:cNvGrpSpPr>
            <p:nvPr/>
          </p:nvGrpSpPr>
          <p:grpSpPr bwMode="auto">
            <a:xfrm>
              <a:off x="1824" y="864"/>
              <a:ext cx="2880" cy="2496"/>
              <a:chOff x="1728" y="528"/>
              <a:chExt cx="2880" cy="2496"/>
            </a:xfrm>
          </p:grpSpPr>
          <p:grpSp>
            <p:nvGrpSpPr>
              <p:cNvPr id="67596" name="Group 36"/>
              <p:cNvGrpSpPr>
                <a:grpSpLocks/>
              </p:cNvGrpSpPr>
              <p:nvPr/>
            </p:nvGrpSpPr>
            <p:grpSpPr bwMode="auto">
              <a:xfrm>
                <a:off x="1728" y="528"/>
                <a:ext cx="2880" cy="1632"/>
                <a:chOff x="1104" y="432"/>
                <a:chExt cx="2880" cy="1632"/>
              </a:xfrm>
            </p:grpSpPr>
            <p:grpSp>
              <p:nvGrpSpPr>
                <p:cNvPr id="67613" name="Group 27"/>
                <p:cNvGrpSpPr>
                  <a:grpSpLocks/>
                </p:cNvGrpSpPr>
                <p:nvPr/>
              </p:nvGrpSpPr>
              <p:grpSpPr bwMode="auto">
                <a:xfrm>
                  <a:off x="1104" y="768"/>
                  <a:ext cx="2880" cy="1296"/>
                  <a:chOff x="1104" y="768"/>
                  <a:chExt cx="2880" cy="1296"/>
                </a:xfrm>
              </p:grpSpPr>
              <p:sp>
                <p:nvSpPr>
                  <p:cNvPr id="67622" name="Rectangle 5"/>
                  <p:cNvSpPr>
                    <a:spLocks noChangeArrowheads="1"/>
                  </p:cNvSpPr>
                  <p:nvPr/>
                </p:nvSpPr>
                <p:spPr bwMode="auto">
                  <a:xfrm>
                    <a:off x="1296" y="1128"/>
                    <a:ext cx="768" cy="624"/>
                  </a:xfrm>
                  <a:prstGeom prst="rect">
                    <a:avLst/>
                  </a:prstGeom>
                  <a:noFill/>
                  <a:ln w="762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7623" name="Line 7"/>
                  <p:cNvSpPr>
                    <a:spLocks noChangeShapeType="1"/>
                  </p:cNvSpPr>
                  <p:nvPr/>
                </p:nvSpPr>
                <p:spPr bwMode="auto">
                  <a:xfrm>
                    <a:off x="1104" y="1440"/>
                    <a:ext cx="2880" cy="0"/>
                  </a:xfrm>
                  <a:prstGeom prst="line">
                    <a:avLst/>
                  </a:prstGeom>
                  <a:noFill/>
                  <a:ln w="2857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624" name="Freeform 12"/>
                  <p:cNvSpPr>
                    <a:spLocks/>
                  </p:cNvSpPr>
                  <p:nvPr/>
                </p:nvSpPr>
                <p:spPr bwMode="auto">
                  <a:xfrm>
                    <a:off x="2448" y="768"/>
                    <a:ext cx="288" cy="96"/>
                  </a:xfrm>
                  <a:custGeom>
                    <a:avLst/>
                    <a:gdLst>
                      <a:gd name="T0" fmla="*/ 0 w 288"/>
                      <a:gd name="T1" fmla="*/ 96 h 96"/>
                      <a:gd name="T2" fmla="*/ 144 w 288"/>
                      <a:gd name="T3" fmla="*/ 0 h 96"/>
                      <a:gd name="T4" fmla="*/ 288 w 288"/>
                      <a:gd name="T5" fmla="*/ 96 h 96"/>
                      <a:gd name="T6" fmla="*/ 0 60000 65536"/>
                      <a:gd name="T7" fmla="*/ 0 60000 65536"/>
                      <a:gd name="T8" fmla="*/ 0 60000 65536"/>
                    </a:gdLst>
                    <a:ahLst/>
                    <a:cxnLst>
                      <a:cxn ang="T6">
                        <a:pos x="T0" y="T1"/>
                      </a:cxn>
                      <a:cxn ang="T7">
                        <a:pos x="T2" y="T3"/>
                      </a:cxn>
                      <a:cxn ang="T8">
                        <a:pos x="T4" y="T5"/>
                      </a:cxn>
                    </a:cxnLst>
                    <a:rect l="0" t="0" r="r" b="b"/>
                    <a:pathLst>
                      <a:path w="288" h="96">
                        <a:moveTo>
                          <a:pt x="0" y="96"/>
                        </a:moveTo>
                        <a:cubicBezTo>
                          <a:pt x="48" y="48"/>
                          <a:pt x="96" y="0"/>
                          <a:pt x="144" y="0"/>
                        </a:cubicBezTo>
                        <a:cubicBezTo>
                          <a:pt x="192" y="0"/>
                          <a:pt x="272" y="80"/>
                          <a:pt x="288" y="96"/>
                        </a:cubicBezTo>
                      </a:path>
                    </a:pathLst>
                  </a:custGeom>
                  <a:noFill/>
                  <a:ln w="762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625" name="Rectangle 13"/>
                  <p:cNvSpPr>
                    <a:spLocks noChangeArrowheads="1"/>
                  </p:cNvSpPr>
                  <p:nvPr/>
                </p:nvSpPr>
                <p:spPr bwMode="auto">
                  <a:xfrm>
                    <a:off x="3024" y="1056"/>
                    <a:ext cx="288" cy="9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7626" name="Line 16"/>
                  <p:cNvSpPr>
                    <a:spLocks noChangeShapeType="1"/>
                  </p:cNvSpPr>
                  <p:nvPr/>
                </p:nvSpPr>
                <p:spPr bwMode="auto">
                  <a:xfrm>
                    <a:off x="2064" y="864"/>
                    <a:ext cx="0" cy="120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627" name="Line 17"/>
                  <p:cNvSpPr>
                    <a:spLocks noChangeShapeType="1"/>
                  </p:cNvSpPr>
                  <p:nvPr/>
                </p:nvSpPr>
                <p:spPr bwMode="auto">
                  <a:xfrm>
                    <a:off x="3744" y="864"/>
                    <a:ext cx="0" cy="120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628" name="Line 18"/>
                  <p:cNvSpPr>
                    <a:spLocks noChangeShapeType="1"/>
                  </p:cNvSpPr>
                  <p:nvPr/>
                </p:nvSpPr>
                <p:spPr bwMode="auto">
                  <a:xfrm>
                    <a:off x="2064" y="2064"/>
                    <a:ext cx="1680"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629" name="Freeform 19"/>
                  <p:cNvSpPr>
                    <a:spLocks/>
                  </p:cNvSpPr>
                  <p:nvPr/>
                </p:nvSpPr>
                <p:spPr bwMode="auto">
                  <a:xfrm flipV="1">
                    <a:off x="3168" y="864"/>
                    <a:ext cx="288" cy="96"/>
                  </a:xfrm>
                  <a:custGeom>
                    <a:avLst/>
                    <a:gdLst>
                      <a:gd name="T0" fmla="*/ 0 w 288"/>
                      <a:gd name="T1" fmla="*/ 96 h 96"/>
                      <a:gd name="T2" fmla="*/ 144 w 288"/>
                      <a:gd name="T3" fmla="*/ 0 h 96"/>
                      <a:gd name="T4" fmla="*/ 288 w 288"/>
                      <a:gd name="T5" fmla="*/ 96 h 96"/>
                      <a:gd name="T6" fmla="*/ 0 60000 65536"/>
                      <a:gd name="T7" fmla="*/ 0 60000 65536"/>
                      <a:gd name="T8" fmla="*/ 0 60000 65536"/>
                    </a:gdLst>
                    <a:ahLst/>
                    <a:cxnLst>
                      <a:cxn ang="T6">
                        <a:pos x="T0" y="T1"/>
                      </a:cxn>
                      <a:cxn ang="T7">
                        <a:pos x="T2" y="T3"/>
                      </a:cxn>
                      <a:cxn ang="T8">
                        <a:pos x="T4" y="T5"/>
                      </a:cxn>
                    </a:cxnLst>
                    <a:rect l="0" t="0" r="r" b="b"/>
                    <a:pathLst>
                      <a:path w="288" h="96">
                        <a:moveTo>
                          <a:pt x="0" y="96"/>
                        </a:moveTo>
                        <a:cubicBezTo>
                          <a:pt x="48" y="48"/>
                          <a:pt x="96" y="0"/>
                          <a:pt x="144" y="0"/>
                        </a:cubicBezTo>
                        <a:cubicBezTo>
                          <a:pt x="192" y="0"/>
                          <a:pt x="272" y="80"/>
                          <a:pt x="288" y="96"/>
                        </a:cubicBezTo>
                      </a:path>
                    </a:pathLst>
                  </a:custGeom>
                  <a:noFill/>
                  <a:ln w="762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630" name="Line 20"/>
                  <p:cNvSpPr>
                    <a:spLocks noChangeShapeType="1"/>
                  </p:cNvSpPr>
                  <p:nvPr/>
                </p:nvSpPr>
                <p:spPr bwMode="auto">
                  <a:xfrm>
                    <a:off x="2064" y="864"/>
                    <a:ext cx="384"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631" name="Line 21"/>
                  <p:cNvSpPr>
                    <a:spLocks noChangeShapeType="1"/>
                  </p:cNvSpPr>
                  <p:nvPr/>
                </p:nvSpPr>
                <p:spPr bwMode="auto">
                  <a:xfrm>
                    <a:off x="2736" y="864"/>
                    <a:ext cx="432"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632" name="Line 22"/>
                  <p:cNvSpPr>
                    <a:spLocks noChangeShapeType="1"/>
                  </p:cNvSpPr>
                  <p:nvPr/>
                </p:nvSpPr>
                <p:spPr bwMode="auto">
                  <a:xfrm>
                    <a:off x="3456" y="864"/>
                    <a:ext cx="288"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633" name="Line 23"/>
                  <p:cNvSpPr>
                    <a:spLocks noChangeShapeType="1"/>
                  </p:cNvSpPr>
                  <p:nvPr/>
                </p:nvSpPr>
                <p:spPr bwMode="auto">
                  <a:xfrm>
                    <a:off x="3744" y="864"/>
                    <a:ext cx="96" cy="96"/>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634" name="Line 24"/>
                  <p:cNvSpPr>
                    <a:spLocks noChangeShapeType="1"/>
                  </p:cNvSpPr>
                  <p:nvPr/>
                </p:nvSpPr>
                <p:spPr bwMode="auto">
                  <a:xfrm flipV="1">
                    <a:off x="3744" y="1968"/>
                    <a:ext cx="96" cy="96"/>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635" name="Line 25"/>
                  <p:cNvSpPr>
                    <a:spLocks noChangeShapeType="1"/>
                  </p:cNvSpPr>
                  <p:nvPr/>
                </p:nvSpPr>
                <p:spPr bwMode="auto">
                  <a:xfrm>
                    <a:off x="3840" y="960"/>
                    <a:ext cx="0" cy="1008"/>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67614" name="Line 28"/>
                <p:cNvSpPr>
                  <a:spLocks noChangeShapeType="1"/>
                </p:cNvSpPr>
                <p:nvPr/>
              </p:nvSpPr>
              <p:spPr bwMode="auto">
                <a:xfrm>
                  <a:off x="2208" y="768"/>
                  <a:ext cx="52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615" name="Line 29"/>
                <p:cNvSpPr>
                  <a:spLocks noChangeShapeType="1"/>
                </p:cNvSpPr>
                <p:nvPr/>
              </p:nvSpPr>
              <p:spPr bwMode="auto">
                <a:xfrm>
                  <a:off x="2928" y="960"/>
                  <a:ext cx="52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616" name="Line 30"/>
                <p:cNvSpPr>
                  <a:spLocks noChangeShapeType="1"/>
                </p:cNvSpPr>
                <p:nvPr/>
              </p:nvSpPr>
              <p:spPr bwMode="auto">
                <a:xfrm>
                  <a:off x="2304" y="528"/>
                  <a:ext cx="0" cy="24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617" name="Line 31"/>
                <p:cNvSpPr>
                  <a:spLocks noChangeShapeType="1"/>
                </p:cNvSpPr>
                <p:nvPr/>
              </p:nvSpPr>
              <p:spPr bwMode="auto">
                <a:xfrm>
                  <a:off x="2304" y="864"/>
                  <a:ext cx="0" cy="288"/>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618" name="Line 32"/>
                <p:cNvSpPr>
                  <a:spLocks noChangeShapeType="1"/>
                </p:cNvSpPr>
                <p:nvPr/>
              </p:nvSpPr>
              <p:spPr bwMode="auto">
                <a:xfrm>
                  <a:off x="3024" y="432"/>
                  <a:ext cx="0" cy="432"/>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619" name="Line 33"/>
                <p:cNvSpPr>
                  <a:spLocks noChangeShapeType="1"/>
                </p:cNvSpPr>
                <p:nvPr/>
              </p:nvSpPr>
              <p:spPr bwMode="auto">
                <a:xfrm>
                  <a:off x="3024" y="960"/>
                  <a:ext cx="0" cy="288"/>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620" name="Text Box 34"/>
                <p:cNvSpPr txBox="1">
                  <a:spLocks noChangeArrowheads="1"/>
                </p:cNvSpPr>
                <p:nvPr/>
              </p:nvSpPr>
              <p:spPr bwMode="auto">
                <a:xfrm rot="-5400000">
                  <a:off x="1838" y="514"/>
                  <a:ext cx="396"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a:t>0.1</a:t>
                  </a:r>
                </a:p>
              </p:txBody>
            </p:sp>
            <p:sp>
              <p:nvSpPr>
                <p:cNvPr id="67621" name="Text Box 35"/>
                <p:cNvSpPr txBox="1">
                  <a:spLocks noChangeArrowheads="1"/>
                </p:cNvSpPr>
                <p:nvPr/>
              </p:nvSpPr>
              <p:spPr bwMode="auto">
                <a:xfrm rot="-5400000">
                  <a:off x="2606" y="466"/>
                  <a:ext cx="396"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a:t>0.1</a:t>
                  </a:r>
                </a:p>
              </p:txBody>
            </p:sp>
          </p:grpSp>
          <p:grpSp>
            <p:nvGrpSpPr>
              <p:cNvPr id="67597" name="Group 58"/>
              <p:cNvGrpSpPr>
                <a:grpSpLocks/>
              </p:cNvGrpSpPr>
              <p:nvPr/>
            </p:nvGrpSpPr>
            <p:grpSpPr bwMode="auto">
              <a:xfrm>
                <a:off x="3264" y="2448"/>
                <a:ext cx="1296" cy="576"/>
                <a:chOff x="2400" y="2784"/>
                <a:chExt cx="1296" cy="576"/>
              </a:xfrm>
            </p:grpSpPr>
            <p:sp>
              <p:nvSpPr>
                <p:cNvPr id="67604" name="Rectangle 48"/>
                <p:cNvSpPr>
                  <a:spLocks noChangeArrowheads="1"/>
                </p:cNvSpPr>
                <p:nvPr/>
              </p:nvSpPr>
              <p:spPr bwMode="auto">
                <a:xfrm>
                  <a:off x="2400" y="2784"/>
                  <a:ext cx="1296" cy="288"/>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i="1"/>
                    <a:t>                    A</a:t>
                  </a:r>
                </a:p>
              </p:txBody>
            </p:sp>
            <p:sp>
              <p:nvSpPr>
                <p:cNvPr id="67605" name="Rectangle 49"/>
                <p:cNvSpPr>
                  <a:spLocks noChangeArrowheads="1"/>
                </p:cNvSpPr>
                <p:nvPr/>
              </p:nvSpPr>
              <p:spPr bwMode="auto">
                <a:xfrm>
                  <a:off x="2400" y="3072"/>
                  <a:ext cx="1296" cy="288"/>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i="1"/>
                    <a:t>                    A</a:t>
                  </a:r>
                </a:p>
              </p:txBody>
            </p:sp>
            <p:sp>
              <p:nvSpPr>
                <p:cNvPr id="67606" name="Line 50"/>
                <p:cNvSpPr>
                  <a:spLocks noChangeShapeType="1"/>
                </p:cNvSpPr>
                <p:nvPr/>
              </p:nvSpPr>
              <p:spPr bwMode="auto">
                <a:xfrm flipV="1">
                  <a:off x="2496" y="2832"/>
                  <a:ext cx="144" cy="192"/>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67607" name="Group 54"/>
                <p:cNvGrpSpPr>
                  <a:grpSpLocks/>
                </p:cNvGrpSpPr>
                <p:nvPr/>
              </p:nvGrpSpPr>
              <p:grpSpPr bwMode="auto">
                <a:xfrm>
                  <a:off x="2448" y="3120"/>
                  <a:ext cx="384" cy="192"/>
                  <a:chOff x="2448" y="3552"/>
                  <a:chExt cx="384" cy="192"/>
                </a:xfrm>
              </p:grpSpPr>
              <p:sp>
                <p:nvSpPr>
                  <p:cNvPr id="67610" name="Line 51"/>
                  <p:cNvSpPr>
                    <a:spLocks noChangeShapeType="1"/>
                  </p:cNvSpPr>
                  <p:nvPr/>
                </p:nvSpPr>
                <p:spPr bwMode="auto">
                  <a:xfrm flipV="1">
                    <a:off x="2448" y="3552"/>
                    <a:ext cx="144" cy="192"/>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611" name="Line 52"/>
                  <p:cNvSpPr>
                    <a:spLocks noChangeShapeType="1"/>
                  </p:cNvSpPr>
                  <p:nvPr/>
                </p:nvSpPr>
                <p:spPr bwMode="auto">
                  <a:xfrm flipV="1">
                    <a:off x="2688" y="3552"/>
                    <a:ext cx="144" cy="192"/>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612" name="Line 53"/>
                  <p:cNvSpPr>
                    <a:spLocks noChangeShapeType="1"/>
                  </p:cNvSpPr>
                  <p:nvPr/>
                </p:nvSpPr>
                <p:spPr bwMode="auto">
                  <a:xfrm>
                    <a:off x="2448" y="3744"/>
                    <a:ext cx="24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67608" name="Line 55"/>
                <p:cNvSpPr>
                  <a:spLocks noChangeShapeType="1"/>
                </p:cNvSpPr>
                <p:nvPr/>
              </p:nvSpPr>
              <p:spPr bwMode="auto">
                <a:xfrm>
                  <a:off x="2880" y="2784"/>
                  <a:ext cx="0" cy="57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609" name="Line 57"/>
                <p:cNvSpPr>
                  <a:spLocks noChangeShapeType="1"/>
                </p:cNvSpPr>
                <p:nvPr/>
              </p:nvSpPr>
              <p:spPr bwMode="auto">
                <a:xfrm>
                  <a:off x="3360" y="2784"/>
                  <a:ext cx="0" cy="57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67598" name="Line 61"/>
              <p:cNvSpPr>
                <a:spLocks noChangeShapeType="1"/>
              </p:cNvSpPr>
              <p:nvPr/>
            </p:nvSpPr>
            <p:spPr bwMode="auto">
              <a:xfrm>
                <a:off x="2928" y="2160"/>
                <a:ext cx="0" cy="576"/>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599" name="Line 62"/>
              <p:cNvSpPr>
                <a:spLocks noChangeShapeType="1"/>
              </p:cNvSpPr>
              <p:nvPr/>
            </p:nvSpPr>
            <p:spPr bwMode="auto">
              <a:xfrm>
                <a:off x="2928" y="2736"/>
                <a:ext cx="336"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67600" name="Group 105"/>
              <p:cNvGrpSpPr>
                <a:grpSpLocks/>
              </p:cNvGrpSpPr>
              <p:nvPr/>
            </p:nvGrpSpPr>
            <p:grpSpPr bwMode="auto">
              <a:xfrm>
                <a:off x="2064" y="1824"/>
                <a:ext cx="283" cy="666"/>
                <a:chOff x="530" y="1200"/>
                <a:chExt cx="283" cy="666"/>
              </a:xfrm>
            </p:grpSpPr>
            <p:sp>
              <p:nvSpPr>
                <p:cNvPr id="67601" name="AutoShape 106"/>
                <p:cNvSpPr>
                  <a:spLocks noChangeArrowheads="1"/>
                </p:cNvSpPr>
                <p:nvPr/>
              </p:nvSpPr>
              <p:spPr bwMode="auto">
                <a:xfrm flipV="1">
                  <a:off x="530" y="1200"/>
                  <a:ext cx="283" cy="245"/>
                </a:xfrm>
                <a:prstGeom prst="triangle">
                  <a:avLst>
                    <a:gd name="adj" fmla="val 50000"/>
                  </a:avLst>
                </a:prstGeom>
                <a:solidFill>
                  <a:srgbClr val="000000"/>
                </a:solidFill>
                <a:ln w="2857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67602" name="Line 107"/>
                <p:cNvSpPr>
                  <a:spLocks noChangeShapeType="1"/>
                </p:cNvSpPr>
                <p:nvPr/>
              </p:nvSpPr>
              <p:spPr bwMode="auto">
                <a:xfrm>
                  <a:off x="672" y="1437"/>
                  <a:ext cx="0" cy="151"/>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7603" name="Rectangle 108"/>
                <p:cNvSpPr>
                  <a:spLocks noChangeArrowheads="1"/>
                </p:cNvSpPr>
                <p:nvPr/>
              </p:nvSpPr>
              <p:spPr bwMode="auto">
                <a:xfrm>
                  <a:off x="552" y="1584"/>
                  <a:ext cx="240" cy="282"/>
                </a:xfrm>
                <a:prstGeom prst="rect">
                  <a:avLst/>
                </a:prstGeom>
                <a:noFill/>
                <a:ln w="28575">
                  <a:solidFill>
                    <a:srgbClr val="000000"/>
                  </a:solidFill>
                  <a:miter lim="800000"/>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0" hangingPunct="0"/>
                  <a:r>
                    <a:rPr kumimoji="0" lang="en-US" altLang="zh-CN" sz="4000" i="1">
                      <a:solidFill>
                        <a:srgbClr val="000000"/>
                      </a:solidFill>
                    </a:rPr>
                    <a:t>A</a:t>
                  </a:r>
                </a:p>
              </p:txBody>
            </p:sp>
          </p:grpSp>
        </p:grpSp>
      </p:grpSp>
      <p:grpSp>
        <p:nvGrpSpPr>
          <p:cNvPr id="93296" name="Group 112"/>
          <p:cNvGrpSpPr>
            <a:grpSpLocks/>
          </p:cNvGrpSpPr>
          <p:nvPr/>
        </p:nvGrpSpPr>
        <p:grpSpPr bwMode="auto">
          <a:xfrm>
            <a:off x="1043608" y="3933056"/>
            <a:ext cx="1403350" cy="831850"/>
            <a:chOff x="291" y="2750"/>
            <a:chExt cx="884" cy="524"/>
          </a:xfrm>
        </p:grpSpPr>
        <p:graphicFrame>
          <p:nvGraphicFramePr>
            <p:cNvPr id="67592" name="Object 80"/>
            <p:cNvGraphicFramePr>
              <a:graphicFrameLocks noChangeAspect="1"/>
            </p:cNvGraphicFramePr>
            <p:nvPr/>
          </p:nvGraphicFramePr>
          <p:xfrm>
            <a:off x="291" y="2750"/>
            <a:ext cx="884" cy="524"/>
          </p:xfrm>
          <a:graphic>
            <a:graphicData uri="http://schemas.openxmlformats.org/presentationml/2006/ole">
              <mc:AlternateContent xmlns:mc="http://schemas.openxmlformats.org/markup-compatibility/2006">
                <mc:Choice xmlns:v="urn:schemas-microsoft-com:vml" Requires="v">
                  <p:oleObj spid="_x0000_s67681" name="公式" r:id="rId5" imgW="342751" imgH="203112" progId="Equation.3">
                    <p:embed/>
                  </p:oleObj>
                </mc:Choice>
                <mc:Fallback>
                  <p:oleObj name="公式" r:id="rId5" imgW="342751" imgH="203112" progId="Equation.3">
                    <p:embed/>
                    <p:pic>
                      <p:nvPicPr>
                        <p:cNvPr id="0" name="Object 8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1" y="2750"/>
                          <a:ext cx="884" cy="5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67593" name="Picture 11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76" y="3022"/>
              <a:ext cx="272" cy="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3188"/>
                                        </p:tgtEl>
                                        <p:attrNameLst>
                                          <p:attrName>style.visibility</p:attrName>
                                        </p:attrNameLst>
                                      </p:cBhvr>
                                      <p:to>
                                        <p:strVal val="visible"/>
                                      </p:to>
                                    </p:set>
                                    <p:animEffect transition="in" filter="wipe(left)">
                                      <p:cBhvr>
                                        <p:cTn id="7" dur="300"/>
                                        <p:tgtEl>
                                          <p:spTgt spid="9318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93259"/>
                                        </p:tgtEl>
                                        <p:attrNameLst>
                                          <p:attrName>style.visibility</p:attrName>
                                        </p:attrNameLst>
                                      </p:cBhvr>
                                      <p:to>
                                        <p:strVal val="visible"/>
                                      </p:to>
                                    </p:set>
                                    <p:animEffect transition="in" filter="wipe(left)">
                                      <p:cBhvr>
                                        <p:cTn id="12" dur="300"/>
                                        <p:tgtEl>
                                          <p:spTgt spid="9325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nodeType="clickEffect">
                                  <p:stCondLst>
                                    <p:cond delay="0"/>
                                  </p:stCondLst>
                                  <p:childTnLst>
                                    <p:set>
                                      <p:cBhvr>
                                        <p:cTn id="16" dur="1" fill="hold">
                                          <p:stCondLst>
                                            <p:cond delay="0"/>
                                          </p:stCondLst>
                                        </p:cTn>
                                        <p:tgtEl>
                                          <p:spTgt spid="93294"/>
                                        </p:tgtEl>
                                        <p:attrNameLst>
                                          <p:attrName>style.visibility</p:attrName>
                                        </p:attrNameLst>
                                      </p:cBhvr>
                                      <p:to>
                                        <p:strVal val="visible"/>
                                      </p:to>
                                    </p:set>
                                    <p:anim calcmode="lin" valueType="num">
                                      <p:cBhvr additive="base">
                                        <p:cTn id="17" dur="500" fill="hold"/>
                                        <p:tgtEl>
                                          <p:spTgt spid="93294"/>
                                        </p:tgtEl>
                                        <p:attrNameLst>
                                          <p:attrName>ppt_x</p:attrName>
                                        </p:attrNameLst>
                                      </p:cBhvr>
                                      <p:tavLst>
                                        <p:tav tm="0">
                                          <p:val>
                                            <p:strVal val="0-#ppt_w/2"/>
                                          </p:val>
                                        </p:tav>
                                        <p:tav tm="100000">
                                          <p:val>
                                            <p:strVal val="#ppt_x"/>
                                          </p:val>
                                        </p:tav>
                                      </p:tavLst>
                                    </p:anim>
                                    <p:anim calcmode="lin" valueType="num">
                                      <p:cBhvr additive="base">
                                        <p:cTn id="18" dur="500" fill="hold"/>
                                        <p:tgtEl>
                                          <p:spTgt spid="93294"/>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93262"/>
                                        </p:tgtEl>
                                        <p:attrNameLst>
                                          <p:attrName>style.visibility</p:attrName>
                                        </p:attrNameLst>
                                      </p:cBhvr>
                                      <p:to>
                                        <p:strVal val="visible"/>
                                      </p:to>
                                    </p:set>
                                    <p:animEffect transition="in" filter="wipe(left)">
                                      <p:cBhvr>
                                        <p:cTn id="23" dur="500"/>
                                        <p:tgtEl>
                                          <p:spTgt spid="93262"/>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10" fill="hold" nodeType="clickEffect">
                                  <p:stCondLst>
                                    <p:cond delay="0"/>
                                  </p:stCondLst>
                                  <p:childTnLst>
                                    <p:set>
                                      <p:cBhvr>
                                        <p:cTn id="27" dur="1" fill="hold">
                                          <p:stCondLst>
                                            <p:cond delay="0"/>
                                          </p:stCondLst>
                                        </p:cTn>
                                        <p:tgtEl>
                                          <p:spTgt spid="93296"/>
                                        </p:tgtEl>
                                        <p:attrNameLst>
                                          <p:attrName>style.visibility</p:attrName>
                                        </p:attrNameLst>
                                      </p:cBhvr>
                                      <p:to>
                                        <p:strVal val="visible"/>
                                      </p:to>
                                    </p:set>
                                    <p:animEffect transition="in" filter="blinds(horizontal)">
                                      <p:cBhvr>
                                        <p:cTn id="28" dur="2000"/>
                                        <p:tgtEl>
                                          <p:spTgt spid="932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8" grpId="0" autoUpdateAnimBg="0"/>
      <p:bldP spid="93259" grpId="0" autoUpdateAnimBg="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灯片编号占位符 3"/>
          <p:cNvSpPr>
            <a:spLocks noGrp="1"/>
          </p:cNvSpPr>
          <p:nvPr>
            <p:ph type="sldNum" sz="quarter" idx="12"/>
          </p:nvPr>
        </p:nvSpPr>
        <p:spPr>
          <a:xfrm>
            <a:off x="7092156" y="300241"/>
            <a:ext cx="1815703" cy="447472"/>
          </a:xfrm>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CA220DBA-520E-446E-9897-455366E10E86}" type="slidenum">
              <a:rPr lang="en-US" altLang="zh-CN" sz="2000" smtClean="0">
                <a:solidFill>
                  <a:srgbClr val="0000FF"/>
                </a:solidFill>
              </a:rPr>
              <a:pPr eaLnBrk="1" hangingPunct="1"/>
              <a:t>66</a:t>
            </a:fld>
            <a:endParaRPr lang="en-US" altLang="zh-CN" sz="2000" smtClean="0">
              <a:solidFill>
                <a:srgbClr val="0000FF"/>
              </a:solidFill>
            </a:endParaRPr>
          </a:p>
        </p:txBody>
      </p:sp>
      <p:grpSp>
        <p:nvGrpSpPr>
          <p:cNvPr id="95246" name="Group 14"/>
          <p:cNvGrpSpPr>
            <a:grpSpLocks/>
          </p:cNvGrpSpPr>
          <p:nvPr/>
        </p:nvGrpSpPr>
        <p:grpSpPr bwMode="auto">
          <a:xfrm>
            <a:off x="934814" y="1094556"/>
            <a:ext cx="1143000" cy="831850"/>
            <a:chOff x="1008" y="2592"/>
            <a:chExt cx="720" cy="524"/>
          </a:xfrm>
        </p:grpSpPr>
        <p:graphicFrame>
          <p:nvGraphicFramePr>
            <p:cNvPr id="68683" name="Object 15"/>
            <p:cNvGraphicFramePr>
              <a:graphicFrameLocks noChangeAspect="1"/>
            </p:cNvGraphicFramePr>
            <p:nvPr/>
          </p:nvGraphicFramePr>
          <p:xfrm>
            <a:off x="1008" y="2592"/>
            <a:ext cx="720" cy="524"/>
          </p:xfrm>
          <a:graphic>
            <a:graphicData uri="http://schemas.openxmlformats.org/presentationml/2006/ole">
              <mc:AlternateContent xmlns:mc="http://schemas.openxmlformats.org/markup-compatibility/2006">
                <mc:Choice xmlns:v="urn:schemas-microsoft-com:vml" Requires="v">
                  <p:oleObj spid="_x0000_s68769" name="Equation" r:id="rId3" imgW="279279" imgH="203112" progId="Equation.3">
                    <p:embed/>
                  </p:oleObj>
                </mc:Choice>
                <mc:Fallback>
                  <p:oleObj name="Equation" r:id="rId3" imgW="279279" imgH="203112" progId="Equation.3">
                    <p:embed/>
                    <p:pic>
                      <p:nvPicPr>
                        <p:cNvPr id="0" name="Object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8" y="2592"/>
                          <a:ext cx="720" cy="5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8684" name="Line 16"/>
            <p:cNvSpPr>
              <a:spLocks noChangeShapeType="1"/>
            </p:cNvSpPr>
            <p:nvPr/>
          </p:nvSpPr>
          <p:spPr bwMode="auto">
            <a:xfrm flipV="1">
              <a:off x="1200" y="2928"/>
              <a:ext cx="192" cy="96"/>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95255" name="Text Box 23"/>
          <p:cNvSpPr txBox="1">
            <a:spLocks noChangeArrowheads="1"/>
          </p:cNvSpPr>
          <p:nvPr/>
        </p:nvSpPr>
        <p:spPr bwMode="auto">
          <a:xfrm>
            <a:off x="778768" y="421555"/>
            <a:ext cx="35052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dirty="0"/>
              <a:t>(2)  </a:t>
            </a:r>
            <a:r>
              <a:rPr lang="zh-CN" altLang="en-US" sz="2800" b="1" dirty="0"/>
              <a:t>轴向跳动</a:t>
            </a:r>
          </a:p>
        </p:txBody>
      </p:sp>
      <p:grpSp>
        <p:nvGrpSpPr>
          <p:cNvPr id="95299" name="Group 67"/>
          <p:cNvGrpSpPr>
            <a:grpSpLocks/>
          </p:cNvGrpSpPr>
          <p:nvPr/>
        </p:nvGrpSpPr>
        <p:grpSpPr bwMode="auto">
          <a:xfrm>
            <a:off x="755576" y="3791743"/>
            <a:ext cx="1143000" cy="831850"/>
            <a:chOff x="1008" y="2592"/>
            <a:chExt cx="720" cy="524"/>
          </a:xfrm>
        </p:grpSpPr>
        <p:graphicFrame>
          <p:nvGraphicFramePr>
            <p:cNvPr id="68681" name="Object 68"/>
            <p:cNvGraphicFramePr>
              <a:graphicFrameLocks noChangeAspect="1"/>
            </p:cNvGraphicFramePr>
            <p:nvPr/>
          </p:nvGraphicFramePr>
          <p:xfrm>
            <a:off x="1008" y="2592"/>
            <a:ext cx="720" cy="524"/>
          </p:xfrm>
          <a:graphic>
            <a:graphicData uri="http://schemas.openxmlformats.org/presentationml/2006/ole">
              <mc:AlternateContent xmlns:mc="http://schemas.openxmlformats.org/markup-compatibility/2006">
                <mc:Choice xmlns:v="urn:schemas-microsoft-com:vml" Requires="v">
                  <p:oleObj spid="_x0000_s68770" name="Equation" r:id="rId5" imgW="279279" imgH="203112" progId="Equation.3">
                    <p:embed/>
                  </p:oleObj>
                </mc:Choice>
                <mc:Fallback>
                  <p:oleObj name="Equation" r:id="rId5" imgW="279279" imgH="203112" progId="Equation.3">
                    <p:embed/>
                    <p:pic>
                      <p:nvPicPr>
                        <p:cNvPr id="0" name="Object 6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8" y="2592"/>
                          <a:ext cx="720" cy="5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8682" name="Line 69"/>
            <p:cNvSpPr>
              <a:spLocks noChangeShapeType="1"/>
            </p:cNvSpPr>
            <p:nvPr/>
          </p:nvSpPr>
          <p:spPr bwMode="auto">
            <a:xfrm flipV="1">
              <a:off x="1200" y="2928"/>
              <a:ext cx="192" cy="96"/>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95342" name="Group 110"/>
          <p:cNvGrpSpPr>
            <a:grpSpLocks/>
          </p:cNvGrpSpPr>
          <p:nvPr/>
        </p:nvGrpSpPr>
        <p:grpSpPr bwMode="auto">
          <a:xfrm>
            <a:off x="3097609" y="427856"/>
            <a:ext cx="4648200" cy="3505200"/>
            <a:chOff x="1776" y="192"/>
            <a:chExt cx="3072" cy="2256"/>
          </a:xfrm>
        </p:grpSpPr>
        <p:sp>
          <p:nvSpPr>
            <p:cNvPr id="68649" name="Line 25"/>
            <p:cNvSpPr>
              <a:spLocks noChangeShapeType="1"/>
            </p:cNvSpPr>
            <p:nvPr/>
          </p:nvSpPr>
          <p:spPr bwMode="auto">
            <a:xfrm>
              <a:off x="2784" y="192"/>
              <a:ext cx="0" cy="120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50" name="Rectangle 35"/>
            <p:cNvSpPr>
              <a:spLocks noChangeArrowheads="1"/>
            </p:cNvSpPr>
            <p:nvPr/>
          </p:nvSpPr>
          <p:spPr bwMode="auto">
            <a:xfrm>
              <a:off x="3456" y="240"/>
              <a:ext cx="432" cy="115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68651" name="Group 4"/>
            <p:cNvGrpSpPr>
              <a:grpSpLocks/>
            </p:cNvGrpSpPr>
            <p:nvPr/>
          </p:nvGrpSpPr>
          <p:grpSpPr bwMode="auto">
            <a:xfrm>
              <a:off x="3072" y="1872"/>
              <a:ext cx="1296" cy="576"/>
              <a:chOff x="2400" y="2784"/>
              <a:chExt cx="1296" cy="576"/>
            </a:xfrm>
          </p:grpSpPr>
          <p:sp>
            <p:nvSpPr>
              <p:cNvPr id="68672" name="Rectangle 5"/>
              <p:cNvSpPr>
                <a:spLocks noChangeArrowheads="1"/>
              </p:cNvSpPr>
              <p:nvPr/>
            </p:nvSpPr>
            <p:spPr bwMode="auto">
              <a:xfrm>
                <a:off x="2400" y="2784"/>
                <a:ext cx="1296" cy="288"/>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i="1" dirty="0"/>
                  <a:t>                    A</a:t>
                </a:r>
              </a:p>
            </p:txBody>
          </p:sp>
          <p:sp>
            <p:nvSpPr>
              <p:cNvPr id="68673" name="Rectangle 6"/>
              <p:cNvSpPr>
                <a:spLocks noChangeArrowheads="1"/>
              </p:cNvSpPr>
              <p:nvPr/>
            </p:nvSpPr>
            <p:spPr bwMode="auto">
              <a:xfrm>
                <a:off x="2400" y="3072"/>
                <a:ext cx="1296" cy="288"/>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i="1"/>
                  <a:t>                    A</a:t>
                </a:r>
              </a:p>
            </p:txBody>
          </p:sp>
          <p:sp>
            <p:nvSpPr>
              <p:cNvPr id="68674" name="Line 7"/>
              <p:cNvSpPr>
                <a:spLocks noChangeShapeType="1"/>
              </p:cNvSpPr>
              <p:nvPr/>
            </p:nvSpPr>
            <p:spPr bwMode="auto">
              <a:xfrm flipV="1">
                <a:off x="2496" y="2832"/>
                <a:ext cx="144" cy="192"/>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68675" name="Group 8"/>
              <p:cNvGrpSpPr>
                <a:grpSpLocks/>
              </p:cNvGrpSpPr>
              <p:nvPr/>
            </p:nvGrpSpPr>
            <p:grpSpPr bwMode="auto">
              <a:xfrm>
                <a:off x="2448" y="3120"/>
                <a:ext cx="384" cy="192"/>
                <a:chOff x="2448" y="3552"/>
                <a:chExt cx="384" cy="192"/>
              </a:xfrm>
            </p:grpSpPr>
            <p:sp>
              <p:nvSpPr>
                <p:cNvPr id="68678" name="Line 9"/>
                <p:cNvSpPr>
                  <a:spLocks noChangeShapeType="1"/>
                </p:cNvSpPr>
                <p:nvPr/>
              </p:nvSpPr>
              <p:spPr bwMode="auto">
                <a:xfrm flipV="1">
                  <a:off x="2448" y="3552"/>
                  <a:ext cx="144" cy="192"/>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79" name="Line 10"/>
                <p:cNvSpPr>
                  <a:spLocks noChangeShapeType="1"/>
                </p:cNvSpPr>
                <p:nvPr/>
              </p:nvSpPr>
              <p:spPr bwMode="auto">
                <a:xfrm flipV="1">
                  <a:off x="2688" y="3552"/>
                  <a:ext cx="144" cy="192"/>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80" name="Line 11"/>
                <p:cNvSpPr>
                  <a:spLocks noChangeShapeType="1"/>
                </p:cNvSpPr>
                <p:nvPr/>
              </p:nvSpPr>
              <p:spPr bwMode="auto">
                <a:xfrm>
                  <a:off x="2448" y="3744"/>
                  <a:ext cx="24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68676" name="Line 12"/>
              <p:cNvSpPr>
                <a:spLocks noChangeShapeType="1"/>
              </p:cNvSpPr>
              <p:nvPr/>
            </p:nvSpPr>
            <p:spPr bwMode="auto">
              <a:xfrm>
                <a:off x="2880" y="2784"/>
                <a:ext cx="0" cy="57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77" name="Line 13"/>
              <p:cNvSpPr>
                <a:spLocks noChangeShapeType="1"/>
              </p:cNvSpPr>
              <p:nvPr/>
            </p:nvSpPr>
            <p:spPr bwMode="auto">
              <a:xfrm>
                <a:off x="3360" y="2784"/>
                <a:ext cx="0" cy="57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68652" name="Rectangle 24"/>
            <p:cNvSpPr>
              <a:spLocks noChangeArrowheads="1"/>
            </p:cNvSpPr>
            <p:nvPr/>
          </p:nvSpPr>
          <p:spPr bwMode="auto">
            <a:xfrm>
              <a:off x="2064" y="480"/>
              <a:ext cx="720" cy="576"/>
            </a:xfrm>
            <a:prstGeom prst="rect">
              <a:avLst/>
            </a:prstGeom>
            <a:solidFill>
              <a:schemeClr val="bg1"/>
            </a:solidFill>
            <a:ln w="762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8653" name="Line 26"/>
            <p:cNvSpPr>
              <a:spLocks noChangeShapeType="1"/>
            </p:cNvSpPr>
            <p:nvPr/>
          </p:nvSpPr>
          <p:spPr bwMode="auto">
            <a:xfrm>
              <a:off x="2784" y="192"/>
              <a:ext cx="1200"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54" name="Line 27"/>
            <p:cNvSpPr>
              <a:spLocks noChangeShapeType="1"/>
            </p:cNvSpPr>
            <p:nvPr/>
          </p:nvSpPr>
          <p:spPr bwMode="auto">
            <a:xfrm>
              <a:off x="2784" y="1392"/>
              <a:ext cx="1200"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55" name="Oval 31"/>
            <p:cNvSpPr>
              <a:spLocks noChangeArrowheads="1"/>
            </p:cNvSpPr>
            <p:nvPr/>
          </p:nvSpPr>
          <p:spPr bwMode="auto">
            <a:xfrm>
              <a:off x="3504" y="192"/>
              <a:ext cx="912" cy="1200"/>
            </a:xfrm>
            <a:prstGeom prst="ellipse">
              <a:avLst/>
            </a:prstGeom>
            <a:solidFill>
              <a:schemeClr val="bg1"/>
            </a:solidFill>
            <a:ln w="762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8656" name="Line 36"/>
            <p:cNvSpPr>
              <a:spLocks noChangeShapeType="1"/>
            </p:cNvSpPr>
            <p:nvPr/>
          </p:nvSpPr>
          <p:spPr bwMode="auto">
            <a:xfrm>
              <a:off x="2784" y="1392"/>
              <a:ext cx="1152"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57" name="Line 37"/>
            <p:cNvSpPr>
              <a:spLocks noChangeShapeType="1"/>
            </p:cNvSpPr>
            <p:nvPr/>
          </p:nvSpPr>
          <p:spPr bwMode="auto">
            <a:xfrm>
              <a:off x="1776" y="768"/>
              <a:ext cx="2928" cy="0"/>
            </a:xfrm>
            <a:prstGeom prst="line">
              <a:avLst/>
            </a:prstGeom>
            <a:noFill/>
            <a:ln w="2857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58" name="Line 38"/>
            <p:cNvSpPr>
              <a:spLocks noChangeShapeType="1"/>
            </p:cNvSpPr>
            <p:nvPr/>
          </p:nvSpPr>
          <p:spPr bwMode="auto">
            <a:xfrm>
              <a:off x="4032" y="1392"/>
              <a:ext cx="0" cy="33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59" name="Line 39"/>
            <p:cNvSpPr>
              <a:spLocks noChangeShapeType="1"/>
            </p:cNvSpPr>
            <p:nvPr/>
          </p:nvSpPr>
          <p:spPr bwMode="auto">
            <a:xfrm>
              <a:off x="4416" y="672"/>
              <a:ext cx="0" cy="105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60" name="Line 40"/>
            <p:cNvSpPr>
              <a:spLocks noChangeShapeType="1"/>
            </p:cNvSpPr>
            <p:nvPr/>
          </p:nvSpPr>
          <p:spPr bwMode="auto">
            <a:xfrm>
              <a:off x="4032" y="1584"/>
              <a:ext cx="384" cy="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61" name="Text Box 41"/>
            <p:cNvSpPr txBox="1">
              <a:spLocks noChangeArrowheads="1"/>
            </p:cNvSpPr>
            <p:nvPr/>
          </p:nvSpPr>
          <p:spPr bwMode="auto">
            <a:xfrm>
              <a:off x="3494" y="1386"/>
              <a:ext cx="508"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a:t>0.01</a:t>
              </a:r>
            </a:p>
          </p:txBody>
        </p:sp>
        <p:sp>
          <p:nvSpPr>
            <p:cNvPr id="68662" name="Line 43"/>
            <p:cNvSpPr>
              <a:spLocks noChangeShapeType="1"/>
            </p:cNvSpPr>
            <p:nvPr/>
          </p:nvSpPr>
          <p:spPr bwMode="auto">
            <a:xfrm>
              <a:off x="4416" y="864"/>
              <a:ext cx="432" cy="0"/>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63" name="Line 44"/>
            <p:cNvSpPr>
              <a:spLocks noChangeShapeType="1"/>
            </p:cNvSpPr>
            <p:nvPr/>
          </p:nvSpPr>
          <p:spPr bwMode="auto">
            <a:xfrm>
              <a:off x="4848" y="864"/>
              <a:ext cx="0" cy="1296"/>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64" name="Line 45"/>
            <p:cNvSpPr>
              <a:spLocks noChangeShapeType="1"/>
            </p:cNvSpPr>
            <p:nvPr/>
          </p:nvSpPr>
          <p:spPr bwMode="auto">
            <a:xfrm>
              <a:off x="4368" y="2160"/>
              <a:ext cx="48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65" name="Line 53"/>
            <p:cNvSpPr>
              <a:spLocks noChangeShapeType="1"/>
            </p:cNvSpPr>
            <p:nvPr/>
          </p:nvSpPr>
          <p:spPr bwMode="auto">
            <a:xfrm>
              <a:off x="2304" y="480"/>
              <a:ext cx="0" cy="576"/>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66" name="Rectangle 97"/>
            <p:cNvSpPr>
              <a:spLocks noChangeArrowheads="1"/>
            </p:cNvSpPr>
            <p:nvPr/>
          </p:nvSpPr>
          <p:spPr bwMode="auto">
            <a:xfrm>
              <a:off x="3408" y="192"/>
              <a:ext cx="576" cy="115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8667" name="Line 98"/>
            <p:cNvSpPr>
              <a:spLocks noChangeShapeType="1"/>
            </p:cNvSpPr>
            <p:nvPr/>
          </p:nvSpPr>
          <p:spPr bwMode="auto">
            <a:xfrm>
              <a:off x="2832" y="192"/>
              <a:ext cx="1200"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68668" name="Group 106"/>
            <p:cNvGrpSpPr>
              <a:grpSpLocks/>
            </p:cNvGrpSpPr>
            <p:nvPr/>
          </p:nvGrpSpPr>
          <p:grpSpPr bwMode="auto">
            <a:xfrm>
              <a:off x="2160" y="1056"/>
              <a:ext cx="283" cy="666"/>
              <a:chOff x="530" y="1200"/>
              <a:chExt cx="283" cy="666"/>
            </a:xfrm>
          </p:grpSpPr>
          <p:sp>
            <p:nvSpPr>
              <p:cNvPr id="68669" name="AutoShape 107"/>
              <p:cNvSpPr>
                <a:spLocks noChangeArrowheads="1"/>
              </p:cNvSpPr>
              <p:nvPr/>
            </p:nvSpPr>
            <p:spPr bwMode="auto">
              <a:xfrm flipV="1">
                <a:off x="530" y="1200"/>
                <a:ext cx="283" cy="245"/>
              </a:xfrm>
              <a:prstGeom prst="triangle">
                <a:avLst>
                  <a:gd name="adj" fmla="val 50000"/>
                </a:avLst>
              </a:prstGeom>
              <a:solidFill>
                <a:srgbClr val="000000"/>
              </a:solidFill>
              <a:ln w="2857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68670" name="Line 108"/>
              <p:cNvSpPr>
                <a:spLocks noChangeShapeType="1"/>
              </p:cNvSpPr>
              <p:nvPr/>
            </p:nvSpPr>
            <p:spPr bwMode="auto">
              <a:xfrm>
                <a:off x="672" y="1437"/>
                <a:ext cx="0" cy="151"/>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8671" name="Rectangle 109"/>
              <p:cNvSpPr>
                <a:spLocks noChangeArrowheads="1"/>
              </p:cNvSpPr>
              <p:nvPr/>
            </p:nvSpPr>
            <p:spPr bwMode="auto">
              <a:xfrm>
                <a:off x="552" y="1584"/>
                <a:ext cx="240" cy="282"/>
              </a:xfrm>
              <a:prstGeom prst="rect">
                <a:avLst/>
              </a:prstGeom>
              <a:noFill/>
              <a:ln w="28575">
                <a:solidFill>
                  <a:srgbClr val="000000"/>
                </a:solidFill>
                <a:miter lim="800000"/>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0" hangingPunct="0"/>
                <a:r>
                  <a:rPr kumimoji="0" lang="en-US" altLang="zh-CN" sz="4000" i="1">
                    <a:solidFill>
                      <a:srgbClr val="000000"/>
                    </a:solidFill>
                  </a:rPr>
                  <a:t>A</a:t>
                </a:r>
              </a:p>
            </p:txBody>
          </p:sp>
        </p:grpSp>
      </p:grpSp>
      <p:grpSp>
        <p:nvGrpSpPr>
          <p:cNvPr id="95350" name="Group 118"/>
          <p:cNvGrpSpPr>
            <a:grpSpLocks/>
          </p:cNvGrpSpPr>
          <p:nvPr/>
        </p:nvGrpSpPr>
        <p:grpSpPr bwMode="auto">
          <a:xfrm>
            <a:off x="2057400" y="4200525"/>
            <a:ext cx="5943600" cy="2428875"/>
            <a:chOff x="1296" y="2640"/>
            <a:chExt cx="3744" cy="1530"/>
          </a:xfrm>
        </p:grpSpPr>
        <p:grpSp>
          <p:nvGrpSpPr>
            <p:cNvPr id="68622" name="Group 86"/>
            <p:cNvGrpSpPr>
              <a:grpSpLocks/>
            </p:cNvGrpSpPr>
            <p:nvPr/>
          </p:nvGrpSpPr>
          <p:grpSpPr bwMode="auto">
            <a:xfrm>
              <a:off x="3744" y="3072"/>
              <a:ext cx="1296" cy="576"/>
              <a:chOff x="2400" y="2784"/>
              <a:chExt cx="1296" cy="576"/>
            </a:xfrm>
          </p:grpSpPr>
          <p:sp>
            <p:nvSpPr>
              <p:cNvPr id="68640" name="Rectangle 87"/>
              <p:cNvSpPr>
                <a:spLocks noChangeArrowheads="1"/>
              </p:cNvSpPr>
              <p:nvPr/>
            </p:nvSpPr>
            <p:spPr bwMode="auto">
              <a:xfrm>
                <a:off x="2400" y="2784"/>
                <a:ext cx="1296" cy="288"/>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i="1"/>
                  <a:t>                    A</a:t>
                </a:r>
              </a:p>
            </p:txBody>
          </p:sp>
          <p:sp>
            <p:nvSpPr>
              <p:cNvPr id="68641" name="Rectangle 88"/>
              <p:cNvSpPr>
                <a:spLocks noChangeArrowheads="1"/>
              </p:cNvSpPr>
              <p:nvPr/>
            </p:nvSpPr>
            <p:spPr bwMode="auto">
              <a:xfrm>
                <a:off x="2400" y="3072"/>
                <a:ext cx="1296" cy="288"/>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i="1"/>
                  <a:t>                    A</a:t>
                </a:r>
              </a:p>
            </p:txBody>
          </p:sp>
          <p:sp>
            <p:nvSpPr>
              <p:cNvPr id="68642" name="Line 89"/>
              <p:cNvSpPr>
                <a:spLocks noChangeShapeType="1"/>
              </p:cNvSpPr>
              <p:nvPr/>
            </p:nvSpPr>
            <p:spPr bwMode="auto">
              <a:xfrm flipV="1">
                <a:off x="2496" y="2832"/>
                <a:ext cx="144" cy="192"/>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68643" name="Group 90"/>
              <p:cNvGrpSpPr>
                <a:grpSpLocks/>
              </p:cNvGrpSpPr>
              <p:nvPr/>
            </p:nvGrpSpPr>
            <p:grpSpPr bwMode="auto">
              <a:xfrm>
                <a:off x="2448" y="3120"/>
                <a:ext cx="384" cy="192"/>
                <a:chOff x="2448" y="3552"/>
                <a:chExt cx="384" cy="192"/>
              </a:xfrm>
            </p:grpSpPr>
            <p:sp>
              <p:nvSpPr>
                <p:cNvPr id="68646" name="Line 91"/>
                <p:cNvSpPr>
                  <a:spLocks noChangeShapeType="1"/>
                </p:cNvSpPr>
                <p:nvPr/>
              </p:nvSpPr>
              <p:spPr bwMode="auto">
                <a:xfrm flipV="1">
                  <a:off x="2448" y="3552"/>
                  <a:ext cx="144" cy="192"/>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47" name="Line 92"/>
                <p:cNvSpPr>
                  <a:spLocks noChangeShapeType="1"/>
                </p:cNvSpPr>
                <p:nvPr/>
              </p:nvSpPr>
              <p:spPr bwMode="auto">
                <a:xfrm flipV="1">
                  <a:off x="2688" y="3552"/>
                  <a:ext cx="144" cy="192"/>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48" name="Line 93"/>
                <p:cNvSpPr>
                  <a:spLocks noChangeShapeType="1"/>
                </p:cNvSpPr>
                <p:nvPr/>
              </p:nvSpPr>
              <p:spPr bwMode="auto">
                <a:xfrm>
                  <a:off x="2448" y="3744"/>
                  <a:ext cx="24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68644" name="Line 94"/>
              <p:cNvSpPr>
                <a:spLocks noChangeShapeType="1"/>
              </p:cNvSpPr>
              <p:nvPr/>
            </p:nvSpPr>
            <p:spPr bwMode="auto">
              <a:xfrm>
                <a:off x="2880" y="2784"/>
                <a:ext cx="0" cy="57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45" name="Line 95"/>
              <p:cNvSpPr>
                <a:spLocks noChangeShapeType="1"/>
              </p:cNvSpPr>
              <p:nvPr/>
            </p:nvSpPr>
            <p:spPr bwMode="auto">
              <a:xfrm>
                <a:off x="3360" y="2784"/>
                <a:ext cx="0" cy="57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8623" name="Group 115"/>
            <p:cNvGrpSpPr>
              <a:grpSpLocks/>
            </p:cNvGrpSpPr>
            <p:nvPr/>
          </p:nvGrpSpPr>
          <p:grpSpPr bwMode="auto">
            <a:xfrm>
              <a:off x="1296" y="2640"/>
              <a:ext cx="2802" cy="1530"/>
              <a:chOff x="1344" y="2640"/>
              <a:chExt cx="2802" cy="1530"/>
            </a:xfrm>
          </p:grpSpPr>
          <p:grpSp>
            <p:nvGrpSpPr>
              <p:cNvPr id="68626" name="Group 66"/>
              <p:cNvGrpSpPr>
                <a:grpSpLocks/>
              </p:cNvGrpSpPr>
              <p:nvPr/>
            </p:nvGrpSpPr>
            <p:grpSpPr bwMode="auto">
              <a:xfrm>
                <a:off x="1344" y="2640"/>
                <a:ext cx="2802" cy="1392"/>
                <a:chOff x="1104" y="2592"/>
                <a:chExt cx="2802" cy="1392"/>
              </a:xfrm>
            </p:grpSpPr>
            <p:sp>
              <p:nvSpPr>
                <p:cNvPr id="68631" name="Rectangle 55"/>
                <p:cNvSpPr>
                  <a:spLocks noChangeArrowheads="1"/>
                </p:cNvSpPr>
                <p:nvPr/>
              </p:nvSpPr>
              <p:spPr bwMode="auto">
                <a:xfrm>
                  <a:off x="1344" y="2784"/>
                  <a:ext cx="912" cy="672"/>
                </a:xfrm>
                <a:prstGeom prst="rect">
                  <a:avLst/>
                </a:prstGeom>
                <a:solidFill>
                  <a:schemeClr val="bg1"/>
                </a:solidFill>
                <a:ln w="762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8632" name="Rectangle 56"/>
                <p:cNvSpPr>
                  <a:spLocks noChangeArrowheads="1"/>
                </p:cNvSpPr>
                <p:nvPr/>
              </p:nvSpPr>
              <p:spPr bwMode="auto">
                <a:xfrm>
                  <a:off x="2256" y="2592"/>
                  <a:ext cx="1056" cy="1104"/>
                </a:xfrm>
                <a:prstGeom prst="rect">
                  <a:avLst/>
                </a:prstGeom>
                <a:solidFill>
                  <a:schemeClr val="bg1"/>
                </a:solidFill>
                <a:ln w="762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8633" name="Rectangle 58"/>
                <p:cNvSpPr>
                  <a:spLocks noChangeArrowheads="1"/>
                </p:cNvSpPr>
                <p:nvPr/>
              </p:nvSpPr>
              <p:spPr bwMode="auto">
                <a:xfrm>
                  <a:off x="2880" y="2640"/>
                  <a:ext cx="624" cy="115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8634" name="Line 59"/>
                <p:cNvSpPr>
                  <a:spLocks noChangeShapeType="1"/>
                </p:cNvSpPr>
                <p:nvPr/>
              </p:nvSpPr>
              <p:spPr bwMode="auto">
                <a:xfrm flipH="1">
                  <a:off x="2880" y="2592"/>
                  <a:ext cx="432" cy="1104"/>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35" name="Line 60"/>
                <p:cNvSpPr>
                  <a:spLocks noChangeShapeType="1"/>
                </p:cNvSpPr>
                <p:nvPr/>
              </p:nvSpPr>
              <p:spPr bwMode="auto">
                <a:xfrm>
                  <a:off x="1104" y="3120"/>
                  <a:ext cx="2448" cy="0"/>
                </a:xfrm>
                <a:prstGeom prst="line">
                  <a:avLst/>
                </a:prstGeom>
                <a:noFill/>
                <a:ln w="2857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36" name="Line 61"/>
                <p:cNvSpPr>
                  <a:spLocks noChangeShapeType="1"/>
                </p:cNvSpPr>
                <p:nvPr/>
              </p:nvSpPr>
              <p:spPr bwMode="auto">
                <a:xfrm>
                  <a:off x="3312" y="2592"/>
                  <a:ext cx="0" cy="129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37" name="Line 63"/>
                <p:cNvSpPr>
                  <a:spLocks noChangeShapeType="1"/>
                </p:cNvSpPr>
                <p:nvPr/>
              </p:nvSpPr>
              <p:spPr bwMode="auto">
                <a:xfrm>
                  <a:off x="2880" y="3648"/>
                  <a:ext cx="0" cy="24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38" name="Line 64"/>
                <p:cNvSpPr>
                  <a:spLocks noChangeShapeType="1"/>
                </p:cNvSpPr>
                <p:nvPr/>
              </p:nvSpPr>
              <p:spPr bwMode="auto">
                <a:xfrm>
                  <a:off x="2880" y="3792"/>
                  <a:ext cx="432" cy="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39" name="Text Box 65"/>
                <p:cNvSpPr txBox="1">
                  <a:spLocks noChangeArrowheads="1"/>
                </p:cNvSpPr>
                <p:nvPr/>
              </p:nvSpPr>
              <p:spPr bwMode="auto">
                <a:xfrm>
                  <a:off x="3398" y="3657"/>
                  <a:ext cx="508"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a:t>0.05</a:t>
                  </a:r>
                </a:p>
              </p:txBody>
            </p:sp>
          </p:grpSp>
          <p:grpSp>
            <p:nvGrpSpPr>
              <p:cNvPr id="68627" name="Group 111"/>
              <p:cNvGrpSpPr>
                <a:grpSpLocks/>
              </p:cNvGrpSpPr>
              <p:nvPr/>
            </p:nvGrpSpPr>
            <p:grpSpPr bwMode="auto">
              <a:xfrm>
                <a:off x="1680" y="3504"/>
                <a:ext cx="283" cy="666"/>
                <a:chOff x="530" y="1200"/>
                <a:chExt cx="283" cy="666"/>
              </a:xfrm>
            </p:grpSpPr>
            <p:sp>
              <p:nvSpPr>
                <p:cNvPr id="68628" name="AutoShape 112"/>
                <p:cNvSpPr>
                  <a:spLocks noChangeArrowheads="1"/>
                </p:cNvSpPr>
                <p:nvPr/>
              </p:nvSpPr>
              <p:spPr bwMode="auto">
                <a:xfrm flipV="1">
                  <a:off x="530" y="1200"/>
                  <a:ext cx="283" cy="245"/>
                </a:xfrm>
                <a:prstGeom prst="triangle">
                  <a:avLst>
                    <a:gd name="adj" fmla="val 50000"/>
                  </a:avLst>
                </a:prstGeom>
                <a:solidFill>
                  <a:srgbClr val="000000"/>
                </a:solidFill>
                <a:ln w="2857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68629" name="Line 113"/>
                <p:cNvSpPr>
                  <a:spLocks noChangeShapeType="1"/>
                </p:cNvSpPr>
                <p:nvPr/>
              </p:nvSpPr>
              <p:spPr bwMode="auto">
                <a:xfrm>
                  <a:off x="672" y="1437"/>
                  <a:ext cx="0" cy="151"/>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8630" name="Rectangle 114"/>
                <p:cNvSpPr>
                  <a:spLocks noChangeArrowheads="1"/>
                </p:cNvSpPr>
                <p:nvPr/>
              </p:nvSpPr>
              <p:spPr bwMode="auto">
                <a:xfrm>
                  <a:off x="552" y="1584"/>
                  <a:ext cx="240" cy="282"/>
                </a:xfrm>
                <a:prstGeom prst="rect">
                  <a:avLst/>
                </a:prstGeom>
                <a:noFill/>
                <a:ln w="28575">
                  <a:solidFill>
                    <a:srgbClr val="000000"/>
                  </a:solidFill>
                  <a:miter lim="800000"/>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0" hangingPunct="0"/>
                  <a:r>
                    <a:rPr kumimoji="0" lang="en-US" altLang="zh-CN" sz="4000" i="1">
                      <a:solidFill>
                        <a:srgbClr val="000000"/>
                      </a:solidFill>
                    </a:rPr>
                    <a:t>A</a:t>
                  </a:r>
                </a:p>
              </p:txBody>
            </p:sp>
          </p:grpSp>
        </p:grpSp>
        <p:sp>
          <p:nvSpPr>
            <p:cNvPr id="68624" name="Line 116"/>
            <p:cNvSpPr>
              <a:spLocks noChangeShapeType="1"/>
            </p:cNvSpPr>
            <p:nvPr/>
          </p:nvSpPr>
          <p:spPr bwMode="auto">
            <a:xfrm flipH="1">
              <a:off x="3216" y="3360"/>
              <a:ext cx="528"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625" name="Line 117"/>
            <p:cNvSpPr>
              <a:spLocks noChangeShapeType="1"/>
            </p:cNvSpPr>
            <p:nvPr/>
          </p:nvSpPr>
          <p:spPr bwMode="auto">
            <a:xfrm>
              <a:off x="1776" y="2832"/>
              <a:ext cx="0" cy="672"/>
            </a:xfrm>
            <a:prstGeom prst="line">
              <a:avLst/>
            </a:prstGeom>
            <a:noFill/>
            <a:ln w="2857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95351" name="Group 119"/>
          <p:cNvGrpSpPr>
            <a:grpSpLocks/>
          </p:cNvGrpSpPr>
          <p:nvPr/>
        </p:nvGrpSpPr>
        <p:grpSpPr bwMode="auto">
          <a:xfrm>
            <a:off x="576362" y="4901406"/>
            <a:ext cx="1403350" cy="831850"/>
            <a:chOff x="291" y="2750"/>
            <a:chExt cx="884" cy="524"/>
          </a:xfrm>
        </p:grpSpPr>
        <p:graphicFrame>
          <p:nvGraphicFramePr>
            <p:cNvPr id="68620" name="Object 120"/>
            <p:cNvGraphicFramePr>
              <a:graphicFrameLocks noChangeAspect="1"/>
            </p:cNvGraphicFramePr>
            <p:nvPr/>
          </p:nvGraphicFramePr>
          <p:xfrm>
            <a:off x="291" y="2750"/>
            <a:ext cx="884" cy="524"/>
          </p:xfrm>
          <a:graphic>
            <a:graphicData uri="http://schemas.openxmlformats.org/presentationml/2006/ole">
              <mc:AlternateContent xmlns:mc="http://schemas.openxmlformats.org/markup-compatibility/2006">
                <mc:Choice xmlns:v="urn:schemas-microsoft-com:vml" Requires="v">
                  <p:oleObj spid="_x0000_s68771" name="公式" r:id="rId6" imgW="342751" imgH="203112" progId="Equation.3">
                    <p:embed/>
                  </p:oleObj>
                </mc:Choice>
                <mc:Fallback>
                  <p:oleObj name="公式" r:id="rId6" imgW="342751" imgH="203112" progId="Equation.3">
                    <p:embed/>
                    <p:pic>
                      <p:nvPicPr>
                        <p:cNvPr id="0" name="Object 12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1" y="2750"/>
                          <a:ext cx="884" cy="5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68621" name="Picture 12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76" y="3022"/>
              <a:ext cx="272" cy="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95354" name="Group 122"/>
          <p:cNvGrpSpPr>
            <a:grpSpLocks/>
          </p:cNvGrpSpPr>
          <p:nvPr/>
        </p:nvGrpSpPr>
        <p:grpSpPr bwMode="auto">
          <a:xfrm>
            <a:off x="611560" y="2093094"/>
            <a:ext cx="1403350" cy="831850"/>
            <a:chOff x="291" y="2750"/>
            <a:chExt cx="884" cy="524"/>
          </a:xfrm>
        </p:grpSpPr>
        <p:graphicFrame>
          <p:nvGraphicFramePr>
            <p:cNvPr id="68618" name="Object 123"/>
            <p:cNvGraphicFramePr>
              <a:graphicFrameLocks noChangeAspect="1"/>
            </p:cNvGraphicFramePr>
            <p:nvPr/>
          </p:nvGraphicFramePr>
          <p:xfrm>
            <a:off x="291" y="2750"/>
            <a:ext cx="884" cy="524"/>
          </p:xfrm>
          <a:graphic>
            <a:graphicData uri="http://schemas.openxmlformats.org/presentationml/2006/ole">
              <mc:AlternateContent xmlns:mc="http://schemas.openxmlformats.org/markup-compatibility/2006">
                <mc:Choice xmlns:v="urn:schemas-microsoft-com:vml" Requires="v">
                  <p:oleObj spid="_x0000_s68772" name="公式" r:id="rId9" imgW="342751" imgH="203112" progId="Equation.3">
                    <p:embed/>
                  </p:oleObj>
                </mc:Choice>
                <mc:Fallback>
                  <p:oleObj name="公式" r:id="rId9" imgW="342751" imgH="203112" progId="Equation.3">
                    <p:embed/>
                    <p:pic>
                      <p:nvPicPr>
                        <p:cNvPr id="0" name="Object 12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1" y="2750"/>
                          <a:ext cx="884" cy="5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68619" name="Picture 12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76" y="3022"/>
              <a:ext cx="272" cy="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77" name="圆角矩形 76">
            <a:hlinkClick r:id="rId10" action="ppaction://hlinksldjump"/>
          </p:cNvPr>
          <p:cNvSpPr/>
          <p:nvPr/>
        </p:nvSpPr>
        <p:spPr bwMode="auto">
          <a:xfrm>
            <a:off x="7162800" y="6165303"/>
            <a:ext cx="1530009" cy="504057"/>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C0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5255"/>
                                        </p:tgtEl>
                                        <p:attrNameLst>
                                          <p:attrName>style.visibility</p:attrName>
                                        </p:attrNameLst>
                                      </p:cBhvr>
                                      <p:to>
                                        <p:strVal val="visible"/>
                                      </p:to>
                                    </p:set>
                                    <p:animEffect transition="in" filter="wipe(left)">
                                      <p:cBhvr>
                                        <p:cTn id="7" dur="300"/>
                                        <p:tgtEl>
                                          <p:spTgt spid="9525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95342"/>
                                        </p:tgtEl>
                                        <p:attrNameLst>
                                          <p:attrName>style.visibility</p:attrName>
                                        </p:attrNameLst>
                                      </p:cBhvr>
                                      <p:to>
                                        <p:strVal val="visible"/>
                                      </p:to>
                                    </p:set>
                                    <p:anim calcmode="lin" valueType="num">
                                      <p:cBhvr additive="base">
                                        <p:cTn id="12" dur="500" fill="hold"/>
                                        <p:tgtEl>
                                          <p:spTgt spid="95342"/>
                                        </p:tgtEl>
                                        <p:attrNameLst>
                                          <p:attrName>ppt_x</p:attrName>
                                        </p:attrNameLst>
                                      </p:cBhvr>
                                      <p:tavLst>
                                        <p:tav tm="0">
                                          <p:val>
                                            <p:strVal val="1+#ppt_w/2"/>
                                          </p:val>
                                        </p:tav>
                                        <p:tav tm="100000">
                                          <p:val>
                                            <p:strVal val="#ppt_x"/>
                                          </p:val>
                                        </p:tav>
                                      </p:tavLst>
                                    </p:anim>
                                    <p:anim calcmode="lin" valueType="num">
                                      <p:cBhvr additive="base">
                                        <p:cTn id="13" dur="500" fill="hold"/>
                                        <p:tgtEl>
                                          <p:spTgt spid="95342"/>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1" fill="hold" nodeType="clickEffect">
                                  <p:stCondLst>
                                    <p:cond delay="0"/>
                                  </p:stCondLst>
                                  <p:childTnLst>
                                    <p:set>
                                      <p:cBhvr>
                                        <p:cTn id="17" dur="1" fill="hold">
                                          <p:stCondLst>
                                            <p:cond delay="0"/>
                                          </p:stCondLst>
                                        </p:cTn>
                                        <p:tgtEl>
                                          <p:spTgt spid="95246"/>
                                        </p:tgtEl>
                                        <p:attrNameLst>
                                          <p:attrName>style.visibility</p:attrName>
                                        </p:attrNameLst>
                                      </p:cBhvr>
                                      <p:to>
                                        <p:strVal val="visible"/>
                                      </p:to>
                                    </p:set>
                                    <p:animEffect transition="in" filter="wipe(up)">
                                      <p:cBhvr>
                                        <p:cTn id="18" dur="500"/>
                                        <p:tgtEl>
                                          <p:spTgt spid="95246"/>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nodeType="clickEffect">
                                  <p:stCondLst>
                                    <p:cond delay="0"/>
                                  </p:stCondLst>
                                  <p:childTnLst>
                                    <p:set>
                                      <p:cBhvr>
                                        <p:cTn id="22" dur="1" fill="hold">
                                          <p:stCondLst>
                                            <p:cond delay="0"/>
                                          </p:stCondLst>
                                        </p:cTn>
                                        <p:tgtEl>
                                          <p:spTgt spid="95354"/>
                                        </p:tgtEl>
                                        <p:attrNameLst>
                                          <p:attrName>style.visibility</p:attrName>
                                        </p:attrNameLst>
                                      </p:cBhvr>
                                      <p:to>
                                        <p:strVal val="visible"/>
                                      </p:to>
                                    </p:set>
                                    <p:animEffect transition="in" filter="blinds(horizontal)">
                                      <p:cBhvr>
                                        <p:cTn id="23" dur="2000"/>
                                        <p:tgtEl>
                                          <p:spTgt spid="95354"/>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4" fill="hold" nodeType="clickEffect">
                                  <p:stCondLst>
                                    <p:cond delay="0"/>
                                  </p:stCondLst>
                                  <p:childTnLst>
                                    <p:set>
                                      <p:cBhvr>
                                        <p:cTn id="27" dur="1" fill="hold">
                                          <p:stCondLst>
                                            <p:cond delay="0"/>
                                          </p:stCondLst>
                                        </p:cTn>
                                        <p:tgtEl>
                                          <p:spTgt spid="95350"/>
                                        </p:tgtEl>
                                        <p:attrNameLst>
                                          <p:attrName>style.visibility</p:attrName>
                                        </p:attrNameLst>
                                      </p:cBhvr>
                                      <p:to>
                                        <p:strVal val="visible"/>
                                      </p:to>
                                    </p:set>
                                    <p:anim calcmode="lin" valueType="num">
                                      <p:cBhvr additive="base">
                                        <p:cTn id="28" dur="500" fill="hold"/>
                                        <p:tgtEl>
                                          <p:spTgt spid="95350"/>
                                        </p:tgtEl>
                                        <p:attrNameLst>
                                          <p:attrName>ppt_x</p:attrName>
                                        </p:attrNameLst>
                                      </p:cBhvr>
                                      <p:tavLst>
                                        <p:tav tm="0">
                                          <p:val>
                                            <p:strVal val="#ppt_x"/>
                                          </p:val>
                                        </p:tav>
                                        <p:tav tm="100000">
                                          <p:val>
                                            <p:strVal val="#ppt_x"/>
                                          </p:val>
                                        </p:tav>
                                      </p:tavLst>
                                    </p:anim>
                                    <p:anim calcmode="lin" valueType="num">
                                      <p:cBhvr additive="base">
                                        <p:cTn id="29" dur="500" fill="hold"/>
                                        <p:tgtEl>
                                          <p:spTgt spid="95350"/>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nodeType="clickEffect">
                                  <p:stCondLst>
                                    <p:cond delay="0"/>
                                  </p:stCondLst>
                                  <p:childTnLst>
                                    <p:set>
                                      <p:cBhvr>
                                        <p:cTn id="33" dur="1" fill="hold">
                                          <p:stCondLst>
                                            <p:cond delay="0"/>
                                          </p:stCondLst>
                                        </p:cTn>
                                        <p:tgtEl>
                                          <p:spTgt spid="95299"/>
                                        </p:tgtEl>
                                        <p:attrNameLst>
                                          <p:attrName>style.visibility</p:attrName>
                                        </p:attrNameLst>
                                      </p:cBhvr>
                                      <p:to>
                                        <p:strVal val="visible"/>
                                      </p:to>
                                    </p:set>
                                    <p:animEffect transition="in" filter="wipe(left)">
                                      <p:cBhvr>
                                        <p:cTn id="34" dur="500"/>
                                        <p:tgtEl>
                                          <p:spTgt spid="95299"/>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3" presetClass="entr" presetSubtype="10" fill="hold" nodeType="clickEffect">
                                  <p:stCondLst>
                                    <p:cond delay="0"/>
                                  </p:stCondLst>
                                  <p:childTnLst>
                                    <p:set>
                                      <p:cBhvr>
                                        <p:cTn id="38" dur="1" fill="hold">
                                          <p:stCondLst>
                                            <p:cond delay="0"/>
                                          </p:stCondLst>
                                        </p:cTn>
                                        <p:tgtEl>
                                          <p:spTgt spid="95351"/>
                                        </p:tgtEl>
                                        <p:attrNameLst>
                                          <p:attrName>style.visibility</p:attrName>
                                        </p:attrNameLst>
                                      </p:cBhvr>
                                      <p:to>
                                        <p:strVal val="visible"/>
                                      </p:to>
                                    </p:set>
                                    <p:animEffect transition="in" filter="blinds(horizontal)">
                                      <p:cBhvr>
                                        <p:cTn id="39" dur="2000"/>
                                        <p:tgtEl>
                                          <p:spTgt spid="953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55" grpId="0" autoUpdateAnimBg="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0C2D6BDE-A47C-488C-AD02-BACCD689B2AE}" type="slidenum">
              <a:rPr lang="en-US" altLang="zh-CN" sz="2000" smtClean="0">
                <a:solidFill>
                  <a:srgbClr val="0000FF"/>
                </a:solidFill>
              </a:rPr>
              <a:pPr eaLnBrk="1" hangingPunct="1"/>
              <a:t>67</a:t>
            </a:fld>
            <a:endParaRPr lang="en-US" altLang="zh-CN" sz="2000" smtClean="0">
              <a:solidFill>
                <a:srgbClr val="0000FF"/>
              </a:solidFill>
            </a:endParaRPr>
          </a:p>
        </p:txBody>
      </p:sp>
      <p:sp>
        <p:nvSpPr>
          <p:cNvPr id="39944" name="Text Box 8"/>
          <p:cNvSpPr txBox="1">
            <a:spLocks noChangeArrowheads="1"/>
          </p:cNvSpPr>
          <p:nvPr/>
        </p:nvSpPr>
        <p:spPr bwMode="auto">
          <a:xfrm>
            <a:off x="706373" y="358477"/>
            <a:ext cx="7466027" cy="1630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dirty="0">
                <a:ea typeface="楷体_GB2312" pitchFamily="49" charset="-122"/>
              </a:rPr>
              <a:t>      </a:t>
            </a:r>
            <a:r>
              <a:rPr lang="zh-CN" altLang="en-US" sz="2800" b="1" dirty="0">
                <a:ea typeface="楷体_GB2312" pitchFamily="49" charset="-122"/>
              </a:rPr>
              <a:t>例</a:t>
            </a:r>
            <a:r>
              <a:rPr lang="en-US" altLang="zh-CN" sz="2800" b="1" dirty="0">
                <a:ea typeface="楷体_GB2312" pitchFamily="49" charset="-122"/>
              </a:rPr>
              <a:t>1  </a:t>
            </a:r>
            <a:r>
              <a:rPr lang="zh-CN" altLang="en-US" sz="2800" b="1" dirty="0">
                <a:ea typeface="楷体_GB2312" pitchFamily="49" charset="-122"/>
              </a:rPr>
              <a:t>指出下图中几何公差的标注错误（在错误处划“</a:t>
            </a:r>
            <a:r>
              <a:rPr lang="zh-CN" altLang="en-US" sz="2800" b="1" dirty="0">
                <a:latin typeface="楷体_GB2312" pitchFamily="49" charset="-122"/>
                <a:ea typeface="楷体_GB2312" pitchFamily="49" charset="-122"/>
                <a:sym typeface="Symbol" pitchFamily="18" charset="2"/>
              </a:rPr>
              <a:t></a:t>
            </a:r>
            <a:r>
              <a:rPr lang="zh-CN" altLang="en-US" sz="2800" b="1" dirty="0">
                <a:ea typeface="楷体_GB2312" pitchFamily="49" charset="-122"/>
              </a:rPr>
              <a:t>”），并加以改正（不允许改变几何特征符号）。</a:t>
            </a:r>
            <a:endParaRPr lang="zh-CN" altLang="en-US" sz="2800" b="1" dirty="0"/>
          </a:p>
        </p:txBody>
      </p:sp>
      <p:grpSp>
        <p:nvGrpSpPr>
          <p:cNvPr id="40020" name="Group 84"/>
          <p:cNvGrpSpPr>
            <a:grpSpLocks/>
          </p:cNvGrpSpPr>
          <p:nvPr/>
        </p:nvGrpSpPr>
        <p:grpSpPr bwMode="auto">
          <a:xfrm>
            <a:off x="685800" y="2116138"/>
            <a:ext cx="7010400" cy="4408487"/>
            <a:chOff x="432" y="1135"/>
            <a:chExt cx="4416" cy="2843"/>
          </a:xfrm>
        </p:grpSpPr>
        <p:grpSp>
          <p:nvGrpSpPr>
            <p:cNvPr id="69637" name="Group 11"/>
            <p:cNvGrpSpPr>
              <a:grpSpLocks/>
            </p:cNvGrpSpPr>
            <p:nvPr/>
          </p:nvGrpSpPr>
          <p:grpSpPr bwMode="auto">
            <a:xfrm>
              <a:off x="1099" y="1951"/>
              <a:ext cx="3271" cy="1553"/>
              <a:chOff x="3901" y="7365"/>
              <a:chExt cx="5986" cy="2880"/>
            </a:xfrm>
          </p:grpSpPr>
          <p:sp>
            <p:nvSpPr>
              <p:cNvPr id="69671" name="Rectangle 12" descr="浅色下对角线"/>
              <p:cNvSpPr>
                <a:spLocks noChangeArrowheads="1"/>
              </p:cNvSpPr>
              <p:nvPr/>
            </p:nvSpPr>
            <p:spPr bwMode="auto">
              <a:xfrm>
                <a:off x="3901" y="7365"/>
                <a:ext cx="1664" cy="2880"/>
              </a:xfrm>
              <a:prstGeom prst="rect">
                <a:avLst/>
              </a:prstGeom>
              <a:pattFill prst="ltDnDiag">
                <a:fgClr>
                  <a:srgbClr val="000000"/>
                </a:fgClr>
                <a:bgClr>
                  <a:srgbClr val="FFFFFF"/>
                </a:bgClr>
              </a:pattFill>
              <a:ln w="38100">
                <a:solidFill>
                  <a:srgbClr val="000000"/>
                </a:solidFill>
                <a:miter lim="800000"/>
                <a:headEnd/>
                <a:tailEnd/>
              </a:ln>
            </p:spPr>
            <p:txBody>
              <a:bodyPr/>
              <a:lstStyle/>
              <a:p>
                <a:endParaRPr lang="zh-CN" altLang="en-US"/>
              </a:p>
            </p:txBody>
          </p:sp>
          <p:sp>
            <p:nvSpPr>
              <p:cNvPr id="69672" name="Rectangle 13" descr="浅色下对角线"/>
              <p:cNvSpPr>
                <a:spLocks noChangeArrowheads="1"/>
              </p:cNvSpPr>
              <p:nvPr/>
            </p:nvSpPr>
            <p:spPr bwMode="auto">
              <a:xfrm>
                <a:off x="5565" y="7830"/>
                <a:ext cx="4306" cy="1950"/>
              </a:xfrm>
              <a:prstGeom prst="rect">
                <a:avLst/>
              </a:prstGeom>
              <a:pattFill prst="ltDnDiag">
                <a:fgClr>
                  <a:srgbClr val="000000"/>
                </a:fgClr>
                <a:bgClr>
                  <a:srgbClr val="FFFFFF"/>
                </a:bgClr>
              </a:pattFill>
              <a:ln w="38100">
                <a:solidFill>
                  <a:srgbClr val="000000"/>
                </a:solidFill>
                <a:miter lim="800000"/>
                <a:headEnd/>
                <a:tailEnd/>
              </a:ln>
            </p:spPr>
            <p:txBody>
              <a:bodyPr/>
              <a:lstStyle/>
              <a:p>
                <a:endParaRPr lang="zh-CN" altLang="en-US"/>
              </a:p>
            </p:txBody>
          </p:sp>
          <p:sp>
            <p:nvSpPr>
              <p:cNvPr id="69673" name="Rectangle 14" descr="浅色下对角线"/>
              <p:cNvSpPr>
                <a:spLocks noChangeArrowheads="1"/>
              </p:cNvSpPr>
              <p:nvPr/>
            </p:nvSpPr>
            <p:spPr bwMode="auto">
              <a:xfrm>
                <a:off x="5491" y="7875"/>
                <a:ext cx="1590" cy="1860"/>
              </a:xfrm>
              <a:prstGeom prst="rect">
                <a:avLst/>
              </a:prstGeom>
              <a:pattFill prst="ltDnDiag">
                <a:fgClr>
                  <a:srgbClr val="000000"/>
                </a:fgClr>
                <a:bgClr>
                  <a:srgbClr val="FFFFFF"/>
                </a:bgClr>
              </a:pattFill>
              <a:ln w="38100" cap="rnd">
                <a:solidFill>
                  <a:srgbClr val="FFFFFF"/>
                </a:solidFill>
                <a:prstDash val="sysDot"/>
                <a:miter lim="800000"/>
                <a:headEnd/>
                <a:tailEnd/>
              </a:ln>
            </p:spPr>
            <p:txBody>
              <a:bodyPr/>
              <a:lstStyle/>
              <a:p>
                <a:endParaRPr lang="zh-CN" altLang="en-US"/>
              </a:p>
            </p:txBody>
          </p:sp>
          <p:grpSp>
            <p:nvGrpSpPr>
              <p:cNvPr id="69674" name="Group 15"/>
              <p:cNvGrpSpPr>
                <a:grpSpLocks/>
              </p:cNvGrpSpPr>
              <p:nvPr/>
            </p:nvGrpSpPr>
            <p:grpSpPr bwMode="auto">
              <a:xfrm>
                <a:off x="8281" y="7815"/>
                <a:ext cx="1606" cy="1995"/>
                <a:chOff x="8281" y="7815"/>
                <a:chExt cx="1606" cy="1995"/>
              </a:xfrm>
            </p:grpSpPr>
            <p:sp>
              <p:nvSpPr>
                <p:cNvPr id="69681" name="AutoShape 16"/>
                <p:cNvSpPr>
                  <a:spLocks noChangeArrowheads="1"/>
                </p:cNvSpPr>
                <p:nvPr/>
              </p:nvSpPr>
              <p:spPr bwMode="auto">
                <a:xfrm flipH="1" flipV="1">
                  <a:off x="8281" y="7815"/>
                  <a:ext cx="1606" cy="345"/>
                </a:xfrm>
                <a:prstGeom prst="rtTriangle">
                  <a:avLst/>
                </a:prstGeom>
                <a:solidFill>
                  <a:srgbClr val="FFFFFF"/>
                </a:solidFill>
                <a:ln w="38100">
                  <a:solidFill>
                    <a:srgbClr val="FFFFFF"/>
                  </a:solidFill>
                  <a:miter lim="800000"/>
                  <a:headEnd/>
                  <a:tailEnd/>
                </a:ln>
              </p:spPr>
              <p:txBody>
                <a:bodyPr/>
                <a:lstStyle/>
                <a:p>
                  <a:endParaRPr lang="zh-CN" altLang="en-US"/>
                </a:p>
              </p:txBody>
            </p:sp>
            <p:sp>
              <p:nvSpPr>
                <p:cNvPr id="69682" name="AutoShape 17"/>
                <p:cNvSpPr>
                  <a:spLocks noChangeArrowheads="1"/>
                </p:cNvSpPr>
                <p:nvPr/>
              </p:nvSpPr>
              <p:spPr bwMode="auto">
                <a:xfrm flipH="1">
                  <a:off x="8281" y="9465"/>
                  <a:ext cx="1606" cy="345"/>
                </a:xfrm>
                <a:prstGeom prst="rtTriangle">
                  <a:avLst/>
                </a:prstGeom>
                <a:solidFill>
                  <a:srgbClr val="FFFFFF"/>
                </a:solidFill>
                <a:ln w="28575">
                  <a:solidFill>
                    <a:srgbClr val="FFFFFF"/>
                  </a:solidFill>
                  <a:miter lim="800000"/>
                  <a:headEnd/>
                  <a:tailEnd/>
                </a:ln>
              </p:spPr>
              <p:txBody>
                <a:bodyPr/>
                <a:lstStyle/>
                <a:p>
                  <a:endParaRPr lang="zh-CN" altLang="en-US"/>
                </a:p>
              </p:txBody>
            </p:sp>
          </p:grpSp>
          <p:sp>
            <p:nvSpPr>
              <p:cNvPr id="69675" name="Rectangle 18"/>
              <p:cNvSpPr>
                <a:spLocks noChangeArrowheads="1"/>
              </p:cNvSpPr>
              <p:nvPr/>
            </p:nvSpPr>
            <p:spPr bwMode="auto">
              <a:xfrm>
                <a:off x="4637" y="8325"/>
                <a:ext cx="5220" cy="960"/>
              </a:xfrm>
              <a:prstGeom prst="rect">
                <a:avLst/>
              </a:prstGeom>
              <a:solidFill>
                <a:srgbClr val="FFFFFF"/>
              </a:solidFill>
              <a:ln w="38100">
                <a:solidFill>
                  <a:srgbClr val="000000"/>
                </a:solidFill>
                <a:miter lim="800000"/>
                <a:headEnd/>
                <a:tailEnd/>
              </a:ln>
            </p:spPr>
            <p:txBody>
              <a:bodyPr/>
              <a:lstStyle/>
              <a:p>
                <a:endParaRPr lang="zh-CN" altLang="en-US"/>
              </a:p>
            </p:txBody>
          </p:sp>
          <p:grpSp>
            <p:nvGrpSpPr>
              <p:cNvPr id="69676" name="Group 19"/>
              <p:cNvGrpSpPr>
                <a:grpSpLocks/>
              </p:cNvGrpSpPr>
              <p:nvPr/>
            </p:nvGrpSpPr>
            <p:grpSpPr bwMode="auto">
              <a:xfrm>
                <a:off x="8205" y="7800"/>
                <a:ext cx="1678" cy="1995"/>
                <a:chOff x="8205" y="7800"/>
                <a:chExt cx="1678" cy="1995"/>
              </a:xfrm>
            </p:grpSpPr>
            <p:sp>
              <p:nvSpPr>
                <p:cNvPr id="69679" name="Line 20"/>
                <p:cNvSpPr>
                  <a:spLocks noChangeShapeType="1"/>
                </p:cNvSpPr>
                <p:nvPr/>
              </p:nvSpPr>
              <p:spPr bwMode="auto">
                <a:xfrm>
                  <a:off x="8205" y="7800"/>
                  <a:ext cx="1664" cy="42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9680" name="Line 21"/>
                <p:cNvSpPr>
                  <a:spLocks noChangeShapeType="1"/>
                </p:cNvSpPr>
                <p:nvPr/>
              </p:nvSpPr>
              <p:spPr bwMode="auto">
                <a:xfrm flipV="1">
                  <a:off x="8219" y="9375"/>
                  <a:ext cx="1664" cy="42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69677" name="Rectangle 22"/>
              <p:cNvSpPr>
                <a:spLocks noChangeArrowheads="1"/>
              </p:cNvSpPr>
              <p:nvPr/>
            </p:nvSpPr>
            <p:spPr bwMode="auto">
              <a:xfrm>
                <a:off x="3903" y="7680"/>
                <a:ext cx="794" cy="2250"/>
              </a:xfrm>
              <a:prstGeom prst="rect">
                <a:avLst/>
              </a:prstGeom>
              <a:solidFill>
                <a:srgbClr val="FFFFFF"/>
              </a:solidFill>
              <a:ln w="38100">
                <a:solidFill>
                  <a:srgbClr val="000000"/>
                </a:solidFill>
                <a:miter lim="800000"/>
                <a:headEnd/>
                <a:tailEnd/>
              </a:ln>
            </p:spPr>
            <p:txBody>
              <a:bodyPr/>
              <a:lstStyle/>
              <a:p>
                <a:endParaRPr lang="zh-CN" altLang="en-US"/>
              </a:p>
            </p:txBody>
          </p:sp>
          <p:sp>
            <p:nvSpPr>
              <p:cNvPr id="69678" name="Line 23"/>
              <p:cNvSpPr>
                <a:spLocks noChangeShapeType="1"/>
              </p:cNvSpPr>
              <p:nvPr/>
            </p:nvSpPr>
            <p:spPr bwMode="auto">
              <a:xfrm>
                <a:off x="7095" y="7815"/>
                <a:ext cx="0" cy="1965"/>
              </a:xfrm>
              <a:prstGeom prst="line">
                <a:avLst/>
              </a:prstGeom>
              <a:noFill/>
              <a:ln w="19050">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sp>
          <p:nvSpPr>
            <p:cNvPr id="69638" name="Line 24"/>
            <p:cNvSpPr>
              <a:spLocks noChangeShapeType="1"/>
            </p:cNvSpPr>
            <p:nvPr/>
          </p:nvSpPr>
          <p:spPr bwMode="auto">
            <a:xfrm>
              <a:off x="737" y="2112"/>
              <a:ext cx="353"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9639" name="Line 26"/>
            <p:cNvSpPr>
              <a:spLocks noChangeShapeType="1"/>
            </p:cNvSpPr>
            <p:nvPr/>
          </p:nvSpPr>
          <p:spPr bwMode="auto">
            <a:xfrm>
              <a:off x="885" y="2112"/>
              <a:ext cx="27" cy="1200"/>
            </a:xfrm>
            <a:prstGeom prst="line">
              <a:avLst/>
            </a:prstGeom>
            <a:noFill/>
            <a:ln w="19050">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mc:AlternateContent xmlns:mc="http://schemas.openxmlformats.org/markup-compatibility/2006" xmlns:a14="http://schemas.microsoft.com/office/drawing/2010/main">
          <mc:Choice Requires="a14">
            <p:sp>
              <p:nvSpPr>
                <p:cNvPr id="69640" name="Text Box 36"/>
                <p:cNvSpPr txBox="1">
                  <a:spLocks noChangeArrowheads="1"/>
                </p:cNvSpPr>
                <p:nvPr/>
              </p:nvSpPr>
              <p:spPr bwMode="auto">
                <a:xfrm>
                  <a:off x="4377" y="2628"/>
                  <a:ext cx="246" cy="282"/>
                </a:xfrm>
                <a:prstGeom prst="rect">
                  <a:avLst/>
                </a:prstGeom>
                <a:solidFill>
                  <a:srgbClr val="FFFFFF"/>
                </a:solidFill>
                <a:ln>
                  <a:noFill/>
                </a:ln>
                <a:extLst>
                  <a:ext uri="{91240B29-F687-4F45-9708-019B960494DF}">
                    <a14:hiddenLine w="9525">
                      <a:solidFill>
                        <a:srgbClr val="000000"/>
                      </a:solidFill>
                      <a:miter lim="800000"/>
                      <a:headEnd/>
                      <a:tailEnd/>
                    </a14:hiddenLine>
                  </a:ext>
                </a:extLst>
              </p:spPr>
              <p:txBody>
                <a:bodyPr lIns="0" tIns="0" rIns="0" bIns="0"/>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a14:m>
                    <m:oMathPara xmlns:m="http://schemas.openxmlformats.org/officeDocument/2006/math">
                      <m:oMathParaPr>
                        <m:jc m:val="centerGroup"/>
                      </m:oMathParaPr>
                      <m:oMath xmlns:m="http://schemas.openxmlformats.org/officeDocument/2006/math">
                        <m:r>
                          <a:rPr kumimoji="0" lang="en-US" altLang="zh-CN" b="1" i="1" dirty="0" smtClean="0">
                            <a:solidFill>
                              <a:srgbClr val="C00000"/>
                            </a:solidFill>
                            <a:latin typeface="Cambria Math"/>
                            <a:ea typeface="Cambria Math"/>
                          </a:rPr>
                          <m:t>∅</m:t>
                        </m:r>
                      </m:oMath>
                    </m:oMathPara>
                  </a14:m>
                  <a:endParaRPr kumimoji="0" lang="en-US" altLang="zh-CN" b="1" i="1" dirty="0">
                    <a:solidFill>
                      <a:srgbClr val="C00000"/>
                    </a:solidFill>
                    <a:latin typeface="楷体_GB2312" pitchFamily="49" charset="-122"/>
                    <a:ea typeface="楷体_GB2312" pitchFamily="49" charset="-122"/>
                  </a:endParaRPr>
                </a:p>
              </p:txBody>
            </p:sp>
          </mc:Choice>
          <mc:Fallback xmlns="">
            <p:sp>
              <p:nvSpPr>
                <p:cNvPr id="69640" name="Text Box 36"/>
                <p:cNvSpPr txBox="1">
                  <a:spLocks noRot="1" noChangeAspect="1" noMove="1" noResize="1" noEditPoints="1" noAdjustHandles="1" noChangeArrowheads="1" noChangeShapeType="1" noTextEdit="1"/>
                </p:cNvSpPr>
                <p:nvPr/>
              </p:nvSpPr>
              <p:spPr bwMode="auto">
                <a:xfrm>
                  <a:off x="4377" y="2628"/>
                  <a:ext cx="246" cy="282"/>
                </a:xfrm>
                <a:prstGeom prst="rect">
                  <a:avLst/>
                </a:prstGeom>
                <a:blipFill rotWithShape="1">
                  <a:blip r:embed="rId3"/>
                  <a:stretch>
                    <a:fillRect l="-7813" r="-4688" b="-1389"/>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9641" name="Text Box 37"/>
                <p:cNvSpPr txBox="1">
                  <a:spLocks noChangeArrowheads="1"/>
                </p:cNvSpPr>
                <p:nvPr/>
              </p:nvSpPr>
              <p:spPr bwMode="auto">
                <a:xfrm>
                  <a:off x="2549" y="2712"/>
                  <a:ext cx="246" cy="282"/>
                </a:xfrm>
                <a:prstGeom prst="rect">
                  <a:avLst/>
                </a:prstGeom>
                <a:solidFill>
                  <a:srgbClr val="FFFFFF"/>
                </a:solidFill>
                <a:ln>
                  <a:noFill/>
                </a:ln>
                <a:extLst>
                  <a:ext uri="{91240B29-F687-4F45-9708-019B960494DF}">
                    <a14:hiddenLine w="9525">
                      <a:solidFill>
                        <a:srgbClr val="000000"/>
                      </a:solidFill>
                      <a:miter lim="800000"/>
                      <a:headEnd/>
                      <a:tailEnd/>
                    </a14:hiddenLine>
                  </a:ext>
                </a:extLst>
              </p:spPr>
              <p:txBody>
                <a:bodyPr lIns="0" tIns="0" rIns="0" bIns="0"/>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a14:m>
                    <m:oMathPara xmlns:m="http://schemas.openxmlformats.org/officeDocument/2006/math">
                      <m:oMathParaPr>
                        <m:jc m:val="centerGroup"/>
                      </m:oMathParaPr>
                      <m:oMath xmlns:m="http://schemas.openxmlformats.org/officeDocument/2006/math">
                        <m:r>
                          <a:rPr kumimoji="0" lang="en-US" altLang="zh-CN" b="1" i="1" dirty="0" smtClean="0">
                            <a:solidFill>
                              <a:srgbClr val="C00000"/>
                            </a:solidFill>
                            <a:latin typeface="Cambria Math"/>
                            <a:ea typeface="Cambria Math"/>
                          </a:rPr>
                          <m:t>∅</m:t>
                        </m:r>
                      </m:oMath>
                    </m:oMathPara>
                  </a14:m>
                  <a:endParaRPr kumimoji="0" lang="en-US" altLang="zh-CN" b="1" i="1" dirty="0">
                    <a:solidFill>
                      <a:srgbClr val="C00000"/>
                    </a:solidFill>
                    <a:latin typeface="楷体_GB2312" pitchFamily="49" charset="-122"/>
                    <a:ea typeface="楷体_GB2312" pitchFamily="49" charset="-122"/>
                  </a:endParaRPr>
                </a:p>
              </p:txBody>
            </p:sp>
          </mc:Choice>
          <mc:Fallback xmlns="">
            <p:sp>
              <p:nvSpPr>
                <p:cNvPr id="69641" name="Text Box 37"/>
                <p:cNvSpPr txBox="1">
                  <a:spLocks noRot="1" noChangeAspect="1" noMove="1" noResize="1" noEditPoints="1" noAdjustHandles="1" noChangeArrowheads="1" noChangeShapeType="1" noTextEdit="1"/>
                </p:cNvSpPr>
                <p:nvPr/>
              </p:nvSpPr>
              <p:spPr bwMode="auto">
                <a:xfrm>
                  <a:off x="2549" y="2712"/>
                  <a:ext cx="246" cy="282"/>
                </a:xfrm>
                <a:prstGeom prst="rect">
                  <a:avLst/>
                </a:prstGeom>
                <a:blipFill rotWithShape="1">
                  <a:blip r:embed="rId4"/>
                  <a:stretch>
                    <a:fillRect l="-7813" r="-4688" b="-2778"/>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9642" name="Text Box 38"/>
                <p:cNvSpPr txBox="1">
                  <a:spLocks noChangeArrowheads="1"/>
                </p:cNvSpPr>
                <p:nvPr/>
              </p:nvSpPr>
              <p:spPr bwMode="auto">
                <a:xfrm>
                  <a:off x="810" y="2688"/>
                  <a:ext cx="246" cy="282"/>
                </a:xfrm>
                <a:prstGeom prst="rect">
                  <a:avLst/>
                </a:prstGeom>
                <a:solidFill>
                  <a:srgbClr val="FFFFFF"/>
                </a:solidFill>
                <a:ln>
                  <a:noFill/>
                </a:ln>
                <a:extLst>
                  <a:ext uri="{91240B29-F687-4F45-9708-019B960494DF}">
                    <a14:hiddenLine w="9525">
                      <a:solidFill>
                        <a:srgbClr val="000000"/>
                      </a:solidFill>
                      <a:miter lim="800000"/>
                      <a:headEnd/>
                      <a:tailEnd/>
                    </a14:hiddenLine>
                  </a:ext>
                </a:extLst>
              </p:spPr>
              <p:txBody>
                <a:bodyPr lIns="0" tIns="0" rIns="0" bIns="0"/>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a14:m>
                    <m:oMathPara xmlns:m="http://schemas.openxmlformats.org/officeDocument/2006/math">
                      <m:oMathParaPr>
                        <m:jc m:val="centerGroup"/>
                      </m:oMathParaPr>
                      <m:oMath xmlns:m="http://schemas.openxmlformats.org/officeDocument/2006/math">
                        <m:r>
                          <a:rPr kumimoji="0" lang="en-US" altLang="zh-CN" b="1" i="1" dirty="0" smtClean="0">
                            <a:solidFill>
                              <a:srgbClr val="C00000"/>
                            </a:solidFill>
                            <a:latin typeface="Cambria Math"/>
                            <a:ea typeface="Cambria Math"/>
                          </a:rPr>
                          <m:t>∅</m:t>
                        </m:r>
                      </m:oMath>
                    </m:oMathPara>
                  </a14:m>
                  <a:endParaRPr kumimoji="0" lang="en-US" altLang="zh-CN" b="1" i="1" dirty="0">
                    <a:solidFill>
                      <a:srgbClr val="C00000"/>
                    </a:solidFill>
                    <a:latin typeface="楷体_GB2312" pitchFamily="49" charset="-122"/>
                    <a:ea typeface="楷体_GB2312" pitchFamily="49" charset="-122"/>
                  </a:endParaRPr>
                </a:p>
              </p:txBody>
            </p:sp>
          </mc:Choice>
          <mc:Fallback xmlns="">
            <p:sp>
              <p:nvSpPr>
                <p:cNvPr id="69642" name="Text Box 38"/>
                <p:cNvSpPr txBox="1">
                  <a:spLocks noRot="1" noChangeAspect="1" noMove="1" noResize="1" noEditPoints="1" noAdjustHandles="1" noChangeArrowheads="1" noChangeShapeType="1" noTextEdit="1"/>
                </p:cNvSpPr>
                <p:nvPr/>
              </p:nvSpPr>
              <p:spPr bwMode="auto">
                <a:xfrm>
                  <a:off x="810" y="2688"/>
                  <a:ext cx="246" cy="282"/>
                </a:xfrm>
                <a:prstGeom prst="rect">
                  <a:avLst/>
                </a:prstGeom>
                <a:blipFill rotWithShape="1">
                  <a:blip r:embed="rId5"/>
                  <a:stretch>
                    <a:fillRect l="-7813" r="-4688" b="-2778"/>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grpSp>
          <p:nvGrpSpPr>
            <p:cNvPr id="69643" name="Group 49"/>
            <p:cNvGrpSpPr>
              <a:grpSpLocks/>
            </p:cNvGrpSpPr>
            <p:nvPr/>
          </p:nvGrpSpPr>
          <p:grpSpPr bwMode="auto">
            <a:xfrm>
              <a:off x="882" y="1135"/>
              <a:ext cx="898" cy="977"/>
              <a:chOff x="6931" y="4545"/>
              <a:chExt cx="1724" cy="1635"/>
            </a:xfrm>
          </p:grpSpPr>
          <p:sp>
            <p:nvSpPr>
              <p:cNvPr id="69666" name="Rectangle 50"/>
              <p:cNvSpPr>
                <a:spLocks noChangeArrowheads="1"/>
              </p:cNvSpPr>
              <p:nvPr/>
            </p:nvSpPr>
            <p:spPr bwMode="auto">
              <a:xfrm>
                <a:off x="7095" y="4545"/>
                <a:ext cx="1560" cy="510"/>
              </a:xfrm>
              <a:prstGeom prst="rect">
                <a:avLst/>
              </a:prstGeom>
              <a:solidFill>
                <a:srgbClr val="FFFFFF"/>
              </a:solidFill>
              <a:ln w="19050">
                <a:solidFill>
                  <a:srgbClr val="000000"/>
                </a:solidFill>
                <a:miter lim="800000"/>
                <a:headEnd/>
                <a:tailEnd/>
              </a:ln>
            </p:spPr>
            <p:txBody>
              <a:bodyPr/>
              <a:lstStyle/>
              <a:p>
                <a:endParaRPr lang="zh-CN" altLang="en-US"/>
              </a:p>
            </p:txBody>
          </p:sp>
          <p:sp>
            <p:nvSpPr>
              <p:cNvPr id="69667" name="Line 51"/>
              <p:cNvSpPr>
                <a:spLocks noChangeShapeType="1"/>
              </p:cNvSpPr>
              <p:nvPr/>
            </p:nvSpPr>
            <p:spPr bwMode="auto">
              <a:xfrm>
                <a:off x="7545" y="4545"/>
                <a:ext cx="0" cy="5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9668" name="Line 52"/>
              <p:cNvSpPr>
                <a:spLocks noChangeShapeType="1"/>
              </p:cNvSpPr>
              <p:nvPr/>
            </p:nvSpPr>
            <p:spPr bwMode="auto">
              <a:xfrm>
                <a:off x="6931" y="4815"/>
                <a:ext cx="164"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9669" name="Line 53"/>
              <p:cNvSpPr>
                <a:spLocks noChangeShapeType="1"/>
              </p:cNvSpPr>
              <p:nvPr/>
            </p:nvSpPr>
            <p:spPr bwMode="auto">
              <a:xfrm>
                <a:off x="6931" y="4815"/>
                <a:ext cx="0" cy="1365"/>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9670" name="Oval 54"/>
              <p:cNvSpPr>
                <a:spLocks noChangeArrowheads="1"/>
              </p:cNvSpPr>
              <p:nvPr/>
            </p:nvSpPr>
            <p:spPr bwMode="auto">
              <a:xfrm>
                <a:off x="7137" y="4596"/>
                <a:ext cx="360" cy="360"/>
              </a:xfrm>
              <a:prstGeom prst="ellipse">
                <a:avLst/>
              </a:prstGeom>
              <a:solidFill>
                <a:srgbClr val="FFFFFF"/>
              </a:solidFill>
              <a:ln w="19050">
                <a:solidFill>
                  <a:srgbClr val="000000"/>
                </a:solidFill>
                <a:round/>
                <a:headEnd/>
                <a:tailEnd/>
              </a:ln>
            </p:spPr>
            <p:txBody>
              <a:bodyPr/>
              <a:lstStyle/>
              <a:p>
                <a:endParaRPr lang="zh-CN" altLang="en-US"/>
              </a:p>
            </p:txBody>
          </p:sp>
        </p:grpSp>
        <mc:AlternateContent xmlns:mc="http://schemas.openxmlformats.org/markup-compatibility/2006" xmlns:a14="http://schemas.microsoft.com/office/drawing/2010/main">
          <mc:Choice Requires="a14">
            <p:sp>
              <p:nvSpPr>
                <p:cNvPr id="69644" name="Text Box 55"/>
                <p:cNvSpPr txBox="1">
                  <a:spLocks noChangeArrowheads="1"/>
                </p:cNvSpPr>
                <p:nvPr/>
              </p:nvSpPr>
              <p:spPr bwMode="auto">
                <a:xfrm>
                  <a:off x="1248" y="1171"/>
                  <a:ext cx="513" cy="224"/>
                </a:xfrm>
                <a:prstGeom prst="rect">
                  <a:avLst/>
                </a:prstGeom>
                <a:solidFill>
                  <a:srgbClr val="FFFFFF"/>
                </a:solidFill>
                <a:ln>
                  <a:noFill/>
                </a:ln>
                <a:extLst>
                  <a:ext uri="{91240B29-F687-4F45-9708-019B960494DF}">
                    <a14:hiddenLine w="9525">
                      <a:solidFill>
                        <a:srgbClr val="000000"/>
                      </a:solidFill>
                      <a:miter lim="800000"/>
                      <a:headEnd/>
                      <a:tailEnd/>
                    </a14:hiddenLine>
                  </a:ext>
                </a:extLst>
              </p:spPr>
              <p:txBody>
                <a:bodyPr lIns="0" tIns="0" rIns="0" bIns="0"/>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a14:m>
                    <m:oMath xmlns:m="http://schemas.openxmlformats.org/officeDocument/2006/math">
                      <m:r>
                        <a:rPr kumimoji="0" lang="en-US" altLang="zh-CN" sz="2000" b="1" i="1" dirty="0" smtClean="0">
                          <a:latin typeface="Cambria Math"/>
                          <a:ea typeface="Cambria Math"/>
                        </a:rPr>
                        <m:t>∅</m:t>
                      </m:r>
                    </m:oMath>
                  </a14:m>
                  <a:r>
                    <a:rPr kumimoji="0" lang="en-US" altLang="zh-CN" sz="2000" b="1" dirty="0">
                      <a:latin typeface="宋体" pitchFamily="2" charset="-122"/>
                    </a:rPr>
                    <a:t>0.01</a:t>
                  </a:r>
                  <a:endParaRPr kumimoji="0" lang="en-US" altLang="zh-CN" sz="2000" b="1" i="1" dirty="0"/>
                </a:p>
              </p:txBody>
            </p:sp>
          </mc:Choice>
          <mc:Fallback xmlns="">
            <p:sp>
              <p:nvSpPr>
                <p:cNvPr id="69644" name="Text Box 55"/>
                <p:cNvSpPr txBox="1">
                  <a:spLocks noRot="1" noChangeAspect="1" noMove="1" noResize="1" noEditPoints="1" noAdjustHandles="1" noChangeArrowheads="1" noChangeShapeType="1" noTextEdit="1"/>
                </p:cNvSpPr>
                <p:nvPr/>
              </p:nvSpPr>
              <p:spPr bwMode="auto">
                <a:xfrm>
                  <a:off x="1248" y="1171"/>
                  <a:ext cx="513" cy="224"/>
                </a:xfrm>
                <a:prstGeom prst="rect">
                  <a:avLst/>
                </a:prstGeom>
                <a:blipFill rotWithShape="1">
                  <a:blip r:embed="rId6"/>
                  <a:stretch>
                    <a:fillRect l="-11940" t="-24561" r="-2985" b="-29825"/>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grpSp>
          <p:nvGrpSpPr>
            <p:cNvPr id="69645" name="Group 78"/>
            <p:cNvGrpSpPr>
              <a:grpSpLocks/>
            </p:cNvGrpSpPr>
            <p:nvPr/>
          </p:nvGrpSpPr>
          <p:grpSpPr bwMode="auto">
            <a:xfrm>
              <a:off x="3408" y="1233"/>
              <a:ext cx="1334" cy="1215"/>
              <a:chOff x="3264" y="1227"/>
              <a:chExt cx="1334" cy="1215"/>
            </a:xfrm>
          </p:grpSpPr>
          <p:grpSp>
            <p:nvGrpSpPr>
              <p:cNvPr id="69655" name="Group 39"/>
              <p:cNvGrpSpPr>
                <a:grpSpLocks/>
              </p:cNvGrpSpPr>
              <p:nvPr/>
            </p:nvGrpSpPr>
            <p:grpSpPr bwMode="auto">
              <a:xfrm>
                <a:off x="3264" y="1227"/>
                <a:ext cx="1334" cy="1215"/>
                <a:chOff x="8835" y="6375"/>
                <a:chExt cx="2400" cy="1905"/>
              </a:xfrm>
            </p:grpSpPr>
            <p:sp>
              <p:nvSpPr>
                <p:cNvPr id="69658" name="Rectangle 40"/>
                <p:cNvSpPr>
                  <a:spLocks noChangeArrowheads="1"/>
                </p:cNvSpPr>
                <p:nvPr/>
              </p:nvSpPr>
              <p:spPr bwMode="auto">
                <a:xfrm>
                  <a:off x="8835" y="6375"/>
                  <a:ext cx="2160" cy="450"/>
                </a:xfrm>
                <a:prstGeom prst="rect">
                  <a:avLst/>
                </a:prstGeom>
                <a:solidFill>
                  <a:srgbClr val="FFFFFF"/>
                </a:solidFill>
                <a:ln w="19050">
                  <a:solidFill>
                    <a:srgbClr val="000000"/>
                  </a:solidFill>
                  <a:miter lim="800000"/>
                  <a:headEnd/>
                  <a:tailEnd/>
                </a:ln>
              </p:spPr>
              <p:txBody>
                <a:bodyPr/>
                <a:lstStyle/>
                <a:p>
                  <a:endParaRPr lang="zh-CN" altLang="en-US"/>
                </a:p>
              </p:txBody>
            </p:sp>
            <p:sp>
              <p:nvSpPr>
                <p:cNvPr id="69659" name="Line 41"/>
                <p:cNvSpPr>
                  <a:spLocks noChangeShapeType="1"/>
                </p:cNvSpPr>
                <p:nvPr/>
              </p:nvSpPr>
              <p:spPr bwMode="auto">
                <a:xfrm>
                  <a:off x="9301" y="6375"/>
                  <a:ext cx="0" cy="45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9660" name="Line 42"/>
                <p:cNvSpPr>
                  <a:spLocks noChangeShapeType="1"/>
                </p:cNvSpPr>
                <p:nvPr/>
              </p:nvSpPr>
              <p:spPr bwMode="auto">
                <a:xfrm>
                  <a:off x="10171" y="6375"/>
                  <a:ext cx="0" cy="45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69661" name="Group 43"/>
                <p:cNvGrpSpPr>
                  <a:grpSpLocks/>
                </p:cNvGrpSpPr>
                <p:nvPr/>
              </p:nvGrpSpPr>
              <p:grpSpPr bwMode="auto">
                <a:xfrm>
                  <a:off x="8883" y="6426"/>
                  <a:ext cx="360" cy="360"/>
                  <a:chOff x="3420" y="7992"/>
                  <a:chExt cx="360" cy="360"/>
                </a:xfrm>
              </p:grpSpPr>
              <p:sp>
                <p:nvSpPr>
                  <p:cNvPr id="69664" name="Oval 44"/>
                  <p:cNvSpPr>
                    <a:spLocks noChangeArrowheads="1"/>
                  </p:cNvSpPr>
                  <p:nvPr/>
                </p:nvSpPr>
                <p:spPr bwMode="auto">
                  <a:xfrm>
                    <a:off x="3420" y="7992"/>
                    <a:ext cx="360" cy="360"/>
                  </a:xfrm>
                  <a:prstGeom prst="ellipse">
                    <a:avLst/>
                  </a:prstGeom>
                  <a:solidFill>
                    <a:srgbClr val="FFFFFF"/>
                  </a:solidFill>
                  <a:ln w="19050">
                    <a:solidFill>
                      <a:srgbClr val="000000"/>
                    </a:solidFill>
                    <a:round/>
                    <a:headEnd/>
                    <a:tailEnd/>
                  </a:ln>
                </p:spPr>
                <p:txBody>
                  <a:bodyPr/>
                  <a:lstStyle/>
                  <a:p>
                    <a:endParaRPr lang="zh-CN" altLang="en-US"/>
                  </a:p>
                </p:txBody>
              </p:sp>
              <p:sp>
                <p:nvSpPr>
                  <p:cNvPr id="69665" name="Oval 45"/>
                  <p:cNvSpPr>
                    <a:spLocks noChangeArrowheads="1"/>
                  </p:cNvSpPr>
                  <p:nvPr/>
                </p:nvSpPr>
                <p:spPr bwMode="auto">
                  <a:xfrm>
                    <a:off x="3510" y="8082"/>
                    <a:ext cx="180" cy="180"/>
                  </a:xfrm>
                  <a:prstGeom prst="ellipse">
                    <a:avLst/>
                  </a:prstGeom>
                  <a:solidFill>
                    <a:srgbClr val="FFFFFF"/>
                  </a:solidFill>
                  <a:ln w="19050">
                    <a:solidFill>
                      <a:srgbClr val="000000"/>
                    </a:solidFill>
                    <a:round/>
                    <a:headEnd/>
                    <a:tailEnd/>
                  </a:ln>
                </p:spPr>
                <p:txBody>
                  <a:bodyPr/>
                  <a:lstStyle/>
                  <a:p>
                    <a:endParaRPr lang="zh-CN" altLang="en-US"/>
                  </a:p>
                </p:txBody>
              </p:sp>
            </p:grpSp>
            <p:sp>
              <p:nvSpPr>
                <p:cNvPr id="69662" name="Line 46"/>
                <p:cNvSpPr>
                  <a:spLocks noChangeShapeType="1"/>
                </p:cNvSpPr>
                <p:nvPr/>
              </p:nvSpPr>
              <p:spPr bwMode="auto">
                <a:xfrm>
                  <a:off x="10979" y="6585"/>
                  <a:ext cx="256"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9663" name="Line 47"/>
                <p:cNvSpPr>
                  <a:spLocks noChangeShapeType="1"/>
                </p:cNvSpPr>
                <p:nvPr/>
              </p:nvSpPr>
              <p:spPr bwMode="auto">
                <a:xfrm>
                  <a:off x="11235" y="6570"/>
                  <a:ext cx="0" cy="1710"/>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sp>
            <p:nvSpPr>
              <p:cNvPr id="69656" name="Text Box 56"/>
              <p:cNvSpPr txBox="1">
                <a:spLocks noChangeArrowheads="1"/>
              </p:cNvSpPr>
              <p:nvPr/>
            </p:nvSpPr>
            <p:spPr bwMode="auto">
              <a:xfrm>
                <a:off x="3552" y="1265"/>
                <a:ext cx="361" cy="20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a:r>
                  <a:rPr kumimoji="0" lang="en-US" altLang="zh-CN" sz="2000" b="1">
                    <a:latin typeface="宋体" pitchFamily="2" charset="-122"/>
                  </a:rPr>
                  <a:t>0.05</a:t>
                </a:r>
                <a:endParaRPr kumimoji="0" lang="en-US" altLang="zh-CN" sz="2000" b="1" i="1"/>
              </a:p>
            </p:txBody>
          </p:sp>
          <p:sp>
            <p:nvSpPr>
              <p:cNvPr id="69657" name="Text Box 57"/>
              <p:cNvSpPr txBox="1">
                <a:spLocks noChangeArrowheads="1"/>
              </p:cNvSpPr>
              <p:nvPr/>
            </p:nvSpPr>
            <p:spPr bwMode="auto">
              <a:xfrm>
                <a:off x="4080" y="1248"/>
                <a:ext cx="189" cy="19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just"/>
                <a:r>
                  <a:rPr kumimoji="0" lang="en-US" altLang="zh-CN" b="1" i="1">
                    <a:latin typeface="宋体" pitchFamily="2" charset="-122"/>
                  </a:rPr>
                  <a:t>A</a:t>
                </a:r>
              </a:p>
            </p:txBody>
          </p:sp>
        </p:grpSp>
        <p:sp>
          <p:nvSpPr>
            <p:cNvPr id="69646" name="Line 58"/>
            <p:cNvSpPr>
              <a:spLocks noChangeShapeType="1"/>
            </p:cNvSpPr>
            <p:nvPr/>
          </p:nvSpPr>
          <p:spPr bwMode="auto">
            <a:xfrm>
              <a:off x="992" y="2831"/>
              <a:ext cx="3475" cy="0"/>
            </a:xfrm>
            <a:prstGeom prst="line">
              <a:avLst/>
            </a:prstGeom>
            <a:noFill/>
            <a:ln w="19050">
              <a:solidFill>
                <a:srgbClr val="000000"/>
              </a:solidFill>
              <a:prstDash val="lgDash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9647" name="Line 75"/>
            <p:cNvSpPr>
              <a:spLocks noChangeShapeType="1"/>
            </p:cNvSpPr>
            <p:nvPr/>
          </p:nvSpPr>
          <p:spPr bwMode="auto">
            <a:xfrm flipH="1">
              <a:off x="432" y="3312"/>
              <a:ext cx="67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648" name="Line 76"/>
            <p:cNvSpPr>
              <a:spLocks noChangeShapeType="1"/>
            </p:cNvSpPr>
            <p:nvPr/>
          </p:nvSpPr>
          <p:spPr bwMode="auto">
            <a:xfrm>
              <a:off x="4368" y="2448"/>
              <a:ext cx="48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649" name="Line 77"/>
            <p:cNvSpPr>
              <a:spLocks noChangeShapeType="1"/>
            </p:cNvSpPr>
            <p:nvPr/>
          </p:nvSpPr>
          <p:spPr bwMode="auto">
            <a:xfrm>
              <a:off x="4368" y="2976"/>
              <a:ext cx="48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650" name="Line 79"/>
            <p:cNvSpPr>
              <a:spLocks noChangeShapeType="1"/>
            </p:cNvSpPr>
            <p:nvPr/>
          </p:nvSpPr>
          <p:spPr bwMode="auto">
            <a:xfrm>
              <a:off x="4608" y="2448"/>
              <a:ext cx="0" cy="528"/>
            </a:xfrm>
            <a:prstGeom prst="line">
              <a:avLst/>
            </a:prstGeom>
            <a:noFill/>
            <a:ln w="1905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69651" name="Group 80"/>
            <p:cNvGrpSpPr>
              <a:grpSpLocks/>
            </p:cNvGrpSpPr>
            <p:nvPr/>
          </p:nvGrpSpPr>
          <p:grpSpPr bwMode="auto">
            <a:xfrm>
              <a:off x="528" y="3312"/>
              <a:ext cx="283" cy="666"/>
              <a:chOff x="530" y="1200"/>
              <a:chExt cx="283" cy="666"/>
            </a:xfrm>
          </p:grpSpPr>
          <p:sp>
            <p:nvSpPr>
              <p:cNvPr id="69652" name="AutoShape 81"/>
              <p:cNvSpPr>
                <a:spLocks noChangeArrowheads="1"/>
              </p:cNvSpPr>
              <p:nvPr/>
            </p:nvSpPr>
            <p:spPr bwMode="auto">
              <a:xfrm flipV="1">
                <a:off x="530" y="1200"/>
                <a:ext cx="283" cy="245"/>
              </a:xfrm>
              <a:prstGeom prst="triangle">
                <a:avLst>
                  <a:gd name="adj" fmla="val 50000"/>
                </a:avLst>
              </a:prstGeom>
              <a:solidFill>
                <a:srgbClr val="000000"/>
              </a:solidFill>
              <a:ln w="2857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69653" name="Line 82"/>
              <p:cNvSpPr>
                <a:spLocks noChangeShapeType="1"/>
              </p:cNvSpPr>
              <p:nvPr/>
            </p:nvSpPr>
            <p:spPr bwMode="auto">
              <a:xfrm>
                <a:off x="672" y="1437"/>
                <a:ext cx="0" cy="151"/>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9654" name="Rectangle 83"/>
              <p:cNvSpPr>
                <a:spLocks noChangeArrowheads="1"/>
              </p:cNvSpPr>
              <p:nvPr/>
            </p:nvSpPr>
            <p:spPr bwMode="auto">
              <a:xfrm>
                <a:off x="552" y="1584"/>
                <a:ext cx="240" cy="282"/>
              </a:xfrm>
              <a:prstGeom prst="rect">
                <a:avLst/>
              </a:prstGeom>
              <a:noFill/>
              <a:ln w="28575">
                <a:solidFill>
                  <a:srgbClr val="000000"/>
                </a:solidFill>
                <a:miter lim="800000"/>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0" hangingPunct="0"/>
                <a:r>
                  <a:rPr kumimoji="0" lang="en-US" altLang="zh-CN" sz="4000" i="1">
                    <a:solidFill>
                      <a:srgbClr val="000000"/>
                    </a:solidFill>
                  </a:rPr>
                  <a:t>A</a:t>
                </a:r>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9944"/>
                                        </p:tgtEl>
                                        <p:attrNameLst>
                                          <p:attrName>style.visibility</p:attrName>
                                        </p:attrNameLst>
                                      </p:cBhvr>
                                      <p:to>
                                        <p:strVal val="visible"/>
                                      </p:to>
                                    </p:set>
                                    <p:animEffect transition="in" filter="wipe(left)">
                                      <p:cBhvr>
                                        <p:cTn id="7" dur="300"/>
                                        <p:tgtEl>
                                          <p:spTgt spid="3994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40020"/>
                                        </p:tgtEl>
                                        <p:attrNameLst>
                                          <p:attrName>style.visibility</p:attrName>
                                        </p:attrNameLst>
                                      </p:cBhvr>
                                      <p:to>
                                        <p:strVal val="visible"/>
                                      </p:to>
                                    </p:set>
                                    <p:anim calcmode="lin" valueType="num">
                                      <p:cBhvr additive="base">
                                        <p:cTn id="12" dur="500" fill="hold"/>
                                        <p:tgtEl>
                                          <p:spTgt spid="40020"/>
                                        </p:tgtEl>
                                        <p:attrNameLst>
                                          <p:attrName>ppt_x</p:attrName>
                                        </p:attrNameLst>
                                      </p:cBhvr>
                                      <p:tavLst>
                                        <p:tav tm="0">
                                          <p:val>
                                            <p:strVal val="0-#ppt_w/2"/>
                                          </p:val>
                                        </p:tav>
                                        <p:tav tm="100000">
                                          <p:val>
                                            <p:strVal val="#ppt_x"/>
                                          </p:val>
                                        </p:tav>
                                      </p:tavLst>
                                    </p:anim>
                                    <p:anim calcmode="lin" valueType="num">
                                      <p:cBhvr additive="base">
                                        <p:cTn id="13" dur="500" fill="hold"/>
                                        <p:tgtEl>
                                          <p:spTgt spid="400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4" grpId="0" autoUpdateAnimBg="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D01891AA-B480-4846-8557-DBE6D8FD6AD8}" type="slidenum">
              <a:rPr lang="en-US" altLang="zh-CN" sz="2000" smtClean="0">
                <a:solidFill>
                  <a:srgbClr val="0000FF"/>
                </a:solidFill>
              </a:rPr>
              <a:pPr eaLnBrk="1" hangingPunct="1"/>
              <a:t>68</a:t>
            </a:fld>
            <a:endParaRPr lang="en-US" altLang="zh-CN" sz="2000" smtClean="0">
              <a:solidFill>
                <a:srgbClr val="0000FF"/>
              </a:solidFill>
            </a:endParaRPr>
          </a:p>
        </p:txBody>
      </p:sp>
      <p:sp>
        <p:nvSpPr>
          <p:cNvPr id="42040" name="Text Box 56"/>
          <p:cNvSpPr txBox="1">
            <a:spLocks noChangeArrowheads="1"/>
          </p:cNvSpPr>
          <p:nvPr/>
        </p:nvSpPr>
        <p:spPr bwMode="auto">
          <a:xfrm>
            <a:off x="1489075" y="782638"/>
            <a:ext cx="4791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改错题答案</a:t>
            </a:r>
          </a:p>
        </p:txBody>
      </p:sp>
      <p:grpSp>
        <p:nvGrpSpPr>
          <p:cNvPr id="42062" name="Group 78"/>
          <p:cNvGrpSpPr>
            <a:grpSpLocks/>
          </p:cNvGrpSpPr>
          <p:nvPr/>
        </p:nvGrpSpPr>
        <p:grpSpPr bwMode="auto">
          <a:xfrm>
            <a:off x="685800" y="1685925"/>
            <a:ext cx="7391400" cy="4257675"/>
            <a:chOff x="432" y="912"/>
            <a:chExt cx="4656" cy="2682"/>
          </a:xfrm>
        </p:grpSpPr>
        <p:sp>
          <p:nvSpPr>
            <p:cNvPr id="70661" name="Line 20"/>
            <p:cNvSpPr>
              <a:spLocks noChangeShapeType="1"/>
            </p:cNvSpPr>
            <p:nvPr/>
          </p:nvSpPr>
          <p:spPr bwMode="auto">
            <a:xfrm>
              <a:off x="432" y="2915"/>
              <a:ext cx="730"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70662" name="Group 6"/>
            <p:cNvGrpSpPr>
              <a:grpSpLocks/>
            </p:cNvGrpSpPr>
            <p:nvPr/>
          </p:nvGrpSpPr>
          <p:grpSpPr bwMode="auto">
            <a:xfrm>
              <a:off x="1154" y="1593"/>
              <a:ext cx="3306" cy="1484"/>
              <a:chOff x="3901" y="7365"/>
              <a:chExt cx="5986" cy="2880"/>
            </a:xfrm>
          </p:grpSpPr>
          <p:sp>
            <p:nvSpPr>
              <p:cNvPr id="70695" name="Rectangle 7" descr="浅色下对角线"/>
              <p:cNvSpPr>
                <a:spLocks noChangeArrowheads="1"/>
              </p:cNvSpPr>
              <p:nvPr/>
            </p:nvSpPr>
            <p:spPr bwMode="auto">
              <a:xfrm>
                <a:off x="3901" y="7365"/>
                <a:ext cx="1664" cy="2880"/>
              </a:xfrm>
              <a:prstGeom prst="rect">
                <a:avLst/>
              </a:prstGeom>
              <a:pattFill prst="ltDnDiag">
                <a:fgClr>
                  <a:srgbClr val="000000"/>
                </a:fgClr>
                <a:bgClr>
                  <a:srgbClr val="FFFFFF"/>
                </a:bgClr>
              </a:pattFill>
              <a:ln w="38100">
                <a:solidFill>
                  <a:srgbClr val="000000"/>
                </a:solidFill>
                <a:miter lim="800000"/>
                <a:headEnd/>
                <a:tailEnd/>
              </a:ln>
            </p:spPr>
            <p:txBody>
              <a:bodyPr/>
              <a:lstStyle/>
              <a:p>
                <a:endParaRPr lang="zh-CN" altLang="en-US"/>
              </a:p>
            </p:txBody>
          </p:sp>
          <p:sp>
            <p:nvSpPr>
              <p:cNvPr id="70696" name="Rectangle 8" descr="浅色下对角线"/>
              <p:cNvSpPr>
                <a:spLocks noChangeArrowheads="1"/>
              </p:cNvSpPr>
              <p:nvPr/>
            </p:nvSpPr>
            <p:spPr bwMode="auto">
              <a:xfrm>
                <a:off x="5565" y="7830"/>
                <a:ext cx="4306" cy="1950"/>
              </a:xfrm>
              <a:prstGeom prst="rect">
                <a:avLst/>
              </a:prstGeom>
              <a:pattFill prst="ltDnDiag">
                <a:fgClr>
                  <a:srgbClr val="000000"/>
                </a:fgClr>
                <a:bgClr>
                  <a:srgbClr val="FFFFFF"/>
                </a:bgClr>
              </a:pattFill>
              <a:ln w="38100">
                <a:solidFill>
                  <a:srgbClr val="000000"/>
                </a:solidFill>
                <a:miter lim="800000"/>
                <a:headEnd/>
                <a:tailEnd/>
              </a:ln>
            </p:spPr>
            <p:txBody>
              <a:bodyPr/>
              <a:lstStyle/>
              <a:p>
                <a:endParaRPr lang="zh-CN" altLang="en-US"/>
              </a:p>
            </p:txBody>
          </p:sp>
          <p:sp>
            <p:nvSpPr>
              <p:cNvPr id="70697" name="Rectangle 9" descr="浅色下对角线"/>
              <p:cNvSpPr>
                <a:spLocks noChangeArrowheads="1"/>
              </p:cNvSpPr>
              <p:nvPr/>
            </p:nvSpPr>
            <p:spPr bwMode="auto">
              <a:xfrm>
                <a:off x="5491" y="7875"/>
                <a:ext cx="1590" cy="1860"/>
              </a:xfrm>
              <a:prstGeom prst="rect">
                <a:avLst/>
              </a:prstGeom>
              <a:pattFill prst="ltDnDiag">
                <a:fgClr>
                  <a:srgbClr val="000000"/>
                </a:fgClr>
                <a:bgClr>
                  <a:srgbClr val="FFFFFF"/>
                </a:bgClr>
              </a:pattFill>
              <a:ln w="38100" cap="rnd">
                <a:solidFill>
                  <a:srgbClr val="FFFFFF"/>
                </a:solidFill>
                <a:prstDash val="sysDot"/>
                <a:miter lim="800000"/>
                <a:headEnd/>
                <a:tailEnd/>
              </a:ln>
            </p:spPr>
            <p:txBody>
              <a:bodyPr/>
              <a:lstStyle/>
              <a:p>
                <a:endParaRPr lang="zh-CN" altLang="en-US"/>
              </a:p>
            </p:txBody>
          </p:sp>
          <p:grpSp>
            <p:nvGrpSpPr>
              <p:cNvPr id="70698" name="Group 10"/>
              <p:cNvGrpSpPr>
                <a:grpSpLocks/>
              </p:cNvGrpSpPr>
              <p:nvPr/>
            </p:nvGrpSpPr>
            <p:grpSpPr bwMode="auto">
              <a:xfrm>
                <a:off x="8281" y="7815"/>
                <a:ext cx="1606" cy="1995"/>
                <a:chOff x="8281" y="7815"/>
                <a:chExt cx="1606" cy="1995"/>
              </a:xfrm>
            </p:grpSpPr>
            <p:sp>
              <p:nvSpPr>
                <p:cNvPr id="70705" name="AutoShape 11"/>
                <p:cNvSpPr>
                  <a:spLocks noChangeArrowheads="1"/>
                </p:cNvSpPr>
                <p:nvPr/>
              </p:nvSpPr>
              <p:spPr bwMode="auto">
                <a:xfrm flipH="1" flipV="1">
                  <a:off x="8281" y="7815"/>
                  <a:ext cx="1606" cy="345"/>
                </a:xfrm>
                <a:prstGeom prst="rtTriangle">
                  <a:avLst/>
                </a:prstGeom>
                <a:solidFill>
                  <a:srgbClr val="FFFFFF"/>
                </a:solidFill>
                <a:ln w="38100">
                  <a:solidFill>
                    <a:srgbClr val="FFFFFF"/>
                  </a:solidFill>
                  <a:miter lim="800000"/>
                  <a:headEnd/>
                  <a:tailEnd/>
                </a:ln>
              </p:spPr>
              <p:txBody>
                <a:bodyPr/>
                <a:lstStyle/>
                <a:p>
                  <a:endParaRPr lang="zh-CN" altLang="en-US"/>
                </a:p>
              </p:txBody>
            </p:sp>
            <p:sp>
              <p:nvSpPr>
                <p:cNvPr id="70706" name="AutoShape 12"/>
                <p:cNvSpPr>
                  <a:spLocks noChangeArrowheads="1"/>
                </p:cNvSpPr>
                <p:nvPr/>
              </p:nvSpPr>
              <p:spPr bwMode="auto">
                <a:xfrm flipH="1">
                  <a:off x="8281" y="9465"/>
                  <a:ext cx="1606" cy="345"/>
                </a:xfrm>
                <a:prstGeom prst="rtTriangle">
                  <a:avLst/>
                </a:prstGeom>
                <a:solidFill>
                  <a:srgbClr val="FFFFFF"/>
                </a:solidFill>
                <a:ln w="28575">
                  <a:solidFill>
                    <a:srgbClr val="FFFFFF"/>
                  </a:solidFill>
                  <a:miter lim="800000"/>
                  <a:headEnd/>
                  <a:tailEnd/>
                </a:ln>
              </p:spPr>
              <p:txBody>
                <a:bodyPr/>
                <a:lstStyle/>
                <a:p>
                  <a:endParaRPr lang="zh-CN" altLang="en-US"/>
                </a:p>
              </p:txBody>
            </p:sp>
          </p:grpSp>
          <p:sp>
            <p:nvSpPr>
              <p:cNvPr id="70699" name="Rectangle 13"/>
              <p:cNvSpPr>
                <a:spLocks noChangeArrowheads="1"/>
              </p:cNvSpPr>
              <p:nvPr/>
            </p:nvSpPr>
            <p:spPr bwMode="auto">
              <a:xfrm>
                <a:off x="4637" y="8325"/>
                <a:ext cx="5220" cy="960"/>
              </a:xfrm>
              <a:prstGeom prst="rect">
                <a:avLst/>
              </a:prstGeom>
              <a:solidFill>
                <a:srgbClr val="FFFFFF"/>
              </a:solidFill>
              <a:ln w="38100">
                <a:solidFill>
                  <a:srgbClr val="000000"/>
                </a:solidFill>
                <a:miter lim="800000"/>
                <a:headEnd/>
                <a:tailEnd/>
              </a:ln>
            </p:spPr>
            <p:txBody>
              <a:bodyPr/>
              <a:lstStyle/>
              <a:p>
                <a:endParaRPr lang="zh-CN" altLang="en-US"/>
              </a:p>
            </p:txBody>
          </p:sp>
          <p:grpSp>
            <p:nvGrpSpPr>
              <p:cNvPr id="70700" name="Group 14"/>
              <p:cNvGrpSpPr>
                <a:grpSpLocks/>
              </p:cNvGrpSpPr>
              <p:nvPr/>
            </p:nvGrpSpPr>
            <p:grpSpPr bwMode="auto">
              <a:xfrm>
                <a:off x="8205" y="7800"/>
                <a:ext cx="1678" cy="1995"/>
                <a:chOff x="8205" y="7800"/>
                <a:chExt cx="1678" cy="1995"/>
              </a:xfrm>
            </p:grpSpPr>
            <p:sp>
              <p:nvSpPr>
                <p:cNvPr id="70703" name="Line 15"/>
                <p:cNvSpPr>
                  <a:spLocks noChangeShapeType="1"/>
                </p:cNvSpPr>
                <p:nvPr/>
              </p:nvSpPr>
              <p:spPr bwMode="auto">
                <a:xfrm>
                  <a:off x="8205" y="7800"/>
                  <a:ext cx="1664" cy="42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704" name="Line 16"/>
                <p:cNvSpPr>
                  <a:spLocks noChangeShapeType="1"/>
                </p:cNvSpPr>
                <p:nvPr/>
              </p:nvSpPr>
              <p:spPr bwMode="auto">
                <a:xfrm flipV="1">
                  <a:off x="8219" y="9375"/>
                  <a:ext cx="1664" cy="42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0701" name="Rectangle 17"/>
              <p:cNvSpPr>
                <a:spLocks noChangeArrowheads="1"/>
              </p:cNvSpPr>
              <p:nvPr/>
            </p:nvSpPr>
            <p:spPr bwMode="auto">
              <a:xfrm>
                <a:off x="3903" y="7680"/>
                <a:ext cx="794" cy="2250"/>
              </a:xfrm>
              <a:prstGeom prst="rect">
                <a:avLst/>
              </a:prstGeom>
              <a:solidFill>
                <a:srgbClr val="FFFFFF"/>
              </a:solidFill>
              <a:ln w="38100">
                <a:solidFill>
                  <a:srgbClr val="000000"/>
                </a:solidFill>
                <a:miter lim="800000"/>
                <a:headEnd/>
                <a:tailEnd/>
              </a:ln>
            </p:spPr>
            <p:txBody>
              <a:bodyPr/>
              <a:lstStyle/>
              <a:p>
                <a:endParaRPr lang="zh-CN" altLang="en-US"/>
              </a:p>
            </p:txBody>
          </p:sp>
          <p:sp>
            <p:nvSpPr>
              <p:cNvPr id="70702" name="Line 18"/>
              <p:cNvSpPr>
                <a:spLocks noChangeShapeType="1"/>
              </p:cNvSpPr>
              <p:nvPr/>
            </p:nvSpPr>
            <p:spPr bwMode="auto">
              <a:xfrm>
                <a:off x="7095" y="7815"/>
                <a:ext cx="0" cy="1965"/>
              </a:xfrm>
              <a:prstGeom prst="line">
                <a:avLst/>
              </a:prstGeom>
              <a:noFill/>
              <a:ln w="19050">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sp>
          <p:nvSpPr>
            <p:cNvPr id="70663" name="Line 19"/>
            <p:cNvSpPr>
              <a:spLocks noChangeShapeType="1"/>
            </p:cNvSpPr>
            <p:nvPr/>
          </p:nvSpPr>
          <p:spPr bwMode="auto">
            <a:xfrm>
              <a:off x="789" y="1755"/>
              <a:ext cx="356"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664" name="Line 21"/>
            <p:cNvSpPr>
              <a:spLocks noChangeShapeType="1"/>
            </p:cNvSpPr>
            <p:nvPr/>
          </p:nvSpPr>
          <p:spPr bwMode="auto">
            <a:xfrm>
              <a:off x="938" y="1755"/>
              <a:ext cx="0" cy="1160"/>
            </a:xfrm>
            <a:prstGeom prst="line">
              <a:avLst/>
            </a:prstGeom>
            <a:noFill/>
            <a:ln w="19050">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0665" name="Line 22"/>
            <p:cNvSpPr>
              <a:spLocks noChangeShapeType="1"/>
            </p:cNvSpPr>
            <p:nvPr/>
          </p:nvSpPr>
          <p:spPr bwMode="auto">
            <a:xfrm>
              <a:off x="4433" y="2079"/>
              <a:ext cx="655"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666" name="Line 23"/>
            <p:cNvSpPr>
              <a:spLocks noChangeShapeType="1"/>
            </p:cNvSpPr>
            <p:nvPr/>
          </p:nvSpPr>
          <p:spPr bwMode="auto">
            <a:xfrm>
              <a:off x="4425" y="2575"/>
              <a:ext cx="571"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667" name="Line 24"/>
            <p:cNvSpPr>
              <a:spLocks noChangeShapeType="1"/>
            </p:cNvSpPr>
            <p:nvPr/>
          </p:nvSpPr>
          <p:spPr bwMode="auto">
            <a:xfrm>
              <a:off x="4774" y="2079"/>
              <a:ext cx="0" cy="496"/>
            </a:xfrm>
            <a:prstGeom prst="line">
              <a:avLst/>
            </a:prstGeom>
            <a:noFill/>
            <a:ln w="19050">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nvGrpSpPr>
            <p:cNvPr id="70668" name="Group 35"/>
            <p:cNvGrpSpPr>
              <a:grpSpLocks/>
            </p:cNvGrpSpPr>
            <p:nvPr/>
          </p:nvGrpSpPr>
          <p:grpSpPr bwMode="auto">
            <a:xfrm>
              <a:off x="1056" y="912"/>
              <a:ext cx="864" cy="843"/>
              <a:chOff x="6931" y="4545"/>
              <a:chExt cx="1724" cy="1635"/>
            </a:xfrm>
          </p:grpSpPr>
          <p:sp>
            <p:nvSpPr>
              <p:cNvPr id="70690" name="Rectangle 36"/>
              <p:cNvSpPr>
                <a:spLocks noChangeArrowheads="1"/>
              </p:cNvSpPr>
              <p:nvPr/>
            </p:nvSpPr>
            <p:spPr bwMode="auto">
              <a:xfrm>
                <a:off x="7095" y="4545"/>
                <a:ext cx="1560" cy="510"/>
              </a:xfrm>
              <a:prstGeom prst="rect">
                <a:avLst/>
              </a:prstGeom>
              <a:solidFill>
                <a:srgbClr val="FFFFFF"/>
              </a:solidFill>
              <a:ln w="19050">
                <a:solidFill>
                  <a:srgbClr val="000000"/>
                </a:solidFill>
                <a:miter lim="800000"/>
                <a:headEnd/>
                <a:tailEnd/>
              </a:ln>
            </p:spPr>
            <p:txBody>
              <a:bodyPr/>
              <a:lstStyle/>
              <a:p>
                <a:endParaRPr lang="zh-CN" altLang="en-US"/>
              </a:p>
            </p:txBody>
          </p:sp>
          <p:sp>
            <p:nvSpPr>
              <p:cNvPr id="70691" name="Line 37"/>
              <p:cNvSpPr>
                <a:spLocks noChangeShapeType="1"/>
              </p:cNvSpPr>
              <p:nvPr/>
            </p:nvSpPr>
            <p:spPr bwMode="auto">
              <a:xfrm>
                <a:off x="7545" y="4545"/>
                <a:ext cx="0" cy="5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692" name="Line 38"/>
              <p:cNvSpPr>
                <a:spLocks noChangeShapeType="1"/>
              </p:cNvSpPr>
              <p:nvPr/>
            </p:nvSpPr>
            <p:spPr bwMode="auto">
              <a:xfrm>
                <a:off x="6931" y="4815"/>
                <a:ext cx="164"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693" name="Line 39"/>
              <p:cNvSpPr>
                <a:spLocks noChangeShapeType="1"/>
              </p:cNvSpPr>
              <p:nvPr/>
            </p:nvSpPr>
            <p:spPr bwMode="auto">
              <a:xfrm>
                <a:off x="6931" y="4815"/>
                <a:ext cx="0" cy="1365"/>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0694" name="Oval 40"/>
              <p:cNvSpPr>
                <a:spLocks noChangeArrowheads="1"/>
              </p:cNvSpPr>
              <p:nvPr/>
            </p:nvSpPr>
            <p:spPr bwMode="auto">
              <a:xfrm>
                <a:off x="7137" y="4596"/>
                <a:ext cx="360" cy="360"/>
              </a:xfrm>
              <a:prstGeom prst="ellipse">
                <a:avLst/>
              </a:prstGeom>
              <a:solidFill>
                <a:srgbClr val="FFFFFF"/>
              </a:solidFill>
              <a:ln w="19050">
                <a:solidFill>
                  <a:srgbClr val="000000"/>
                </a:solidFill>
                <a:round/>
                <a:headEnd/>
                <a:tailEnd/>
              </a:ln>
            </p:spPr>
            <p:txBody>
              <a:bodyPr/>
              <a:lstStyle/>
              <a:p>
                <a:endParaRPr lang="zh-CN" altLang="en-US"/>
              </a:p>
            </p:txBody>
          </p:sp>
        </p:grpSp>
        <p:sp>
          <p:nvSpPr>
            <p:cNvPr id="70669" name="Rectangle 44"/>
            <p:cNvSpPr>
              <a:spLocks noChangeArrowheads="1"/>
            </p:cNvSpPr>
            <p:nvPr/>
          </p:nvSpPr>
          <p:spPr bwMode="auto">
            <a:xfrm>
              <a:off x="3344" y="989"/>
              <a:ext cx="1263" cy="258"/>
            </a:xfrm>
            <a:prstGeom prst="rect">
              <a:avLst/>
            </a:prstGeom>
            <a:solidFill>
              <a:srgbClr val="FFFFFF"/>
            </a:solidFill>
            <a:ln w="19050">
              <a:solidFill>
                <a:srgbClr val="000000"/>
              </a:solidFill>
              <a:miter lim="800000"/>
              <a:headEnd/>
              <a:tailEnd/>
            </a:ln>
          </p:spPr>
          <p:txBody>
            <a:bodyPr/>
            <a:lstStyle/>
            <a:p>
              <a:endParaRPr lang="zh-CN" altLang="en-US"/>
            </a:p>
          </p:txBody>
        </p:sp>
        <p:sp>
          <p:nvSpPr>
            <p:cNvPr id="70670" name="Line 45"/>
            <p:cNvSpPr>
              <a:spLocks noChangeShapeType="1"/>
            </p:cNvSpPr>
            <p:nvPr/>
          </p:nvSpPr>
          <p:spPr bwMode="auto">
            <a:xfrm>
              <a:off x="3615" y="989"/>
              <a:ext cx="0" cy="25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671" name="Line 46"/>
            <p:cNvSpPr>
              <a:spLocks noChangeShapeType="1"/>
            </p:cNvSpPr>
            <p:nvPr/>
          </p:nvSpPr>
          <p:spPr bwMode="auto">
            <a:xfrm>
              <a:off x="4148" y="989"/>
              <a:ext cx="0" cy="25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70672" name="Group 47"/>
            <p:cNvGrpSpPr>
              <a:grpSpLocks/>
            </p:cNvGrpSpPr>
            <p:nvPr/>
          </p:nvGrpSpPr>
          <p:grpSpPr bwMode="auto">
            <a:xfrm>
              <a:off x="3358" y="1018"/>
              <a:ext cx="221" cy="206"/>
              <a:chOff x="3420" y="7992"/>
              <a:chExt cx="360" cy="360"/>
            </a:xfrm>
          </p:grpSpPr>
          <p:sp>
            <p:nvSpPr>
              <p:cNvPr id="70688" name="Oval 48"/>
              <p:cNvSpPr>
                <a:spLocks noChangeArrowheads="1"/>
              </p:cNvSpPr>
              <p:nvPr/>
            </p:nvSpPr>
            <p:spPr bwMode="auto">
              <a:xfrm>
                <a:off x="3420" y="7992"/>
                <a:ext cx="360" cy="360"/>
              </a:xfrm>
              <a:prstGeom prst="ellipse">
                <a:avLst/>
              </a:prstGeom>
              <a:solidFill>
                <a:srgbClr val="FFFFFF"/>
              </a:solidFill>
              <a:ln w="19050">
                <a:solidFill>
                  <a:srgbClr val="000000"/>
                </a:solidFill>
                <a:round/>
                <a:headEnd/>
                <a:tailEnd/>
              </a:ln>
            </p:spPr>
            <p:txBody>
              <a:bodyPr/>
              <a:lstStyle/>
              <a:p>
                <a:endParaRPr lang="zh-CN" altLang="en-US"/>
              </a:p>
            </p:txBody>
          </p:sp>
          <p:sp>
            <p:nvSpPr>
              <p:cNvPr id="70689" name="Oval 49"/>
              <p:cNvSpPr>
                <a:spLocks noChangeArrowheads="1"/>
              </p:cNvSpPr>
              <p:nvPr/>
            </p:nvSpPr>
            <p:spPr bwMode="auto">
              <a:xfrm>
                <a:off x="3510" y="8082"/>
                <a:ext cx="180" cy="180"/>
              </a:xfrm>
              <a:prstGeom prst="ellipse">
                <a:avLst/>
              </a:prstGeom>
              <a:solidFill>
                <a:srgbClr val="FFFFFF"/>
              </a:solidFill>
              <a:ln w="19050">
                <a:solidFill>
                  <a:srgbClr val="000000"/>
                </a:solidFill>
                <a:round/>
                <a:headEnd/>
                <a:tailEnd/>
              </a:ln>
            </p:spPr>
            <p:txBody>
              <a:bodyPr/>
              <a:lstStyle/>
              <a:p>
                <a:endParaRPr lang="zh-CN" altLang="en-US"/>
              </a:p>
            </p:txBody>
          </p:sp>
        </p:grpSp>
        <p:sp>
          <p:nvSpPr>
            <p:cNvPr id="70673" name="Line 50"/>
            <p:cNvSpPr>
              <a:spLocks noChangeShapeType="1"/>
            </p:cNvSpPr>
            <p:nvPr/>
          </p:nvSpPr>
          <p:spPr bwMode="auto">
            <a:xfrm>
              <a:off x="4608" y="1110"/>
              <a:ext cx="157"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674" name="Line 51"/>
            <p:cNvSpPr>
              <a:spLocks noChangeShapeType="1"/>
            </p:cNvSpPr>
            <p:nvPr/>
          </p:nvSpPr>
          <p:spPr bwMode="auto">
            <a:xfrm>
              <a:off x="4774" y="1100"/>
              <a:ext cx="0" cy="979"/>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0675" name="Line 55"/>
            <p:cNvSpPr>
              <a:spLocks noChangeShapeType="1"/>
            </p:cNvSpPr>
            <p:nvPr/>
          </p:nvSpPr>
          <p:spPr bwMode="auto">
            <a:xfrm>
              <a:off x="1046" y="2316"/>
              <a:ext cx="3512" cy="0"/>
            </a:xfrm>
            <a:prstGeom prst="line">
              <a:avLst/>
            </a:prstGeom>
            <a:noFill/>
            <a:ln w="19050">
              <a:solidFill>
                <a:srgbClr val="000000"/>
              </a:solidFill>
              <a:prstDash val="lgDash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676" name="WordArt 57"/>
            <p:cNvSpPr>
              <a:spLocks noChangeArrowheads="1" noChangeShapeType="1" noTextEdit="1"/>
            </p:cNvSpPr>
            <p:nvPr/>
          </p:nvSpPr>
          <p:spPr bwMode="auto">
            <a:xfrm>
              <a:off x="2707" y="2264"/>
              <a:ext cx="144" cy="134"/>
            </a:xfrm>
            <a:prstGeom prst="rect">
              <a:avLst/>
            </a:prstGeom>
          </p:spPr>
          <p:txBody>
            <a:bodyPr wrap="none" fromWordArt="1">
              <a:prstTxWarp prst="textPlain">
                <a:avLst>
                  <a:gd name="adj" fmla="val 50000"/>
                </a:avLst>
              </a:prstTxWarp>
            </a:bodyPr>
            <a:lstStyle/>
            <a:p>
              <a:pPr algn="ctr"/>
              <a:r>
                <a:rPr lang="az-Cyrl-AZ" altLang="zh-CN" sz="3600" i="1" kern="10" dirty="0">
                  <a:ln w="9525">
                    <a:solidFill>
                      <a:srgbClr val="000000"/>
                    </a:solidFill>
                    <a:round/>
                    <a:headEnd/>
                    <a:tailEnd/>
                  </a:ln>
                  <a:solidFill>
                    <a:srgbClr val="000000"/>
                  </a:solidFill>
                  <a:latin typeface="Times New Roman"/>
                  <a:cs typeface="Times New Roman"/>
                </a:rPr>
                <a:t>Ф</a:t>
              </a:r>
              <a:endParaRPr lang="zh-CN" altLang="en-US" sz="3600" i="1" kern="10" dirty="0">
                <a:ln w="9525">
                  <a:solidFill>
                    <a:srgbClr val="000000"/>
                  </a:solidFill>
                  <a:round/>
                  <a:headEnd/>
                  <a:tailEnd/>
                </a:ln>
                <a:solidFill>
                  <a:srgbClr val="000000"/>
                </a:solidFill>
                <a:latin typeface="Times New Roman"/>
                <a:cs typeface="Times New Roman"/>
              </a:endParaRPr>
            </a:p>
          </p:txBody>
        </p:sp>
        <p:sp>
          <p:nvSpPr>
            <p:cNvPr id="70677" name="WordArt 58"/>
            <p:cNvSpPr>
              <a:spLocks noChangeArrowheads="1" noChangeShapeType="1" noTextEdit="1"/>
            </p:cNvSpPr>
            <p:nvPr/>
          </p:nvSpPr>
          <p:spPr bwMode="auto">
            <a:xfrm>
              <a:off x="4608" y="2247"/>
              <a:ext cx="144" cy="134"/>
            </a:xfrm>
            <a:prstGeom prst="rect">
              <a:avLst/>
            </a:prstGeom>
          </p:spPr>
          <p:txBody>
            <a:bodyPr wrap="none" fromWordArt="1">
              <a:prstTxWarp prst="textPlain">
                <a:avLst>
                  <a:gd name="adj" fmla="val 50000"/>
                </a:avLst>
              </a:prstTxWarp>
            </a:bodyPr>
            <a:lstStyle/>
            <a:p>
              <a:pPr algn="ctr"/>
              <a:r>
                <a:rPr lang="az-Cyrl-AZ" altLang="zh-CN" sz="3600" i="1" kern="10">
                  <a:ln w="9525">
                    <a:solidFill>
                      <a:srgbClr val="000000"/>
                    </a:solidFill>
                    <a:round/>
                    <a:headEnd/>
                    <a:tailEnd/>
                  </a:ln>
                  <a:solidFill>
                    <a:srgbClr val="000000"/>
                  </a:solidFill>
                  <a:latin typeface="Times New Roman"/>
                  <a:cs typeface="Times New Roman"/>
                </a:rPr>
                <a:t>Ф</a:t>
              </a:r>
              <a:endParaRPr lang="zh-CN" altLang="en-US" sz="3600" i="1" kern="10">
                <a:ln w="9525">
                  <a:solidFill>
                    <a:srgbClr val="000000"/>
                  </a:solidFill>
                  <a:round/>
                  <a:headEnd/>
                  <a:tailEnd/>
                </a:ln>
                <a:solidFill>
                  <a:srgbClr val="000000"/>
                </a:solidFill>
                <a:latin typeface="Times New Roman"/>
                <a:cs typeface="Times New Roman"/>
              </a:endParaRPr>
            </a:p>
          </p:txBody>
        </p:sp>
        <p:sp>
          <p:nvSpPr>
            <p:cNvPr id="70678" name="WordArt 59"/>
            <p:cNvSpPr>
              <a:spLocks noChangeArrowheads="1" noChangeShapeType="1" noTextEdit="1"/>
            </p:cNvSpPr>
            <p:nvPr/>
          </p:nvSpPr>
          <p:spPr bwMode="auto">
            <a:xfrm>
              <a:off x="720" y="2247"/>
              <a:ext cx="144" cy="134"/>
            </a:xfrm>
            <a:prstGeom prst="rect">
              <a:avLst/>
            </a:prstGeom>
          </p:spPr>
          <p:txBody>
            <a:bodyPr wrap="none" fromWordArt="1">
              <a:prstTxWarp prst="textPlain">
                <a:avLst>
                  <a:gd name="adj" fmla="val 50000"/>
                </a:avLst>
              </a:prstTxWarp>
            </a:bodyPr>
            <a:lstStyle/>
            <a:p>
              <a:pPr algn="ctr"/>
              <a:r>
                <a:rPr lang="az-Cyrl-AZ" altLang="zh-CN" sz="3600" i="1" kern="10" dirty="0">
                  <a:ln w="9525">
                    <a:solidFill>
                      <a:srgbClr val="000000"/>
                    </a:solidFill>
                    <a:round/>
                    <a:headEnd/>
                    <a:tailEnd/>
                  </a:ln>
                  <a:solidFill>
                    <a:srgbClr val="000000"/>
                  </a:solidFill>
                  <a:latin typeface="Times New Roman"/>
                  <a:cs typeface="Times New Roman"/>
                </a:rPr>
                <a:t>Ф</a:t>
              </a:r>
              <a:endParaRPr lang="zh-CN" altLang="en-US" sz="3600" i="1" kern="10" dirty="0">
                <a:ln w="9525">
                  <a:solidFill>
                    <a:srgbClr val="000000"/>
                  </a:solidFill>
                  <a:round/>
                  <a:headEnd/>
                  <a:tailEnd/>
                </a:ln>
                <a:solidFill>
                  <a:srgbClr val="000000"/>
                </a:solidFill>
                <a:latin typeface="Times New Roman"/>
                <a:cs typeface="Times New Roman"/>
              </a:endParaRPr>
            </a:p>
          </p:txBody>
        </p:sp>
        <p:sp>
          <p:nvSpPr>
            <p:cNvPr id="70679" name="WordArt 60"/>
            <p:cNvSpPr>
              <a:spLocks noChangeArrowheads="1" noChangeShapeType="1" noTextEdit="1"/>
            </p:cNvSpPr>
            <p:nvPr/>
          </p:nvSpPr>
          <p:spPr bwMode="auto">
            <a:xfrm>
              <a:off x="1536" y="957"/>
              <a:ext cx="192" cy="133"/>
            </a:xfrm>
            <a:prstGeom prst="rect">
              <a:avLst/>
            </a:prstGeom>
          </p:spPr>
          <p:txBody>
            <a:bodyPr wrap="none" fromWordArt="1">
              <a:prstTxWarp prst="textPlain">
                <a:avLst>
                  <a:gd name="adj" fmla="val 50000"/>
                </a:avLst>
              </a:prstTxWarp>
            </a:bodyPr>
            <a:lstStyle/>
            <a:p>
              <a:pPr algn="ctr"/>
              <a:r>
                <a:rPr lang="en-US" altLang="zh-CN" sz="3600" kern="10">
                  <a:ln w="9525">
                    <a:solidFill>
                      <a:srgbClr val="000000"/>
                    </a:solidFill>
                    <a:round/>
                    <a:headEnd/>
                    <a:tailEnd/>
                  </a:ln>
                  <a:solidFill>
                    <a:srgbClr val="000000"/>
                  </a:solidFill>
                  <a:latin typeface="宋体"/>
                  <a:ea typeface="宋体"/>
                </a:rPr>
                <a:t>0.01</a:t>
              </a:r>
              <a:endParaRPr lang="zh-CN" altLang="en-US" sz="3600" kern="10">
                <a:ln w="9525">
                  <a:solidFill>
                    <a:srgbClr val="000000"/>
                  </a:solidFill>
                  <a:round/>
                  <a:headEnd/>
                  <a:tailEnd/>
                </a:ln>
                <a:solidFill>
                  <a:srgbClr val="000000"/>
                </a:solidFill>
                <a:latin typeface="宋体"/>
                <a:ea typeface="宋体"/>
              </a:endParaRPr>
            </a:p>
          </p:txBody>
        </p:sp>
        <p:grpSp>
          <p:nvGrpSpPr>
            <p:cNvPr id="70680" name="Group 63"/>
            <p:cNvGrpSpPr>
              <a:grpSpLocks/>
            </p:cNvGrpSpPr>
            <p:nvPr/>
          </p:nvGrpSpPr>
          <p:grpSpPr bwMode="auto">
            <a:xfrm>
              <a:off x="3680" y="1046"/>
              <a:ext cx="432" cy="133"/>
              <a:chOff x="3168" y="672"/>
              <a:chExt cx="432" cy="144"/>
            </a:xfrm>
          </p:grpSpPr>
          <p:sp>
            <p:nvSpPr>
              <p:cNvPr id="70686" name="WordArt 61"/>
              <p:cNvSpPr>
                <a:spLocks noChangeArrowheads="1" noChangeShapeType="1" noTextEdit="1"/>
              </p:cNvSpPr>
              <p:nvPr/>
            </p:nvSpPr>
            <p:spPr bwMode="auto">
              <a:xfrm>
                <a:off x="3168" y="672"/>
                <a:ext cx="144" cy="144"/>
              </a:xfrm>
              <a:prstGeom prst="rect">
                <a:avLst/>
              </a:prstGeom>
            </p:spPr>
            <p:txBody>
              <a:bodyPr wrap="none" fromWordArt="1">
                <a:prstTxWarp prst="textPlain">
                  <a:avLst>
                    <a:gd name="adj" fmla="val 50000"/>
                  </a:avLst>
                </a:prstTxWarp>
              </a:bodyPr>
              <a:lstStyle/>
              <a:p>
                <a:pPr algn="ctr"/>
                <a:r>
                  <a:rPr lang="az-Cyrl-AZ" altLang="zh-CN" sz="3600" i="1" kern="10" dirty="0">
                    <a:ln w="9525">
                      <a:solidFill>
                        <a:srgbClr val="000000"/>
                      </a:solidFill>
                      <a:round/>
                      <a:headEnd/>
                      <a:tailEnd/>
                    </a:ln>
                    <a:solidFill>
                      <a:srgbClr val="000000"/>
                    </a:solidFill>
                    <a:latin typeface="Times New Roman"/>
                    <a:cs typeface="Times New Roman"/>
                  </a:rPr>
                  <a:t>Ф</a:t>
                </a:r>
                <a:endParaRPr lang="zh-CN" altLang="en-US" sz="3600" i="1" kern="10" dirty="0">
                  <a:ln w="9525">
                    <a:solidFill>
                      <a:srgbClr val="000000"/>
                    </a:solidFill>
                    <a:round/>
                    <a:headEnd/>
                    <a:tailEnd/>
                  </a:ln>
                  <a:solidFill>
                    <a:srgbClr val="000000"/>
                  </a:solidFill>
                  <a:latin typeface="Times New Roman"/>
                  <a:cs typeface="Times New Roman"/>
                </a:endParaRPr>
              </a:p>
            </p:txBody>
          </p:sp>
          <p:sp>
            <p:nvSpPr>
              <p:cNvPr id="70687" name="WordArt 62"/>
              <p:cNvSpPr>
                <a:spLocks noChangeArrowheads="1" noChangeShapeType="1" noTextEdit="1"/>
              </p:cNvSpPr>
              <p:nvPr/>
            </p:nvSpPr>
            <p:spPr bwMode="auto">
              <a:xfrm>
                <a:off x="3360" y="672"/>
                <a:ext cx="240" cy="144"/>
              </a:xfrm>
              <a:prstGeom prst="rect">
                <a:avLst/>
              </a:prstGeom>
            </p:spPr>
            <p:txBody>
              <a:bodyPr wrap="none" fromWordArt="1">
                <a:prstTxWarp prst="textPlain">
                  <a:avLst>
                    <a:gd name="adj" fmla="val 50000"/>
                  </a:avLst>
                </a:prstTxWarp>
              </a:bodyPr>
              <a:lstStyle/>
              <a:p>
                <a:pPr algn="ctr"/>
                <a:r>
                  <a:rPr lang="en-US" altLang="zh-CN" sz="3600" kern="10">
                    <a:ln w="9525">
                      <a:solidFill>
                        <a:srgbClr val="000000"/>
                      </a:solidFill>
                      <a:round/>
                      <a:headEnd/>
                      <a:tailEnd/>
                    </a:ln>
                    <a:solidFill>
                      <a:srgbClr val="000000"/>
                    </a:solidFill>
                    <a:latin typeface="宋体"/>
                    <a:ea typeface="宋体"/>
                  </a:rPr>
                  <a:t>0.05</a:t>
                </a:r>
                <a:endParaRPr lang="zh-CN" altLang="en-US" sz="3600" kern="10">
                  <a:ln w="9525">
                    <a:solidFill>
                      <a:srgbClr val="000000"/>
                    </a:solidFill>
                    <a:round/>
                    <a:headEnd/>
                    <a:tailEnd/>
                  </a:ln>
                  <a:solidFill>
                    <a:srgbClr val="000000"/>
                  </a:solidFill>
                  <a:latin typeface="宋体"/>
                  <a:ea typeface="宋体"/>
                </a:endParaRPr>
              </a:p>
            </p:txBody>
          </p:sp>
        </p:grpSp>
        <p:sp>
          <p:nvSpPr>
            <p:cNvPr id="70681" name="WordArt 64"/>
            <p:cNvSpPr>
              <a:spLocks noChangeArrowheads="1" noChangeShapeType="1" noTextEdit="1"/>
            </p:cNvSpPr>
            <p:nvPr/>
          </p:nvSpPr>
          <p:spPr bwMode="auto">
            <a:xfrm>
              <a:off x="4304" y="1046"/>
              <a:ext cx="144" cy="133"/>
            </a:xfrm>
            <a:prstGeom prst="rect">
              <a:avLst/>
            </a:prstGeom>
          </p:spPr>
          <p:txBody>
            <a:bodyPr wrap="none" fromWordArt="1">
              <a:prstTxWarp prst="textPlain">
                <a:avLst>
                  <a:gd name="adj" fmla="val 50000"/>
                </a:avLst>
              </a:prstTxWarp>
            </a:bodyPr>
            <a:lstStyle/>
            <a:p>
              <a:pPr algn="ctr"/>
              <a:r>
                <a:rPr lang="en-US" altLang="zh-CN" sz="3600" i="1" kern="10">
                  <a:ln w="9525">
                    <a:solidFill>
                      <a:srgbClr val="000000"/>
                    </a:solidFill>
                    <a:round/>
                    <a:headEnd/>
                    <a:tailEnd/>
                  </a:ln>
                  <a:solidFill>
                    <a:srgbClr val="000000"/>
                  </a:solidFill>
                  <a:latin typeface="宋体"/>
                  <a:ea typeface="宋体"/>
                </a:rPr>
                <a:t>A</a:t>
              </a:r>
              <a:endParaRPr lang="zh-CN" altLang="en-US" sz="3600" i="1" kern="10">
                <a:ln w="9525">
                  <a:solidFill>
                    <a:srgbClr val="000000"/>
                  </a:solidFill>
                  <a:round/>
                  <a:headEnd/>
                  <a:tailEnd/>
                </a:ln>
                <a:solidFill>
                  <a:srgbClr val="000000"/>
                </a:solidFill>
                <a:latin typeface="宋体"/>
                <a:ea typeface="宋体"/>
              </a:endParaRPr>
            </a:p>
          </p:txBody>
        </p:sp>
        <p:grpSp>
          <p:nvGrpSpPr>
            <p:cNvPr id="70682" name="Group 74"/>
            <p:cNvGrpSpPr>
              <a:grpSpLocks/>
            </p:cNvGrpSpPr>
            <p:nvPr/>
          </p:nvGrpSpPr>
          <p:grpSpPr bwMode="auto">
            <a:xfrm>
              <a:off x="816" y="2928"/>
              <a:ext cx="283" cy="666"/>
              <a:chOff x="530" y="1200"/>
              <a:chExt cx="283" cy="666"/>
            </a:xfrm>
          </p:grpSpPr>
          <p:sp>
            <p:nvSpPr>
              <p:cNvPr id="70683" name="AutoShape 75"/>
              <p:cNvSpPr>
                <a:spLocks noChangeArrowheads="1"/>
              </p:cNvSpPr>
              <p:nvPr/>
            </p:nvSpPr>
            <p:spPr bwMode="auto">
              <a:xfrm flipV="1">
                <a:off x="530" y="1200"/>
                <a:ext cx="283" cy="245"/>
              </a:xfrm>
              <a:prstGeom prst="triangle">
                <a:avLst>
                  <a:gd name="adj" fmla="val 50000"/>
                </a:avLst>
              </a:prstGeom>
              <a:solidFill>
                <a:srgbClr val="000000"/>
              </a:solidFill>
              <a:ln w="2857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70684" name="Line 76"/>
              <p:cNvSpPr>
                <a:spLocks noChangeShapeType="1"/>
              </p:cNvSpPr>
              <p:nvPr/>
            </p:nvSpPr>
            <p:spPr bwMode="auto">
              <a:xfrm>
                <a:off x="672" y="1437"/>
                <a:ext cx="0" cy="151"/>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0685" name="Rectangle 77"/>
              <p:cNvSpPr>
                <a:spLocks noChangeArrowheads="1"/>
              </p:cNvSpPr>
              <p:nvPr/>
            </p:nvSpPr>
            <p:spPr bwMode="auto">
              <a:xfrm>
                <a:off x="552" y="1584"/>
                <a:ext cx="240" cy="282"/>
              </a:xfrm>
              <a:prstGeom prst="rect">
                <a:avLst/>
              </a:prstGeom>
              <a:noFill/>
              <a:ln w="28575">
                <a:solidFill>
                  <a:srgbClr val="000000"/>
                </a:solidFill>
                <a:miter lim="800000"/>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0" hangingPunct="0"/>
                <a:r>
                  <a:rPr kumimoji="0" lang="en-US" altLang="zh-CN" sz="4000" i="1">
                    <a:solidFill>
                      <a:srgbClr val="000000"/>
                    </a:solidFill>
                  </a:rPr>
                  <a:t>A</a:t>
                </a:r>
              </a:p>
            </p:txBody>
          </p:sp>
        </p:grpSp>
      </p:grpSp>
      <p:sp>
        <p:nvSpPr>
          <p:cNvPr id="51" name="圆角矩形 50">
            <a:hlinkClick r:id="rId2" action="ppaction://hlinksldjump"/>
          </p:cNvPr>
          <p:cNvSpPr/>
          <p:nvPr/>
        </p:nvSpPr>
        <p:spPr bwMode="auto">
          <a:xfrm>
            <a:off x="7162800" y="6165303"/>
            <a:ext cx="1530009" cy="504057"/>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C0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42040"/>
                                        </p:tgtEl>
                                        <p:attrNameLst>
                                          <p:attrName>style.visibility</p:attrName>
                                        </p:attrNameLst>
                                      </p:cBhvr>
                                      <p:to>
                                        <p:strVal val="visible"/>
                                      </p:to>
                                    </p:set>
                                    <p:animEffect transition="in" filter="wipe(left)">
                                      <p:cBhvr>
                                        <p:cTn id="7" dur="300"/>
                                        <p:tgtEl>
                                          <p:spTgt spid="4204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42062"/>
                                        </p:tgtEl>
                                        <p:attrNameLst>
                                          <p:attrName>style.visibility</p:attrName>
                                        </p:attrNameLst>
                                      </p:cBhvr>
                                      <p:to>
                                        <p:strVal val="visible"/>
                                      </p:to>
                                    </p:set>
                                    <p:anim calcmode="lin" valueType="num">
                                      <p:cBhvr additive="base">
                                        <p:cTn id="12" dur="500" fill="hold"/>
                                        <p:tgtEl>
                                          <p:spTgt spid="42062"/>
                                        </p:tgtEl>
                                        <p:attrNameLst>
                                          <p:attrName>ppt_x</p:attrName>
                                        </p:attrNameLst>
                                      </p:cBhvr>
                                      <p:tavLst>
                                        <p:tav tm="0">
                                          <p:val>
                                            <p:strVal val="0-#ppt_w/2"/>
                                          </p:val>
                                        </p:tav>
                                        <p:tav tm="100000">
                                          <p:val>
                                            <p:strVal val="#ppt_x"/>
                                          </p:val>
                                        </p:tav>
                                      </p:tavLst>
                                    </p:anim>
                                    <p:anim calcmode="lin" valueType="num">
                                      <p:cBhvr additive="base">
                                        <p:cTn id="13" dur="500" fill="hold"/>
                                        <p:tgtEl>
                                          <p:spTgt spid="420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040" grpId="0" autoUpdateAnimBg="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32E80134-4029-410B-96CD-125750B1CAE4}" type="slidenum">
              <a:rPr lang="en-US" altLang="zh-CN" sz="2000" smtClean="0">
                <a:solidFill>
                  <a:srgbClr val="0000FF"/>
                </a:solidFill>
              </a:rPr>
              <a:pPr eaLnBrk="1" hangingPunct="1"/>
              <a:t>69</a:t>
            </a:fld>
            <a:endParaRPr lang="en-US" altLang="zh-CN" sz="2000" smtClean="0">
              <a:solidFill>
                <a:srgbClr val="0000FF"/>
              </a:solidFill>
            </a:endParaRPr>
          </a:p>
        </p:txBody>
      </p:sp>
      <p:sp>
        <p:nvSpPr>
          <p:cNvPr id="67593" name="Text Box 9"/>
          <p:cNvSpPr txBox="1">
            <a:spLocks noChangeArrowheads="1"/>
          </p:cNvSpPr>
          <p:nvPr/>
        </p:nvSpPr>
        <p:spPr bwMode="auto">
          <a:xfrm>
            <a:off x="711646" y="260648"/>
            <a:ext cx="3716338" cy="519113"/>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800" b="1" dirty="0"/>
              <a:t>作业题</a:t>
            </a:r>
            <a:r>
              <a:rPr lang="en-US" altLang="zh-CN" sz="2800" b="1" dirty="0"/>
              <a:t>2</a:t>
            </a:r>
            <a:r>
              <a:rPr lang="zh-CN" altLang="en-US" sz="2800" b="1" dirty="0"/>
              <a:t>解释：</a:t>
            </a:r>
          </a:p>
        </p:txBody>
      </p:sp>
      <p:sp>
        <p:nvSpPr>
          <p:cNvPr id="67594" name="Text Box 10"/>
          <p:cNvSpPr txBox="1">
            <a:spLocks noChangeArrowheads="1"/>
          </p:cNvSpPr>
          <p:nvPr/>
        </p:nvSpPr>
        <p:spPr bwMode="auto">
          <a:xfrm>
            <a:off x="781000" y="4941168"/>
            <a:ext cx="73914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t>例</a:t>
            </a:r>
            <a:r>
              <a:rPr lang="en-US" altLang="zh-CN" b="1" dirty="0"/>
              <a:t>1</a:t>
            </a:r>
            <a:r>
              <a:rPr lang="zh-CN" altLang="en-US" b="1" dirty="0"/>
              <a:t>：键槽中心平面对其圆锥轴线</a:t>
            </a:r>
            <a:r>
              <a:rPr lang="en-US" altLang="zh-CN" b="1" i="1" dirty="0"/>
              <a:t>G</a:t>
            </a:r>
            <a:r>
              <a:rPr lang="zh-CN" altLang="en-US" b="1" dirty="0"/>
              <a:t>的对称度的公差</a:t>
            </a:r>
          </a:p>
          <a:p>
            <a:pPr eaLnBrk="1" hangingPunct="1"/>
            <a:r>
              <a:rPr lang="zh-CN" altLang="en-US" b="1" dirty="0"/>
              <a:t>          值为</a:t>
            </a:r>
            <a:r>
              <a:rPr lang="en-US" altLang="zh-CN" b="1" dirty="0"/>
              <a:t>0.025</a:t>
            </a:r>
            <a:r>
              <a:rPr lang="zh-CN" altLang="en-US" b="1" dirty="0"/>
              <a:t>。</a:t>
            </a:r>
          </a:p>
        </p:txBody>
      </p:sp>
      <p:sp>
        <p:nvSpPr>
          <p:cNvPr id="67595" name="Text Box 11"/>
          <p:cNvSpPr txBox="1">
            <a:spLocks noChangeArrowheads="1"/>
          </p:cNvSpPr>
          <p:nvPr/>
        </p:nvSpPr>
        <p:spPr bwMode="auto">
          <a:xfrm>
            <a:off x="857200" y="5779368"/>
            <a:ext cx="6019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例</a:t>
            </a:r>
            <a:r>
              <a:rPr lang="en-US" altLang="zh-CN" b="1"/>
              <a:t>2</a:t>
            </a:r>
            <a:r>
              <a:rPr lang="zh-CN" altLang="en-US" b="1"/>
              <a:t>：圆柱体</a:t>
            </a:r>
            <a:r>
              <a:rPr lang="en-US" altLang="zh-CN" b="1" i="1"/>
              <a:t>Φd</a:t>
            </a:r>
            <a:r>
              <a:rPr lang="en-US" altLang="zh-CN" b="1" baseline="-25000"/>
              <a:t>3</a:t>
            </a:r>
            <a:r>
              <a:rPr lang="zh-CN" altLang="en-US" b="1"/>
              <a:t>的圆柱度公差值为</a:t>
            </a:r>
            <a:r>
              <a:rPr lang="en-US" altLang="zh-CN" b="1"/>
              <a:t>0.01</a:t>
            </a:r>
            <a:r>
              <a:rPr lang="zh-CN" altLang="en-US" b="1"/>
              <a:t>。</a:t>
            </a:r>
          </a:p>
        </p:txBody>
      </p:sp>
      <p:pic>
        <p:nvPicPr>
          <p:cNvPr id="67609" name="Picture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5650" y="692150"/>
            <a:ext cx="7127875" cy="438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7610" name="Rectangle 26"/>
          <p:cNvSpPr>
            <a:spLocks noChangeArrowheads="1"/>
          </p:cNvSpPr>
          <p:nvPr/>
        </p:nvSpPr>
        <p:spPr bwMode="auto">
          <a:xfrm>
            <a:off x="2700338" y="836613"/>
            <a:ext cx="1584325" cy="576262"/>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7611" name="Rectangle 27"/>
          <p:cNvSpPr>
            <a:spLocks noChangeArrowheads="1"/>
          </p:cNvSpPr>
          <p:nvPr/>
        </p:nvSpPr>
        <p:spPr bwMode="auto">
          <a:xfrm>
            <a:off x="1692275" y="1989138"/>
            <a:ext cx="1584325" cy="576262"/>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 name="圆角矩形 8">
            <a:hlinkClick r:id="rId3" action="ppaction://hlinksldjump"/>
          </p:cNvPr>
          <p:cNvSpPr/>
          <p:nvPr/>
        </p:nvSpPr>
        <p:spPr bwMode="auto">
          <a:xfrm>
            <a:off x="7162800" y="6165303"/>
            <a:ext cx="1530009" cy="504057"/>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C0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7593"/>
                                        </p:tgtEl>
                                        <p:attrNameLst>
                                          <p:attrName>style.visibility</p:attrName>
                                        </p:attrNameLst>
                                      </p:cBhvr>
                                      <p:to>
                                        <p:strVal val="visible"/>
                                      </p:to>
                                    </p:set>
                                    <p:animEffect transition="in" filter="wipe(left)">
                                      <p:cBhvr>
                                        <p:cTn id="7" dur="300"/>
                                        <p:tgtEl>
                                          <p:spTgt spid="6759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67609"/>
                                        </p:tgtEl>
                                        <p:attrNameLst>
                                          <p:attrName>style.visibility</p:attrName>
                                        </p:attrNameLst>
                                      </p:cBhvr>
                                      <p:to>
                                        <p:strVal val="visible"/>
                                      </p:to>
                                    </p:set>
                                    <p:anim calcmode="lin" valueType="num">
                                      <p:cBhvr additive="base">
                                        <p:cTn id="12" dur="500" fill="hold"/>
                                        <p:tgtEl>
                                          <p:spTgt spid="67609"/>
                                        </p:tgtEl>
                                        <p:attrNameLst>
                                          <p:attrName>ppt_x</p:attrName>
                                        </p:attrNameLst>
                                      </p:cBhvr>
                                      <p:tavLst>
                                        <p:tav tm="0">
                                          <p:val>
                                            <p:strVal val="0-#ppt_w/2"/>
                                          </p:val>
                                        </p:tav>
                                        <p:tav tm="100000">
                                          <p:val>
                                            <p:strVal val="#ppt_x"/>
                                          </p:val>
                                        </p:tav>
                                      </p:tavLst>
                                    </p:anim>
                                    <p:anim calcmode="lin" valueType="num">
                                      <p:cBhvr additive="base">
                                        <p:cTn id="13" dur="500" fill="hold"/>
                                        <p:tgtEl>
                                          <p:spTgt spid="67609"/>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67611"/>
                                        </p:tgtEl>
                                        <p:attrNameLst>
                                          <p:attrName>style.visibility</p:attrName>
                                        </p:attrNameLst>
                                      </p:cBhvr>
                                      <p:to>
                                        <p:strVal val="visible"/>
                                      </p:to>
                                    </p:set>
                                    <p:animEffect transition="in" filter="wipe(left)">
                                      <p:cBhvr>
                                        <p:cTn id="18" dur="500"/>
                                        <p:tgtEl>
                                          <p:spTgt spid="67611"/>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67594"/>
                                        </p:tgtEl>
                                        <p:attrNameLst>
                                          <p:attrName>style.visibility</p:attrName>
                                        </p:attrNameLst>
                                      </p:cBhvr>
                                      <p:to>
                                        <p:strVal val="visible"/>
                                      </p:to>
                                    </p:set>
                                    <p:animEffect transition="in" filter="wipe(left)">
                                      <p:cBhvr>
                                        <p:cTn id="23" dur="300"/>
                                        <p:tgtEl>
                                          <p:spTgt spid="67594"/>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67610"/>
                                        </p:tgtEl>
                                        <p:attrNameLst>
                                          <p:attrName>style.visibility</p:attrName>
                                        </p:attrNameLst>
                                      </p:cBhvr>
                                      <p:to>
                                        <p:strVal val="visible"/>
                                      </p:to>
                                    </p:set>
                                    <p:animEffect transition="in" filter="wipe(left)">
                                      <p:cBhvr>
                                        <p:cTn id="28" dur="500"/>
                                        <p:tgtEl>
                                          <p:spTgt spid="67610"/>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67595"/>
                                        </p:tgtEl>
                                        <p:attrNameLst>
                                          <p:attrName>style.visibility</p:attrName>
                                        </p:attrNameLst>
                                      </p:cBhvr>
                                      <p:to>
                                        <p:strVal val="visible"/>
                                      </p:to>
                                    </p:set>
                                    <p:animEffect transition="in" filter="wipe(left)">
                                      <p:cBhvr>
                                        <p:cTn id="33" dur="300"/>
                                        <p:tgtEl>
                                          <p:spTgt spid="675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93" grpId="0" autoUpdateAnimBg="0"/>
      <p:bldP spid="67594" grpId="0" autoUpdateAnimBg="0"/>
      <p:bldP spid="67595" grpId="0" autoUpdateAnimBg="0"/>
      <p:bldP spid="67610" grpId="0" animBg="1"/>
      <p:bldP spid="676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17C2416E-4DA2-4FF2-BB46-CC29954A0A4C}" type="slidenum">
              <a:rPr lang="en-US" altLang="zh-CN" sz="2000" smtClean="0">
                <a:solidFill>
                  <a:srgbClr val="0000FF"/>
                </a:solidFill>
              </a:rPr>
              <a:pPr eaLnBrk="1" hangingPunct="1"/>
              <a:t>7</a:t>
            </a:fld>
            <a:endParaRPr lang="en-US" altLang="zh-CN" sz="2000" smtClean="0">
              <a:solidFill>
                <a:srgbClr val="0000FF"/>
              </a:solidFill>
            </a:endParaRPr>
          </a:p>
        </p:txBody>
      </p:sp>
      <p:sp>
        <p:nvSpPr>
          <p:cNvPr id="69640" name="Text Box 8"/>
          <p:cNvSpPr txBox="1">
            <a:spLocks noChangeArrowheads="1"/>
          </p:cNvSpPr>
          <p:nvPr/>
        </p:nvSpPr>
        <p:spPr bwMode="auto">
          <a:xfrm>
            <a:off x="926753" y="452303"/>
            <a:ext cx="51276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dirty="0"/>
              <a:t>(1) </a:t>
            </a:r>
            <a:r>
              <a:rPr lang="zh-CN" altLang="en-US" b="1" dirty="0">
                <a:latin typeface="宋体" pitchFamily="2" charset="-122"/>
              </a:rPr>
              <a:t>直线度公差带</a:t>
            </a:r>
            <a:r>
              <a:rPr lang="zh-CN" altLang="en-US" b="1" dirty="0"/>
              <a:t> </a:t>
            </a:r>
          </a:p>
        </p:txBody>
      </p:sp>
      <p:sp>
        <p:nvSpPr>
          <p:cNvPr id="69643" name="Text Box 11"/>
          <p:cNvSpPr txBox="1">
            <a:spLocks noChangeArrowheads="1"/>
          </p:cNvSpPr>
          <p:nvPr/>
        </p:nvSpPr>
        <p:spPr bwMode="auto">
          <a:xfrm>
            <a:off x="941040" y="883568"/>
            <a:ext cx="5791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dirty="0"/>
              <a:t>① </a:t>
            </a:r>
            <a:r>
              <a:rPr lang="zh-CN" altLang="en-US" b="1" dirty="0">
                <a:solidFill>
                  <a:srgbClr val="FF0000"/>
                </a:solidFill>
              </a:rPr>
              <a:t>给定平面</a:t>
            </a:r>
            <a:r>
              <a:rPr lang="zh-CN" altLang="en-US" b="1" dirty="0"/>
              <a:t>内的直线度公差带</a:t>
            </a:r>
          </a:p>
        </p:txBody>
      </p:sp>
      <p:sp>
        <p:nvSpPr>
          <p:cNvPr id="69653" name="Text Box 21"/>
          <p:cNvSpPr txBox="1">
            <a:spLocks noChangeArrowheads="1"/>
          </p:cNvSpPr>
          <p:nvPr/>
        </p:nvSpPr>
        <p:spPr bwMode="auto">
          <a:xfrm>
            <a:off x="296416" y="2636912"/>
            <a:ext cx="7947992"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dirty="0"/>
              <a:t>         </a:t>
            </a:r>
            <a:r>
              <a:rPr lang="zh-CN" altLang="en-US" b="1" dirty="0">
                <a:solidFill>
                  <a:srgbClr val="FF0000"/>
                </a:solidFill>
              </a:rPr>
              <a:t>公差带定义</a:t>
            </a:r>
            <a:r>
              <a:rPr lang="zh-CN" altLang="en-US" b="1" dirty="0"/>
              <a:t>：为在给定平面内和给定方向上，距离等于公差值</a:t>
            </a:r>
            <a:r>
              <a:rPr lang="en-US" altLang="zh-CN" b="1" i="1" dirty="0"/>
              <a:t>t</a:t>
            </a:r>
            <a:r>
              <a:rPr lang="zh-CN" altLang="en-US" b="1" dirty="0"/>
              <a:t>两平行直线所限定的区域，如左下图所示。</a:t>
            </a:r>
          </a:p>
        </p:txBody>
      </p:sp>
      <p:sp>
        <p:nvSpPr>
          <p:cNvPr id="69654" name="Text Box 22"/>
          <p:cNvSpPr txBox="1">
            <a:spLocks noChangeArrowheads="1"/>
          </p:cNvSpPr>
          <p:nvPr/>
        </p:nvSpPr>
        <p:spPr bwMode="auto">
          <a:xfrm>
            <a:off x="1085503" y="1315616"/>
            <a:ext cx="4283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solidFill>
                  <a:srgbClr val="FF0000"/>
                </a:solidFill>
              </a:rPr>
              <a:t>标注示例</a:t>
            </a:r>
            <a:r>
              <a:rPr lang="zh-CN" altLang="en-US" b="1" dirty="0">
                <a:solidFill>
                  <a:schemeClr val="tx2"/>
                </a:solidFill>
              </a:rPr>
              <a:t>如右下图所示</a:t>
            </a:r>
            <a:r>
              <a:rPr lang="zh-CN" altLang="en-US" b="1" dirty="0">
                <a:solidFill>
                  <a:srgbClr val="FF0000"/>
                </a:solidFill>
              </a:rPr>
              <a:t>。</a:t>
            </a:r>
          </a:p>
        </p:txBody>
      </p:sp>
      <p:sp>
        <p:nvSpPr>
          <p:cNvPr id="69655" name="Text Box 23"/>
          <p:cNvSpPr txBox="1">
            <a:spLocks noChangeArrowheads="1"/>
          </p:cNvSpPr>
          <p:nvPr/>
        </p:nvSpPr>
        <p:spPr bwMode="auto">
          <a:xfrm>
            <a:off x="285377" y="1730191"/>
            <a:ext cx="8247063"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b="1" dirty="0">
                <a:solidFill>
                  <a:srgbClr val="FF0000"/>
                </a:solidFill>
              </a:rPr>
              <a:t>         </a:t>
            </a:r>
            <a:r>
              <a:rPr lang="zh-CN" altLang="en-US" b="1" dirty="0">
                <a:solidFill>
                  <a:srgbClr val="FF0000"/>
                </a:solidFill>
              </a:rPr>
              <a:t>标注含义</a:t>
            </a:r>
            <a:r>
              <a:rPr lang="zh-CN" altLang="en-US" b="1" dirty="0"/>
              <a:t>： 在任一平行于图示投影面的平面内，上平面的提取（实际）线应限定在距离等于</a:t>
            </a:r>
            <a:r>
              <a:rPr lang="en-US" altLang="zh-CN" b="1" dirty="0"/>
              <a:t>0.1</a:t>
            </a:r>
            <a:r>
              <a:rPr lang="zh-CN" altLang="en-US" b="1" dirty="0"/>
              <a:t>的两平直线之间。</a:t>
            </a:r>
          </a:p>
        </p:txBody>
      </p:sp>
      <p:grpSp>
        <p:nvGrpSpPr>
          <p:cNvPr id="69664" name="Group 32"/>
          <p:cNvGrpSpPr>
            <a:grpSpLocks/>
          </p:cNvGrpSpPr>
          <p:nvPr/>
        </p:nvGrpSpPr>
        <p:grpSpPr bwMode="auto">
          <a:xfrm>
            <a:off x="749424" y="3573463"/>
            <a:ext cx="4038600" cy="2790825"/>
            <a:chOff x="192" y="2352"/>
            <a:chExt cx="2544" cy="1758"/>
          </a:xfrm>
        </p:grpSpPr>
        <p:graphicFrame>
          <p:nvGraphicFramePr>
            <p:cNvPr id="8204" name="Object 24"/>
            <p:cNvGraphicFramePr>
              <a:graphicFrameLocks noChangeAspect="1"/>
            </p:cNvGraphicFramePr>
            <p:nvPr/>
          </p:nvGraphicFramePr>
          <p:xfrm>
            <a:off x="192" y="2352"/>
            <a:ext cx="2544" cy="1394"/>
          </p:xfrm>
          <a:graphic>
            <a:graphicData uri="http://schemas.openxmlformats.org/presentationml/2006/ole">
              <mc:AlternateContent xmlns:mc="http://schemas.openxmlformats.org/markup-compatibility/2006">
                <mc:Choice xmlns:v="urn:schemas-microsoft-com:vml" Requires="v">
                  <p:oleObj spid="_x0000_s8250" name="位图图像" r:id="rId3" imgW="1895238" imgH="1038370" progId="Paint.Picture">
                    <p:embed/>
                  </p:oleObj>
                </mc:Choice>
                <mc:Fallback>
                  <p:oleObj name="位图图像" r:id="rId3" imgW="1895238" imgH="1038370" progId="Paint.Picture">
                    <p:embed/>
                    <p:pic>
                      <p:nvPicPr>
                        <p:cNvPr id="0" name="Object 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 y="2352"/>
                          <a:ext cx="2544" cy="1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205" name="Text Box 26"/>
            <p:cNvSpPr txBox="1">
              <a:spLocks noChangeArrowheads="1"/>
            </p:cNvSpPr>
            <p:nvPr/>
          </p:nvSpPr>
          <p:spPr bwMode="auto">
            <a:xfrm>
              <a:off x="975" y="3860"/>
              <a:ext cx="1330"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a:t>公差带图</a:t>
              </a:r>
            </a:p>
          </p:txBody>
        </p:sp>
      </p:grpSp>
      <p:grpSp>
        <p:nvGrpSpPr>
          <p:cNvPr id="69663" name="Group 31"/>
          <p:cNvGrpSpPr>
            <a:grpSpLocks/>
          </p:cNvGrpSpPr>
          <p:nvPr/>
        </p:nvGrpSpPr>
        <p:grpSpPr bwMode="auto">
          <a:xfrm>
            <a:off x="4788024" y="3716338"/>
            <a:ext cx="3886200" cy="2232025"/>
            <a:chOff x="2784" y="2592"/>
            <a:chExt cx="2448" cy="1406"/>
          </a:xfrm>
        </p:grpSpPr>
        <p:graphicFrame>
          <p:nvGraphicFramePr>
            <p:cNvPr id="8202" name="Object 25"/>
            <p:cNvGraphicFramePr>
              <a:graphicFrameLocks noChangeAspect="1"/>
            </p:cNvGraphicFramePr>
            <p:nvPr/>
          </p:nvGraphicFramePr>
          <p:xfrm>
            <a:off x="2784" y="2592"/>
            <a:ext cx="2448" cy="986"/>
          </p:xfrm>
          <a:graphic>
            <a:graphicData uri="http://schemas.openxmlformats.org/presentationml/2006/ole">
              <mc:AlternateContent xmlns:mc="http://schemas.openxmlformats.org/markup-compatibility/2006">
                <mc:Choice xmlns:v="urn:schemas-microsoft-com:vml" Requires="v">
                  <p:oleObj spid="_x0000_s8251" name="位图图像" r:id="rId5" imgW="2057143" imgH="828791" progId="Paint.Picture">
                    <p:embed/>
                  </p:oleObj>
                </mc:Choice>
                <mc:Fallback>
                  <p:oleObj name="位图图像" r:id="rId5" imgW="2057143" imgH="828791" progId="Paint.Picture">
                    <p:embed/>
                    <p:pic>
                      <p:nvPicPr>
                        <p:cNvPr id="0" name="Object 2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84" y="2592"/>
                          <a:ext cx="2448" cy="9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203" name="Text Box 28"/>
            <p:cNvSpPr txBox="1">
              <a:spLocks noChangeArrowheads="1"/>
            </p:cNvSpPr>
            <p:nvPr/>
          </p:nvSpPr>
          <p:spPr bwMode="auto">
            <a:xfrm>
              <a:off x="3302" y="3748"/>
              <a:ext cx="1619"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sz="2000" b="1"/>
                <a:t>标注示例图</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69640">
                                            <p:txEl>
                                              <p:pRg st="0" end="0"/>
                                            </p:txEl>
                                          </p:spTgt>
                                        </p:tgtEl>
                                        <p:attrNameLst>
                                          <p:attrName>style.visibility</p:attrName>
                                        </p:attrNameLst>
                                      </p:cBhvr>
                                      <p:to>
                                        <p:strVal val="visible"/>
                                      </p:to>
                                    </p:set>
                                    <p:animEffect transition="in" filter="wipe(left)">
                                      <p:cBhvr>
                                        <p:cTn id="7" dur="300"/>
                                        <p:tgtEl>
                                          <p:spTgt spid="6964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69643">
                                            <p:txEl>
                                              <p:pRg st="0" end="0"/>
                                            </p:txEl>
                                          </p:spTgt>
                                        </p:tgtEl>
                                        <p:attrNameLst>
                                          <p:attrName>style.visibility</p:attrName>
                                        </p:attrNameLst>
                                      </p:cBhvr>
                                      <p:to>
                                        <p:strVal val="visible"/>
                                      </p:to>
                                    </p:set>
                                    <p:animEffect transition="in" filter="wipe(left)">
                                      <p:cBhvr>
                                        <p:cTn id="12" dur="300"/>
                                        <p:tgtEl>
                                          <p:spTgt spid="6964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69654"/>
                                        </p:tgtEl>
                                        <p:attrNameLst>
                                          <p:attrName>style.visibility</p:attrName>
                                        </p:attrNameLst>
                                      </p:cBhvr>
                                      <p:to>
                                        <p:strVal val="visible"/>
                                      </p:to>
                                    </p:set>
                                    <p:animEffect transition="in" filter="wipe(left)">
                                      <p:cBhvr>
                                        <p:cTn id="17" dur="300"/>
                                        <p:tgtEl>
                                          <p:spTgt spid="6965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4" fill="hold" nodeType="clickEffect">
                                  <p:stCondLst>
                                    <p:cond delay="0"/>
                                  </p:stCondLst>
                                  <p:childTnLst>
                                    <p:set>
                                      <p:cBhvr>
                                        <p:cTn id="21" dur="1" fill="hold">
                                          <p:stCondLst>
                                            <p:cond delay="0"/>
                                          </p:stCondLst>
                                        </p:cTn>
                                        <p:tgtEl>
                                          <p:spTgt spid="69663"/>
                                        </p:tgtEl>
                                        <p:attrNameLst>
                                          <p:attrName>style.visibility</p:attrName>
                                        </p:attrNameLst>
                                      </p:cBhvr>
                                      <p:to>
                                        <p:strVal val="visible"/>
                                      </p:to>
                                    </p:set>
                                    <p:anim calcmode="lin" valueType="num">
                                      <p:cBhvr additive="base">
                                        <p:cTn id="22" dur="500" fill="hold"/>
                                        <p:tgtEl>
                                          <p:spTgt spid="69663"/>
                                        </p:tgtEl>
                                        <p:attrNameLst>
                                          <p:attrName>ppt_x</p:attrName>
                                        </p:attrNameLst>
                                      </p:cBhvr>
                                      <p:tavLst>
                                        <p:tav tm="0">
                                          <p:val>
                                            <p:strVal val="#ppt_x"/>
                                          </p:val>
                                        </p:tav>
                                        <p:tav tm="100000">
                                          <p:val>
                                            <p:strVal val="#ppt_x"/>
                                          </p:val>
                                        </p:tav>
                                      </p:tavLst>
                                    </p:anim>
                                    <p:anim calcmode="lin" valueType="num">
                                      <p:cBhvr additive="base">
                                        <p:cTn id="23" dur="500" fill="hold"/>
                                        <p:tgtEl>
                                          <p:spTgt spid="69663"/>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69655"/>
                                        </p:tgtEl>
                                        <p:attrNameLst>
                                          <p:attrName>style.visibility</p:attrName>
                                        </p:attrNameLst>
                                      </p:cBhvr>
                                      <p:to>
                                        <p:strVal val="visible"/>
                                      </p:to>
                                    </p:set>
                                    <p:animEffect transition="in" filter="wipe(left)">
                                      <p:cBhvr>
                                        <p:cTn id="28" dur="300"/>
                                        <p:tgtEl>
                                          <p:spTgt spid="69655"/>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69653"/>
                                        </p:tgtEl>
                                        <p:attrNameLst>
                                          <p:attrName>style.visibility</p:attrName>
                                        </p:attrNameLst>
                                      </p:cBhvr>
                                      <p:to>
                                        <p:strVal val="visible"/>
                                      </p:to>
                                    </p:set>
                                    <p:animEffect transition="in" filter="wipe(left)">
                                      <p:cBhvr>
                                        <p:cTn id="33" dur="300"/>
                                        <p:tgtEl>
                                          <p:spTgt spid="69653"/>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69664"/>
                                        </p:tgtEl>
                                        <p:attrNameLst>
                                          <p:attrName>style.visibility</p:attrName>
                                        </p:attrNameLst>
                                      </p:cBhvr>
                                      <p:to>
                                        <p:strVal val="visible"/>
                                      </p:to>
                                    </p:set>
                                    <p:anim calcmode="lin" valueType="num">
                                      <p:cBhvr additive="base">
                                        <p:cTn id="38" dur="500" fill="hold"/>
                                        <p:tgtEl>
                                          <p:spTgt spid="69664"/>
                                        </p:tgtEl>
                                        <p:attrNameLst>
                                          <p:attrName>ppt_x</p:attrName>
                                        </p:attrNameLst>
                                      </p:cBhvr>
                                      <p:tavLst>
                                        <p:tav tm="0">
                                          <p:val>
                                            <p:strVal val="#ppt_x"/>
                                          </p:val>
                                        </p:tav>
                                        <p:tav tm="100000">
                                          <p:val>
                                            <p:strVal val="#ppt_x"/>
                                          </p:val>
                                        </p:tav>
                                      </p:tavLst>
                                    </p:anim>
                                    <p:anim calcmode="lin" valueType="num">
                                      <p:cBhvr additive="base">
                                        <p:cTn id="39" dur="500" fill="hold"/>
                                        <p:tgtEl>
                                          <p:spTgt spid="696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40" grpId="0" build="p" autoUpdateAnimBg="0"/>
      <p:bldP spid="69643" grpId="0" build="p" autoUpdateAnimBg="0"/>
      <p:bldP spid="69653" grpId="0" autoUpdateAnimBg="0"/>
      <p:bldP spid="69654" grpId="0" autoUpdateAnimBg="0"/>
      <p:bldP spid="69655" grpId="0" autoUpdateAnimBg="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7DBEE075-FA89-4431-B0A1-06B400C535D3}" type="slidenum">
              <a:rPr lang="en-US" altLang="zh-CN" sz="2000" smtClean="0">
                <a:solidFill>
                  <a:srgbClr val="0000FF"/>
                </a:solidFill>
              </a:rPr>
              <a:pPr eaLnBrk="1" hangingPunct="1"/>
              <a:t>70</a:t>
            </a:fld>
            <a:endParaRPr lang="en-US" altLang="zh-CN" sz="2000" smtClean="0">
              <a:solidFill>
                <a:srgbClr val="0000FF"/>
              </a:solidFill>
            </a:endParaRPr>
          </a:p>
        </p:txBody>
      </p:sp>
      <p:sp>
        <p:nvSpPr>
          <p:cNvPr id="90126" name="Text Box 14"/>
          <p:cNvSpPr txBox="1">
            <a:spLocks noChangeArrowheads="1"/>
          </p:cNvSpPr>
          <p:nvPr/>
        </p:nvSpPr>
        <p:spPr bwMode="auto">
          <a:xfrm>
            <a:off x="2339752" y="617315"/>
            <a:ext cx="2581275" cy="579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a:r>
              <a:rPr kumimoji="0" lang="zh-CN" altLang="en-US" sz="3200" b="1" dirty="0"/>
              <a:t>课堂练习</a:t>
            </a:r>
          </a:p>
        </p:txBody>
      </p:sp>
      <p:sp>
        <p:nvSpPr>
          <p:cNvPr id="90184" name="Text Box 72"/>
          <p:cNvSpPr txBox="1">
            <a:spLocks noChangeArrowheads="1"/>
          </p:cNvSpPr>
          <p:nvPr/>
        </p:nvSpPr>
        <p:spPr bwMode="auto">
          <a:xfrm>
            <a:off x="685800" y="1159272"/>
            <a:ext cx="7620000"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sz="2800" dirty="0"/>
              <a:t>        1. </a:t>
            </a:r>
            <a:r>
              <a:rPr lang="zh-CN" altLang="en-US" sz="2800" b="1" dirty="0"/>
              <a:t>说明下面两图所标注的几何公差有什么不同？ 哪个要求严？</a:t>
            </a:r>
          </a:p>
        </p:txBody>
      </p:sp>
      <p:grpSp>
        <p:nvGrpSpPr>
          <p:cNvPr id="90205" name="Group 93"/>
          <p:cNvGrpSpPr>
            <a:grpSpLocks/>
          </p:cNvGrpSpPr>
          <p:nvPr/>
        </p:nvGrpSpPr>
        <p:grpSpPr bwMode="auto">
          <a:xfrm>
            <a:off x="535632" y="2621632"/>
            <a:ext cx="4038600" cy="2895600"/>
            <a:chOff x="144" y="1776"/>
            <a:chExt cx="2544" cy="1824"/>
          </a:xfrm>
        </p:grpSpPr>
        <p:sp>
          <p:nvSpPr>
            <p:cNvPr id="72733" name="Text Box 81"/>
            <p:cNvSpPr txBox="1">
              <a:spLocks noChangeArrowheads="1"/>
            </p:cNvSpPr>
            <p:nvPr/>
          </p:nvSpPr>
          <p:spPr bwMode="auto">
            <a:xfrm rot="-5400000">
              <a:off x="156" y="2724"/>
              <a:ext cx="304"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i="1"/>
                <a:t>d</a:t>
              </a:r>
              <a:r>
                <a:rPr lang="en-US" altLang="zh-CN" sz="2800" baseline="-25000"/>
                <a:t>1</a:t>
              </a:r>
            </a:p>
          </p:txBody>
        </p:sp>
        <p:grpSp>
          <p:nvGrpSpPr>
            <p:cNvPr id="72734" name="Group 92"/>
            <p:cNvGrpSpPr>
              <a:grpSpLocks/>
            </p:cNvGrpSpPr>
            <p:nvPr/>
          </p:nvGrpSpPr>
          <p:grpSpPr bwMode="auto">
            <a:xfrm>
              <a:off x="384" y="1776"/>
              <a:ext cx="2304" cy="1824"/>
              <a:chOff x="384" y="1872"/>
              <a:chExt cx="2304" cy="1824"/>
            </a:xfrm>
          </p:grpSpPr>
          <p:grpSp>
            <p:nvGrpSpPr>
              <p:cNvPr id="72735" name="Group 30"/>
              <p:cNvGrpSpPr>
                <a:grpSpLocks/>
              </p:cNvGrpSpPr>
              <p:nvPr/>
            </p:nvGrpSpPr>
            <p:grpSpPr bwMode="auto">
              <a:xfrm>
                <a:off x="384" y="2448"/>
                <a:ext cx="2304" cy="960"/>
                <a:chOff x="720" y="1872"/>
                <a:chExt cx="2304" cy="960"/>
              </a:xfrm>
            </p:grpSpPr>
            <p:sp>
              <p:nvSpPr>
                <p:cNvPr id="72750" name="Rectangle 16"/>
                <p:cNvSpPr>
                  <a:spLocks noChangeArrowheads="1"/>
                </p:cNvSpPr>
                <p:nvPr/>
              </p:nvSpPr>
              <p:spPr bwMode="auto">
                <a:xfrm>
                  <a:off x="1056" y="1872"/>
                  <a:ext cx="576" cy="960"/>
                </a:xfrm>
                <a:prstGeom prst="rect">
                  <a:avLst/>
                </a:prstGeom>
                <a:solidFill>
                  <a:schemeClr val="bg1"/>
                </a:solidFill>
                <a:ln w="762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751" name="Rectangle 17"/>
                <p:cNvSpPr>
                  <a:spLocks noChangeArrowheads="1"/>
                </p:cNvSpPr>
                <p:nvPr/>
              </p:nvSpPr>
              <p:spPr bwMode="auto">
                <a:xfrm>
                  <a:off x="1632" y="2064"/>
                  <a:ext cx="1104" cy="576"/>
                </a:xfrm>
                <a:prstGeom prst="rect">
                  <a:avLst/>
                </a:prstGeom>
                <a:solidFill>
                  <a:schemeClr val="bg1"/>
                </a:solidFill>
                <a:ln w="762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752" name="Line 18"/>
                <p:cNvSpPr>
                  <a:spLocks noChangeShapeType="1"/>
                </p:cNvSpPr>
                <p:nvPr/>
              </p:nvSpPr>
              <p:spPr bwMode="auto">
                <a:xfrm>
                  <a:off x="912" y="2352"/>
                  <a:ext cx="2112" cy="0"/>
                </a:xfrm>
                <a:prstGeom prst="line">
                  <a:avLst/>
                </a:prstGeom>
                <a:noFill/>
                <a:ln w="2857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2753" name="Line 19"/>
                <p:cNvSpPr>
                  <a:spLocks noChangeShapeType="1"/>
                </p:cNvSpPr>
                <p:nvPr/>
              </p:nvSpPr>
              <p:spPr bwMode="auto">
                <a:xfrm>
                  <a:off x="720" y="1872"/>
                  <a:ext cx="336"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2754" name="Line 20"/>
                <p:cNvSpPr>
                  <a:spLocks noChangeShapeType="1"/>
                </p:cNvSpPr>
                <p:nvPr/>
              </p:nvSpPr>
              <p:spPr bwMode="auto">
                <a:xfrm>
                  <a:off x="720" y="2832"/>
                  <a:ext cx="336"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2755" name="Line 22"/>
                <p:cNvSpPr>
                  <a:spLocks noChangeShapeType="1"/>
                </p:cNvSpPr>
                <p:nvPr/>
              </p:nvSpPr>
              <p:spPr bwMode="auto">
                <a:xfrm>
                  <a:off x="816" y="1872"/>
                  <a:ext cx="0" cy="96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2756" name="Line 23"/>
                <p:cNvSpPr>
                  <a:spLocks noChangeShapeType="1"/>
                </p:cNvSpPr>
                <p:nvPr/>
              </p:nvSpPr>
              <p:spPr bwMode="auto">
                <a:xfrm>
                  <a:off x="2352" y="2064"/>
                  <a:ext cx="0" cy="576"/>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72736" name="Group 60"/>
              <p:cNvGrpSpPr>
                <a:grpSpLocks/>
              </p:cNvGrpSpPr>
              <p:nvPr/>
            </p:nvGrpSpPr>
            <p:grpSpPr bwMode="auto">
              <a:xfrm>
                <a:off x="480" y="1872"/>
                <a:ext cx="1680" cy="576"/>
                <a:chOff x="816" y="1632"/>
                <a:chExt cx="1680" cy="576"/>
              </a:xfrm>
            </p:grpSpPr>
            <p:grpSp>
              <p:nvGrpSpPr>
                <p:cNvPr id="72742" name="Group 59"/>
                <p:cNvGrpSpPr>
                  <a:grpSpLocks/>
                </p:cNvGrpSpPr>
                <p:nvPr/>
              </p:nvGrpSpPr>
              <p:grpSpPr bwMode="auto">
                <a:xfrm>
                  <a:off x="816" y="1632"/>
                  <a:ext cx="1680" cy="336"/>
                  <a:chOff x="816" y="1632"/>
                  <a:chExt cx="1680" cy="336"/>
                </a:xfrm>
              </p:grpSpPr>
              <p:grpSp>
                <p:nvGrpSpPr>
                  <p:cNvPr id="72744" name="Group 50"/>
                  <p:cNvGrpSpPr>
                    <a:grpSpLocks/>
                  </p:cNvGrpSpPr>
                  <p:nvPr/>
                </p:nvGrpSpPr>
                <p:grpSpPr bwMode="auto">
                  <a:xfrm>
                    <a:off x="1152" y="1632"/>
                    <a:ext cx="1344" cy="336"/>
                    <a:chOff x="1104" y="1488"/>
                    <a:chExt cx="1344" cy="336"/>
                  </a:xfrm>
                </p:grpSpPr>
                <p:sp>
                  <p:nvSpPr>
                    <p:cNvPr id="72746" name="Rectangle 46"/>
                    <p:cNvSpPr>
                      <a:spLocks noChangeArrowheads="1"/>
                    </p:cNvSpPr>
                    <p:nvPr/>
                  </p:nvSpPr>
                  <p:spPr bwMode="auto">
                    <a:xfrm>
                      <a:off x="1104" y="1488"/>
                      <a:ext cx="1344" cy="336"/>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a:t>       </a:t>
                      </a:r>
                      <a:r>
                        <a:rPr lang="en-US" altLang="zh-CN" i="1"/>
                        <a:t>Φ</a:t>
                      </a:r>
                      <a:r>
                        <a:rPr lang="en-US" altLang="zh-CN"/>
                        <a:t>0.0 5  </a:t>
                      </a:r>
                      <a:r>
                        <a:rPr lang="en-US" altLang="zh-CN" sz="2800" i="1"/>
                        <a:t>A</a:t>
                      </a:r>
                    </a:p>
                  </p:txBody>
                </p:sp>
                <p:sp>
                  <p:nvSpPr>
                    <p:cNvPr id="72747" name="AutoShape 47"/>
                    <p:cNvSpPr>
                      <a:spLocks noChangeArrowheads="1"/>
                    </p:cNvSpPr>
                    <p:nvPr/>
                  </p:nvSpPr>
                  <p:spPr bwMode="auto">
                    <a:xfrm>
                      <a:off x="1152" y="1536"/>
                      <a:ext cx="240" cy="24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50 w 21600"/>
                        <a:gd name="T25" fmla="*/ 3150 h 21600"/>
                        <a:gd name="T26" fmla="*/ 18450 w 21600"/>
                        <a:gd name="T27" fmla="*/ 1845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748" name="Line 48"/>
                    <p:cNvSpPr>
                      <a:spLocks noChangeShapeType="1"/>
                    </p:cNvSpPr>
                    <p:nvPr/>
                  </p:nvSpPr>
                  <p:spPr bwMode="auto">
                    <a:xfrm>
                      <a:off x="1440" y="1488"/>
                      <a:ext cx="0" cy="33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2749" name="Line 49"/>
                    <p:cNvSpPr>
                      <a:spLocks noChangeShapeType="1"/>
                    </p:cNvSpPr>
                    <p:nvPr/>
                  </p:nvSpPr>
                  <p:spPr bwMode="auto">
                    <a:xfrm>
                      <a:off x="2160" y="1488"/>
                      <a:ext cx="0" cy="33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72745" name="Line 57"/>
                  <p:cNvSpPr>
                    <a:spLocks noChangeShapeType="1"/>
                  </p:cNvSpPr>
                  <p:nvPr/>
                </p:nvSpPr>
                <p:spPr bwMode="auto">
                  <a:xfrm>
                    <a:off x="816" y="1776"/>
                    <a:ext cx="336"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72743" name="Line 58"/>
                <p:cNvSpPr>
                  <a:spLocks noChangeShapeType="1"/>
                </p:cNvSpPr>
                <p:nvPr/>
              </p:nvSpPr>
              <p:spPr bwMode="auto">
                <a:xfrm>
                  <a:off x="816" y="1776"/>
                  <a:ext cx="0" cy="432"/>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72737" name="Text Box 78"/>
              <p:cNvSpPr txBox="1">
                <a:spLocks noChangeArrowheads="1"/>
              </p:cNvSpPr>
              <p:nvPr/>
            </p:nvSpPr>
            <p:spPr bwMode="auto">
              <a:xfrm rot="-5400000">
                <a:off x="1644" y="2628"/>
                <a:ext cx="304"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i="1"/>
                  <a:t>d</a:t>
                </a:r>
                <a:r>
                  <a:rPr lang="en-US" altLang="zh-CN" sz="2800" baseline="-25000"/>
                  <a:t>2</a:t>
                </a:r>
              </a:p>
            </p:txBody>
          </p:sp>
          <p:grpSp>
            <p:nvGrpSpPr>
              <p:cNvPr id="72738" name="Group 88"/>
              <p:cNvGrpSpPr>
                <a:grpSpLocks/>
              </p:cNvGrpSpPr>
              <p:nvPr/>
            </p:nvGrpSpPr>
            <p:grpSpPr bwMode="auto">
              <a:xfrm>
                <a:off x="1920" y="3216"/>
                <a:ext cx="192" cy="480"/>
                <a:chOff x="4800" y="1296"/>
                <a:chExt cx="192" cy="480"/>
              </a:xfrm>
            </p:grpSpPr>
            <p:sp>
              <p:nvSpPr>
                <p:cNvPr id="72739" name="AutoShape 89"/>
                <p:cNvSpPr>
                  <a:spLocks noChangeArrowheads="1"/>
                </p:cNvSpPr>
                <p:nvPr/>
              </p:nvSpPr>
              <p:spPr bwMode="auto">
                <a:xfrm flipV="1">
                  <a:off x="4800" y="1296"/>
                  <a:ext cx="192" cy="166"/>
                </a:xfrm>
                <a:prstGeom prst="triangle">
                  <a:avLst>
                    <a:gd name="adj" fmla="val 50000"/>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740" name="Rectangle 90"/>
                <p:cNvSpPr>
                  <a:spLocks noChangeArrowheads="1"/>
                </p:cNvSpPr>
                <p:nvPr/>
              </p:nvSpPr>
              <p:spPr bwMode="auto">
                <a:xfrm>
                  <a:off x="4800" y="1584"/>
                  <a:ext cx="192" cy="19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i="1"/>
                    <a:t>A</a:t>
                  </a:r>
                </a:p>
              </p:txBody>
            </p:sp>
            <p:sp>
              <p:nvSpPr>
                <p:cNvPr id="72741" name="Line 91"/>
                <p:cNvSpPr>
                  <a:spLocks noChangeShapeType="1"/>
                </p:cNvSpPr>
                <p:nvPr/>
              </p:nvSpPr>
              <p:spPr bwMode="auto">
                <a:xfrm>
                  <a:off x="4896" y="1440"/>
                  <a:ext cx="0" cy="144"/>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grpSp>
      <p:grpSp>
        <p:nvGrpSpPr>
          <p:cNvPr id="90210" name="Group 98"/>
          <p:cNvGrpSpPr>
            <a:grpSpLocks/>
          </p:cNvGrpSpPr>
          <p:nvPr/>
        </p:nvGrpSpPr>
        <p:grpSpPr bwMode="auto">
          <a:xfrm>
            <a:off x="4421832" y="2545432"/>
            <a:ext cx="4038600" cy="2971800"/>
            <a:chOff x="2592" y="1824"/>
            <a:chExt cx="2544" cy="1872"/>
          </a:xfrm>
        </p:grpSpPr>
        <p:grpSp>
          <p:nvGrpSpPr>
            <p:cNvPr id="72711" name="Group 33"/>
            <p:cNvGrpSpPr>
              <a:grpSpLocks/>
            </p:cNvGrpSpPr>
            <p:nvPr/>
          </p:nvGrpSpPr>
          <p:grpSpPr bwMode="auto">
            <a:xfrm>
              <a:off x="2832" y="2448"/>
              <a:ext cx="2304" cy="960"/>
              <a:chOff x="720" y="1872"/>
              <a:chExt cx="2304" cy="960"/>
            </a:xfrm>
          </p:grpSpPr>
          <p:sp>
            <p:nvSpPr>
              <p:cNvPr id="72726" name="Rectangle 34"/>
              <p:cNvSpPr>
                <a:spLocks noChangeArrowheads="1"/>
              </p:cNvSpPr>
              <p:nvPr/>
            </p:nvSpPr>
            <p:spPr bwMode="auto">
              <a:xfrm>
                <a:off x="1056" y="1872"/>
                <a:ext cx="576" cy="960"/>
              </a:xfrm>
              <a:prstGeom prst="rect">
                <a:avLst/>
              </a:prstGeom>
              <a:solidFill>
                <a:schemeClr val="bg1"/>
              </a:solidFill>
              <a:ln w="762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727" name="Rectangle 35"/>
              <p:cNvSpPr>
                <a:spLocks noChangeArrowheads="1"/>
              </p:cNvSpPr>
              <p:nvPr/>
            </p:nvSpPr>
            <p:spPr bwMode="auto">
              <a:xfrm>
                <a:off x="1632" y="2064"/>
                <a:ext cx="1104" cy="576"/>
              </a:xfrm>
              <a:prstGeom prst="rect">
                <a:avLst/>
              </a:prstGeom>
              <a:solidFill>
                <a:schemeClr val="bg1"/>
              </a:solidFill>
              <a:ln w="762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728" name="Line 36"/>
              <p:cNvSpPr>
                <a:spLocks noChangeShapeType="1"/>
              </p:cNvSpPr>
              <p:nvPr/>
            </p:nvSpPr>
            <p:spPr bwMode="auto">
              <a:xfrm>
                <a:off x="912" y="2352"/>
                <a:ext cx="2112" cy="0"/>
              </a:xfrm>
              <a:prstGeom prst="line">
                <a:avLst/>
              </a:prstGeom>
              <a:noFill/>
              <a:ln w="2857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2729" name="Line 37"/>
              <p:cNvSpPr>
                <a:spLocks noChangeShapeType="1"/>
              </p:cNvSpPr>
              <p:nvPr/>
            </p:nvSpPr>
            <p:spPr bwMode="auto">
              <a:xfrm>
                <a:off x="720" y="1872"/>
                <a:ext cx="336"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2730" name="Line 38"/>
              <p:cNvSpPr>
                <a:spLocks noChangeShapeType="1"/>
              </p:cNvSpPr>
              <p:nvPr/>
            </p:nvSpPr>
            <p:spPr bwMode="auto">
              <a:xfrm>
                <a:off x="720" y="2832"/>
                <a:ext cx="336"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2731" name="Line 39"/>
              <p:cNvSpPr>
                <a:spLocks noChangeShapeType="1"/>
              </p:cNvSpPr>
              <p:nvPr/>
            </p:nvSpPr>
            <p:spPr bwMode="auto">
              <a:xfrm>
                <a:off x="816" y="1872"/>
                <a:ext cx="0" cy="96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2732" name="Line 40"/>
              <p:cNvSpPr>
                <a:spLocks noChangeShapeType="1"/>
              </p:cNvSpPr>
              <p:nvPr/>
            </p:nvSpPr>
            <p:spPr bwMode="auto">
              <a:xfrm>
                <a:off x="2352" y="2064"/>
                <a:ext cx="0" cy="576"/>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72712" name="Group 70"/>
            <p:cNvGrpSpPr>
              <a:grpSpLocks/>
            </p:cNvGrpSpPr>
            <p:nvPr/>
          </p:nvGrpSpPr>
          <p:grpSpPr bwMode="auto">
            <a:xfrm>
              <a:off x="3072" y="1824"/>
              <a:ext cx="1584" cy="624"/>
              <a:chOff x="3312" y="1584"/>
              <a:chExt cx="1584" cy="624"/>
            </a:xfrm>
          </p:grpSpPr>
          <p:sp>
            <p:nvSpPr>
              <p:cNvPr id="72719" name="Line 63"/>
              <p:cNvSpPr>
                <a:spLocks noChangeShapeType="1"/>
              </p:cNvSpPr>
              <p:nvPr/>
            </p:nvSpPr>
            <p:spPr bwMode="auto">
              <a:xfrm>
                <a:off x="3312" y="1776"/>
                <a:ext cx="24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2720" name="Line 64"/>
              <p:cNvSpPr>
                <a:spLocks noChangeShapeType="1"/>
              </p:cNvSpPr>
              <p:nvPr/>
            </p:nvSpPr>
            <p:spPr bwMode="auto">
              <a:xfrm>
                <a:off x="3312" y="1776"/>
                <a:ext cx="0" cy="432"/>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72721" name="Group 69"/>
              <p:cNvGrpSpPr>
                <a:grpSpLocks/>
              </p:cNvGrpSpPr>
              <p:nvPr/>
            </p:nvGrpSpPr>
            <p:grpSpPr bwMode="auto">
              <a:xfrm>
                <a:off x="3552" y="1584"/>
                <a:ext cx="1344" cy="336"/>
                <a:chOff x="3552" y="1584"/>
                <a:chExt cx="1344" cy="336"/>
              </a:xfrm>
            </p:grpSpPr>
            <p:sp>
              <p:nvSpPr>
                <p:cNvPr id="72722" name="Rectangle 52"/>
                <p:cNvSpPr>
                  <a:spLocks noChangeArrowheads="1"/>
                </p:cNvSpPr>
                <p:nvPr/>
              </p:nvSpPr>
              <p:spPr bwMode="auto">
                <a:xfrm>
                  <a:off x="3552" y="1584"/>
                  <a:ext cx="1344" cy="336"/>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a:t>       0.0 5    </a:t>
                  </a:r>
                  <a:r>
                    <a:rPr lang="en-US" altLang="zh-CN" sz="2800" i="1"/>
                    <a:t>A</a:t>
                  </a:r>
                </a:p>
              </p:txBody>
            </p:sp>
            <p:sp>
              <p:nvSpPr>
                <p:cNvPr id="72723" name="Line 66"/>
                <p:cNvSpPr>
                  <a:spLocks noChangeShapeType="1"/>
                </p:cNvSpPr>
                <p:nvPr/>
              </p:nvSpPr>
              <p:spPr bwMode="auto">
                <a:xfrm>
                  <a:off x="4560" y="1584"/>
                  <a:ext cx="0" cy="33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2724" name="Line 67"/>
                <p:cNvSpPr>
                  <a:spLocks noChangeShapeType="1"/>
                </p:cNvSpPr>
                <p:nvPr/>
              </p:nvSpPr>
              <p:spPr bwMode="auto">
                <a:xfrm>
                  <a:off x="3936" y="1584"/>
                  <a:ext cx="0" cy="33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2725" name="Line 68"/>
                <p:cNvSpPr>
                  <a:spLocks noChangeShapeType="1"/>
                </p:cNvSpPr>
                <p:nvPr/>
              </p:nvSpPr>
              <p:spPr bwMode="auto">
                <a:xfrm flipV="1">
                  <a:off x="3648" y="1680"/>
                  <a:ext cx="144" cy="144"/>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sp>
          <p:nvSpPr>
            <p:cNvPr id="72713" name="Text Box 79"/>
            <p:cNvSpPr txBox="1">
              <a:spLocks noChangeArrowheads="1"/>
            </p:cNvSpPr>
            <p:nvPr/>
          </p:nvSpPr>
          <p:spPr bwMode="auto">
            <a:xfrm rot="-5400000">
              <a:off x="4092" y="2628"/>
              <a:ext cx="304"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i="1"/>
                <a:t>d</a:t>
              </a:r>
              <a:r>
                <a:rPr lang="en-US" altLang="zh-CN" sz="2800" baseline="-25000"/>
                <a:t>2</a:t>
              </a:r>
            </a:p>
          </p:txBody>
        </p:sp>
        <p:sp>
          <p:nvSpPr>
            <p:cNvPr id="72714" name="Text Box 80"/>
            <p:cNvSpPr txBox="1">
              <a:spLocks noChangeArrowheads="1"/>
            </p:cNvSpPr>
            <p:nvPr/>
          </p:nvSpPr>
          <p:spPr bwMode="auto">
            <a:xfrm rot="-5400000">
              <a:off x="2604" y="2628"/>
              <a:ext cx="304"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i="1"/>
                <a:t>d</a:t>
              </a:r>
              <a:r>
                <a:rPr lang="en-US" altLang="zh-CN" sz="2800" baseline="-25000"/>
                <a:t>1</a:t>
              </a:r>
            </a:p>
          </p:txBody>
        </p:sp>
        <p:grpSp>
          <p:nvGrpSpPr>
            <p:cNvPr id="72715" name="Group 94"/>
            <p:cNvGrpSpPr>
              <a:grpSpLocks/>
            </p:cNvGrpSpPr>
            <p:nvPr/>
          </p:nvGrpSpPr>
          <p:grpSpPr bwMode="auto">
            <a:xfrm>
              <a:off x="4368" y="3216"/>
              <a:ext cx="192" cy="480"/>
              <a:chOff x="4800" y="1296"/>
              <a:chExt cx="192" cy="480"/>
            </a:xfrm>
          </p:grpSpPr>
          <p:sp>
            <p:nvSpPr>
              <p:cNvPr id="72716" name="AutoShape 95"/>
              <p:cNvSpPr>
                <a:spLocks noChangeArrowheads="1"/>
              </p:cNvSpPr>
              <p:nvPr/>
            </p:nvSpPr>
            <p:spPr bwMode="auto">
              <a:xfrm flipV="1">
                <a:off x="4800" y="1296"/>
                <a:ext cx="192" cy="166"/>
              </a:xfrm>
              <a:prstGeom prst="triangle">
                <a:avLst>
                  <a:gd name="adj" fmla="val 50000"/>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717" name="Rectangle 96"/>
              <p:cNvSpPr>
                <a:spLocks noChangeArrowheads="1"/>
              </p:cNvSpPr>
              <p:nvPr/>
            </p:nvSpPr>
            <p:spPr bwMode="auto">
              <a:xfrm>
                <a:off x="4800" y="1584"/>
                <a:ext cx="192" cy="19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i="1"/>
                  <a:t>A</a:t>
                </a:r>
              </a:p>
            </p:txBody>
          </p:sp>
          <p:sp>
            <p:nvSpPr>
              <p:cNvPr id="72718" name="Line 97"/>
              <p:cNvSpPr>
                <a:spLocks noChangeShapeType="1"/>
              </p:cNvSpPr>
              <p:nvPr/>
            </p:nvSpPr>
            <p:spPr bwMode="auto">
              <a:xfrm>
                <a:off x="4896" y="1440"/>
                <a:ext cx="0" cy="144"/>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90126"/>
                                        </p:tgtEl>
                                        <p:attrNameLst>
                                          <p:attrName>style.visibility</p:attrName>
                                        </p:attrNameLst>
                                      </p:cBhvr>
                                      <p:to>
                                        <p:strVal val="visible"/>
                                      </p:to>
                                    </p:set>
                                    <p:animEffect transition="in" filter="wipe(left)">
                                      <p:cBhvr>
                                        <p:cTn id="7" dur="300"/>
                                        <p:tgtEl>
                                          <p:spTgt spid="9012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90184"/>
                                        </p:tgtEl>
                                        <p:attrNameLst>
                                          <p:attrName>style.visibility</p:attrName>
                                        </p:attrNameLst>
                                      </p:cBhvr>
                                      <p:to>
                                        <p:strVal val="visible"/>
                                      </p:to>
                                    </p:set>
                                    <p:animEffect transition="in" filter="wipe(left)">
                                      <p:cBhvr>
                                        <p:cTn id="12" dur="300"/>
                                        <p:tgtEl>
                                          <p:spTgt spid="9018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nodeType="clickEffect">
                                  <p:stCondLst>
                                    <p:cond delay="0"/>
                                  </p:stCondLst>
                                  <p:childTnLst>
                                    <p:set>
                                      <p:cBhvr>
                                        <p:cTn id="16" dur="1" fill="hold">
                                          <p:stCondLst>
                                            <p:cond delay="0"/>
                                          </p:stCondLst>
                                        </p:cTn>
                                        <p:tgtEl>
                                          <p:spTgt spid="90205"/>
                                        </p:tgtEl>
                                        <p:attrNameLst>
                                          <p:attrName>style.visibility</p:attrName>
                                        </p:attrNameLst>
                                      </p:cBhvr>
                                      <p:to>
                                        <p:strVal val="visible"/>
                                      </p:to>
                                    </p:set>
                                    <p:anim calcmode="lin" valueType="num">
                                      <p:cBhvr additive="base">
                                        <p:cTn id="17" dur="500" fill="hold"/>
                                        <p:tgtEl>
                                          <p:spTgt spid="90205"/>
                                        </p:tgtEl>
                                        <p:attrNameLst>
                                          <p:attrName>ppt_x</p:attrName>
                                        </p:attrNameLst>
                                      </p:cBhvr>
                                      <p:tavLst>
                                        <p:tav tm="0">
                                          <p:val>
                                            <p:strVal val="0-#ppt_w/2"/>
                                          </p:val>
                                        </p:tav>
                                        <p:tav tm="100000">
                                          <p:val>
                                            <p:strVal val="#ppt_x"/>
                                          </p:val>
                                        </p:tav>
                                      </p:tavLst>
                                    </p:anim>
                                    <p:anim calcmode="lin" valueType="num">
                                      <p:cBhvr additive="base">
                                        <p:cTn id="18" dur="500" fill="hold"/>
                                        <p:tgtEl>
                                          <p:spTgt spid="90205"/>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2" fill="hold" nodeType="clickEffect">
                                  <p:stCondLst>
                                    <p:cond delay="0"/>
                                  </p:stCondLst>
                                  <p:childTnLst>
                                    <p:set>
                                      <p:cBhvr>
                                        <p:cTn id="22" dur="1" fill="hold">
                                          <p:stCondLst>
                                            <p:cond delay="0"/>
                                          </p:stCondLst>
                                        </p:cTn>
                                        <p:tgtEl>
                                          <p:spTgt spid="90210"/>
                                        </p:tgtEl>
                                        <p:attrNameLst>
                                          <p:attrName>style.visibility</p:attrName>
                                        </p:attrNameLst>
                                      </p:cBhvr>
                                      <p:to>
                                        <p:strVal val="visible"/>
                                      </p:to>
                                    </p:set>
                                    <p:anim calcmode="lin" valueType="num">
                                      <p:cBhvr additive="base">
                                        <p:cTn id="23" dur="500" fill="hold"/>
                                        <p:tgtEl>
                                          <p:spTgt spid="90210"/>
                                        </p:tgtEl>
                                        <p:attrNameLst>
                                          <p:attrName>ppt_x</p:attrName>
                                        </p:attrNameLst>
                                      </p:cBhvr>
                                      <p:tavLst>
                                        <p:tav tm="0">
                                          <p:val>
                                            <p:strVal val="1+#ppt_w/2"/>
                                          </p:val>
                                        </p:tav>
                                        <p:tav tm="100000">
                                          <p:val>
                                            <p:strVal val="#ppt_x"/>
                                          </p:val>
                                        </p:tav>
                                      </p:tavLst>
                                    </p:anim>
                                    <p:anim calcmode="lin" valueType="num">
                                      <p:cBhvr additive="base">
                                        <p:cTn id="24" dur="500" fill="hold"/>
                                        <p:tgtEl>
                                          <p:spTgt spid="902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26" grpId="0" autoUpdateAnimBg="0"/>
      <p:bldP spid="90184" grpId="0"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3A93A101-72A0-40AF-B927-BDC68F6701D6}" type="slidenum">
              <a:rPr lang="en-US" altLang="zh-CN" sz="2000" smtClean="0">
                <a:solidFill>
                  <a:srgbClr val="0000FF"/>
                </a:solidFill>
              </a:rPr>
              <a:pPr eaLnBrk="1" hangingPunct="1"/>
              <a:t>71</a:t>
            </a:fld>
            <a:endParaRPr lang="en-US" altLang="zh-CN" sz="2000" smtClean="0">
              <a:solidFill>
                <a:srgbClr val="0000FF"/>
              </a:solidFill>
            </a:endParaRPr>
          </a:p>
        </p:txBody>
      </p:sp>
      <p:sp>
        <p:nvSpPr>
          <p:cNvPr id="97319" name="Text Box 39"/>
          <p:cNvSpPr txBox="1">
            <a:spLocks noChangeArrowheads="1"/>
          </p:cNvSpPr>
          <p:nvPr/>
        </p:nvSpPr>
        <p:spPr bwMode="auto">
          <a:xfrm>
            <a:off x="2411760" y="473298"/>
            <a:ext cx="2581275" cy="579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algn="ctr"/>
            <a:r>
              <a:rPr kumimoji="0" lang="zh-CN" altLang="en-US" sz="3200" b="1" dirty="0"/>
              <a:t>课堂练习</a:t>
            </a:r>
          </a:p>
        </p:txBody>
      </p:sp>
      <p:sp>
        <p:nvSpPr>
          <p:cNvPr id="97321" name="Text Box 41"/>
          <p:cNvSpPr txBox="1">
            <a:spLocks noChangeArrowheads="1"/>
          </p:cNvSpPr>
          <p:nvPr/>
        </p:nvSpPr>
        <p:spPr bwMode="auto">
          <a:xfrm>
            <a:off x="684633" y="1087264"/>
            <a:ext cx="7620000"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en-US" altLang="zh-CN" sz="2800" dirty="0"/>
              <a:t>        2. </a:t>
            </a:r>
            <a:r>
              <a:rPr lang="zh-CN" altLang="en-US" sz="2800" b="1" dirty="0"/>
              <a:t>说明下面两图所标注的几何公差有什么不同？ 哪个要求严？</a:t>
            </a:r>
          </a:p>
        </p:txBody>
      </p:sp>
      <p:grpSp>
        <p:nvGrpSpPr>
          <p:cNvPr id="97352" name="Group 72"/>
          <p:cNvGrpSpPr>
            <a:grpSpLocks/>
          </p:cNvGrpSpPr>
          <p:nvPr/>
        </p:nvGrpSpPr>
        <p:grpSpPr bwMode="auto">
          <a:xfrm>
            <a:off x="607640" y="2348880"/>
            <a:ext cx="4114800" cy="2819400"/>
            <a:chOff x="240" y="1680"/>
            <a:chExt cx="2592" cy="1776"/>
          </a:xfrm>
        </p:grpSpPr>
        <p:grpSp>
          <p:nvGrpSpPr>
            <p:cNvPr id="73757" name="Group 53"/>
            <p:cNvGrpSpPr>
              <a:grpSpLocks/>
            </p:cNvGrpSpPr>
            <p:nvPr/>
          </p:nvGrpSpPr>
          <p:grpSpPr bwMode="auto">
            <a:xfrm>
              <a:off x="1200" y="1680"/>
              <a:ext cx="1344" cy="336"/>
              <a:chOff x="1056" y="1872"/>
              <a:chExt cx="1344" cy="336"/>
            </a:xfrm>
          </p:grpSpPr>
          <p:sp>
            <p:nvSpPr>
              <p:cNvPr id="73774" name="Rectangle 35"/>
              <p:cNvSpPr>
                <a:spLocks noChangeArrowheads="1"/>
              </p:cNvSpPr>
              <p:nvPr/>
            </p:nvSpPr>
            <p:spPr bwMode="auto">
              <a:xfrm>
                <a:off x="1056" y="1872"/>
                <a:ext cx="1344" cy="336"/>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2800" b="1"/>
                  <a:t>⊥</a:t>
                </a:r>
                <a:r>
                  <a:rPr lang="en-US" altLang="zh-CN"/>
                  <a:t>   0.0 5      </a:t>
                </a:r>
                <a:r>
                  <a:rPr lang="en-US" altLang="zh-CN" sz="2800" i="1"/>
                  <a:t>A</a:t>
                </a:r>
              </a:p>
            </p:txBody>
          </p:sp>
          <p:sp>
            <p:nvSpPr>
              <p:cNvPr id="73775" name="Line 37"/>
              <p:cNvSpPr>
                <a:spLocks noChangeShapeType="1"/>
              </p:cNvSpPr>
              <p:nvPr/>
            </p:nvSpPr>
            <p:spPr bwMode="auto">
              <a:xfrm>
                <a:off x="1440" y="1872"/>
                <a:ext cx="0" cy="33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3776" name="Line 38"/>
              <p:cNvSpPr>
                <a:spLocks noChangeShapeType="1"/>
              </p:cNvSpPr>
              <p:nvPr/>
            </p:nvSpPr>
            <p:spPr bwMode="auto">
              <a:xfrm>
                <a:off x="2016" y="1872"/>
                <a:ext cx="0" cy="33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73758" name="Group 7"/>
            <p:cNvGrpSpPr>
              <a:grpSpLocks/>
            </p:cNvGrpSpPr>
            <p:nvPr/>
          </p:nvGrpSpPr>
          <p:grpSpPr bwMode="auto">
            <a:xfrm>
              <a:off x="528" y="2208"/>
              <a:ext cx="2304" cy="960"/>
              <a:chOff x="720" y="1872"/>
              <a:chExt cx="2304" cy="960"/>
            </a:xfrm>
          </p:grpSpPr>
          <p:sp>
            <p:nvSpPr>
              <p:cNvPr id="73767" name="Rectangle 8"/>
              <p:cNvSpPr>
                <a:spLocks noChangeArrowheads="1"/>
              </p:cNvSpPr>
              <p:nvPr/>
            </p:nvSpPr>
            <p:spPr bwMode="auto">
              <a:xfrm>
                <a:off x="1056" y="1872"/>
                <a:ext cx="576" cy="960"/>
              </a:xfrm>
              <a:prstGeom prst="rect">
                <a:avLst/>
              </a:prstGeom>
              <a:solidFill>
                <a:schemeClr val="bg1"/>
              </a:solidFill>
              <a:ln w="762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3768" name="Rectangle 9"/>
              <p:cNvSpPr>
                <a:spLocks noChangeArrowheads="1"/>
              </p:cNvSpPr>
              <p:nvPr/>
            </p:nvSpPr>
            <p:spPr bwMode="auto">
              <a:xfrm>
                <a:off x="1632" y="2064"/>
                <a:ext cx="1104" cy="576"/>
              </a:xfrm>
              <a:prstGeom prst="rect">
                <a:avLst/>
              </a:prstGeom>
              <a:solidFill>
                <a:schemeClr val="bg1"/>
              </a:solidFill>
              <a:ln w="762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3769" name="Line 10"/>
              <p:cNvSpPr>
                <a:spLocks noChangeShapeType="1"/>
              </p:cNvSpPr>
              <p:nvPr/>
            </p:nvSpPr>
            <p:spPr bwMode="auto">
              <a:xfrm>
                <a:off x="912" y="2352"/>
                <a:ext cx="2112" cy="0"/>
              </a:xfrm>
              <a:prstGeom prst="line">
                <a:avLst/>
              </a:prstGeom>
              <a:noFill/>
              <a:ln w="2857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3770" name="Line 11"/>
              <p:cNvSpPr>
                <a:spLocks noChangeShapeType="1"/>
              </p:cNvSpPr>
              <p:nvPr/>
            </p:nvSpPr>
            <p:spPr bwMode="auto">
              <a:xfrm>
                <a:off x="720" y="1872"/>
                <a:ext cx="336"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3771" name="Line 12"/>
              <p:cNvSpPr>
                <a:spLocks noChangeShapeType="1"/>
              </p:cNvSpPr>
              <p:nvPr/>
            </p:nvSpPr>
            <p:spPr bwMode="auto">
              <a:xfrm>
                <a:off x="720" y="2832"/>
                <a:ext cx="336"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3772" name="Line 13"/>
              <p:cNvSpPr>
                <a:spLocks noChangeShapeType="1"/>
              </p:cNvSpPr>
              <p:nvPr/>
            </p:nvSpPr>
            <p:spPr bwMode="auto">
              <a:xfrm>
                <a:off x="816" y="1872"/>
                <a:ext cx="0" cy="96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3773" name="Line 14"/>
              <p:cNvSpPr>
                <a:spLocks noChangeShapeType="1"/>
              </p:cNvSpPr>
              <p:nvPr/>
            </p:nvSpPr>
            <p:spPr bwMode="auto">
              <a:xfrm>
                <a:off x="2352" y="2064"/>
                <a:ext cx="0" cy="576"/>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73759" name="Text Box 47"/>
            <p:cNvSpPr txBox="1">
              <a:spLocks noChangeArrowheads="1"/>
            </p:cNvSpPr>
            <p:nvPr/>
          </p:nvSpPr>
          <p:spPr bwMode="auto">
            <a:xfrm rot="-5400000">
              <a:off x="239" y="2497"/>
              <a:ext cx="33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i="1"/>
                <a:t>d</a:t>
              </a:r>
              <a:r>
                <a:rPr lang="en-US" altLang="zh-CN" sz="2800" baseline="-25000"/>
                <a:t>1</a:t>
              </a:r>
            </a:p>
          </p:txBody>
        </p:sp>
        <p:sp>
          <p:nvSpPr>
            <p:cNvPr id="73760" name="Text Box 48"/>
            <p:cNvSpPr txBox="1">
              <a:spLocks noChangeArrowheads="1"/>
            </p:cNvSpPr>
            <p:nvPr/>
          </p:nvSpPr>
          <p:spPr bwMode="auto">
            <a:xfrm rot="-5400000">
              <a:off x="1740" y="2372"/>
              <a:ext cx="304"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i="1"/>
                <a:t>d</a:t>
              </a:r>
              <a:r>
                <a:rPr lang="en-US" altLang="zh-CN" sz="2800" baseline="-25000"/>
                <a:t>2</a:t>
              </a:r>
            </a:p>
          </p:txBody>
        </p:sp>
        <p:sp>
          <p:nvSpPr>
            <p:cNvPr id="73761" name="Line 56"/>
            <p:cNvSpPr>
              <a:spLocks noChangeShapeType="1"/>
            </p:cNvSpPr>
            <p:nvPr/>
          </p:nvSpPr>
          <p:spPr bwMode="auto">
            <a:xfrm>
              <a:off x="864" y="1680"/>
              <a:ext cx="0" cy="57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3762" name="Line 59"/>
            <p:cNvSpPr>
              <a:spLocks noChangeShapeType="1"/>
            </p:cNvSpPr>
            <p:nvPr/>
          </p:nvSpPr>
          <p:spPr bwMode="auto">
            <a:xfrm>
              <a:off x="864" y="1824"/>
              <a:ext cx="336" cy="0"/>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73763" name="Group 68"/>
            <p:cNvGrpSpPr>
              <a:grpSpLocks/>
            </p:cNvGrpSpPr>
            <p:nvPr/>
          </p:nvGrpSpPr>
          <p:grpSpPr bwMode="auto">
            <a:xfrm>
              <a:off x="2064" y="2976"/>
              <a:ext cx="192" cy="480"/>
              <a:chOff x="4800" y="1296"/>
              <a:chExt cx="192" cy="480"/>
            </a:xfrm>
          </p:grpSpPr>
          <p:sp>
            <p:nvSpPr>
              <p:cNvPr id="73764" name="AutoShape 69"/>
              <p:cNvSpPr>
                <a:spLocks noChangeArrowheads="1"/>
              </p:cNvSpPr>
              <p:nvPr/>
            </p:nvSpPr>
            <p:spPr bwMode="auto">
              <a:xfrm flipV="1">
                <a:off x="4800" y="1296"/>
                <a:ext cx="192" cy="166"/>
              </a:xfrm>
              <a:prstGeom prst="triangle">
                <a:avLst>
                  <a:gd name="adj" fmla="val 50000"/>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3765" name="Rectangle 70"/>
              <p:cNvSpPr>
                <a:spLocks noChangeArrowheads="1"/>
              </p:cNvSpPr>
              <p:nvPr/>
            </p:nvSpPr>
            <p:spPr bwMode="auto">
              <a:xfrm>
                <a:off x="4800" y="1584"/>
                <a:ext cx="192" cy="19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i="1"/>
                  <a:t>A</a:t>
                </a:r>
              </a:p>
            </p:txBody>
          </p:sp>
          <p:sp>
            <p:nvSpPr>
              <p:cNvPr id="73766" name="Line 71"/>
              <p:cNvSpPr>
                <a:spLocks noChangeShapeType="1"/>
              </p:cNvSpPr>
              <p:nvPr/>
            </p:nvSpPr>
            <p:spPr bwMode="auto">
              <a:xfrm>
                <a:off x="4896" y="1440"/>
                <a:ext cx="0" cy="144"/>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grpSp>
        <p:nvGrpSpPr>
          <p:cNvPr id="97357" name="Group 77"/>
          <p:cNvGrpSpPr>
            <a:grpSpLocks/>
          </p:cNvGrpSpPr>
          <p:nvPr/>
        </p:nvGrpSpPr>
        <p:grpSpPr bwMode="auto">
          <a:xfrm>
            <a:off x="4493840" y="2348880"/>
            <a:ext cx="4038600" cy="2895600"/>
            <a:chOff x="2736" y="2016"/>
            <a:chExt cx="2544" cy="1824"/>
          </a:xfrm>
        </p:grpSpPr>
        <p:grpSp>
          <p:nvGrpSpPr>
            <p:cNvPr id="73736" name="Group 21"/>
            <p:cNvGrpSpPr>
              <a:grpSpLocks/>
            </p:cNvGrpSpPr>
            <p:nvPr/>
          </p:nvGrpSpPr>
          <p:grpSpPr bwMode="auto">
            <a:xfrm>
              <a:off x="2976" y="2592"/>
              <a:ext cx="2304" cy="960"/>
              <a:chOff x="720" y="1872"/>
              <a:chExt cx="2304" cy="960"/>
            </a:xfrm>
          </p:grpSpPr>
          <p:sp>
            <p:nvSpPr>
              <p:cNvPr id="73750" name="Rectangle 22"/>
              <p:cNvSpPr>
                <a:spLocks noChangeArrowheads="1"/>
              </p:cNvSpPr>
              <p:nvPr/>
            </p:nvSpPr>
            <p:spPr bwMode="auto">
              <a:xfrm>
                <a:off x="1056" y="1872"/>
                <a:ext cx="576" cy="960"/>
              </a:xfrm>
              <a:prstGeom prst="rect">
                <a:avLst/>
              </a:prstGeom>
              <a:solidFill>
                <a:schemeClr val="bg1"/>
              </a:solidFill>
              <a:ln w="762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3751" name="Rectangle 23"/>
              <p:cNvSpPr>
                <a:spLocks noChangeArrowheads="1"/>
              </p:cNvSpPr>
              <p:nvPr/>
            </p:nvSpPr>
            <p:spPr bwMode="auto">
              <a:xfrm>
                <a:off x="1632" y="2064"/>
                <a:ext cx="1104" cy="576"/>
              </a:xfrm>
              <a:prstGeom prst="rect">
                <a:avLst/>
              </a:prstGeom>
              <a:solidFill>
                <a:schemeClr val="bg1"/>
              </a:solidFill>
              <a:ln w="762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3752" name="Line 24"/>
              <p:cNvSpPr>
                <a:spLocks noChangeShapeType="1"/>
              </p:cNvSpPr>
              <p:nvPr/>
            </p:nvSpPr>
            <p:spPr bwMode="auto">
              <a:xfrm>
                <a:off x="912" y="2352"/>
                <a:ext cx="2112" cy="0"/>
              </a:xfrm>
              <a:prstGeom prst="line">
                <a:avLst/>
              </a:prstGeom>
              <a:noFill/>
              <a:ln w="28575">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3753" name="Line 25"/>
              <p:cNvSpPr>
                <a:spLocks noChangeShapeType="1"/>
              </p:cNvSpPr>
              <p:nvPr/>
            </p:nvSpPr>
            <p:spPr bwMode="auto">
              <a:xfrm>
                <a:off x="720" y="1872"/>
                <a:ext cx="336"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3754" name="Line 26"/>
              <p:cNvSpPr>
                <a:spLocks noChangeShapeType="1"/>
              </p:cNvSpPr>
              <p:nvPr/>
            </p:nvSpPr>
            <p:spPr bwMode="auto">
              <a:xfrm>
                <a:off x="720" y="2832"/>
                <a:ext cx="336"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3755" name="Line 27"/>
              <p:cNvSpPr>
                <a:spLocks noChangeShapeType="1"/>
              </p:cNvSpPr>
              <p:nvPr/>
            </p:nvSpPr>
            <p:spPr bwMode="auto">
              <a:xfrm>
                <a:off x="816" y="1872"/>
                <a:ext cx="0" cy="96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3756" name="Line 28"/>
              <p:cNvSpPr>
                <a:spLocks noChangeShapeType="1"/>
              </p:cNvSpPr>
              <p:nvPr/>
            </p:nvSpPr>
            <p:spPr bwMode="auto">
              <a:xfrm>
                <a:off x="2352" y="2064"/>
                <a:ext cx="0" cy="576"/>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73737" name="Text Box 49"/>
            <p:cNvSpPr txBox="1">
              <a:spLocks noChangeArrowheads="1"/>
            </p:cNvSpPr>
            <p:nvPr/>
          </p:nvSpPr>
          <p:spPr bwMode="auto">
            <a:xfrm rot="-5400000">
              <a:off x="4236" y="2772"/>
              <a:ext cx="304"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i="1"/>
                <a:t>d</a:t>
              </a:r>
              <a:r>
                <a:rPr lang="en-US" altLang="zh-CN" sz="2800" baseline="-25000"/>
                <a:t>2</a:t>
              </a:r>
            </a:p>
          </p:txBody>
        </p:sp>
        <p:sp>
          <p:nvSpPr>
            <p:cNvPr id="73738" name="Text Box 50"/>
            <p:cNvSpPr txBox="1">
              <a:spLocks noChangeArrowheads="1"/>
            </p:cNvSpPr>
            <p:nvPr/>
          </p:nvSpPr>
          <p:spPr bwMode="auto">
            <a:xfrm rot="-5400000">
              <a:off x="2748" y="2676"/>
              <a:ext cx="304"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en-US" altLang="zh-CN" sz="2800" i="1"/>
                <a:t>d</a:t>
              </a:r>
              <a:r>
                <a:rPr lang="en-US" altLang="zh-CN" sz="2800" baseline="-25000"/>
                <a:t>1</a:t>
              </a:r>
            </a:p>
          </p:txBody>
        </p:sp>
        <p:grpSp>
          <p:nvGrpSpPr>
            <p:cNvPr id="73739" name="Group 55"/>
            <p:cNvGrpSpPr>
              <a:grpSpLocks/>
            </p:cNvGrpSpPr>
            <p:nvPr/>
          </p:nvGrpSpPr>
          <p:grpSpPr bwMode="auto">
            <a:xfrm>
              <a:off x="3696" y="2016"/>
              <a:ext cx="1344" cy="336"/>
              <a:chOff x="3408" y="1584"/>
              <a:chExt cx="1344" cy="336"/>
            </a:xfrm>
          </p:grpSpPr>
          <p:sp>
            <p:nvSpPr>
              <p:cNvPr id="73746" name="Rectangle 43"/>
              <p:cNvSpPr>
                <a:spLocks noChangeArrowheads="1"/>
              </p:cNvSpPr>
              <p:nvPr/>
            </p:nvSpPr>
            <p:spPr bwMode="auto">
              <a:xfrm>
                <a:off x="3408" y="1584"/>
                <a:ext cx="1344" cy="336"/>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a:t>      0.0 5     </a:t>
                </a:r>
                <a:r>
                  <a:rPr lang="en-US" altLang="zh-CN" sz="2800" i="1"/>
                  <a:t>A</a:t>
                </a:r>
              </a:p>
            </p:txBody>
          </p:sp>
          <p:sp>
            <p:nvSpPr>
              <p:cNvPr id="73747" name="Line 45"/>
              <p:cNvSpPr>
                <a:spLocks noChangeShapeType="1"/>
              </p:cNvSpPr>
              <p:nvPr/>
            </p:nvSpPr>
            <p:spPr bwMode="auto">
              <a:xfrm>
                <a:off x="3744" y="1584"/>
                <a:ext cx="0" cy="33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3748" name="Line 46"/>
              <p:cNvSpPr>
                <a:spLocks noChangeShapeType="1"/>
              </p:cNvSpPr>
              <p:nvPr/>
            </p:nvSpPr>
            <p:spPr bwMode="auto">
              <a:xfrm>
                <a:off x="4368" y="1584"/>
                <a:ext cx="0" cy="33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3749" name="Line 54"/>
              <p:cNvSpPr>
                <a:spLocks noChangeShapeType="1"/>
              </p:cNvSpPr>
              <p:nvPr/>
            </p:nvSpPr>
            <p:spPr bwMode="auto">
              <a:xfrm flipV="1">
                <a:off x="3504" y="1680"/>
                <a:ext cx="144" cy="144"/>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73740" name="Line 57"/>
            <p:cNvSpPr>
              <a:spLocks noChangeShapeType="1"/>
            </p:cNvSpPr>
            <p:nvPr/>
          </p:nvSpPr>
          <p:spPr bwMode="auto">
            <a:xfrm>
              <a:off x="3312" y="2016"/>
              <a:ext cx="0" cy="57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3741" name="Line 61"/>
            <p:cNvSpPr>
              <a:spLocks noChangeShapeType="1"/>
            </p:cNvSpPr>
            <p:nvPr/>
          </p:nvSpPr>
          <p:spPr bwMode="auto">
            <a:xfrm>
              <a:off x="3312" y="2160"/>
              <a:ext cx="384" cy="0"/>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73742" name="Group 73"/>
            <p:cNvGrpSpPr>
              <a:grpSpLocks/>
            </p:cNvGrpSpPr>
            <p:nvPr/>
          </p:nvGrpSpPr>
          <p:grpSpPr bwMode="auto">
            <a:xfrm>
              <a:off x="4512" y="3360"/>
              <a:ext cx="192" cy="480"/>
              <a:chOff x="4800" y="1296"/>
              <a:chExt cx="192" cy="480"/>
            </a:xfrm>
          </p:grpSpPr>
          <p:sp>
            <p:nvSpPr>
              <p:cNvPr id="73743" name="AutoShape 74"/>
              <p:cNvSpPr>
                <a:spLocks noChangeArrowheads="1"/>
              </p:cNvSpPr>
              <p:nvPr/>
            </p:nvSpPr>
            <p:spPr bwMode="auto">
              <a:xfrm flipV="1">
                <a:off x="4800" y="1296"/>
                <a:ext cx="192" cy="166"/>
              </a:xfrm>
              <a:prstGeom prst="triangle">
                <a:avLst>
                  <a:gd name="adj" fmla="val 50000"/>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3744" name="Rectangle 75"/>
              <p:cNvSpPr>
                <a:spLocks noChangeArrowheads="1"/>
              </p:cNvSpPr>
              <p:nvPr/>
            </p:nvSpPr>
            <p:spPr bwMode="auto">
              <a:xfrm>
                <a:off x="4800" y="1584"/>
                <a:ext cx="192" cy="19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i="1"/>
                  <a:t>A</a:t>
                </a:r>
              </a:p>
            </p:txBody>
          </p:sp>
          <p:sp>
            <p:nvSpPr>
              <p:cNvPr id="73745" name="Line 76"/>
              <p:cNvSpPr>
                <a:spLocks noChangeShapeType="1"/>
              </p:cNvSpPr>
              <p:nvPr/>
            </p:nvSpPr>
            <p:spPr bwMode="auto">
              <a:xfrm>
                <a:off x="4896" y="1440"/>
                <a:ext cx="0" cy="144"/>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sp>
        <p:nvSpPr>
          <p:cNvPr id="97358" name="Text Box 78"/>
          <p:cNvSpPr txBox="1">
            <a:spLocks noChangeArrowheads="1"/>
          </p:cNvSpPr>
          <p:nvPr/>
        </p:nvSpPr>
        <p:spPr bwMode="auto">
          <a:xfrm>
            <a:off x="867990" y="5527161"/>
            <a:ext cx="57150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zh-CN" altLang="en-US" sz="2800" b="1" dirty="0">
                <a:latin typeface="宋体" pitchFamily="2" charset="-122"/>
              </a:rPr>
              <a:t>作业 </a:t>
            </a:r>
            <a:r>
              <a:rPr lang="zh-CN" altLang="en-US" sz="2800" b="1" dirty="0">
                <a:solidFill>
                  <a:srgbClr val="FF0000"/>
                </a:solidFill>
              </a:rPr>
              <a:t>作业题  </a:t>
            </a:r>
            <a:r>
              <a:rPr lang="en-US" altLang="zh-CN" sz="2800" b="1" dirty="0">
                <a:solidFill>
                  <a:srgbClr val="FF0000"/>
                </a:solidFill>
              </a:rPr>
              <a:t>2</a:t>
            </a:r>
            <a:r>
              <a:rPr lang="zh-CN" altLang="en-US" sz="2800" b="1" dirty="0">
                <a:solidFill>
                  <a:srgbClr val="FF0000"/>
                </a:solidFill>
              </a:rPr>
              <a:t>、 </a:t>
            </a:r>
            <a:r>
              <a:rPr lang="en-US" altLang="zh-CN" sz="2800" b="1" dirty="0">
                <a:solidFill>
                  <a:srgbClr val="FF0000"/>
                </a:solidFill>
              </a:rPr>
              <a:t>5</a:t>
            </a:r>
          </a:p>
        </p:txBody>
      </p:sp>
      <p:sp>
        <p:nvSpPr>
          <p:cNvPr id="2" name="圆角矩形 1">
            <a:hlinkClick r:id="rId2" action="ppaction://hlinksldjump"/>
          </p:cNvPr>
          <p:cNvSpPr/>
          <p:nvPr/>
        </p:nvSpPr>
        <p:spPr bwMode="auto">
          <a:xfrm>
            <a:off x="7162800" y="6165303"/>
            <a:ext cx="1530009" cy="504057"/>
          </a:xfrm>
          <a:prstGeom prst="roundRect">
            <a:avLst/>
          </a:prstGeom>
          <a:noFill/>
          <a:ln w="57150" cap="flat" cmpd="sng" algn="ctr">
            <a:solidFill>
              <a:schemeClr val="accent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方正舒体" pitchFamily="2" charset="-122"/>
                <a:ea typeface="方正舒体" pitchFamily="2" charset="-122"/>
              </a:rPr>
              <a:t>返回</a:t>
            </a:r>
            <a:r>
              <a:rPr kumimoji="1" lang="zh-CN" altLang="en-US" sz="2400" b="1" i="0" u="none" strike="noStrike" cap="none" normalizeH="0" baseline="0" dirty="0" smtClean="0">
                <a:ln>
                  <a:noFill/>
                </a:ln>
                <a:solidFill>
                  <a:srgbClr val="C00000"/>
                </a:solidFill>
                <a:effectLst/>
                <a:latin typeface="方正舒体" pitchFamily="2" charset="-122"/>
                <a:ea typeface="方正舒体" pitchFamily="2" charset="-122"/>
              </a:rPr>
              <a:t>目录</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97319"/>
                                        </p:tgtEl>
                                        <p:attrNameLst>
                                          <p:attrName>style.visibility</p:attrName>
                                        </p:attrNameLst>
                                      </p:cBhvr>
                                      <p:to>
                                        <p:strVal val="visible"/>
                                      </p:to>
                                    </p:set>
                                    <p:animEffect transition="in" filter="wipe(left)">
                                      <p:cBhvr>
                                        <p:cTn id="7" dur="300"/>
                                        <p:tgtEl>
                                          <p:spTgt spid="9731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97321"/>
                                        </p:tgtEl>
                                        <p:attrNameLst>
                                          <p:attrName>style.visibility</p:attrName>
                                        </p:attrNameLst>
                                      </p:cBhvr>
                                      <p:to>
                                        <p:strVal val="visible"/>
                                      </p:to>
                                    </p:set>
                                    <p:animEffect transition="in" filter="wipe(left)">
                                      <p:cBhvr>
                                        <p:cTn id="12" dur="300"/>
                                        <p:tgtEl>
                                          <p:spTgt spid="9732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nodeType="clickEffect">
                                  <p:stCondLst>
                                    <p:cond delay="0"/>
                                  </p:stCondLst>
                                  <p:childTnLst>
                                    <p:set>
                                      <p:cBhvr>
                                        <p:cTn id="16" dur="1" fill="hold">
                                          <p:stCondLst>
                                            <p:cond delay="0"/>
                                          </p:stCondLst>
                                        </p:cTn>
                                        <p:tgtEl>
                                          <p:spTgt spid="97352"/>
                                        </p:tgtEl>
                                        <p:attrNameLst>
                                          <p:attrName>style.visibility</p:attrName>
                                        </p:attrNameLst>
                                      </p:cBhvr>
                                      <p:to>
                                        <p:strVal val="visible"/>
                                      </p:to>
                                    </p:set>
                                    <p:anim calcmode="lin" valueType="num">
                                      <p:cBhvr additive="base">
                                        <p:cTn id="17" dur="500" fill="hold"/>
                                        <p:tgtEl>
                                          <p:spTgt spid="97352"/>
                                        </p:tgtEl>
                                        <p:attrNameLst>
                                          <p:attrName>ppt_x</p:attrName>
                                        </p:attrNameLst>
                                      </p:cBhvr>
                                      <p:tavLst>
                                        <p:tav tm="0">
                                          <p:val>
                                            <p:strVal val="0-#ppt_w/2"/>
                                          </p:val>
                                        </p:tav>
                                        <p:tav tm="100000">
                                          <p:val>
                                            <p:strVal val="#ppt_x"/>
                                          </p:val>
                                        </p:tav>
                                      </p:tavLst>
                                    </p:anim>
                                    <p:anim calcmode="lin" valueType="num">
                                      <p:cBhvr additive="base">
                                        <p:cTn id="18" dur="500" fill="hold"/>
                                        <p:tgtEl>
                                          <p:spTgt spid="97352"/>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2" fill="hold" nodeType="clickEffect">
                                  <p:stCondLst>
                                    <p:cond delay="0"/>
                                  </p:stCondLst>
                                  <p:childTnLst>
                                    <p:set>
                                      <p:cBhvr>
                                        <p:cTn id="22" dur="1" fill="hold">
                                          <p:stCondLst>
                                            <p:cond delay="0"/>
                                          </p:stCondLst>
                                        </p:cTn>
                                        <p:tgtEl>
                                          <p:spTgt spid="97357"/>
                                        </p:tgtEl>
                                        <p:attrNameLst>
                                          <p:attrName>style.visibility</p:attrName>
                                        </p:attrNameLst>
                                      </p:cBhvr>
                                      <p:to>
                                        <p:strVal val="visible"/>
                                      </p:to>
                                    </p:set>
                                    <p:anim calcmode="lin" valueType="num">
                                      <p:cBhvr additive="base">
                                        <p:cTn id="23" dur="500" fill="hold"/>
                                        <p:tgtEl>
                                          <p:spTgt spid="97357"/>
                                        </p:tgtEl>
                                        <p:attrNameLst>
                                          <p:attrName>ppt_x</p:attrName>
                                        </p:attrNameLst>
                                      </p:cBhvr>
                                      <p:tavLst>
                                        <p:tav tm="0">
                                          <p:val>
                                            <p:strVal val="1+#ppt_w/2"/>
                                          </p:val>
                                        </p:tav>
                                        <p:tav tm="100000">
                                          <p:val>
                                            <p:strVal val="#ppt_x"/>
                                          </p:val>
                                        </p:tav>
                                      </p:tavLst>
                                    </p:anim>
                                    <p:anim calcmode="lin" valueType="num">
                                      <p:cBhvr additive="base">
                                        <p:cTn id="24" dur="500" fill="hold"/>
                                        <p:tgtEl>
                                          <p:spTgt spid="97357"/>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8" fill="hold" grpId="0" nodeType="clickEffect">
                                  <p:stCondLst>
                                    <p:cond delay="0"/>
                                  </p:stCondLst>
                                  <p:iterate type="wd">
                                    <p:tmPct val="100000"/>
                                  </p:iterate>
                                  <p:childTnLst>
                                    <p:set>
                                      <p:cBhvr>
                                        <p:cTn id="28" dur="1" fill="hold">
                                          <p:stCondLst>
                                            <p:cond delay="0"/>
                                          </p:stCondLst>
                                        </p:cTn>
                                        <p:tgtEl>
                                          <p:spTgt spid="97358"/>
                                        </p:tgtEl>
                                        <p:attrNameLst>
                                          <p:attrName>style.visibility</p:attrName>
                                        </p:attrNameLst>
                                      </p:cBhvr>
                                      <p:to>
                                        <p:strVal val="visible"/>
                                      </p:to>
                                    </p:set>
                                    <p:animEffect transition="in" filter="wipe(left)">
                                      <p:cBhvr>
                                        <p:cTn id="29" dur="300"/>
                                        <p:tgtEl>
                                          <p:spTgt spid="973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319" grpId="0" autoUpdateAnimBg="0"/>
      <p:bldP spid="97321" grpId="0" autoUpdateAnimBg="0"/>
      <p:bldP spid="97358"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5"/>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70DD44CA-1E17-4EE6-975E-5BBCF081619E}" type="slidenum">
              <a:rPr lang="en-US" altLang="zh-CN" sz="2000" smtClean="0">
                <a:solidFill>
                  <a:srgbClr val="0000FF"/>
                </a:solidFill>
              </a:rPr>
              <a:pPr eaLnBrk="1" hangingPunct="1"/>
              <a:t>8</a:t>
            </a:fld>
            <a:endParaRPr lang="en-US" altLang="zh-CN" sz="2000" smtClean="0">
              <a:solidFill>
                <a:srgbClr val="0000FF"/>
              </a:solidFill>
            </a:endParaRPr>
          </a:p>
        </p:txBody>
      </p:sp>
      <p:sp>
        <p:nvSpPr>
          <p:cNvPr id="103428" name="Text Box 4"/>
          <p:cNvSpPr txBox="1">
            <a:spLocks noChangeArrowheads="1"/>
          </p:cNvSpPr>
          <p:nvPr/>
        </p:nvSpPr>
        <p:spPr bwMode="auto">
          <a:xfrm>
            <a:off x="1116335" y="497188"/>
            <a:ext cx="4925046"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dirty="0"/>
              <a:t>② </a:t>
            </a:r>
            <a:r>
              <a:rPr lang="zh-CN" altLang="en-US" b="1" dirty="0">
                <a:solidFill>
                  <a:srgbClr val="FF0000"/>
                </a:solidFill>
              </a:rPr>
              <a:t>给定方向</a:t>
            </a:r>
            <a:r>
              <a:rPr lang="zh-CN" altLang="en-US" b="1" dirty="0"/>
              <a:t>上的直线度公差带</a:t>
            </a:r>
          </a:p>
        </p:txBody>
      </p:sp>
      <p:sp>
        <p:nvSpPr>
          <p:cNvPr id="103436" name="Text Box 12"/>
          <p:cNvSpPr txBox="1">
            <a:spLocks noChangeArrowheads="1"/>
          </p:cNvSpPr>
          <p:nvPr/>
        </p:nvSpPr>
        <p:spPr bwMode="auto">
          <a:xfrm>
            <a:off x="539552" y="2234247"/>
            <a:ext cx="7632848"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smtClean="0"/>
              <a:t>         公差带</a:t>
            </a:r>
            <a:r>
              <a:rPr lang="zh-CN" altLang="en-US" b="1" dirty="0">
                <a:solidFill>
                  <a:srgbClr val="FF0000"/>
                </a:solidFill>
              </a:rPr>
              <a:t>定义</a:t>
            </a:r>
            <a:r>
              <a:rPr lang="zh-CN" altLang="en-US" b="1" dirty="0"/>
              <a:t>：在给定方向上，间距等于公差值</a:t>
            </a:r>
            <a:r>
              <a:rPr lang="en-US" altLang="zh-CN" b="1" i="1" dirty="0"/>
              <a:t>t</a:t>
            </a:r>
            <a:r>
              <a:rPr lang="zh-CN" altLang="en-US" b="1" dirty="0"/>
              <a:t>的两平行</a:t>
            </a:r>
            <a:r>
              <a:rPr lang="zh-CN" altLang="en-US" b="1" dirty="0" smtClean="0"/>
              <a:t>平面</a:t>
            </a:r>
            <a:r>
              <a:rPr lang="zh-CN" altLang="en-US" b="1" dirty="0"/>
              <a:t>所限定的区域，如左下图所示。</a:t>
            </a:r>
          </a:p>
        </p:txBody>
      </p:sp>
      <p:sp>
        <p:nvSpPr>
          <p:cNvPr id="103437" name="Text Box 13"/>
          <p:cNvSpPr txBox="1">
            <a:spLocks noChangeArrowheads="1"/>
          </p:cNvSpPr>
          <p:nvPr/>
        </p:nvSpPr>
        <p:spPr bwMode="auto">
          <a:xfrm>
            <a:off x="1192535" y="954388"/>
            <a:ext cx="515024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solidFill>
                  <a:srgbClr val="FF0000"/>
                </a:solidFill>
              </a:rPr>
              <a:t>标注示例</a:t>
            </a:r>
            <a:r>
              <a:rPr lang="zh-CN" altLang="en-US" dirty="0">
                <a:solidFill>
                  <a:srgbClr val="FF0000"/>
                </a:solidFill>
              </a:rPr>
              <a:t> </a:t>
            </a:r>
            <a:r>
              <a:rPr lang="zh-CN" altLang="en-US" b="1" dirty="0">
                <a:solidFill>
                  <a:schemeClr val="tx2"/>
                </a:solidFill>
              </a:rPr>
              <a:t>如右下图所示</a:t>
            </a:r>
            <a:r>
              <a:rPr lang="zh-CN" altLang="en-US" b="1" dirty="0">
                <a:solidFill>
                  <a:srgbClr val="FF0000"/>
                </a:solidFill>
              </a:rPr>
              <a:t>。</a:t>
            </a:r>
          </a:p>
        </p:txBody>
      </p:sp>
      <p:sp>
        <p:nvSpPr>
          <p:cNvPr id="103438" name="Text Box 14"/>
          <p:cNvSpPr txBox="1">
            <a:spLocks noChangeArrowheads="1"/>
          </p:cNvSpPr>
          <p:nvPr/>
        </p:nvSpPr>
        <p:spPr bwMode="auto">
          <a:xfrm>
            <a:off x="1192535" y="1335388"/>
            <a:ext cx="6907857" cy="936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a:solidFill>
                  <a:srgbClr val="FF0000"/>
                </a:solidFill>
              </a:rPr>
              <a:t>标注含义</a:t>
            </a:r>
            <a:r>
              <a:rPr lang="zh-CN" altLang="en-US" dirty="0"/>
              <a:t>：</a:t>
            </a:r>
            <a:r>
              <a:rPr lang="zh-CN" altLang="en-US" b="1" dirty="0"/>
              <a:t>提取（实际）的棱边线应限定在距离等于</a:t>
            </a:r>
            <a:r>
              <a:rPr lang="en-US" altLang="zh-CN" b="1" dirty="0"/>
              <a:t>0.1</a:t>
            </a:r>
            <a:r>
              <a:rPr lang="zh-CN" altLang="en-US" b="1" dirty="0" smtClean="0"/>
              <a:t>的两</a:t>
            </a:r>
            <a:r>
              <a:rPr lang="zh-CN" altLang="en-US" b="1" dirty="0"/>
              <a:t>平行平面之间。</a:t>
            </a:r>
          </a:p>
        </p:txBody>
      </p:sp>
      <p:grpSp>
        <p:nvGrpSpPr>
          <p:cNvPr id="103445" name="Group 21"/>
          <p:cNvGrpSpPr>
            <a:grpSpLocks/>
          </p:cNvGrpSpPr>
          <p:nvPr/>
        </p:nvGrpSpPr>
        <p:grpSpPr bwMode="auto">
          <a:xfrm>
            <a:off x="1155204" y="3274888"/>
            <a:ext cx="3200400" cy="2667000"/>
            <a:chOff x="480" y="1392"/>
            <a:chExt cx="2016" cy="1680"/>
          </a:xfrm>
        </p:grpSpPr>
        <p:graphicFrame>
          <p:nvGraphicFramePr>
            <p:cNvPr id="9227" name="Object 15"/>
            <p:cNvGraphicFramePr>
              <a:graphicFrameLocks noChangeAspect="1"/>
            </p:cNvGraphicFramePr>
            <p:nvPr/>
          </p:nvGraphicFramePr>
          <p:xfrm>
            <a:off x="480" y="1392"/>
            <a:ext cx="2016" cy="1417"/>
          </p:xfrm>
          <a:graphic>
            <a:graphicData uri="http://schemas.openxmlformats.org/presentationml/2006/ole">
              <mc:AlternateContent xmlns:mc="http://schemas.openxmlformats.org/markup-compatibility/2006">
                <mc:Choice xmlns:v="urn:schemas-microsoft-com:vml" Requires="v">
                  <p:oleObj spid="_x0000_s9273" name="位图图像" r:id="rId3" imgW="1409897" imgH="990738" progId="Paint.Picture">
                    <p:embed/>
                  </p:oleObj>
                </mc:Choice>
                <mc:Fallback>
                  <p:oleObj name="位图图像" r:id="rId3" imgW="1409897" imgH="990738" progId="Paint.Picture">
                    <p:embed/>
                    <p:pic>
                      <p:nvPicPr>
                        <p:cNvPr id="0" name="Object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 y="1392"/>
                          <a:ext cx="2016" cy="1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228" name="Text Box 17"/>
            <p:cNvSpPr txBox="1">
              <a:spLocks noChangeArrowheads="1"/>
            </p:cNvSpPr>
            <p:nvPr/>
          </p:nvSpPr>
          <p:spPr bwMode="auto">
            <a:xfrm>
              <a:off x="902" y="2784"/>
              <a:ext cx="10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a:t>公差带图</a:t>
              </a:r>
            </a:p>
          </p:txBody>
        </p:sp>
      </p:grpSp>
      <p:grpSp>
        <p:nvGrpSpPr>
          <p:cNvPr id="103446" name="Group 22"/>
          <p:cNvGrpSpPr>
            <a:grpSpLocks/>
          </p:cNvGrpSpPr>
          <p:nvPr/>
        </p:nvGrpSpPr>
        <p:grpSpPr bwMode="auto">
          <a:xfrm>
            <a:off x="4430216" y="3212976"/>
            <a:ext cx="3886200" cy="2654300"/>
            <a:chOff x="2400" y="1344"/>
            <a:chExt cx="2448" cy="1672"/>
          </a:xfrm>
        </p:grpSpPr>
        <p:graphicFrame>
          <p:nvGraphicFramePr>
            <p:cNvPr id="9225" name="Object 16"/>
            <p:cNvGraphicFramePr>
              <a:graphicFrameLocks noChangeAspect="1"/>
            </p:cNvGraphicFramePr>
            <p:nvPr/>
          </p:nvGraphicFramePr>
          <p:xfrm>
            <a:off x="2400" y="1344"/>
            <a:ext cx="2448" cy="1175"/>
          </p:xfrm>
          <a:graphic>
            <a:graphicData uri="http://schemas.openxmlformats.org/presentationml/2006/ole">
              <mc:AlternateContent xmlns:mc="http://schemas.openxmlformats.org/markup-compatibility/2006">
                <mc:Choice xmlns:v="urn:schemas-microsoft-com:vml" Requires="v">
                  <p:oleObj spid="_x0000_s9274" name="位图图像" r:id="rId5" imgW="1905266" imgH="914286" progId="Paint.Picture">
                    <p:embed/>
                  </p:oleObj>
                </mc:Choice>
                <mc:Fallback>
                  <p:oleObj name="位图图像" r:id="rId5" imgW="1905266" imgH="914286" progId="Paint.Picture">
                    <p:embed/>
                    <p:pic>
                      <p:nvPicPr>
                        <p:cNvPr id="0" name="Object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00" y="1344"/>
                          <a:ext cx="2448" cy="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226" name="Text Box 18"/>
            <p:cNvSpPr txBox="1">
              <a:spLocks noChangeArrowheads="1"/>
            </p:cNvSpPr>
            <p:nvPr/>
          </p:nvSpPr>
          <p:spPr bwMode="auto">
            <a:xfrm>
              <a:off x="2898" y="2728"/>
              <a:ext cx="163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a:t>标注示例图</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103428">
                                            <p:txEl>
                                              <p:pRg st="0" end="0"/>
                                            </p:txEl>
                                          </p:spTgt>
                                        </p:tgtEl>
                                        <p:attrNameLst>
                                          <p:attrName>style.visibility</p:attrName>
                                        </p:attrNameLst>
                                      </p:cBhvr>
                                      <p:to>
                                        <p:strVal val="visible"/>
                                      </p:to>
                                    </p:set>
                                    <p:animEffect transition="in" filter="wipe(left)">
                                      <p:cBhvr>
                                        <p:cTn id="7" dur="300"/>
                                        <p:tgtEl>
                                          <p:spTgt spid="10342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03437"/>
                                        </p:tgtEl>
                                        <p:attrNameLst>
                                          <p:attrName>style.visibility</p:attrName>
                                        </p:attrNameLst>
                                      </p:cBhvr>
                                      <p:to>
                                        <p:strVal val="visible"/>
                                      </p:to>
                                    </p:set>
                                    <p:animEffect transition="in" filter="wipe(left)">
                                      <p:cBhvr>
                                        <p:cTn id="12" dur="300"/>
                                        <p:tgtEl>
                                          <p:spTgt spid="10343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103446"/>
                                        </p:tgtEl>
                                        <p:attrNameLst>
                                          <p:attrName>style.visibility</p:attrName>
                                        </p:attrNameLst>
                                      </p:cBhvr>
                                      <p:to>
                                        <p:strVal val="visible"/>
                                      </p:to>
                                    </p:set>
                                    <p:anim calcmode="lin" valueType="num">
                                      <p:cBhvr additive="base">
                                        <p:cTn id="17" dur="500" fill="hold"/>
                                        <p:tgtEl>
                                          <p:spTgt spid="103446"/>
                                        </p:tgtEl>
                                        <p:attrNameLst>
                                          <p:attrName>ppt_x</p:attrName>
                                        </p:attrNameLst>
                                      </p:cBhvr>
                                      <p:tavLst>
                                        <p:tav tm="0">
                                          <p:val>
                                            <p:strVal val="1+#ppt_w/2"/>
                                          </p:val>
                                        </p:tav>
                                        <p:tav tm="100000">
                                          <p:val>
                                            <p:strVal val="#ppt_x"/>
                                          </p:val>
                                        </p:tav>
                                      </p:tavLst>
                                    </p:anim>
                                    <p:anim calcmode="lin" valueType="num">
                                      <p:cBhvr additive="base">
                                        <p:cTn id="18" dur="500" fill="hold"/>
                                        <p:tgtEl>
                                          <p:spTgt spid="103446"/>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103438"/>
                                        </p:tgtEl>
                                        <p:attrNameLst>
                                          <p:attrName>style.visibility</p:attrName>
                                        </p:attrNameLst>
                                      </p:cBhvr>
                                      <p:to>
                                        <p:strVal val="visible"/>
                                      </p:to>
                                    </p:set>
                                    <p:animEffect transition="in" filter="wipe(left)">
                                      <p:cBhvr>
                                        <p:cTn id="23" dur="300"/>
                                        <p:tgtEl>
                                          <p:spTgt spid="103438"/>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103436"/>
                                        </p:tgtEl>
                                        <p:attrNameLst>
                                          <p:attrName>style.visibility</p:attrName>
                                        </p:attrNameLst>
                                      </p:cBhvr>
                                      <p:to>
                                        <p:strVal val="visible"/>
                                      </p:to>
                                    </p:set>
                                    <p:animEffect transition="in" filter="wipe(left)">
                                      <p:cBhvr>
                                        <p:cTn id="28" dur="300"/>
                                        <p:tgtEl>
                                          <p:spTgt spid="103436"/>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nodeType="clickEffect">
                                  <p:stCondLst>
                                    <p:cond delay="0"/>
                                  </p:stCondLst>
                                  <p:childTnLst>
                                    <p:set>
                                      <p:cBhvr>
                                        <p:cTn id="32" dur="1" fill="hold">
                                          <p:stCondLst>
                                            <p:cond delay="0"/>
                                          </p:stCondLst>
                                        </p:cTn>
                                        <p:tgtEl>
                                          <p:spTgt spid="103445"/>
                                        </p:tgtEl>
                                        <p:attrNameLst>
                                          <p:attrName>style.visibility</p:attrName>
                                        </p:attrNameLst>
                                      </p:cBhvr>
                                      <p:to>
                                        <p:strVal val="visible"/>
                                      </p:to>
                                    </p:set>
                                    <p:anim calcmode="lin" valueType="num">
                                      <p:cBhvr additive="base">
                                        <p:cTn id="33" dur="500" fill="hold"/>
                                        <p:tgtEl>
                                          <p:spTgt spid="103445"/>
                                        </p:tgtEl>
                                        <p:attrNameLst>
                                          <p:attrName>ppt_x</p:attrName>
                                        </p:attrNameLst>
                                      </p:cBhvr>
                                      <p:tavLst>
                                        <p:tav tm="0">
                                          <p:val>
                                            <p:strVal val="0-#ppt_w/2"/>
                                          </p:val>
                                        </p:tav>
                                        <p:tav tm="100000">
                                          <p:val>
                                            <p:strVal val="#ppt_x"/>
                                          </p:val>
                                        </p:tav>
                                      </p:tavLst>
                                    </p:anim>
                                    <p:anim calcmode="lin" valueType="num">
                                      <p:cBhvr additive="base">
                                        <p:cTn id="34" dur="500" fill="hold"/>
                                        <p:tgtEl>
                                          <p:spTgt spid="1034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8" grpId="0" build="p" autoUpdateAnimBg="0"/>
      <p:bldP spid="103436" grpId="0" autoUpdateAnimBg="0"/>
      <p:bldP spid="103437" grpId="0" autoUpdateAnimBg="0"/>
      <p:bldP spid="103438"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灯片编号占位符 3"/>
          <p:cNvSpPr>
            <a:spLocks noGrp="1"/>
          </p:cNvSpPr>
          <p:nvPr>
            <p:ph type="sldNum" sz="quarter" idx="12"/>
          </p:nvPr>
        </p:nvSpPr>
        <p:spPr>
          <a:noFill/>
        </p:spPr>
        <p:txBody>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fld id="{E9DD4411-93AB-4202-9061-B0E553D2B9B6}" type="slidenum">
              <a:rPr lang="en-US" altLang="zh-CN" sz="2000" smtClean="0">
                <a:solidFill>
                  <a:srgbClr val="0000FF"/>
                </a:solidFill>
              </a:rPr>
              <a:pPr eaLnBrk="1" hangingPunct="1"/>
              <a:t>9</a:t>
            </a:fld>
            <a:endParaRPr lang="en-US" altLang="zh-CN" sz="2000" smtClean="0">
              <a:solidFill>
                <a:srgbClr val="0000FF"/>
              </a:solidFill>
            </a:endParaRPr>
          </a:p>
        </p:txBody>
      </p:sp>
      <mc:AlternateContent xmlns:mc="http://schemas.openxmlformats.org/markup-compatibility/2006">
        <mc:Choice xmlns:a14="http://schemas.microsoft.com/office/drawing/2010/main" Requires="a14">
          <p:sp>
            <p:nvSpPr>
              <p:cNvPr id="3083" name="Text Box 11"/>
              <p:cNvSpPr txBox="1">
                <a:spLocks noChangeArrowheads="1"/>
              </p:cNvSpPr>
              <p:nvPr/>
            </p:nvSpPr>
            <p:spPr bwMode="auto">
              <a:xfrm>
                <a:off x="1045568" y="498376"/>
                <a:ext cx="6781824" cy="45720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50000"/>
                  </a:spcBef>
                </a:pPr>
                <a:r>
                  <a:rPr lang="en-US" altLang="zh-CN" b="1" dirty="0"/>
                  <a:t>③  </a:t>
                </a:r>
                <a:r>
                  <a:rPr lang="zh-CN" altLang="en-US" b="1" dirty="0"/>
                  <a:t>给定</a:t>
                </a:r>
                <a:r>
                  <a:rPr lang="zh-CN" altLang="en-US" b="1" dirty="0">
                    <a:solidFill>
                      <a:srgbClr val="FF0000"/>
                    </a:solidFill>
                  </a:rPr>
                  <a:t>任意方向</a:t>
                </a:r>
                <a:r>
                  <a:rPr lang="en-US" altLang="zh-CN" b="1" dirty="0"/>
                  <a:t>(</a:t>
                </a:r>
                <a:r>
                  <a:rPr lang="zh-CN" altLang="en-US" b="1" dirty="0"/>
                  <a:t>控制轴线</a:t>
                </a:r>
                <a14:m>
                  <m:oMath xmlns:m="http://schemas.openxmlformats.org/officeDocument/2006/math">
                    <m:r>
                      <a:rPr lang="en-US" altLang="zh-CN" b="1" i="1" dirty="0" smtClean="0">
                        <a:solidFill>
                          <a:srgbClr val="FF0000"/>
                        </a:solidFill>
                        <a:latin typeface="Cambria Math"/>
                        <a:ea typeface="Cambria Math"/>
                      </a:rPr>
                      <m:t>∅</m:t>
                    </m:r>
                  </m:oMath>
                </a14:m>
                <a:r>
                  <a:rPr lang="en-US" altLang="zh-CN" b="1" i="1" dirty="0">
                    <a:solidFill>
                      <a:srgbClr val="FF0000"/>
                    </a:solidFill>
                  </a:rPr>
                  <a:t> t</a:t>
                </a:r>
                <a:r>
                  <a:rPr lang="en-US" altLang="zh-CN" dirty="0"/>
                  <a:t> </a:t>
                </a:r>
                <a:r>
                  <a:rPr lang="en-US" altLang="zh-CN" b="1" dirty="0"/>
                  <a:t>)</a:t>
                </a:r>
                <a:r>
                  <a:rPr lang="zh-CN" altLang="en-US" b="1" dirty="0"/>
                  <a:t>的直线度公差带</a:t>
                </a:r>
              </a:p>
            </p:txBody>
          </p:sp>
        </mc:Choice>
        <mc:Fallback>
          <p:sp>
            <p:nvSpPr>
              <p:cNvPr id="3083" name="Text Box 11"/>
              <p:cNvSpPr txBox="1">
                <a:spLocks noRot="1" noChangeAspect="1" noMove="1" noResize="1" noEditPoints="1" noAdjustHandles="1" noChangeArrowheads="1" noChangeShapeType="1" noTextEdit="1"/>
              </p:cNvSpPr>
              <p:nvPr/>
            </p:nvSpPr>
            <p:spPr bwMode="auto">
              <a:xfrm>
                <a:off x="1045568" y="498376"/>
                <a:ext cx="6781824" cy="457200"/>
              </a:xfrm>
              <a:prstGeom prst="rect">
                <a:avLst/>
              </a:prstGeom>
              <a:blipFill rotWithShape="1">
                <a:blip r:embed="rId3"/>
                <a:stretch>
                  <a:fillRect l="-1439" t="-14667" b="-3200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3114" name="Text Box 42"/>
          <p:cNvSpPr txBox="1">
            <a:spLocks noChangeArrowheads="1"/>
          </p:cNvSpPr>
          <p:nvPr/>
        </p:nvSpPr>
        <p:spPr bwMode="auto">
          <a:xfrm>
            <a:off x="469504" y="2276629"/>
            <a:ext cx="7357888" cy="936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smtClean="0">
                <a:solidFill>
                  <a:srgbClr val="FF0000"/>
                </a:solidFill>
              </a:rPr>
              <a:t>         公差带</a:t>
            </a:r>
            <a:r>
              <a:rPr lang="zh-CN" altLang="en-US" b="1" dirty="0">
                <a:solidFill>
                  <a:srgbClr val="FF0000"/>
                </a:solidFill>
              </a:rPr>
              <a:t>定义</a:t>
            </a:r>
            <a:r>
              <a:rPr lang="zh-CN" altLang="en-US" dirty="0"/>
              <a:t>：在任意方向上</a:t>
            </a:r>
            <a:r>
              <a:rPr lang="zh-CN" altLang="en-US" b="1" dirty="0"/>
              <a:t>，公差带为直径等于公差值</a:t>
            </a:r>
            <a:r>
              <a:rPr lang="en-US" altLang="zh-CN" b="1" i="1" dirty="0"/>
              <a:t>Φ t </a:t>
            </a:r>
            <a:r>
              <a:rPr lang="zh-CN" altLang="en-US" b="1" dirty="0" smtClean="0"/>
              <a:t>的</a:t>
            </a:r>
            <a:r>
              <a:rPr lang="zh-CN" altLang="en-US" b="1" dirty="0"/>
              <a:t>圆柱面所限定的区域，如下左图所示。</a:t>
            </a:r>
          </a:p>
        </p:txBody>
      </p:sp>
      <p:sp>
        <p:nvSpPr>
          <p:cNvPr id="3115" name="Text Box 43"/>
          <p:cNvSpPr txBox="1">
            <a:spLocks noChangeArrowheads="1"/>
          </p:cNvSpPr>
          <p:nvPr/>
        </p:nvSpPr>
        <p:spPr bwMode="auto">
          <a:xfrm>
            <a:off x="1117576" y="955576"/>
            <a:ext cx="488726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b="1" dirty="0">
                <a:solidFill>
                  <a:srgbClr val="FF0000"/>
                </a:solidFill>
              </a:rPr>
              <a:t>标注示例</a:t>
            </a:r>
            <a:r>
              <a:rPr lang="zh-CN" altLang="en-US" b="1" dirty="0">
                <a:solidFill>
                  <a:schemeClr val="tx2"/>
                </a:solidFill>
              </a:rPr>
              <a:t>如右下图所示</a:t>
            </a:r>
            <a:r>
              <a:rPr lang="zh-CN" altLang="en-US" b="1" dirty="0">
                <a:solidFill>
                  <a:srgbClr val="FF0000"/>
                </a:solidFill>
              </a:rPr>
              <a:t>。</a:t>
            </a:r>
          </a:p>
        </p:txBody>
      </p:sp>
      <p:sp>
        <p:nvSpPr>
          <p:cNvPr id="3116" name="Text Box 44"/>
          <p:cNvSpPr txBox="1">
            <a:spLocks noChangeArrowheads="1"/>
          </p:cNvSpPr>
          <p:nvPr/>
        </p:nvSpPr>
        <p:spPr bwMode="auto">
          <a:xfrm>
            <a:off x="395536" y="1370151"/>
            <a:ext cx="7346776"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20000"/>
              </a:lnSpc>
            </a:pPr>
            <a:r>
              <a:rPr lang="zh-CN" altLang="en-US" b="1" dirty="0" smtClean="0">
                <a:solidFill>
                  <a:srgbClr val="FF0000"/>
                </a:solidFill>
              </a:rPr>
              <a:t>          标注</a:t>
            </a:r>
            <a:r>
              <a:rPr lang="zh-CN" altLang="en-US" b="1" dirty="0">
                <a:solidFill>
                  <a:srgbClr val="FF0000"/>
                </a:solidFill>
              </a:rPr>
              <a:t>含义</a:t>
            </a:r>
            <a:r>
              <a:rPr lang="zh-CN" altLang="en-US" dirty="0"/>
              <a:t>：外</a:t>
            </a:r>
            <a:r>
              <a:rPr lang="zh-CN" altLang="en-US" b="1" dirty="0"/>
              <a:t>圆柱面的提取（实际）中心线应限定在</a:t>
            </a:r>
            <a:r>
              <a:rPr lang="zh-CN" altLang="en-US" b="1" dirty="0" smtClean="0"/>
              <a:t>直径等于</a:t>
            </a:r>
            <a:r>
              <a:rPr lang="en-US" altLang="zh-CN" b="1" i="1" dirty="0"/>
              <a:t>Φ</a:t>
            </a:r>
            <a:r>
              <a:rPr lang="en-US" altLang="zh-CN" b="1" dirty="0"/>
              <a:t>0.08</a:t>
            </a:r>
            <a:r>
              <a:rPr lang="zh-CN" altLang="en-US" b="1" dirty="0"/>
              <a:t>的圆柱面内。</a:t>
            </a:r>
          </a:p>
        </p:txBody>
      </p:sp>
      <p:grpSp>
        <p:nvGrpSpPr>
          <p:cNvPr id="3124" name="Group 52"/>
          <p:cNvGrpSpPr>
            <a:grpSpLocks/>
          </p:cNvGrpSpPr>
          <p:nvPr/>
        </p:nvGrpSpPr>
        <p:grpSpPr bwMode="auto">
          <a:xfrm>
            <a:off x="613792" y="3356992"/>
            <a:ext cx="3886200" cy="2663825"/>
            <a:chOff x="240" y="1584"/>
            <a:chExt cx="2448" cy="1678"/>
          </a:xfrm>
        </p:grpSpPr>
        <p:graphicFrame>
          <p:nvGraphicFramePr>
            <p:cNvPr id="10251" name="Object 47"/>
            <p:cNvGraphicFramePr>
              <a:graphicFrameLocks noChangeAspect="1"/>
            </p:cNvGraphicFramePr>
            <p:nvPr/>
          </p:nvGraphicFramePr>
          <p:xfrm>
            <a:off x="240" y="1584"/>
            <a:ext cx="2448" cy="1303"/>
          </p:xfrm>
          <a:graphic>
            <a:graphicData uri="http://schemas.openxmlformats.org/presentationml/2006/ole">
              <mc:AlternateContent xmlns:mc="http://schemas.openxmlformats.org/markup-compatibility/2006">
                <mc:Choice xmlns:v="urn:schemas-microsoft-com:vml" Requires="v">
                  <p:oleObj spid="_x0000_s10295" name="位图图像" r:id="rId4" imgW="1771429" imgH="942857" progId="Paint.Picture">
                    <p:embed/>
                  </p:oleObj>
                </mc:Choice>
                <mc:Fallback>
                  <p:oleObj name="位图图像" r:id="rId4" imgW="1771429" imgH="942857" progId="Paint.Picture">
                    <p:embed/>
                    <p:pic>
                      <p:nvPicPr>
                        <p:cNvPr id="0" name="Object 4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 y="1584"/>
                          <a:ext cx="2448" cy="1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252" name="Text Box 49"/>
            <p:cNvSpPr txBox="1">
              <a:spLocks noChangeArrowheads="1"/>
            </p:cNvSpPr>
            <p:nvPr/>
          </p:nvSpPr>
          <p:spPr bwMode="auto">
            <a:xfrm>
              <a:off x="1068" y="2974"/>
              <a:ext cx="10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a:t>公差带图</a:t>
              </a:r>
            </a:p>
          </p:txBody>
        </p:sp>
      </p:grpSp>
      <p:grpSp>
        <p:nvGrpSpPr>
          <p:cNvPr id="3123" name="Group 51"/>
          <p:cNvGrpSpPr>
            <a:grpSpLocks/>
          </p:cNvGrpSpPr>
          <p:nvPr/>
        </p:nvGrpSpPr>
        <p:grpSpPr bwMode="auto">
          <a:xfrm>
            <a:off x="4413448" y="3501008"/>
            <a:ext cx="4191000" cy="2495550"/>
            <a:chOff x="2592" y="1584"/>
            <a:chExt cx="2640" cy="1572"/>
          </a:xfrm>
        </p:grpSpPr>
        <p:graphicFrame>
          <p:nvGraphicFramePr>
            <p:cNvPr id="10249" name="Object 48"/>
            <p:cNvGraphicFramePr>
              <a:graphicFrameLocks noChangeAspect="1"/>
            </p:cNvGraphicFramePr>
            <p:nvPr/>
          </p:nvGraphicFramePr>
          <p:xfrm>
            <a:off x="2592" y="1584"/>
            <a:ext cx="2640" cy="1327"/>
          </p:xfrm>
          <a:graphic>
            <a:graphicData uri="http://schemas.openxmlformats.org/presentationml/2006/ole">
              <mc:AlternateContent xmlns:mc="http://schemas.openxmlformats.org/markup-compatibility/2006">
                <mc:Choice xmlns:v="urn:schemas-microsoft-com:vml" Requires="v">
                  <p:oleObj spid="_x0000_s10296" name="位图图像" r:id="rId6" imgW="1876190" imgH="942857" progId="Paint.Picture">
                    <p:embed/>
                  </p:oleObj>
                </mc:Choice>
                <mc:Fallback>
                  <p:oleObj name="位图图像" r:id="rId6" imgW="1876190" imgH="942857" progId="Paint.Picture">
                    <p:embed/>
                    <p:pic>
                      <p:nvPicPr>
                        <p:cNvPr id="0" name="Object 4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92" y="1584"/>
                          <a:ext cx="2640" cy="1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250" name="Text Box 50"/>
            <p:cNvSpPr txBox="1">
              <a:spLocks noChangeArrowheads="1"/>
            </p:cNvSpPr>
            <p:nvPr/>
          </p:nvSpPr>
          <p:spPr bwMode="auto">
            <a:xfrm>
              <a:off x="2880" y="2868"/>
              <a:ext cx="163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r>
                <a:rPr lang="zh-CN" altLang="en-US"/>
                <a:t>标注示例图</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3083">
                                            <p:txEl>
                                              <p:pRg st="0" end="0"/>
                                            </p:txEl>
                                          </p:spTgt>
                                        </p:tgtEl>
                                        <p:attrNameLst>
                                          <p:attrName>style.visibility</p:attrName>
                                        </p:attrNameLst>
                                      </p:cBhvr>
                                      <p:to>
                                        <p:strVal val="visible"/>
                                      </p:to>
                                    </p:set>
                                    <p:animEffect transition="in" filter="wipe(left)">
                                      <p:cBhvr>
                                        <p:cTn id="7" dur="300"/>
                                        <p:tgtEl>
                                          <p:spTgt spid="308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115"/>
                                        </p:tgtEl>
                                        <p:attrNameLst>
                                          <p:attrName>style.visibility</p:attrName>
                                        </p:attrNameLst>
                                      </p:cBhvr>
                                      <p:to>
                                        <p:strVal val="visible"/>
                                      </p:to>
                                    </p:set>
                                    <p:animEffect transition="in" filter="wipe(left)">
                                      <p:cBhvr>
                                        <p:cTn id="12" dur="300"/>
                                        <p:tgtEl>
                                          <p:spTgt spid="311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3123"/>
                                        </p:tgtEl>
                                        <p:attrNameLst>
                                          <p:attrName>style.visibility</p:attrName>
                                        </p:attrNameLst>
                                      </p:cBhvr>
                                      <p:to>
                                        <p:strVal val="visible"/>
                                      </p:to>
                                    </p:set>
                                    <p:anim calcmode="lin" valueType="num">
                                      <p:cBhvr additive="base">
                                        <p:cTn id="17" dur="500" fill="hold"/>
                                        <p:tgtEl>
                                          <p:spTgt spid="3123"/>
                                        </p:tgtEl>
                                        <p:attrNameLst>
                                          <p:attrName>ppt_x</p:attrName>
                                        </p:attrNameLst>
                                      </p:cBhvr>
                                      <p:tavLst>
                                        <p:tav tm="0">
                                          <p:val>
                                            <p:strVal val="1+#ppt_w/2"/>
                                          </p:val>
                                        </p:tav>
                                        <p:tav tm="100000">
                                          <p:val>
                                            <p:strVal val="#ppt_x"/>
                                          </p:val>
                                        </p:tav>
                                      </p:tavLst>
                                    </p:anim>
                                    <p:anim calcmode="lin" valueType="num">
                                      <p:cBhvr additive="base">
                                        <p:cTn id="18" dur="500" fill="hold"/>
                                        <p:tgtEl>
                                          <p:spTgt spid="3123"/>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iterate type="wd">
                                    <p:tmPct val="100000"/>
                                  </p:iterate>
                                  <p:childTnLst>
                                    <p:set>
                                      <p:cBhvr>
                                        <p:cTn id="22" dur="1" fill="hold">
                                          <p:stCondLst>
                                            <p:cond delay="0"/>
                                          </p:stCondLst>
                                        </p:cTn>
                                        <p:tgtEl>
                                          <p:spTgt spid="3116"/>
                                        </p:tgtEl>
                                        <p:attrNameLst>
                                          <p:attrName>style.visibility</p:attrName>
                                        </p:attrNameLst>
                                      </p:cBhvr>
                                      <p:to>
                                        <p:strVal val="visible"/>
                                      </p:to>
                                    </p:set>
                                    <p:animEffect transition="in" filter="wipe(left)">
                                      <p:cBhvr>
                                        <p:cTn id="23" dur="300"/>
                                        <p:tgtEl>
                                          <p:spTgt spid="3116"/>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3114"/>
                                        </p:tgtEl>
                                        <p:attrNameLst>
                                          <p:attrName>style.visibility</p:attrName>
                                        </p:attrNameLst>
                                      </p:cBhvr>
                                      <p:to>
                                        <p:strVal val="visible"/>
                                      </p:to>
                                    </p:set>
                                    <p:animEffect transition="in" filter="wipe(left)">
                                      <p:cBhvr>
                                        <p:cTn id="28" dur="300"/>
                                        <p:tgtEl>
                                          <p:spTgt spid="3114"/>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nodeType="clickEffect">
                                  <p:stCondLst>
                                    <p:cond delay="0"/>
                                  </p:stCondLst>
                                  <p:childTnLst>
                                    <p:set>
                                      <p:cBhvr>
                                        <p:cTn id="32" dur="1" fill="hold">
                                          <p:stCondLst>
                                            <p:cond delay="0"/>
                                          </p:stCondLst>
                                        </p:cTn>
                                        <p:tgtEl>
                                          <p:spTgt spid="3124"/>
                                        </p:tgtEl>
                                        <p:attrNameLst>
                                          <p:attrName>style.visibility</p:attrName>
                                        </p:attrNameLst>
                                      </p:cBhvr>
                                      <p:to>
                                        <p:strVal val="visible"/>
                                      </p:to>
                                    </p:set>
                                    <p:anim calcmode="lin" valueType="num">
                                      <p:cBhvr additive="base">
                                        <p:cTn id="33" dur="500" fill="hold"/>
                                        <p:tgtEl>
                                          <p:spTgt spid="3124"/>
                                        </p:tgtEl>
                                        <p:attrNameLst>
                                          <p:attrName>ppt_x</p:attrName>
                                        </p:attrNameLst>
                                      </p:cBhvr>
                                      <p:tavLst>
                                        <p:tav tm="0">
                                          <p:val>
                                            <p:strVal val="0-#ppt_w/2"/>
                                          </p:val>
                                        </p:tav>
                                        <p:tav tm="100000">
                                          <p:val>
                                            <p:strVal val="#ppt_x"/>
                                          </p:val>
                                        </p:tav>
                                      </p:tavLst>
                                    </p:anim>
                                    <p:anim calcmode="lin" valueType="num">
                                      <p:cBhvr additive="base">
                                        <p:cTn id="34" dur="500" fill="hold"/>
                                        <p:tgtEl>
                                          <p:spTgt spid="31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3" grpId="0" build="p" autoUpdateAnimBg="0"/>
      <p:bldP spid="3114" grpId="0" autoUpdateAnimBg="0"/>
      <p:bldP spid="3115" grpId="0" autoUpdateAnimBg="0"/>
      <p:bldP spid="3116" grpId="0" autoUpdateAnimBg="0"/>
    </p:bldLst>
  </p:timing>
</p:sld>
</file>

<file path=ppt/theme/theme1.xml><?xml version="1.0" encoding="utf-8"?>
<a:theme xmlns:a="http://schemas.openxmlformats.org/drawingml/2006/main" name="默认设计模板">
  <a:themeElements>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CN" altLang="en-US" sz="24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CN" altLang="en-US" sz="24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5313</TotalTime>
  <Words>5045</Words>
  <Application>Microsoft Office PowerPoint</Application>
  <PresentationFormat>全屏显示(4:3)</PresentationFormat>
  <Paragraphs>472</Paragraphs>
  <Slides>71</Slides>
  <Notes>3</Notes>
  <HiddenSlides>0</HiddenSlides>
  <MMClips>0</MMClips>
  <ScaleCrop>false</ScaleCrop>
  <HeadingPairs>
    <vt:vector size="6" baseType="variant">
      <vt:variant>
        <vt:lpstr>主题</vt:lpstr>
      </vt:variant>
      <vt:variant>
        <vt:i4>1</vt:i4>
      </vt:variant>
      <vt:variant>
        <vt:lpstr>嵌入 OLE 服务器</vt:lpstr>
      </vt:variant>
      <vt:variant>
        <vt:i4>3</vt:i4>
      </vt:variant>
      <vt:variant>
        <vt:lpstr>幻灯片标题</vt:lpstr>
      </vt:variant>
      <vt:variant>
        <vt:i4>71</vt:i4>
      </vt:variant>
    </vt:vector>
  </HeadingPairs>
  <TitlesOfParts>
    <vt:vector size="75" baseType="lpstr">
      <vt:lpstr>默认设计模板</vt:lpstr>
      <vt:lpstr>位图图像</vt:lpstr>
      <vt:lpstr>Equation</vt:lpstr>
      <vt:lpstr>公式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lww</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lww</dc:creator>
  <cp:lastModifiedBy>Administrator</cp:lastModifiedBy>
  <cp:revision>237</cp:revision>
  <dcterms:created xsi:type="dcterms:W3CDTF">2006-04-27T15:17:35Z</dcterms:created>
  <dcterms:modified xsi:type="dcterms:W3CDTF">2018-11-15T08:42:57Z</dcterms:modified>
</cp:coreProperties>
</file>