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7"/>
  </p:notesMasterIdLst>
  <p:sldIdLst>
    <p:sldId id="272" r:id="rId2"/>
    <p:sldId id="307" r:id="rId3"/>
    <p:sldId id="301" r:id="rId4"/>
    <p:sldId id="256" r:id="rId5"/>
    <p:sldId id="328" r:id="rId6"/>
    <p:sldId id="267" r:id="rId7"/>
    <p:sldId id="302" r:id="rId8"/>
    <p:sldId id="257" r:id="rId9"/>
    <p:sldId id="282" r:id="rId10"/>
    <p:sldId id="279" r:id="rId11"/>
    <p:sldId id="258" r:id="rId12"/>
    <p:sldId id="303" r:id="rId13"/>
    <p:sldId id="296" r:id="rId14"/>
    <p:sldId id="304" r:id="rId15"/>
    <p:sldId id="283" r:id="rId16"/>
    <p:sldId id="305" r:id="rId17"/>
    <p:sldId id="259" r:id="rId18"/>
    <p:sldId id="306" r:id="rId19"/>
    <p:sldId id="284" r:id="rId20"/>
    <p:sldId id="260" r:id="rId21"/>
    <p:sldId id="329" r:id="rId22"/>
    <p:sldId id="285" r:id="rId23"/>
    <p:sldId id="268" r:id="rId24"/>
    <p:sldId id="261" r:id="rId25"/>
    <p:sldId id="309" r:id="rId26"/>
    <p:sldId id="310" r:id="rId27"/>
    <p:sldId id="311" r:id="rId28"/>
    <p:sldId id="312" r:id="rId29"/>
    <p:sldId id="330" r:id="rId30"/>
    <p:sldId id="313" r:id="rId31"/>
    <p:sldId id="314" r:id="rId32"/>
    <p:sldId id="315" r:id="rId33"/>
    <p:sldId id="316" r:id="rId34"/>
    <p:sldId id="317" r:id="rId35"/>
    <p:sldId id="281" r:id="rId36"/>
    <p:sldId id="262" r:id="rId37"/>
    <p:sldId id="263" r:id="rId38"/>
    <p:sldId id="286" r:id="rId39"/>
    <p:sldId id="287" r:id="rId40"/>
    <p:sldId id="318" r:id="rId41"/>
    <p:sldId id="264" r:id="rId42"/>
    <p:sldId id="288" r:id="rId43"/>
    <p:sldId id="297" r:id="rId44"/>
    <p:sldId id="289" r:id="rId45"/>
    <p:sldId id="271" r:id="rId46"/>
    <p:sldId id="280" r:id="rId47"/>
    <p:sldId id="290" r:id="rId48"/>
    <p:sldId id="319" r:id="rId49"/>
    <p:sldId id="320" r:id="rId50"/>
    <p:sldId id="321" r:id="rId51"/>
    <p:sldId id="322" r:id="rId52"/>
    <p:sldId id="323" r:id="rId53"/>
    <p:sldId id="273" r:id="rId54"/>
    <p:sldId id="324" r:id="rId55"/>
    <p:sldId id="274" r:id="rId56"/>
    <p:sldId id="325" r:id="rId57"/>
    <p:sldId id="326" r:id="rId58"/>
    <p:sldId id="327" r:id="rId59"/>
    <p:sldId id="269" r:id="rId60"/>
    <p:sldId id="291" r:id="rId61"/>
    <p:sldId id="308" r:id="rId62"/>
    <p:sldId id="292" r:id="rId63"/>
    <p:sldId id="293" r:id="rId64"/>
    <p:sldId id="270" r:id="rId65"/>
    <p:sldId id="275" r:id="rId66"/>
  </p:sldIdLst>
  <p:sldSz cx="11430000" cy="6858000"/>
  <p:notesSz cx="6858000" cy="9144000"/>
  <p:defaultTextStyle>
    <a:defPPr>
      <a:defRPr lang="en-US"/>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99FF"/>
    <a:srgbClr val="FFCC99"/>
    <a:srgbClr val="FFCCFF"/>
    <a:srgbClr val="FFFFCC"/>
    <a:srgbClr val="FF3300"/>
    <a:srgbClr val="FF0000"/>
    <a:srgbClr val="CC3300"/>
    <a:srgbClr val="CC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74" autoAdjust="0"/>
    <p:restoredTop sz="94679" autoAdjust="0"/>
  </p:normalViewPr>
  <p:slideViewPr>
    <p:cSldViewPr snapToGrid="0" snapToObjects="1">
      <p:cViewPr varScale="1">
        <p:scale>
          <a:sx n="108" d="100"/>
          <a:sy n="108" d="100"/>
        </p:scale>
        <p:origin x="-894" y="-96"/>
      </p:cViewPr>
      <p:guideLst>
        <p:guide orient="horz" pos="4319"/>
        <p:guide pos="647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8.wmf"/><Relationship Id="rId1" Type="http://schemas.openxmlformats.org/officeDocument/2006/relationships/image" Target="../media/image17.w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85.wmf"/><Relationship Id="rId2" Type="http://schemas.openxmlformats.org/officeDocument/2006/relationships/image" Target="../media/image84.wmf"/><Relationship Id="rId1" Type="http://schemas.openxmlformats.org/officeDocument/2006/relationships/image" Target="../media/image83.wmf"/></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92.wmf"/><Relationship Id="rId2" Type="http://schemas.openxmlformats.org/officeDocument/2006/relationships/image" Target="../media/image91.wmf"/><Relationship Id="rId1" Type="http://schemas.openxmlformats.org/officeDocument/2006/relationships/image" Target="../media/image90.wmf"/></Relationships>
</file>

<file path=ppt/drawings/_rels/vmlDrawing12.vml.rels><?xml version="1.0" encoding="UTF-8" standalone="yes"?>
<Relationships xmlns="http://schemas.openxmlformats.org/package/2006/relationships"><Relationship Id="rId2" Type="http://schemas.openxmlformats.org/officeDocument/2006/relationships/image" Target="../media/image96.wmf"/><Relationship Id="rId1" Type="http://schemas.openxmlformats.org/officeDocument/2006/relationships/image" Target="../media/image95.wmf"/></Relationships>
</file>

<file path=ppt/drawings/_rels/vmlDrawing13.vml.rels><?xml version="1.0" encoding="UTF-8" standalone="yes"?>
<Relationships xmlns="http://schemas.openxmlformats.org/package/2006/relationships"><Relationship Id="rId2" Type="http://schemas.openxmlformats.org/officeDocument/2006/relationships/image" Target="../media/image98.wmf"/><Relationship Id="rId1" Type="http://schemas.openxmlformats.org/officeDocument/2006/relationships/image" Target="../media/image97.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9.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5.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29.wmf"/><Relationship Id="rId1" Type="http://schemas.openxmlformats.org/officeDocument/2006/relationships/image" Target="../media/image28.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38.w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46.wmf"/><Relationship Id="rId1" Type="http://schemas.openxmlformats.org/officeDocument/2006/relationships/image" Target="../media/image45.w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70.wmf"/><Relationship Id="rId2" Type="http://schemas.openxmlformats.org/officeDocument/2006/relationships/image" Target="../media/image69.wmf"/><Relationship Id="rId1" Type="http://schemas.openxmlformats.org/officeDocument/2006/relationships/image" Target="../media/image68.w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76.wmf"/><Relationship Id="rId2" Type="http://schemas.openxmlformats.org/officeDocument/2006/relationships/image" Target="../media/image75.wmf"/><Relationship Id="rId1" Type="http://schemas.openxmlformats.org/officeDocument/2006/relationships/image" Target="../media/image74.w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79.wmf"/><Relationship Id="rId2" Type="http://schemas.openxmlformats.org/officeDocument/2006/relationships/image" Target="../media/image78.wmf"/><Relationship Id="rId1" Type="http://schemas.openxmlformats.org/officeDocument/2006/relationships/image" Target="../media/image77.wmf"/><Relationship Id="rId5" Type="http://schemas.openxmlformats.org/officeDocument/2006/relationships/image" Target="../media/image81.wmf"/><Relationship Id="rId4" Type="http://schemas.openxmlformats.org/officeDocument/2006/relationships/image" Target="../media/image80.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pPr>
              <a:defRPr/>
            </a:pPr>
            <a:endParaRPr lang="zh-CN" altLang="en-US"/>
          </a:p>
        </p:txBody>
      </p:sp>
      <p:sp>
        <p:nvSpPr>
          <p:cNvPr id="15363" name="Rectangle 3"/>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altLang="zh-CN"/>
          </a:p>
        </p:txBody>
      </p:sp>
      <p:sp>
        <p:nvSpPr>
          <p:cNvPr id="67588" name="Rectangle 4"/>
          <p:cNvSpPr>
            <a:spLocks noGrp="1" noRot="1" noChangeAspect="1" noChangeArrowheads="1" noTextEdit="1"/>
          </p:cNvSpPr>
          <p:nvPr>
            <p:ph type="sldImg" idx="2"/>
          </p:nvPr>
        </p:nvSpPr>
        <p:spPr bwMode="auto">
          <a:xfrm>
            <a:off x="571500" y="685800"/>
            <a:ext cx="5715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5365" name="Rectangle 5"/>
          <p:cNvSpPr>
            <a:spLocks noGrp="1" noChangeArrowheads="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15366"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pPr>
              <a:defRPr/>
            </a:pPr>
            <a:endParaRPr lang="en-US" altLang="zh-CN"/>
          </a:p>
        </p:txBody>
      </p:sp>
      <p:sp>
        <p:nvSpPr>
          <p:cNvPr id="15367"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pPr>
              <a:defRPr/>
            </a:pPr>
            <a:fld id="{E24622BE-AC8E-46B4-9345-129AD5E489CE}" type="slidenum">
              <a:rPr lang="zh-CN" altLang="en-US"/>
              <a:pPr>
                <a:defRPr/>
              </a:pPr>
              <a:t>‹#›</a:t>
            </a:fld>
            <a:endParaRPr lang="en-US" altLang="zh-CN"/>
          </a:p>
        </p:txBody>
      </p:sp>
    </p:spTree>
    <p:extLst>
      <p:ext uri="{BB962C8B-B14F-4D97-AF65-F5344CB8AC3E}">
        <p14:creationId xmlns:p14="http://schemas.microsoft.com/office/powerpoint/2010/main" val="64548369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1pPr>
    <a:lvl2pPr marL="457200"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2pPr>
    <a:lvl3pPr marL="914400"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3pPr>
    <a:lvl4pPr marL="1371600"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4pPr>
    <a:lvl5pPr marL="1828800"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a:ln/>
        </p:spPr>
      </p:sp>
      <p:sp>
        <p:nvSpPr>
          <p:cNvPr id="68611" name="备注占位符 2"/>
          <p:cNvSpPr>
            <a:spLocks noGrp="1"/>
          </p:cNvSpPr>
          <p:nvPr>
            <p:ph type="body" idx="1"/>
          </p:nvPr>
        </p:nvSpPr>
        <p:spPr>
          <a:noFill/>
        </p:spPr>
        <p:txBody>
          <a:bodyPr/>
          <a:lstStyle/>
          <a:p>
            <a:endParaRPr lang="zh-CN" altLang="en-US" smtClean="0"/>
          </a:p>
        </p:txBody>
      </p:sp>
      <p:sp>
        <p:nvSpPr>
          <p:cNvPr id="68612" name="灯片编号占位符 3"/>
          <p:cNvSpPr>
            <a:spLocks noGrp="1"/>
          </p:cNvSpPr>
          <p:nvPr>
            <p:ph type="sldNum" sz="quarter" idx="5"/>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43EFE7ED-2274-4D69-B2F2-38AC2B0BF459}" type="slidenum">
              <a:rPr lang="zh-CN" altLang="en-US" sz="1200" smtClean="0"/>
              <a:pPr eaLnBrk="1" hangingPunct="1"/>
              <a:t>41</a:t>
            </a:fld>
            <a:endParaRPr lang="en-US" altLang="zh-CN" sz="120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857250" y="2130425"/>
            <a:ext cx="97155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714500" y="3886200"/>
            <a:ext cx="80010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4F070DA2-B474-4324-9A84-5B33E64346F1}" type="slidenum">
              <a:rPr lang="zh-CN" altLang="en-US"/>
              <a:pPr>
                <a:defRPr/>
              </a:pPr>
              <a:t>‹#›</a:t>
            </a:fld>
            <a:endParaRPr lang="en-US" altLang="zh-CN"/>
          </a:p>
        </p:txBody>
      </p:sp>
    </p:spTree>
    <p:extLst>
      <p:ext uri="{BB962C8B-B14F-4D97-AF65-F5344CB8AC3E}">
        <p14:creationId xmlns:p14="http://schemas.microsoft.com/office/powerpoint/2010/main" val="24191087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7831D2E9-247E-4A73-BFEF-C29181D8D6E0}" type="slidenum">
              <a:rPr lang="zh-CN" altLang="en-US"/>
              <a:pPr>
                <a:defRPr/>
              </a:pPr>
              <a:t>‹#›</a:t>
            </a:fld>
            <a:endParaRPr lang="en-US" altLang="zh-CN"/>
          </a:p>
        </p:txBody>
      </p:sp>
    </p:spTree>
    <p:extLst>
      <p:ext uri="{BB962C8B-B14F-4D97-AF65-F5344CB8AC3E}">
        <p14:creationId xmlns:p14="http://schemas.microsoft.com/office/powerpoint/2010/main" val="42730362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143875" y="609600"/>
            <a:ext cx="2428875"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57250" y="609600"/>
            <a:ext cx="7134225"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3D53747A-2B30-40A1-A8FE-3DE161645386}" type="slidenum">
              <a:rPr lang="zh-CN" altLang="en-US"/>
              <a:pPr>
                <a:defRPr/>
              </a:pPr>
              <a:t>‹#›</a:t>
            </a:fld>
            <a:endParaRPr lang="en-US" altLang="zh-CN"/>
          </a:p>
        </p:txBody>
      </p:sp>
    </p:spTree>
    <p:extLst>
      <p:ext uri="{BB962C8B-B14F-4D97-AF65-F5344CB8AC3E}">
        <p14:creationId xmlns:p14="http://schemas.microsoft.com/office/powerpoint/2010/main" val="41642412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57250" y="609600"/>
            <a:ext cx="9715500" cy="54864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a:ln/>
        </p:spPr>
        <p:txBody>
          <a:bodyPr/>
          <a:lstStyle>
            <a:lvl1pPr>
              <a:defRPr/>
            </a:lvl1pPr>
          </a:lstStyle>
          <a:p>
            <a:pPr>
              <a:defRPr/>
            </a:pPr>
            <a:fld id="{E2871858-7C06-43D1-9262-3D9B2A2EF96E}" type="slidenum">
              <a:rPr lang="zh-CN" altLang="en-US"/>
              <a:pPr>
                <a:defRPr/>
              </a:pPr>
              <a:t>‹#›</a:t>
            </a:fld>
            <a:endParaRPr lang="en-US" altLang="zh-CN"/>
          </a:p>
        </p:txBody>
      </p:sp>
    </p:spTree>
    <p:extLst>
      <p:ext uri="{BB962C8B-B14F-4D97-AF65-F5344CB8AC3E}">
        <p14:creationId xmlns:p14="http://schemas.microsoft.com/office/powerpoint/2010/main" val="1317307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5C7C149A-CC27-4F31-BF2B-55ADC874561C}" type="slidenum">
              <a:rPr lang="zh-CN" altLang="en-US"/>
              <a:pPr>
                <a:defRPr/>
              </a:pPr>
              <a:t>‹#›</a:t>
            </a:fld>
            <a:endParaRPr lang="en-US" altLang="zh-CN"/>
          </a:p>
        </p:txBody>
      </p:sp>
    </p:spTree>
    <p:extLst>
      <p:ext uri="{BB962C8B-B14F-4D97-AF65-F5344CB8AC3E}">
        <p14:creationId xmlns:p14="http://schemas.microsoft.com/office/powerpoint/2010/main" val="18288944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03288" y="4406900"/>
            <a:ext cx="97155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03288" y="2906713"/>
            <a:ext cx="97155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8F136218-A5EB-4510-8CFC-AFA4C440870A}" type="slidenum">
              <a:rPr lang="zh-CN" altLang="en-US"/>
              <a:pPr>
                <a:defRPr/>
              </a:pPr>
              <a:t>‹#›</a:t>
            </a:fld>
            <a:endParaRPr lang="en-US" altLang="zh-CN"/>
          </a:p>
        </p:txBody>
      </p:sp>
    </p:spTree>
    <p:extLst>
      <p:ext uri="{BB962C8B-B14F-4D97-AF65-F5344CB8AC3E}">
        <p14:creationId xmlns:p14="http://schemas.microsoft.com/office/powerpoint/2010/main" val="7700935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57250" y="1981200"/>
            <a:ext cx="478155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5791200" y="1981200"/>
            <a:ext cx="478155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A6F9E1B9-7C4A-4AC7-BA66-2939220CD0C9}" type="slidenum">
              <a:rPr lang="zh-CN" altLang="en-US"/>
              <a:pPr>
                <a:defRPr/>
              </a:pPr>
              <a:t>‹#›</a:t>
            </a:fld>
            <a:endParaRPr lang="en-US" altLang="zh-CN"/>
          </a:p>
        </p:txBody>
      </p:sp>
    </p:spTree>
    <p:extLst>
      <p:ext uri="{BB962C8B-B14F-4D97-AF65-F5344CB8AC3E}">
        <p14:creationId xmlns:p14="http://schemas.microsoft.com/office/powerpoint/2010/main" val="13748923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571500" y="274638"/>
            <a:ext cx="102870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571500" y="1535113"/>
            <a:ext cx="504983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571500" y="2174875"/>
            <a:ext cx="504983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5807075" y="1535113"/>
            <a:ext cx="505142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5807075" y="2174875"/>
            <a:ext cx="505142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a:ln/>
        </p:spPr>
        <p:txBody>
          <a:bodyPr/>
          <a:lstStyle>
            <a:lvl1pPr>
              <a:defRPr/>
            </a:lvl1pPr>
          </a:lstStyle>
          <a:p>
            <a:pPr>
              <a:defRPr/>
            </a:pPr>
            <a:fld id="{8D14095B-F635-42DA-97D1-FCB61E553EDD}" type="slidenum">
              <a:rPr lang="zh-CN" altLang="en-US"/>
              <a:pPr>
                <a:defRPr/>
              </a:pPr>
              <a:t>‹#›</a:t>
            </a:fld>
            <a:endParaRPr lang="en-US" altLang="zh-CN"/>
          </a:p>
        </p:txBody>
      </p:sp>
    </p:spTree>
    <p:extLst>
      <p:ext uri="{BB962C8B-B14F-4D97-AF65-F5344CB8AC3E}">
        <p14:creationId xmlns:p14="http://schemas.microsoft.com/office/powerpoint/2010/main" val="22071500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a:ln/>
        </p:spPr>
        <p:txBody>
          <a:bodyPr/>
          <a:lstStyle>
            <a:lvl1pPr>
              <a:defRPr/>
            </a:lvl1pPr>
          </a:lstStyle>
          <a:p>
            <a:pPr>
              <a:defRPr/>
            </a:pPr>
            <a:fld id="{7BA1A6E0-C6BF-487F-ACE1-CC8CCF10A986}" type="slidenum">
              <a:rPr lang="zh-CN" altLang="en-US"/>
              <a:pPr>
                <a:defRPr/>
              </a:pPr>
              <a:t>‹#›</a:t>
            </a:fld>
            <a:endParaRPr lang="en-US" altLang="zh-CN"/>
          </a:p>
        </p:txBody>
      </p:sp>
    </p:spTree>
    <p:extLst>
      <p:ext uri="{BB962C8B-B14F-4D97-AF65-F5344CB8AC3E}">
        <p14:creationId xmlns:p14="http://schemas.microsoft.com/office/powerpoint/2010/main" val="17533321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a:ln/>
        </p:spPr>
        <p:txBody>
          <a:bodyPr/>
          <a:lstStyle>
            <a:lvl1pPr>
              <a:defRPr/>
            </a:lvl1pPr>
          </a:lstStyle>
          <a:p>
            <a:pPr>
              <a:defRPr/>
            </a:pPr>
            <a:fld id="{5B5D5BCF-EA54-4BD9-B0C7-F7218CDB65CD}" type="slidenum">
              <a:rPr lang="zh-CN" altLang="en-US"/>
              <a:pPr>
                <a:defRPr/>
              </a:pPr>
              <a:t>‹#›</a:t>
            </a:fld>
            <a:endParaRPr lang="en-US" altLang="zh-CN"/>
          </a:p>
        </p:txBody>
      </p:sp>
    </p:spTree>
    <p:extLst>
      <p:ext uri="{BB962C8B-B14F-4D97-AF65-F5344CB8AC3E}">
        <p14:creationId xmlns:p14="http://schemas.microsoft.com/office/powerpoint/2010/main" val="17340796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571500" y="273050"/>
            <a:ext cx="3760788"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468813" y="273050"/>
            <a:ext cx="638968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571500" y="1435100"/>
            <a:ext cx="3760788"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45F7D137-3F82-4377-9CD1-DE1C8FE2EE3B}" type="slidenum">
              <a:rPr lang="zh-CN" altLang="en-US"/>
              <a:pPr>
                <a:defRPr/>
              </a:pPr>
              <a:t>‹#›</a:t>
            </a:fld>
            <a:endParaRPr lang="en-US" altLang="zh-CN"/>
          </a:p>
        </p:txBody>
      </p:sp>
    </p:spTree>
    <p:extLst>
      <p:ext uri="{BB962C8B-B14F-4D97-AF65-F5344CB8AC3E}">
        <p14:creationId xmlns:p14="http://schemas.microsoft.com/office/powerpoint/2010/main" val="4633804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239963" y="4800600"/>
            <a:ext cx="68580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239963" y="612775"/>
            <a:ext cx="68580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239963" y="5367338"/>
            <a:ext cx="68580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52149A25-6CCB-4142-94FA-5F1E75642D83}" type="slidenum">
              <a:rPr lang="zh-CN" altLang="en-US"/>
              <a:pPr>
                <a:defRPr/>
              </a:pPr>
              <a:t>‹#›</a:t>
            </a:fld>
            <a:endParaRPr lang="en-US" altLang="zh-CN"/>
          </a:p>
        </p:txBody>
      </p:sp>
    </p:spTree>
    <p:extLst>
      <p:ext uri="{BB962C8B-B14F-4D97-AF65-F5344CB8AC3E}">
        <p14:creationId xmlns:p14="http://schemas.microsoft.com/office/powerpoint/2010/main" val="7475372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857250" y="609600"/>
            <a:ext cx="97155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4494" tIns="52246" rIns="104494" bIns="52246"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857250" y="1981200"/>
            <a:ext cx="97155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4494" tIns="52246" rIns="104494" bIns="52246"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857250" y="6248400"/>
            <a:ext cx="23812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4494" tIns="52246" rIns="104494" bIns="52246" numCol="1" anchor="t" anchorCtr="0" compatLnSpc="1">
            <a:prstTxWarp prst="textNoShape">
              <a:avLst/>
            </a:prstTxWarp>
          </a:bodyPr>
          <a:lstStyle>
            <a:lvl1pPr defTabSz="1044575">
              <a:defRPr kumimoji="0" sz="1600"/>
            </a:lvl1pPr>
          </a:lstStyle>
          <a:p>
            <a:pPr>
              <a:defRPr/>
            </a:pPr>
            <a:endParaRPr lang="en-US" altLang="zh-CN"/>
          </a:p>
        </p:txBody>
      </p:sp>
      <p:sp>
        <p:nvSpPr>
          <p:cNvPr id="1029" name="Rectangle 5"/>
          <p:cNvSpPr>
            <a:spLocks noGrp="1" noChangeArrowheads="1"/>
          </p:cNvSpPr>
          <p:nvPr>
            <p:ph type="ftr" sz="quarter" idx="3"/>
          </p:nvPr>
        </p:nvSpPr>
        <p:spPr bwMode="auto">
          <a:xfrm>
            <a:off x="3905250" y="6248400"/>
            <a:ext cx="36195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4494" tIns="52246" rIns="104494" bIns="52246" numCol="1" anchor="t" anchorCtr="0" compatLnSpc="1">
            <a:prstTxWarp prst="textNoShape">
              <a:avLst/>
            </a:prstTxWarp>
          </a:bodyPr>
          <a:lstStyle>
            <a:lvl1pPr algn="ctr" defTabSz="1044575">
              <a:defRPr kumimoji="0" sz="1600"/>
            </a:lvl1pPr>
          </a:lstStyle>
          <a:p>
            <a:pPr>
              <a:defRPr/>
            </a:pPr>
            <a:endParaRPr lang="en-US" altLang="zh-CN"/>
          </a:p>
        </p:txBody>
      </p:sp>
      <p:sp>
        <p:nvSpPr>
          <p:cNvPr id="1030" name="Rectangle 6"/>
          <p:cNvSpPr>
            <a:spLocks noGrp="1" noChangeArrowheads="1"/>
          </p:cNvSpPr>
          <p:nvPr>
            <p:ph type="sldNum" sz="quarter" idx="4"/>
          </p:nvPr>
        </p:nvSpPr>
        <p:spPr bwMode="auto">
          <a:xfrm>
            <a:off x="9048750" y="0"/>
            <a:ext cx="23812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4494" tIns="52246" rIns="104494" bIns="52246" numCol="1" anchor="t" anchorCtr="0" compatLnSpc="1">
            <a:prstTxWarp prst="textNoShape">
              <a:avLst/>
            </a:prstTxWarp>
          </a:bodyPr>
          <a:lstStyle>
            <a:lvl1pPr algn="r" defTabSz="1044575">
              <a:defRPr kumimoji="0" sz="2200" b="1">
                <a:solidFill>
                  <a:srgbClr val="0000FF"/>
                </a:solidFill>
              </a:defRPr>
            </a:lvl1pPr>
          </a:lstStyle>
          <a:p>
            <a:pPr>
              <a:defRPr/>
            </a:pPr>
            <a:fld id="{3B5CCB1B-2373-4941-912D-2318625EDAC7}"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ftr="0" dt="0"/>
  <p:txStyles>
    <p:titleStyle>
      <a:lvl1pPr algn="ctr" defTabSz="1044575" rtl="0" eaLnBrk="0" fontAlgn="base" hangingPunct="0">
        <a:spcBef>
          <a:spcPct val="0"/>
        </a:spcBef>
        <a:spcAft>
          <a:spcPct val="0"/>
        </a:spcAft>
        <a:defRPr kumimoji="1" sz="5000">
          <a:solidFill>
            <a:schemeClr val="tx2"/>
          </a:solidFill>
          <a:latin typeface="+mj-lt"/>
          <a:ea typeface="+mj-ea"/>
          <a:cs typeface="+mj-cs"/>
        </a:defRPr>
      </a:lvl1pPr>
      <a:lvl2pPr algn="ctr" defTabSz="1044575" rtl="0" eaLnBrk="0" fontAlgn="base" hangingPunct="0">
        <a:spcBef>
          <a:spcPct val="0"/>
        </a:spcBef>
        <a:spcAft>
          <a:spcPct val="0"/>
        </a:spcAft>
        <a:defRPr kumimoji="1" sz="5000">
          <a:solidFill>
            <a:schemeClr val="tx2"/>
          </a:solidFill>
          <a:latin typeface="Times New Roman" pitchFamily="18" charset="0"/>
          <a:ea typeface="宋体" pitchFamily="2" charset="-122"/>
        </a:defRPr>
      </a:lvl2pPr>
      <a:lvl3pPr algn="ctr" defTabSz="1044575" rtl="0" eaLnBrk="0" fontAlgn="base" hangingPunct="0">
        <a:spcBef>
          <a:spcPct val="0"/>
        </a:spcBef>
        <a:spcAft>
          <a:spcPct val="0"/>
        </a:spcAft>
        <a:defRPr kumimoji="1" sz="5000">
          <a:solidFill>
            <a:schemeClr val="tx2"/>
          </a:solidFill>
          <a:latin typeface="Times New Roman" pitchFamily="18" charset="0"/>
          <a:ea typeface="宋体" pitchFamily="2" charset="-122"/>
        </a:defRPr>
      </a:lvl3pPr>
      <a:lvl4pPr algn="ctr" defTabSz="1044575" rtl="0" eaLnBrk="0" fontAlgn="base" hangingPunct="0">
        <a:spcBef>
          <a:spcPct val="0"/>
        </a:spcBef>
        <a:spcAft>
          <a:spcPct val="0"/>
        </a:spcAft>
        <a:defRPr kumimoji="1" sz="5000">
          <a:solidFill>
            <a:schemeClr val="tx2"/>
          </a:solidFill>
          <a:latin typeface="Times New Roman" pitchFamily="18" charset="0"/>
          <a:ea typeface="宋体" pitchFamily="2" charset="-122"/>
        </a:defRPr>
      </a:lvl4pPr>
      <a:lvl5pPr algn="ctr" defTabSz="1044575" rtl="0" eaLnBrk="0" fontAlgn="base" hangingPunct="0">
        <a:spcBef>
          <a:spcPct val="0"/>
        </a:spcBef>
        <a:spcAft>
          <a:spcPct val="0"/>
        </a:spcAft>
        <a:defRPr kumimoji="1" sz="5000">
          <a:solidFill>
            <a:schemeClr val="tx2"/>
          </a:solidFill>
          <a:latin typeface="Times New Roman" pitchFamily="18" charset="0"/>
          <a:ea typeface="宋体" pitchFamily="2" charset="-122"/>
        </a:defRPr>
      </a:lvl5pPr>
      <a:lvl6pPr marL="457200" algn="ctr" defTabSz="1044575" rtl="0" fontAlgn="base">
        <a:spcBef>
          <a:spcPct val="0"/>
        </a:spcBef>
        <a:spcAft>
          <a:spcPct val="0"/>
        </a:spcAft>
        <a:defRPr kumimoji="1" sz="5000">
          <a:solidFill>
            <a:schemeClr val="tx2"/>
          </a:solidFill>
          <a:latin typeface="Times New Roman" pitchFamily="18" charset="0"/>
          <a:ea typeface="宋体" pitchFamily="2" charset="-122"/>
        </a:defRPr>
      </a:lvl6pPr>
      <a:lvl7pPr marL="914400" algn="ctr" defTabSz="1044575" rtl="0" fontAlgn="base">
        <a:spcBef>
          <a:spcPct val="0"/>
        </a:spcBef>
        <a:spcAft>
          <a:spcPct val="0"/>
        </a:spcAft>
        <a:defRPr kumimoji="1" sz="5000">
          <a:solidFill>
            <a:schemeClr val="tx2"/>
          </a:solidFill>
          <a:latin typeface="Times New Roman" pitchFamily="18" charset="0"/>
          <a:ea typeface="宋体" pitchFamily="2" charset="-122"/>
        </a:defRPr>
      </a:lvl7pPr>
      <a:lvl8pPr marL="1371600" algn="ctr" defTabSz="1044575" rtl="0" fontAlgn="base">
        <a:spcBef>
          <a:spcPct val="0"/>
        </a:spcBef>
        <a:spcAft>
          <a:spcPct val="0"/>
        </a:spcAft>
        <a:defRPr kumimoji="1" sz="5000">
          <a:solidFill>
            <a:schemeClr val="tx2"/>
          </a:solidFill>
          <a:latin typeface="Times New Roman" pitchFamily="18" charset="0"/>
          <a:ea typeface="宋体" pitchFamily="2" charset="-122"/>
        </a:defRPr>
      </a:lvl8pPr>
      <a:lvl9pPr marL="1828800" algn="ctr" defTabSz="1044575" rtl="0" fontAlgn="base">
        <a:spcBef>
          <a:spcPct val="0"/>
        </a:spcBef>
        <a:spcAft>
          <a:spcPct val="0"/>
        </a:spcAft>
        <a:defRPr kumimoji="1" sz="5000">
          <a:solidFill>
            <a:schemeClr val="tx2"/>
          </a:solidFill>
          <a:latin typeface="Times New Roman" pitchFamily="18" charset="0"/>
          <a:ea typeface="宋体" pitchFamily="2" charset="-122"/>
        </a:defRPr>
      </a:lvl9pPr>
    </p:titleStyle>
    <p:bodyStyle>
      <a:lvl1pPr marL="392113" indent="-392113" algn="l" defTabSz="1044575" rtl="0" eaLnBrk="0" fontAlgn="base" hangingPunct="0">
        <a:spcBef>
          <a:spcPct val="20000"/>
        </a:spcBef>
        <a:spcAft>
          <a:spcPct val="0"/>
        </a:spcAft>
        <a:buChar char="•"/>
        <a:defRPr kumimoji="1" sz="3600">
          <a:solidFill>
            <a:schemeClr val="tx1"/>
          </a:solidFill>
          <a:latin typeface="+mn-lt"/>
          <a:ea typeface="+mn-ea"/>
          <a:cs typeface="+mn-cs"/>
        </a:defRPr>
      </a:lvl1pPr>
      <a:lvl2pPr marL="849313" indent="-327025" algn="l" defTabSz="1044575" rtl="0" eaLnBrk="0" fontAlgn="base" hangingPunct="0">
        <a:spcBef>
          <a:spcPct val="20000"/>
        </a:spcBef>
        <a:spcAft>
          <a:spcPct val="0"/>
        </a:spcAft>
        <a:buChar char="–"/>
        <a:defRPr kumimoji="1" sz="3200">
          <a:solidFill>
            <a:schemeClr val="tx1"/>
          </a:solidFill>
          <a:latin typeface="+mn-lt"/>
          <a:ea typeface="+mn-ea"/>
        </a:defRPr>
      </a:lvl2pPr>
      <a:lvl3pPr marL="1306513" indent="-261938" algn="l" defTabSz="1044575" rtl="0" eaLnBrk="0" fontAlgn="base" hangingPunct="0">
        <a:spcBef>
          <a:spcPct val="20000"/>
        </a:spcBef>
        <a:spcAft>
          <a:spcPct val="0"/>
        </a:spcAft>
        <a:buChar char="•"/>
        <a:defRPr kumimoji="1" sz="2700">
          <a:solidFill>
            <a:schemeClr val="tx1"/>
          </a:solidFill>
          <a:latin typeface="+mn-lt"/>
          <a:ea typeface="+mn-ea"/>
        </a:defRPr>
      </a:lvl3pPr>
      <a:lvl4pPr marL="1828800" indent="-261938" algn="l" defTabSz="1044575" rtl="0" eaLnBrk="0" fontAlgn="base" hangingPunct="0">
        <a:spcBef>
          <a:spcPct val="20000"/>
        </a:spcBef>
        <a:spcAft>
          <a:spcPct val="0"/>
        </a:spcAft>
        <a:buChar char="–"/>
        <a:defRPr kumimoji="1" sz="2200">
          <a:solidFill>
            <a:schemeClr val="tx1"/>
          </a:solidFill>
          <a:latin typeface="+mn-lt"/>
          <a:ea typeface="+mn-ea"/>
        </a:defRPr>
      </a:lvl4pPr>
      <a:lvl5pPr marL="2351088" indent="-260350" algn="l" defTabSz="1044575" rtl="0" eaLnBrk="0" fontAlgn="base" hangingPunct="0">
        <a:spcBef>
          <a:spcPct val="20000"/>
        </a:spcBef>
        <a:spcAft>
          <a:spcPct val="0"/>
        </a:spcAft>
        <a:buChar char="»"/>
        <a:defRPr kumimoji="1" sz="2200">
          <a:solidFill>
            <a:schemeClr val="tx1"/>
          </a:solidFill>
          <a:latin typeface="+mn-lt"/>
          <a:ea typeface="+mn-ea"/>
        </a:defRPr>
      </a:lvl5pPr>
      <a:lvl6pPr marL="2808288" indent="-260350" algn="l" defTabSz="1044575" rtl="0" fontAlgn="base">
        <a:spcBef>
          <a:spcPct val="20000"/>
        </a:spcBef>
        <a:spcAft>
          <a:spcPct val="0"/>
        </a:spcAft>
        <a:buChar char="»"/>
        <a:defRPr kumimoji="1" sz="2200">
          <a:solidFill>
            <a:schemeClr val="tx1"/>
          </a:solidFill>
          <a:latin typeface="+mn-lt"/>
          <a:ea typeface="+mn-ea"/>
        </a:defRPr>
      </a:lvl6pPr>
      <a:lvl7pPr marL="3265488" indent="-260350" algn="l" defTabSz="1044575" rtl="0" fontAlgn="base">
        <a:spcBef>
          <a:spcPct val="20000"/>
        </a:spcBef>
        <a:spcAft>
          <a:spcPct val="0"/>
        </a:spcAft>
        <a:buChar char="»"/>
        <a:defRPr kumimoji="1" sz="2200">
          <a:solidFill>
            <a:schemeClr val="tx1"/>
          </a:solidFill>
          <a:latin typeface="+mn-lt"/>
          <a:ea typeface="+mn-ea"/>
        </a:defRPr>
      </a:lvl7pPr>
      <a:lvl8pPr marL="3722688" indent="-260350" algn="l" defTabSz="1044575" rtl="0" fontAlgn="base">
        <a:spcBef>
          <a:spcPct val="20000"/>
        </a:spcBef>
        <a:spcAft>
          <a:spcPct val="0"/>
        </a:spcAft>
        <a:buChar char="»"/>
        <a:defRPr kumimoji="1" sz="2200">
          <a:solidFill>
            <a:schemeClr val="tx1"/>
          </a:solidFill>
          <a:latin typeface="+mn-lt"/>
          <a:ea typeface="+mn-ea"/>
        </a:defRPr>
      </a:lvl8pPr>
      <a:lvl9pPr marL="4179888" indent="-260350" algn="l" defTabSz="1044575" rtl="0" fontAlgn="base">
        <a:spcBef>
          <a:spcPct val="20000"/>
        </a:spcBef>
        <a:spcAft>
          <a:spcPct val="0"/>
        </a:spcAft>
        <a:buChar char="»"/>
        <a:defRPr kumimoji="1" sz="2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 Target="slide1.xml"/><Relationship Id="rId3" Type="http://schemas.openxmlformats.org/officeDocument/2006/relationships/slide" Target="slide4.xml"/><Relationship Id="rId7" Type="http://schemas.openxmlformats.org/officeDocument/2006/relationships/slide" Target="slide15.xml"/><Relationship Id="rId2" Type="http://schemas.openxmlformats.org/officeDocument/2006/relationships/slide" Target="slide3.xml"/><Relationship Id="rId1" Type="http://schemas.openxmlformats.org/officeDocument/2006/relationships/slideLayout" Target="../slideLayouts/slideLayout7.xml"/><Relationship Id="rId6" Type="http://schemas.openxmlformats.org/officeDocument/2006/relationships/slide" Target="slide14.xml"/><Relationship Id="rId5" Type="http://schemas.openxmlformats.org/officeDocument/2006/relationships/slide" Target="slide13.xml"/><Relationship Id="rId10" Type="http://schemas.openxmlformats.org/officeDocument/2006/relationships/slide" Target="slide32.xml"/><Relationship Id="rId4" Type="http://schemas.openxmlformats.org/officeDocument/2006/relationships/slide" Target="slide6.xml"/><Relationship Id="rId9" Type="http://schemas.openxmlformats.org/officeDocument/2006/relationships/slide" Target="slide23.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1.bin"/><Relationship Id="rId7" Type="http://schemas.openxmlformats.org/officeDocument/2006/relationships/slide" Target="slide1.xml"/><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18.wmf"/><Relationship Id="rId5" Type="http://schemas.openxmlformats.org/officeDocument/2006/relationships/oleObject" Target="../embeddings/oleObject2.bin"/><Relationship Id="rId4" Type="http://schemas.openxmlformats.org/officeDocument/2006/relationships/image" Target="../media/image17.wmf"/></Relationships>
</file>

<file path=ppt/slides/_rels/slide15.xml.rels><?xml version="1.0" encoding="UTF-8" standalone="yes"?>
<Relationships xmlns="http://schemas.openxmlformats.org/package/2006/relationships"><Relationship Id="rId3" Type="http://schemas.openxmlformats.org/officeDocument/2006/relationships/image" Target="../media/image20.wmf"/><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image" Target="../media/image19.wmf"/><Relationship Id="rId5" Type="http://schemas.openxmlformats.org/officeDocument/2006/relationships/oleObject" Target="../embeddings/oleObject3.bin"/><Relationship Id="rId4" Type="http://schemas.openxmlformats.org/officeDocument/2006/relationships/image" Target="../media/image21.wmf"/></Relationships>
</file>

<file path=ppt/slides/_rels/slide16.xml.rels><?xml version="1.0" encoding="UTF-8" standalone="yes"?>
<Relationships xmlns="http://schemas.openxmlformats.org/package/2006/relationships"><Relationship Id="rId3" Type="http://schemas.openxmlformats.org/officeDocument/2006/relationships/image" Target="../media/image21.wmf"/><Relationship Id="rId7" Type="http://schemas.openxmlformats.org/officeDocument/2006/relationships/image" Target="../media/image24.png"/><Relationship Id="rId2" Type="http://schemas.openxmlformats.org/officeDocument/2006/relationships/image" Target="../media/image20.wmf"/><Relationship Id="rId1" Type="http://schemas.openxmlformats.org/officeDocument/2006/relationships/slideLayout" Target="../slideLayouts/slideLayout12.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slide" Target="slide1.xml"/></Relationships>
</file>

<file path=ppt/slides/_rels/slide1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image" Target="../media/image27.png"/><Relationship Id="rId5" Type="http://schemas.openxmlformats.org/officeDocument/2006/relationships/image" Target="../media/image25.wmf"/><Relationship Id="rId4" Type="http://schemas.openxmlformats.org/officeDocument/2006/relationships/oleObject" Target="../embeddings/oleObject4.bin"/></Relationships>
</file>

<file path=ppt/slides/_rels/slide18.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oleObject" Target="../embeddings/oleObject5.bin"/><Relationship Id="rId7" Type="http://schemas.openxmlformats.org/officeDocument/2006/relationships/image" Target="../media/image27.png"/><Relationship Id="rId2" Type="http://schemas.openxmlformats.org/officeDocument/2006/relationships/slideLayout" Target="../slideLayouts/slideLayout12.xml"/><Relationship Id="rId1" Type="http://schemas.openxmlformats.org/officeDocument/2006/relationships/vmlDrawing" Target="../drawings/vmlDrawing4.vml"/><Relationship Id="rId6" Type="http://schemas.openxmlformats.org/officeDocument/2006/relationships/image" Target="../media/image29.wmf"/><Relationship Id="rId5" Type="http://schemas.openxmlformats.org/officeDocument/2006/relationships/oleObject" Target="../embeddings/oleObject6.bin"/><Relationship Id="rId4" Type="http://schemas.openxmlformats.org/officeDocument/2006/relationships/image" Target="../media/image28.wmf"/><Relationship Id="rId9" Type="http://schemas.openxmlformats.org/officeDocument/2006/relationships/image" Target="../media/image31.png"/></Relationships>
</file>

<file path=ppt/slides/_rels/slide1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slide" Target="slide1.xml"/><Relationship Id="rId1" Type="http://schemas.openxmlformats.org/officeDocument/2006/relationships/slideLayout" Target="../slideLayouts/slideLayout7.xml"/><Relationship Id="rId4" Type="http://schemas.openxmlformats.org/officeDocument/2006/relationships/image" Target="../media/image33.png"/></Relationships>
</file>

<file path=ppt/slides/_rels/slide2.xml.rels><?xml version="1.0" encoding="UTF-8" standalone="yes"?>
<Relationships xmlns="http://schemas.openxmlformats.org/package/2006/relationships"><Relationship Id="rId8" Type="http://schemas.openxmlformats.org/officeDocument/2006/relationships/slide" Target="slide41.xml"/><Relationship Id="rId3" Type="http://schemas.openxmlformats.org/officeDocument/2006/relationships/slide" Target="slide59.xml"/><Relationship Id="rId7" Type="http://schemas.openxmlformats.org/officeDocument/2006/relationships/slide" Target="slide36.xml"/><Relationship Id="rId2" Type="http://schemas.openxmlformats.org/officeDocument/2006/relationships/slide" Target="slide53.xml"/><Relationship Id="rId1" Type="http://schemas.openxmlformats.org/officeDocument/2006/relationships/slideLayout" Target="../slideLayouts/slideLayout2.xml"/><Relationship Id="rId6" Type="http://schemas.openxmlformats.org/officeDocument/2006/relationships/slide" Target="slide33.xml"/><Relationship Id="rId5" Type="http://schemas.openxmlformats.org/officeDocument/2006/relationships/slide" Target="slide54.xml"/><Relationship Id="rId10" Type="http://schemas.openxmlformats.org/officeDocument/2006/relationships/slide" Target="slide50.xml"/><Relationship Id="rId4" Type="http://schemas.openxmlformats.org/officeDocument/2006/relationships/slide" Target="slide55.xml"/><Relationship Id="rId9" Type="http://schemas.openxmlformats.org/officeDocument/2006/relationships/slide" Target="slide48.xml"/></Relationships>
</file>

<file path=ppt/slides/_rels/slide2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7.xml"/><Relationship Id="rId5" Type="http://schemas.openxmlformats.org/officeDocument/2006/relationships/image" Target="../media/image37.png"/><Relationship Id="rId4" Type="http://schemas.openxmlformats.org/officeDocument/2006/relationships/image" Target="../media/image36.png"/></Relationships>
</file>

<file path=ppt/slides/_rels/slide21.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oleObject" Target="../embeddings/oleObject7.bin"/><Relationship Id="rId7" Type="http://schemas.openxmlformats.org/officeDocument/2006/relationships/image" Target="../media/image41.png"/><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image" Target="../media/image40.png"/><Relationship Id="rId5" Type="http://schemas.openxmlformats.org/officeDocument/2006/relationships/image" Target="../media/image39.png"/><Relationship Id="rId10" Type="http://schemas.openxmlformats.org/officeDocument/2006/relationships/image" Target="../media/image44.png"/><Relationship Id="rId4" Type="http://schemas.openxmlformats.org/officeDocument/2006/relationships/image" Target="../media/image38.wmf"/><Relationship Id="rId9" Type="http://schemas.openxmlformats.org/officeDocument/2006/relationships/image" Target="../media/image43.png"/></Relationships>
</file>

<file path=ppt/slides/_rels/slide22.xml.rels><?xml version="1.0" encoding="UTF-8" standalone="yes"?>
<Relationships xmlns="http://schemas.openxmlformats.org/package/2006/relationships"><Relationship Id="rId3" Type="http://schemas.openxmlformats.org/officeDocument/2006/relationships/oleObject" Target="../embeddings/oleObject8.bin"/><Relationship Id="rId7" Type="http://schemas.openxmlformats.org/officeDocument/2006/relationships/slide" Target="slide1.xml"/><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image" Target="../media/image46.wmf"/><Relationship Id="rId5" Type="http://schemas.openxmlformats.org/officeDocument/2006/relationships/oleObject" Target="../embeddings/oleObject9.bin"/><Relationship Id="rId4" Type="http://schemas.openxmlformats.org/officeDocument/2006/relationships/image" Target="../media/image45.wmf"/></Relationships>
</file>

<file path=ppt/slides/_rels/slide23.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slide" Target="slide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slide" Target="slide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7.xml"/><Relationship Id="rId4" Type="http://schemas.openxmlformats.org/officeDocument/2006/relationships/image" Target="../media/image58.png"/></Relationships>
</file>

<file path=ppt/slides/_rels/slide37.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63.png"/><Relationship Id="rId7" Type="http://schemas.openxmlformats.org/officeDocument/2006/relationships/image" Target="../media/image67.png"/><Relationship Id="rId2" Type="http://schemas.openxmlformats.org/officeDocument/2006/relationships/image" Target="../media/image62.png"/><Relationship Id="rId1" Type="http://schemas.openxmlformats.org/officeDocument/2006/relationships/slideLayout" Target="../slideLayouts/slideLayout7.xml"/><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image" Target="../media/image64.png"/></Relationships>
</file>

<file path=ppt/slides/_rels/slide43.xml.rels><?xml version="1.0" encoding="UTF-8" standalone="yes"?>
<Relationships xmlns="http://schemas.openxmlformats.org/package/2006/relationships"><Relationship Id="rId8" Type="http://schemas.openxmlformats.org/officeDocument/2006/relationships/image" Target="../media/image70.wmf"/><Relationship Id="rId3" Type="http://schemas.openxmlformats.org/officeDocument/2006/relationships/oleObject" Target="../embeddings/oleObject10.bin"/><Relationship Id="rId7" Type="http://schemas.openxmlformats.org/officeDocument/2006/relationships/oleObject" Target="../embeddings/oleObject12.bin"/><Relationship Id="rId2" Type="http://schemas.openxmlformats.org/officeDocument/2006/relationships/slideLayout" Target="../slideLayouts/slideLayout7.xml"/><Relationship Id="rId1" Type="http://schemas.openxmlformats.org/officeDocument/2006/relationships/vmlDrawing" Target="../drawings/vmlDrawing7.vml"/><Relationship Id="rId6" Type="http://schemas.openxmlformats.org/officeDocument/2006/relationships/image" Target="../media/image69.wmf"/><Relationship Id="rId11" Type="http://schemas.openxmlformats.org/officeDocument/2006/relationships/image" Target="../media/image73.png"/><Relationship Id="rId5" Type="http://schemas.openxmlformats.org/officeDocument/2006/relationships/oleObject" Target="../embeddings/oleObject11.bin"/><Relationship Id="rId10" Type="http://schemas.openxmlformats.org/officeDocument/2006/relationships/image" Target="../media/image72.png"/><Relationship Id="rId4" Type="http://schemas.openxmlformats.org/officeDocument/2006/relationships/image" Target="../media/image68.wmf"/><Relationship Id="rId9" Type="http://schemas.openxmlformats.org/officeDocument/2006/relationships/image" Target="../media/image71.png"/></Relationships>
</file>

<file path=ppt/slides/_rels/slide44.xml.rels><?xml version="1.0" encoding="UTF-8" standalone="yes"?>
<Relationships xmlns="http://schemas.openxmlformats.org/package/2006/relationships"><Relationship Id="rId8" Type="http://schemas.openxmlformats.org/officeDocument/2006/relationships/image" Target="../media/image76.wmf"/><Relationship Id="rId3" Type="http://schemas.openxmlformats.org/officeDocument/2006/relationships/oleObject" Target="../embeddings/oleObject13.bin"/><Relationship Id="rId7" Type="http://schemas.openxmlformats.org/officeDocument/2006/relationships/oleObject" Target="../embeddings/oleObject15.bin"/><Relationship Id="rId2" Type="http://schemas.openxmlformats.org/officeDocument/2006/relationships/slideLayout" Target="../slideLayouts/slideLayout7.xml"/><Relationship Id="rId1" Type="http://schemas.openxmlformats.org/officeDocument/2006/relationships/vmlDrawing" Target="../drawings/vmlDrawing8.vml"/><Relationship Id="rId6" Type="http://schemas.openxmlformats.org/officeDocument/2006/relationships/image" Target="../media/image75.wmf"/><Relationship Id="rId5" Type="http://schemas.openxmlformats.org/officeDocument/2006/relationships/oleObject" Target="../embeddings/oleObject14.bin"/><Relationship Id="rId4" Type="http://schemas.openxmlformats.org/officeDocument/2006/relationships/image" Target="../media/image74.wmf"/></Relationships>
</file>

<file path=ppt/slides/_rels/slide45.xml.rels><?xml version="1.0" encoding="UTF-8" standalone="yes"?>
<Relationships xmlns="http://schemas.openxmlformats.org/package/2006/relationships"><Relationship Id="rId8" Type="http://schemas.openxmlformats.org/officeDocument/2006/relationships/image" Target="../media/image79.wmf"/><Relationship Id="rId13" Type="http://schemas.openxmlformats.org/officeDocument/2006/relationships/image" Target="../media/image82.png"/><Relationship Id="rId3" Type="http://schemas.openxmlformats.org/officeDocument/2006/relationships/oleObject" Target="../embeddings/oleObject16.bin"/><Relationship Id="rId7" Type="http://schemas.openxmlformats.org/officeDocument/2006/relationships/oleObject" Target="../embeddings/oleObject18.bin"/><Relationship Id="rId12" Type="http://schemas.openxmlformats.org/officeDocument/2006/relationships/image" Target="../media/image81.wmf"/><Relationship Id="rId2" Type="http://schemas.openxmlformats.org/officeDocument/2006/relationships/slideLayout" Target="../slideLayouts/slideLayout7.xml"/><Relationship Id="rId1" Type="http://schemas.openxmlformats.org/officeDocument/2006/relationships/vmlDrawing" Target="../drawings/vmlDrawing9.vml"/><Relationship Id="rId6" Type="http://schemas.openxmlformats.org/officeDocument/2006/relationships/image" Target="../media/image78.wmf"/><Relationship Id="rId11" Type="http://schemas.openxmlformats.org/officeDocument/2006/relationships/oleObject" Target="../embeddings/oleObject20.bin"/><Relationship Id="rId5" Type="http://schemas.openxmlformats.org/officeDocument/2006/relationships/oleObject" Target="../embeddings/oleObject17.bin"/><Relationship Id="rId10" Type="http://schemas.openxmlformats.org/officeDocument/2006/relationships/image" Target="../media/image80.wmf"/><Relationship Id="rId4" Type="http://schemas.openxmlformats.org/officeDocument/2006/relationships/image" Target="../media/image77.wmf"/><Relationship Id="rId9" Type="http://schemas.openxmlformats.org/officeDocument/2006/relationships/oleObject" Target="../embeddings/oleObject19.bin"/></Relationships>
</file>

<file path=ppt/slides/_rels/slide46.xml.rels><?xml version="1.0" encoding="UTF-8" standalone="yes"?>
<Relationships xmlns="http://schemas.openxmlformats.org/package/2006/relationships"><Relationship Id="rId8" Type="http://schemas.openxmlformats.org/officeDocument/2006/relationships/image" Target="../media/image85.wmf"/><Relationship Id="rId3" Type="http://schemas.openxmlformats.org/officeDocument/2006/relationships/oleObject" Target="../embeddings/oleObject21.bin"/><Relationship Id="rId7" Type="http://schemas.openxmlformats.org/officeDocument/2006/relationships/oleObject" Target="../embeddings/oleObject23.bin"/><Relationship Id="rId2" Type="http://schemas.openxmlformats.org/officeDocument/2006/relationships/slideLayout" Target="../slideLayouts/slideLayout7.xml"/><Relationship Id="rId1" Type="http://schemas.openxmlformats.org/officeDocument/2006/relationships/vmlDrawing" Target="../drawings/vmlDrawing10.vml"/><Relationship Id="rId6" Type="http://schemas.openxmlformats.org/officeDocument/2006/relationships/image" Target="../media/image84.wmf"/><Relationship Id="rId5" Type="http://schemas.openxmlformats.org/officeDocument/2006/relationships/oleObject" Target="../embeddings/oleObject22.bin"/><Relationship Id="rId4" Type="http://schemas.openxmlformats.org/officeDocument/2006/relationships/image" Target="../media/image83.wmf"/><Relationship Id="rId9" Type="http://schemas.openxmlformats.org/officeDocument/2006/relationships/image" Target="../media/image86.png"/></Relationships>
</file>

<file path=ppt/slides/_rels/slide47.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88.png"/></Relationships>
</file>

<file path=ppt/slides/_rels/slide48.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8" Type="http://schemas.openxmlformats.org/officeDocument/2006/relationships/oleObject" Target="../embeddings/oleObject26.bin"/><Relationship Id="rId3" Type="http://schemas.openxmlformats.org/officeDocument/2006/relationships/image" Target="../media/image89.png"/><Relationship Id="rId7" Type="http://schemas.openxmlformats.org/officeDocument/2006/relationships/image" Target="../media/image91.wmf"/><Relationship Id="rId2" Type="http://schemas.openxmlformats.org/officeDocument/2006/relationships/slideLayout" Target="../slideLayouts/slideLayout2.xml"/><Relationship Id="rId1" Type="http://schemas.openxmlformats.org/officeDocument/2006/relationships/vmlDrawing" Target="../drawings/vmlDrawing11.vml"/><Relationship Id="rId6" Type="http://schemas.openxmlformats.org/officeDocument/2006/relationships/oleObject" Target="../embeddings/oleObject25.bin"/><Relationship Id="rId5" Type="http://schemas.openxmlformats.org/officeDocument/2006/relationships/image" Target="../media/image90.wmf"/><Relationship Id="rId10" Type="http://schemas.openxmlformats.org/officeDocument/2006/relationships/slide" Target="slide2.xml"/><Relationship Id="rId4" Type="http://schemas.openxmlformats.org/officeDocument/2006/relationships/oleObject" Target="../embeddings/oleObject24.bin"/><Relationship Id="rId9" Type="http://schemas.openxmlformats.org/officeDocument/2006/relationships/image" Target="../media/image92.wmf"/></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oleObject" Target="../embeddings/oleObject27.bin"/><Relationship Id="rId7" Type="http://schemas.openxmlformats.org/officeDocument/2006/relationships/slide" Target="slide2.xml"/><Relationship Id="rId2" Type="http://schemas.openxmlformats.org/officeDocument/2006/relationships/slideLayout" Target="../slideLayouts/slideLayout2.xml"/><Relationship Id="rId1" Type="http://schemas.openxmlformats.org/officeDocument/2006/relationships/vmlDrawing" Target="../drawings/vmlDrawing12.vml"/><Relationship Id="rId6" Type="http://schemas.openxmlformats.org/officeDocument/2006/relationships/image" Target="../media/image96.wmf"/><Relationship Id="rId5" Type="http://schemas.openxmlformats.org/officeDocument/2006/relationships/oleObject" Target="../embeddings/oleObject28.bin"/><Relationship Id="rId4" Type="http://schemas.openxmlformats.org/officeDocument/2006/relationships/image" Target="../media/image95.wmf"/></Relationships>
</file>

<file path=ppt/slides/_rels/slide55.xml.rels><?xml version="1.0" encoding="UTF-8" standalone="yes"?>
<Relationships xmlns="http://schemas.openxmlformats.org/package/2006/relationships"><Relationship Id="rId2" Type="http://schemas.openxmlformats.org/officeDocument/2006/relationships/image" Target="../media/image880.pn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99.png"/><Relationship Id="rId7" Type="http://schemas.openxmlformats.org/officeDocument/2006/relationships/image" Target="../media/image98.wmf"/><Relationship Id="rId2" Type="http://schemas.openxmlformats.org/officeDocument/2006/relationships/slideLayout" Target="../slideLayouts/slideLayout2.xml"/><Relationship Id="rId1" Type="http://schemas.openxmlformats.org/officeDocument/2006/relationships/vmlDrawing" Target="../drawings/vmlDrawing13.vml"/><Relationship Id="rId6" Type="http://schemas.openxmlformats.org/officeDocument/2006/relationships/oleObject" Target="../embeddings/oleObject30.bin"/><Relationship Id="rId5" Type="http://schemas.openxmlformats.org/officeDocument/2006/relationships/image" Target="../media/image97.wmf"/><Relationship Id="rId4" Type="http://schemas.openxmlformats.org/officeDocument/2006/relationships/oleObject" Target="../embeddings/oleObject29.bin"/></Relationships>
</file>

<file path=ppt/slides/_rels/slide5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100.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image" Target="../media/image101.pn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image" Target="../media/image102.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image" Target="../media/image104.pn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image" Target="../media/image105.pn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106.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Layout" Target="../slideLayouts/slideLayout7.xml"/><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灯片编号占位符 3"/>
          <p:cNvSpPr>
            <a:spLocks noGrp="1"/>
          </p:cNvSpPr>
          <p:nvPr>
            <p:ph type="sldNum" sz="quarter" idx="12"/>
          </p:nvPr>
        </p:nvSpPr>
        <p:spPr>
          <a:xfrm>
            <a:off x="10129838" y="228600"/>
            <a:ext cx="1128712" cy="457200"/>
          </a:xfrm>
          <a:noFill/>
        </p:spPr>
        <p:txBody>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0445DFF1-3A95-4DEF-AA61-852425624995}" type="slidenum">
              <a:rPr kumimoji="0" lang="zh-CN" altLang="en-US" sz="2200" smtClean="0">
                <a:solidFill>
                  <a:srgbClr val="FF0000"/>
                </a:solidFill>
              </a:rPr>
              <a:pPr eaLnBrk="1" hangingPunct="1"/>
              <a:t>1</a:t>
            </a:fld>
            <a:endParaRPr kumimoji="0" lang="en-US" altLang="zh-CN" sz="2200" dirty="0" smtClean="0">
              <a:solidFill>
                <a:srgbClr val="FF0000"/>
              </a:solidFill>
            </a:endParaRPr>
          </a:p>
        </p:txBody>
      </p:sp>
      <p:sp>
        <p:nvSpPr>
          <p:cNvPr id="2051" name="Text Box 1028"/>
          <p:cNvSpPr txBox="1">
            <a:spLocks noChangeArrowheads="1"/>
          </p:cNvSpPr>
          <p:nvPr/>
        </p:nvSpPr>
        <p:spPr bwMode="auto">
          <a:xfrm>
            <a:off x="779052" y="587238"/>
            <a:ext cx="6896622" cy="474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ctr" eaLnBrk="1" hangingPunct="1">
              <a:spcBef>
                <a:spcPct val="50000"/>
              </a:spcBef>
            </a:pPr>
            <a:r>
              <a:rPr lang="zh-CN" altLang="en-US" b="1" dirty="0">
                <a:latin typeface="宋体" pitchFamily="2" charset="-122"/>
              </a:rPr>
              <a:t>第9章  螺纹结合的精度设计与检测</a:t>
            </a:r>
            <a:endParaRPr lang="zh-CN" altLang="en-US" dirty="0">
              <a:latin typeface="宋体" pitchFamily="2" charset="-122"/>
            </a:endParaRPr>
          </a:p>
        </p:txBody>
      </p:sp>
      <p:sp>
        <p:nvSpPr>
          <p:cNvPr id="2052" name="Text Box 1032">
            <a:hlinkClick r:id="rId2" action="ppaction://hlinksldjump"/>
          </p:cNvPr>
          <p:cNvSpPr txBox="1">
            <a:spLocks noChangeArrowheads="1"/>
          </p:cNvSpPr>
          <p:nvPr/>
        </p:nvSpPr>
        <p:spPr bwMode="auto">
          <a:xfrm>
            <a:off x="1105352" y="1003163"/>
            <a:ext cx="8749201" cy="474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spcBef>
                <a:spcPct val="50000"/>
              </a:spcBef>
            </a:pPr>
            <a:r>
              <a:rPr lang="zh-CN" altLang="en-US" sz="2000" b="1" dirty="0">
                <a:solidFill>
                  <a:schemeClr val="accent1">
                    <a:lumMod val="75000"/>
                  </a:schemeClr>
                </a:solidFill>
              </a:rPr>
              <a:t>内  容  提  要</a:t>
            </a:r>
            <a:r>
              <a:rPr lang="zh-CN" altLang="en-US" sz="2000" dirty="0" smtClean="0">
                <a:solidFill>
                  <a:schemeClr val="accent1">
                    <a:lumMod val="75000"/>
                  </a:schemeClr>
                </a:solidFill>
              </a:rPr>
              <a:t>-----------------------------------------------------------------------</a:t>
            </a:r>
            <a:r>
              <a:rPr lang="zh-CN" altLang="en-US" sz="2000" b="1" dirty="0" smtClean="0">
                <a:solidFill>
                  <a:schemeClr val="accent1">
                    <a:lumMod val="75000"/>
                  </a:schemeClr>
                </a:solidFill>
              </a:rPr>
              <a:t>(</a:t>
            </a:r>
            <a:r>
              <a:rPr lang="en-US" altLang="zh-CN" sz="2000" b="1" dirty="0">
                <a:solidFill>
                  <a:schemeClr val="accent1">
                    <a:lumMod val="75000"/>
                  </a:schemeClr>
                </a:solidFill>
              </a:rPr>
              <a:t>3)</a:t>
            </a:r>
          </a:p>
        </p:txBody>
      </p:sp>
      <p:sp>
        <p:nvSpPr>
          <p:cNvPr id="2053" name="Text Box 1033"/>
          <p:cNvSpPr txBox="1">
            <a:spLocks noChangeArrowheads="1"/>
          </p:cNvSpPr>
          <p:nvPr/>
        </p:nvSpPr>
        <p:spPr bwMode="auto">
          <a:xfrm>
            <a:off x="1594859" y="1759456"/>
            <a:ext cx="7151858" cy="474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spcBef>
                <a:spcPct val="50000"/>
              </a:spcBef>
            </a:pPr>
            <a:r>
              <a:rPr lang="zh-CN" altLang="en-US" sz="2000" b="1" dirty="0"/>
              <a:t>9.1.1 螺纹种类和使用要求</a:t>
            </a:r>
            <a:r>
              <a:rPr lang="zh-CN" altLang="en-US" sz="2000" dirty="0"/>
              <a:t> </a:t>
            </a:r>
            <a:r>
              <a:rPr lang="zh-CN" altLang="en-US" sz="2000" b="1" dirty="0" smtClean="0"/>
              <a:t>-------------------------------------(</a:t>
            </a:r>
            <a:r>
              <a:rPr lang="en-US" altLang="zh-CN" sz="2000" b="1" dirty="0"/>
              <a:t>4)</a:t>
            </a:r>
          </a:p>
        </p:txBody>
      </p:sp>
      <p:sp>
        <p:nvSpPr>
          <p:cNvPr id="2054" name="Text Box 1034">
            <a:hlinkClick r:id="rId3" action="ppaction://hlinksldjump"/>
          </p:cNvPr>
          <p:cNvSpPr txBox="1">
            <a:spLocks noChangeArrowheads="1"/>
          </p:cNvSpPr>
          <p:nvPr/>
        </p:nvSpPr>
        <p:spPr bwMode="auto">
          <a:xfrm>
            <a:off x="1094796" y="1395918"/>
            <a:ext cx="8749201" cy="474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spcBef>
                <a:spcPct val="50000"/>
              </a:spcBef>
            </a:pPr>
            <a:r>
              <a:rPr lang="zh-CN" altLang="en-US" sz="2000" b="1" dirty="0">
                <a:solidFill>
                  <a:schemeClr val="accent1">
                    <a:lumMod val="75000"/>
                  </a:schemeClr>
                </a:solidFill>
              </a:rPr>
              <a:t>9.1</a:t>
            </a:r>
            <a:r>
              <a:rPr lang="zh-CN" altLang="en-US" sz="2000" dirty="0">
                <a:solidFill>
                  <a:schemeClr val="accent1">
                    <a:lumMod val="75000"/>
                  </a:schemeClr>
                </a:solidFill>
              </a:rPr>
              <a:t>  </a:t>
            </a:r>
            <a:r>
              <a:rPr lang="zh-CN" altLang="en-US" sz="2000" b="1" dirty="0">
                <a:solidFill>
                  <a:schemeClr val="accent1">
                    <a:lumMod val="75000"/>
                  </a:schemeClr>
                </a:solidFill>
              </a:rPr>
              <a:t>螺纹结合的使用要求和几何参数</a:t>
            </a:r>
            <a:r>
              <a:rPr lang="zh-CN" altLang="en-US" sz="2000" dirty="0" smtClean="0">
                <a:solidFill>
                  <a:schemeClr val="accent1">
                    <a:lumMod val="75000"/>
                  </a:schemeClr>
                </a:solidFill>
              </a:rPr>
              <a:t>----------------------------------------</a:t>
            </a:r>
            <a:r>
              <a:rPr lang="zh-CN" altLang="en-US" sz="2000" b="1" dirty="0" smtClean="0">
                <a:solidFill>
                  <a:schemeClr val="accent1">
                    <a:lumMod val="75000"/>
                  </a:schemeClr>
                </a:solidFill>
              </a:rPr>
              <a:t>(</a:t>
            </a:r>
            <a:r>
              <a:rPr lang="en-US" altLang="zh-CN" sz="2000" b="1" dirty="0">
                <a:solidFill>
                  <a:schemeClr val="accent1">
                    <a:lumMod val="75000"/>
                  </a:schemeClr>
                </a:solidFill>
              </a:rPr>
              <a:t>4)</a:t>
            </a:r>
          </a:p>
        </p:txBody>
      </p:sp>
      <p:sp>
        <p:nvSpPr>
          <p:cNvPr id="2055" name="Text Box 1035">
            <a:hlinkClick r:id="rId4" action="ppaction://hlinksldjump"/>
          </p:cNvPr>
          <p:cNvSpPr txBox="1">
            <a:spLocks noChangeArrowheads="1"/>
          </p:cNvSpPr>
          <p:nvPr/>
        </p:nvSpPr>
        <p:spPr bwMode="auto">
          <a:xfrm>
            <a:off x="1594858" y="2030577"/>
            <a:ext cx="7380288" cy="604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spcBef>
                <a:spcPct val="50000"/>
              </a:spcBef>
            </a:pPr>
            <a:r>
              <a:rPr lang="zh-CN" altLang="en-US" sz="2000" b="1" dirty="0"/>
              <a:t>9.1.2 普通螺纹的牙型和主要几何参数</a:t>
            </a:r>
            <a:r>
              <a:rPr lang="zh-CN" altLang="en-US" sz="2700" dirty="0"/>
              <a:t> </a:t>
            </a:r>
            <a:r>
              <a:rPr lang="zh-CN" altLang="en-US" sz="2000" dirty="0"/>
              <a:t>-----</a:t>
            </a:r>
            <a:r>
              <a:rPr lang="en-US" altLang="zh-CN" sz="2000" dirty="0" smtClean="0"/>
              <a:t>-----</a:t>
            </a:r>
            <a:r>
              <a:rPr lang="zh-CN" altLang="en-US" sz="2000" dirty="0" smtClean="0"/>
              <a:t>------------</a:t>
            </a:r>
            <a:r>
              <a:rPr lang="zh-CN" altLang="en-US" sz="2000" b="1" dirty="0" smtClean="0"/>
              <a:t>(</a:t>
            </a:r>
            <a:r>
              <a:rPr lang="en-US" altLang="zh-CN" sz="2000" b="1" dirty="0"/>
              <a:t>5)</a:t>
            </a:r>
          </a:p>
        </p:txBody>
      </p:sp>
      <p:sp>
        <p:nvSpPr>
          <p:cNvPr id="2056" name="Text Box 1036">
            <a:hlinkClick r:id="rId5" action="ppaction://hlinksldjump"/>
          </p:cNvPr>
          <p:cNvSpPr txBox="1">
            <a:spLocks noChangeArrowheads="1"/>
          </p:cNvSpPr>
          <p:nvPr/>
        </p:nvSpPr>
        <p:spPr bwMode="auto">
          <a:xfrm>
            <a:off x="1033165" y="2492638"/>
            <a:ext cx="8588375" cy="474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spcBef>
                <a:spcPct val="50000"/>
              </a:spcBef>
            </a:pPr>
            <a:r>
              <a:rPr lang="zh-CN" altLang="en-US" sz="2000" b="1" dirty="0">
                <a:solidFill>
                  <a:schemeClr val="accent1">
                    <a:lumMod val="75000"/>
                  </a:schemeClr>
                </a:solidFill>
                <a:latin typeface="宋体" pitchFamily="2" charset="-122"/>
              </a:rPr>
              <a:t>9.2 影响螺纹结合精度的因素</a:t>
            </a:r>
            <a:r>
              <a:rPr lang="zh-CN" altLang="en-US" sz="2000" dirty="0" smtClean="0">
                <a:solidFill>
                  <a:schemeClr val="accent1">
                    <a:lumMod val="75000"/>
                  </a:schemeClr>
                </a:solidFill>
                <a:hlinkClick r:id="rId5" action="ppaction://hlinksldjump"/>
              </a:rPr>
              <a:t>------------------------------------------------</a:t>
            </a:r>
            <a:r>
              <a:rPr lang="zh-CN" altLang="en-US" sz="2000" b="1" dirty="0" smtClean="0">
                <a:solidFill>
                  <a:schemeClr val="accent1">
                    <a:lumMod val="75000"/>
                  </a:schemeClr>
                </a:solidFill>
                <a:latin typeface="宋体" pitchFamily="2" charset="-122"/>
                <a:hlinkClick r:id="rId5" action="ppaction://hlinksldjump"/>
              </a:rPr>
              <a:t>(</a:t>
            </a:r>
            <a:r>
              <a:rPr lang="zh-CN" altLang="en-US" sz="2000" b="1" dirty="0">
                <a:solidFill>
                  <a:schemeClr val="accent1">
                    <a:lumMod val="75000"/>
                  </a:schemeClr>
                </a:solidFill>
                <a:latin typeface="宋体" pitchFamily="2" charset="-122"/>
              </a:rPr>
              <a:t>1</a:t>
            </a:r>
            <a:r>
              <a:rPr lang="en-US" altLang="zh-CN" sz="2000" b="1" dirty="0">
                <a:solidFill>
                  <a:schemeClr val="accent1">
                    <a:lumMod val="75000"/>
                  </a:schemeClr>
                </a:solidFill>
                <a:latin typeface="宋体" pitchFamily="2" charset="-122"/>
              </a:rPr>
              <a:t>3)</a:t>
            </a:r>
            <a:r>
              <a:rPr lang="en-US" altLang="zh-CN" sz="2000" dirty="0">
                <a:solidFill>
                  <a:schemeClr val="accent1">
                    <a:lumMod val="75000"/>
                  </a:schemeClr>
                </a:solidFill>
              </a:rPr>
              <a:t> </a:t>
            </a:r>
          </a:p>
        </p:txBody>
      </p:sp>
      <p:sp>
        <p:nvSpPr>
          <p:cNvPr id="2057" name="Text Box 1037">
            <a:hlinkClick r:id="rId6" action="ppaction://hlinksldjump"/>
          </p:cNvPr>
          <p:cNvSpPr txBox="1">
            <a:spLocks noChangeArrowheads="1"/>
          </p:cNvSpPr>
          <p:nvPr/>
        </p:nvSpPr>
        <p:spPr bwMode="auto">
          <a:xfrm>
            <a:off x="1517352" y="2819910"/>
            <a:ext cx="7025249" cy="474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spcBef>
                <a:spcPct val="50000"/>
              </a:spcBef>
            </a:pPr>
            <a:r>
              <a:rPr lang="zh-CN" altLang="en-US" sz="2000" b="1" dirty="0"/>
              <a:t>9. 2. 1 中径偏差的影响</a:t>
            </a:r>
            <a:r>
              <a:rPr lang="zh-CN" altLang="en-US" sz="2000" dirty="0"/>
              <a:t> </a:t>
            </a:r>
            <a:r>
              <a:rPr lang="zh-CN" altLang="en-US" sz="2000" b="1" dirty="0" smtClean="0"/>
              <a:t>-------------------------------</a:t>
            </a:r>
            <a:r>
              <a:rPr lang="en-US" altLang="zh-CN" sz="2000" b="1" dirty="0" smtClean="0"/>
              <a:t>-</a:t>
            </a:r>
            <a:r>
              <a:rPr lang="zh-CN" altLang="en-US" sz="2000" b="1" dirty="0" smtClean="0"/>
              <a:t>---------(</a:t>
            </a:r>
            <a:r>
              <a:rPr lang="zh-CN" altLang="en-US" sz="2000" b="1" dirty="0"/>
              <a:t>1</a:t>
            </a:r>
            <a:r>
              <a:rPr lang="en-US" altLang="zh-CN" sz="2000" b="1" dirty="0"/>
              <a:t>4)</a:t>
            </a:r>
          </a:p>
        </p:txBody>
      </p:sp>
      <p:sp>
        <p:nvSpPr>
          <p:cNvPr id="2058" name="Text Box 1038">
            <a:hlinkClick r:id="rId7" action="ppaction://hlinksldjump"/>
          </p:cNvPr>
          <p:cNvSpPr txBox="1">
            <a:spLocks noChangeArrowheads="1"/>
          </p:cNvSpPr>
          <p:nvPr/>
        </p:nvSpPr>
        <p:spPr bwMode="auto">
          <a:xfrm>
            <a:off x="1517352" y="3096746"/>
            <a:ext cx="7151858" cy="604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spcBef>
                <a:spcPct val="50000"/>
              </a:spcBef>
            </a:pPr>
            <a:r>
              <a:rPr lang="zh-CN" altLang="en-US" sz="2000" b="1" dirty="0"/>
              <a:t>9. 2. 2 螺距偏差的影响</a:t>
            </a:r>
            <a:r>
              <a:rPr lang="zh-CN" altLang="en-US" sz="2700" b="1" dirty="0"/>
              <a:t> </a:t>
            </a:r>
            <a:r>
              <a:rPr lang="zh-CN" altLang="en-US" sz="2700" b="1" dirty="0" smtClean="0"/>
              <a:t>-------------------------</a:t>
            </a:r>
            <a:r>
              <a:rPr lang="en-US" altLang="zh-CN" sz="2700" b="1" dirty="0" smtClean="0"/>
              <a:t>-----</a:t>
            </a:r>
            <a:r>
              <a:rPr lang="en-US" altLang="zh-CN" sz="2000" b="1" dirty="0" smtClean="0"/>
              <a:t>-(</a:t>
            </a:r>
            <a:r>
              <a:rPr lang="en-US" altLang="zh-CN" sz="2000" b="1" dirty="0"/>
              <a:t>15) </a:t>
            </a:r>
          </a:p>
        </p:txBody>
      </p:sp>
      <p:sp>
        <p:nvSpPr>
          <p:cNvPr id="2059" name="Text Box 1039">
            <a:hlinkClick r:id="rId8" action="ppaction://hlinksldjump"/>
          </p:cNvPr>
          <p:cNvSpPr txBox="1">
            <a:spLocks noChangeArrowheads="1"/>
          </p:cNvSpPr>
          <p:nvPr/>
        </p:nvSpPr>
        <p:spPr bwMode="auto">
          <a:xfrm>
            <a:off x="1517353" y="3576171"/>
            <a:ext cx="7380288" cy="474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spcBef>
                <a:spcPct val="50000"/>
              </a:spcBef>
            </a:pPr>
            <a:r>
              <a:rPr lang="zh-CN" altLang="en-US" sz="2000" b="1" dirty="0"/>
              <a:t>9.2.3  牙侧角偏差的影响 </a:t>
            </a:r>
            <a:r>
              <a:rPr lang="zh-CN" altLang="en-US" sz="2000" b="1" dirty="0" smtClean="0"/>
              <a:t>---------------------------------------(</a:t>
            </a:r>
            <a:r>
              <a:rPr lang="zh-CN" altLang="en-US" sz="2000" b="1" dirty="0"/>
              <a:t>1</a:t>
            </a:r>
            <a:r>
              <a:rPr lang="en-US" altLang="zh-CN" sz="2000" b="1" dirty="0"/>
              <a:t>7)</a:t>
            </a:r>
          </a:p>
        </p:txBody>
      </p:sp>
      <p:sp>
        <p:nvSpPr>
          <p:cNvPr id="2060" name="Text Box 1040">
            <a:hlinkClick r:id="rId8" action="ppaction://hlinksldjump"/>
          </p:cNvPr>
          <p:cNvSpPr txBox="1">
            <a:spLocks noChangeArrowheads="1"/>
          </p:cNvSpPr>
          <p:nvPr/>
        </p:nvSpPr>
        <p:spPr bwMode="auto">
          <a:xfrm>
            <a:off x="1553865" y="3958880"/>
            <a:ext cx="7115345" cy="474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spcBef>
                <a:spcPct val="50000"/>
              </a:spcBef>
            </a:pPr>
            <a:r>
              <a:rPr lang="zh-CN" altLang="en-US" sz="2000" b="1" dirty="0"/>
              <a:t>9.2.4  </a:t>
            </a:r>
            <a:r>
              <a:rPr lang="zh-CN" altLang="en-US" sz="2000" b="1" dirty="0">
                <a:latin typeface="宋体" pitchFamily="2" charset="-122"/>
              </a:rPr>
              <a:t>作用中径和中径的合格条件</a:t>
            </a:r>
            <a:r>
              <a:rPr lang="zh-CN" altLang="en-US" sz="2000" b="1" dirty="0" smtClean="0">
                <a:latin typeface="宋体" pitchFamily="2" charset="-122"/>
              </a:rPr>
              <a:t>-----------------(</a:t>
            </a:r>
            <a:r>
              <a:rPr lang="en-US" altLang="zh-CN" sz="2000" b="1" dirty="0">
                <a:latin typeface="宋体" pitchFamily="2" charset="-122"/>
              </a:rPr>
              <a:t>20) </a:t>
            </a:r>
          </a:p>
        </p:txBody>
      </p:sp>
      <p:sp>
        <p:nvSpPr>
          <p:cNvPr id="2061" name="Text Box 1041">
            <a:hlinkClick r:id="rId9" action="ppaction://hlinksldjump"/>
          </p:cNvPr>
          <p:cNvSpPr txBox="1">
            <a:spLocks noChangeArrowheads="1"/>
          </p:cNvSpPr>
          <p:nvPr/>
        </p:nvSpPr>
        <p:spPr bwMode="auto">
          <a:xfrm>
            <a:off x="1106191" y="4346963"/>
            <a:ext cx="8660300" cy="474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spcBef>
                <a:spcPct val="10000"/>
              </a:spcBef>
            </a:pPr>
            <a:r>
              <a:rPr lang="zh-CN" altLang="en-US" sz="2000" b="1" dirty="0">
                <a:solidFill>
                  <a:schemeClr val="accent1">
                    <a:lumMod val="75000"/>
                  </a:schemeClr>
                </a:solidFill>
                <a:latin typeface="宋体" pitchFamily="2" charset="-122"/>
              </a:rPr>
              <a:t>9.3 普通螺纹公差</a:t>
            </a:r>
            <a:r>
              <a:rPr lang="zh-CN" altLang="en-US" sz="2000" dirty="0">
                <a:solidFill>
                  <a:schemeClr val="accent1">
                    <a:lumMod val="75000"/>
                  </a:schemeClr>
                </a:solidFill>
              </a:rPr>
              <a:t> </a:t>
            </a:r>
            <a:r>
              <a:rPr lang="zh-CN" altLang="en-US" sz="2000" b="1" dirty="0">
                <a:solidFill>
                  <a:schemeClr val="accent1">
                    <a:lumMod val="75000"/>
                  </a:schemeClr>
                </a:solidFill>
              </a:rPr>
              <a:t>与配合</a:t>
            </a:r>
            <a:r>
              <a:rPr lang="zh-CN" altLang="en-US" sz="2000" dirty="0" smtClean="0">
                <a:solidFill>
                  <a:schemeClr val="accent1">
                    <a:lumMod val="75000"/>
                  </a:schemeClr>
                </a:solidFill>
              </a:rPr>
              <a:t>---------------------------------------------------</a:t>
            </a:r>
            <a:r>
              <a:rPr lang="zh-CN" altLang="en-US" sz="2000" b="1" dirty="0" smtClean="0">
                <a:solidFill>
                  <a:schemeClr val="accent1">
                    <a:lumMod val="75000"/>
                  </a:schemeClr>
                </a:solidFill>
              </a:rPr>
              <a:t>---(</a:t>
            </a:r>
            <a:r>
              <a:rPr lang="en-US" altLang="zh-CN" sz="2000" b="1" dirty="0">
                <a:solidFill>
                  <a:schemeClr val="accent1">
                    <a:lumMod val="75000"/>
                  </a:schemeClr>
                </a:solidFill>
              </a:rPr>
              <a:t>23)</a:t>
            </a:r>
          </a:p>
        </p:txBody>
      </p:sp>
      <p:sp>
        <p:nvSpPr>
          <p:cNvPr id="2062" name="Text Box 1042">
            <a:hlinkClick r:id="rId8" action="ppaction://hlinksldjump"/>
          </p:cNvPr>
          <p:cNvSpPr txBox="1">
            <a:spLocks noChangeArrowheads="1"/>
          </p:cNvSpPr>
          <p:nvPr/>
        </p:nvSpPr>
        <p:spPr bwMode="auto">
          <a:xfrm>
            <a:off x="1517352" y="4742984"/>
            <a:ext cx="7380288" cy="474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spcBef>
                <a:spcPct val="50000"/>
              </a:spcBef>
            </a:pPr>
            <a:r>
              <a:rPr lang="zh-CN" altLang="en-US" sz="2000" b="1" dirty="0">
                <a:latin typeface="宋体" pitchFamily="2" charset="-122"/>
              </a:rPr>
              <a:t>9.3.1 普通螺纹公差标准的基本结构(</a:t>
            </a:r>
            <a:r>
              <a:rPr lang="zh-CN" altLang="en-US" sz="2000" dirty="0"/>
              <a:t>图9.8</a:t>
            </a:r>
            <a:r>
              <a:rPr lang="zh-CN" altLang="en-US" sz="2000" dirty="0" smtClean="0"/>
              <a:t>)--------------</a:t>
            </a:r>
            <a:r>
              <a:rPr lang="zh-CN" altLang="en-US" sz="2000" b="1" dirty="0" smtClean="0"/>
              <a:t>(</a:t>
            </a:r>
            <a:r>
              <a:rPr lang="en-US" altLang="zh-CN" sz="2000" b="1" dirty="0"/>
              <a:t>23)</a:t>
            </a:r>
            <a:endParaRPr lang="en-US" altLang="zh-CN" sz="2000" b="1" dirty="0">
              <a:latin typeface="宋体" pitchFamily="2" charset="-122"/>
            </a:endParaRPr>
          </a:p>
        </p:txBody>
      </p:sp>
      <p:sp>
        <p:nvSpPr>
          <p:cNvPr id="2063" name="Text Box 1043">
            <a:hlinkClick r:id="rId8" action="ppaction://hlinksldjump"/>
          </p:cNvPr>
          <p:cNvSpPr txBox="1">
            <a:spLocks noChangeArrowheads="1"/>
          </p:cNvSpPr>
          <p:nvPr/>
        </p:nvSpPr>
        <p:spPr bwMode="auto">
          <a:xfrm>
            <a:off x="1517352" y="5128746"/>
            <a:ext cx="7503551" cy="474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spcBef>
                <a:spcPct val="50000"/>
              </a:spcBef>
            </a:pPr>
            <a:r>
              <a:rPr lang="zh-CN" altLang="en-US" sz="2000" b="1" dirty="0"/>
              <a:t>9. 3 .2  螺纹公差带 </a:t>
            </a:r>
            <a:r>
              <a:rPr lang="zh-CN" altLang="en-US" sz="2000" b="1" dirty="0" smtClean="0"/>
              <a:t>-----------------------------------------------(</a:t>
            </a:r>
            <a:r>
              <a:rPr lang="en-US" altLang="zh-CN" sz="2000" b="1" dirty="0"/>
              <a:t>24)</a:t>
            </a:r>
          </a:p>
        </p:txBody>
      </p:sp>
      <p:sp>
        <p:nvSpPr>
          <p:cNvPr id="2064" name="Text Box 1051">
            <a:hlinkClick r:id="rId8" action="ppaction://hlinksldjump"/>
          </p:cNvPr>
          <p:cNvSpPr txBox="1">
            <a:spLocks noChangeArrowheads="1"/>
          </p:cNvSpPr>
          <p:nvPr/>
        </p:nvSpPr>
        <p:spPr bwMode="auto">
          <a:xfrm>
            <a:off x="1549102" y="5541496"/>
            <a:ext cx="7471801"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2000" b="1" dirty="0"/>
              <a:t>9.3.3  </a:t>
            </a:r>
            <a:r>
              <a:rPr lang="zh-CN" altLang="en-US" sz="2000" b="1" dirty="0"/>
              <a:t>螺纹的旋合长度与公差精度等级</a:t>
            </a:r>
            <a:r>
              <a:rPr lang="en-US" altLang="zh-CN" sz="2000" b="1" dirty="0" smtClean="0"/>
              <a:t>--------------------</a:t>
            </a:r>
            <a:r>
              <a:rPr lang="zh-CN" altLang="en-US" sz="2000" b="1" dirty="0" smtClean="0"/>
              <a:t>（</a:t>
            </a:r>
            <a:r>
              <a:rPr lang="en-US" altLang="zh-CN" sz="2000" b="1" dirty="0" smtClean="0"/>
              <a:t>30</a:t>
            </a:r>
            <a:r>
              <a:rPr lang="zh-CN" altLang="en-US" sz="2000" b="1" dirty="0" smtClean="0"/>
              <a:t>）</a:t>
            </a:r>
            <a:endParaRPr lang="zh-CN" altLang="en-US" sz="2000" b="1" dirty="0"/>
          </a:p>
        </p:txBody>
      </p:sp>
      <p:sp>
        <p:nvSpPr>
          <p:cNvPr id="26652" name="Text Box 1052">
            <a:hlinkClick r:id="rId10" action="ppaction://hlinksldjump"/>
          </p:cNvPr>
          <p:cNvSpPr txBox="1">
            <a:spLocks noChangeArrowheads="1"/>
          </p:cNvSpPr>
          <p:nvPr/>
        </p:nvSpPr>
        <p:spPr bwMode="auto">
          <a:xfrm>
            <a:off x="1569740" y="5919078"/>
            <a:ext cx="7451163"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2000" b="1" dirty="0"/>
              <a:t>9.3.4  </a:t>
            </a:r>
            <a:r>
              <a:rPr lang="zh-CN" altLang="en-US" sz="2000" b="1" dirty="0"/>
              <a:t>保证配合性质的其他技术要求</a:t>
            </a:r>
            <a:r>
              <a:rPr lang="en-US" altLang="zh-CN" sz="2000" b="1" dirty="0" smtClean="0"/>
              <a:t>-----------------------</a:t>
            </a:r>
            <a:r>
              <a:rPr lang="zh-CN" altLang="en-US" sz="2000" b="1" dirty="0"/>
              <a:t>（</a:t>
            </a:r>
            <a:r>
              <a:rPr lang="en-US" altLang="zh-CN" sz="2000" b="1" dirty="0" smtClean="0"/>
              <a:t>32</a:t>
            </a:r>
            <a:r>
              <a:rPr lang="zh-CN" altLang="en-US" sz="2000" b="1" dirty="0" smtClean="0"/>
              <a:t>）</a:t>
            </a:r>
            <a:endParaRPr lang="zh-CN" altLang="en-US" sz="2000" b="1"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51"/>
                                        </p:tgtEl>
                                        <p:attrNameLst>
                                          <p:attrName>style.visibility</p:attrName>
                                        </p:attrNameLst>
                                      </p:cBhvr>
                                      <p:to>
                                        <p:strVal val="visible"/>
                                      </p:to>
                                    </p:set>
                                    <p:animEffect transition="in" filter="wipe(left)">
                                      <p:cBhvr>
                                        <p:cTn id="7" dur="500"/>
                                        <p:tgtEl>
                                          <p:spTgt spid="205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052"/>
                                        </p:tgtEl>
                                        <p:attrNameLst>
                                          <p:attrName>style.visibility</p:attrName>
                                        </p:attrNameLst>
                                      </p:cBhvr>
                                      <p:to>
                                        <p:strVal val="visible"/>
                                      </p:to>
                                    </p:set>
                                    <p:animEffect transition="in" filter="wipe(left)">
                                      <p:cBhvr>
                                        <p:cTn id="12" dur="500"/>
                                        <p:tgtEl>
                                          <p:spTgt spid="205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054"/>
                                        </p:tgtEl>
                                        <p:attrNameLst>
                                          <p:attrName>style.visibility</p:attrName>
                                        </p:attrNameLst>
                                      </p:cBhvr>
                                      <p:to>
                                        <p:strVal val="visible"/>
                                      </p:to>
                                    </p:set>
                                    <p:animEffect transition="in" filter="wipe(left)">
                                      <p:cBhvr>
                                        <p:cTn id="17" dur="500"/>
                                        <p:tgtEl>
                                          <p:spTgt spid="205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2053"/>
                                        </p:tgtEl>
                                        <p:attrNameLst>
                                          <p:attrName>style.visibility</p:attrName>
                                        </p:attrNameLst>
                                      </p:cBhvr>
                                      <p:to>
                                        <p:strVal val="visible"/>
                                      </p:to>
                                    </p:set>
                                    <p:animEffect transition="in" filter="wipe(down)">
                                      <p:cBhvr>
                                        <p:cTn id="22" dur="500"/>
                                        <p:tgtEl>
                                          <p:spTgt spid="205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2055"/>
                                        </p:tgtEl>
                                        <p:attrNameLst>
                                          <p:attrName>style.visibility</p:attrName>
                                        </p:attrNameLst>
                                      </p:cBhvr>
                                      <p:to>
                                        <p:strVal val="visible"/>
                                      </p:to>
                                    </p:set>
                                    <p:animEffect transition="in" filter="wipe(down)">
                                      <p:cBhvr>
                                        <p:cTn id="27" dur="500"/>
                                        <p:tgtEl>
                                          <p:spTgt spid="205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2056"/>
                                        </p:tgtEl>
                                        <p:attrNameLst>
                                          <p:attrName>style.visibility</p:attrName>
                                        </p:attrNameLst>
                                      </p:cBhvr>
                                      <p:to>
                                        <p:strVal val="visible"/>
                                      </p:to>
                                    </p:set>
                                    <p:animEffect transition="in" filter="wipe(down)">
                                      <p:cBhvr>
                                        <p:cTn id="32" dur="500"/>
                                        <p:tgtEl>
                                          <p:spTgt spid="2056"/>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2057"/>
                                        </p:tgtEl>
                                        <p:attrNameLst>
                                          <p:attrName>style.visibility</p:attrName>
                                        </p:attrNameLst>
                                      </p:cBhvr>
                                      <p:to>
                                        <p:strVal val="visible"/>
                                      </p:to>
                                    </p:set>
                                    <p:animEffect transition="in" filter="wipe(down)">
                                      <p:cBhvr>
                                        <p:cTn id="37" dur="500"/>
                                        <p:tgtEl>
                                          <p:spTgt spid="205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2058"/>
                                        </p:tgtEl>
                                        <p:attrNameLst>
                                          <p:attrName>style.visibility</p:attrName>
                                        </p:attrNameLst>
                                      </p:cBhvr>
                                      <p:to>
                                        <p:strVal val="visible"/>
                                      </p:to>
                                    </p:set>
                                    <p:animEffect transition="in" filter="wipe(down)">
                                      <p:cBhvr>
                                        <p:cTn id="42" dur="500"/>
                                        <p:tgtEl>
                                          <p:spTgt spid="2058"/>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2059"/>
                                        </p:tgtEl>
                                        <p:attrNameLst>
                                          <p:attrName>style.visibility</p:attrName>
                                        </p:attrNameLst>
                                      </p:cBhvr>
                                      <p:to>
                                        <p:strVal val="visible"/>
                                      </p:to>
                                    </p:set>
                                    <p:animEffect transition="in" filter="wipe(down)">
                                      <p:cBhvr>
                                        <p:cTn id="47" dur="500"/>
                                        <p:tgtEl>
                                          <p:spTgt spid="2059"/>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2060"/>
                                        </p:tgtEl>
                                        <p:attrNameLst>
                                          <p:attrName>style.visibility</p:attrName>
                                        </p:attrNameLst>
                                      </p:cBhvr>
                                      <p:to>
                                        <p:strVal val="visible"/>
                                      </p:to>
                                    </p:set>
                                    <p:animEffect transition="in" filter="wipe(down)">
                                      <p:cBhvr>
                                        <p:cTn id="52" dur="500"/>
                                        <p:tgtEl>
                                          <p:spTgt spid="2060"/>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2061"/>
                                        </p:tgtEl>
                                        <p:attrNameLst>
                                          <p:attrName>style.visibility</p:attrName>
                                        </p:attrNameLst>
                                      </p:cBhvr>
                                      <p:to>
                                        <p:strVal val="visible"/>
                                      </p:to>
                                    </p:set>
                                    <p:animEffect transition="in" filter="wipe(left)">
                                      <p:cBhvr>
                                        <p:cTn id="57" dur="500"/>
                                        <p:tgtEl>
                                          <p:spTgt spid="2061"/>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2062"/>
                                        </p:tgtEl>
                                        <p:attrNameLst>
                                          <p:attrName>style.visibility</p:attrName>
                                        </p:attrNameLst>
                                      </p:cBhvr>
                                      <p:to>
                                        <p:strVal val="visible"/>
                                      </p:to>
                                    </p:set>
                                    <p:animEffect transition="in" filter="wipe(left)">
                                      <p:cBhvr>
                                        <p:cTn id="62" dur="500"/>
                                        <p:tgtEl>
                                          <p:spTgt spid="2062"/>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2063"/>
                                        </p:tgtEl>
                                        <p:attrNameLst>
                                          <p:attrName>style.visibility</p:attrName>
                                        </p:attrNameLst>
                                      </p:cBhvr>
                                      <p:to>
                                        <p:strVal val="visible"/>
                                      </p:to>
                                    </p:set>
                                    <p:animEffect transition="in" filter="wipe(left)">
                                      <p:cBhvr>
                                        <p:cTn id="67" dur="500"/>
                                        <p:tgtEl>
                                          <p:spTgt spid="2063"/>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2064"/>
                                        </p:tgtEl>
                                        <p:attrNameLst>
                                          <p:attrName>style.visibility</p:attrName>
                                        </p:attrNameLst>
                                      </p:cBhvr>
                                      <p:to>
                                        <p:strVal val="visible"/>
                                      </p:to>
                                    </p:set>
                                    <p:animEffect transition="in" filter="wipe(left)">
                                      <p:cBhvr>
                                        <p:cTn id="72" dur="500"/>
                                        <p:tgtEl>
                                          <p:spTgt spid="2064"/>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grpId="0" nodeType="clickEffect">
                                  <p:stCondLst>
                                    <p:cond delay="0"/>
                                  </p:stCondLst>
                                  <p:childTnLst>
                                    <p:set>
                                      <p:cBhvr>
                                        <p:cTn id="76" dur="1" fill="hold">
                                          <p:stCondLst>
                                            <p:cond delay="0"/>
                                          </p:stCondLst>
                                        </p:cTn>
                                        <p:tgtEl>
                                          <p:spTgt spid="26652"/>
                                        </p:tgtEl>
                                        <p:attrNameLst>
                                          <p:attrName>style.visibility</p:attrName>
                                        </p:attrNameLst>
                                      </p:cBhvr>
                                      <p:to>
                                        <p:strVal val="visible"/>
                                      </p:to>
                                    </p:set>
                                    <p:animEffect transition="in" filter="wipe(left)">
                                      <p:cBhvr>
                                        <p:cTn id="77" dur="500"/>
                                        <p:tgtEl>
                                          <p:spTgt spid="266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1" grpId="0"/>
      <p:bldP spid="2052" grpId="0"/>
      <p:bldP spid="2053" grpId="0"/>
      <p:bldP spid="2054" grpId="0"/>
      <p:bldP spid="2055" grpId="0"/>
      <p:bldP spid="2056" grpId="0"/>
      <p:bldP spid="2057" grpId="0"/>
      <p:bldP spid="2058" grpId="0"/>
      <p:bldP spid="2059" grpId="0"/>
      <p:bldP spid="2060" grpId="0"/>
      <p:bldP spid="2061" grpId="0"/>
      <p:bldP spid="2062" grpId="0"/>
      <p:bldP spid="2063" grpId="0"/>
      <p:bldP spid="2064" grpId="0"/>
      <p:bldP spid="2665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灯片编号占位符 3"/>
          <p:cNvSpPr>
            <a:spLocks noGrp="1"/>
          </p:cNvSpPr>
          <p:nvPr>
            <p:ph type="sldNum" sz="quarter" idx="12"/>
          </p:nvPr>
        </p:nvSpPr>
        <p:spPr>
          <a:noFill/>
        </p:spPr>
        <p:txBody>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fld id="{BB9DF8FC-F584-42DD-A9BB-13E3D3ED4335}" type="slidenum">
              <a:rPr lang="zh-CN" altLang="en-US" smtClean="0"/>
              <a:pPr/>
              <a:t>10</a:t>
            </a:fld>
            <a:endParaRPr lang="en-US" altLang="zh-CN" smtClean="0"/>
          </a:p>
        </p:txBody>
      </p:sp>
      <p:pic>
        <p:nvPicPr>
          <p:cNvPr id="12308" name="Picture 2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16100" y="2951653"/>
            <a:ext cx="7232650" cy="3473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93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1093" y="493822"/>
            <a:ext cx="6115050"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939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1093" y="1020138"/>
            <a:ext cx="96488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9396"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11093" y="1478925"/>
            <a:ext cx="612457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9397"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92778" y="1982651"/>
            <a:ext cx="9563100" cy="1123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9394"/>
                                        </p:tgtEl>
                                        <p:attrNameLst>
                                          <p:attrName>style.visibility</p:attrName>
                                        </p:attrNameLst>
                                      </p:cBhvr>
                                      <p:to>
                                        <p:strVal val="visible"/>
                                      </p:to>
                                    </p:set>
                                    <p:animEffect transition="in" filter="wipe(left)">
                                      <p:cBhvr>
                                        <p:cTn id="7" dur="500"/>
                                        <p:tgtEl>
                                          <p:spTgt spid="5939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2308"/>
                                        </p:tgtEl>
                                        <p:attrNameLst>
                                          <p:attrName>style.visibility</p:attrName>
                                        </p:attrNameLst>
                                      </p:cBhvr>
                                      <p:to>
                                        <p:strVal val="visible"/>
                                      </p:to>
                                    </p:set>
                                    <p:anim calcmode="lin" valueType="num">
                                      <p:cBhvr additive="base">
                                        <p:cTn id="12" dur="1750" fill="hold"/>
                                        <p:tgtEl>
                                          <p:spTgt spid="12308"/>
                                        </p:tgtEl>
                                        <p:attrNameLst>
                                          <p:attrName>ppt_x</p:attrName>
                                        </p:attrNameLst>
                                      </p:cBhvr>
                                      <p:tavLst>
                                        <p:tav tm="0">
                                          <p:val>
                                            <p:strVal val="#ppt_x"/>
                                          </p:val>
                                        </p:tav>
                                        <p:tav tm="100000">
                                          <p:val>
                                            <p:strVal val="#ppt_x"/>
                                          </p:val>
                                        </p:tav>
                                      </p:tavLst>
                                    </p:anim>
                                    <p:anim calcmode="lin" valueType="num">
                                      <p:cBhvr additive="base">
                                        <p:cTn id="13" dur="1750" fill="hold"/>
                                        <p:tgtEl>
                                          <p:spTgt spid="12308"/>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59395"/>
                                        </p:tgtEl>
                                        <p:attrNameLst>
                                          <p:attrName>style.visibility</p:attrName>
                                        </p:attrNameLst>
                                      </p:cBhvr>
                                      <p:to>
                                        <p:strVal val="visible"/>
                                      </p:to>
                                    </p:set>
                                    <p:animEffect transition="in" filter="wipe(left)">
                                      <p:cBhvr>
                                        <p:cTn id="18" dur="500"/>
                                        <p:tgtEl>
                                          <p:spTgt spid="59395"/>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59396"/>
                                        </p:tgtEl>
                                        <p:attrNameLst>
                                          <p:attrName>style.visibility</p:attrName>
                                        </p:attrNameLst>
                                      </p:cBhvr>
                                      <p:to>
                                        <p:strVal val="visible"/>
                                      </p:to>
                                    </p:set>
                                    <p:animEffect transition="in" filter="wipe(left)">
                                      <p:cBhvr>
                                        <p:cTn id="23" dur="500"/>
                                        <p:tgtEl>
                                          <p:spTgt spid="59396"/>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59397"/>
                                        </p:tgtEl>
                                        <p:attrNameLst>
                                          <p:attrName>style.visibility</p:attrName>
                                        </p:attrNameLst>
                                      </p:cBhvr>
                                      <p:to>
                                        <p:strVal val="visible"/>
                                      </p:to>
                                    </p:set>
                                    <p:animEffect transition="in" filter="wipe(left)">
                                      <p:cBhvr>
                                        <p:cTn id="28" dur="500"/>
                                        <p:tgtEl>
                                          <p:spTgt spid="593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a:spLocks noGrp="1"/>
          </p:cNvSpPr>
          <p:nvPr>
            <p:ph type="sldNum" sz="quarter" idx="12"/>
          </p:nvPr>
        </p:nvSpPr>
        <p:spPr>
          <a:noFill/>
        </p:spPr>
        <p:txBody>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4505BB73-2381-4582-8887-279F07782232}" type="slidenum">
              <a:rPr kumimoji="0" lang="zh-CN" altLang="en-US" sz="2200" smtClean="0">
                <a:solidFill>
                  <a:srgbClr val="0000FF"/>
                </a:solidFill>
              </a:rPr>
              <a:pPr eaLnBrk="1" hangingPunct="1"/>
              <a:t>11</a:t>
            </a:fld>
            <a:endParaRPr kumimoji="0" lang="en-US" altLang="zh-CN" sz="2200" smtClean="0">
              <a:solidFill>
                <a:srgbClr val="0000FF"/>
              </a:solidFill>
            </a:endParaRPr>
          </a:p>
        </p:txBody>
      </p:sp>
      <p:sp>
        <p:nvSpPr>
          <p:cNvPr id="6150" name="Text Box 6"/>
          <p:cNvSpPr txBox="1">
            <a:spLocks noChangeArrowheads="1"/>
          </p:cNvSpPr>
          <p:nvPr/>
        </p:nvSpPr>
        <p:spPr bwMode="auto">
          <a:xfrm>
            <a:off x="596927" y="589231"/>
            <a:ext cx="5136923" cy="474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(7)  </a:t>
            </a:r>
            <a:r>
              <a:rPr lang="zh-CN" altLang="en-US" b="1" dirty="0">
                <a:latin typeface="宋体" pitchFamily="2" charset="-122"/>
              </a:rPr>
              <a:t>螺纹旋合长度</a:t>
            </a:r>
            <a:r>
              <a:rPr lang="zh-CN" altLang="en-US" b="1" dirty="0"/>
              <a:t> (见图9.4 )  </a:t>
            </a:r>
          </a:p>
        </p:txBody>
      </p:sp>
      <p:sp>
        <p:nvSpPr>
          <p:cNvPr id="6181" name="Text Box 37"/>
          <p:cNvSpPr txBox="1">
            <a:spLocks noChangeArrowheads="1"/>
          </p:cNvSpPr>
          <p:nvPr/>
        </p:nvSpPr>
        <p:spPr bwMode="auto">
          <a:xfrm>
            <a:off x="441352" y="1081356"/>
            <a:ext cx="9701197"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dirty="0"/>
              <a:t>  </a:t>
            </a:r>
            <a:r>
              <a:rPr lang="zh-CN" altLang="en-US" b="1" dirty="0" smtClean="0"/>
              <a:t>螺纹旋合长度</a:t>
            </a:r>
            <a:r>
              <a:rPr lang="zh-CN" altLang="en-US" b="1" dirty="0"/>
              <a:t>是指两个配合的螺纹的有效螺纹相互接触的轴向长度。</a:t>
            </a:r>
          </a:p>
        </p:txBody>
      </p:sp>
      <p:sp>
        <p:nvSpPr>
          <p:cNvPr id="2" name="矩形 1"/>
          <p:cNvSpPr>
            <a:spLocks noChangeArrowheads="1"/>
          </p:cNvSpPr>
          <p:nvPr/>
        </p:nvSpPr>
        <p:spPr bwMode="auto">
          <a:xfrm>
            <a:off x="690875" y="2291951"/>
            <a:ext cx="4662622"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b="1" dirty="0"/>
              <a:t>         螺纹接触高度是指在两个同轴配合螺纹的牙型上</a:t>
            </a:r>
            <a:r>
              <a:rPr lang="en-US" altLang="zh-CN" b="1" dirty="0"/>
              <a:t>,</a:t>
            </a:r>
            <a:r>
              <a:rPr lang="zh-CN" altLang="en-US" b="1" dirty="0"/>
              <a:t>外螺纹牙顶至内螺纹牙顶间的径向距离</a:t>
            </a:r>
            <a:r>
              <a:rPr lang="en-US" altLang="zh-CN" b="1" dirty="0"/>
              <a:t>,</a:t>
            </a:r>
            <a:r>
              <a:rPr lang="zh-CN" altLang="en-US" b="1" dirty="0"/>
              <a:t>即内、外螺纹的牙型重叠径向高度。</a:t>
            </a:r>
          </a:p>
        </p:txBody>
      </p:sp>
      <p:pic>
        <p:nvPicPr>
          <p:cNvPr id="593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74390" y="1625357"/>
            <a:ext cx="4186238" cy="41510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AutoShape 61"/>
          <p:cNvSpPr>
            <a:spLocks/>
          </p:cNvSpPr>
          <p:nvPr/>
        </p:nvSpPr>
        <p:spPr bwMode="auto">
          <a:xfrm>
            <a:off x="9207693" y="2407775"/>
            <a:ext cx="1211262" cy="609600"/>
          </a:xfrm>
          <a:prstGeom prst="borderCallout2">
            <a:avLst>
              <a:gd name="adj1" fmla="val 18750"/>
              <a:gd name="adj2" fmla="val -7870"/>
              <a:gd name="adj3" fmla="val 18750"/>
              <a:gd name="adj4" fmla="val -59509"/>
              <a:gd name="adj5" fmla="val 386699"/>
              <a:gd name="adj6" fmla="val -149469"/>
            </a:avLst>
          </a:prstGeom>
          <a:solidFill>
            <a:schemeClr val="bg1"/>
          </a:solidFill>
          <a:ln w="57150">
            <a:solidFill>
              <a:srgbClr val="FF0000"/>
            </a:solidFill>
            <a:miter lim="800000"/>
            <a:headEnd type="non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lstStyle/>
          <a:p>
            <a:pPr algn="ctr" defTabSz="1044575"/>
            <a:r>
              <a:rPr lang="zh-CN" altLang="en-US" sz="3200" b="1"/>
              <a:t>轴线</a:t>
            </a:r>
          </a:p>
        </p:txBody>
      </p:sp>
      <p:sp>
        <p:nvSpPr>
          <p:cNvPr id="14" name="Line 57"/>
          <p:cNvSpPr>
            <a:spLocks noChangeShapeType="1"/>
          </p:cNvSpPr>
          <p:nvPr/>
        </p:nvSpPr>
        <p:spPr bwMode="auto">
          <a:xfrm>
            <a:off x="6101001" y="2311117"/>
            <a:ext cx="2472531" cy="0"/>
          </a:xfrm>
          <a:prstGeom prst="line">
            <a:avLst/>
          </a:prstGeom>
          <a:noFill/>
          <a:ln w="57150">
            <a:solidFill>
              <a:srgbClr val="FF00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mc:AlternateContent xmlns:mc="http://schemas.openxmlformats.org/markup-compatibility/2006">
        <mc:Choice xmlns:a14="http://schemas.microsoft.com/office/drawing/2010/main" Requires="a14">
          <p:sp>
            <p:nvSpPr>
              <p:cNvPr id="15" name="Text Box 6"/>
              <p:cNvSpPr txBox="1">
                <a:spLocks noChangeArrowheads="1"/>
              </p:cNvSpPr>
              <p:nvPr/>
            </p:nvSpPr>
            <p:spPr bwMode="auto">
              <a:xfrm>
                <a:off x="569117" y="1858925"/>
                <a:ext cx="3659188" cy="474844"/>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smtClean="0"/>
                  <a:t>(</a:t>
                </a:r>
                <a:r>
                  <a:rPr lang="en-US" altLang="zh-CN" b="1" dirty="0"/>
                  <a:t>8</a:t>
                </a:r>
                <a:r>
                  <a:rPr lang="zh-CN" altLang="en-US" b="1" dirty="0"/>
                  <a:t>)  </a:t>
                </a:r>
                <a:r>
                  <a:rPr lang="zh-CN" altLang="en-US" b="1" dirty="0" smtClean="0">
                    <a:latin typeface="宋体" pitchFamily="2" charset="-122"/>
                  </a:rPr>
                  <a:t>螺纹接触高度</a:t>
                </a:r>
                <a:r>
                  <a:rPr lang="en-US" altLang="zh-CN" b="1" dirty="0" smtClean="0">
                    <a:latin typeface="宋体" pitchFamily="2" charset="-122"/>
                  </a:rPr>
                  <a:t>(</a:t>
                </a:r>
                <a14:m>
                  <m:oMath xmlns:m="http://schemas.openxmlformats.org/officeDocument/2006/math">
                    <m:sSub>
                      <m:sSubPr>
                        <m:ctrlPr>
                          <a:rPr lang="en-US" altLang="zh-CN" b="1" i="1" smtClean="0">
                            <a:latin typeface="Cambria Math"/>
                          </a:rPr>
                        </m:ctrlPr>
                      </m:sSubPr>
                      <m:e>
                        <m:r>
                          <a:rPr lang="en-US" altLang="zh-CN" b="1" i="1" smtClean="0">
                            <a:latin typeface="Cambria Math"/>
                          </a:rPr>
                          <m:t>𝑯</m:t>
                        </m:r>
                      </m:e>
                      <m:sub>
                        <m:r>
                          <a:rPr lang="en-US" altLang="zh-CN" b="1" i="1" smtClean="0">
                            <a:latin typeface="Cambria Math"/>
                          </a:rPr>
                          <m:t>𝟎</m:t>
                        </m:r>
                      </m:sub>
                    </m:sSub>
                  </m:oMath>
                </a14:m>
                <a:r>
                  <a:rPr lang="en-US" altLang="zh-CN" b="1" dirty="0" smtClean="0">
                    <a:latin typeface="宋体" pitchFamily="2" charset="-122"/>
                  </a:rPr>
                  <a:t>)</a:t>
                </a:r>
                <a:r>
                  <a:rPr lang="zh-CN" altLang="en-US" b="1" dirty="0" smtClean="0"/>
                  <a:t>  </a:t>
                </a:r>
                <a:endParaRPr lang="zh-CN" altLang="en-US" b="1" dirty="0"/>
              </a:p>
            </p:txBody>
          </p:sp>
        </mc:Choice>
        <mc:Fallback>
          <p:sp>
            <p:nvSpPr>
              <p:cNvPr id="15" name="Text Box 6"/>
              <p:cNvSpPr txBox="1">
                <a:spLocks noRot="1" noChangeAspect="1" noMove="1" noResize="1" noEditPoints="1" noAdjustHandles="1" noChangeArrowheads="1" noChangeShapeType="1" noTextEdit="1"/>
              </p:cNvSpPr>
              <p:nvPr/>
            </p:nvSpPr>
            <p:spPr bwMode="auto">
              <a:xfrm>
                <a:off x="569117" y="1858925"/>
                <a:ext cx="3659188" cy="474844"/>
              </a:xfrm>
              <a:prstGeom prst="rect">
                <a:avLst/>
              </a:prstGeom>
              <a:blipFill rotWithShape="1">
                <a:blip r:embed="rId3"/>
                <a:stretch>
                  <a:fillRect l="-2163" t="-12821" b="-28205"/>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6150">
                                            <p:txEl>
                                              <p:pRg st="0" end="0"/>
                                            </p:txEl>
                                          </p:spTgt>
                                        </p:tgtEl>
                                        <p:attrNameLst>
                                          <p:attrName>style.visibility</p:attrName>
                                        </p:attrNameLst>
                                      </p:cBhvr>
                                      <p:to>
                                        <p:strVal val="visible"/>
                                      </p:to>
                                    </p:set>
                                    <p:animEffect transition="in" filter="wipe(left)">
                                      <p:cBhvr>
                                        <p:cTn id="7" dur="300"/>
                                        <p:tgtEl>
                                          <p:spTgt spid="6150">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8" fill="hold" nodeType="clickEffect">
                                  <p:stCondLst>
                                    <p:cond delay="0"/>
                                  </p:stCondLst>
                                  <p:childTnLst>
                                    <p:set>
                                      <p:cBhvr>
                                        <p:cTn id="11" dur="1" fill="hold">
                                          <p:stCondLst>
                                            <p:cond delay="0"/>
                                          </p:stCondLst>
                                        </p:cTn>
                                        <p:tgtEl>
                                          <p:spTgt spid="59394"/>
                                        </p:tgtEl>
                                        <p:attrNameLst>
                                          <p:attrName>style.visibility</p:attrName>
                                        </p:attrNameLst>
                                      </p:cBhvr>
                                      <p:to>
                                        <p:strVal val="visible"/>
                                      </p:to>
                                    </p:set>
                                    <p:anim calcmode="lin" valueType="num">
                                      <p:cBhvr additive="base">
                                        <p:cTn id="12" dur="500" fill="hold"/>
                                        <p:tgtEl>
                                          <p:spTgt spid="59394"/>
                                        </p:tgtEl>
                                        <p:attrNameLst>
                                          <p:attrName>ppt_x</p:attrName>
                                        </p:attrNameLst>
                                      </p:cBhvr>
                                      <p:tavLst>
                                        <p:tav tm="0">
                                          <p:val>
                                            <p:strVal val="0-#ppt_w/2"/>
                                          </p:val>
                                        </p:tav>
                                        <p:tav tm="100000">
                                          <p:val>
                                            <p:strVal val="#ppt_x"/>
                                          </p:val>
                                        </p:tav>
                                      </p:tavLst>
                                    </p:anim>
                                    <p:anim calcmode="lin" valueType="num">
                                      <p:cBhvr additive="base">
                                        <p:cTn id="13" dur="500" fill="hold"/>
                                        <p:tgtEl>
                                          <p:spTgt spid="59394"/>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iterate type="wd">
                                    <p:tmPct val="100000"/>
                                  </p:iterate>
                                  <p:childTnLst>
                                    <p:set>
                                      <p:cBhvr>
                                        <p:cTn id="17" dur="1" fill="hold">
                                          <p:stCondLst>
                                            <p:cond delay="0"/>
                                          </p:stCondLst>
                                        </p:cTn>
                                        <p:tgtEl>
                                          <p:spTgt spid="6181"/>
                                        </p:tgtEl>
                                        <p:attrNameLst>
                                          <p:attrName>style.visibility</p:attrName>
                                        </p:attrNameLst>
                                      </p:cBhvr>
                                      <p:to>
                                        <p:strVal val="visible"/>
                                      </p:to>
                                    </p:set>
                                    <p:animEffect transition="in" filter="wipe(left)">
                                      <p:cBhvr>
                                        <p:cTn id="18" dur="300"/>
                                        <p:tgtEl>
                                          <p:spTgt spid="6181"/>
                                        </p:tgtEl>
                                      </p:cBhvr>
                                    </p:animEffect>
                                  </p:childTnLst>
                                </p:cTn>
                              </p:par>
                            </p:childTnLst>
                          </p:cTn>
                        </p:par>
                      </p:childTnLst>
                    </p:cTn>
                  </p:par>
                  <p:par>
                    <p:cTn id="19" fill="hold">
                      <p:stCondLst>
                        <p:cond delay="indefinite"/>
                      </p:stCondLst>
                      <p:childTnLst>
                        <p:par>
                          <p:cTn id="20" fill="hold">
                            <p:stCondLst>
                              <p:cond delay="0"/>
                            </p:stCondLst>
                            <p:childTnLst>
                              <p:par>
                                <p:cTn id="21" presetID="17" presetClass="entr" presetSubtype="8"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p:cTn id="23" dur="500" fill="hold"/>
                                        <p:tgtEl>
                                          <p:spTgt spid="14"/>
                                        </p:tgtEl>
                                        <p:attrNameLst>
                                          <p:attrName>ppt_x</p:attrName>
                                        </p:attrNameLst>
                                      </p:cBhvr>
                                      <p:tavLst>
                                        <p:tav tm="0">
                                          <p:val>
                                            <p:strVal val="#ppt_x-#ppt_w/2"/>
                                          </p:val>
                                        </p:tav>
                                        <p:tav tm="100000">
                                          <p:val>
                                            <p:strVal val="#ppt_x"/>
                                          </p:val>
                                        </p:tav>
                                      </p:tavLst>
                                    </p:anim>
                                    <p:anim calcmode="lin" valueType="num">
                                      <p:cBhvr>
                                        <p:cTn id="24" dur="500" fill="hold"/>
                                        <p:tgtEl>
                                          <p:spTgt spid="14"/>
                                        </p:tgtEl>
                                        <p:attrNameLst>
                                          <p:attrName>ppt_y</p:attrName>
                                        </p:attrNameLst>
                                      </p:cBhvr>
                                      <p:tavLst>
                                        <p:tav tm="0">
                                          <p:val>
                                            <p:strVal val="#ppt_y"/>
                                          </p:val>
                                        </p:tav>
                                        <p:tav tm="100000">
                                          <p:val>
                                            <p:strVal val="#ppt_y"/>
                                          </p:val>
                                        </p:tav>
                                      </p:tavLst>
                                    </p:anim>
                                    <p:anim calcmode="lin" valueType="num">
                                      <p:cBhvr>
                                        <p:cTn id="25" dur="500" fill="hold"/>
                                        <p:tgtEl>
                                          <p:spTgt spid="14"/>
                                        </p:tgtEl>
                                        <p:attrNameLst>
                                          <p:attrName>ppt_w</p:attrName>
                                        </p:attrNameLst>
                                      </p:cBhvr>
                                      <p:tavLst>
                                        <p:tav tm="0">
                                          <p:val>
                                            <p:fltVal val="0"/>
                                          </p:val>
                                        </p:tav>
                                        <p:tav tm="100000">
                                          <p:val>
                                            <p:strVal val="#ppt_w"/>
                                          </p:val>
                                        </p:tav>
                                      </p:tavLst>
                                    </p:anim>
                                    <p:anim calcmode="lin" valueType="num">
                                      <p:cBhvr>
                                        <p:cTn id="26" dur="500" fill="hold"/>
                                        <p:tgtEl>
                                          <p:spTgt spid="14"/>
                                        </p:tgtEl>
                                        <p:attrNameLst>
                                          <p:attrName>ppt_h</p:attrName>
                                        </p:attrNameLst>
                                      </p:cBhvr>
                                      <p:tavLst>
                                        <p:tav tm="0">
                                          <p:val>
                                            <p:strVal val="#ppt_h"/>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17" presetClass="entr" presetSubtype="2"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p:cTn id="31" dur="500" fill="hold"/>
                                        <p:tgtEl>
                                          <p:spTgt spid="13"/>
                                        </p:tgtEl>
                                        <p:attrNameLst>
                                          <p:attrName>ppt_x</p:attrName>
                                        </p:attrNameLst>
                                      </p:cBhvr>
                                      <p:tavLst>
                                        <p:tav tm="0">
                                          <p:val>
                                            <p:strVal val="#ppt_x+#ppt_w/2"/>
                                          </p:val>
                                        </p:tav>
                                        <p:tav tm="100000">
                                          <p:val>
                                            <p:strVal val="#ppt_x"/>
                                          </p:val>
                                        </p:tav>
                                      </p:tavLst>
                                    </p:anim>
                                    <p:anim calcmode="lin" valueType="num">
                                      <p:cBhvr>
                                        <p:cTn id="32" dur="500" fill="hold"/>
                                        <p:tgtEl>
                                          <p:spTgt spid="13"/>
                                        </p:tgtEl>
                                        <p:attrNameLst>
                                          <p:attrName>ppt_y</p:attrName>
                                        </p:attrNameLst>
                                      </p:cBhvr>
                                      <p:tavLst>
                                        <p:tav tm="0">
                                          <p:val>
                                            <p:strVal val="#ppt_y"/>
                                          </p:val>
                                        </p:tav>
                                        <p:tav tm="100000">
                                          <p:val>
                                            <p:strVal val="#ppt_y"/>
                                          </p:val>
                                        </p:tav>
                                      </p:tavLst>
                                    </p:anim>
                                    <p:anim calcmode="lin" valueType="num">
                                      <p:cBhvr>
                                        <p:cTn id="33" dur="500" fill="hold"/>
                                        <p:tgtEl>
                                          <p:spTgt spid="13"/>
                                        </p:tgtEl>
                                        <p:attrNameLst>
                                          <p:attrName>ppt_w</p:attrName>
                                        </p:attrNameLst>
                                      </p:cBhvr>
                                      <p:tavLst>
                                        <p:tav tm="0">
                                          <p:val>
                                            <p:fltVal val="0"/>
                                          </p:val>
                                        </p:tav>
                                        <p:tav tm="100000">
                                          <p:val>
                                            <p:strVal val="#ppt_w"/>
                                          </p:val>
                                        </p:tav>
                                      </p:tavLst>
                                    </p:anim>
                                    <p:anim calcmode="lin" valueType="num">
                                      <p:cBhvr>
                                        <p:cTn id="34" dur="500" fill="hold"/>
                                        <p:tgtEl>
                                          <p:spTgt spid="13"/>
                                        </p:tgtEl>
                                        <p:attrNameLst>
                                          <p:attrName>ppt_h</p:attrName>
                                        </p:attrNameLst>
                                      </p:cBhvr>
                                      <p:tavLst>
                                        <p:tav tm="0">
                                          <p:val>
                                            <p:strVal val="#ppt_h"/>
                                          </p:val>
                                        </p:tav>
                                        <p:tav tm="100000">
                                          <p:val>
                                            <p:strVal val="#ppt_h"/>
                                          </p:val>
                                        </p:tav>
                                      </p:tavLst>
                                    </p:anim>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wipe(left)">
                                      <p:cBhvr>
                                        <p:cTn id="39" dur="500"/>
                                        <p:tgtEl>
                                          <p:spTgt spid="15"/>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grpId="0" nodeType="clickEffect">
                                  <p:stCondLst>
                                    <p:cond delay="0"/>
                                  </p:stCondLst>
                                  <p:childTnLst>
                                    <p:set>
                                      <p:cBhvr>
                                        <p:cTn id="43" dur="1" fill="hold">
                                          <p:stCondLst>
                                            <p:cond delay="0"/>
                                          </p:stCondLst>
                                        </p:cTn>
                                        <p:tgtEl>
                                          <p:spTgt spid="2"/>
                                        </p:tgtEl>
                                        <p:attrNameLst>
                                          <p:attrName>style.visibility</p:attrName>
                                        </p:attrNameLst>
                                      </p:cBhvr>
                                      <p:to>
                                        <p:strVal val="visible"/>
                                      </p:to>
                                    </p:set>
                                    <p:animEffect transition="in" filter="wipe(left)">
                                      <p:cBhvr>
                                        <p:cTn id="4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0" grpId="0" build="p" autoUpdateAnimBg="0"/>
      <p:bldP spid="6181" grpId="0" autoUpdateAnimBg="0"/>
      <p:bldP spid="2" grpId="0"/>
      <p:bldP spid="13" grpId="0" animBg="1" autoUpdateAnimBg="0"/>
      <p:bldP spid="14" grpId="0" animBg="1"/>
      <p:bldP spid="1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灯片编号占位符 5"/>
          <p:cNvSpPr>
            <a:spLocks noGrp="1"/>
          </p:cNvSpPr>
          <p:nvPr>
            <p:ph type="sldNum" sz="quarter" idx="12"/>
          </p:nvPr>
        </p:nvSpPr>
        <p:spPr>
          <a:noFill/>
        </p:spPr>
        <p:txBody>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F6E56406-B0C4-4B5D-B9D7-7E010C9D1FEC}" type="slidenum">
              <a:rPr kumimoji="0" lang="zh-CN" altLang="en-US" sz="2200" smtClean="0">
                <a:solidFill>
                  <a:srgbClr val="0000FF"/>
                </a:solidFill>
              </a:rPr>
              <a:pPr eaLnBrk="1" hangingPunct="1"/>
              <a:t>12</a:t>
            </a:fld>
            <a:endParaRPr kumimoji="0" lang="en-US" altLang="zh-CN" sz="2200" smtClean="0">
              <a:solidFill>
                <a:srgbClr val="0000FF"/>
              </a:solidFill>
            </a:endParaRPr>
          </a:p>
        </p:txBody>
      </p:sp>
      <p:sp>
        <p:nvSpPr>
          <p:cNvPr id="5" name="Text Box 62"/>
          <p:cNvSpPr txBox="1">
            <a:spLocks noChangeArrowheads="1"/>
          </p:cNvSpPr>
          <p:nvPr/>
        </p:nvSpPr>
        <p:spPr bwMode="auto">
          <a:xfrm>
            <a:off x="631331" y="498542"/>
            <a:ext cx="8478963" cy="4774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ts val="2880"/>
              </a:lnSpc>
              <a:spcBef>
                <a:spcPct val="50000"/>
              </a:spcBef>
            </a:pPr>
            <a:r>
              <a:rPr lang="zh-CN" altLang="en-US" sz="2000" b="1" dirty="0"/>
              <a:t>  </a:t>
            </a:r>
            <a:r>
              <a:rPr lang="zh-CN" altLang="en-US" sz="2000" b="1" dirty="0" smtClean="0"/>
              <a:t> </a:t>
            </a:r>
            <a:r>
              <a:rPr lang="zh-CN" altLang="en-US" sz="2000" b="1" dirty="0"/>
              <a:t>为了应用方便，国标</a:t>
            </a:r>
            <a:r>
              <a:rPr lang="en-US" altLang="zh-CN" sz="2000" b="1" dirty="0" smtClean="0"/>
              <a:t>GB/193</a:t>
            </a:r>
            <a:r>
              <a:rPr lang="zh-CN" altLang="en-US" sz="2000" b="1" dirty="0" smtClean="0"/>
              <a:t>、</a:t>
            </a:r>
            <a:r>
              <a:rPr lang="en-US" altLang="zh-CN" sz="2000" b="1" dirty="0" smtClean="0"/>
              <a:t>196</a:t>
            </a:r>
            <a:r>
              <a:rPr lang="zh-CN" altLang="en-US" sz="2000" b="1" dirty="0" smtClean="0"/>
              <a:t>给</a:t>
            </a:r>
            <a:r>
              <a:rPr lang="zh-CN" altLang="en-US" sz="2000" b="1" dirty="0"/>
              <a:t>出了螺纹的公称尺寸，见表</a:t>
            </a:r>
            <a:r>
              <a:rPr lang="en-US" altLang="zh-CN" sz="2000" b="1" dirty="0" smtClean="0"/>
              <a:t>9.1</a:t>
            </a:r>
            <a:r>
              <a:rPr lang="zh-CN" altLang="en-US" sz="2000" b="1" dirty="0" smtClean="0"/>
              <a:t>。</a:t>
            </a:r>
            <a:endParaRPr lang="en-US" altLang="zh-CN" sz="2000" b="1" dirty="0"/>
          </a:p>
        </p:txBody>
      </p:sp>
      <p:pic>
        <p:nvPicPr>
          <p:cNvPr id="604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8503" y="942599"/>
            <a:ext cx="8990240" cy="55710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圆角矩形 5">
            <a:hlinkClick r:id="rId3" action="ppaction://hlinksldjump"/>
          </p:cNvPr>
          <p:cNvSpPr/>
          <p:nvPr/>
        </p:nvSpPr>
        <p:spPr bwMode="auto">
          <a:xfrm>
            <a:off x="7003888" y="6026017"/>
            <a:ext cx="1460906" cy="487229"/>
          </a:xfrm>
          <a:prstGeom prst="roundRect">
            <a:avLst>
              <a:gd name="adj" fmla="val 50000"/>
            </a:avLst>
          </a:prstGeom>
          <a:noFill/>
          <a:ln w="38100" cap="flat" cmpd="sng" algn="ctr">
            <a:solidFill>
              <a:srgbClr val="C0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CN" altLang="en-US" sz="2000" b="1" dirty="0" smtClean="0">
                <a:latin typeface="方正舒体" pitchFamily="2" charset="-122"/>
                <a:ea typeface="方正舒体" pitchFamily="2" charset="-122"/>
              </a:rPr>
              <a:t>返回</a:t>
            </a:r>
            <a:r>
              <a:rPr lang="zh-CN" altLang="en-US" sz="2000" b="1" dirty="0" smtClean="0">
                <a:solidFill>
                  <a:srgbClr val="FF0000"/>
                </a:solidFill>
                <a:latin typeface="方正舒体" pitchFamily="2" charset="-122"/>
                <a:ea typeface="方正舒体" pitchFamily="2" charset="-122"/>
              </a:rPr>
              <a:t>目录</a:t>
            </a:r>
            <a:endParaRPr kumimoji="1" lang="zh-CN" altLang="en-US" sz="2000" b="1" i="0" u="none" strike="noStrike" cap="none" normalizeH="0" baseline="0" dirty="0" smtClean="0">
              <a:ln>
                <a:noFill/>
              </a:ln>
              <a:solidFill>
                <a:srgbClr val="FF0000"/>
              </a:solidFill>
              <a:effectLst/>
              <a:latin typeface="方正舒体" pitchFamily="2" charset="-122"/>
              <a:ea typeface="方正舒体"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left)">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60418"/>
                                        </p:tgtEl>
                                        <p:attrNameLst>
                                          <p:attrName>style.visibility</p:attrName>
                                        </p:attrNameLst>
                                      </p:cBhvr>
                                      <p:to>
                                        <p:strVal val="visible"/>
                                      </p:to>
                                    </p:set>
                                    <p:anim calcmode="lin" valueType="num">
                                      <p:cBhvr additive="base">
                                        <p:cTn id="12" dur="500" fill="hold"/>
                                        <p:tgtEl>
                                          <p:spTgt spid="60418"/>
                                        </p:tgtEl>
                                        <p:attrNameLst>
                                          <p:attrName>ppt_x</p:attrName>
                                        </p:attrNameLst>
                                      </p:cBhvr>
                                      <p:tavLst>
                                        <p:tav tm="0">
                                          <p:val>
                                            <p:strVal val="#ppt_x"/>
                                          </p:val>
                                        </p:tav>
                                        <p:tav tm="100000">
                                          <p:val>
                                            <p:strVal val="#ppt_x"/>
                                          </p:val>
                                        </p:tav>
                                      </p:tavLst>
                                    </p:anim>
                                    <p:anim calcmode="lin" valueType="num">
                                      <p:cBhvr additive="base">
                                        <p:cTn id="13" dur="500" fill="hold"/>
                                        <p:tgtEl>
                                          <p:spTgt spid="604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灯片编号占位符 3"/>
          <p:cNvSpPr>
            <a:spLocks noGrp="1"/>
          </p:cNvSpPr>
          <p:nvPr>
            <p:ph type="sldNum" sz="quarter" idx="12"/>
          </p:nvPr>
        </p:nvSpPr>
        <p:spPr>
          <a:noFill/>
        </p:spPr>
        <p:txBody>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846AC1F6-C0E2-4288-9625-9FD6137D2F20}" type="slidenum">
              <a:rPr kumimoji="0" lang="zh-CN" altLang="en-US" sz="2200" smtClean="0">
                <a:solidFill>
                  <a:srgbClr val="0000FF"/>
                </a:solidFill>
              </a:rPr>
              <a:pPr eaLnBrk="1" hangingPunct="1"/>
              <a:t>13</a:t>
            </a:fld>
            <a:endParaRPr kumimoji="0" lang="en-US" altLang="zh-CN" sz="2200" smtClean="0">
              <a:solidFill>
                <a:srgbClr val="0000FF"/>
              </a:solidFill>
            </a:endParaRPr>
          </a:p>
        </p:txBody>
      </p:sp>
      <p:sp>
        <p:nvSpPr>
          <p:cNvPr id="75780" name="Text Box 4"/>
          <p:cNvSpPr txBox="1">
            <a:spLocks noChangeArrowheads="1"/>
          </p:cNvSpPr>
          <p:nvPr/>
        </p:nvSpPr>
        <p:spPr bwMode="auto">
          <a:xfrm>
            <a:off x="949325" y="687390"/>
            <a:ext cx="6953250" cy="531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2800" b="1" dirty="0">
                <a:latin typeface="宋体" pitchFamily="2" charset="-122"/>
              </a:rPr>
              <a:t>9.2 影响螺纹结合精度的因素</a:t>
            </a:r>
            <a:r>
              <a:rPr lang="zh-CN" altLang="en-US" sz="2800" dirty="0"/>
              <a:t> </a:t>
            </a:r>
          </a:p>
        </p:txBody>
      </p:sp>
      <p:grpSp>
        <p:nvGrpSpPr>
          <p:cNvPr id="75805" name="Group 29"/>
          <p:cNvGrpSpPr>
            <a:grpSpLocks/>
          </p:cNvGrpSpPr>
          <p:nvPr/>
        </p:nvGrpSpPr>
        <p:grpSpPr bwMode="auto">
          <a:xfrm>
            <a:off x="1042986" y="1592263"/>
            <a:ext cx="2263775" cy="2836862"/>
            <a:chOff x="575" y="813"/>
            <a:chExt cx="1426" cy="1787"/>
          </a:xfrm>
        </p:grpSpPr>
        <p:sp>
          <p:nvSpPr>
            <p:cNvPr id="14353" name="Text Box 7"/>
            <p:cNvSpPr txBox="1">
              <a:spLocks noChangeArrowheads="1"/>
            </p:cNvSpPr>
            <p:nvPr/>
          </p:nvSpPr>
          <p:spPr bwMode="auto">
            <a:xfrm>
              <a:off x="575" y="1056"/>
              <a:ext cx="1040" cy="1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50000"/>
                </a:lnSpc>
              </a:pPr>
              <a:r>
                <a:rPr lang="zh-CN" altLang="en-US" sz="4000" b="1" dirty="0">
                  <a:solidFill>
                    <a:srgbClr val="FF0000"/>
                  </a:solidFill>
                </a:rPr>
                <a:t>几何</a:t>
              </a:r>
            </a:p>
            <a:p>
              <a:pPr eaLnBrk="1" hangingPunct="1">
                <a:lnSpc>
                  <a:spcPct val="150000"/>
                </a:lnSpc>
              </a:pPr>
              <a:r>
                <a:rPr lang="zh-CN" altLang="en-US" sz="4000" b="1" dirty="0">
                  <a:solidFill>
                    <a:srgbClr val="FF0000"/>
                  </a:solidFill>
                </a:rPr>
                <a:t>参数</a:t>
              </a:r>
            </a:p>
          </p:txBody>
        </p:sp>
        <p:sp>
          <p:nvSpPr>
            <p:cNvPr id="14354" name="AutoShape 8"/>
            <p:cNvSpPr>
              <a:spLocks/>
            </p:cNvSpPr>
            <p:nvPr/>
          </p:nvSpPr>
          <p:spPr bwMode="auto">
            <a:xfrm>
              <a:off x="1431" y="813"/>
              <a:ext cx="570" cy="1787"/>
            </a:xfrm>
            <a:prstGeom prst="leftBrace">
              <a:avLst>
                <a:gd name="adj1" fmla="val 26126"/>
                <a:gd name="adj2" fmla="val 50000"/>
              </a:avLst>
            </a:pr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75785" name="Text Box 9"/>
          <p:cNvSpPr txBox="1">
            <a:spLocks noChangeArrowheads="1"/>
          </p:cNvSpPr>
          <p:nvPr/>
        </p:nvSpPr>
        <p:spPr bwMode="auto">
          <a:xfrm>
            <a:off x="3176588" y="1346200"/>
            <a:ext cx="3257550" cy="515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700" b="1"/>
              <a:t>大经  </a:t>
            </a:r>
            <a:r>
              <a:rPr lang="en-US" altLang="zh-CN" sz="2700" b="1" i="1"/>
              <a:t>d、D</a:t>
            </a:r>
          </a:p>
        </p:txBody>
      </p:sp>
      <p:sp>
        <p:nvSpPr>
          <p:cNvPr id="75786" name="Text Box 10"/>
          <p:cNvSpPr txBox="1">
            <a:spLocks noChangeArrowheads="1"/>
          </p:cNvSpPr>
          <p:nvPr/>
        </p:nvSpPr>
        <p:spPr bwMode="auto">
          <a:xfrm>
            <a:off x="3176588" y="2520950"/>
            <a:ext cx="3524250" cy="515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700" b="1"/>
              <a:t>小径</a:t>
            </a:r>
            <a:r>
              <a:rPr lang="en-US" altLang="zh-CN" sz="2700" b="1" i="1"/>
              <a:t>D</a:t>
            </a:r>
            <a:r>
              <a:rPr lang="en-US" altLang="zh-CN" sz="2700" b="1" baseline="-25000"/>
              <a:t>1</a:t>
            </a:r>
            <a:r>
              <a:rPr lang="en-US" altLang="zh-CN" sz="2700" b="1"/>
              <a:t>、 </a:t>
            </a:r>
            <a:r>
              <a:rPr lang="en-US" altLang="zh-CN" sz="2700" b="1" i="1"/>
              <a:t>d</a:t>
            </a:r>
            <a:r>
              <a:rPr lang="en-US" altLang="zh-CN" sz="2700" b="1" baseline="-25000"/>
              <a:t>1</a:t>
            </a:r>
            <a:endParaRPr lang="zh-CN" altLang="en-US" sz="2700" b="1"/>
          </a:p>
        </p:txBody>
      </p:sp>
      <p:sp>
        <p:nvSpPr>
          <p:cNvPr id="75787" name="Text Box 11"/>
          <p:cNvSpPr txBox="1">
            <a:spLocks noChangeArrowheads="1"/>
          </p:cNvSpPr>
          <p:nvPr/>
        </p:nvSpPr>
        <p:spPr bwMode="auto">
          <a:xfrm>
            <a:off x="3176588" y="1966913"/>
            <a:ext cx="2990850" cy="515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700" b="1">
                <a:solidFill>
                  <a:srgbClr val="FF0000"/>
                </a:solidFill>
              </a:rPr>
              <a:t>中径</a:t>
            </a:r>
            <a:r>
              <a:rPr lang="en-US" altLang="zh-CN" sz="2700" b="1" i="1">
                <a:solidFill>
                  <a:srgbClr val="FF0000"/>
                </a:solidFill>
              </a:rPr>
              <a:t>D</a:t>
            </a:r>
            <a:r>
              <a:rPr lang="en-US" altLang="zh-CN" sz="2700" b="1" baseline="-25000">
                <a:solidFill>
                  <a:srgbClr val="FF0000"/>
                </a:solidFill>
              </a:rPr>
              <a:t>2</a:t>
            </a:r>
            <a:r>
              <a:rPr lang="en-US" altLang="zh-CN" sz="2700" b="1">
                <a:solidFill>
                  <a:srgbClr val="FF0000"/>
                </a:solidFill>
              </a:rPr>
              <a:t>、 </a:t>
            </a:r>
            <a:r>
              <a:rPr lang="en-US" altLang="zh-CN" sz="2700" b="1" i="1">
                <a:solidFill>
                  <a:srgbClr val="FF0000"/>
                </a:solidFill>
              </a:rPr>
              <a:t>d</a:t>
            </a:r>
            <a:r>
              <a:rPr lang="en-US" altLang="zh-CN" sz="2700" b="1" baseline="-25000">
                <a:solidFill>
                  <a:srgbClr val="FF0000"/>
                </a:solidFill>
              </a:rPr>
              <a:t>2</a:t>
            </a:r>
          </a:p>
        </p:txBody>
      </p:sp>
      <mc:AlternateContent xmlns:mc="http://schemas.openxmlformats.org/markup-compatibility/2006" xmlns:a14="http://schemas.microsoft.com/office/drawing/2010/main">
        <mc:Choice Requires="a14">
          <p:sp>
            <p:nvSpPr>
              <p:cNvPr id="75788" name="Text Box 12"/>
              <p:cNvSpPr txBox="1">
                <a:spLocks noChangeArrowheads="1"/>
              </p:cNvSpPr>
              <p:nvPr/>
            </p:nvSpPr>
            <p:spPr bwMode="auto">
              <a:xfrm>
                <a:off x="3176588" y="3621088"/>
                <a:ext cx="4857750" cy="521011"/>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700" b="1" dirty="0"/>
                  <a:t>牙型角</a:t>
                </a:r>
                <a:r>
                  <a:rPr lang="en-US" altLang="zh-CN" sz="2700" b="1" i="1" dirty="0"/>
                  <a:t>α</a:t>
                </a:r>
                <a:r>
                  <a:rPr lang="en-US" altLang="zh-CN" sz="2700" b="1" dirty="0"/>
                  <a:t>、</a:t>
                </a:r>
                <a:r>
                  <a:rPr lang="zh-CN" altLang="en-US" sz="2700" b="1" dirty="0">
                    <a:solidFill>
                      <a:srgbClr val="FF0000"/>
                    </a:solidFill>
                  </a:rPr>
                  <a:t>牙侧角</a:t>
                </a:r>
                <a14:m>
                  <m:oMath xmlns:m="http://schemas.openxmlformats.org/officeDocument/2006/math">
                    <m:r>
                      <a:rPr lang="en-US" altLang="zh-CN" sz="2700" b="1" i="1" dirty="0" smtClean="0">
                        <a:solidFill>
                          <a:srgbClr val="FF0000"/>
                        </a:solidFill>
                        <a:latin typeface="Cambria Math"/>
                        <a:ea typeface="Cambria Math"/>
                      </a:rPr>
                      <m:t>𝜷</m:t>
                    </m:r>
                  </m:oMath>
                </a14:m>
                <a:r>
                  <a:rPr lang="en-US" altLang="zh-CN" sz="2700" b="1" baseline="-25000" dirty="0">
                    <a:solidFill>
                      <a:srgbClr val="FF0000"/>
                    </a:solidFill>
                  </a:rPr>
                  <a:t>1</a:t>
                </a:r>
                <a:r>
                  <a:rPr lang="en-US" altLang="zh-CN" sz="2700" b="1" dirty="0">
                    <a:solidFill>
                      <a:srgbClr val="FF0000"/>
                    </a:solidFill>
                  </a:rPr>
                  <a:t>、</a:t>
                </a:r>
                <a14:m>
                  <m:oMath xmlns:m="http://schemas.openxmlformats.org/officeDocument/2006/math">
                    <m:r>
                      <a:rPr lang="en-US" altLang="zh-CN" sz="2700" b="1" i="1" dirty="0" smtClean="0">
                        <a:solidFill>
                          <a:srgbClr val="FF0000"/>
                        </a:solidFill>
                        <a:latin typeface="Cambria Math"/>
                        <a:ea typeface="Cambria Math"/>
                      </a:rPr>
                      <m:t>𝜷</m:t>
                    </m:r>
                  </m:oMath>
                </a14:m>
                <a:r>
                  <a:rPr lang="en-US" altLang="zh-CN" sz="2700" b="1" baseline="-25000" dirty="0">
                    <a:solidFill>
                      <a:srgbClr val="FF0000"/>
                    </a:solidFill>
                  </a:rPr>
                  <a:t>2</a:t>
                </a:r>
              </a:p>
            </p:txBody>
          </p:sp>
        </mc:Choice>
        <mc:Fallback xmlns="">
          <p:sp>
            <p:nvSpPr>
              <p:cNvPr id="75788" name="Text Box 12"/>
              <p:cNvSpPr txBox="1">
                <a:spLocks noRot="1" noChangeAspect="1" noMove="1" noResize="1" noEditPoints="1" noAdjustHandles="1" noChangeArrowheads="1" noChangeShapeType="1" noTextEdit="1"/>
              </p:cNvSpPr>
              <p:nvPr/>
            </p:nvSpPr>
            <p:spPr bwMode="auto">
              <a:xfrm>
                <a:off x="3176588" y="3621088"/>
                <a:ext cx="4857750" cy="521011"/>
              </a:xfrm>
              <a:prstGeom prst="rect">
                <a:avLst/>
              </a:prstGeom>
              <a:blipFill rotWithShape="1">
                <a:blip r:embed="rId2"/>
                <a:stretch>
                  <a:fillRect l="-2008" t="-11765" b="-29412"/>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sp>
        <p:nvSpPr>
          <p:cNvPr id="75789" name="Text Box 13"/>
          <p:cNvSpPr txBox="1">
            <a:spLocks noChangeArrowheads="1"/>
          </p:cNvSpPr>
          <p:nvPr/>
        </p:nvSpPr>
        <p:spPr bwMode="auto">
          <a:xfrm>
            <a:off x="3176588" y="3090863"/>
            <a:ext cx="2990850" cy="5210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700" b="1" dirty="0" smtClean="0">
                <a:solidFill>
                  <a:srgbClr val="FF0000"/>
                </a:solidFill>
              </a:rPr>
              <a:t>螺   距  </a:t>
            </a:r>
            <a:r>
              <a:rPr lang="en-US" altLang="zh-CN" sz="2700" b="1" i="1" dirty="0" smtClean="0">
                <a:solidFill>
                  <a:srgbClr val="FF0000"/>
                </a:solidFill>
              </a:rPr>
              <a:t>P</a:t>
            </a:r>
            <a:endParaRPr lang="en-US" altLang="zh-CN" sz="2700" b="1" i="1" dirty="0">
              <a:solidFill>
                <a:srgbClr val="FF0000"/>
              </a:solidFill>
            </a:endParaRPr>
          </a:p>
        </p:txBody>
      </p:sp>
      <p:sp>
        <p:nvSpPr>
          <p:cNvPr id="75790" name="Text Box 14"/>
          <p:cNvSpPr txBox="1">
            <a:spLocks noChangeArrowheads="1"/>
          </p:cNvSpPr>
          <p:nvPr/>
        </p:nvSpPr>
        <p:spPr bwMode="auto">
          <a:xfrm>
            <a:off x="3176588" y="4137025"/>
            <a:ext cx="3257550" cy="515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700" b="1"/>
              <a:t>旋合长度</a:t>
            </a:r>
          </a:p>
        </p:txBody>
      </p:sp>
      <p:sp>
        <p:nvSpPr>
          <p:cNvPr id="75794" name="AutoShape 18"/>
          <p:cNvSpPr>
            <a:spLocks noChangeArrowheads="1"/>
          </p:cNvSpPr>
          <p:nvPr/>
        </p:nvSpPr>
        <p:spPr bwMode="auto">
          <a:xfrm>
            <a:off x="7902575" y="1701800"/>
            <a:ext cx="2239963" cy="2278063"/>
          </a:xfrm>
          <a:prstGeom prst="roundRect">
            <a:avLst>
              <a:gd name="adj" fmla="val 16667"/>
            </a:avLst>
          </a:prstGeom>
          <a:noFill/>
          <a:ln w="57150">
            <a:solidFill>
              <a:schemeClr val="tx2"/>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4494" tIns="52246" rIns="104494" bIns="52246" anchor="ctr"/>
          <a:lstStyle/>
          <a:p>
            <a:pPr defTabSz="1044575">
              <a:lnSpc>
                <a:spcPct val="120000"/>
              </a:lnSpc>
            </a:pPr>
            <a:r>
              <a:rPr lang="zh-CN" altLang="en-US" sz="2700" b="1">
                <a:solidFill>
                  <a:srgbClr val="FF0000"/>
                </a:solidFill>
              </a:rPr>
              <a:t> 影响螺纹</a:t>
            </a:r>
          </a:p>
          <a:p>
            <a:pPr defTabSz="1044575">
              <a:lnSpc>
                <a:spcPct val="120000"/>
              </a:lnSpc>
            </a:pPr>
            <a:r>
              <a:rPr lang="zh-CN" altLang="en-US" sz="2700" b="1">
                <a:solidFill>
                  <a:srgbClr val="FF0000"/>
                </a:solidFill>
              </a:rPr>
              <a:t>结合精度的</a:t>
            </a:r>
          </a:p>
          <a:p>
            <a:pPr defTabSz="1044575">
              <a:lnSpc>
                <a:spcPct val="120000"/>
              </a:lnSpc>
            </a:pPr>
            <a:r>
              <a:rPr lang="zh-CN" altLang="en-US" sz="2700" b="1">
                <a:solidFill>
                  <a:srgbClr val="FF0000"/>
                </a:solidFill>
              </a:rPr>
              <a:t> 几何参数</a:t>
            </a:r>
          </a:p>
          <a:p>
            <a:pPr defTabSz="1044575">
              <a:lnSpc>
                <a:spcPct val="120000"/>
              </a:lnSpc>
            </a:pPr>
            <a:r>
              <a:rPr lang="zh-CN" altLang="en-US" sz="2700" b="1">
                <a:solidFill>
                  <a:srgbClr val="FF0000"/>
                </a:solidFill>
              </a:rPr>
              <a:t>      偏差</a:t>
            </a:r>
          </a:p>
        </p:txBody>
      </p:sp>
      <p:sp>
        <p:nvSpPr>
          <p:cNvPr id="75795" name="AutoShape 19"/>
          <p:cNvSpPr>
            <a:spLocks noChangeArrowheads="1"/>
          </p:cNvSpPr>
          <p:nvPr/>
        </p:nvSpPr>
        <p:spPr bwMode="auto">
          <a:xfrm>
            <a:off x="5224463" y="1728790"/>
            <a:ext cx="2482850" cy="849312"/>
          </a:xfrm>
          <a:prstGeom prst="leftArrow">
            <a:avLst>
              <a:gd name="adj1" fmla="val 50000"/>
              <a:gd name="adj2" fmla="val 61189"/>
            </a:avLst>
          </a:prstGeom>
          <a:noFill/>
          <a:ln w="38100">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4494" tIns="52246" rIns="104494" bIns="52246" anchor="ctr"/>
          <a:lstStyle/>
          <a:p>
            <a:pPr algn="ctr" defTabSz="1044575"/>
            <a:r>
              <a:rPr lang="en-US" altLang="zh-CN" sz="2700" b="1">
                <a:solidFill>
                  <a:srgbClr val="FF0000"/>
                </a:solidFill>
              </a:rPr>
              <a:t>Δ</a:t>
            </a:r>
            <a:r>
              <a:rPr lang="en-US" altLang="zh-CN" sz="2700" b="1" i="1">
                <a:solidFill>
                  <a:srgbClr val="FF0000"/>
                </a:solidFill>
              </a:rPr>
              <a:t>d</a:t>
            </a:r>
            <a:r>
              <a:rPr lang="en-US" altLang="zh-CN" sz="2700" b="1" baseline="-25000">
                <a:solidFill>
                  <a:srgbClr val="FF0000"/>
                </a:solidFill>
              </a:rPr>
              <a:t>2</a:t>
            </a:r>
            <a:r>
              <a:rPr lang="en-US" altLang="zh-CN" sz="2700" b="1">
                <a:solidFill>
                  <a:srgbClr val="FF0000"/>
                </a:solidFill>
              </a:rPr>
              <a:t>、</a:t>
            </a:r>
            <a:r>
              <a:rPr lang="en-US" altLang="zh-CN" b="1">
                <a:solidFill>
                  <a:srgbClr val="FF0000"/>
                </a:solidFill>
              </a:rPr>
              <a:t>Δ</a:t>
            </a:r>
            <a:r>
              <a:rPr lang="en-US" altLang="zh-CN" sz="2700" b="1" i="1">
                <a:solidFill>
                  <a:srgbClr val="FF0000"/>
                </a:solidFill>
              </a:rPr>
              <a:t>D</a:t>
            </a:r>
            <a:r>
              <a:rPr lang="en-US" altLang="zh-CN" sz="2700" b="1" baseline="-25000">
                <a:solidFill>
                  <a:srgbClr val="FF0000"/>
                </a:solidFill>
              </a:rPr>
              <a:t>2</a:t>
            </a:r>
          </a:p>
        </p:txBody>
      </p:sp>
      <p:sp>
        <p:nvSpPr>
          <p:cNvPr id="75796" name="AutoShape 20"/>
          <p:cNvSpPr>
            <a:spLocks noChangeArrowheads="1"/>
          </p:cNvSpPr>
          <p:nvPr/>
        </p:nvSpPr>
        <p:spPr bwMode="auto">
          <a:xfrm>
            <a:off x="5199063" y="2743203"/>
            <a:ext cx="2465387" cy="920750"/>
          </a:xfrm>
          <a:prstGeom prst="leftArrow">
            <a:avLst>
              <a:gd name="adj1" fmla="val 50000"/>
              <a:gd name="adj2" fmla="val 60759"/>
            </a:avLst>
          </a:prstGeom>
          <a:noFill/>
          <a:ln w="38100">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4494" tIns="52246" rIns="104494" bIns="52246" anchor="ctr"/>
          <a:lstStyle/>
          <a:p>
            <a:pPr algn="ctr" defTabSz="1044575"/>
            <a:r>
              <a:rPr lang="en-US" altLang="zh-CN" sz="2700" dirty="0">
                <a:solidFill>
                  <a:srgbClr val="FF0000"/>
                </a:solidFill>
              </a:rPr>
              <a:t>Δ</a:t>
            </a:r>
            <a:r>
              <a:rPr lang="en-US" altLang="zh-CN" sz="2700" i="1" dirty="0">
                <a:solidFill>
                  <a:srgbClr val="FF0000"/>
                </a:solidFill>
              </a:rPr>
              <a:t>P</a:t>
            </a:r>
            <a:r>
              <a:rPr lang="en-US" altLang="zh-CN" sz="2700" baseline="-25000" dirty="0">
                <a:solidFill>
                  <a:srgbClr val="FF0000"/>
                </a:solidFill>
              </a:rPr>
              <a:t>∑</a:t>
            </a:r>
          </a:p>
        </p:txBody>
      </p:sp>
      <mc:AlternateContent xmlns:mc="http://schemas.openxmlformats.org/markup-compatibility/2006" xmlns:a14="http://schemas.microsoft.com/office/drawing/2010/main">
        <mc:Choice Requires="a14">
          <p:sp>
            <p:nvSpPr>
              <p:cNvPr id="14352" name="AutoShape 23"/>
              <p:cNvSpPr>
                <a:spLocks noChangeArrowheads="1"/>
              </p:cNvSpPr>
              <p:nvPr/>
            </p:nvSpPr>
            <p:spPr bwMode="auto">
              <a:xfrm>
                <a:off x="6669088" y="4992688"/>
                <a:ext cx="2076450" cy="865187"/>
              </a:xfrm>
              <a:prstGeom prst="wedgeRoundRectCallout">
                <a:avLst>
                  <a:gd name="adj1" fmla="val -61008"/>
                  <a:gd name="adj2" fmla="val -148487"/>
                  <a:gd name="adj3" fmla="val 16667"/>
                </a:avLst>
              </a:prstGeom>
              <a:noFill/>
              <a:ln w="38100">
                <a:solidFill>
                  <a:srgbClr val="FF3300"/>
                </a:solidFill>
                <a:miter lim="800000"/>
                <a:headEnd/>
                <a:tailEnd/>
              </a:ln>
              <a:effectLst/>
              <a:extLst>
                <a:ext uri="{909E8E84-426E-40DD-AFC4-6F175D3DCCD1}">
                  <a14:hiddenFill>
                    <a:solidFill>
                      <a:schemeClr val="accent1"/>
                    </a:solidFill>
                  </a14:hiddenFill>
                </a:ext>
                <a:ext uri="{AF507438-7753-43E0-B8FC-AC1667EBCBE1}">
                  <a14:hiddenEffects>
                    <a:effectLst>
                      <a:outerShdw dist="35921" dir="2700000" algn="ctr" rotWithShape="0">
                        <a:schemeClr val="bg2"/>
                      </a:outerShdw>
                    </a:effectLst>
                  </a14:hiddenEffects>
                </a:ext>
              </a:extLst>
            </p:spPr>
            <p:txBody>
              <a:bodyPr lIns="104494" tIns="52246" rIns="104494" bIns="52246"/>
              <a:lstStyle/>
              <a:p>
                <a:pPr algn="ctr" defTabSz="1044575"/>
                <a14:m>
                  <m:oMathPara xmlns:m="http://schemas.openxmlformats.org/officeDocument/2006/math">
                    <m:oMathParaPr>
                      <m:jc m:val="centerGroup"/>
                    </m:oMathParaPr>
                    <m:oMath xmlns:m="http://schemas.openxmlformats.org/officeDocument/2006/math">
                      <m:sSub>
                        <m:sSubPr>
                          <m:ctrlPr>
                            <a:rPr lang="en-US" altLang="zh-CN" sz="3200" i="1" smtClean="0">
                              <a:latin typeface="Cambria Math"/>
                            </a:rPr>
                          </m:ctrlPr>
                        </m:sSubPr>
                        <m:e>
                          <m:r>
                            <a:rPr lang="en-US" altLang="zh-CN" sz="3200" i="1" smtClean="0">
                              <a:latin typeface="Cambria Math"/>
                              <a:ea typeface="Cambria Math"/>
                            </a:rPr>
                            <m:t>∆</m:t>
                          </m:r>
                          <m:r>
                            <a:rPr lang="en-US" altLang="zh-CN" sz="3200" i="1" smtClean="0">
                              <a:latin typeface="Cambria Math"/>
                              <a:ea typeface="Cambria Math"/>
                            </a:rPr>
                            <m:t>𝛽</m:t>
                          </m:r>
                        </m:e>
                        <m:sub>
                          <m:r>
                            <a:rPr lang="en-US" altLang="zh-CN" sz="3200" b="0" i="1" smtClean="0">
                              <a:latin typeface="Cambria Math"/>
                            </a:rPr>
                            <m:t>1 </m:t>
                          </m:r>
                        </m:sub>
                      </m:sSub>
                      <m:r>
                        <a:rPr lang="zh-CN" altLang="en-US" sz="3200" b="0" i="1" smtClean="0">
                          <a:latin typeface="Cambria Math"/>
                        </a:rPr>
                        <m:t>、</m:t>
                      </m:r>
                      <m:sSub>
                        <m:sSubPr>
                          <m:ctrlPr>
                            <a:rPr lang="en-US" altLang="zh-CN" sz="3200" i="1">
                              <a:latin typeface="Cambria Math"/>
                            </a:rPr>
                          </m:ctrlPr>
                        </m:sSubPr>
                        <m:e>
                          <m:r>
                            <a:rPr lang="en-US" altLang="zh-CN" sz="3200" i="1">
                              <a:latin typeface="Cambria Math"/>
                              <a:ea typeface="Cambria Math"/>
                            </a:rPr>
                            <m:t>∆</m:t>
                          </m:r>
                          <m:r>
                            <a:rPr lang="en-US" altLang="zh-CN" sz="3200" i="1">
                              <a:latin typeface="Cambria Math"/>
                              <a:ea typeface="Cambria Math"/>
                            </a:rPr>
                            <m:t>𝛽</m:t>
                          </m:r>
                        </m:e>
                        <m:sub>
                          <m:r>
                            <a:rPr lang="en-US" altLang="zh-CN" sz="3200" b="0" i="1" smtClean="0">
                              <a:latin typeface="Cambria Math"/>
                              <a:ea typeface="Cambria Math"/>
                            </a:rPr>
                            <m:t>2</m:t>
                          </m:r>
                          <m:r>
                            <a:rPr lang="en-US" altLang="zh-CN" sz="3200" i="1">
                              <a:latin typeface="Cambria Math"/>
                            </a:rPr>
                            <m:t> </m:t>
                          </m:r>
                        </m:sub>
                      </m:sSub>
                    </m:oMath>
                  </m:oMathPara>
                </a14:m>
                <a:endParaRPr lang="en-US" altLang="zh-CN" sz="3200" dirty="0"/>
              </a:p>
            </p:txBody>
          </p:sp>
        </mc:Choice>
        <mc:Fallback xmlns="">
          <p:sp>
            <p:nvSpPr>
              <p:cNvPr id="14352" name="AutoShape 23"/>
              <p:cNvSpPr>
                <a:spLocks noRot="1" noChangeAspect="1" noMove="1" noResize="1" noEditPoints="1" noAdjustHandles="1" noChangeArrowheads="1" noChangeShapeType="1" noTextEdit="1"/>
              </p:cNvSpPr>
              <p:nvPr/>
            </p:nvSpPr>
            <p:spPr bwMode="auto">
              <a:xfrm>
                <a:off x="6669088" y="4992688"/>
                <a:ext cx="2076450" cy="865187"/>
              </a:xfrm>
              <a:prstGeom prst="wedgeRoundRectCallout">
                <a:avLst>
                  <a:gd name="adj1" fmla="val -61008"/>
                  <a:gd name="adj2" fmla="val -148487"/>
                  <a:gd name="adj3" fmla="val 16667"/>
                </a:avLst>
              </a:prstGeom>
              <a:blipFill rotWithShape="1">
                <a:blip r:embed="rId3"/>
                <a:stretch>
                  <a:fillRect/>
                </a:stretch>
              </a:blipFill>
              <a:ln w="38100">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75780">
                                            <p:txEl>
                                              <p:pRg st="0" end="0"/>
                                            </p:txEl>
                                          </p:spTgt>
                                        </p:tgtEl>
                                        <p:attrNameLst>
                                          <p:attrName>style.visibility</p:attrName>
                                        </p:attrNameLst>
                                      </p:cBhvr>
                                      <p:to>
                                        <p:strVal val="visible"/>
                                      </p:to>
                                    </p:set>
                                    <p:animEffect transition="in" filter="wipe(left)">
                                      <p:cBhvr>
                                        <p:cTn id="7" dur="1500"/>
                                        <p:tgtEl>
                                          <p:spTgt spid="75780">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75805"/>
                                        </p:tgtEl>
                                        <p:attrNameLst>
                                          <p:attrName>style.visibility</p:attrName>
                                        </p:attrNameLst>
                                      </p:cBhvr>
                                      <p:to>
                                        <p:strVal val="visible"/>
                                      </p:to>
                                    </p:set>
                                    <p:animEffect transition="in" filter="wipe(left)">
                                      <p:cBhvr>
                                        <p:cTn id="12" dur="2000"/>
                                        <p:tgtEl>
                                          <p:spTgt spid="7580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75785"/>
                                        </p:tgtEl>
                                        <p:attrNameLst>
                                          <p:attrName>style.visibility</p:attrName>
                                        </p:attrNameLst>
                                      </p:cBhvr>
                                      <p:to>
                                        <p:strVal val="visible"/>
                                      </p:to>
                                    </p:set>
                                    <p:animEffect transition="in" filter="wipe(left)">
                                      <p:cBhvr>
                                        <p:cTn id="17" dur="300"/>
                                        <p:tgtEl>
                                          <p:spTgt spid="75785"/>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75787"/>
                                        </p:tgtEl>
                                        <p:attrNameLst>
                                          <p:attrName>style.visibility</p:attrName>
                                        </p:attrNameLst>
                                      </p:cBhvr>
                                      <p:to>
                                        <p:strVal val="visible"/>
                                      </p:to>
                                    </p:set>
                                    <p:animEffect transition="in" filter="wipe(left)">
                                      <p:cBhvr>
                                        <p:cTn id="22" dur="300"/>
                                        <p:tgtEl>
                                          <p:spTgt spid="75787"/>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75786"/>
                                        </p:tgtEl>
                                        <p:attrNameLst>
                                          <p:attrName>style.visibility</p:attrName>
                                        </p:attrNameLst>
                                      </p:cBhvr>
                                      <p:to>
                                        <p:strVal val="visible"/>
                                      </p:to>
                                    </p:set>
                                    <p:animEffect transition="in" filter="wipe(left)">
                                      <p:cBhvr>
                                        <p:cTn id="27" dur="300"/>
                                        <p:tgtEl>
                                          <p:spTgt spid="75786"/>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75789"/>
                                        </p:tgtEl>
                                        <p:attrNameLst>
                                          <p:attrName>style.visibility</p:attrName>
                                        </p:attrNameLst>
                                      </p:cBhvr>
                                      <p:to>
                                        <p:strVal val="visible"/>
                                      </p:to>
                                    </p:set>
                                    <p:animEffect transition="in" filter="wipe(left)">
                                      <p:cBhvr>
                                        <p:cTn id="32" dur="300"/>
                                        <p:tgtEl>
                                          <p:spTgt spid="75789"/>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iterate type="wd">
                                    <p:tmPct val="100000"/>
                                  </p:iterate>
                                  <p:childTnLst>
                                    <p:set>
                                      <p:cBhvr>
                                        <p:cTn id="36" dur="1" fill="hold">
                                          <p:stCondLst>
                                            <p:cond delay="0"/>
                                          </p:stCondLst>
                                        </p:cTn>
                                        <p:tgtEl>
                                          <p:spTgt spid="75788"/>
                                        </p:tgtEl>
                                        <p:attrNameLst>
                                          <p:attrName>style.visibility</p:attrName>
                                        </p:attrNameLst>
                                      </p:cBhvr>
                                      <p:to>
                                        <p:strVal val="visible"/>
                                      </p:to>
                                    </p:set>
                                    <p:animEffect transition="in" filter="wipe(left)">
                                      <p:cBhvr>
                                        <p:cTn id="37" dur="300"/>
                                        <p:tgtEl>
                                          <p:spTgt spid="75788"/>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iterate type="wd">
                                    <p:tmPct val="100000"/>
                                  </p:iterate>
                                  <p:childTnLst>
                                    <p:set>
                                      <p:cBhvr>
                                        <p:cTn id="41" dur="1" fill="hold">
                                          <p:stCondLst>
                                            <p:cond delay="0"/>
                                          </p:stCondLst>
                                        </p:cTn>
                                        <p:tgtEl>
                                          <p:spTgt spid="75790"/>
                                        </p:tgtEl>
                                        <p:attrNameLst>
                                          <p:attrName>style.visibility</p:attrName>
                                        </p:attrNameLst>
                                      </p:cBhvr>
                                      <p:to>
                                        <p:strVal val="visible"/>
                                      </p:to>
                                    </p:set>
                                    <p:animEffect transition="in" filter="wipe(left)">
                                      <p:cBhvr>
                                        <p:cTn id="42" dur="300"/>
                                        <p:tgtEl>
                                          <p:spTgt spid="75790"/>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16" presetClass="entr" presetSubtype="42" fill="hold" grpId="0" nodeType="clickEffect">
                                  <p:stCondLst>
                                    <p:cond delay="0"/>
                                  </p:stCondLst>
                                  <p:childTnLst>
                                    <p:set>
                                      <p:cBhvr>
                                        <p:cTn id="46" dur="1" fill="hold">
                                          <p:stCondLst>
                                            <p:cond delay="0"/>
                                          </p:stCondLst>
                                        </p:cTn>
                                        <p:tgtEl>
                                          <p:spTgt spid="75794"/>
                                        </p:tgtEl>
                                        <p:attrNameLst>
                                          <p:attrName>style.visibility</p:attrName>
                                        </p:attrNameLst>
                                      </p:cBhvr>
                                      <p:to>
                                        <p:strVal val="visible"/>
                                      </p:to>
                                    </p:set>
                                    <p:animEffect transition="in" filter="barn(outHorizontal)">
                                      <p:cBhvr>
                                        <p:cTn id="47" dur="500"/>
                                        <p:tgtEl>
                                          <p:spTgt spid="75794"/>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17" presetClass="entr" presetSubtype="2" fill="hold" grpId="0" nodeType="clickEffect">
                                  <p:stCondLst>
                                    <p:cond delay="0"/>
                                  </p:stCondLst>
                                  <p:childTnLst>
                                    <p:set>
                                      <p:cBhvr>
                                        <p:cTn id="51" dur="1" fill="hold">
                                          <p:stCondLst>
                                            <p:cond delay="0"/>
                                          </p:stCondLst>
                                        </p:cTn>
                                        <p:tgtEl>
                                          <p:spTgt spid="75795"/>
                                        </p:tgtEl>
                                        <p:attrNameLst>
                                          <p:attrName>style.visibility</p:attrName>
                                        </p:attrNameLst>
                                      </p:cBhvr>
                                      <p:to>
                                        <p:strVal val="visible"/>
                                      </p:to>
                                    </p:set>
                                    <p:anim calcmode="lin" valueType="num">
                                      <p:cBhvr>
                                        <p:cTn id="52" dur="500" fill="hold"/>
                                        <p:tgtEl>
                                          <p:spTgt spid="75795"/>
                                        </p:tgtEl>
                                        <p:attrNameLst>
                                          <p:attrName>ppt_x</p:attrName>
                                        </p:attrNameLst>
                                      </p:cBhvr>
                                      <p:tavLst>
                                        <p:tav tm="0">
                                          <p:val>
                                            <p:strVal val="#ppt_x+#ppt_w/2"/>
                                          </p:val>
                                        </p:tav>
                                        <p:tav tm="100000">
                                          <p:val>
                                            <p:strVal val="#ppt_x"/>
                                          </p:val>
                                        </p:tav>
                                      </p:tavLst>
                                    </p:anim>
                                    <p:anim calcmode="lin" valueType="num">
                                      <p:cBhvr>
                                        <p:cTn id="53" dur="500" fill="hold"/>
                                        <p:tgtEl>
                                          <p:spTgt spid="75795"/>
                                        </p:tgtEl>
                                        <p:attrNameLst>
                                          <p:attrName>ppt_y</p:attrName>
                                        </p:attrNameLst>
                                      </p:cBhvr>
                                      <p:tavLst>
                                        <p:tav tm="0">
                                          <p:val>
                                            <p:strVal val="#ppt_y"/>
                                          </p:val>
                                        </p:tav>
                                        <p:tav tm="100000">
                                          <p:val>
                                            <p:strVal val="#ppt_y"/>
                                          </p:val>
                                        </p:tav>
                                      </p:tavLst>
                                    </p:anim>
                                    <p:anim calcmode="lin" valueType="num">
                                      <p:cBhvr>
                                        <p:cTn id="54" dur="500" fill="hold"/>
                                        <p:tgtEl>
                                          <p:spTgt spid="75795"/>
                                        </p:tgtEl>
                                        <p:attrNameLst>
                                          <p:attrName>ppt_w</p:attrName>
                                        </p:attrNameLst>
                                      </p:cBhvr>
                                      <p:tavLst>
                                        <p:tav tm="0">
                                          <p:val>
                                            <p:fltVal val="0"/>
                                          </p:val>
                                        </p:tav>
                                        <p:tav tm="100000">
                                          <p:val>
                                            <p:strVal val="#ppt_w"/>
                                          </p:val>
                                        </p:tav>
                                      </p:tavLst>
                                    </p:anim>
                                    <p:anim calcmode="lin" valueType="num">
                                      <p:cBhvr>
                                        <p:cTn id="55" dur="500" fill="hold"/>
                                        <p:tgtEl>
                                          <p:spTgt spid="75795"/>
                                        </p:tgtEl>
                                        <p:attrNameLst>
                                          <p:attrName>ppt_h</p:attrName>
                                        </p:attrNameLst>
                                      </p:cBhvr>
                                      <p:tavLst>
                                        <p:tav tm="0">
                                          <p:val>
                                            <p:strVal val="#ppt_h"/>
                                          </p:val>
                                        </p:tav>
                                        <p:tav tm="100000">
                                          <p:val>
                                            <p:strVal val="#ppt_h"/>
                                          </p:val>
                                        </p:tav>
                                      </p:tavLst>
                                    </p:anim>
                                  </p:childTnLst>
                                </p:cTn>
                              </p:par>
                            </p:childTnLst>
                          </p:cTn>
                        </p:par>
                      </p:childTnLst>
                    </p:cTn>
                  </p:par>
                  <p:par>
                    <p:cTn id="56" fill="hold" nodeType="clickPar">
                      <p:stCondLst>
                        <p:cond delay="indefinite"/>
                      </p:stCondLst>
                      <p:childTnLst>
                        <p:par>
                          <p:cTn id="57" fill="hold" nodeType="withGroup">
                            <p:stCondLst>
                              <p:cond delay="0"/>
                            </p:stCondLst>
                            <p:childTnLst>
                              <p:par>
                                <p:cTn id="58" presetID="17" presetClass="entr" presetSubtype="2" fill="hold" grpId="0" nodeType="clickEffect">
                                  <p:stCondLst>
                                    <p:cond delay="0"/>
                                  </p:stCondLst>
                                  <p:childTnLst>
                                    <p:set>
                                      <p:cBhvr>
                                        <p:cTn id="59" dur="1" fill="hold">
                                          <p:stCondLst>
                                            <p:cond delay="0"/>
                                          </p:stCondLst>
                                        </p:cTn>
                                        <p:tgtEl>
                                          <p:spTgt spid="75796"/>
                                        </p:tgtEl>
                                        <p:attrNameLst>
                                          <p:attrName>style.visibility</p:attrName>
                                        </p:attrNameLst>
                                      </p:cBhvr>
                                      <p:to>
                                        <p:strVal val="visible"/>
                                      </p:to>
                                    </p:set>
                                    <p:anim calcmode="lin" valueType="num">
                                      <p:cBhvr>
                                        <p:cTn id="60" dur="500" fill="hold"/>
                                        <p:tgtEl>
                                          <p:spTgt spid="75796"/>
                                        </p:tgtEl>
                                        <p:attrNameLst>
                                          <p:attrName>ppt_x</p:attrName>
                                        </p:attrNameLst>
                                      </p:cBhvr>
                                      <p:tavLst>
                                        <p:tav tm="0">
                                          <p:val>
                                            <p:strVal val="#ppt_x+#ppt_w/2"/>
                                          </p:val>
                                        </p:tav>
                                        <p:tav tm="100000">
                                          <p:val>
                                            <p:strVal val="#ppt_x"/>
                                          </p:val>
                                        </p:tav>
                                      </p:tavLst>
                                    </p:anim>
                                    <p:anim calcmode="lin" valueType="num">
                                      <p:cBhvr>
                                        <p:cTn id="61" dur="500" fill="hold"/>
                                        <p:tgtEl>
                                          <p:spTgt spid="75796"/>
                                        </p:tgtEl>
                                        <p:attrNameLst>
                                          <p:attrName>ppt_y</p:attrName>
                                        </p:attrNameLst>
                                      </p:cBhvr>
                                      <p:tavLst>
                                        <p:tav tm="0">
                                          <p:val>
                                            <p:strVal val="#ppt_y"/>
                                          </p:val>
                                        </p:tav>
                                        <p:tav tm="100000">
                                          <p:val>
                                            <p:strVal val="#ppt_y"/>
                                          </p:val>
                                        </p:tav>
                                      </p:tavLst>
                                    </p:anim>
                                    <p:anim calcmode="lin" valueType="num">
                                      <p:cBhvr>
                                        <p:cTn id="62" dur="500" fill="hold"/>
                                        <p:tgtEl>
                                          <p:spTgt spid="75796"/>
                                        </p:tgtEl>
                                        <p:attrNameLst>
                                          <p:attrName>ppt_w</p:attrName>
                                        </p:attrNameLst>
                                      </p:cBhvr>
                                      <p:tavLst>
                                        <p:tav tm="0">
                                          <p:val>
                                            <p:fltVal val="0"/>
                                          </p:val>
                                        </p:tav>
                                        <p:tav tm="100000">
                                          <p:val>
                                            <p:strVal val="#ppt_w"/>
                                          </p:val>
                                        </p:tav>
                                      </p:tavLst>
                                    </p:anim>
                                    <p:anim calcmode="lin" valueType="num">
                                      <p:cBhvr>
                                        <p:cTn id="63" dur="500" fill="hold"/>
                                        <p:tgtEl>
                                          <p:spTgt spid="75796"/>
                                        </p:tgtEl>
                                        <p:attrNameLst>
                                          <p:attrName>ppt_h</p:attrName>
                                        </p:attrNameLst>
                                      </p:cBhvr>
                                      <p:tavLst>
                                        <p:tav tm="0">
                                          <p:val>
                                            <p:strVal val="#ppt_h"/>
                                          </p:val>
                                        </p:tav>
                                        <p:tav tm="100000">
                                          <p:val>
                                            <p:strVal val="#ppt_h"/>
                                          </p:val>
                                        </p:tav>
                                      </p:tavLst>
                                    </p:anim>
                                  </p:childTnLst>
                                </p:cTn>
                              </p:par>
                            </p:childTnLst>
                          </p:cTn>
                        </p:par>
                      </p:childTnLst>
                    </p:cTn>
                  </p:par>
                  <p:par>
                    <p:cTn id="64" fill="hold">
                      <p:stCondLst>
                        <p:cond delay="indefinite"/>
                      </p:stCondLst>
                      <p:childTnLst>
                        <p:par>
                          <p:cTn id="65" fill="hold">
                            <p:stCondLst>
                              <p:cond delay="0"/>
                            </p:stCondLst>
                            <p:childTnLst>
                              <p:par>
                                <p:cTn id="66" presetID="22" presetClass="entr" presetSubtype="4" fill="hold" grpId="0" nodeType="clickEffect">
                                  <p:stCondLst>
                                    <p:cond delay="0"/>
                                  </p:stCondLst>
                                  <p:childTnLst>
                                    <p:set>
                                      <p:cBhvr>
                                        <p:cTn id="67" dur="1" fill="hold">
                                          <p:stCondLst>
                                            <p:cond delay="0"/>
                                          </p:stCondLst>
                                        </p:cTn>
                                        <p:tgtEl>
                                          <p:spTgt spid="14352"/>
                                        </p:tgtEl>
                                        <p:attrNameLst>
                                          <p:attrName>style.visibility</p:attrName>
                                        </p:attrNameLst>
                                      </p:cBhvr>
                                      <p:to>
                                        <p:strVal val="visible"/>
                                      </p:to>
                                    </p:set>
                                    <p:animEffect transition="in" filter="wipe(down)">
                                      <p:cBhvr>
                                        <p:cTn id="68" dur="500"/>
                                        <p:tgtEl>
                                          <p:spTgt spid="143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80" grpId="0" build="p" autoUpdateAnimBg="0"/>
      <p:bldP spid="75785" grpId="0" autoUpdateAnimBg="0"/>
      <p:bldP spid="75786" grpId="0" autoUpdateAnimBg="0"/>
      <p:bldP spid="75787" grpId="0" autoUpdateAnimBg="0"/>
      <p:bldP spid="75788" grpId="0" autoUpdateAnimBg="0"/>
      <p:bldP spid="75789" grpId="0" autoUpdateAnimBg="0"/>
      <p:bldP spid="75790" grpId="0" autoUpdateAnimBg="0"/>
      <p:bldP spid="75794" grpId="0" animBg="1" autoUpdateAnimBg="0"/>
      <p:bldP spid="75795" grpId="0" animBg="1" autoUpdateAnimBg="0"/>
      <p:bldP spid="75796" grpId="0" animBg="1" autoUpdateAnimBg="0"/>
      <p:bldP spid="1435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灯片编号占位符 5"/>
          <p:cNvSpPr>
            <a:spLocks noGrp="1"/>
          </p:cNvSpPr>
          <p:nvPr>
            <p:ph type="sldNum" sz="quarter" idx="12"/>
          </p:nvPr>
        </p:nvSpPr>
        <p:spPr>
          <a:noFill/>
        </p:spPr>
        <p:txBody>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DC45C075-D281-4523-9082-1C1292F1F8D9}" type="slidenum">
              <a:rPr kumimoji="0" lang="zh-CN" altLang="en-US" sz="2200" smtClean="0">
                <a:solidFill>
                  <a:srgbClr val="0000FF"/>
                </a:solidFill>
              </a:rPr>
              <a:pPr eaLnBrk="1" hangingPunct="1"/>
              <a:t>14</a:t>
            </a:fld>
            <a:endParaRPr kumimoji="0" lang="en-US" altLang="zh-CN" sz="2200" smtClean="0">
              <a:solidFill>
                <a:srgbClr val="0000FF"/>
              </a:solidFill>
            </a:endParaRPr>
          </a:p>
        </p:txBody>
      </p:sp>
      <p:sp>
        <p:nvSpPr>
          <p:cNvPr id="88068" name="Text Box 4"/>
          <p:cNvSpPr txBox="1">
            <a:spLocks noChangeArrowheads="1"/>
          </p:cNvSpPr>
          <p:nvPr/>
        </p:nvSpPr>
        <p:spPr bwMode="auto">
          <a:xfrm>
            <a:off x="1332815" y="715206"/>
            <a:ext cx="6000750" cy="46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9.2.1 中径偏差的影响</a:t>
            </a:r>
            <a:r>
              <a:rPr lang="zh-CN" altLang="en-US" dirty="0"/>
              <a:t> </a:t>
            </a:r>
          </a:p>
        </p:txBody>
      </p:sp>
      <p:graphicFrame>
        <p:nvGraphicFramePr>
          <p:cNvPr id="88069" name="Object 5"/>
          <p:cNvGraphicFramePr>
            <a:graphicFrameLocks noChangeAspect="1"/>
          </p:cNvGraphicFramePr>
          <p:nvPr>
            <p:extLst>
              <p:ext uri="{D42A27DB-BD31-4B8C-83A1-F6EECF244321}">
                <p14:modId xmlns:p14="http://schemas.microsoft.com/office/powerpoint/2010/main" val="3402851851"/>
              </p:ext>
            </p:extLst>
          </p:nvPr>
        </p:nvGraphicFramePr>
        <p:xfrm>
          <a:off x="1071563" y="3572090"/>
          <a:ext cx="7731125" cy="717550"/>
        </p:xfrm>
        <a:graphic>
          <a:graphicData uri="http://schemas.openxmlformats.org/presentationml/2006/ole">
            <mc:AlternateContent xmlns:mc="http://schemas.openxmlformats.org/markup-compatibility/2006">
              <mc:Choice xmlns:v="urn:schemas-microsoft-com:vml" Requires="v">
                <p:oleObj spid="_x0000_s15424" name="公式" r:id="rId3" imgW="2463800" imgH="228600" progId="Equation.3">
                  <p:embed/>
                </p:oleObj>
              </mc:Choice>
              <mc:Fallback>
                <p:oleObj name="公式" r:id="rId3" imgW="2463800" imgH="228600" progId="Equation.3">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1563" y="3572090"/>
                        <a:ext cx="7731125" cy="717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88070" name="Object 6"/>
          <p:cNvGraphicFramePr>
            <a:graphicFrameLocks noChangeAspect="1"/>
          </p:cNvGraphicFramePr>
          <p:nvPr>
            <p:extLst>
              <p:ext uri="{D42A27DB-BD31-4B8C-83A1-F6EECF244321}">
                <p14:modId xmlns:p14="http://schemas.microsoft.com/office/powerpoint/2010/main" val="537743096"/>
              </p:ext>
            </p:extLst>
          </p:nvPr>
        </p:nvGraphicFramePr>
        <p:xfrm>
          <a:off x="941388" y="4289640"/>
          <a:ext cx="8096250" cy="814387"/>
        </p:xfrm>
        <a:graphic>
          <a:graphicData uri="http://schemas.openxmlformats.org/presentationml/2006/ole">
            <mc:AlternateContent xmlns:mc="http://schemas.openxmlformats.org/markup-compatibility/2006">
              <mc:Choice xmlns:v="urn:schemas-microsoft-com:vml" Requires="v">
                <p:oleObj spid="_x0000_s15425" name="公式" r:id="rId5" imgW="2273300" imgH="228600" progId="Equation.3">
                  <p:embed/>
                </p:oleObj>
              </mc:Choice>
              <mc:Fallback>
                <p:oleObj name="公式" r:id="rId5" imgW="2273300" imgH="228600" progId="Equation.3">
                  <p:embed/>
                  <p:pic>
                    <p:nvPicPr>
                      <p:cNvPr id="0" name="Object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41388" y="4289640"/>
                        <a:ext cx="8096250" cy="8143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88071" name="Text Box 7"/>
          <p:cNvSpPr txBox="1">
            <a:spLocks noChangeArrowheads="1"/>
          </p:cNvSpPr>
          <p:nvPr/>
        </p:nvSpPr>
        <p:spPr bwMode="auto">
          <a:xfrm>
            <a:off x="998538" y="3118065"/>
            <a:ext cx="9321800" cy="46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solidFill>
                  <a:srgbClr val="FF0000"/>
                </a:solidFill>
              </a:rPr>
              <a:t>中径偏差</a:t>
            </a:r>
            <a:r>
              <a:rPr lang="zh-CN" altLang="en-US" b="1" dirty="0"/>
              <a:t>是指螺纹加工后的中径的实际尺寸与公称尺寸之差。</a:t>
            </a:r>
            <a:endParaRPr lang="en-US" altLang="zh-CN" dirty="0"/>
          </a:p>
        </p:txBody>
      </p:sp>
      <p:sp>
        <p:nvSpPr>
          <p:cNvPr id="88072" name="Text Box 8"/>
          <p:cNvSpPr txBox="1">
            <a:spLocks noChangeArrowheads="1"/>
          </p:cNvSpPr>
          <p:nvPr/>
        </p:nvSpPr>
        <p:spPr bwMode="auto">
          <a:xfrm>
            <a:off x="834791" y="1228648"/>
            <a:ext cx="9557430" cy="18783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spcBef>
                <a:spcPct val="50000"/>
              </a:spcBef>
            </a:pPr>
            <a:r>
              <a:rPr lang="zh-CN" altLang="en-US" b="1" dirty="0"/>
              <a:t>         因为在加工内、外螺纹前，一般其顶径（内螺纹小径，外螺纹大径）经检验合格后加工螺纹。内、外螺纹结合的底径处留有一定的间隙。而且螺纹的配合面是牙侧面，所以螺纹的</a:t>
            </a:r>
            <a:r>
              <a:rPr lang="zh-CN" altLang="en-US" b="1" dirty="0">
                <a:solidFill>
                  <a:srgbClr val="FF0000"/>
                </a:solidFill>
              </a:rPr>
              <a:t>中径偏差对螺纹结合精度的影响比大径、小径偏差都大。</a:t>
            </a:r>
          </a:p>
        </p:txBody>
      </p:sp>
      <p:sp>
        <p:nvSpPr>
          <p:cNvPr id="8" name="圆角矩形 7">
            <a:hlinkClick r:id="rId7" action="ppaction://hlinksldjump"/>
          </p:cNvPr>
          <p:cNvSpPr/>
          <p:nvPr/>
        </p:nvSpPr>
        <p:spPr bwMode="auto">
          <a:xfrm>
            <a:off x="9597619" y="6127884"/>
            <a:ext cx="1460906" cy="487229"/>
          </a:xfrm>
          <a:prstGeom prst="roundRect">
            <a:avLst>
              <a:gd name="adj" fmla="val 50000"/>
            </a:avLst>
          </a:prstGeom>
          <a:noFill/>
          <a:ln w="38100" cap="flat" cmpd="sng" algn="ctr">
            <a:solidFill>
              <a:srgbClr val="C0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CN" altLang="en-US" sz="2000" b="1" dirty="0" smtClean="0">
                <a:latin typeface="方正舒体" pitchFamily="2" charset="-122"/>
                <a:ea typeface="方正舒体" pitchFamily="2" charset="-122"/>
              </a:rPr>
              <a:t>返回</a:t>
            </a:r>
            <a:r>
              <a:rPr lang="zh-CN" altLang="en-US" sz="2000" b="1" dirty="0" smtClean="0">
                <a:solidFill>
                  <a:srgbClr val="FF0000"/>
                </a:solidFill>
                <a:latin typeface="方正舒体" pitchFamily="2" charset="-122"/>
                <a:ea typeface="方正舒体" pitchFamily="2" charset="-122"/>
              </a:rPr>
              <a:t>目录</a:t>
            </a:r>
            <a:endParaRPr kumimoji="1" lang="zh-CN" altLang="en-US" sz="2000" b="1" i="0" u="none" strike="noStrike" cap="none" normalizeH="0" baseline="0" dirty="0" smtClean="0">
              <a:ln>
                <a:noFill/>
              </a:ln>
              <a:solidFill>
                <a:srgbClr val="FF0000"/>
              </a:solidFill>
              <a:effectLst/>
              <a:latin typeface="方正舒体" pitchFamily="2" charset="-122"/>
              <a:ea typeface="方正舒体"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88068">
                                            <p:txEl>
                                              <p:pRg st="0" end="0"/>
                                            </p:txEl>
                                          </p:spTgt>
                                        </p:tgtEl>
                                        <p:attrNameLst>
                                          <p:attrName>style.visibility</p:attrName>
                                        </p:attrNameLst>
                                      </p:cBhvr>
                                      <p:to>
                                        <p:strVal val="visible"/>
                                      </p:to>
                                    </p:set>
                                    <p:animEffect transition="in" filter="wipe(left)">
                                      <p:cBhvr>
                                        <p:cTn id="7" dur="500"/>
                                        <p:tgtEl>
                                          <p:spTgt spid="88068">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88072">
                                            <p:txEl>
                                              <p:pRg st="0" end="0"/>
                                            </p:txEl>
                                          </p:spTgt>
                                        </p:tgtEl>
                                        <p:attrNameLst>
                                          <p:attrName>style.visibility</p:attrName>
                                        </p:attrNameLst>
                                      </p:cBhvr>
                                      <p:to>
                                        <p:strVal val="visible"/>
                                      </p:to>
                                    </p:set>
                                    <p:animEffect transition="in" filter="wipe(left)">
                                      <p:cBhvr>
                                        <p:cTn id="12" dur="300"/>
                                        <p:tgtEl>
                                          <p:spTgt spid="88072">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88071">
                                            <p:txEl>
                                              <p:pRg st="0" end="0"/>
                                            </p:txEl>
                                          </p:spTgt>
                                        </p:tgtEl>
                                        <p:attrNameLst>
                                          <p:attrName>style.visibility</p:attrName>
                                        </p:attrNameLst>
                                      </p:cBhvr>
                                      <p:to>
                                        <p:strVal val="visible"/>
                                      </p:to>
                                    </p:set>
                                    <p:animEffect transition="in" filter="wipe(left)">
                                      <p:cBhvr>
                                        <p:cTn id="17" dur="300"/>
                                        <p:tgtEl>
                                          <p:spTgt spid="88071">
                                            <p:txEl>
                                              <p:pRg st="0" end="0"/>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88069"/>
                                        </p:tgtEl>
                                        <p:attrNameLst>
                                          <p:attrName>style.visibility</p:attrName>
                                        </p:attrNameLst>
                                      </p:cBhvr>
                                      <p:to>
                                        <p:strVal val="visible"/>
                                      </p:to>
                                    </p:set>
                                    <p:animEffect transition="in" filter="wipe(left)">
                                      <p:cBhvr>
                                        <p:cTn id="22" dur="500"/>
                                        <p:tgtEl>
                                          <p:spTgt spid="88069"/>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88070"/>
                                        </p:tgtEl>
                                        <p:attrNameLst>
                                          <p:attrName>style.visibility</p:attrName>
                                        </p:attrNameLst>
                                      </p:cBhvr>
                                      <p:to>
                                        <p:strVal val="visible"/>
                                      </p:to>
                                    </p:set>
                                    <p:animEffect transition="in" filter="wipe(left)">
                                      <p:cBhvr>
                                        <p:cTn id="27" dur="500"/>
                                        <p:tgtEl>
                                          <p:spTgt spid="880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068" grpId="0" build="p" autoUpdateAnimBg="0"/>
      <p:bldP spid="88071" grpId="0" build="p" autoUpdateAnimBg="0"/>
      <p:bldP spid="88072" grpId="0" build="p"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灯片编号占位符 3"/>
          <p:cNvSpPr>
            <a:spLocks noGrp="1"/>
          </p:cNvSpPr>
          <p:nvPr>
            <p:ph type="sldNum" sz="quarter" idx="12"/>
          </p:nvPr>
        </p:nvSpPr>
        <p:spPr>
          <a:noFill/>
        </p:spPr>
        <p:txBody>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6B00457E-290C-4119-A81B-472D08CE52C5}" type="slidenum">
              <a:rPr kumimoji="0" lang="zh-CN" altLang="en-US" sz="2200" smtClean="0">
                <a:solidFill>
                  <a:srgbClr val="0000FF"/>
                </a:solidFill>
              </a:rPr>
              <a:pPr eaLnBrk="1" hangingPunct="1"/>
              <a:t>15</a:t>
            </a:fld>
            <a:endParaRPr kumimoji="0" lang="en-US" altLang="zh-CN" sz="2200" smtClean="0">
              <a:solidFill>
                <a:srgbClr val="0000FF"/>
              </a:solidFill>
            </a:endParaRPr>
          </a:p>
        </p:txBody>
      </p:sp>
      <p:sp>
        <p:nvSpPr>
          <p:cNvPr id="47108" name="Text Box 4"/>
          <p:cNvSpPr txBox="1">
            <a:spLocks noChangeArrowheads="1"/>
          </p:cNvSpPr>
          <p:nvPr/>
        </p:nvSpPr>
        <p:spPr bwMode="auto">
          <a:xfrm>
            <a:off x="1026191" y="280306"/>
            <a:ext cx="4572000" cy="46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9.2.2 螺距偏差的影响 </a:t>
            </a:r>
          </a:p>
        </p:txBody>
      </p:sp>
      <p:sp>
        <p:nvSpPr>
          <p:cNvPr id="47109" name="Text Box 5"/>
          <p:cNvSpPr txBox="1">
            <a:spLocks noChangeArrowheads="1"/>
          </p:cNvSpPr>
          <p:nvPr/>
        </p:nvSpPr>
        <p:spPr bwMode="auto">
          <a:xfrm>
            <a:off x="4683809" y="777873"/>
            <a:ext cx="6486525" cy="46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它与旋合长度无关，对其结合精度影响不大。</a:t>
            </a:r>
          </a:p>
        </p:txBody>
      </p:sp>
      <p:sp>
        <p:nvSpPr>
          <p:cNvPr id="47110" name="Text Box 6"/>
          <p:cNvSpPr txBox="1">
            <a:spLocks noChangeArrowheads="1"/>
          </p:cNvSpPr>
          <p:nvPr/>
        </p:nvSpPr>
        <p:spPr bwMode="auto">
          <a:xfrm>
            <a:off x="271463" y="5605463"/>
            <a:ext cx="10245725" cy="98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spcBef>
                <a:spcPct val="50000"/>
              </a:spcBef>
            </a:pPr>
            <a:r>
              <a:rPr lang="zh-CN" altLang="en-US" b="1">
                <a:cs typeface="Times New Roman" pitchFamily="18" charset="0"/>
              </a:rPr>
              <a:t>        由图可见，由于存在螺距累积偏差</a:t>
            </a:r>
            <a:r>
              <a:rPr lang="en-US" altLang="zh-CN" b="1">
                <a:cs typeface="Times New Roman" pitchFamily="18" charset="0"/>
              </a:rPr>
              <a:t>Δ</a:t>
            </a:r>
            <a:r>
              <a:rPr lang="en-US" altLang="zh-CN" b="1" i="1">
                <a:cs typeface="Times New Roman" pitchFamily="18" charset="0"/>
              </a:rPr>
              <a:t>P</a:t>
            </a:r>
            <a:r>
              <a:rPr lang="en-US" altLang="zh-CN" b="1" baseline="-25000">
                <a:cs typeface="Times New Roman" pitchFamily="18" charset="0"/>
              </a:rPr>
              <a:t>Σ</a:t>
            </a:r>
            <a:r>
              <a:rPr lang="zh-CN" altLang="en-US" b="1"/>
              <a:t>，使内、外螺纹在牙侧产生干涉，而不能旋合。</a:t>
            </a:r>
          </a:p>
        </p:txBody>
      </p:sp>
      <p:sp>
        <p:nvSpPr>
          <p:cNvPr id="47115" name="Text Box 11"/>
          <p:cNvSpPr txBox="1">
            <a:spLocks noChangeArrowheads="1"/>
          </p:cNvSpPr>
          <p:nvPr/>
        </p:nvSpPr>
        <p:spPr bwMode="auto">
          <a:xfrm>
            <a:off x="909638" y="734331"/>
            <a:ext cx="4138612" cy="520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2700" b="1" dirty="0">
                <a:cs typeface="Times New Roman" pitchFamily="18" charset="0"/>
              </a:rPr>
              <a:t>单个螺距</a:t>
            </a:r>
            <a:r>
              <a:rPr lang="zh-CN" altLang="en-US" sz="2700" b="1" dirty="0"/>
              <a:t>偏差</a:t>
            </a:r>
            <a:r>
              <a:rPr lang="zh-CN" altLang="en-US" sz="2700" b="1" dirty="0">
                <a:cs typeface="Times New Roman" pitchFamily="18" charset="0"/>
              </a:rPr>
              <a:t>   </a:t>
            </a:r>
            <a:r>
              <a:rPr lang="en-US" altLang="zh-CN" sz="2700" b="1" dirty="0">
                <a:cs typeface="Times New Roman" pitchFamily="18" charset="0"/>
              </a:rPr>
              <a:t>Δ</a:t>
            </a:r>
            <a:r>
              <a:rPr lang="en-US" altLang="zh-CN" sz="2700" b="1" i="1" dirty="0">
                <a:cs typeface="Times New Roman" pitchFamily="18" charset="0"/>
              </a:rPr>
              <a:t>P</a:t>
            </a:r>
            <a:r>
              <a:rPr lang="en-US" altLang="zh-CN" sz="2700" b="1" dirty="0">
                <a:cs typeface="Times New Roman" pitchFamily="18" charset="0"/>
              </a:rPr>
              <a:t>=</a:t>
            </a:r>
            <a:r>
              <a:rPr lang="en-US" altLang="zh-CN" sz="2700" b="1" i="1" dirty="0">
                <a:cs typeface="Times New Roman" pitchFamily="18" charset="0"/>
              </a:rPr>
              <a:t>P</a:t>
            </a:r>
            <a:r>
              <a:rPr lang="en-US" altLang="zh-CN" sz="2700" b="1" i="1" baseline="-25000" dirty="0">
                <a:cs typeface="Times New Roman" pitchFamily="18" charset="0"/>
              </a:rPr>
              <a:t>a</a:t>
            </a:r>
            <a:r>
              <a:rPr lang="en-US" altLang="zh-CN" sz="2700" b="1" dirty="0">
                <a:cs typeface="Times New Roman" pitchFamily="18" charset="0"/>
              </a:rPr>
              <a:t>–</a:t>
            </a:r>
            <a:r>
              <a:rPr lang="en-US" altLang="zh-CN" sz="2700" b="1" i="1" dirty="0">
                <a:cs typeface="Times New Roman" pitchFamily="18" charset="0"/>
              </a:rPr>
              <a:t>P</a:t>
            </a:r>
            <a:endParaRPr lang="en-US" altLang="zh-CN" sz="2700" b="1" i="1" dirty="0"/>
          </a:p>
        </p:txBody>
      </p:sp>
      <p:sp>
        <p:nvSpPr>
          <p:cNvPr id="47116" name="Text Box 12"/>
          <p:cNvSpPr txBox="1">
            <a:spLocks noChangeArrowheads="1"/>
          </p:cNvSpPr>
          <p:nvPr/>
        </p:nvSpPr>
        <p:spPr bwMode="auto">
          <a:xfrm>
            <a:off x="390976" y="1188809"/>
            <a:ext cx="10256838" cy="992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spcBef>
                <a:spcPct val="50000"/>
              </a:spcBef>
            </a:pPr>
            <a:r>
              <a:rPr lang="zh-CN" altLang="en-US" b="1" dirty="0">
                <a:cs typeface="Times New Roman" pitchFamily="18" charset="0"/>
              </a:rPr>
              <a:t>        </a:t>
            </a:r>
            <a:r>
              <a:rPr lang="zh-CN" altLang="en-US" b="1" dirty="0">
                <a:solidFill>
                  <a:srgbClr val="FF0000"/>
                </a:solidFill>
                <a:cs typeface="Times New Roman" pitchFamily="18" charset="0"/>
              </a:rPr>
              <a:t>累积 </a:t>
            </a:r>
            <a:r>
              <a:rPr lang="zh-CN" altLang="en-US" b="1" dirty="0">
                <a:solidFill>
                  <a:srgbClr val="FF0000"/>
                </a:solidFill>
              </a:rPr>
              <a:t>偏差</a:t>
            </a:r>
            <a:r>
              <a:rPr lang="en-US" altLang="zh-CN" b="1" dirty="0">
                <a:solidFill>
                  <a:srgbClr val="FF0000"/>
                </a:solidFill>
                <a:cs typeface="Times New Roman" pitchFamily="18" charset="0"/>
              </a:rPr>
              <a:t>Δ</a:t>
            </a:r>
            <a:r>
              <a:rPr lang="en-US" altLang="zh-CN" b="1" i="1" dirty="0">
                <a:solidFill>
                  <a:srgbClr val="FF0000"/>
                </a:solidFill>
                <a:cs typeface="Times New Roman" pitchFamily="18" charset="0"/>
              </a:rPr>
              <a:t>P</a:t>
            </a:r>
            <a:r>
              <a:rPr lang="en-US" altLang="zh-CN" b="1" baseline="-25000" dirty="0">
                <a:solidFill>
                  <a:srgbClr val="FF0000"/>
                </a:solidFill>
                <a:cs typeface="Times New Roman" pitchFamily="18" charset="0"/>
              </a:rPr>
              <a:t>Σ</a:t>
            </a:r>
            <a:r>
              <a:rPr lang="en-US" altLang="zh-CN" b="1" dirty="0">
                <a:cs typeface="Times New Roman" pitchFamily="18" charset="0"/>
              </a:rPr>
              <a:t> </a:t>
            </a:r>
            <a:r>
              <a:rPr lang="zh-CN" altLang="en-US" b="1" dirty="0"/>
              <a:t>是指在规定旋合长度内，任意两同名牙侧在中径线上距离与其公称值之差中绝对值最大的那个偏差，见图</a:t>
            </a:r>
            <a:r>
              <a:rPr lang="en-US" altLang="zh-CN" b="1" dirty="0"/>
              <a:t>9.5</a:t>
            </a:r>
            <a:r>
              <a:rPr lang="zh-CN" altLang="en-US" b="1" dirty="0"/>
              <a:t>所示。</a:t>
            </a:r>
            <a:endParaRPr lang="zh-CN" altLang="en-US" b="1" i="1" dirty="0">
              <a:cs typeface="Times New Roman" pitchFamily="18" charset="0"/>
            </a:endParaRPr>
          </a:p>
        </p:txBody>
      </p:sp>
      <p:pic>
        <p:nvPicPr>
          <p:cNvPr id="47119" name="Picture 1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04088" y="2613025"/>
            <a:ext cx="3017837" cy="3100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7124" name="Oval 20"/>
          <p:cNvSpPr>
            <a:spLocks noChangeArrowheads="1"/>
          </p:cNvSpPr>
          <p:nvPr/>
        </p:nvSpPr>
        <p:spPr bwMode="auto">
          <a:xfrm>
            <a:off x="4693326" y="3995736"/>
            <a:ext cx="847725" cy="484187"/>
          </a:xfrm>
          <a:prstGeom prst="ellipse">
            <a:avLst/>
          </a:prstGeom>
          <a:noFill/>
          <a:ln w="76200">
            <a:solidFill>
              <a:srgbClr val="FF33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47130" name="Group 26"/>
          <p:cNvGrpSpPr>
            <a:grpSpLocks/>
          </p:cNvGrpSpPr>
          <p:nvPr/>
        </p:nvGrpSpPr>
        <p:grpSpPr bwMode="auto">
          <a:xfrm>
            <a:off x="667426" y="2932111"/>
            <a:ext cx="5661025" cy="2663825"/>
            <a:chOff x="188" y="1273"/>
            <a:chExt cx="3004" cy="1678"/>
          </a:xfrm>
        </p:grpSpPr>
        <p:grpSp>
          <p:nvGrpSpPr>
            <p:cNvPr id="16397" name="Group 25"/>
            <p:cNvGrpSpPr>
              <a:grpSpLocks/>
            </p:cNvGrpSpPr>
            <p:nvPr/>
          </p:nvGrpSpPr>
          <p:grpSpPr bwMode="auto">
            <a:xfrm>
              <a:off x="188" y="1273"/>
              <a:ext cx="3004" cy="1607"/>
              <a:chOff x="188" y="1273"/>
              <a:chExt cx="3004" cy="1607"/>
            </a:xfrm>
          </p:grpSpPr>
          <p:pic>
            <p:nvPicPr>
              <p:cNvPr id="16399" name="Picture 1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8" y="1273"/>
                <a:ext cx="3004" cy="16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400" name="Line 23"/>
              <p:cNvSpPr>
                <a:spLocks noChangeShapeType="1"/>
              </p:cNvSpPr>
              <p:nvPr/>
            </p:nvSpPr>
            <p:spPr bwMode="auto">
              <a:xfrm>
                <a:off x="188" y="2248"/>
                <a:ext cx="3004" cy="0"/>
              </a:xfrm>
              <a:prstGeom prst="line">
                <a:avLst/>
              </a:prstGeom>
              <a:noFill/>
              <a:ln w="28575">
                <a:solidFill>
                  <a:srgbClr val="FF0000"/>
                </a:solidFill>
                <a:prstDash val="lg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16398" name="Line 24"/>
            <p:cNvSpPr>
              <a:spLocks noChangeShapeType="1"/>
            </p:cNvSpPr>
            <p:nvPr/>
          </p:nvSpPr>
          <p:spPr bwMode="auto">
            <a:xfrm>
              <a:off x="267" y="2248"/>
              <a:ext cx="0" cy="703"/>
            </a:xfrm>
            <a:prstGeom prst="line">
              <a:avLst/>
            </a:prstGeom>
            <a:noFill/>
            <a:ln w="57150">
              <a:solidFill>
                <a:srgbClr val="FF00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47131" name="AutoShape 27"/>
          <p:cNvSpPr>
            <a:spLocks noChangeArrowheads="1"/>
          </p:cNvSpPr>
          <p:nvPr/>
        </p:nvSpPr>
        <p:spPr bwMode="auto">
          <a:xfrm>
            <a:off x="6328451" y="4864098"/>
            <a:ext cx="1604962" cy="633413"/>
          </a:xfrm>
          <a:prstGeom prst="wedgeRoundRectCallout">
            <a:avLst>
              <a:gd name="adj1" fmla="val -107764"/>
              <a:gd name="adj2" fmla="val -106389"/>
              <a:gd name="adj3" fmla="val 16667"/>
            </a:avLst>
          </a:prstGeom>
          <a:solidFill>
            <a:schemeClr val="bg1"/>
          </a:solidFill>
          <a:ln w="38100">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lstStyle/>
          <a:p>
            <a:pPr algn="ctr" defTabSz="1044575"/>
            <a:r>
              <a:rPr lang="zh-CN" altLang="en-US" sz="2700" b="1"/>
              <a:t>干涉</a:t>
            </a:r>
          </a:p>
        </p:txBody>
      </p:sp>
      <p:graphicFrame>
        <p:nvGraphicFramePr>
          <p:cNvPr id="47132" name="Object 28"/>
          <p:cNvGraphicFramePr>
            <a:graphicFrameLocks noChangeAspect="1"/>
          </p:cNvGraphicFramePr>
          <p:nvPr>
            <p:extLst>
              <p:ext uri="{D42A27DB-BD31-4B8C-83A1-F6EECF244321}">
                <p14:modId xmlns:p14="http://schemas.microsoft.com/office/powerpoint/2010/main" val="707828391"/>
              </p:ext>
            </p:extLst>
          </p:nvPr>
        </p:nvGraphicFramePr>
        <p:xfrm>
          <a:off x="1801805" y="2082345"/>
          <a:ext cx="3652837" cy="820738"/>
        </p:xfrm>
        <a:graphic>
          <a:graphicData uri="http://schemas.openxmlformats.org/presentationml/2006/ole">
            <mc:AlternateContent xmlns:mc="http://schemas.openxmlformats.org/markup-compatibility/2006">
              <mc:Choice xmlns:v="urn:schemas-microsoft-com:vml" Requires="v">
                <p:oleObj spid="_x0000_s16428" name="公式" r:id="rId5" imgW="1129810" imgH="253890" progId="Equation.3">
                  <p:embed/>
                </p:oleObj>
              </mc:Choice>
              <mc:Fallback>
                <p:oleObj name="公式" r:id="rId5" imgW="1129810" imgH="253890" progId="Equation.3">
                  <p:embed/>
                  <p:pic>
                    <p:nvPicPr>
                      <p:cNvPr id="0" name="Object 2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01805" y="2082345"/>
                        <a:ext cx="3652837" cy="820738"/>
                      </a:xfrm>
                      <a:prstGeom prst="rect">
                        <a:avLst/>
                      </a:prstGeom>
                      <a:solidFill>
                        <a:srgbClr val="FFCCFF"/>
                      </a:solidFill>
                      <a:ln>
                        <a:noFill/>
                      </a:ln>
                      <a:effectLst/>
                      <a:extLst>
                        <a:ext uri="{91240B29-F687-4F45-9708-019B960494DF}">
                          <a14:hiddenLine xmlns:a14="http://schemas.microsoft.com/office/drawing/2010/main" w="9525">
                            <a:solidFill>
                              <a:srgbClr val="FF33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47108">
                                            <p:txEl>
                                              <p:pRg st="0" end="0"/>
                                            </p:txEl>
                                          </p:spTgt>
                                        </p:tgtEl>
                                        <p:attrNameLst>
                                          <p:attrName>style.visibility</p:attrName>
                                        </p:attrNameLst>
                                      </p:cBhvr>
                                      <p:to>
                                        <p:strVal val="visible"/>
                                      </p:to>
                                    </p:set>
                                    <p:animEffect transition="in" filter="wipe(left)">
                                      <p:cBhvr>
                                        <p:cTn id="7" dur="300"/>
                                        <p:tgtEl>
                                          <p:spTgt spid="47108">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47115"/>
                                        </p:tgtEl>
                                        <p:attrNameLst>
                                          <p:attrName>style.visibility</p:attrName>
                                        </p:attrNameLst>
                                      </p:cBhvr>
                                      <p:to>
                                        <p:strVal val="visible"/>
                                      </p:to>
                                    </p:set>
                                    <p:animEffect transition="in" filter="wipe(left)">
                                      <p:cBhvr>
                                        <p:cTn id="12" dur="300"/>
                                        <p:tgtEl>
                                          <p:spTgt spid="4711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47109"/>
                                        </p:tgtEl>
                                        <p:attrNameLst>
                                          <p:attrName>style.visibility</p:attrName>
                                        </p:attrNameLst>
                                      </p:cBhvr>
                                      <p:to>
                                        <p:strVal val="visible"/>
                                      </p:to>
                                    </p:set>
                                    <p:animEffect transition="in" filter="wipe(left)">
                                      <p:cBhvr>
                                        <p:cTn id="17" dur="300"/>
                                        <p:tgtEl>
                                          <p:spTgt spid="47109"/>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47116"/>
                                        </p:tgtEl>
                                        <p:attrNameLst>
                                          <p:attrName>style.visibility</p:attrName>
                                        </p:attrNameLst>
                                      </p:cBhvr>
                                      <p:to>
                                        <p:strVal val="visible"/>
                                      </p:to>
                                    </p:set>
                                    <p:animEffect transition="in" filter="wipe(left)">
                                      <p:cBhvr>
                                        <p:cTn id="22" dur="300"/>
                                        <p:tgtEl>
                                          <p:spTgt spid="47116"/>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 presetClass="entr" presetSubtype="8" fill="hold" nodeType="clickEffect">
                                  <p:stCondLst>
                                    <p:cond delay="0"/>
                                  </p:stCondLst>
                                  <p:childTnLst>
                                    <p:set>
                                      <p:cBhvr>
                                        <p:cTn id="26" dur="1" fill="hold">
                                          <p:stCondLst>
                                            <p:cond delay="0"/>
                                          </p:stCondLst>
                                        </p:cTn>
                                        <p:tgtEl>
                                          <p:spTgt spid="47130"/>
                                        </p:tgtEl>
                                        <p:attrNameLst>
                                          <p:attrName>style.visibility</p:attrName>
                                        </p:attrNameLst>
                                      </p:cBhvr>
                                      <p:to>
                                        <p:strVal val="visible"/>
                                      </p:to>
                                    </p:set>
                                    <p:anim calcmode="lin" valueType="num">
                                      <p:cBhvr additive="base">
                                        <p:cTn id="27" dur="500" fill="hold"/>
                                        <p:tgtEl>
                                          <p:spTgt spid="47130"/>
                                        </p:tgtEl>
                                        <p:attrNameLst>
                                          <p:attrName>ppt_x</p:attrName>
                                        </p:attrNameLst>
                                      </p:cBhvr>
                                      <p:tavLst>
                                        <p:tav tm="0">
                                          <p:val>
                                            <p:strVal val="0-#ppt_w/2"/>
                                          </p:val>
                                        </p:tav>
                                        <p:tav tm="100000">
                                          <p:val>
                                            <p:strVal val="#ppt_x"/>
                                          </p:val>
                                        </p:tav>
                                      </p:tavLst>
                                    </p:anim>
                                    <p:anim calcmode="lin" valueType="num">
                                      <p:cBhvr additive="base">
                                        <p:cTn id="28" dur="500" fill="hold"/>
                                        <p:tgtEl>
                                          <p:spTgt spid="47130"/>
                                        </p:tgtEl>
                                        <p:attrNameLst>
                                          <p:attrName>ppt_y</p:attrName>
                                        </p:attrNameLst>
                                      </p:cBhvr>
                                      <p:tavLst>
                                        <p:tav tm="0">
                                          <p:val>
                                            <p:strVal val="#ppt_y"/>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17" presetClass="entr" presetSubtype="4" fill="hold" grpId="0" nodeType="clickEffect">
                                  <p:stCondLst>
                                    <p:cond delay="0"/>
                                  </p:stCondLst>
                                  <p:childTnLst>
                                    <p:set>
                                      <p:cBhvr>
                                        <p:cTn id="32" dur="1" fill="hold">
                                          <p:stCondLst>
                                            <p:cond delay="0"/>
                                          </p:stCondLst>
                                        </p:cTn>
                                        <p:tgtEl>
                                          <p:spTgt spid="47131"/>
                                        </p:tgtEl>
                                        <p:attrNameLst>
                                          <p:attrName>style.visibility</p:attrName>
                                        </p:attrNameLst>
                                      </p:cBhvr>
                                      <p:to>
                                        <p:strVal val="visible"/>
                                      </p:to>
                                    </p:set>
                                    <p:anim calcmode="lin" valueType="num">
                                      <p:cBhvr>
                                        <p:cTn id="33" dur="500" fill="hold"/>
                                        <p:tgtEl>
                                          <p:spTgt spid="47131"/>
                                        </p:tgtEl>
                                        <p:attrNameLst>
                                          <p:attrName>ppt_x</p:attrName>
                                        </p:attrNameLst>
                                      </p:cBhvr>
                                      <p:tavLst>
                                        <p:tav tm="0">
                                          <p:val>
                                            <p:strVal val="#ppt_x"/>
                                          </p:val>
                                        </p:tav>
                                        <p:tav tm="100000">
                                          <p:val>
                                            <p:strVal val="#ppt_x"/>
                                          </p:val>
                                        </p:tav>
                                      </p:tavLst>
                                    </p:anim>
                                    <p:anim calcmode="lin" valueType="num">
                                      <p:cBhvr>
                                        <p:cTn id="34" dur="500" fill="hold"/>
                                        <p:tgtEl>
                                          <p:spTgt spid="47131"/>
                                        </p:tgtEl>
                                        <p:attrNameLst>
                                          <p:attrName>ppt_y</p:attrName>
                                        </p:attrNameLst>
                                      </p:cBhvr>
                                      <p:tavLst>
                                        <p:tav tm="0">
                                          <p:val>
                                            <p:strVal val="#ppt_y+#ppt_h/2"/>
                                          </p:val>
                                        </p:tav>
                                        <p:tav tm="100000">
                                          <p:val>
                                            <p:strVal val="#ppt_y"/>
                                          </p:val>
                                        </p:tav>
                                      </p:tavLst>
                                    </p:anim>
                                    <p:anim calcmode="lin" valueType="num">
                                      <p:cBhvr>
                                        <p:cTn id="35" dur="500" fill="hold"/>
                                        <p:tgtEl>
                                          <p:spTgt spid="47131"/>
                                        </p:tgtEl>
                                        <p:attrNameLst>
                                          <p:attrName>ppt_w</p:attrName>
                                        </p:attrNameLst>
                                      </p:cBhvr>
                                      <p:tavLst>
                                        <p:tav tm="0">
                                          <p:val>
                                            <p:strVal val="#ppt_w"/>
                                          </p:val>
                                        </p:tav>
                                        <p:tav tm="100000">
                                          <p:val>
                                            <p:strVal val="#ppt_w"/>
                                          </p:val>
                                        </p:tav>
                                      </p:tavLst>
                                    </p:anim>
                                    <p:anim calcmode="lin" valueType="num">
                                      <p:cBhvr>
                                        <p:cTn id="36" dur="500" fill="hold"/>
                                        <p:tgtEl>
                                          <p:spTgt spid="47131"/>
                                        </p:tgtEl>
                                        <p:attrNameLst>
                                          <p:attrName>ppt_h</p:attrName>
                                        </p:attrNameLst>
                                      </p:cBhvr>
                                      <p:tavLst>
                                        <p:tav tm="0">
                                          <p:val>
                                            <p:fltVal val="0"/>
                                          </p:val>
                                        </p:tav>
                                        <p:tav tm="100000">
                                          <p:val>
                                            <p:strVal val="#ppt_h"/>
                                          </p:val>
                                        </p:tav>
                                      </p:tavLst>
                                    </p:anim>
                                  </p:childTnLst>
                                </p:cTn>
                              </p:par>
                            </p:childTnLst>
                          </p:cTn>
                        </p:par>
                      </p:childTnLst>
                    </p:cTn>
                  </p:par>
                  <p:par>
                    <p:cTn id="37" fill="hold" nodeType="clickPar">
                      <p:stCondLst>
                        <p:cond delay="indefinite"/>
                      </p:stCondLst>
                      <p:childTnLst>
                        <p:par>
                          <p:cTn id="38" fill="hold" nodeType="withGroup">
                            <p:stCondLst>
                              <p:cond delay="0"/>
                            </p:stCondLst>
                            <p:childTnLst>
                              <p:par>
                                <p:cTn id="39" presetID="16" presetClass="entr" presetSubtype="42" fill="hold" grpId="0" nodeType="clickEffect">
                                  <p:stCondLst>
                                    <p:cond delay="0"/>
                                  </p:stCondLst>
                                  <p:childTnLst>
                                    <p:set>
                                      <p:cBhvr>
                                        <p:cTn id="40" dur="1" fill="hold">
                                          <p:stCondLst>
                                            <p:cond delay="0"/>
                                          </p:stCondLst>
                                        </p:cTn>
                                        <p:tgtEl>
                                          <p:spTgt spid="47124"/>
                                        </p:tgtEl>
                                        <p:attrNameLst>
                                          <p:attrName>style.visibility</p:attrName>
                                        </p:attrNameLst>
                                      </p:cBhvr>
                                      <p:to>
                                        <p:strVal val="visible"/>
                                      </p:to>
                                    </p:set>
                                    <p:animEffect transition="in" filter="barn(outHorizontal)">
                                      <p:cBhvr>
                                        <p:cTn id="41" dur="500"/>
                                        <p:tgtEl>
                                          <p:spTgt spid="47124"/>
                                        </p:tgtEl>
                                      </p:cBhvr>
                                    </p:animEffect>
                                  </p:childTnLst>
                                </p:cTn>
                              </p:par>
                            </p:childTnLst>
                          </p:cTn>
                        </p:par>
                      </p:childTnLst>
                    </p:cTn>
                  </p:par>
                  <p:par>
                    <p:cTn id="42" fill="hold" nodeType="clickPar">
                      <p:stCondLst>
                        <p:cond delay="indefinite"/>
                      </p:stCondLst>
                      <p:childTnLst>
                        <p:par>
                          <p:cTn id="43" fill="hold" nodeType="withGroup">
                            <p:stCondLst>
                              <p:cond delay="0"/>
                            </p:stCondLst>
                            <p:childTnLst>
                              <p:par>
                                <p:cTn id="44" presetID="2" presetClass="entr" presetSubtype="2" fill="hold" nodeType="clickEffect">
                                  <p:stCondLst>
                                    <p:cond delay="0"/>
                                  </p:stCondLst>
                                  <p:childTnLst>
                                    <p:set>
                                      <p:cBhvr>
                                        <p:cTn id="45" dur="1" fill="hold">
                                          <p:stCondLst>
                                            <p:cond delay="0"/>
                                          </p:stCondLst>
                                        </p:cTn>
                                        <p:tgtEl>
                                          <p:spTgt spid="47119"/>
                                        </p:tgtEl>
                                        <p:attrNameLst>
                                          <p:attrName>style.visibility</p:attrName>
                                        </p:attrNameLst>
                                      </p:cBhvr>
                                      <p:to>
                                        <p:strVal val="visible"/>
                                      </p:to>
                                    </p:set>
                                    <p:anim calcmode="lin" valueType="num">
                                      <p:cBhvr additive="base">
                                        <p:cTn id="46" dur="500" fill="hold"/>
                                        <p:tgtEl>
                                          <p:spTgt spid="47119"/>
                                        </p:tgtEl>
                                        <p:attrNameLst>
                                          <p:attrName>ppt_x</p:attrName>
                                        </p:attrNameLst>
                                      </p:cBhvr>
                                      <p:tavLst>
                                        <p:tav tm="0">
                                          <p:val>
                                            <p:strVal val="1+#ppt_w/2"/>
                                          </p:val>
                                        </p:tav>
                                        <p:tav tm="100000">
                                          <p:val>
                                            <p:strVal val="#ppt_x"/>
                                          </p:val>
                                        </p:tav>
                                      </p:tavLst>
                                    </p:anim>
                                    <p:anim calcmode="lin" valueType="num">
                                      <p:cBhvr additive="base">
                                        <p:cTn id="47" dur="500" fill="hold"/>
                                        <p:tgtEl>
                                          <p:spTgt spid="47119"/>
                                        </p:tgtEl>
                                        <p:attrNameLst>
                                          <p:attrName>ppt_y</p:attrName>
                                        </p:attrNameLst>
                                      </p:cBhvr>
                                      <p:tavLst>
                                        <p:tav tm="0">
                                          <p:val>
                                            <p:strVal val="#ppt_y"/>
                                          </p:val>
                                        </p:tav>
                                        <p:tav tm="100000">
                                          <p:val>
                                            <p:strVal val="#ppt_y"/>
                                          </p:val>
                                        </p:tav>
                                      </p:tavLst>
                                    </p:anim>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nodeType="clickEffect">
                                  <p:stCondLst>
                                    <p:cond delay="0"/>
                                  </p:stCondLst>
                                  <p:childTnLst>
                                    <p:set>
                                      <p:cBhvr>
                                        <p:cTn id="51" dur="1" fill="hold">
                                          <p:stCondLst>
                                            <p:cond delay="0"/>
                                          </p:stCondLst>
                                        </p:cTn>
                                        <p:tgtEl>
                                          <p:spTgt spid="47132"/>
                                        </p:tgtEl>
                                        <p:attrNameLst>
                                          <p:attrName>style.visibility</p:attrName>
                                        </p:attrNameLst>
                                      </p:cBhvr>
                                      <p:to>
                                        <p:strVal val="visible"/>
                                      </p:to>
                                    </p:set>
                                    <p:animEffect transition="in" filter="wipe(left)">
                                      <p:cBhvr>
                                        <p:cTn id="52" dur="500"/>
                                        <p:tgtEl>
                                          <p:spTgt spid="47132"/>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22" presetClass="entr" presetSubtype="8" fill="hold" grpId="0" nodeType="clickEffect">
                                  <p:stCondLst>
                                    <p:cond delay="0"/>
                                  </p:stCondLst>
                                  <p:iterate type="wd">
                                    <p:tmPct val="100000"/>
                                  </p:iterate>
                                  <p:childTnLst>
                                    <p:set>
                                      <p:cBhvr>
                                        <p:cTn id="56" dur="1" fill="hold">
                                          <p:stCondLst>
                                            <p:cond delay="0"/>
                                          </p:stCondLst>
                                        </p:cTn>
                                        <p:tgtEl>
                                          <p:spTgt spid="47110"/>
                                        </p:tgtEl>
                                        <p:attrNameLst>
                                          <p:attrName>style.visibility</p:attrName>
                                        </p:attrNameLst>
                                      </p:cBhvr>
                                      <p:to>
                                        <p:strVal val="visible"/>
                                      </p:to>
                                    </p:set>
                                    <p:animEffect transition="in" filter="wipe(left)">
                                      <p:cBhvr>
                                        <p:cTn id="57" dur="300"/>
                                        <p:tgtEl>
                                          <p:spTgt spid="471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8" grpId="0" build="p" autoUpdateAnimBg="0"/>
      <p:bldP spid="47109" grpId="0" autoUpdateAnimBg="0"/>
      <p:bldP spid="47110" grpId="0" autoUpdateAnimBg="0"/>
      <p:bldP spid="47115" grpId="0" autoUpdateAnimBg="0"/>
      <p:bldP spid="47116" grpId="0" autoUpdateAnimBg="0"/>
      <p:bldP spid="47124" grpId="0" animBg="1"/>
      <p:bldP spid="47131" grpId="0" animBg="1"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灯片编号占位符 4"/>
          <p:cNvSpPr>
            <a:spLocks noGrp="1"/>
          </p:cNvSpPr>
          <p:nvPr>
            <p:ph type="sldNum" sz="quarter" idx="12"/>
          </p:nvPr>
        </p:nvSpPr>
        <p:spPr>
          <a:noFill/>
        </p:spPr>
        <p:txBody>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F17248B6-D159-437F-911F-7F9D2FEDD342}" type="slidenum">
              <a:rPr kumimoji="0" lang="zh-CN" altLang="en-US" sz="2200" smtClean="0">
                <a:solidFill>
                  <a:srgbClr val="0000FF"/>
                </a:solidFill>
              </a:rPr>
              <a:pPr eaLnBrk="1" hangingPunct="1"/>
              <a:t>16</a:t>
            </a:fld>
            <a:endParaRPr kumimoji="0" lang="en-US" altLang="zh-CN" sz="2200" smtClean="0">
              <a:solidFill>
                <a:srgbClr val="0000FF"/>
              </a:solidFill>
            </a:endParaRPr>
          </a:p>
        </p:txBody>
      </p:sp>
      <p:pic>
        <p:nvPicPr>
          <p:cNvPr id="90118" name="Picture 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221077" y="3082462"/>
            <a:ext cx="3017837" cy="3100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90119" name="Group 7"/>
          <p:cNvGrpSpPr>
            <a:grpSpLocks/>
          </p:cNvGrpSpPr>
          <p:nvPr/>
        </p:nvGrpSpPr>
        <p:grpSpPr bwMode="auto">
          <a:xfrm>
            <a:off x="798052" y="3299950"/>
            <a:ext cx="5661025" cy="2663825"/>
            <a:chOff x="188" y="1273"/>
            <a:chExt cx="3004" cy="1678"/>
          </a:xfrm>
        </p:grpSpPr>
        <p:grpSp>
          <p:nvGrpSpPr>
            <p:cNvPr id="17416" name="Group 8"/>
            <p:cNvGrpSpPr>
              <a:grpSpLocks/>
            </p:cNvGrpSpPr>
            <p:nvPr/>
          </p:nvGrpSpPr>
          <p:grpSpPr bwMode="auto">
            <a:xfrm>
              <a:off x="188" y="1273"/>
              <a:ext cx="3004" cy="1607"/>
              <a:chOff x="188" y="1273"/>
              <a:chExt cx="3004" cy="1607"/>
            </a:xfrm>
          </p:grpSpPr>
          <p:pic>
            <p:nvPicPr>
              <p:cNvPr id="17418" name="Picture 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8" y="1273"/>
                <a:ext cx="3004" cy="16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419" name="Line 10"/>
              <p:cNvSpPr>
                <a:spLocks noChangeShapeType="1"/>
              </p:cNvSpPr>
              <p:nvPr/>
            </p:nvSpPr>
            <p:spPr bwMode="auto">
              <a:xfrm>
                <a:off x="188" y="2248"/>
                <a:ext cx="3004" cy="0"/>
              </a:xfrm>
              <a:prstGeom prst="line">
                <a:avLst/>
              </a:prstGeom>
              <a:noFill/>
              <a:ln w="28575">
                <a:solidFill>
                  <a:srgbClr val="FF0000"/>
                </a:solidFill>
                <a:prstDash val="lg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17417" name="Line 11"/>
            <p:cNvSpPr>
              <a:spLocks noChangeShapeType="1"/>
            </p:cNvSpPr>
            <p:nvPr/>
          </p:nvSpPr>
          <p:spPr bwMode="auto">
            <a:xfrm>
              <a:off x="267" y="2248"/>
              <a:ext cx="0" cy="703"/>
            </a:xfrm>
            <a:prstGeom prst="line">
              <a:avLst/>
            </a:prstGeom>
            <a:noFill/>
            <a:ln w="57150">
              <a:solidFill>
                <a:srgbClr val="FF00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90124" name="Text Box 12"/>
          <p:cNvSpPr txBox="1">
            <a:spLocks noChangeArrowheads="1"/>
          </p:cNvSpPr>
          <p:nvPr/>
        </p:nvSpPr>
        <p:spPr bwMode="auto">
          <a:xfrm>
            <a:off x="613902" y="475110"/>
            <a:ext cx="9502555" cy="18783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spcBef>
                <a:spcPct val="50000"/>
              </a:spcBef>
            </a:pPr>
            <a:r>
              <a:rPr lang="zh-CN" altLang="en-US" b="1" dirty="0">
                <a:cs typeface="Times New Roman" pitchFamily="18" charset="0"/>
              </a:rPr>
              <a:t>         为保证，内、外螺纹的顺利旋合，需消除干涉区，即外螺纹中径减小一个</a:t>
            </a:r>
            <a:r>
              <a:rPr lang="en-US" altLang="zh-CN" b="1" i="1" dirty="0" err="1">
                <a:solidFill>
                  <a:srgbClr val="FF0000"/>
                </a:solidFill>
                <a:cs typeface="Times New Roman" pitchFamily="18" charset="0"/>
              </a:rPr>
              <a:t>f</a:t>
            </a:r>
            <a:r>
              <a:rPr lang="en-US" altLang="zh-CN" b="1" baseline="-25000" dirty="0" err="1">
                <a:solidFill>
                  <a:srgbClr val="FF0000"/>
                </a:solidFill>
                <a:cs typeface="Times New Roman" pitchFamily="18" charset="0"/>
              </a:rPr>
              <a:t>P</a:t>
            </a:r>
            <a:r>
              <a:rPr lang="en-US" altLang="zh-CN" b="1" dirty="0">
                <a:cs typeface="Times New Roman" pitchFamily="18" charset="0"/>
              </a:rPr>
              <a:t> </a:t>
            </a:r>
            <a:r>
              <a:rPr lang="zh-CN" altLang="en-US" b="1" dirty="0">
                <a:cs typeface="Times New Roman" pitchFamily="18" charset="0"/>
              </a:rPr>
              <a:t>（或者内螺纹中径增加一个 </a:t>
            </a:r>
            <a:r>
              <a:rPr lang="en-US" altLang="zh-CN" b="1" i="1" dirty="0" err="1">
                <a:solidFill>
                  <a:srgbClr val="FF0000"/>
                </a:solidFill>
              </a:rPr>
              <a:t>f</a:t>
            </a:r>
            <a:r>
              <a:rPr lang="en-US" altLang="zh-CN" b="1" baseline="-25000" dirty="0" err="1">
                <a:solidFill>
                  <a:srgbClr val="FF0000"/>
                </a:solidFill>
              </a:rPr>
              <a:t>P</a:t>
            </a:r>
            <a:r>
              <a:rPr lang="en-US" altLang="zh-CN" dirty="0"/>
              <a:t> </a:t>
            </a:r>
            <a:r>
              <a:rPr lang="zh-CN" altLang="en-US" dirty="0"/>
              <a:t>）。 </a:t>
            </a:r>
            <a:r>
              <a:rPr lang="en-US" altLang="zh-CN" b="1" i="1" dirty="0" err="1">
                <a:solidFill>
                  <a:srgbClr val="FF0000"/>
                </a:solidFill>
              </a:rPr>
              <a:t>f</a:t>
            </a:r>
            <a:r>
              <a:rPr lang="en-US" altLang="zh-CN" b="1" baseline="-25000" dirty="0" err="1">
                <a:solidFill>
                  <a:srgbClr val="FF0000"/>
                </a:solidFill>
              </a:rPr>
              <a:t>P</a:t>
            </a:r>
            <a:r>
              <a:rPr lang="en-US" altLang="zh-CN" b="1" dirty="0">
                <a:solidFill>
                  <a:srgbClr val="FF0000"/>
                </a:solidFill>
              </a:rPr>
              <a:t> </a:t>
            </a:r>
            <a:r>
              <a:rPr lang="zh-CN" altLang="en-US" b="1" dirty="0"/>
              <a:t>为补偿螺距累积偏差折算到中径上的数值。</a:t>
            </a:r>
            <a:r>
              <a:rPr lang="zh-CN" altLang="en-US" b="1" dirty="0">
                <a:solidFill>
                  <a:srgbClr val="FF0000"/>
                </a:solidFill>
              </a:rPr>
              <a:t>称为螺距偏差的中径当量。</a:t>
            </a:r>
            <a:r>
              <a:rPr lang="zh-CN" altLang="en-US" b="1" dirty="0"/>
              <a:t>由图可得螺距偏差的中径当量为</a:t>
            </a:r>
          </a:p>
        </p:txBody>
      </p:sp>
      <p:sp>
        <p:nvSpPr>
          <p:cNvPr id="90125" name="AutoShape 13"/>
          <p:cNvSpPr>
            <a:spLocks noChangeArrowheads="1"/>
          </p:cNvSpPr>
          <p:nvPr/>
        </p:nvSpPr>
        <p:spPr bwMode="auto">
          <a:xfrm>
            <a:off x="6459077" y="5241462"/>
            <a:ext cx="1364123" cy="506195"/>
          </a:xfrm>
          <a:prstGeom prst="wedgeRoundRectCallout">
            <a:avLst>
              <a:gd name="adj1" fmla="val -109412"/>
              <a:gd name="adj2" fmla="val -106389"/>
              <a:gd name="adj3" fmla="val 16667"/>
            </a:avLst>
          </a:prstGeom>
          <a:solidFill>
            <a:schemeClr val="bg1"/>
          </a:solidFill>
          <a:ln w="38100">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lstStyle/>
          <a:p>
            <a:pPr algn="ctr" defTabSz="1044575"/>
            <a:r>
              <a:rPr lang="zh-CN" altLang="en-US" b="1" dirty="0"/>
              <a:t>干涉区</a:t>
            </a:r>
          </a:p>
        </p:txBody>
      </p:sp>
      <p:sp>
        <p:nvSpPr>
          <p:cNvPr id="12" name="圆角矩形 11">
            <a:hlinkClick r:id="rId4" action="ppaction://hlinksldjump"/>
          </p:cNvPr>
          <p:cNvSpPr/>
          <p:nvPr/>
        </p:nvSpPr>
        <p:spPr bwMode="auto">
          <a:xfrm>
            <a:off x="9597619" y="6127884"/>
            <a:ext cx="1460906" cy="487229"/>
          </a:xfrm>
          <a:prstGeom prst="roundRect">
            <a:avLst>
              <a:gd name="adj" fmla="val 50000"/>
            </a:avLst>
          </a:prstGeom>
          <a:noFill/>
          <a:ln w="38100" cap="flat" cmpd="sng" algn="ctr">
            <a:solidFill>
              <a:srgbClr val="C0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CN" altLang="en-US" sz="2000" b="1" dirty="0" smtClean="0">
                <a:latin typeface="方正舒体" pitchFamily="2" charset="-122"/>
                <a:ea typeface="方正舒体" pitchFamily="2" charset="-122"/>
              </a:rPr>
              <a:t>返回</a:t>
            </a:r>
            <a:r>
              <a:rPr lang="zh-CN" altLang="en-US" sz="2000" b="1" dirty="0" smtClean="0">
                <a:solidFill>
                  <a:srgbClr val="FF0000"/>
                </a:solidFill>
                <a:latin typeface="方正舒体" pitchFamily="2" charset="-122"/>
                <a:ea typeface="方正舒体" pitchFamily="2" charset="-122"/>
              </a:rPr>
              <a:t>目录</a:t>
            </a:r>
            <a:endParaRPr kumimoji="1" lang="zh-CN" altLang="en-US" sz="2000" b="1" i="0" u="none" strike="noStrike" cap="none" normalizeH="0" baseline="0" dirty="0" smtClean="0">
              <a:ln>
                <a:noFill/>
              </a:ln>
              <a:solidFill>
                <a:srgbClr val="FF0000"/>
              </a:solidFill>
              <a:effectLst/>
              <a:latin typeface="方正舒体" pitchFamily="2" charset="-122"/>
              <a:ea typeface="方正舒体" pitchFamily="2" charset="-122"/>
            </a:endParaRPr>
          </a:p>
        </p:txBody>
      </p:sp>
      <p:pic>
        <p:nvPicPr>
          <p:cNvPr id="17436" name="Picture 2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13982" y="1885040"/>
            <a:ext cx="5698768" cy="495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437" name="Picture 2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1924" y="2317521"/>
            <a:ext cx="4046759" cy="4887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438" name="Picture 3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99436" y="2758962"/>
            <a:ext cx="6470356" cy="4779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90119"/>
                                        </p:tgtEl>
                                        <p:attrNameLst>
                                          <p:attrName>style.visibility</p:attrName>
                                        </p:attrNameLst>
                                      </p:cBhvr>
                                      <p:to>
                                        <p:strVal val="visible"/>
                                      </p:to>
                                    </p:set>
                                    <p:anim calcmode="lin" valueType="num">
                                      <p:cBhvr additive="base">
                                        <p:cTn id="7" dur="500" fill="hold"/>
                                        <p:tgtEl>
                                          <p:spTgt spid="90119"/>
                                        </p:tgtEl>
                                        <p:attrNameLst>
                                          <p:attrName>ppt_x</p:attrName>
                                        </p:attrNameLst>
                                      </p:cBhvr>
                                      <p:tavLst>
                                        <p:tav tm="0">
                                          <p:val>
                                            <p:strVal val="0-#ppt_w/2"/>
                                          </p:val>
                                        </p:tav>
                                        <p:tav tm="100000">
                                          <p:val>
                                            <p:strVal val="#ppt_x"/>
                                          </p:val>
                                        </p:tav>
                                      </p:tavLst>
                                    </p:anim>
                                    <p:anim calcmode="lin" valueType="num">
                                      <p:cBhvr additive="base">
                                        <p:cTn id="8" dur="500" fill="hold"/>
                                        <p:tgtEl>
                                          <p:spTgt spid="90119"/>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2" fill="hold" nodeType="clickEffect">
                                  <p:stCondLst>
                                    <p:cond delay="0"/>
                                  </p:stCondLst>
                                  <p:childTnLst>
                                    <p:set>
                                      <p:cBhvr>
                                        <p:cTn id="12" dur="1" fill="hold">
                                          <p:stCondLst>
                                            <p:cond delay="0"/>
                                          </p:stCondLst>
                                        </p:cTn>
                                        <p:tgtEl>
                                          <p:spTgt spid="90118"/>
                                        </p:tgtEl>
                                        <p:attrNameLst>
                                          <p:attrName>style.visibility</p:attrName>
                                        </p:attrNameLst>
                                      </p:cBhvr>
                                      <p:to>
                                        <p:strVal val="visible"/>
                                      </p:to>
                                    </p:set>
                                    <p:anim calcmode="lin" valueType="num">
                                      <p:cBhvr additive="base">
                                        <p:cTn id="13" dur="500" fill="hold"/>
                                        <p:tgtEl>
                                          <p:spTgt spid="90118"/>
                                        </p:tgtEl>
                                        <p:attrNameLst>
                                          <p:attrName>ppt_x</p:attrName>
                                        </p:attrNameLst>
                                      </p:cBhvr>
                                      <p:tavLst>
                                        <p:tav tm="0">
                                          <p:val>
                                            <p:strVal val="1+#ppt_w/2"/>
                                          </p:val>
                                        </p:tav>
                                        <p:tav tm="100000">
                                          <p:val>
                                            <p:strVal val="#ppt_x"/>
                                          </p:val>
                                        </p:tav>
                                      </p:tavLst>
                                    </p:anim>
                                    <p:anim calcmode="lin" valueType="num">
                                      <p:cBhvr additive="base">
                                        <p:cTn id="14" dur="500" fill="hold"/>
                                        <p:tgtEl>
                                          <p:spTgt spid="90118"/>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17" presetClass="entr" presetSubtype="4" fill="hold" grpId="0" nodeType="clickEffect">
                                  <p:stCondLst>
                                    <p:cond delay="0"/>
                                  </p:stCondLst>
                                  <p:childTnLst>
                                    <p:set>
                                      <p:cBhvr>
                                        <p:cTn id="18" dur="1" fill="hold">
                                          <p:stCondLst>
                                            <p:cond delay="0"/>
                                          </p:stCondLst>
                                        </p:cTn>
                                        <p:tgtEl>
                                          <p:spTgt spid="90125"/>
                                        </p:tgtEl>
                                        <p:attrNameLst>
                                          <p:attrName>style.visibility</p:attrName>
                                        </p:attrNameLst>
                                      </p:cBhvr>
                                      <p:to>
                                        <p:strVal val="visible"/>
                                      </p:to>
                                    </p:set>
                                    <p:anim calcmode="lin" valueType="num">
                                      <p:cBhvr>
                                        <p:cTn id="19" dur="500" fill="hold"/>
                                        <p:tgtEl>
                                          <p:spTgt spid="90125"/>
                                        </p:tgtEl>
                                        <p:attrNameLst>
                                          <p:attrName>ppt_x</p:attrName>
                                        </p:attrNameLst>
                                      </p:cBhvr>
                                      <p:tavLst>
                                        <p:tav tm="0">
                                          <p:val>
                                            <p:strVal val="#ppt_x"/>
                                          </p:val>
                                        </p:tav>
                                        <p:tav tm="100000">
                                          <p:val>
                                            <p:strVal val="#ppt_x"/>
                                          </p:val>
                                        </p:tav>
                                      </p:tavLst>
                                    </p:anim>
                                    <p:anim calcmode="lin" valueType="num">
                                      <p:cBhvr>
                                        <p:cTn id="20" dur="500" fill="hold"/>
                                        <p:tgtEl>
                                          <p:spTgt spid="90125"/>
                                        </p:tgtEl>
                                        <p:attrNameLst>
                                          <p:attrName>ppt_y</p:attrName>
                                        </p:attrNameLst>
                                      </p:cBhvr>
                                      <p:tavLst>
                                        <p:tav tm="0">
                                          <p:val>
                                            <p:strVal val="#ppt_y+#ppt_h/2"/>
                                          </p:val>
                                        </p:tav>
                                        <p:tav tm="100000">
                                          <p:val>
                                            <p:strVal val="#ppt_y"/>
                                          </p:val>
                                        </p:tav>
                                      </p:tavLst>
                                    </p:anim>
                                    <p:anim calcmode="lin" valueType="num">
                                      <p:cBhvr>
                                        <p:cTn id="21" dur="500" fill="hold"/>
                                        <p:tgtEl>
                                          <p:spTgt spid="90125"/>
                                        </p:tgtEl>
                                        <p:attrNameLst>
                                          <p:attrName>ppt_w</p:attrName>
                                        </p:attrNameLst>
                                      </p:cBhvr>
                                      <p:tavLst>
                                        <p:tav tm="0">
                                          <p:val>
                                            <p:strVal val="#ppt_w"/>
                                          </p:val>
                                        </p:tav>
                                        <p:tav tm="100000">
                                          <p:val>
                                            <p:strVal val="#ppt_w"/>
                                          </p:val>
                                        </p:tav>
                                      </p:tavLst>
                                    </p:anim>
                                    <p:anim calcmode="lin" valueType="num">
                                      <p:cBhvr>
                                        <p:cTn id="22" dur="500" fill="hold"/>
                                        <p:tgtEl>
                                          <p:spTgt spid="90125"/>
                                        </p:tgtEl>
                                        <p:attrNameLst>
                                          <p:attrName>ppt_h</p:attrName>
                                        </p:attrNameLst>
                                      </p:cBhvr>
                                      <p:tavLst>
                                        <p:tav tm="0">
                                          <p:val>
                                            <p:fltVal val="0"/>
                                          </p:val>
                                        </p:tav>
                                        <p:tav tm="100000">
                                          <p:val>
                                            <p:strVal val="#ppt_h"/>
                                          </p:val>
                                        </p:tav>
                                      </p:tavLst>
                                    </p:anim>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90124"/>
                                        </p:tgtEl>
                                        <p:attrNameLst>
                                          <p:attrName>style.visibility</p:attrName>
                                        </p:attrNameLst>
                                      </p:cBhvr>
                                      <p:to>
                                        <p:strVal val="visible"/>
                                      </p:to>
                                    </p:set>
                                    <p:animEffect transition="in" filter="wipe(left)">
                                      <p:cBhvr>
                                        <p:cTn id="27" dur="500"/>
                                        <p:tgtEl>
                                          <p:spTgt spid="9012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17436"/>
                                        </p:tgtEl>
                                        <p:attrNameLst>
                                          <p:attrName>style.visibility</p:attrName>
                                        </p:attrNameLst>
                                      </p:cBhvr>
                                      <p:to>
                                        <p:strVal val="visible"/>
                                      </p:to>
                                    </p:set>
                                    <p:animEffect transition="in" filter="wipe(left)">
                                      <p:cBhvr>
                                        <p:cTn id="32" dur="500"/>
                                        <p:tgtEl>
                                          <p:spTgt spid="17436"/>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17437"/>
                                        </p:tgtEl>
                                        <p:attrNameLst>
                                          <p:attrName>style.visibility</p:attrName>
                                        </p:attrNameLst>
                                      </p:cBhvr>
                                      <p:to>
                                        <p:strVal val="visible"/>
                                      </p:to>
                                    </p:set>
                                    <p:animEffect transition="in" filter="wipe(left)">
                                      <p:cBhvr>
                                        <p:cTn id="37" dur="500"/>
                                        <p:tgtEl>
                                          <p:spTgt spid="1743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17438"/>
                                        </p:tgtEl>
                                        <p:attrNameLst>
                                          <p:attrName>style.visibility</p:attrName>
                                        </p:attrNameLst>
                                      </p:cBhvr>
                                      <p:to>
                                        <p:strVal val="visible"/>
                                      </p:to>
                                    </p:set>
                                    <p:animEffect transition="in" filter="wipe(left)">
                                      <p:cBhvr>
                                        <p:cTn id="42" dur="500"/>
                                        <p:tgtEl>
                                          <p:spTgt spid="174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124" grpId="0"/>
      <p:bldP spid="90125" grpId="0" animBg="1"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灯片编号占位符 3"/>
          <p:cNvSpPr>
            <a:spLocks noGrp="1"/>
          </p:cNvSpPr>
          <p:nvPr>
            <p:ph type="sldNum" sz="quarter" idx="12"/>
          </p:nvPr>
        </p:nvSpPr>
        <p:spPr>
          <a:noFill/>
        </p:spPr>
        <p:txBody>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3B12B9DE-AF0E-4CBA-8866-C1992667AE0D}" type="slidenum">
              <a:rPr kumimoji="0" lang="zh-CN" altLang="en-US" sz="2200" smtClean="0">
                <a:solidFill>
                  <a:srgbClr val="0000FF"/>
                </a:solidFill>
              </a:rPr>
              <a:pPr eaLnBrk="1" hangingPunct="1"/>
              <a:t>17</a:t>
            </a:fld>
            <a:endParaRPr kumimoji="0" lang="en-US" altLang="zh-CN" sz="2200" smtClean="0">
              <a:solidFill>
                <a:srgbClr val="0000FF"/>
              </a:solidFill>
            </a:endParaRPr>
          </a:p>
        </p:txBody>
      </p:sp>
      <p:sp>
        <p:nvSpPr>
          <p:cNvPr id="7170" name="Text Box 2"/>
          <p:cNvSpPr txBox="1">
            <a:spLocks noChangeArrowheads="1"/>
          </p:cNvSpPr>
          <p:nvPr/>
        </p:nvSpPr>
        <p:spPr bwMode="auto">
          <a:xfrm>
            <a:off x="1038893" y="149225"/>
            <a:ext cx="4943475" cy="474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9.2.3  牙侧角偏差的影响</a:t>
            </a:r>
          </a:p>
        </p:txBody>
      </p:sp>
      <p:grpSp>
        <p:nvGrpSpPr>
          <p:cNvPr id="7354" name="Group 186"/>
          <p:cNvGrpSpPr>
            <a:grpSpLocks/>
          </p:cNvGrpSpPr>
          <p:nvPr/>
        </p:nvGrpSpPr>
        <p:grpSpPr bwMode="auto">
          <a:xfrm>
            <a:off x="5923187" y="3268872"/>
            <a:ext cx="3379788" cy="2357437"/>
            <a:chOff x="4632" y="1003"/>
            <a:chExt cx="2369" cy="1653"/>
          </a:xfrm>
        </p:grpSpPr>
        <p:sp>
          <p:nvSpPr>
            <p:cNvPr id="18441" name="Rectangle 155"/>
            <p:cNvSpPr>
              <a:spLocks noChangeArrowheads="1"/>
            </p:cNvSpPr>
            <p:nvPr/>
          </p:nvSpPr>
          <p:spPr bwMode="auto">
            <a:xfrm>
              <a:off x="5910" y="1763"/>
              <a:ext cx="451" cy="121"/>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6457" tIns="68228" rIns="136457" bIns="68228">
              <a:spAutoFit/>
            </a:bodyPr>
            <a:lstStyle/>
            <a:p>
              <a:endParaRPr lang="zh-CN" altLang="en-US"/>
            </a:p>
          </p:txBody>
        </p:sp>
        <p:sp>
          <p:nvSpPr>
            <p:cNvPr id="18442" name="Text Box 156"/>
            <p:cNvSpPr txBox="1">
              <a:spLocks noChangeArrowheads="1"/>
            </p:cNvSpPr>
            <p:nvPr/>
          </p:nvSpPr>
          <p:spPr bwMode="auto">
            <a:xfrm>
              <a:off x="5375" y="1351"/>
              <a:ext cx="395" cy="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6457" tIns="68228" rIns="136457" bIns="68228">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l-GR" altLang="zh-CN" sz="2700" i="1"/>
                <a:t>β</a:t>
              </a:r>
              <a:r>
                <a:rPr lang="en-US" altLang="zh-CN" sz="2700" baseline="-25000"/>
                <a:t>1</a:t>
              </a:r>
            </a:p>
          </p:txBody>
        </p:sp>
        <p:sp>
          <p:nvSpPr>
            <p:cNvPr id="18443" name="Text Box 159"/>
            <p:cNvSpPr txBox="1">
              <a:spLocks noChangeArrowheads="1"/>
            </p:cNvSpPr>
            <p:nvPr/>
          </p:nvSpPr>
          <p:spPr bwMode="auto">
            <a:xfrm>
              <a:off x="5890" y="1208"/>
              <a:ext cx="395" cy="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6457" tIns="68228" rIns="136457" bIns="68228">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l-GR" altLang="zh-CN" sz="2700" i="1"/>
                <a:t>β</a:t>
              </a:r>
              <a:r>
                <a:rPr lang="en-US" altLang="zh-CN" sz="2700" baseline="-25000"/>
                <a:t>2</a:t>
              </a:r>
            </a:p>
          </p:txBody>
        </p:sp>
        <p:sp>
          <p:nvSpPr>
            <p:cNvPr id="18444" name="Line 163"/>
            <p:cNvSpPr>
              <a:spLocks noChangeShapeType="1"/>
            </p:cNvSpPr>
            <p:nvPr/>
          </p:nvSpPr>
          <p:spPr bwMode="auto">
            <a:xfrm flipH="1">
              <a:off x="4907" y="1003"/>
              <a:ext cx="953" cy="881"/>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6457" tIns="68228" rIns="136457" bIns="68228">
              <a:spAutoFit/>
            </a:bodyPr>
            <a:lstStyle/>
            <a:p>
              <a:endParaRPr lang="zh-CN" altLang="en-US"/>
            </a:p>
          </p:txBody>
        </p:sp>
        <p:sp>
          <p:nvSpPr>
            <p:cNvPr id="18445" name="Line 164"/>
            <p:cNvSpPr>
              <a:spLocks noChangeShapeType="1"/>
            </p:cNvSpPr>
            <p:nvPr/>
          </p:nvSpPr>
          <p:spPr bwMode="auto">
            <a:xfrm>
              <a:off x="5860" y="1003"/>
              <a:ext cx="901" cy="881"/>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6457" tIns="68228" rIns="136457" bIns="68228">
              <a:spAutoFit/>
            </a:bodyPr>
            <a:lstStyle/>
            <a:p>
              <a:endParaRPr lang="zh-CN" altLang="en-US"/>
            </a:p>
          </p:txBody>
        </p:sp>
        <p:sp>
          <p:nvSpPr>
            <p:cNvPr id="18446" name="Line 165"/>
            <p:cNvSpPr>
              <a:spLocks noChangeShapeType="1"/>
            </p:cNvSpPr>
            <p:nvPr/>
          </p:nvSpPr>
          <p:spPr bwMode="auto">
            <a:xfrm flipV="1">
              <a:off x="4790" y="2523"/>
              <a:ext cx="2201" cy="12"/>
            </a:xfrm>
            <a:prstGeom prst="line">
              <a:avLst/>
            </a:prstGeom>
            <a:noFill/>
            <a:ln w="38100">
              <a:solidFill>
                <a:schemeClr val="tx1"/>
              </a:solidFill>
              <a:prstDash val="lg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136457" tIns="68228" rIns="136457" bIns="68228">
              <a:spAutoFit/>
            </a:bodyPr>
            <a:lstStyle/>
            <a:p>
              <a:endParaRPr lang="zh-CN" altLang="en-US"/>
            </a:p>
          </p:txBody>
        </p:sp>
        <p:sp>
          <p:nvSpPr>
            <p:cNvPr id="18447" name="Line 166"/>
            <p:cNvSpPr>
              <a:spLocks noChangeShapeType="1"/>
            </p:cNvSpPr>
            <p:nvPr/>
          </p:nvSpPr>
          <p:spPr bwMode="auto">
            <a:xfrm>
              <a:off x="5860" y="1024"/>
              <a:ext cx="0" cy="1499"/>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6457" tIns="68228" rIns="136457" bIns="68228">
              <a:spAutoFit/>
            </a:bodyPr>
            <a:lstStyle/>
            <a:p>
              <a:endParaRPr lang="zh-CN" altLang="en-US"/>
            </a:p>
          </p:txBody>
        </p:sp>
        <p:sp>
          <p:nvSpPr>
            <p:cNvPr id="18448" name="Line 168"/>
            <p:cNvSpPr>
              <a:spLocks noChangeShapeType="1"/>
            </p:cNvSpPr>
            <p:nvPr/>
          </p:nvSpPr>
          <p:spPr bwMode="auto">
            <a:xfrm>
              <a:off x="5860" y="2272"/>
              <a:ext cx="501"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6457" tIns="68228" rIns="136457" bIns="68228">
              <a:spAutoFit/>
            </a:bodyPr>
            <a:lstStyle/>
            <a:p>
              <a:endParaRPr lang="zh-CN" altLang="en-US"/>
            </a:p>
          </p:txBody>
        </p:sp>
        <p:sp>
          <p:nvSpPr>
            <p:cNvPr id="18449" name="Line 169"/>
            <p:cNvSpPr>
              <a:spLocks noChangeShapeType="1"/>
            </p:cNvSpPr>
            <p:nvPr/>
          </p:nvSpPr>
          <p:spPr bwMode="auto">
            <a:xfrm>
              <a:off x="6361" y="2272"/>
              <a:ext cx="0" cy="251"/>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6457" tIns="68228" rIns="136457" bIns="68228">
              <a:spAutoFit/>
            </a:bodyPr>
            <a:lstStyle/>
            <a:p>
              <a:endParaRPr lang="zh-CN" altLang="en-US"/>
            </a:p>
          </p:txBody>
        </p:sp>
        <p:sp>
          <p:nvSpPr>
            <p:cNvPr id="18450" name="Text Box 170"/>
            <p:cNvSpPr txBox="1">
              <a:spLocks noChangeArrowheads="1"/>
            </p:cNvSpPr>
            <p:nvPr/>
          </p:nvSpPr>
          <p:spPr bwMode="auto">
            <a:xfrm>
              <a:off x="5860" y="2272"/>
              <a:ext cx="512" cy="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6457" tIns="68228" rIns="136457" bIns="68228">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700"/>
                <a:t>90</a:t>
              </a:r>
              <a:r>
                <a:rPr lang="zh-CN" altLang="en-US" sz="2700" baseline="30000"/>
                <a:t>0</a:t>
              </a:r>
            </a:p>
          </p:txBody>
        </p:sp>
        <p:sp>
          <p:nvSpPr>
            <p:cNvPr id="18451" name="Arc 171"/>
            <p:cNvSpPr>
              <a:spLocks/>
            </p:cNvSpPr>
            <p:nvPr/>
          </p:nvSpPr>
          <p:spPr bwMode="auto">
            <a:xfrm rot="10800000">
              <a:off x="5267" y="1412"/>
              <a:ext cx="573" cy="311"/>
            </a:xfrm>
            <a:custGeom>
              <a:avLst/>
              <a:gdLst>
                <a:gd name="T0" fmla="*/ 0 w 36116"/>
                <a:gd name="T1" fmla="*/ 0 h 21600"/>
                <a:gd name="T2" fmla="*/ 0 w 36116"/>
                <a:gd name="T3" fmla="*/ 0 h 21600"/>
                <a:gd name="T4" fmla="*/ 0 w 36116"/>
                <a:gd name="T5" fmla="*/ 0 h 21600"/>
                <a:gd name="T6" fmla="*/ 0 60000 65536"/>
                <a:gd name="T7" fmla="*/ 0 60000 65536"/>
                <a:gd name="T8" fmla="*/ 0 60000 65536"/>
              </a:gdLst>
              <a:ahLst/>
              <a:cxnLst>
                <a:cxn ang="T6">
                  <a:pos x="T0" y="T1"/>
                </a:cxn>
                <a:cxn ang="T7">
                  <a:pos x="T2" y="T3"/>
                </a:cxn>
                <a:cxn ang="T8">
                  <a:pos x="T4" y="T5"/>
                </a:cxn>
              </a:cxnLst>
              <a:rect l="0" t="0" r="r" b="b"/>
              <a:pathLst>
                <a:path w="36116" h="21600" fill="none" extrusionOk="0">
                  <a:moveTo>
                    <a:pt x="-1" y="8241"/>
                  </a:moveTo>
                  <a:cubicBezTo>
                    <a:pt x="4095" y="3037"/>
                    <a:pt x="10351" y="-1"/>
                    <a:pt x="16974" y="0"/>
                  </a:cubicBezTo>
                  <a:cubicBezTo>
                    <a:pt x="25015" y="0"/>
                    <a:pt x="32391" y="4467"/>
                    <a:pt x="36116" y="11593"/>
                  </a:cubicBezTo>
                </a:path>
                <a:path w="36116" h="21600" stroke="0" extrusionOk="0">
                  <a:moveTo>
                    <a:pt x="-1" y="8241"/>
                  </a:moveTo>
                  <a:cubicBezTo>
                    <a:pt x="4095" y="3037"/>
                    <a:pt x="10351" y="-1"/>
                    <a:pt x="16974" y="0"/>
                  </a:cubicBezTo>
                  <a:cubicBezTo>
                    <a:pt x="25015" y="0"/>
                    <a:pt x="32391" y="4467"/>
                    <a:pt x="36116" y="11593"/>
                  </a:cubicBezTo>
                  <a:lnTo>
                    <a:pt x="16974" y="21600"/>
                  </a:lnTo>
                  <a:lnTo>
                    <a:pt x="-1" y="8241"/>
                  </a:lnTo>
                  <a:close/>
                </a:path>
              </a:pathLst>
            </a:custGeom>
            <a:noFill/>
            <a:ln w="38100">
              <a:solidFill>
                <a:srgbClr val="FF0000"/>
              </a:solidFill>
              <a:round/>
              <a:headEnd type="triangl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6457" tIns="68228" rIns="136457" bIns="68228">
              <a:spAutoFit/>
            </a:bodyPr>
            <a:lstStyle/>
            <a:p>
              <a:endParaRPr lang="zh-CN" altLang="en-US"/>
            </a:p>
          </p:txBody>
        </p:sp>
        <p:sp>
          <p:nvSpPr>
            <p:cNvPr id="18452" name="Arc 172"/>
            <p:cNvSpPr>
              <a:spLocks/>
            </p:cNvSpPr>
            <p:nvPr/>
          </p:nvSpPr>
          <p:spPr bwMode="auto">
            <a:xfrm rot="10800000">
              <a:off x="5870" y="1366"/>
              <a:ext cx="488" cy="225"/>
            </a:xfrm>
            <a:custGeom>
              <a:avLst/>
              <a:gdLst>
                <a:gd name="T0" fmla="*/ 0 w 36116"/>
                <a:gd name="T1" fmla="*/ 0 h 21600"/>
                <a:gd name="T2" fmla="*/ 0 w 36116"/>
                <a:gd name="T3" fmla="*/ 0 h 21600"/>
                <a:gd name="T4" fmla="*/ 0 w 36116"/>
                <a:gd name="T5" fmla="*/ 0 h 21600"/>
                <a:gd name="T6" fmla="*/ 0 60000 65536"/>
                <a:gd name="T7" fmla="*/ 0 60000 65536"/>
                <a:gd name="T8" fmla="*/ 0 60000 65536"/>
              </a:gdLst>
              <a:ahLst/>
              <a:cxnLst>
                <a:cxn ang="T6">
                  <a:pos x="T0" y="T1"/>
                </a:cxn>
                <a:cxn ang="T7">
                  <a:pos x="T2" y="T3"/>
                </a:cxn>
                <a:cxn ang="T8">
                  <a:pos x="T4" y="T5"/>
                </a:cxn>
              </a:cxnLst>
              <a:rect l="0" t="0" r="r" b="b"/>
              <a:pathLst>
                <a:path w="36116" h="21600" fill="none" extrusionOk="0">
                  <a:moveTo>
                    <a:pt x="-1" y="8241"/>
                  </a:moveTo>
                  <a:cubicBezTo>
                    <a:pt x="4095" y="3037"/>
                    <a:pt x="10351" y="-1"/>
                    <a:pt x="16974" y="0"/>
                  </a:cubicBezTo>
                  <a:cubicBezTo>
                    <a:pt x="25015" y="0"/>
                    <a:pt x="32391" y="4467"/>
                    <a:pt x="36116" y="11593"/>
                  </a:cubicBezTo>
                </a:path>
                <a:path w="36116" h="21600" stroke="0" extrusionOk="0">
                  <a:moveTo>
                    <a:pt x="-1" y="8241"/>
                  </a:moveTo>
                  <a:cubicBezTo>
                    <a:pt x="4095" y="3037"/>
                    <a:pt x="10351" y="-1"/>
                    <a:pt x="16974" y="0"/>
                  </a:cubicBezTo>
                  <a:cubicBezTo>
                    <a:pt x="25015" y="0"/>
                    <a:pt x="32391" y="4467"/>
                    <a:pt x="36116" y="11593"/>
                  </a:cubicBezTo>
                  <a:lnTo>
                    <a:pt x="16974" y="21600"/>
                  </a:lnTo>
                  <a:lnTo>
                    <a:pt x="-1" y="8241"/>
                  </a:lnTo>
                  <a:close/>
                </a:path>
              </a:pathLst>
            </a:custGeom>
            <a:noFill/>
            <a:ln w="38100">
              <a:solidFill>
                <a:srgbClr val="FF0000"/>
              </a:solidFill>
              <a:round/>
              <a:headEnd type="triangl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6457" tIns="68228" rIns="136457" bIns="68228">
              <a:spAutoFit/>
            </a:bodyPr>
            <a:lstStyle/>
            <a:p>
              <a:endParaRPr lang="zh-CN" altLang="en-US"/>
            </a:p>
          </p:txBody>
        </p:sp>
        <p:sp>
          <p:nvSpPr>
            <p:cNvPr id="18453" name="Line 173"/>
            <p:cNvSpPr>
              <a:spLocks noChangeShapeType="1"/>
            </p:cNvSpPr>
            <p:nvPr/>
          </p:nvSpPr>
          <p:spPr bwMode="auto">
            <a:xfrm flipH="1" flipV="1">
              <a:off x="4680" y="1763"/>
              <a:ext cx="227" cy="121"/>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6457" tIns="68228" rIns="136457" bIns="68228">
              <a:spAutoFit/>
            </a:bodyPr>
            <a:lstStyle/>
            <a:p>
              <a:endParaRPr lang="zh-CN" altLang="en-US"/>
            </a:p>
          </p:txBody>
        </p:sp>
        <p:sp>
          <p:nvSpPr>
            <p:cNvPr id="18454" name="Line 174"/>
            <p:cNvSpPr>
              <a:spLocks noChangeShapeType="1"/>
            </p:cNvSpPr>
            <p:nvPr/>
          </p:nvSpPr>
          <p:spPr bwMode="auto">
            <a:xfrm flipV="1">
              <a:off x="6761" y="1723"/>
              <a:ext cx="120" cy="161"/>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6457" tIns="68228" rIns="136457" bIns="68228">
              <a:spAutoFit/>
            </a:bodyPr>
            <a:lstStyle/>
            <a:p>
              <a:endParaRPr lang="zh-CN" altLang="en-US"/>
            </a:p>
          </p:txBody>
        </p:sp>
        <p:sp>
          <p:nvSpPr>
            <p:cNvPr id="18455" name="Freeform 175"/>
            <p:cNvSpPr>
              <a:spLocks/>
            </p:cNvSpPr>
            <p:nvPr/>
          </p:nvSpPr>
          <p:spPr bwMode="auto">
            <a:xfrm>
              <a:off x="6851" y="1759"/>
              <a:ext cx="150" cy="776"/>
            </a:xfrm>
            <a:custGeom>
              <a:avLst/>
              <a:gdLst>
                <a:gd name="T0" fmla="*/ 194 w 120"/>
                <a:gd name="T1" fmla="*/ 0 h 775"/>
                <a:gd name="T2" fmla="*/ 476 w 120"/>
                <a:gd name="T3" fmla="*/ 120 h 775"/>
                <a:gd name="T4" fmla="*/ 575 w 120"/>
                <a:gd name="T5" fmla="*/ 168 h 775"/>
                <a:gd name="T6" fmla="*/ 624 w 120"/>
                <a:gd name="T7" fmla="*/ 192 h 775"/>
                <a:gd name="T8" fmla="*/ 624 w 120"/>
                <a:gd name="T9" fmla="*/ 496 h 775"/>
                <a:gd name="T10" fmla="*/ 529 w 120"/>
                <a:gd name="T11" fmla="*/ 544 h 775"/>
                <a:gd name="T12" fmla="*/ 430 w 120"/>
                <a:gd name="T13" fmla="*/ 752 h 775"/>
                <a:gd name="T14" fmla="*/ 381 w 120"/>
                <a:gd name="T15" fmla="*/ 776 h 775"/>
                <a:gd name="T16" fmla="*/ 0 w 120"/>
                <a:gd name="T17" fmla="*/ 776 h 77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0" h="775">
                  <a:moveTo>
                    <a:pt x="32" y="0"/>
                  </a:moveTo>
                  <a:cubicBezTo>
                    <a:pt x="56" y="37"/>
                    <a:pt x="66" y="79"/>
                    <a:pt x="80" y="120"/>
                  </a:cubicBezTo>
                  <a:cubicBezTo>
                    <a:pt x="85" y="136"/>
                    <a:pt x="91" y="152"/>
                    <a:pt x="96" y="168"/>
                  </a:cubicBezTo>
                  <a:cubicBezTo>
                    <a:pt x="99" y="176"/>
                    <a:pt x="104" y="192"/>
                    <a:pt x="104" y="192"/>
                  </a:cubicBezTo>
                  <a:cubicBezTo>
                    <a:pt x="119" y="316"/>
                    <a:pt x="120" y="296"/>
                    <a:pt x="104" y="488"/>
                  </a:cubicBezTo>
                  <a:cubicBezTo>
                    <a:pt x="103" y="505"/>
                    <a:pt x="88" y="536"/>
                    <a:pt x="88" y="536"/>
                  </a:cubicBezTo>
                  <a:cubicBezTo>
                    <a:pt x="66" y="689"/>
                    <a:pt x="99" y="447"/>
                    <a:pt x="72" y="744"/>
                  </a:cubicBezTo>
                  <a:cubicBezTo>
                    <a:pt x="71" y="752"/>
                    <a:pt x="72" y="765"/>
                    <a:pt x="64" y="768"/>
                  </a:cubicBezTo>
                  <a:cubicBezTo>
                    <a:pt x="44" y="775"/>
                    <a:pt x="21" y="768"/>
                    <a:pt x="0" y="768"/>
                  </a:cubicBezTo>
                </a:path>
              </a:pathLst>
            </a:custGeom>
            <a:noFill/>
            <a:ln w="38100"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6457" tIns="68228" rIns="136457" bIns="68228">
              <a:spAutoFit/>
            </a:bodyPr>
            <a:lstStyle/>
            <a:p>
              <a:endParaRPr lang="zh-CN" altLang="en-US"/>
            </a:p>
          </p:txBody>
        </p:sp>
        <p:sp>
          <p:nvSpPr>
            <p:cNvPr id="18456" name="Freeform 176"/>
            <p:cNvSpPr>
              <a:spLocks/>
            </p:cNvSpPr>
            <p:nvPr/>
          </p:nvSpPr>
          <p:spPr bwMode="auto">
            <a:xfrm>
              <a:off x="4632" y="1762"/>
              <a:ext cx="268" cy="766"/>
            </a:xfrm>
            <a:custGeom>
              <a:avLst/>
              <a:gdLst>
                <a:gd name="T0" fmla="*/ 88 w 214"/>
                <a:gd name="T1" fmla="*/ 21 h 765"/>
                <a:gd name="T2" fmla="*/ 281 w 214"/>
                <a:gd name="T3" fmla="*/ 69 h 765"/>
                <a:gd name="T4" fmla="*/ 521 w 214"/>
                <a:gd name="T5" fmla="*/ 117 h 765"/>
                <a:gd name="T6" fmla="*/ 615 w 214"/>
                <a:gd name="T7" fmla="*/ 165 h 765"/>
                <a:gd name="T8" fmla="*/ 571 w 214"/>
                <a:gd name="T9" fmla="*/ 309 h 765"/>
                <a:gd name="T10" fmla="*/ 328 w 214"/>
                <a:gd name="T11" fmla="*/ 413 h 765"/>
                <a:gd name="T12" fmla="*/ 670 w 214"/>
                <a:gd name="T13" fmla="*/ 669 h 765"/>
                <a:gd name="T14" fmla="*/ 858 w 214"/>
                <a:gd name="T15" fmla="*/ 701 h 765"/>
                <a:gd name="T16" fmla="*/ 1150 w 214"/>
                <a:gd name="T17" fmla="*/ 733 h 765"/>
                <a:gd name="T18" fmla="*/ 1297 w 214"/>
                <a:gd name="T19" fmla="*/ 773 h 76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14" h="765">
                  <a:moveTo>
                    <a:pt x="14" y="21"/>
                  </a:moveTo>
                  <a:cubicBezTo>
                    <a:pt x="91" y="98"/>
                    <a:pt x="0" y="0"/>
                    <a:pt x="46" y="69"/>
                  </a:cubicBezTo>
                  <a:cubicBezTo>
                    <a:pt x="71" y="107"/>
                    <a:pt x="69" y="78"/>
                    <a:pt x="86" y="117"/>
                  </a:cubicBezTo>
                  <a:cubicBezTo>
                    <a:pt x="93" y="132"/>
                    <a:pt x="102" y="165"/>
                    <a:pt x="102" y="165"/>
                  </a:cubicBezTo>
                  <a:cubicBezTo>
                    <a:pt x="99" y="213"/>
                    <a:pt x="100" y="261"/>
                    <a:pt x="94" y="309"/>
                  </a:cubicBezTo>
                  <a:cubicBezTo>
                    <a:pt x="89" y="347"/>
                    <a:pt x="66" y="370"/>
                    <a:pt x="54" y="405"/>
                  </a:cubicBezTo>
                  <a:cubicBezTo>
                    <a:pt x="66" y="751"/>
                    <a:pt x="11" y="562"/>
                    <a:pt x="110" y="661"/>
                  </a:cubicBezTo>
                  <a:cubicBezTo>
                    <a:pt x="124" y="702"/>
                    <a:pt x="107" y="674"/>
                    <a:pt x="142" y="693"/>
                  </a:cubicBezTo>
                  <a:cubicBezTo>
                    <a:pt x="159" y="702"/>
                    <a:pt x="190" y="725"/>
                    <a:pt x="190" y="725"/>
                  </a:cubicBezTo>
                  <a:cubicBezTo>
                    <a:pt x="200" y="756"/>
                    <a:pt x="192" y="743"/>
                    <a:pt x="214" y="765"/>
                  </a:cubicBezTo>
                </a:path>
              </a:pathLst>
            </a:custGeom>
            <a:noFill/>
            <a:ln w="38100"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6457" tIns="68228" rIns="136457" bIns="68228">
              <a:spAutoFit/>
            </a:bodyPr>
            <a:lstStyle/>
            <a:p>
              <a:endParaRPr lang="zh-CN" altLang="en-US"/>
            </a:p>
          </p:txBody>
        </p:sp>
      </p:grpSp>
      <p:sp>
        <p:nvSpPr>
          <p:cNvPr id="7353" name="Text Box 185"/>
          <p:cNvSpPr txBox="1">
            <a:spLocks noRot="1" noChangeAspect="1" noMove="1" noResize="1" noEditPoints="1" noAdjustHandles="1" noChangeArrowheads="1" noChangeShapeType="1" noTextEdit="1"/>
          </p:cNvSpPr>
          <p:nvPr/>
        </p:nvSpPr>
        <p:spPr bwMode="auto">
          <a:xfrm>
            <a:off x="433388" y="582613"/>
            <a:ext cx="10744200" cy="1028842"/>
          </a:xfrm>
          <a:prstGeom prst="rect">
            <a:avLst/>
          </a:prstGeom>
          <a:blipFill rotWithShape="1">
            <a:blip r:embed="rId3"/>
            <a:stretch>
              <a:fillRect l="-737" t="-5952" b="-10714"/>
            </a:stretch>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r>
              <a:rPr lang="zh-CN" altLang="en-US">
                <a:noFill/>
              </a:rPr>
              <a:t> </a:t>
            </a:r>
          </a:p>
        </p:txBody>
      </p:sp>
      <p:graphicFrame>
        <p:nvGraphicFramePr>
          <p:cNvPr id="7355" name="Object 187"/>
          <p:cNvGraphicFramePr>
            <a:graphicFrameLocks noChangeAspect="1"/>
          </p:cNvGraphicFramePr>
          <p:nvPr>
            <p:extLst>
              <p:ext uri="{D42A27DB-BD31-4B8C-83A1-F6EECF244321}">
                <p14:modId xmlns:p14="http://schemas.microsoft.com/office/powerpoint/2010/main" val="4157451551"/>
              </p:ext>
            </p:extLst>
          </p:nvPr>
        </p:nvGraphicFramePr>
        <p:xfrm>
          <a:off x="2551113" y="1112827"/>
          <a:ext cx="5575300" cy="679450"/>
        </p:xfrm>
        <a:graphic>
          <a:graphicData uri="http://schemas.openxmlformats.org/presentationml/2006/ole">
            <mc:AlternateContent xmlns:mc="http://schemas.openxmlformats.org/markup-compatibility/2006">
              <mc:Choice xmlns:v="urn:schemas-microsoft-com:vml" Requires="v">
                <p:oleObj spid="_x0000_s18485" name="公式" r:id="rId4" imgW="1879600" imgH="228600" progId="Equation.3">
                  <p:embed/>
                </p:oleObj>
              </mc:Choice>
              <mc:Fallback>
                <p:oleObj name="公式" r:id="rId4" imgW="1879600" imgH="228600" progId="Equation.3">
                  <p:embed/>
                  <p:pic>
                    <p:nvPicPr>
                      <p:cNvPr id="0" name="Object 18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51113" y="1112827"/>
                        <a:ext cx="5575300" cy="679450"/>
                      </a:xfrm>
                      <a:prstGeom prst="rect">
                        <a:avLst/>
                      </a:prstGeom>
                      <a:solidFill>
                        <a:srgbClr val="FF99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7357" name="Text Box 189"/>
          <p:cNvSpPr txBox="1">
            <a:spLocks noChangeArrowheads="1"/>
          </p:cNvSpPr>
          <p:nvPr/>
        </p:nvSpPr>
        <p:spPr bwMode="auto">
          <a:xfrm>
            <a:off x="624560" y="1824604"/>
            <a:ext cx="9564688" cy="9919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spcBef>
                <a:spcPct val="50000"/>
              </a:spcBef>
            </a:pPr>
            <a:r>
              <a:rPr lang="zh-CN" altLang="en-US" b="1" dirty="0">
                <a:cs typeface="Times New Roman" pitchFamily="18" charset="0"/>
              </a:rPr>
              <a:t>        由图</a:t>
            </a:r>
            <a:r>
              <a:rPr lang="en-US" altLang="zh-CN" b="1" dirty="0">
                <a:cs typeface="Times New Roman" pitchFamily="18" charset="0"/>
              </a:rPr>
              <a:t>9.6</a:t>
            </a:r>
            <a:r>
              <a:rPr lang="zh-CN" altLang="en-US" b="1" dirty="0">
                <a:cs typeface="Times New Roman" pitchFamily="18" charset="0"/>
              </a:rPr>
              <a:t>可见，由于存在牙侧角偏差</a:t>
            </a:r>
            <a:r>
              <a:rPr lang="zh-CN" altLang="en-US" b="1" dirty="0"/>
              <a:t>，使内、外螺纹在牙侧产生干涉，而不能旋合。</a:t>
            </a:r>
          </a:p>
        </p:txBody>
      </p:sp>
      <p:pic>
        <p:nvPicPr>
          <p:cNvPr id="18460" name="Picture 2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15192" y="2703764"/>
            <a:ext cx="4262438" cy="3878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7170">
                                            <p:txEl>
                                              <p:pRg st="0" end="0"/>
                                            </p:txEl>
                                          </p:spTgt>
                                        </p:tgtEl>
                                        <p:attrNameLst>
                                          <p:attrName>style.visibility</p:attrName>
                                        </p:attrNameLst>
                                      </p:cBhvr>
                                      <p:to>
                                        <p:strVal val="visible"/>
                                      </p:to>
                                    </p:set>
                                    <p:animEffect transition="in" filter="wipe(left)">
                                      <p:cBhvr>
                                        <p:cTn id="7" dur="300"/>
                                        <p:tgtEl>
                                          <p:spTgt spid="7170">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8" fill="hold" nodeType="clickEffect">
                                  <p:stCondLst>
                                    <p:cond delay="0"/>
                                  </p:stCondLst>
                                  <p:childTnLst>
                                    <p:set>
                                      <p:cBhvr>
                                        <p:cTn id="11" dur="1" fill="hold">
                                          <p:stCondLst>
                                            <p:cond delay="0"/>
                                          </p:stCondLst>
                                        </p:cTn>
                                        <p:tgtEl>
                                          <p:spTgt spid="18460"/>
                                        </p:tgtEl>
                                        <p:attrNameLst>
                                          <p:attrName>style.visibility</p:attrName>
                                        </p:attrNameLst>
                                      </p:cBhvr>
                                      <p:to>
                                        <p:strVal val="visible"/>
                                      </p:to>
                                    </p:set>
                                    <p:anim calcmode="lin" valueType="num">
                                      <p:cBhvr additive="base">
                                        <p:cTn id="12" dur="500" fill="hold"/>
                                        <p:tgtEl>
                                          <p:spTgt spid="18460"/>
                                        </p:tgtEl>
                                        <p:attrNameLst>
                                          <p:attrName>ppt_x</p:attrName>
                                        </p:attrNameLst>
                                      </p:cBhvr>
                                      <p:tavLst>
                                        <p:tav tm="0">
                                          <p:val>
                                            <p:strVal val="0-#ppt_w/2"/>
                                          </p:val>
                                        </p:tav>
                                        <p:tav tm="100000">
                                          <p:val>
                                            <p:strVal val="#ppt_x"/>
                                          </p:val>
                                        </p:tav>
                                      </p:tavLst>
                                    </p:anim>
                                    <p:anim calcmode="lin" valueType="num">
                                      <p:cBhvr additive="base">
                                        <p:cTn id="13" dur="500" fill="hold"/>
                                        <p:tgtEl>
                                          <p:spTgt spid="18460"/>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2" fill="hold" nodeType="clickEffect">
                                  <p:stCondLst>
                                    <p:cond delay="0"/>
                                  </p:stCondLst>
                                  <p:childTnLst>
                                    <p:set>
                                      <p:cBhvr>
                                        <p:cTn id="17" dur="1" fill="hold">
                                          <p:stCondLst>
                                            <p:cond delay="0"/>
                                          </p:stCondLst>
                                        </p:cTn>
                                        <p:tgtEl>
                                          <p:spTgt spid="7354"/>
                                        </p:tgtEl>
                                        <p:attrNameLst>
                                          <p:attrName>style.visibility</p:attrName>
                                        </p:attrNameLst>
                                      </p:cBhvr>
                                      <p:to>
                                        <p:strVal val="visible"/>
                                      </p:to>
                                    </p:set>
                                    <p:anim calcmode="lin" valueType="num">
                                      <p:cBhvr additive="base">
                                        <p:cTn id="18" dur="2000" fill="hold"/>
                                        <p:tgtEl>
                                          <p:spTgt spid="7354"/>
                                        </p:tgtEl>
                                        <p:attrNameLst>
                                          <p:attrName>ppt_x</p:attrName>
                                        </p:attrNameLst>
                                      </p:cBhvr>
                                      <p:tavLst>
                                        <p:tav tm="0">
                                          <p:val>
                                            <p:strVal val="1+#ppt_w/2"/>
                                          </p:val>
                                        </p:tav>
                                        <p:tav tm="100000">
                                          <p:val>
                                            <p:strVal val="#ppt_x"/>
                                          </p:val>
                                        </p:tav>
                                      </p:tavLst>
                                    </p:anim>
                                    <p:anim calcmode="lin" valueType="num">
                                      <p:cBhvr additive="base">
                                        <p:cTn id="19" dur="2000" fill="hold"/>
                                        <p:tgtEl>
                                          <p:spTgt spid="7354"/>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7353"/>
                                        </p:tgtEl>
                                        <p:attrNameLst>
                                          <p:attrName>style.visibility</p:attrName>
                                        </p:attrNameLst>
                                      </p:cBhvr>
                                      <p:to>
                                        <p:strVal val="visible"/>
                                      </p:to>
                                    </p:set>
                                    <p:animEffect transition="in" filter="wipe(down)">
                                      <p:cBhvr>
                                        <p:cTn id="24" dur="500"/>
                                        <p:tgtEl>
                                          <p:spTgt spid="7353"/>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nodeType="clickEffect">
                                  <p:stCondLst>
                                    <p:cond delay="0"/>
                                  </p:stCondLst>
                                  <p:childTnLst>
                                    <p:set>
                                      <p:cBhvr>
                                        <p:cTn id="28" dur="1" fill="hold">
                                          <p:stCondLst>
                                            <p:cond delay="0"/>
                                          </p:stCondLst>
                                        </p:cTn>
                                        <p:tgtEl>
                                          <p:spTgt spid="7355"/>
                                        </p:tgtEl>
                                        <p:attrNameLst>
                                          <p:attrName>style.visibility</p:attrName>
                                        </p:attrNameLst>
                                      </p:cBhvr>
                                      <p:to>
                                        <p:strVal val="visible"/>
                                      </p:to>
                                    </p:set>
                                    <p:animEffect transition="in" filter="wipe(left)">
                                      <p:cBhvr>
                                        <p:cTn id="29" dur="2000"/>
                                        <p:tgtEl>
                                          <p:spTgt spid="7355"/>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iterate type="wd">
                                    <p:tmPct val="100000"/>
                                  </p:iterate>
                                  <p:childTnLst>
                                    <p:set>
                                      <p:cBhvr>
                                        <p:cTn id="33" dur="1" fill="hold">
                                          <p:stCondLst>
                                            <p:cond delay="0"/>
                                          </p:stCondLst>
                                        </p:cTn>
                                        <p:tgtEl>
                                          <p:spTgt spid="7357"/>
                                        </p:tgtEl>
                                        <p:attrNameLst>
                                          <p:attrName>style.visibility</p:attrName>
                                        </p:attrNameLst>
                                      </p:cBhvr>
                                      <p:to>
                                        <p:strVal val="visible"/>
                                      </p:to>
                                    </p:set>
                                    <p:animEffect transition="in" filter="wipe(left)">
                                      <p:cBhvr>
                                        <p:cTn id="34" dur="300"/>
                                        <p:tgtEl>
                                          <p:spTgt spid="73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build="p" autoUpdateAnimBg="0"/>
      <p:bldP spid="7353" grpId="0" animBg="1"/>
      <p:bldP spid="7357" grpId="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灯片编号占位符 4"/>
          <p:cNvSpPr>
            <a:spLocks noGrp="1"/>
          </p:cNvSpPr>
          <p:nvPr>
            <p:ph type="sldNum" sz="quarter" idx="12"/>
          </p:nvPr>
        </p:nvSpPr>
        <p:spPr>
          <a:noFill/>
        </p:spPr>
        <p:txBody>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D4AAF519-00C2-4F3A-9E02-AD889800806A}" type="slidenum">
              <a:rPr kumimoji="0" lang="zh-CN" altLang="en-US" sz="2200" smtClean="0">
                <a:solidFill>
                  <a:srgbClr val="0000FF"/>
                </a:solidFill>
              </a:rPr>
              <a:pPr eaLnBrk="1" hangingPunct="1"/>
              <a:t>18</a:t>
            </a:fld>
            <a:endParaRPr kumimoji="0" lang="en-US" altLang="zh-CN" sz="2200" smtClean="0">
              <a:solidFill>
                <a:srgbClr val="0000FF"/>
              </a:solidFill>
            </a:endParaRPr>
          </a:p>
        </p:txBody>
      </p:sp>
      <p:sp>
        <p:nvSpPr>
          <p:cNvPr id="92167" name="Text Box 7"/>
          <p:cNvSpPr txBox="1">
            <a:spLocks noChangeArrowheads="1"/>
          </p:cNvSpPr>
          <p:nvPr/>
        </p:nvSpPr>
        <p:spPr bwMode="auto">
          <a:xfrm>
            <a:off x="1016517" y="3976689"/>
            <a:ext cx="2981325" cy="46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对外螺纹 </a:t>
            </a:r>
            <a:r>
              <a:rPr lang="en-US" altLang="zh-CN" b="1" dirty="0"/>
              <a:t>:</a:t>
            </a:r>
          </a:p>
        </p:txBody>
      </p:sp>
      <p:sp>
        <p:nvSpPr>
          <p:cNvPr id="92174" name="Text Box 14"/>
          <p:cNvSpPr txBox="1">
            <a:spLocks noChangeArrowheads="1"/>
          </p:cNvSpPr>
          <p:nvPr/>
        </p:nvSpPr>
        <p:spPr bwMode="auto">
          <a:xfrm>
            <a:off x="511952" y="309135"/>
            <a:ext cx="9987893" cy="1435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spcBef>
                <a:spcPct val="50000"/>
              </a:spcBef>
            </a:pPr>
            <a:r>
              <a:rPr lang="zh-CN" altLang="en-US" b="1" dirty="0">
                <a:cs typeface="Times New Roman" pitchFamily="18" charset="0"/>
              </a:rPr>
              <a:t>         为保证，内、外螺纹的顺利旋合，需消除干涉区，即外螺纹中径减小一个</a:t>
            </a:r>
            <a:r>
              <a:rPr lang="en-US" altLang="zh-CN" b="1" i="1" dirty="0">
                <a:solidFill>
                  <a:srgbClr val="FF0000"/>
                </a:solidFill>
                <a:cs typeface="Times New Roman" pitchFamily="18" charset="0"/>
              </a:rPr>
              <a:t>f</a:t>
            </a:r>
            <a:r>
              <a:rPr lang="el-GR" altLang="zh-CN" b="1" baseline="-25000" dirty="0">
                <a:solidFill>
                  <a:srgbClr val="FF0000"/>
                </a:solidFill>
                <a:cs typeface="Times New Roman" pitchFamily="18" charset="0"/>
              </a:rPr>
              <a:t>β</a:t>
            </a:r>
            <a:r>
              <a:rPr lang="zh-CN" altLang="en-US" b="1" dirty="0">
                <a:cs typeface="Times New Roman" pitchFamily="18" charset="0"/>
              </a:rPr>
              <a:t>（或者内螺纹中径增加一个 </a:t>
            </a:r>
            <a:r>
              <a:rPr lang="en-US" altLang="zh-CN" b="1" i="1" dirty="0">
                <a:solidFill>
                  <a:srgbClr val="FF0000"/>
                </a:solidFill>
              </a:rPr>
              <a:t>f</a:t>
            </a:r>
            <a:r>
              <a:rPr lang="el-GR" altLang="zh-CN" b="1" baseline="-25000" dirty="0">
                <a:solidFill>
                  <a:srgbClr val="FF0000"/>
                </a:solidFill>
              </a:rPr>
              <a:t>β</a:t>
            </a:r>
            <a:r>
              <a:rPr lang="en-US" altLang="zh-CN" dirty="0"/>
              <a:t> </a:t>
            </a:r>
            <a:r>
              <a:rPr lang="zh-CN" altLang="en-US" dirty="0"/>
              <a:t>）。 </a:t>
            </a:r>
            <a:r>
              <a:rPr lang="en-US" altLang="zh-CN" b="1" i="1" dirty="0">
                <a:solidFill>
                  <a:srgbClr val="FF0000"/>
                </a:solidFill>
              </a:rPr>
              <a:t>f</a:t>
            </a:r>
            <a:r>
              <a:rPr lang="el-GR" altLang="zh-CN" b="1" i="1" baseline="-25000" dirty="0">
                <a:solidFill>
                  <a:srgbClr val="FF0000"/>
                </a:solidFill>
              </a:rPr>
              <a:t>β</a:t>
            </a:r>
            <a:r>
              <a:rPr lang="zh-CN" altLang="en-US" b="1" dirty="0">
                <a:solidFill>
                  <a:srgbClr val="FF0000"/>
                </a:solidFill>
              </a:rPr>
              <a:t> </a:t>
            </a:r>
            <a:r>
              <a:rPr lang="zh-CN" altLang="en-US" b="1" dirty="0"/>
              <a:t>为补偿牙侧角偏差折算到中径上的数值，</a:t>
            </a:r>
            <a:r>
              <a:rPr lang="zh-CN" altLang="en-US" b="1" dirty="0">
                <a:solidFill>
                  <a:srgbClr val="FF0000"/>
                </a:solidFill>
              </a:rPr>
              <a:t>称为牙侧角偏差的中径当量。</a:t>
            </a:r>
            <a:endParaRPr lang="zh-CN" altLang="en-US" b="1" dirty="0"/>
          </a:p>
        </p:txBody>
      </p:sp>
      <p:sp>
        <p:nvSpPr>
          <p:cNvPr id="92178" name="Rectangle 18"/>
          <p:cNvSpPr>
            <a:spLocks noChangeArrowheads="1"/>
          </p:cNvSpPr>
          <p:nvPr/>
        </p:nvSpPr>
        <p:spPr bwMode="auto">
          <a:xfrm>
            <a:off x="542224" y="1633219"/>
            <a:ext cx="5890117" cy="1435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p>
            <a:pPr defTabSz="1044575">
              <a:lnSpc>
                <a:spcPct val="120000"/>
              </a:lnSpc>
            </a:pPr>
            <a:r>
              <a:rPr lang="zh-CN" altLang="en-US" b="1" dirty="0"/>
              <a:t>        由于左、右牙侧角偏差大小、符号不同，对径向干涉量也不同，通常取其平均值，其计算式（推导过程见教材）为</a:t>
            </a:r>
          </a:p>
        </p:txBody>
      </p:sp>
      <p:graphicFrame>
        <p:nvGraphicFramePr>
          <p:cNvPr id="92182" name="Object 22"/>
          <p:cNvGraphicFramePr>
            <a:graphicFrameLocks noChangeAspect="1"/>
          </p:cNvGraphicFramePr>
          <p:nvPr>
            <p:extLst>
              <p:ext uri="{D42A27DB-BD31-4B8C-83A1-F6EECF244321}">
                <p14:modId xmlns:p14="http://schemas.microsoft.com/office/powerpoint/2010/main" val="2451996282"/>
              </p:ext>
            </p:extLst>
          </p:nvPr>
        </p:nvGraphicFramePr>
        <p:xfrm>
          <a:off x="567780" y="4551141"/>
          <a:ext cx="10118725" cy="627063"/>
        </p:xfrm>
        <a:graphic>
          <a:graphicData uri="http://schemas.openxmlformats.org/presentationml/2006/ole">
            <mc:AlternateContent xmlns:mc="http://schemas.openxmlformats.org/markup-compatibility/2006">
              <mc:Choice xmlns:v="urn:schemas-microsoft-com:vml" Requires="v">
                <p:oleObj spid="_x0000_s19556" name="公式" r:id="rId3" imgW="3479800" imgH="215900" progId="Equation.3">
                  <p:embed/>
                </p:oleObj>
              </mc:Choice>
              <mc:Fallback>
                <p:oleObj name="公式" r:id="rId3" imgW="3479800" imgH="215900" progId="Equation.3">
                  <p:embed/>
                  <p:pic>
                    <p:nvPicPr>
                      <p:cNvPr id="0" name="Object 2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7780" y="4551141"/>
                        <a:ext cx="10118725" cy="627063"/>
                      </a:xfrm>
                      <a:prstGeom prst="rect">
                        <a:avLst/>
                      </a:prstGeom>
                      <a:solidFill>
                        <a:srgbClr val="99FF33"/>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92183" name="Object 23"/>
          <p:cNvGraphicFramePr>
            <a:graphicFrameLocks noChangeAspect="1"/>
          </p:cNvGraphicFramePr>
          <p:nvPr>
            <p:extLst>
              <p:ext uri="{D42A27DB-BD31-4B8C-83A1-F6EECF244321}">
                <p14:modId xmlns:p14="http://schemas.microsoft.com/office/powerpoint/2010/main" val="862261332"/>
              </p:ext>
            </p:extLst>
          </p:nvPr>
        </p:nvGraphicFramePr>
        <p:xfrm>
          <a:off x="567780" y="5605962"/>
          <a:ext cx="10156825" cy="627063"/>
        </p:xfrm>
        <a:graphic>
          <a:graphicData uri="http://schemas.openxmlformats.org/presentationml/2006/ole">
            <mc:AlternateContent xmlns:mc="http://schemas.openxmlformats.org/markup-compatibility/2006">
              <mc:Choice xmlns:v="urn:schemas-microsoft-com:vml" Requires="v">
                <p:oleObj spid="_x0000_s19557" name="公式" r:id="rId5" imgW="3492500" imgH="215900" progId="Equation.3">
                  <p:embed/>
                </p:oleObj>
              </mc:Choice>
              <mc:Fallback>
                <p:oleObj name="公式" r:id="rId5" imgW="3492500" imgH="215900" progId="Equation.3">
                  <p:embed/>
                  <p:pic>
                    <p:nvPicPr>
                      <p:cNvPr id="0" name="Object 2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67780" y="5605962"/>
                        <a:ext cx="10156825" cy="627063"/>
                      </a:xfrm>
                      <a:prstGeom prst="rect">
                        <a:avLst/>
                      </a:prstGeom>
                      <a:solidFill>
                        <a:srgbClr val="99FF33"/>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92184" name="Text Box 24"/>
          <p:cNvSpPr txBox="1">
            <a:spLocks noChangeArrowheads="1"/>
          </p:cNvSpPr>
          <p:nvPr/>
        </p:nvSpPr>
        <p:spPr bwMode="auto">
          <a:xfrm>
            <a:off x="925740" y="5162438"/>
            <a:ext cx="2981325" cy="46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内外螺纹 </a:t>
            </a:r>
            <a:r>
              <a:rPr lang="en-US" altLang="zh-CN" b="1" dirty="0"/>
              <a:t>:</a:t>
            </a:r>
          </a:p>
        </p:txBody>
      </p:sp>
      <p:pic>
        <p:nvPicPr>
          <p:cNvPr id="14" name="Picture 2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700838" y="1242680"/>
            <a:ext cx="3578824" cy="32566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528" name="Picture 7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06032" y="2963882"/>
            <a:ext cx="5527778" cy="7567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529" name="Picture 7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006032" y="3508654"/>
            <a:ext cx="3746203" cy="588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1+#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2" presetClass="entr" presetSubtype="8" fill="hold" grpId="0" nodeType="clickEffect">
                                  <p:stCondLst>
                                    <p:cond delay="0"/>
                                  </p:stCondLst>
                                  <p:iterate type="wd">
                                    <p:tmPct val="100000"/>
                                  </p:iterate>
                                  <p:childTnLst>
                                    <p:set>
                                      <p:cBhvr>
                                        <p:cTn id="12" dur="1" fill="hold">
                                          <p:stCondLst>
                                            <p:cond delay="0"/>
                                          </p:stCondLst>
                                        </p:cTn>
                                        <p:tgtEl>
                                          <p:spTgt spid="92174"/>
                                        </p:tgtEl>
                                        <p:attrNameLst>
                                          <p:attrName>style.visibility</p:attrName>
                                        </p:attrNameLst>
                                      </p:cBhvr>
                                      <p:to>
                                        <p:strVal val="visible"/>
                                      </p:to>
                                    </p:set>
                                    <p:animEffect transition="in" filter="wipe(left)">
                                      <p:cBhvr>
                                        <p:cTn id="13" dur="300"/>
                                        <p:tgtEl>
                                          <p:spTgt spid="92174"/>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grpId="0" nodeType="clickEffect">
                                  <p:stCondLst>
                                    <p:cond delay="0"/>
                                  </p:stCondLst>
                                  <p:iterate type="wd">
                                    <p:tmPct val="100000"/>
                                  </p:iterate>
                                  <p:childTnLst>
                                    <p:set>
                                      <p:cBhvr>
                                        <p:cTn id="17" dur="1" fill="hold">
                                          <p:stCondLst>
                                            <p:cond delay="0"/>
                                          </p:stCondLst>
                                        </p:cTn>
                                        <p:tgtEl>
                                          <p:spTgt spid="92178"/>
                                        </p:tgtEl>
                                        <p:attrNameLst>
                                          <p:attrName>style.visibility</p:attrName>
                                        </p:attrNameLst>
                                      </p:cBhvr>
                                      <p:to>
                                        <p:strVal val="visible"/>
                                      </p:to>
                                    </p:set>
                                    <p:animEffect transition="in" filter="wipe(left)">
                                      <p:cBhvr>
                                        <p:cTn id="18" dur="300"/>
                                        <p:tgtEl>
                                          <p:spTgt spid="92178"/>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nodeType="clickEffect">
                                  <p:stCondLst>
                                    <p:cond delay="0"/>
                                  </p:stCondLst>
                                  <p:childTnLst>
                                    <p:set>
                                      <p:cBhvr>
                                        <p:cTn id="22" dur="1" fill="hold">
                                          <p:stCondLst>
                                            <p:cond delay="0"/>
                                          </p:stCondLst>
                                        </p:cTn>
                                        <p:tgtEl>
                                          <p:spTgt spid="19528"/>
                                        </p:tgtEl>
                                        <p:attrNameLst>
                                          <p:attrName>style.visibility</p:attrName>
                                        </p:attrNameLst>
                                      </p:cBhvr>
                                      <p:to>
                                        <p:strVal val="visible"/>
                                      </p:to>
                                    </p:set>
                                    <p:animEffect transition="in" filter="wipe(left)">
                                      <p:cBhvr>
                                        <p:cTn id="23" dur="500"/>
                                        <p:tgtEl>
                                          <p:spTgt spid="19528"/>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19529"/>
                                        </p:tgtEl>
                                        <p:attrNameLst>
                                          <p:attrName>style.visibility</p:attrName>
                                        </p:attrNameLst>
                                      </p:cBhvr>
                                      <p:to>
                                        <p:strVal val="visible"/>
                                      </p:to>
                                    </p:set>
                                    <p:animEffect transition="in" filter="wipe(left)">
                                      <p:cBhvr>
                                        <p:cTn id="28" dur="500"/>
                                        <p:tgtEl>
                                          <p:spTgt spid="19529"/>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iterate type="wd">
                                    <p:tmPct val="100000"/>
                                  </p:iterate>
                                  <p:childTnLst>
                                    <p:set>
                                      <p:cBhvr>
                                        <p:cTn id="32" dur="1" fill="hold">
                                          <p:stCondLst>
                                            <p:cond delay="0"/>
                                          </p:stCondLst>
                                        </p:cTn>
                                        <p:tgtEl>
                                          <p:spTgt spid="92167"/>
                                        </p:tgtEl>
                                        <p:attrNameLst>
                                          <p:attrName>style.visibility</p:attrName>
                                        </p:attrNameLst>
                                      </p:cBhvr>
                                      <p:to>
                                        <p:strVal val="visible"/>
                                      </p:to>
                                    </p:set>
                                    <p:animEffect transition="in" filter="wipe(left)">
                                      <p:cBhvr>
                                        <p:cTn id="33" dur="300"/>
                                        <p:tgtEl>
                                          <p:spTgt spid="92167"/>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92182"/>
                                        </p:tgtEl>
                                        <p:attrNameLst>
                                          <p:attrName>style.visibility</p:attrName>
                                        </p:attrNameLst>
                                      </p:cBhvr>
                                      <p:to>
                                        <p:strVal val="visible"/>
                                      </p:to>
                                    </p:set>
                                    <p:animEffect transition="in" filter="wipe(left)">
                                      <p:cBhvr>
                                        <p:cTn id="38" dur="2000"/>
                                        <p:tgtEl>
                                          <p:spTgt spid="92182"/>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iterate type="wd">
                                    <p:tmPct val="100000"/>
                                  </p:iterate>
                                  <p:childTnLst>
                                    <p:set>
                                      <p:cBhvr>
                                        <p:cTn id="42" dur="1" fill="hold">
                                          <p:stCondLst>
                                            <p:cond delay="0"/>
                                          </p:stCondLst>
                                        </p:cTn>
                                        <p:tgtEl>
                                          <p:spTgt spid="92184"/>
                                        </p:tgtEl>
                                        <p:attrNameLst>
                                          <p:attrName>style.visibility</p:attrName>
                                        </p:attrNameLst>
                                      </p:cBhvr>
                                      <p:to>
                                        <p:strVal val="visible"/>
                                      </p:to>
                                    </p:set>
                                    <p:animEffect transition="in" filter="wipe(left)">
                                      <p:cBhvr>
                                        <p:cTn id="43" dur="300"/>
                                        <p:tgtEl>
                                          <p:spTgt spid="92184"/>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nodeType="clickEffect">
                                  <p:stCondLst>
                                    <p:cond delay="0"/>
                                  </p:stCondLst>
                                  <p:childTnLst>
                                    <p:set>
                                      <p:cBhvr>
                                        <p:cTn id="47" dur="1" fill="hold">
                                          <p:stCondLst>
                                            <p:cond delay="0"/>
                                          </p:stCondLst>
                                        </p:cTn>
                                        <p:tgtEl>
                                          <p:spTgt spid="92183"/>
                                        </p:tgtEl>
                                        <p:attrNameLst>
                                          <p:attrName>style.visibility</p:attrName>
                                        </p:attrNameLst>
                                      </p:cBhvr>
                                      <p:to>
                                        <p:strVal val="visible"/>
                                      </p:to>
                                    </p:set>
                                    <p:animEffect transition="in" filter="wipe(left)">
                                      <p:cBhvr>
                                        <p:cTn id="48" dur="2000"/>
                                        <p:tgtEl>
                                          <p:spTgt spid="921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67" grpId="0" autoUpdateAnimBg="0"/>
      <p:bldP spid="92174" grpId="0" autoUpdateAnimBg="0"/>
      <p:bldP spid="92178" grpId="0" autoUpdateAnimBg="0"/>
      <p:bldP spid="92184"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灯片编号占位符 3"/>
          <p:cNvSpPr>
            <a:spLocks noGrp="1"/>
          </p:cNvSpPr>
          <p:nvPr>
            <p:ph type="sldNum" sz="quarter" idx="12"/>
          </p:nvPr>
        </p:nvSpPr>
        <p:spPr>
          <a:noFill/>
        </p:spPr>
        <p:txBody>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D71E274A-133A-46A0-97F3-22B1ADC762EC}" type="slidenum">
              <a:rPr kumimoji="0" lang="zh-CN" altLang="en-US" sz="2200" smtClean="0">
                <a:solidFill>
                  <a:srgbClr val="0000FF"/>
                </a:solidFill>
              </a:rPr>
              <a:pPr eaLnBrk="1" hangingPunct="1"/>
              <a:t>19</a:t>
            </a:fld>
            <a:endParaRPr kumimoji="0" lang="en-US" altLang="zh-CN" sz="2200" smtClean="0">
              <a:solidFill>
                <a:srgbClr val="0000FF"/>
              </a:solidFill>
            </a:endParaRPr>
          </a:p>
        </p:txBody>
      </p:sp>
      <p:sp>
        <p:nvSpPr>
          <p:cNvPr id="5" name="圆角矩形 4">
            <a:hlinkClick r:id="rId2" action="ppaction://hlinksldjump"/>
          </p:cNvPr>
          <p:cNvSpPr/>
          <p:nvPr/>
        </p:nvSpPr>
        <p:spPr bwMode="auto">
          <a:xfrm>
            <a:off x="9597619" y="6127884"/>
            <a:ext cx="1460906" cy="487229"/>
          </a:xfrm>
          <a:prstGeom prst="roundRect">
            <a:avLst>
              <a:gd name="adj" fmla="val 50000"/>
            </a:avLst>
          </a:prstGeom>
          <a:noFill/>
          <a:ln w="38100" cap="flat" cmpd="sng" algn="ctr">
            <a:solidFill>
              <a:srgbClr val="C0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CN" altLang="en-US" sz="2000" b="1" dirty="0" smtClean="0">
                <a:latin typeface="方正舒体" pitchFamily="2" charset="-122"/>
                <a:ea typeface="方正舒体" pitchFamily="2" charset="-122"/>
              </a:rPr>
              <a:t>返回</a:t>
            </a:r>
            <a:r>
              <a:rPr lang="zh-CN" altLang="en-US" sz="2000" b="1" dirty="0" smtClean="0">
                <a:solidFill>
                  <a:srgbClr val="FF0000"/>
                </a:solidFill>
                <a:latin typeface="方正舒体" pitchFamily="2" charset="-122"/>
                <a:ea typeface="方正舒体" pitchFamily="2" charset="-122"/>
              </a:rPr>
              <a:t>目录</a:t>
            </a:r>
            <a:endParaRPr kumimoji="1" lang="zh-CN" altLang="en-US" sz="2000" b="1" i="0" u="none" strike="noStrike" cap="none" normalizeH="0" baseline="0" dirty="0" smtClean="0">
              <a:ln>
                <a:noFill/>
              </a:ln>
              <a:solidFill>
                <a:srgbClr val="FF0000"/>
              </a:solidFill>
              <a:effectLst/>
              <a:latin typeface="方正舒体" pitchFamily="2" charset="-122"/>
              <a:ea typeface="方正舒体" pitchFamily="2" charset="-122"/>
            </a:endParaRPr>
          </a:p>
        </p:txBody>
      </p:sp>
      <p:pic>
        <p:nvPicPr>
          <p:cNvPr id="20500" name="Picture 2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73696" y="1106860"/>
            <a:ext cx="5934732" cy="54286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2" name="Picture 3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9911" y="620958"/>
            <a:ext cx="9420225" cy="657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500"/>
                                        </p:tgtEl>
                                        <p:attrNameLst>
                                          <p:attrName>style.visibility</p:attrName>
                                        </p:attrNameLst>
                                      </p:cBhvr>
                                      <p:to>
                                        <p:strVal val="visible"/>
                                      </p:to>
                                    </p:set>
                                    <p:anim calcmode="lin" valueType="num">
                                      <p:cBhvr additive="base">
                                        <p:cTn id="7" dur="500" fill="hold"/>
                                        <p:tgtEl>
                                          <p:spTgt spid="20500"/>
                                        </p:tgtEl>
                                        <p:attrNameLst>
                                          <p:attrName>ppt_x</p:attrName>
                                        </p:attrNameLst>
                                      </p:cBhvr>
                                      <p:tavLst>
                                        <p:tav tm="0">
                                          <p:val>
                                            <p:strVal val="#ppt_x"/>
                                          </p:val>
                                        </p:tav>
                                        <p:tav tm="100000">
                                          <p:val>
                                            <p:strVal val="#ppt_x"/>
                                          </p:val>
                                        </p:tav>
                                      </p:tavLst>
                                    </p:anim>
                                    <p:anim calcmode="lin" valueType="num">
                                      <p:cBhvr additive="base">
                                        <p:cTn id="8" dur="500" fill="hold"/>
                                        <p:tgtEl>
                                          <p:spTgt spid="2050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20512"/>
                                        </p:tgtEl>
                                        <p:attrNameLst>
                                          <p:attrName>style.visibility</p:attrName>
                                        </p:attrNameLst>
                                      </p:cBhvr>
                                      <p:to>
                                        <p:strVal val="visible"/>
                                      </p:to>
                                    </p:set>
                                    <p:animEffect transition="in" filter="wipe(left)">
                                      <p:cBhvr>
                                        <p:cTn id="12" dur="500"/>
                                        <p:tgtEl>
                                          <p:spTgt spid="205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灯片编号占位符 5"/>
          <p:cNvSpPr>
            <a:spLocks noGrp="1"/>
          </p:cNvSpPr>
          <p:nvPr>
            <p:ph type="sldNum" sz="quarter" idx="12"/>
          </p:nvPr>
        </p:nvSpPr>
        <p:spPr>
          <a:noFill/>
        </p:spPr>
        <p:txBody>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2DF92E7F-818D-4862-8B63-C5C6B16676DD}" type="slidenum">
              <a:rPr kumimoji="0" lang="zh-CN" altLang="en-US" sz="2200" smtClean="0">
                <a:solidFill>
                  <a:srgbClr val="0000FF"/>
                </a:solidFill>
              </a:rPr>
              <a:pPr eaLnBrk="1" hangingPunct="1"/>
              <a:t>2</a:t>
            </a:fld>
            <a:endParaRPr kumimoji="0" lang="en-US" altLang="zh-CN" sz="2200" smtClean="0">
              <a:solidFill>
                <a:srgbClr val="0000FF"/>
              </a:solidFill>
            </a:endParaRPr>
          </a:p>
        </p:txBody>
      </p:sp>
      <p:sp>
        <p:nvSpPr>
          <p:cNvPr id="3075" name="Text Box 4">
            <a:hlinkClick r:id="rId2" action="ppaction://hlinksldjump"/>
          </p:cNvPr>
          <p:cNvSpPr txBox="1">
            <a:spLocks noChangeArrowheads="1"/>
          </p:cNvSpPr>
          <p:nvPr/>
        </p:nvSpPr>
        <p:spPr bwMode="auto">
          <a:xfrm>
            <a:off x="680239" y="3821696"/>
            <a:ext cx="9659937" cy="474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2000" b="1" dirty="0">
                <a:solidFill>
                  <a:schemeClr val="accent1">
                    <a:lumMod val="75000"/>
                  </a:schemeClr>
                </a:solidFill>
              </a:rPr>
              <a:t>本章重点和作业: 思考题1、2，作业题 1、3</a:t>
            </a:r>
            <a:r>
              <a:rPr lang="zh-CN" altLang="en-US" dirty="0">
                <a:solidFill>
                  <a:schemeClr val="accent1">
                    <a:lumMod val="75000"/>
                  </a:schemeClr>
                </a:solidFill>
              </a:rPr>
              <a:t> </a:t>
            </a:r>
            <a:r>
              <a:rPr lang="zh-CN" altLang="en-US" sz="2000" b="1" dirty="0" smtClean="0">
                <a:solidFill>
                  <a:schemeClr val="accent1">
                    <a:lumMod val="75000"/>
                  </a:schemeClr>
                </a:solidFill>
              </a:rPr>
              <a:t>----------------------</a:t>
            </a:r>
            <a:r>
              <a:rPr lang="en-US" altLang="zh-CN" sz="2000" b="1" dirty="0" smtClean="0">
                <a:solidFill>
                  <a:schemeClr val="accent1">
                    <a:lumMod val="75000"/>
                  </a:schemeClr>
                </a:solidFill>
              </a:rPr>
              <a:t>--------------------(</a:t>
            </a:r>
            <a:r>
              <a:rPr lang="en-US" altLang="zh-CN" sz="2000" b="1" dirty="0" smtClean="0">
                <a:solidFill>
                  <a:schemeClr val="accent1">
                    <a:lumMod val="75000"/>
                  </a:schemeClr>
                </a:solidFill>
                <a:hlinkClick r:id="rId2" action="ppaction://hlinksldjump"/>
              </a:rPr>
              <a:t>53</a:t>
            </a:r>
            <a:r>
              <a:rPr lang="en-US" altLang="zh-CN" sz="2000" b="1" dirty="0" smtClean="0">
                <a:solidFill>
                  <a:schemeClr val="accent1">
                    <a:lumMod val="75000"/>
                  </a:schemeClr>
                </a:solidFill>
              </a:rPr>
              <a:t>)</a:t>
            </a:r>
            <a:endParaRPr lang="en-US" altLang="zh-CN" sz="2000" b="1" dirty="0">
              <a:solidFill>
                <a:schemeClr val="accent1">
                  <a:lumMod val="75000"/>
                </a:schemeClr>
              </a:solidFill>
            </a:endParaRPr>
          </a:p>
        </p:txBody>
      </p:sp>
      <p:sp>
        <p:nvSpPr>
          <p:cNvPr id="3076" name="Text Box 5">
            <a:hlinkClick r:id="rId3" action="ppaction://hlinksldjump"/>
          </p:cNvPr>
          <p:cNvSpPr txBox="1">
            <a:spLocks noChangeArrowheads="1"/>
          </p:cNvSpPr>
          <p:nvPr/>
        </p:nvSpPr>
        <p:spPr bwMode="auto">
          <a:xfrm>
            <a:off x="647584" y="5240197"/>
            <a:ext cx="9602790" cy="409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000" b="1" dirty="0">
                <a:solidFill>
                  <a:schemeClr val="accent1">
                    <a:lumMod val="75000"/>
                  </a:schemeClr>
                </a:solidFill>
              </a:rPr>
              <a:t>应  用  数  值  表</a:t>
            </a:r>
            <a:r>
              <a:rPr lang="zh-CN" altLang="en-US" sz="2000" b="1" dirty="0" smtClean="0">
                <a:solidFill>
                  <a:schemeClr val="accent1">
                    <a:lumMod val="75000"/>
                  </a:schemeClr>
                </a:solidFill>
              </a:rPr>
              <a:t>--------------------------------------------------------------</a:t>
            </a:r>
            <a:r>
              <a:rPr lang="en-US" altLang="zh-CN" sz="2000" b="1" dirty="0" smtClean="0">
                <a:solidFill>
                  <a:schemeClr val="accent1">
                    <a:lumMod val="75000"/>
                  </a:schemeClr>
                </a:solidFill>
              </a:rPr>
              <a:t>--------------</a:t>
            </a:r>
            <a:r>
              <a:rPr lang="en-US" altLang="zh-CN" sz="2000" b="1" dirty="0" smtClean="0">
                <a:solidFill>
                  <a:schemeClr val="accent1">
                    <a:lumMod val="75000"/>
                  </a:schemeClr>
                </a:solidFill>
                <a:hlinkClick r:id="rId3" action="ppaction://hlinksldjump"/>
              </a:rPr>
              <a:t>---(</a:t>
            </a:r>
            <a:r>
              <a:rPr lang="en-US" altLang="zh-CN" sz="2000" b="1" dirty="0" smtClean="0">
                <a:solidFill>
                  <a:schemeClr val="accent1">
                    <a:lumMod val="75000"/>
                  </a:schemeClr>
                </a:solidFill>
              </a:rPr>
              <a:t>59)</a:t>
            </a:r>
            <a:endParaRPr lang="en-US" altLang="zh-CN" sz="2000" dirty="0">
              <a:solidFill>
                <a:schemeClr val="accent1">
                  <a:lumMod val="75000"/>
                </a:schemeClr>
              </a:solidFill>
            </a:endParaRPr>
          </a:p>
        </p:txBody>
      </p:sp>
      <p:sp>
        <p:nvSpPr>
          <p:cNvPr id="3077" name="Text Box 6">
            <a:hlinkClick r:id="rId4" action="ppaction://hlinksldjump"/>
          </p:cNvPr>
          <p:cNvSpPr txBox="1">
            <a:spLocks noChangeArrowheads="1"/>
          </p:cNvSpPr>
          <p:nvPr/>
        </p:nvSpPr>
        <p:spPr bwMode="auto">
          <a:xfrm>
            <a:off x="674689" y="4806246"/>
            <a:ext cx="9633741" cy="4132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000" b="1" dirty="0">
                <a:solidFill>
                  <a:schemeClr val="accent1">
                    <a:lumMod val="75000"/>
                  </a:schemeClr>
                </a:solidFill>
              </a:rPr>
              <a:t>作 业 题 解 释</a:t>
            </a:r>
            <a:r>
              <a:rPr lang="zh-CN" altLang="en-US" sz="2000" b="1" dirty="0" smtClean="0">
                <a:solidFill>
                  <a:schemeClr val="accent1">
                    <a:lumMod val="75000"/>
                  </a:schemeClr>
                </a:solidFill>
              </a:rPr>
              <a:t>------------------------------------------------------------------</a:t>
            </a:r>
            <a:r>
              <a:rPr lang="en-US" altLang="zh-CN" sz="2000" b="1" dirty="0" smtClean="0">
                <a:solidFill>
                  <a:schemeClr val="accent1">
                    <a:lumMod val="75000"/>
                  </a:schemeClr>
                </a:solidFill>
              </a:rPr>
              <a:t>---------</a:t>
            </a:r>
            <a:r>
              <a:rPr lang="zh-CN" altLang="en-US" sz="2000" b="1" dirty="0" smtClean="0">
                <a:solidFill>
                  <a:schemeClr val="accent1">
                    <a:lumMod val="75000"/>
                  </a:schemeClr>
                </a:solidFill>
              </a:rPr>
              <a:t>-----</a:t>
            </a:r>
            <a:r>
              <a:rPr lang="zh-CN" altLang="en-US" sz="2000" b="1" dirty="0">
                <a:solidFill>
                  <a:schemeClr val="accent1">
                    <a:lumMod val="75000"/>
                  </a:schemeClr>
                </a:solidFill>
              </a:rPr>
              <a:t>（</a:t>
            </a:r>
            <a:r>
              <a:rPr lang="en-US" altLang="zh-CN" sz="2000" b="1" dirty="0" smtClean="0">
                <a:solidFill>
                  <a:schemeClr val="accent1">
                    <a:lumMod val="75000"/>
                  </a:schemeClr>
                </a:solidFill>
              </a:rPr>
              <a:t>56</a:t>
            </a:r>
            <a:r>
              <a:rPr lang="zh-CN" altLang="en-US" sz="2000" b="1" dirty="0" smtClean="0">
                <a:solidFill>
                  <a:schemeClr val="accent1">
                    <a:lumMod val="75000"/>
                  </a:schemeClr>
                </a:solidFill>
              </a:rPr>
              <a:t>）</a:t>
            </a:r>
            <a:endParaRPr lang="zh-CN" altLang="en-US" sz="2000" dirty="0">
              <a:solidFill>
                <a:schemeClr val="accent1">
                  <a:lumMod val="75000"/>
                </a:schemeClr>
              </a:solidFill>
            </a:endParaRPr>
          </a:p>
        </p:txBody>
      </p:sp>
      <p:sp>
        <p:nvSpPr>
          <p:cNvPr id="3078" name="Text Box 7">
            <a:hlinkClick r:id="rId5" action="ppaction://hlinksldjump"/>
          </p:cNvPr>
          <p:cNvSpPr txBox="1">
            <a:spLocks noChangeArrowheads="1"/>
          </p:cNvSpPr>
          <p:nvPr/>
        </p:nvSpPr>
        <p:spPr bwMode="auto">
          <a:xfrm>
            <a:off x="684208" y="4363941"/>
            <a:ext cx="9519330" cy="409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000" b="1" dirty="0">
                <a:solidFill>
                  <a:schemeClr val="accent1">
                    <a:lumMod val="75000"/>
                  </a:schemeClr>
                </a:solidFill>
              </a:rPr>
              <a:t>课  堂  练  习</a:t>
            </a:r>
            <a:r>
              <a:rPr lang="zh-CN" altLang="en-US" sz="2000" b="1" dirty="0" smtClean="0">
                <a:solidFill>
                  <a:schemeClr val="accent1">
                    <a:lumMod val="75000"/>
                  </a:schemeClr>
                </a:solidFill>
              </a:rPr>
              <a:t>---------------------------------------------------------------------</a:t>
            </a:r>
            <a:r>
              <a:rPr lang="en-US" altLang="zh-CN" sz="2000" b="1" dirty="0" smtClean="0">
                <a:solidFill>
                  <a:schemeClr val="accent1">
                    <a:lumMod val="75000"/>
                  </a:schemeClr>
                </a:solidFill>
              </a:rPr>
              <a:t>---------------(55)</a:t>
            </a:r>
            <a:endParaRPr lang="en-US" altLang="zh-CN" sz="2000" b="1" dirty="0">
              <a:solidFill>
                <a:schemeClr val="accent1">
                  <a:lumMod val="75000"/>
                </a:schemeClr>
              </a:solidFill>
            </a:endParaRPr>
          </a:p>
        </p:txBody>
      </p:sp>
      <p:sp>
        <p:nvSpPr>
          <p:cNvPr id="3079" name="Text Box 8">
            <a:hlinkClick r:id="rId6" action="ppaction://hlinksldjump"/>
          </p:cNvPr>
          <p:cNvSpPr txBox="1">
            <a:spLocks noChangeArrowheads="1"/>
          </p:cNvSpPr>
          <p:nvPr/>
        </p:nvSpPr>
        <p:spPr bwMode="auto">
          <a:xfrm>
            <a:off x="1308543" y="713602"/>
            <a:ext cx="7878989"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dirty="0"/>
              <a:t>9.3.5  </a:t>
            </a:r>
            <a:r>
              <a:rPr lang="zh-CN" altLang="en-US" b="1" dirty="0"/>
              <a:t>螺纹公差与配合的选用</a:t>
            </a:r>
            <a:r>
              <a:rPr lang="en-US" altLang="zh-CN" b="1" dirty="0"/>
              <a:t>---------------------------</a:t>
            </a:r>
            <a:r>
              <a:rPr lang="zh-CN" altLang="en-US" b="1" dirty="0"/>
              <a:t>（</a:t>
            </a:r>
            <a:r>
              <a:rPr lang="en-US" altLang="zh-CN" b="1" dirty="0" smtClean="0"/>
              <a:t>33</a:t>
            </a:r>
            <a:r>
              <a:rPr lang="zh-CN" altLang="en-US" b="1" dirty="0" smtClean="0"/>
              <a:t>）</a:t>
            </a:r>
            <a:endParaRPr lang="zh-CN" altLang="en-US" b="1" dirty="0"/>
          </a:p>
        </p:txBody>
      </p:sp>
      <p:sp>
        <p:nvSpPr>
          <p:cNvPr id="94217" name="Text Box 9">
            <a:hlinkClick r:id="rId7" action="ppaction://hlinksldjump"/>
          </p:cNvPr>
          <p:cNvSpPr txBox="1">
            <a:spLocks noChangeArrowheads="1"/>
          </p:cNvSpPr>
          <p:nvPr/>
        </p:nvSpPr>
        <p:spPr bwMode="auto">
          <a:xfrm>
            <a:off x="1250487" y="1260377"/>
            <a:ext cx="8648700" cy="474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9.3.</a:t>
            </a:r>
            <a:r>
              <a:rPr lang="en-US" altLang="zh-CN" b="1" dirty="0"/>
              <a:t>6  </a:t>
            </a:r>
            <a:r>
              <a:rPr lang="zh-CN" altLang="en-US" b="1" dirty="0"/>
              <a:t>普通螺纹的标注</a:t>
            </a:r>
            <a:r>
              <a:rPr lang="en-US" altLang="zh-CN" b="1" dirty="0" smtClean="0"/>
              <a:t>--------------------------------------(36)</a:t>
            </a:r>
            <a:endParaRPr lang="en-US" altLang="zh-CN" b="1" dirty="0"/>
          </a:p>
        </p:txBody>
      </p:sp>
      <p:sp>
        <p:nvSpPr>
          <p:cNvPr id="3081" name="Text Box 10">
            <a:hlinkClick r:id="rId8" action="ppaction://hlinksldjump"/>
          </p:cNvPr>
          <p:cNvSpPr txBox="1">
            <a:spLocks noChangeArrowheads="1"/>
          </p:cNvSpPr>
          <p:nvPr/>
        </p:nvSpPr>
        <p:spPr bwMode="auto">
          <a:xfrm>
            <a:off x="1282238" y="1788333"/>
            <a:ext cx="778918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dirty="0"/>
              <a:t>9.3.7  </a:t>
            </a:r>
            <a:r>
              <a:rPr lang="zh-CN" altLang="en-US" b="1" dirty="0"/>
              <a:t>例   题</a:t>
            </a:r>
            <a:r>
              <a:rPr lang="en-US" altLang="zh-CN" b="1" dirty="0" smtClean="0"/>
              <a:t>-------------------------------------------------</a:t>
            </a:r>
            <a:r>
              <a:rPr lang="zh-CN" altLang="en-US" b="1" dirty="0"/>
              <a:t>（</a:t>
            </a:r>
            <a:r>
              <a:rPr lang="en-US" altLang="zh-CN" b="1" dirty="0" smtClean="0"/>
              <a:t>41</a:t>
            </a:r>
            <a:r>
              <a:rPr lang="zh-CN" altLang="en-US" b="1" dirty="0" smtClean="0"/>
              <a:t>）</a:t>
            </a:r>
            <a:endParaRPr lang="zh-CN" altLang="en-US" b="1" dirty="0"/>
          </a:p>
        </p:txBody>
      </p:sp>
      <p:sp>
        <p:nvSpPr>
          <p:cNvPr id="94219" name="Text Box 11">
            <a:hlinkClick r:id="rId9" action="ppaction://hlinksldjump"/>
          </p:cNvPr>
          <p:cNvSpPr txBox="1">
            <a:spLocks noChangeArrowheads="1"/>
          </p:cNvSpPr>
          <p:nvPr/>
        </p:nvSpPr>
        <p:spPr bwMode="auto">
          <a:xfrm>
            <a:off x="702349" y="2286132"/>
            <a:ext cx="9544731"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dirty="0">
                <a:solidFill>
                  <a:schemeClr val="accent1">
                    <a:lumMod val="75000"/>
                  </a:schemeClr>
                </a:solidFill>
              </a:rPr>
              <a:t>9.4  </a:t>
            </a:r>
            <a:r>
              <a:rPr lang="zh-CN" altLang="en-US" b="1" dirty="0">
                <a:solidFill>
                  <a:schemeClr val="accent1">
                    <a:lumMod val="75000"/>
                  </a:schemeClr>
                </a:solidFill>
              </a:rPr>
              <a:t>普通螺纹精度检测</a:t>
            </a:r>
            <a:r>
              <a:rPr lang="en-US" altLang="zh-CN" b="1" dirty="0" smtClean="0">
                <a:solidFill>
                  <a:schemeClr val="accent1">
                    <a:lumMod val="75000"/>
                  </a:schemeClr>
                </a:solidFill>
              </a:rPr>
              <a:t>----------------------------------------------------(48)</a:t>
            </a:r>
            <a:endParaRPr lang="en-US" altLang="zh-CN" b="1" dirty="0">
              <a:solidFill>
                <a:schemeClr val="accent1">
                  <a:lumMod val="75000"/>
                </a:schemeClr>
              </a:solidFill>
            </a:endParaRPr>
          </a:p>
        </p:txBody>
      </p:sp>
      <p:sp>
        <p:nvSpPr>
          <p:cNvPr id="94220" name="Text Box 12">
            <a:hlinkClick r:id="rId9" action="ppaction://hlinksldjump"/>
          </p:cNvPr>
          <p:cNvSpPr txBox="1">
            <a:spLocks noChangeArrowheads="1"/>
          </p:cNvSpPr>
          <p:nvPr/>
        </p:nvSpPr>
        <p:spPr bwMode="auto">
          <a:xfrm>
            <a:off x="1085165" y="2804629"/>
            <a:ext cx="992663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dirty="0"/>
              <a:t>9.4.1 </a:t>
            </a:r>
            <a:r>
              <a:rPr lang="zh-CN" altLang="en-US" b="1" dirty="0"/>
              <a:t>单项测量</a:t>
            </a:r>
            <a:r>
              <a:rPr lang="en-US" altLang="zh-CN" b="1" dirty="0" smtClean="0"/>
              <a:t>------------------------------------------------(49)</a:t>
            </a:r>
            <a:endParaRPr lang="en-US" altLang="zh-CN" b="1" dirty="0"/>
          </a:p>
        </p:txBody>
      </p:sp>
      <p:sp>
        <p:nvSpPr>
          <p:cNvPr id="94221" name="Text Box 13">
            <a:hlinkClick r:id="rId10" action="ppaction://hlinksldjump"/>
          </p:cNvPr>
          <p:cNvSpPr txBox="1">
            <a:spLocks noChangeArrowheads="1"/>
          </p:cNvSpPr>
          <p:nvPr/>
        </p:nvSpPr>
        <p:spPr bwMode="auto">
          <a:xfrm>
            <a:off x="1075356" y="3292830"/>
            <a:ext cx="92678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dirty="0"/>
              <a:t>9.4.2 </a:t>
            </a:r>
            <a:r>
              <a:rPr lang="zh-CN" altLang="en-US" b="1" dirty="0"/>
              <a:t>螺纹综合检验</a:t>
            </a:r>
            <a:r>
              <a:rPr lang="en-US" altLang="zh-CN" b="1" dirty="0" smtClean="0"/>
              <a:t>-------------------------------------------(</a:t>
            </a:r>
            <a:r>
              <a:rPr lang="en-US" altLang="zh-CN" b="1" dirty="0" smtClean="0"/>
              <a:t>50)</a:t>
            </a:r>
            <a:endParaRPr lang="en-US" altLang="zh-CN" b="1"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079"/>
                                        </p:tgtEl>
                                        <p:attrNameLst>
                                          <p:attrName>style.visibility</p:attrName>
                                        </p:attrNameLst>
                                      </p:cBhvr>
                                      <p:to>
                                        <p:strVal val="visible"/>
                                      </p:to>
                                    </p:set>
                                    <p:animEffect transition="in" filter="wipe(left)">
                                      <p:cBhvr>
                                        <p:cTn id="7" dur="500"/>
                                        <p:tgtEl>
                                          <p:spTgt spid="307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94217"/>
                                        </p:tgtEl>
                                        <p:attrNameLst>
                                          <p:attrName>style.visibility</p:attrName>
                                        </p:attrNameLst>
                                      </p:cBhvr>
                                      <p:to>
                                        <p:strVal val="visible"/>
                                      </p:to>
                                    </p:set>
                                    <p:animEffect transition="in" filter="wipe(left)">
                                      <p:cBhvr>
                                        <p:cTn id="11" dur="500"/>
                                        <p:tgtEl>
                                          <p:spTgt spid="94217"/>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081"/>
                                        </p:tgtEl>
                                        <p:attrNameLst>
                                          <p:attrName>style.visibility</p:attrName>
                                        </p:attrNameLst>
                                      </p:cBhvr>
                                      <p:to>
                                        <p:strVal val="visible"/>
                                      </p:to>
                                    </p:set>
                                    <p:animEffect transition="in" filter="wipe(left)">
                                      <p:cBhvr>
                                        <p:cTn id="15" dur="500"/>
                                        <p:tgtEl>
                                          <p:spTgt spid="3081"/>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94219"/>
                                        </p:tgtEl>
                                        <p:attrNameLst>
                                          <p:attrName>style.visibility</p:attrName>
                                        </p:attrNameLst>
                                      </p:cBhvr>
                                      <p:to>
                                        <p:strVal val="visible"/>
                                      </p:to>
                                    </p:set>
                                    <p:animEffect transition="in" filter="wipe(left)">
                                      <p:cBhvr>
                                        <p:cTn id="19" dur="500"/>
                                        <p:tgtEl>
                                          <p:spTgt spid="94219"/>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94220"/>
                                        </p:tgtEl>
                                        <p:attrNameLst>
                                          <p:attrName>style.visibility</p:attrName>
                                        </p:attrNameLst>
                                      </p:cBhvr>
                                      <p:to>
                                        <p:strVal val="visible"/>
                                      </p:to>
                                    </p:set>
                                    <p:animEffect transition="in" filter="wipe(left)">
                                      <p:cBhvr>
                                        <p:cTn id="23" dur="500"/>
                                        <p:tgtEl>
                                          <p:spTgt spid="94220"/>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94221"/>
                                        </p:tgtEl>
                                        <p:attrNameLst>
                                          <p:attrName>style.visibility</p:attrName>
                                        </p:attrNameLst>
                                      </p:cBhvr>
                                      <p:to>
                                        <p:strVal val="visible"/>
                                      </p:to>
                                    </p:set>
                                    <p:animEffect transition="in" filter="wipe(left)">
                                      <p:cBhvr>
                                        <p:cTn id="27" dur="500"/>
                                        <p:tgtEl>
                                          <p:spTgt spid="94221"/>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3075"/>
                                        </p:tgtEl>
                                        <p:attrNameLst>
                                          <p:attrName>style.visibility</p:attrName>
                                        </p:attrNameLst>
                                      </p:cBhvr>
                                      <p:to>
                                        <p:strVal val="visible"/>
                                      </p:to>
                                    </p:set>
                                    <p:animEffect transition="in" filter="wipe(left)">
                                      <p:cBhvr>
                                        <p:cTn id="31" dur="500"/>
                                        <p:tgtEl>
                                          <p:spTgt spid="3075"/>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3078"/>
                                        </p:tgtEl>
                                        <p:attrNameLst>
                                          <p:attrName>style.visibility</p:attrName>
                                        </p:attrNameLst>
                                      </p:cBhvr>
                                      <p:to>
                                        <p:strVal val="visible"/>
                                      </p:to>
                                    </p:set>
                                    <p:animEffect transition="in" filter="wipe(left)">
                                      <p:cBhvr>
                                        <p:cTn id="35" dur="500"/>
                                        <p:tgtEl>
                                          <p:spTgt spid="3078"/>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3077"/>
                                        </p:tgtEl>
                                        <p:attrNameLst>
                                          <p:attrName>style.visibility</p:attrName>
                                        </p:attrNameLst>
                                      </p:cBhvr>
                                      <p:to>
                                        <p:strVal val="visible"/>
                                      </p:to>
                                    </p:set>
                                    <p:animEffect transition="in" filter="wipe(left)">
                                      <p:cBhvr>
                                        <p:cTn id="39" dur="500"/>
                                        <p:tgtEl>
                                          <p:spTgt spid="3077"/>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3076"/>
                                        </p:tgtEl>
                                        <p:attrNameLst>
                                          <p:attrName>style.visibility</p:attrName>
                                        </p:attrNameLst>
                                      </p:cBhvr>
                                      <p:to>
                                        <p:strVal val="visible"/>
                                      </p:to>
                                    </p:set>
                                    <p:animEffect transition="in" filter="wipe(left)">
                                      <p:cBhvr>
                                        <p:cTn id="43" dur="500"/>
                                        <p:tgtEl>
                                          <p:spTgt spid="30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5" grpId="0"/>
      <p:bldP spid="3076" grpId="0"/>
      <p:bldP spid="3077" grpId="0"/>
      <p:bldP spid="3078" grpId="0"/>
      <p:bldP spid="3079" grpId="0"/>
      <p:bldP spid="94217" grpId="0"/>
      <p:bldP spid="3081" grpId="0"/>
      <p:bldP spid="94219" grpId="0"/>
      <p:bldP spid="94220" grpId="0"/>
      <p:bldP spid="9422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灯片编号占位符 3"/>
          <p:cNvSpPr>
            <a:spLocks noGrp="1"/>
          </p:cNvSpPr>
          <p:nvPr>
            <p:ph type="sldNum" sz="quarter" idx="12"/>
          </p:nvPr>
        </p:nvSpPr>
        <p:spPr>
          <a:noFill/>
        </p:spPr>
        <p:txBody>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D6945D7D-3E81-4677-AF2A-C6712EDFD59E}" type="slidenum">
              <a:rPr kumimoji="0" lang="zh-CN" altLang="en-US" sz="2200" smtClean="0">
                <a:solidFill>
                  <a:srgbClr val="0000FF"/>
                </a:solidFill>
              </a:rPr>
              <a:pPr eaLnBrk="1" hangingPunct="1"/>
              <a:t>20</a:t>
            </a:fld>
            <a:endParaRPr kumimoji="0" lang="en-US" altLang="zh-CN" sz="2200" smtClean="0">
              <a:solidFill>
                <a:srgbClr val="0000FF"/>
              </a:solidFill>
            </a:endParaRPr>
          </a:p>
        </p:txBody>
      </p:sp>
      <p:sp>
        <p:nvSpPr>
          <p:cNvPr id="8194" name="Text Box 2"/>
          <p:cNvSpPr txBox="1">
            <a:spLocks noChangeArrowheads="1"/>
          </p:cNvSpPr>
          <p:nvPr/>
        </p:nvSpPr>
        <p:spPr bwMode="auto">
          <a:xfrm>
            <a:off x="943643" y="137028"/>
            <a:ext cx="5898603" cy="474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9.2.4  </a:t>
            </a:r>
            <a:r>
              <a:rPr lang="zh-CN" altLang="en-US" b="1" dirty="0">
                <a:latin typeface="宋体" pitchFamily="2" charset="-122"/>
              </a:rPr>
              <a:t>作用中径和中径的合格条件 </a:t>
            </a:r>
          </a:p>
        </p:txBody>
      </p:sp>
      <p:sp>
        <p:nvSpPr>
          <p:cNvPr id="8195" name="Text Box 3"/>
          <p:cNvSpPr txBox="1">
            <a:spLocks noChangeArrowheads="1"/>
          </p:cNvSpPr>
          <p:nvPr/>
        </p:nvSpPr>
        <p:spPr bwMode="auto">
          <a:xfrm>
            <a:off x="672182" y="1064128"/>
            <a:ext cx="3852534" cy="474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（1） 作用中径</a:t>
            </a:r>
          </a:p>
        </p:txBody>
      </p:sp>
      <p:sp>
        <p:nvSpPr>
          <p:cNvPr id="8256" name="Text Box 64"/>
          <p:cNvSpPr txBox="1">
            <a:spLocks noChangeArrowheads="1"/>
          </p:cNvSpPr>
          <p:nvPr/>
        </p:nvSpPr>
        <p:spPr bwMode="auto">
          <a:xfrm>
            <a:off x="910306" y="624390"/>
            <a:ext cx="5411678" cy="474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1. 作用中径与中径（</a:t>
            </a:r>
            <a:r>
              <a:rPr lang="zh-CN" altLang="en-US" b="1" dirty="0">
                <a:solidFill>
                  <a:srgbClr val="FF0000"/>
                </a:solidFill>
              </a:rPr>
              <a:t>综合</a:t>
            </a:r>
            <a:r>
              <a:rPr lang="zh-CN" altLang="en-US" b="1" dirty="0"/>
              <a:t>）公差</a:t>
            </a:r>
          </a:p>
        </p:txBody>
      </p:sp>
      <p:sp>
        <p:nvSpPr>
          <p:cNvPr id="8274" name="Rectangle 82"/>
          <p:cNvSpPr>
            <a:spLocks noRot="1" noChangeAspect="1" noMove="1" noResize="1" noEditPoints="1" noAdjustHandles="1" noChangeArrowheads="1" noChangeShapeType="1" noTextEdit="1"/>
          </p:cNvSpPr>
          <p:nvPr/>
        </p:nvSpPr>
        <p:spPr bwMode="auto">
          <a:xfrm>
            <a:off x="454025" y="1492250"/>
            <a:ext cx="10217150" cy="1472040"/>
          </a:xfrm>
          <a:prstGeom prst="rect">
            <a:avLst/>
          </a:prstGeom>
          <a:blipFill rotWithShape="1">
            <a:blip r:embed="rId2"/>
            <a:stretch>
              <a:fillRect l="-60" t="-2075" b="-8299"/>
            </a:stretch>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r>
              <a:rPr lang="zh-CN" altLang="en-US">
                <a:noFill/>
              </a:rPr>
              <a:t> </a:t>
            </a:r>
          </a:p>
        </p:txBody>
      </p:sp>
      <p:sp>
        <p:nvSpPr>
          <p:cNvPr id="21511" name="矩形 1"/>
          <p:cNvSpPr>
            <a:spLocks noChangeArrowheads="1"/>
          </p:cNvSpPr>
          <p:nvPr/>
        </p:nvSpPr>
        <p:spPr bwMode="auto">
          <a:xfrm>
            <a:off x="910306" y="3564482"/>
            <a:ext cx="3725535"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1044575">
              <a:lnSpc>
                <a:spcPct val="120000"/>
              </a:lnSpc>
              <a:spcBef>
                <a:spcPct val="10000"/>
              </a:spcBef>
            </a:pPr>
            <a:r>
              <a:rPr lang="zh-CN" altLang="en-US" b="1" dirty="0"/>
              <a:t>外螺纹作用中径计算式为</a:t>
            </a:r>
          </a:p>
        </p:txBody>
      </p:sp>
      <p:pic>
        <p:nvPicPr>
          <p:cNvPr id="21512" name="Picture 2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33159" y="2740619"/>
            <a:ext cx="6967537" cy="3311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21513" name="直接箭头连接符 3"/>
          <p:cNvCxnSpPr>
            <a:cxnSpLocks noChangeShapeType="1"/>
          </p:cNvCxnSpPr>
          <p:nvPr/>
        </p:nvCxnSpPr>
        <p:spPr bwMode="auto">
          <a:xfrm flipV="1">
            <a:off x="10291905" y="4099470"/>
            <a:ext cx="0" cy="1479550"/>
          </a:xfrm>
          <a:prstGeom prst="straightConnector1">
            <a:avLst/>
          </a:prstGeom>
          <a:noFill/>
          <a:ln w="38100" algn="ctr">
            <a:solidFill>
              <a:srgbClr val="C0000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6144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5143" y="5115034"/>
            <a:ext cx="5746841" cy="6481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43"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43643" y="5858104"/>
            <a:ext cx="4240838" cy="5513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8194">
                                            <p:txEl>
                                              <p:pRg st="0" end="0"/>
                                            </p:txEl>
                                          </p:spTgt>
                                        </p:tgtEl>
                                        <p:attrNameLst>
                                          <p:attrName>style.visibility</p:attrName>
                                        </p:attrNameLst>
                                      </p:cBhvr>
                                      <p:to>
                                        <p:strVal val="visible"/>
                                      </p:to>
                                    </p:set>
                                    <p:animEffect transition="in" filter="wipe(left)">
                                      <p:cBhvr>
                                        <p:cTn id="7" dur="300"/>
                                        <p:tgtEl>
                                          <p:spTgt spid="8194">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8256">
                                            <p:txEl>
                                              <p:pRg st="0" end="0"/>
                                            </p:txEl>
                                          </p:spTgt>
                                        </p:tgtEl>
                                        <p:attrNameLst>
                                          <p:attrName>style.visibility</p:attrName>
                                        </p:attrNameLst>
                                      </p:cBhvr>
                                      <p:to>
                                        <p:strVal val="visible"/>
                                      </p:to>
                                    </p:set>
                                    <p:animEffect transition="in" filter="wipe(left)">
                                      <p:cBhvr>
                                        <p:cTn id="12" dur="300"/>
                                        <p:tgtEl>
                                          <p:spTgt spid="8256">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8195"/>
                                        </p:tgtEl>
                                        <p:attrNameLst>
                                          <p:attrName>style.visibility</p:attrName>
                                        </p:attrNameLst>
                                      </p:cBhvr>
                                      <p:to>
                                        <p:strVal val="visible"/>
                                      </p:to>
                                    </p:set>
                                    <p:animEffect transition="in" filter="wipe(left)">
                                      <p:cBhvr>
                                        <p:cTn id="17" dur="300"/>
                                        <p:tgtEl>
                                          <p:spTgt spid="8195"/>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iterate type="wd">
                                    <p:tmPct val="100000"/>
                                  </p:iterate>
                                  <p:childTnLst>
                                    <p:set>
                                      <p:cBhvr>
                                        <p:cTn id="21" dur="1" fill="hold">
                                          <p:stCondLst>
                                            <p:cond delay="0"/>
                                          </p:stCondLst>
                                        </p:cTn>
                                        <p:tgtEl>
                                          <p:spTgt spid="8274"/>
                                        </p:tgtEl>
                                        <p:attrNameLst>
                                          <p:attrName>style.visibility</p:attrName>
                                        </p:attrNameLst>
                                      </p:cBhvr>
                                      <p:to>
                                        <p:strVal val="visible"/>
                                      </p:to>
                                    </p:set>
                                    <p:animEffect transition="in" filter="wipe(left)">
                                      <p:cBhvr>
                                        <p:cTn id="22" dur="300"/>
                                        <p:tgtEl>
                                          <p:spTgt spid="8274"/>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 presetClass="entr" presetSubtype="4" fill="hold" nodeType="clickEffect">
                                  <p:stCondLst>
                                    <p:cond delay="0"/>
                                  </p:stCondLst>
                                  <p:childTnLst>
                                    <p:set>
                                      <p:cBhvr>
                                        <p:cTn id="26" dur="1" fill="hold">
                                          <p:stCondLst>
                                            <p:cond delay="0"/>
                                          </p:stCondLst>
                                        </p:cTn>
                                        <p:tgtEl>
                                          <p:spTgt spid="21512"/>
                                        </p:tgtEl>
                                        <p:attrNameLst>
                                          <p:attrName>style.visibility</p:attrName>
                                        </p:attrNameLst>
                                      </p:cBhvr>
                                      <p:to>
                                        <p:strVal val="visible"/>
                                      </p:to>
                                    </p:set>
                                    <p:anim calcmode="lin" valueType="num">
                                      <p:cBhvr additive="base">
                                        <p:cTn id="27" dur="500" fill="hold"/>
                                        <p:tgtEl>
                                          <p:spTgt spid="21512"/>
                                        </p:tgtEl>
                                        <p:attrNameLst>
                                          <p:attrName>ppt_x</p:attrName>
                                        </p:attrNameLst>
                                      </p:cBhvr>
                                      <p:tavLst>
                                        <p:tav tm="0">
                                          <p:val>
                                            <p:strVal val="#ppt_x"/>
                                          </p:val>
                                        </p:tav>
                                        <p:tav tm="100000">
                                          <p:val>
                                            <p:strVal val="#ppt_x"/>
                                          </p:val>
                                        </p:tav>
                                      </p:tavLst>
                                    </p:anim>
                                    <p:anim calcmode="lin" valueType="num">
                                      <p:cBhvr additive="base">
                                        <p:cTn id="28" dur="500" fill="hold"/>
                                        <p:tgtEl>
                                          <p:spTgt spid="21512"/>
                                        </p:tgtEl>
                                        <p:attrNameLst>
                                          <p:attrName>ppt_y</p:attrName>
                                        </p:attrNameLst>
                                      </p:cBhvr>
                                      <p:tavLst>
                                        <p:tav tm="0">
                                          <p:val>
                                            <p:strVal val="1+#ppt_h/2"/>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4" fill="hold" nodeType="clickEffect">
                                  <p:stCondLst>
                                    <p:cond delay="0"/>
                                  </p:stCondLst>
                                  <p:childTnLst>
                                    <p:set>
                                      <p:cBhvr>
                                        <p:cTn id="32" dur="1" fill="hold">
                                          <p:stCondLst>
                                            <p:cond delay="0"/>
                                          </p:stCondLst>
                                        </p:cTn>
                                        <p:tgtEl>
                                          <p:spTgt spid="21513"/>
                                        </p:tgtEl>
                                        <p:attrNameLst>
                                          <p:attrName>style.visibility</p:attrName>
                                        </p:attrNameLst>
                                      </p:cBhvr>
                                      <p:to>
                                        <p:strVal val="visible"/>
                                      </p:to>
                                    </p:set>
                                    <p:animEffect transition="in" filter="wipe(down)">
                                      <p:cBhvr>
                                        <p:cTn id="33" dur="500"/>
                                        <p:tgtEl>
                                          <p:spTgt spid="21513"/>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22" presetClass="entr" presetSubtype="4" fill="hold" grpId="0" nodeType="clickEffect">
                                  <p:stCondLst>
                                    <p:cond delay="0"/>
                                  </p:stCondLst>
                                  <p:childTnLst>
                                    <p:set>
                                      <p:cBhvr>
                                        <p:cTn id="37" dur="1" fill="hold">
                                          <p:stCondLst>
                                            <p:cond delay="0"/>
                                          </p:stCondLst>
                                        </p:cTn>
                                        <p:tgtEl>
                                          <p:spTgt spid="21511"/>
                                        </p:tgtEl>
                                        <p:attrNameLst>
                                          <p:attrName>style.visibility</p:attrName>
                                        </p:attrNameLst>
                                      </p:cBhvr>
                                      <p:to>
                                        <p:strVal val="visible"/>
                                      </p:to>
                                    </p:set>
                                    <p:animEffect transition="in" filter="wipe(down)">
                                      <p:cBhvr>
                                        <p:cTn id="38" dur="500"/>
                                        <p:tgtEl>
                                          <p:spTgt spid="21511"/>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nodeType="clickEffect">
                                  <p:stCondLst>
                                    <p:cond delay="0"/>
                                  </p:stCondLst>
                                  <p:childTnLst>
                                    <p:set>
                                      <p:cBhvr>
                                        <p:cTn id="42" dur="1" fill="hold">
                                          <p:stCondLst>
                                            <p:cond delay="0"/>
                                          </p:stCondLst>
                                        </p:cTn>
                                        <p:tgtEl>
                                          <p:spTgt spid="61442"/>
                                        </p:tgtEl>
                                        <p:attrNameLst>
                                          <p:attrName>style.visibility</p:attrName>
                                        </p:attrNameLst>
                                      </p:cBhvr>
                                      <p:to>
                                        <p:strVal val="visible"/>
                                      </p:to>
                                    </p:set>
                                    <p:animEffect transition="in" filter="wipe(left)">
                                      <p:cBhvr>
                                        <p:cTn id="43" dur="500"/>
                                        <p:tgtEl>
                                          <p:spTgt spid="61442"/>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nodeType="clickEffect">
                                  <p:stCondLst>
                                    <p:cond delay="0"/>
                                  </p:stCondLst>
                                  <p:childTnLst>
                                    <p:set>
                                      <p:cBhvr>
                                        <p:cTn id="47" dur="1" fill="hold">
                                          <p:stCondLst>
                                            <p:cond delay="0"/>
                                          </p:stCondLst>
                                        </p:cTn>
                                        <p:tgtEl>
                                          <p:spTgt spid="61443"/>
                                        </p:tgtEl>
                                        <p:attrNameLst>
                                          <p:attrName>style.visibility</p:attrName>
                                        </p:attrNameLst>
                                      </p:cBhvr>
                                      <p:to>
                                        <p:strVal val="visible"/>
                                      </p:to>
                                    </p:set>
                                    <p:animEffect transition="in" filter="wipe(left)">
                                      <p:cBhvr>
                                        <p:cTn id="48" dur="500"/>
                                        <p:tgtEl>
                                          <p:spTgt spid="614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build="p" autoUpdateAnimBg="0"/>
      <p:bldP spid="8195" grpId="0" autoUpdateAnimBg="0"/>
      <p:bldP spid="8256" grpId="0" build="p" autoUpdateAnimBg="0"/>
      <p:bldP spid="2151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灯片编号占位符 1"/>
          <p:cNvSpPr>
            <a:spLocks noGrp="1"/>
          </p:cNvSpPr>
          <p:nvPr>
            <p:ph type="sldNum" sz="quarter" idx="12"/>
          </p:nvPr>
        </p:nvSpPr>
        <p:spPr>
          <a:noFill/>
        </p:spPr>
        <p:txBody>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F0950A6C-EED3-4725-8152-A3B25A046FA5}" type="slidenum">
              <a:rPr kumimoji="0" lang="zh-CN" altLang="en-US" sz="2200" smtClean="0">
                <a:solidFill>
                  <a:srgbClr val="0000FF"/>
                </a:solidFill>
              </a:rPr>
              <a:pPr eaLnBrk="1" hangingPunct="1"/>
              <a:t>21</a:t>
            </a:fld>
            <a:endParaRPr kumimoji="0" lang="en-US" altLang="zh-CN" sz="2200" smtClean="0">
              <a:solidFill>
                <a:srgbClr val="0000FF"/>
              </a:solidFill>
            </a:endParaRPr>
          </a:p>
        </p:txBody>
      </p:sp>
      <p:sp>
        <p:nvSpPr>
          <p:cNvPr id="3" name="Text Box 65"/>
          <p:cNvSpPr txBox="1">
            <a:spLocks noChangeArrowheads="1"/>
          </p:cNvSpPr>
          <p:nvPr/>
        </p:nvSpPr>
        <p:spPr bwMode="auto">
          <a:xfrm>
            <a:off x="348535" y="4071611"/>
            <a:ext cx="4659312" cy="46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（2）中径（</a:t>
            </a:r>
            <a:r>
              <a:rPr lang="zh-CN" altLang="en-US" b="1" dirty="0">
                <a:solidFill>
                  <a:srgbClr val="FF0000"/>
                </a:solidFill>
              </a:rPr>
              <a:t>综合</a:t>
            </a:r>
            <a:r>
              <a:rPr lang="zh-CN" altLang="en-US" b="1" dirty="0"/>
              <a:t>）公差</a:t>
            </a:r>
            <a:endParaRPr lang="en-US" altLang="zh-CN" b="1" dirty="0"/>
          </a:p>
        </p:txBody>
      </p:sp>
      <p:graphicFrame>
        <p:nvGraphicFramePr>
          <p:cNvPr id="4" name="Object 83"/>
          <p:cNvGraphicFramePr>
            <a:graphicFrameLocks noChangeAspect="1"/>
          </p:cNvGraphicFramePr>
          <p:nvPr>
            <p:extLst>
              <p:ext uri="{D42A27DB-BD31-4B8C-83A1-F6EECF244321}">
                <p14:modId xmlns:p14="http://schemas.microsoft.com/office/powerpoint/2010/main" val="2857009864"/>
              </p:ext>
            </p:extLst>
          </p:nvPr>
        </p:nvGraphicFramePr>
        <p:xfrm>
          <a:off x="4530010" y="4106536"/>
          <a:ext cx="6035675" cy="492125"/>
        </p:xfrm>
        <a:graphic>
          <a:graphicData uri="http://schemas.openxmlformats.org/presentationml/2006/ole">
            <mc:AlternateContent xmlns:mc="http://schemas.openxmlformats.org/markup-compatibility/2006">
              <mc:Choice xmlns:v="urn:schemas-microsoft-com:vml" Requires="v">
                <p:oleObj spid="_x0000_s22636" name="公式" r:id="rId3" imgW="2959100" imgH="241300" progId="Equation.3">
                  <p:embed/>
                </p:oleObj>
              </mc:Choice>
              <mc:Fallback>
                <p:oleObj name="公式" r:id="rId3" imgW="2959100" imgH="241300" progId="Equation.3">
                  <p:embed/>
                  <p:pic>
                    <p:nvPicPr>
                      <p:cNvPr id="0" name="Object 8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30010" y="4106536"/>
                        <a:ext cx="6035675" cy="492125"/>
                      </a:xfrm>
                      <a:prstGeom prst="rect">
                        <a:avLst/>
                      </a:prstGeom>
                      <a:noFill/>
                      <a:ln>
                        <a:noFill/>
                      </a:ln>
                      <a:effectLst/>
                      <a:extLst>
                        <a:ext uri="{909E8E84-426E-40DD-AFC4-6F175D3DCCD1}">
                          <a14:hiddenFill xmlns:a14="http://schemas.microsoft.com/office/drawing/2010/main">
                            <a:solidFill>
                              <a:srgbClr val="FF99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7" name="Rectangle 87"/>
          <p:cNvSpPr>
            <a:spLocks noRot="1" noChangeAspect="1" noMove="1" noResize="1" noEditPoints="1" noAdjustHandles="1" noChangeArrowheads="1" noChangeShapeType="1" noTextEdit="1"/>
          </p:cNvSpPr>
          <p:nvPr/>
        </p:nvSpPr>
        <p:spPr bwMode="auto">
          <a:xfrm>
            <a:off x="474663" y="209550"/>
            <a:ext cx="10217150" cy="1508974"/>
          </a:xfrm>
          <a:prstGeom prst="rect">
            <a:avLst/>
          </a:prstGeom>
          <a:blipFill rotWithShape="1">
            <a:blip r:embed="rId5"/>
            <a:stretch>
              <a:fillRect t="-2016" r="-477" b="-5242"/>
            </a:stretch>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r>
              <a:rPr lang="zh-CN" altLang="en-US">
                <a:noFill/>
              </a:rPr>
              <a:t> </a:t>
            </a:r>
          </a:p>
        </p:txBody>
      </p:sp>
      <p:pic>
        <p:nvPicPr>
          <p:cNvPr id="22543" name="Picture 1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673725" y="1181100"/>
            <a:ext cx="5414963" cy="2976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0" name="直接箭头连接符 9"/>
          <p:cNvCxnSpPr>
            <a:cxnSpLocks noChangeShapeType="1"/>
          </p:cNvCxnSpPr>
          <p:nvPr/>
        </p:nvCxnSpPr>
        <p:spPr bwMode="auto">
          <a:xfrm flipV="1">
            <a:off x="6062663" y="2357438"/>
            <a:ext cx="0" cy="1528762"/>
          </a:xfrm>
          <a:prstGeom prst="straightConnector1">
            <a:avLst/>
          </a:prstGeom>
          <a:noFill/>
          <a:ln w="57150" algn="ctr">
            <a:solidFill>
              <a:srgbClr val="C0000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3" name="TextBox 12"/>
          <p:cNvSpPr txBox="1">
            <a:spLocks noChangeArrowheads="1"/>
          </p:cNvSpPr>
          <p:nvPr/>
        </p:nvSpPr>
        <p:spPr bwMode="auto">
          <a:xfrm>
            <a:off x="598488" y="1929359"/>
            <a:ext cx="34258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内螺纹</a:t>
            </a:r>
            <a:r>
              <a:rPr lang="zh-CN" altLang="en-US" b="1" dirty="0" smtClean="0"/>
              <a:t>计算</a:t>
            </a:r>
            <a:r>
              <a:rPr lang="zh-CN" altLang="en-US" b="1" dirty="0"/>
              <a:t>式为</a:t>
            </a:r>
          </a:p>
        </p:txBody>
      </p:sp>
      <p:pic>
        <p:nvPicPr>
          <p:cNvPr id="22611" name="Picture 8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64301" y="2529373"/>
            <a:ext cx="5248970" cy="529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620" name="Picture 9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96087" y="3246547"/>
            <a:ext cx="4973522" cy="7736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621" name="Picture 9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03120" y="4691780"/>
            <a:ext cx="5270087" cy="10311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622" name="Picture 9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583238" y="4844444"/>
            <a:ext cx="5470980" cy="878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iterate type="wd">
                                    <p:tmPct val="100000"/>
                                  </p:iterate>
                                  <p:childTnLst>
                                    <p:set>
                                      <p:cBhvr>
                                        <p:cTn id="6" dur="1" fill="hold">
                                          <p:stCondLst>
                                            <p:cond delay="0"/>
                                          </p:stCondLst>
                                        </p:cTn>
                                        <p:tgtEl>
                                          <p:spTgt spid="7"/>
                                        </p:tgtEl>
                                        <p:attrNameLst>
                                          <p:attrName>style.visibility</p:attrName>
                                        </p:attrNameLst>
                                      </p:cBhvr>
                                      <p:to>
                                        <p:strVal val="visible"/>
                                      </p:to>
                                    </p:set>
                                    <p:animEffect transition="in" filter="wipe(left)">
                                      <p:cBhvr>
                                        <p:cTn id="7" dur="300"/>
                                        <p:tgtEl>
                                          <p:spTgt spid="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2" fill="hold" nodeType="clickEffect">
                                  <p:stCondLst>
                                    <p:cond delay="0"/>
                                  </p:stCondLst>
                                  <p:childTnLst>
                                    <p:set>
                                      <p:cBhvr>
                                        <p:cTn id="11" dur="1" fill="hold">
                                          <p:stCondLst>
                                            <p:cond delay="0"/>
                                          </p:stCondLst>
                                        </p:cTn>
                                        <p:tgtEl>
                                          <p:spTgt spid="22543"/>
                                        </p:tgtEl>
                                        <p:attrNameLst>
                                          <p:attrName>style.visibility</p:attrName>
                                        </p:attrNameLst>
                                      </p:cBhvr>
                                      <p:to>
                                        <p:strVal val="visible"/>
                                      </p:to>
                                    </p:set>
                                    <p:anim calcmode="lin" valueType="num">
                                      <p:cBhvr additive="base">
                                        <p:cTn id="12" dur="500" fill="hold"/>
                                        <p:tgtEl>
                                          <p:spTgt spid="22543"/>
                                        </p:tgtEl>
                                        <p:attrNameLst>
                                          <p:attrName>ppt_x</p:attrName>
                                        </p:attrNameLst>
                                      </p:cBhvr>
                                      <p:tavLst>
                                        <p:tav tm="0">
                                          <p:val>
                                            <p:strVal val="1+#ppt_w/2"/>
                                          </p:val>
                                        </p:tav>
                                        <p:tav tm="100000">
                                          <p:val>
                                            <p:strVal val="#ppt_x"/>
                                          </p:val>
                                        </p:tav>
                                      </p:tavLst>
                                    </p:anim>
                                    <p:anim calcmode="lin" valueType="num">
                                      <p:cBhvr additive="base">
                                        <p:cTn id="13" dur="500" fill="hold"/>
                                        <p:tgtEl>
                                          <p:spTgt spid="22543"/>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4" fill="hold"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ipe(down)">
                                      <p:cBhvr>
                                        <p:cTn id="18" dur="500"/>
                                        <p:tgtEl>
                                          <p:spTgt spid="10"/>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nodeType="clickEffect">
                                  <p:stCondLst>
                                    <p:cond delay="0"/>
                                  </p:stCondLst>
                                  <p:childTnLst>
                                    <p:set>
                                      <p:cBhvr>
                                        <p:cTn id="27" dur="1" fill="hold">
                                          <p:stCondLst>
                                            <p:cond delay="0"/>
                                          </p:stCondLst>
                                        </p:cTn>
                                        <p:tgtEl>
                                          <p:spTgt spid="22611"/>
                                        </p:tgtEl>
                                        <p:attrNameLst>
                                          <p:attrName>style.visibility</p:attrName>
                                        </p:attrNameLst>
                                      </p:cBhvr>
                                      <p:to>
                                        <p:strVal val="visible"/>
                                      </p:to>
                                    </p:set>
                                    <p:animEffect transition="in" filter="wipe(left)">
                                      <p:cBhvr>
                                        <p:cTn id="28" dur="500"/>
                                        <p:tgtEl>
                                          <p:spTgt spid="22611"/>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22620"/>
                                        </p:tgtEl>
                                        <p:attrNameLst>
                                          <p:attrName>style.visibility</p:attrName>
                                        </p:attrNameLst>
                                      </p:cBhvr>
                                      <p:to>
                                        <p:strVal val="visible"/>
                                      </p:to>
                                    </p:set>
                                    <p:animEffect transition="in" filter="wipe(left)">
                                      <p:cBhvr>
                                        <p:cTn id="33" dur="500"/>
                                        <p:tgtEl>
                                          <p:spTgt spid="22620"/>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iterate type="wd">
                                    <p:tmPct val="100000"/>
                                  </p:iterate>
                                  <p:childTnLst>
                                    <p:set>
                                      <p:cBhvr>
                                        <p:cTn id="37" dur="1" fill="hold">
                                          <p:stCondLst>
                                            <p:cond delay="0"/>
                                          </p:stCondLst>
                                        </p:cTn>
                                        <p:tgtEl>
                                          <p:spTgt spid="3"/>
                                        </p:tgtEl>
                                        <p:attrNameLst>
                                          <p:attrName>style.visibility</p:attrName>
                                        </p:attrNameLst>
                                      </p:cBhvr>
                                      <p:to>
                                        <p:strVal val="visible"/>
                                      </p:to>
                                    </p:set>
                                    <p:animEffect transition="in" filter="wipe(left)">
                                      <p:cBhvr>
                                        <p:cTn id="38" dur="300"/>
                                        <p:tgtEl>
                                          <p:spTgt spid="3"/>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nodeType="clickEffect">
                                  <p:stCondLst>
                                    <p:cond delay="0"/>
                                  </p:stCondLst>
                                  <p:childTnLst>
                                    <p:set>
                                      <p:cBhvr>
                                        <p:cTn id="42" dur="1" fill="hold">
                                          <p:stCondLst>
                                            <p:cond delay="0"/>
                                          </p:stCondLst>
                                        </p:cTn>
                                        <p:tgtEl>
                                          <p:spTgt spid="4"/>
                                        </p:tgtEl>
                                        <p:attrNameLst>
                                          <p:attrName>style.visibility</p:attrName>
                                        </p:attrNameLst>
                                      </p:cBhvr>
                                      <p:to>
                                        <p:strVal val="visible"/>
                                      </p:to>
                                    </p:set>
                                    <p:animEffect transition="in" filter="wipe(left)">
                                      <p:cBhvr>
                                        <p:cTn id="43" dur="500"/>
                                        <p:tgtEl>
                                          <p:spTgt spid="4"/>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nodeType="clickEffect">
                                  <p:stCondLst>
                                    <p:cond delay="0"/>
                                  </p:stCondLst>
                                  <p:childTnLst>
                                    <p:set>
                                      <p:cBhvr>
                                        <p:cTn id="47" dur="1" fill="hold">
                                          <p:stCondLst>
                                            <p:cond delay="0"/>
                                          </p:stCondLst>
                                        </p:cTn>
                                        <p:tgtEl>
                                          <p:spTgt spid="22621"/>
                                        </p:tgtEl>
                                        <p:attrNameLst>
                                          <p:attrName>style.visibility</p:attrName>
                                        </p:attrNameLst>
                                      </p:cBhvr>
                                      <p:to>
                                        <p:strVal val="visible"/>
                                      </p:to>
                                    </p:set>
                                    <p:animEffect transition="in" filter="wipe(left)">
                                      <p:cBhvr>
                                        <p:cTn id="48" dur="500"/>
                                        <p:tgtEl>
                                          <p:spTgt spid="22621"/>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nodeType="clickEffect">
                                  <p:stCondLst>
                                    <p:cond delay="0"/>
                                  </p:stCondLst>
                                  <p:childTnLst>
                                    <p:set>
                                      <p:cBhvr>
                                        <p:cTn id="52" dur="1" fill="hold">
                                          <p:stCondLst>
                                            <p:cond delay="0"/>
                                          </p:stCondLst>
                                        </p:cTn>
                                        <p:tgtEl>
                                          <p:spTgt spid="22622"/>
                                        </p:tgtEl>
                                        <p:attrNameLst>
                                          <p:attrName>style.visibility</p:attrName>
                                        </p:attrNameLst>
                                      </p:cBhvr>
                                      <p:to>
                                        <p:strVal val="visible"/>
                                      </p:to>
                                    </p:set>
                                    <p:animEffect transition="in" filter="wipe(left)">
                                      <p:cBhvr>
                                        <p:cTn id="53" dur="500"/>
                                        <p:tgtEl>
                                          <p:spTgt spid="226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P spid="1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灯片编号占位符 3"/>
          <p:cNvSpPr>
            <a:spLocks noGrp="1"/>
          </p:cNvSpPr>
          <p:nvPr>
            <p:ph type="sldNum" sz="quarter" idx="12"/>
          </p:nvPr>
        </p:nvSpPr>
        <p:spPr>
          <a:noFill/>
        </p:spPr>
        <p:txBody>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04C342CD-4A98-43A0-8183-1894AEAD6653}" type="slidenum">
              <a:rPr kumimoji="0" lang="zh-CN" altLang="en-US" sz="2200" smtClean="0">
                <a:solidFill>
                  <a:srgbClr val="0000FF"/>
                </a:solidFill>
              </a:rPr>
              <a:pPr eaLnBrk="1" hangingPunct="1"/>
              <a:t>22</a:t>
            </a:fld>
            <a:endParaRPr kumimoji="0" lang="en-US" altLang="zh-CN" sz="2200" smtClean="0">
              <a:solidFill>
                <a:srgbClr val="0000FF"/>
              </a:solidFill>
            </a:endParaRPr>
          </a:p>
        </p:txBody>
      </p:sp>
      <p:sp>
        <p:nvSpPr>
          <p:cNvPr id="51205" name="Text Box 5"/>
          <p:cNvSpPr txBox="1">
            <a:spLocks noChangeArrowheads="1"/>
          </p:cNvSpPr>
          <p:nvPr/>
        </p:nvSpPr>
        <p:spPr bwMode="auto">
          <a:xfrm>
            <a:off x="957074" y="465806"/>
            <a:ext cx="6610374" cy="474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2 .中径的合格条件(相当于包容要求）</a:t>
            </a:r>
          </a:p>
        </p:txBody>
      </p:sp>
      <p:sp>
        <p:nvSpPr>
          <p:cNvPr id="51213" name="Text Box 13"/>
          <p:cNvSpPr txBox="1">
            <a:spLocks noChangeArrowheads="1"/>
          </p:cNvSpPr>
          <p:nvPr/>
        </p:nvSpPr>
        <p:spPr bwMode="auto">
          <a:xfrm>
            <a:off x="483425" y="935706"/>
            <a:ext cx="9748399" cy="1435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spcBef>
                <a:spcPct val="50000"/>
              </a:spcBef>
            </a:pPr>
            <a:r>
              <a:rPr lang="zh-CN" altLang="en-US" b="1" dirty="0"/>
              <a:t>        中径为螺纹结合的配合直径，为保证螺纹的可旋合性和连接强度，其中径的合格条件为：</a:t>
            </a:r>
            <a:r>
              <a:rPr lang="zh-CN" altLang="en-US" b="1" dirty="0">
                <a:solidFill>
                  <a:srgbClr val="FF0000"/>
                </a:solidFill>
              </a:rPr>
              <a:t>实际螺纹的作用中径应不超越其最大实体中径，实际螺纹的单一中径不超越其最小实体中径。用公式表示为</a:t>
            </a:r>
          </a:p>
        </p:txBody>
      </p:sp>
      <p:graphicFrame>
        <p:nvGraphicFramePr>
          <p:cNvPr id="51215" name="Object 15"/>
          <p:cNvGraphicFramePr>
            <a:graphicFrameLocks noChangeAspect="1"/>
          </p:cNvGraphicFramePr>
          <p:nvPr/>
        </p:nvGraphicFramePr>
        <p:xfrm>
          <a:off x="1212850" y="4178300"/>
          <a:ext cx="8743950" cy="1339850"/>
        </p:xfrm>
        <a:graphic>
          <a:graphicData uri="http://schemas.openxmlformats.org/presentationml/2006/ole">
            <mc:AlternateContent xmlns:mc="http://schemas.openxmlformats.org/markup-compatibility/2006">
              <mc:Choice xmlns:v="urn:schemas-microsoft-com:vml" Requires="v">
                <p:oleObj spid="_x0000_s23617" name="公式" r:id="rId3" imgW="3149600" imgH="482600" progId="Equation.3">
                  <p:embed/>
                </p:oleObj>
              </mc:Choice>
              <mc:Fallback>
                <p:oleObj name="公式" r:id="rId3" imgW="3149600" imgH="482600" progId="Equation.3">
                  <p:embed/>
                  <p:pic>
                    <p:nvPicPr>
                      <p:cNvPr id="0" name="Object 1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12850" y="4178300"/>
                        <a:ext cx="8743950" cy="1339850"/>
                      </a:xfrm>
                      <a:prstGeom prst="rect">
                        <a:avLst/>
                      </a:prstGeom>
                      <a:solidFill>
                        <a:srgbClr val="FFCCFF"/>
                      </a:solidFill>
                      <a:ln>
                        <a:noFill/>
                      </a:ln>
                      <a:extLs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 name="Object 15"/>
          <p:cNvGraphicFramePr>
            <a:graphicFrameLocks noChangeAspect="1"/>
          </p:cNvGraphicFramePr>
          <p:nvPr>
            <p:extLst>
              <p:ext uri="{D42A27DB-BD31-4B8C-83A1-F6EECF244321}">
                <p14:modId xmlns:p14="http://schemas.microsoft.com/office/powerpoint/2010/main" val="951617778"/>
              </p:ext>
            </p:extLst>
          </p:nvPr>
        </p:nvGraphicFramePr>
        <p:xfrm>
          <a:off x="1185863" y="2544239"/>
          <a:ext cx="8770937" cy="1376362"/>
        </p:xfrm>
        <a:graphic>
          <a:graphicData uri="http://schemas.openxmlformats.org/presentationml/2006/ole">
            <mc:AlternateContent xmlns:mc="http://schemas.openxmlformats.org/markup-compatibility/2006">
              <mc:Choice xmlns:v="urn:schemas-microsoft-com:vml" Requires="v">
                <p:oleObj spid="_x0000_s23618" name="公式" r:id="rId5" imgW="3073400" imgH="482600" progId="Equation.3">
                  <p:embed/>
                </p:oleObj>
              </mc:Choice>
              <mc:Fallback>
                <p:oleObj name="公式" r:id="rId5" imgW="3073400" imgH="482600" progId="Equation.3">
                  <p:embed/>
                  <p:pic>
                    <p:nvPicPr>
                      <p:cNvPr id="0" name="Object 1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85863" y="2544239"/>
                        <a:ext cx="8770937" cy="1376362"/>
                      </a:xfrm>
                      <a:prstGeom prst="rect">
                        <a:avLst/>
                      </a:prstGeom>
                      <a:solidFill>
                        <a:srgbClr val="FFCCFF"/>
                      </a:solidFill>
                      <a:ln>
                        <a:noFill/>
                      </a:ln>
                      <a:extLs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8" name="圆角矩形 7">
            <a:hlinkClick r:id="rId7" action="ppaction://hlinksldjump"/>
          </p:cNvPr>
          <p:cNvSpPr/>
          <p:nvPr/>
        </p:nvSpPr>
        <p:spPr bwMode="auto">
          <a:xfrm>
            <a:off x="9597619" y="6127884"/>
            <a:ext cx="1460906" cy="487229"/>
          </a:xfrm>
          <a:prstGeom prst="roundRect">
            <a:avLst>
              <a:gd name="adj" fmla="val 50000"/>
            </a:avLst>
          </a:prstGeom>
          <a:noFill/>
          <a:ln w="38100" cap="flat" cmpd="sng" algn="ctr">
            <a:solidFill>
              <a:srgbClr val="C0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CN" altLang="en-US" sz="2000" b="1" dirty="0" smtClean="0">
                <a:latin typeface="方正舒体" pitchFamily="2" charset="-122"/>
                <a:ea typeface="方正舒体" pitchFamily="2" charset="-122"/>
              </a:rPr>
              <a:t>返回</a:t>
            </a:r>
            <a:r>
              <a:rPr lang="zh-CN" altLang="en-US" sz="2000" b="1" dirty="0" smtClean="0">
                <a:solidFill>
                  <a:srgbClr val="FF0000"/>
                </a:solidFill>
                <a:latin typeface="方正舒体" pitchFamily="2" charset="-122"/>
                <a:ea typeface="方正舒体" pitchFamily="2" charset="-122"/>
              </a:rPr>
              <a:t>目录</a:t>
            </a:r>
            <a:endParaRPr kumimoji="1" lang="zh-CN" altLang="en-US" sz="2000" b="1" i="0" u="none" strike="noStrike" cap="none" normalizeH="0" baseline="0" dirty="0" smtClean="0">
              <a:ln>
                <a:noFill/>
              </a:ln>
              <a:solidFill>
                <a:srgbClr val="FF0000"/>
              </a:solidFill>
              <a:effectLst/>
              <a:latin typeface="方正舒体" pitchFamily="2" charset="-122"/>
              <a:ea typeface="方正舒体"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51205">
                                            <p:txEl>
                                              <p:pRg st="0" end="0"/>
                                            </p:txEl>
                                          </p:spTgt>
                                        </p:tgtEl>
                                        <p:attrNameLst>
                                          <p:attrName>style.visibility</p:attrName>
                                        </p:attrNameLst>
                                      </p:cBhvr>
                                      <p:to>
                                        <p:strVal val="visible"/>
                                      </p:to>
                                    </p:set>
                                    <p:animEffect transition="in" filter="wipe(left)">
                                      <p:cBhvr>
                                        <p:cTn id="7" dur="300"/>
                                        <p:tgtEl>
                                          <p:spTgt spid="5120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51213">
                                            <p:txEl>
                                              <p:pRg st="0" end="0"/>
                                            </p:txEl>
                                          </p:spTgt>
                                        </p:tgtEl>
                                        <p:attrNameLst>
                                          <p:attrName>style.visibility</p:attrName>
                                        </p:attrNameLst>
                                      </p:cBhvr>
                                      <p:to>
                                        <p:strVal val="visible"/>
                                      </p:to>
                                    </p:set>
                                    <p:animEffect transition="in" filter="wipe(left)">
                                      <p:cBhvr>
                                        <p:cTn id="12" dur="300"/>
                                        <p:tgtEl>
                                          <p:spTgt spid="51213">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2000"/>
                                        <p:tgtEl>
                                          <p:spTgt spid="7"/>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51215"/>
                                        </p:tgtEl>
                                        <p:attrNameLst>
                                          <p:attrName>style.visibility</p:attrName>
                                        </p:attrNameLst>
                                      </p:cBhvr>
                                      <p:to>
                                        <p:strVal val="visible"/>
                                      </p:to>
                                    </p:set>
                                    <p:animEffect transition="in" filter="wipe(left)">
                                      <p:cBhvr>
                                        <p:cTn id="22" dur="2000"/>
                                        <p:tgtEl>
                                          <p:spTgt spid="512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5" grpId="0" build="p" autoUpdateAnimBg="0"/>
      <p:bldP spid="51213" grpId="0" build="p"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灯片编号占位符 3"/>
          <p:cNvSpPr>
            <a:spLocks noGrp="1"/>
          </p:cNvSpPr>
          <p:nvPr>
            <p:ph type="sldNum" sz="quarter" idx="12"/>
          </p:nvPr>
        </p:nvSpPr>
        <p:spPr>
          <a:noFill/>
        </p:spPr>
        <p:txBody>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38113730-436F-4CD8-9CB9-495BF827A028}" type="slidenum">
              <a:rPr kumimoji="0" lang="zh-CN" altLang="en-US" sz="2200" smtClean="0">
                <a:solidFill>
                  <a:srgbClr val="0000FF"/>
                </a:solidFill>
              </a:rPr>
              <a:pPr eaLnBrk="1" hangingPunct="1"/>
              <a:t>23</a:t>
            </a:fld>
            <a:endParaRPr kumimoji="0" lang="en-US" altLang="zh-CN" sz="2200" smtClean="0">
              <a:solidFill>
                <a:srgbClr val="0000FF"/>
              </a:solidFill>
            </a:endParaRPr>
          </a:p>
        </p:txBody>
      </p:sp>
      <p:sp>
        <p:nvSpPr>
          <p:cNvPr id="18436" name="Text Box 4"/>
          <p:cNvSpPr txBox="1">
            <a:spLocks noChangeArrowheads="1"/>
          </p:cNvSpPr>
          <p:nvPr/>
        </p:nvSpPr>
        <p:spPr bwMode="auto">
          <a:xfrm>
            <a:off x="2605088" y="321823"/>
            <a:ext cx="5656262" cy="598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3200" b="1" dirty="0">
                <a:latin typeface="宋体" pitchFamily="2" charset="-122"/>
              </a:rPr>
              <a:t> </a:t>
            </a:r>
            <a:r>
              <a:rPr lang="zh-CN" altLang="en-US" sz="2800" b="1" dirty="0">
                <a:latin typeface="宋体" pitchFamily="2" charset="-122"/>
              </a:rPr>
              <a:t>9.3 普通螺纹公差与配合</a:t>
            </a:r>
            <a:r>
              <a:rPr lang="zh-CN" altLang="en-US" sz="2800" dirty="0"/>
              <a:t> </a:t>
            </a:r>
          </a:p>
        </p:txBody>
      </p:sp>
      <p:sp>
        <p:nvSpPr>
          <p:cNvPr id="18437" name="Text Box 5"/>
          <p:cNvSpPr txBox="1">
            <a:spLocks noChangeArrowheads="1"/>
          </p:cNvSpPr>
          <p:nvPr/>
        </p:nvSpPr>
        <p:spPr bwMode="auto">
          <a:xfrm>
            <a:off x="1028865" y="895038"/>
            <a:ext cx="7894637" cy="5487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spcBef>
                <a:spcPct val="50000"/>
              </a:spcBef>
            </a:pPr>
            <a:r>
              <a:rPr lang="zh-CN" altLang="en-US" b="1" dirty="0">
                <a:latin typeface="宋体" pitchFamily="2" charset="-122"/>
              </a:rPr>
              <a:t>9.3.1 普通螺纹公差标准的基本结构(</a:t>
            </a:r>
            <a:r>
              <a:rPr lang="zh-CN" altLang="en-US" dirty="0"/>
              <a:t>图9.8)</a:t>
            </a:r>
            <a:r>
              <a:rPr lang="zh-CN" altLang="en-US" b="1" dirty="0">
                <a:latin typeface="宋体" pitchFamily="2" charset="-122"/>
              </a:rPr>
              <a:t> </a:t>
            </a:r>
          </a:p>
        </p:txBody>
      </p:sp>
      <p:sp>
        <p:nvSpPr>
          <p:cNvPr id="18481" name="Text Box 49"/>
          <p:cNvSpPr txBox="1">
            <a:spLocks noChangeArrowheads="1"/>
          </p:cNvSpPr>
          <p:nvPr/>
        </p:nvSpPr>
        <p:spPr bwMode="auto">
          <a:xfrm>
            <a:off x="618969" y="5049838"/>
            <a:ext cx="9470970" cy="1435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spcBef>
                <a:spcPct val="50000"/>
              </a:spcBef>
            </a:pPr>
            <a:r>
              <a:rPr lang="zh-CN" altLang="en-US" b="1" dirty="0">
                <a:latin typeface="宋体" pitchFamily="2" charset="-122"/>
              </a:rPr>
              <a:t>    由图</a:t>
            </a:r>
            <a:r>
              <a:rPr lang="en-US" altLang="zh-CN" b="1" dirty="0">
                <a:latin typeface="宋体" pitchFamily="2" charset="-122"/>
              </a:rPr>
              <a:t>9.8</a:t>
            </a:r>
            <a:r>
              <a:rPr lang="zh-CN" altLang="en-US" b="1" dirty="0">
                <a:latin typeface="宋体" pitchFamily="2" charset="-122"/>
              </a:rPr>
              <a:t>可见，螺纹公差精度由公差带和旋合长度构成。因为短旋合长度容易加工和装配。长旋合长度加工较难保证精度，装配时由于弯曲和螺距偏差的影响，也很难保证装配精度。</a:t>
            </a:r>
          </a:p>
        </p:txBody>
      </p:sp>
      <p:pic>
        <p:nvPicPr>
          <p:cNvPr id="24585" name="Picture 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8895" y="1382205"/>
            <a:ext cx="6803313" cy="37238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圆角矩形 6">
            <a:hlinkClick r:id="rId3" action="ppaction://hlinksldjump"/>
          </p:cNvPr>
          <p:cNvSpPr/>
          <p:nvPr/>
        </p:nvSpPr>
        <p:spPr bwMode="auto">
          <a:xfrm>
            <a:off x="9597619" y="6127884"/>
            <a:ext cx="1460906" cy="487229"/>
          </a:xfrm>
          <a:prstGeom prst="roundRect">
            <a:avLst>
              <a:gd name="adj" fmla="val 50000"/>
            </a:avLst>
          </a:prstGeom>
          <a:noFill/>
          <a:ln w="38100" cap="flat" cmpd="sng" algn="ctr">
            <a:solidFill>
              <a:srgbClr val="C0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CN" altLang="en-US" sz="2000" b="1" dirty="0" smtClean="0">
                <a:latin typeface="方正舒体" pitchFamily="2" charset="-122"/>
                <a:ea typeface="方正舒体" pitchFamily="2" charset="-122"/>
              </a:rPr>
              <a:t>返回</a:t>
            </a:r>
            <a:r>
              <a:rPr lang="zh-CN" altLang="en-US" sz="2000" b="1" dirty="0" smtClean="0">
                <a:solidFill>
                  <a:srgbClr val="FF0000"/>
                </a:solidFill>
                <a:latin typeface="方正舒体" pitchFamily="2" charset="-122"/>
                <a:ea typeface="方正舒体" pitchFamily="2" charset="-122"/>
              </a:rPr>
              <a:t>目录</a:t>
            </a:r>
            <a:endParaRPr kumimoji="1" lang="zh-CN" altLang="en-US" sz="2000" b="1" i="0" u="none" strike="noStrike" cap="none" normalizeH="0" baseline="0" dirty="0" smtClean="0">
              <a:ln>
                <a:noFill/>
              </a:ln>
              <a:solidFill>
                <a:srgbClr val="FF0000"/>
              </a:solidFill>
              <a:effectLst/>
              <a:latin typeface="方正舒体" pitchFamily="2" charset="-122"/>
              <a:ea typeface="方正舒体"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8436">
                                            <p:txEl>
                                              <p:pRg st="0" end="0"/>
                                            </p:txEl>
                                          </p:spTgt>
                                        </p:tgtEl>
                                        <p:attrNameLst>
                                          <p:attrName>style.visibility</p:attrName>
                                        </p:attrNameLst>
                                      </p:cBhvr>
                                      <p:to>
                                        <p:strVal val="visible"/>
                                      </p:to>
                                    </p:set>
                                    <p:animEffect transition="in" filter="wipe(left)">
                                      <p:cBhvr>
                                        <p:cTn id="7" dur="300"/>
                                        <p:tgtEl>
                                          <p:spTgt spid="18436">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8437">
                                            <p:txEl>
                                              <p:pRg st="0" end="0"/>
                                            </p:txEl>
                                          </p:spTgt>
                                        </p:tgtEl>
                                        <p:attrNameLst>
                                          <p:attrName>style.visibility</p:attrName>
                                        </p:attrNameLst>
                                      </p:cBhvr>
                                      <p:to>
                                        <p:strVal val="visible"/>
                                      </p:to>
                                    </p:set>
                                    <p:animEffect transition="in" filter="wipe(left)">
                                      <p:cBhvr>
                                        <p:cTn id="12" dur="300"/>
                                        <p:tgtEl>
                                          <p:spTgt spid="18437">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8" fill="hold" nodeType="clickEffect">
                                  <p:stCondLst>
                                    <p:cond delay="0"/>
                                  </p:stCondLst>
                                  <p:childTnLst>
                                    <p:set>
                                      <p:cBhvr>
                                        <p:cTn id="16" dur="1" fill="hold">
                                          <p:stCondLst>
                                            <p:cond delay="0"/>
                                          </p:stCondLst>
                                        </p:cTn>
                                        <p:tgtEl>
                                          <p:spTgt spid="24585"/>
                                        </p:tgtEl>
                                        <p:attrNameLst>
                                          <p:attrName>style.visibility</p:attrName>
                                        </p:attrNameLst>
                                      </p:cBhvr>
                                      <p:to>
                                        <p:strVal val="visible"/>
                                      </p:to>
                                    </p:set>
                                    <p:anim calcmode="lin" valueType="num">
                                      <p:cBhvr additive="base">
                                        <p:cTn id="17" dur="1250" fill="hold"/>
                                        <p:tgtEl>
                                          <p:spTgt spid="24585"/>
                                        </p:tgtEl>
                                        <p:attrNameLst>
                                          <p:attrName>ppt_x</p:attrName>
                                        </p:attrNameLst>
                                      </p:cBhvr>
                                      <p:tavLst>
                                        <p:tav tm="0">
                                          <p:val>
                                            <p:strVal val="0-#ppt_w/2"/>
                                          </p:val>
                                        </p:tav>
                                        <p:tav tm="100000">
                                          <p:val>
                                            <p:strVal val="#ppt_x"/>
                                          </p:val>
                                        </p:tav>
                                      </p:tavLst>
                                    </p:anim>
                                    <p:anim calcmode="lin" valueType="num">
                                      <p:cBhvr additive="base">
                                        <p:cTn id="18" dur="1250" fill="hold"/>
                                        <p:tgtEl>
                                          <p:spTgt spid="24585"/>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18481">
                                            <p:txEl>
                                              <p:pRg st="0" end="0"/>
                                            </p:txEl>
                                          </p:spTgt>
                                        </p:tgtEl>
                                        <p:attrNameLst>
                                          <p:attrName>style.visibility</p:attrName>
                                        </p:attrNameLst>
                                      </p:cBhvr>
                                      <p:to>
                                        <p:strVal val="visible"/>
                                      </p:to>
                                    </p:set>
                                    <p:animEffect transition="in" filter="wipe(left)">
                                      <p:cBhvr>
                                        <p:cTn id="23" dur="300"/>
                                        <p:tgtEl>
                                          <p:spTgt spid="1848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6" grpId="0" build="p" autoUpdateAnimBg="0"/>
      <p:bldP spid="18437" grpId="0" build="p" autoUpdateAnimBg="0"/>
      <p:bldP spid="18481" grpId="0" build="p"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灯片编号占位符 3"/>
          <p:cNvSpPr>
            <a:spLocks noGrp="1"/>
          </p:cNvSpPr>
          <p:nvPr>
            <p:ph type="sldNum" sz="quarter" idx="12"/>
          </p:nvPr>
        </p:nvSpPr>
        <p:spPr>
          <a:noFill/>
        </p:spPr>
        <p:txBody>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7A0BB833-C84F-47D4-B1CB-0C3CBF177F52}" type="slidenum">
              <a:rPr kumimoji="0" lang="zh-CN" altLang="en-US" sz="2200" smtClean="0">
                <a:solidFill>
                  <a:srgbClr val="0000FF"/>
                </a:solidFill>
              </a:rPr>
              <a:pPr eaLnBrk="1" hangingPunct="1"/>
              <a:t>24</a:t>
            </a:fld>
            <a:endParaRPr kumimoji="0" lang="en-US" altLang="zh-CN" sz="2200" smtClean="0">
              <a:solidFill>
                <a:srgbClr val="0000FF"/>
              </a:solidFill>
            </a:endParaRPr>
          </a:p>
        </p:txBody>
      </p:sp>
      <p:sp>
        <p:nvSpPr>
          <p:cNvPr id="9218" name="Text Box 2"/>
          <p:cNvSpPr txBox="1">
            <a:spLocks noChangeArrowheads="1"/>
          </p:cNvSpPr>
          <p:nvPr/>
        </p:nvSpPr>
        <p:spPr bwMode="auto">
          <a:xfrm>
            <a:off x="750888" y="367316"/>
            <a:ext cx="5843515" cy="531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2800" b="1" dirty="0"/>
              <a:t>9.3.2  螺纹公差带 </a:t>
            </a:r>
          </a:p>
        </p:txBody>
      </p:sp>
      <p:sp>
        <p:nvSpPr>
          <p:cNvPr id="9220" name="Text Box 4"/>
          <p:cNvSpPr txBox="1">
            <a:spLocks noChangeArrowheads="1"/>
          </p:cNvSpPr>
          <p:nvPr/>
        </p:nvSpPr>
        <p:spPr bwMode="auto">
          <a:xfrm>
            <a:off x="750888" y="819754"/>
            <a:ext cx="9071029" cy="5487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spcBef>
                <a:spcPct val="50000"/>
              </a:spcBef>
            </a:pPr>
            <a:r>
              <a:rPr lang="zh-CN" altLang="en-US" b="1"/>
              <a:t>公差带代号是由</a:t>
            </a:r>
            <a:r>
              <a:rPr lang="zh-CN" altLang="en-US" b="1">
                <a:solidFill>
                  <a:srgbClr val="FF0000"/>
                </a:solidFill>
              </a:rPr>
              <a:t>公差等级</a:t>
            </a:r>
            <a:r>
              <a:rPr lang="zh-CN" altLang="en-US" b="1"/>
              <a:t>和</a:t>
            </a:r>
            <a:r>
              <a:rPr lang="zh-CN" altLang="en-US" b="1">
                <a:solidFill>
                  <a:srgbClr val="FF0000"/>
                </a:solidFill>
              </a:rPr>
              <a:t>基本偏差代号</a:t>
            </a:r>
            <a:r>
              <a:rPr lang="zh-CN" altLang="en-US" b="1"/>
              <a:t>组成,例如    </a:t>
            </a:r>
            <a:r>
              <a:rPr lang="zh-CN" altLang="en-US" b="1">
                <a:solidFill>
                  <a:srgbClr val="FF0000"/>
                </a:solidFill>
              </a:rPr>
              <a:t>6</a:t>
            </a:r>
            <a:r>
              <a:rPr lang="en-US" altLang="zh-CN" b="1">
                <a:solidFill>
                  <a:srgbClr val="FF0000"/>
                </a:solidFill>
              </a:rPr>
              <a:t>H、 6g。</a:t>
            </a:r>
            <a:endParaRPr lang="zh-CN" altLang="en-US" b="1"/>
          </a:p>
        </p:txBody>
      </p:sp>
      <p:sp>
        <p:nvSpPr>
          <p:cNvPr id="9221" name="Text Box 5"/>
          <p:cNvSpPr txBox="1">
            <a:spLocks noChangeArrowheads="1"/>
          </p:cNvSpPr>
          <p:nvPr/>
        </p:nvSpPr>
        <p:spPr bwMode="auto">
          <a:xfrm>
            <a:off x="750888" y="2072948"/>
            <a:ext cx="4141787" cy="46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1.  螺纹公差</a:t>
            </a:r>
          </a:p>
        </p:txBody>
      </p:sp>
      <p:sp>
        <p:nvSpPr>
          <p:cNvPr id="9230" name="Text Box 14"/>
          <p:cNvSpPr txBox="1">
            <a:spLocks noChangeArrowheads="1"/>
          </p:cNvSpPr>
          <p:nvPr/>
        </p:nvSpPr>
        <p:spPr bwMode="auto">
          <a:xfrm>
            <a:off x="750888" y="1233727"/>
            <a:ext cx="8503471" cy="5487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spcBef>
                <a:spcPct val="50000"/>
              </a:spcBef>
            </a:pPr>
            <a:r>
              <a:rPr lang="zh-CN" altLang="en-US" b="1" dirty="0"/>
              <a:t>螺纹公差带与尺寸公差带代号（如</a:t>
            </a:r>
            <a:r>
              <a:rPr lang="en-US" altLang="zh-CN" b="1" dirty="0"/>
              <a:t>H6、g6）</a:t>
            </a:r>
            <a:r>
              <a:rPr lang="zh-CN" altLang="en-US" b="1" dirty="0">
                <a:solidFill>
                  <a:srgbClr val="FF0000"/>
                </a:solidFill>
              </a:rPr>
              <a:t>不同</a:t>
            </a:r>
            <a:r>
              <a:rPr lang="zh-CN" altLang="en-US" b="1" dirty="0"/>
              <a:t>的是：</a:t>
            </a:r>
          </a:p>
        </p:txBody>
      </p:sp>
      <p:sp>
        <p:nvSpPr>
          <p:cNvPr id="9232" name="Text Box 16"/>
          <p:cNvSpPr txBox="1">
            <a:spLocks noChangeArrowheads="1"/>
          </p:cNvSpPr>
          <p:nvPr/>
        </p:nvSpPr>
        <p:spPr bwMode="auto">
          <a:xfrm>
            <a:off x="719138" y="1635611"/>
            <a:ext cx="10571162"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spcBef>
                <a:spcPct val="50000"/>
              </a:spcBef>
            </a:pPr>
            <a:r>
              <a:rPr lang="zh-CN" altLang="en-US" b="1" dirty="0"/>
              <a:t>螺纹公差带公差等级在</a:t>
            </a:r>
            <a:r>
              <a:rPr lang="zh-CN" altLang="en-US" b="1" dirty="0">
                <a:solidFill>
                  <a:srgbClr val="FF0000"/>
                </a:solidFill>
              </a:rPr>
              <a:t>前</a:t>
            </a:r>
            <a:r>
              <a:rPr lang="zh-CN" altLang="en-US" b="1" dirty="0"/>
              <a:t>，基本偏差代号在</a:t>
            </a:r>
            <a:r>
              <a:rPr lang="zh-CN" altLang="en-US" b="1" dirty="0">
                <a:solidFill>
                  <a:srgbClr val="FF0000"/>
                </a:solidFill>
              </a:rPr>
              <a:t>后</a:t>
            </a:r>
            <a:r>
              <a:rPr lang="zh-CN" altLang="en-US" b="1" dirty="0"/>
              <a:t>。</a:t>
            </a:r>
            <a:r>
              <a:rPr lang="zh-CN" altLang="en-US" b="1" dirty="0">
                <a:solidFill>
                  <a:srgbClr val="FF0000"/>
                </a:solidFill>
              </a:rPr>
              <a:t>为什么不同于尺寸公差带？</a:t>
            </a:r>
            <a:endParaRPr lang="zh-CN" altLang="en-US" b="1" dirty="0"/>
          </a:p>
        </p:txBody>
      </p:sp>
      <p:sp>
        <p:nvSpPr>
          <p:cNvPr id="9236" name="Text Box 20"/>
          <p:cNvSpPr txBox="1">
            <a:spLocks noChangeArrowheads="1"/>
          </p:cNvSpPr>
          <p:nvPr/>
        </p:nvSpPr>
        <p:spPr bwMode="auto">
          <a:xfrm>
            <a:off x="227013" y="2473325"/>
            <a:ext cx="10714037" cy="98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spcBef>
                <a:spcPct val="50000"/>
              </a:spcBef>
            </a:pPr>
            <a:r>
              <a:rPr lang="en-US" altLang="zh-CN" b="1" dirty="0"/>
              <a:t>        GB/T197—2003《</a:t>
            </a:r>
            <a:r>
              <a:rPr lang="zh-CN" altLang="en-US" b="1" dirty="0"/>
              <a:t>普通螺纹  公差</a:t>
            </a:r>
            <a:r>
              <a:rPr lang="en-US" altLang="zh-CN" b="1" dirty="0"/>
              <a:t>》</a:t>
            </a:r>
            <a:r>
              <a:rPr lang="zh-CN" altLang="en-US" b="1" dirty="0"/>
              <a:t>只规定了</a:t>
            </a:r>
            <a:r>
              <a:rPr lang="zh-CN" altLang="en-US" b="1" dirty="0">
                <a:solidFill>
                  <a:srgbClr val="FF0000"/>
                </a:solidFill>
              </a:rPr>
              <a:t>中径和顶径公差</a:t>
            </a:r>
            <a:r>
              <a:rPr lang="zh-CN" altLang="en-US" b="1" dirty="0"/>
              <a:t>。而底径未规定公差，由加工刀具控制。</a:t>
            </a:r>
          </a:p>
        </p:txBody>
      </p:sp>
      <p:sp>
        <p:nvSpPr>
          <p:cNvPr id="9237" name="Text Box 21"/>
          <p:cNvSpPr txBox="1">
            <a:spLocks noChangeArrowheads="1"/>
          </p:cNvSpPr>
          <p:nvPr/>
        </p:nvSpPr>
        <p:spPr bwMode="auto">
          <a:xfrm>
            <a:off x="750888" y="3392488"/>
            <a:ext cx="10398125" cy="474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 螺纹公差值的大小由</a:t>
            </a:r>
            <a:r>
              <a:rPr lang="zh-CN" altLang="en-US" b="1" dirty="0">
                <a:solidFill>
                  <a:srgbClr val="FF0000"/>
                </a:solidFill>
              </a:rPr>
              <a:t>公差等级和公称直径确定</a:t>
            </a:r>
            <a:r>
              <a:rPr lang="zh-CN" altLang="en-US" b="1" dirty="0"/>
              <a:t>。公差等级见表</a:t>
            </a:r>
            <a:r>
              <a:rPr lang="en-US" altLang="zh-CN" b="1" dirty="0" smtClean="0"/>
              <a:t>9.2</a:t>
            </a:r>
            <a:r>
              <a:rPr lang="zh-CN" altLang="en-US" b="1" dirty="0" smtClean="0"/>
              <a:t>。</a:t>
            </a:r>
            <a:endParaRPr lang="zh-CN" altLang="en-US" b="1" dirty="0"/>
          </a:p>
        </p:txBody>
      </p:sp>
      <p:grpSp>
        <p:nvGrpSpPr>
          <p:cNvPr id="9301" name="Group 85"/>
          <p:cNvGrpSpPr>
            <a:grpSpLocks/>
          </p:cNvGrpSpPr>
          <p:nvPr/>
        </p:nvGrpSpPr>
        <p:grpSpPr bwMode="auto">
          <a:xfrm>
            <a:off x="785813" y="3854450"/>
            <a:ext cx="9324975" cy="2663825"/>
            <a:chOff x="495" y="2532"/>
            <a:chExt cx="5874" cy="1678"/>
          </a:xfrm>
        </p:grpSpPr>
        <p:grpSp>
          <p:nvGrpSpPr>
            <p:cNvPr id="25611" name="Group 83"/>
            <p:cNvGrpSpPr>
              <a:grpSpLocks/>
            </p:cNvGrpSpPr>
            <p:nvPr/>
          </p:nvGrpSpPr>
          <p:grpSpPr bwMode="auto">
            <a:xfrm>
              <a:off x="495" y="2775"/>
              <a:ext cx="5874" cy="1435"/>
              <a:chOff x="495" y="2745"/>
              <a:chExt cx="5874" cy="1435"/>
            </a:xfrm>
          </p:grpSpPr>
          <p:sp>
            <p:nvSpPr>
              <p:cNvPr id="25613" name="Rectangle 42"/>
              <p:cNvSpPr>
                <a:spLocks noChangeArrowheads="1"/>
              </p:cNvSpPr>
              <p:nvPr/>
            </p:nvSpPr>
            <p:spPr bwMode="auto">
              <a:xfrm>
                <a:off x="4579" y="3893"/>
                <a:ext cx="1790" cy="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1044575">
                  <a:spcBef>
                    <a:spcPct val="20000"/>
                  </a:spcBef>
                </a:pPr>
                <a:r>
                  <a:rPr lang="en-US" altLang="zh-CN" b="1"/>
                  <a:t>4</a:t>
                </a:r>
                <a:r>
                  <a:rPr lang="zh-CN" altLang="en-US" b="1"/>
                  <a:t>、</a:t>
                </a:r>
                <a:r>
                  <a:rPr lang="en-US" altLang="zh-CN" b="1">
                    <a:solidFill>
                      <a:srgbClr val="FF0000"/>
                    </a:solidFill>
                  </a:rPr>
                  <a:t>6</a:t>
                </a:r>
                <a:r>
                  <a:rPr lang="zh-CN" altLang="en-US" b="1"/>
                  <a:t>、</a:t>
                </a:r>
                <a:r>
                  <a:rPr lang="en-US" altLang="zh-CN" b="1"/>
                  <a:t>8</a:t>
                </a:r>
              </a:p>
            </p:txBody>
          </p:sp>
          <p:sp>
            <p:nvSpPr>
              <p:cNvPr id="25614" name="Rectangle 41"/>
              <p:cNvSpPr>
                <a:spLocks noChangeArrowheads="1"/>
              </p:cNvSpPr>
              <p:nvPr/>
            </p:nvSpPr>
            <p:spPr bwMode="auto">
              <a:xfrm>
                <a:off x="3211" y="3893"/>
                <a:ext cx="1368" cy="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1044575">
                  <a:spcBef>
                    <a:spcPct val="20000"/>
                  </a:spcBef>
                </a:pPr>
                <a:r>
                  <a:rPr lang="en-US" altLang="zh-CN" b="1" i="1"/>
                  <a:t>d</a:t>
                </a:r>
              </a:p>
            </p:txBody>
          </p:sp>
          <p:sp>
            <p:nvSpPr>
              <p:cNvPr id="25615" name="Rectangle 40"/>
              <p:cNvSpPr>
                <a:spLocks noChangeArrowheads="1"/>
              </p:cNvSpPr>
              <p:nvPr/>
            </p:nvSpPr>
            <p:spPr bwMode="auto">
              <a:xfrm>
                <a:off x="1842" y="3893"/>
                <a:ext cx="1369" cy="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1044575">
                  <a:spcBef>
                    <a:spcPct val="20000"/>
                  </a:spcBef>
                </a:pPr>
                <a:r>
                  <a:rPr lang="zh-CN" altLang="en-US" b="1"/>
                  <a:t>大径（顶径）</a:t>
                </a:r>
              </a:p>
            </p:txBody>
          </p:sp>
          <p:sp>
            <p:nvSpPr>
              <p:cNvPr id="25616" name="Rectangle 38"/>
              <p:cNvSpPr>
                <a:spLocks noChangeArrowheads="1"/>
              </p:cNvSpPr>
              <p:nvPr/>
            </p:nvSpPr>
            <p:spPr bwMode="auto">
              <a:xfrm>
                <a:off x="4579" y="3606"/>
                <a:ext cx="1790" cy="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1044575">
                  <a:spcBef>
                    <a:spcPct val="20000"/>
                  </a:spcBef>
                </a:pPr>
                <a:r>
                  <a:rPr lang="en-US" altLang="zh-CN" sz="2000" b="1"/>
                  <a:t>3</a:t>
                </a:r>
                <a:r>
                  <a:rPr lang="zh-CN" altLang="en-US" sz="2000" b="1"/>
                  <a:t>、</a:t>
                </a:r>
                <a:r>
                  <a:rPr lang="en-US" altLang="zh-CN" sz="2000" b="1"/>
                  <a:t>4</a:t>
                </a:r>
                <a:r>
                  <a:rPr lang="zh-CN" altLang="en-US" sz="2000" b="1"/>
                  <a:t>、</a:t>
                </a:r>
                <a:r>
                  <a:rPr lang="en-US" altLang="zh-CN" sz="2000" b="1"/>
                  <a:t>5</a:t>
                </a:r>
                <a:r>
                  <a:rPr lang="zh-CN" altLang="en-US" sz="2000" b="1"/>
                  <a:t>、</a:t>
                </a:r>
                <a:r>
                  <a:rPr lang="en-US" altLang="zh-CN" sz="2000" b="1">
                    <a:solidFill>
                      <a:srgbClr val="FF0000"/>
                    </a:solidFill>
                  </a:rPr>
                  <a:t>6</a:t>
                </a:r>
                <a:r>
                  <a:rPr lang="zh-CN" altLang="en-US" sz="2000" b="1"/>
                  <a:t>、</a:t>
                </a:r>
                <a:r>
                  <a:rPr lang="en-US" altLang="zh-CN" sz="2000" b="1"/>
                  <a:t>7</a:t>
                </a:r>
                <a:r>
                  <a:rPr lang="zh-CN" altLang="en-US" sz="2000" b="1"/>
                  <a:t>、</a:t>
                </a:r>
                <a:r>
                  <a:rPr lang="en-US" altLang="zh-CN" sz="2000" b="1"/>
                  <a:t>8</a:t>
                </a:r>
                <a:r>
                  <a:rPr lang="zh-CN" altLang="en-US" sz="2000" b="1"/>
                  <a:t>、</a:t>
                </a:r>
                <a:r>
                  <a:rPr lang="en-US" altLang="zh-CN" sz="2000" b="1"/>
                  <a:t>9</a:t>
                </a:r>
              </a:p>
            </p:txBody>
          </p:sp>
          <p:sp>
            <p:nvSpPr>
              <p:cNvPr id="25617" name="Rectangle 37"/>
              <p:cNvSpPr>
                <a:spLocks noChangeArrowheads="1"/>
              </p:cNvSpPr>
              <p:nvPr/>
            </p:nvSpPr>
            <p:spPr bwMode="auto">
              <a:xfrm>
                <a:off x="3211" y="3606"/>
                <a:ext cx="1368" cy="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1044575">
                  <a:spcBef>
                    <a:spcPct val="20000"/>
                  </a:spcBef>
                </a:pPr>
                <a:r>
                  <a:rPr lang="en-US" altLang="zh-CN" b="1" i="1"/>
                  <a:t>d</a:t>
                </a:r>
                <a:r>
                  <a:rPr lang="en-US" altLang="zh-CN" b="1" baseline="-25000"/>
                  <a:t>2</a:t>
                </a:r>
              </a:p>
            </p:txBody>
          </p:sp>
          <p:sp>
            <p:nvSpPr>
              <p:cNvPr id="25618" name="Rectangle 36"/>
              <p:cNvSpPr>
                <a:spLocks noChangeArrowheads="1"/>
              </p:cNvSpPr>
              <p:nvPr/>
            </p:nvSpPr>
            <p:spPr bwMode="auto">
              <a:xfrm>
                <a:off x="1842" y="3606"/>
                <a:ext cx="1369" cy="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1044575">
                  <a:spcBef>
                    <a:spcPct val="20000"/>
                  </a:spcBef>
                </a:pPr>
                <a:r>
                  <a:rPr lang="zh-CN" altLang="en-US" b="1"/>
                  <a:t>中径</a:t>
                </a:r>
              </a:p>
            </p:txBody>
          </p:sp>
          <p:sp>
            <p:nvSpPr>
              <p:cNvPr id="25619" name="Rectangle 35"/>
              <p:cNvSpPr>
                <a:spLocks noChangeArrowheads="1"/>
              </p:cNvSpPr>
              <p:nvPr/>
            </p:nvSpPr>
            <p:spPr bwMode="auto">
              <a:xfrm>
                <a:off x="495" y="3606"/>
                <a:ext cx="1347" cy="5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1044575">
                  <a:spcBef>
                    <a:spcPct val="20000"/>
                  </a:spcBef>
                </a:pPr>
                <a:r>
                  <a:rPr lang="zh-CN" altLang="en-US" b="1"/>
                  <a:t>外螺纹</a:t>
                </a:r>
              </a:p>
            </p:txBody>
          </p:sp>
          <p:sp>
            <p:nvSpPr>
              <p:cNvPr id="25620" name="Rectangle 33"/>
              <p:cNvSpPr>
                <a:spLocks noChangeArrowheads="1"/>
              </p:cNvSpPr>
              <p:nvPr/>
            </p:nvSpPr>
            <p:spPr bwMode="auto">
              <a:xfrm>
                <a:off x="3211" y="3319"/>
                <a:ext cx="1368" cy="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1044575">
                  <a:spcBef>
                    <a:spcPct val="20000"/>
                  </a:spcBef>
                </a:pPr>
                <a:r>
                  <a:rPr lang="en-US" altLang="zh-CN" b="1" i="1"/>
                  <a:t>D</a:t>
                </a:r>
                <a:r>
                  <a:rPr lang="en-US" altLang="zh-CN" b="1" baseline="-25000"/>
                  <a:t>1</a:t>
                </a:r>
              </a:p>
            </p:txBody>
          </p:sp>
          <p:sp>
            <p:nvSpPr>
              <p:cNvPr id="25621" name="Rectangle 32"/>
              <p:cNvSpPr>
                <a:spLocks noChangeArrowheads="1"/>
              </p:cNvSpPr>
              <p:nvPr/>
            </p:nvSpPr>
            <p:spPr bwMode="auto">
              <a:xfrm>
                <a:off x="1842" y="3319"/>
                <a:ext cx="1369" cy="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1044575">
                  <a:spcBef>
                    <a:spcPct val="20000"/>
                  </a:spcBef>
                </a:pPr>
                <a:r>
                  <a:rPr lang="zh-CN" altLang="en-US" b="1"/>
                  <a:t>小径（顶径）</a:t>
                </a:r>
              </a:p>
            </p:txBody>
          </p:sp>
          <p:sp>
            <p:nvSpPr>
              <p:cNvPr id="25622" name="Rectangle 30"/>
              <p:cNvSpPr>
                <a:spLocks noChangeArrowheads="1"/>
              </p:cNvSpPr>
              <p:nvPr/>
            </p:nvSpPr>
            <p:spPr bwMode="auto">
              <a:xfrm>
                <a:off x="4579" y="3032"/>
                <a:ext cx="1790" cy="5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1044575">
                  <a:spcBef>
                    <a:spcPct val="20000"/>
                  </a:spcBef>
                </a:pPr>
                <a:r>
                  <a:rPr lang="en-US" altLang="zh-CN" b="1"/>
                  <a:t>4</a:t>
                </a:r>
                <a:r>
                  <a:rPr lang="zh-CN" altLang="en-US" b="1"/>
                  <a:t>、</a:t>
                </a:r>
                <a:r>
                  <a:rPr lang="en-US" altLang="zh-CN" b="1"/>
                  <a:t>5</a:t>
                </a:r>
                <a:r>
                  <a:rPr lang="zh-CN" altLang="en-US" b="1"/>
                  <a:t>、</a:t>
                </a:r>
                <a:r>
                  <a:rPr lang="en-US" altLang="zh-CN" b="1">
                    <a:solidFill>
                      <a:srgbClr val="FF0000"/>
                    </a:solidFill>
                  </a:rPr>
                  <a:t>6</a:t>
                </a:r>
                <a:r>
                  <a:rPr lang="zh-CN" altLang="en-US" b="1"/>
                  <a:t>、</a:t>
                </a:r>
                <a:r>
                  <a:rPr lang="en-US" altLang="zh-CN" b="1"/>
                  <a:t>7</a:t>
                </a:r>
                <a:r>
                  <a:rPr lang="zh-CN" altLang="en-US" b="1"/>
                  <a:t>、</a:t>
                </a:r>
                <a:r>
                  <a:rPr lang="en-US" altLang="zh-CN" b="1"/>
                  <a:t>8</a:t>
                </a:r>
              </a:p>
            </p:txBody>
          </p:sp>
          <p:sp>
            <p:nvSpPr>
              <p:cNvPr id="25623" name="Rectangle 29"/>
              <p:cNvSpPr>
                <a:spLocks noChangeArrowheads="1"/>
              </p:cNvSpPr>
              <p:nvPr/>
            </p:nvSpPr>
            <p:spPr bwMode="auto">
              <a:xfrm>
                <a:off x="3211" y="3032"/>
                <a:ext cx="1368" cy="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1044575">
                  <a:spcBef>
                    <a:spcPct val="20000"/>
                  </a:spcBef>
                </a:pPr>
                <a:r>
                  <a:rPr lang="en-US" altLang="zh-CN" b="1" i="1"/>
                  <a:t>D</a:t>
                </a:r>
                <a:r>
                  <a:rPr lang="en-US" altLang="zh-CN" b="1" baseline="-25000"/>
                  <a:t>2</a:t>
                </a:r>
              </a:p>
            </p:txBody>
          </p:sp>
          <p:sp>
            <p:nvSpPr>
              <p:cNvPr id="25624" name="Rectangle 28"/>
              <p:cNvSpPr>
                <a:spLocks noChangeArrowheads="1"/>
              </p:cNvSpPr>
              <p:nvPr/>
            </p:nvSpPr>
            <p:spPr bwMode="auto">
              <a:xfrm>
                <a:off x="1842" y="3032"/>
                <a:ext cx="1369" cy="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1044575">
                  <a:spcBef>
                    <a:spcPct val="20000"/>
                  </a:spcBef>
                </a:pPr>
                <a:r>
                  <a:rPr lang="zh-CN" altLang="en-US" b="1"/>
                  <a:t>中径</a:t>
                </a:r>
              </a:p>
            </p:txBody>
          </p:sp>
          <p:sp>
            <p:nvSpPr>
              <p:cNvPr id="25625" name="Rectangle 27"/>
              <p:cNvSpPr>
                <a:spLocks noChangeArrowheads="1"/>
              </p:cNvSpPr>
              <p:nvPr/>
            </p:nvSpPr>
            <p:spPr bwMode="auto">
              <a:xfrm>
                <a:off x="495" y="3032"/>
                <a:ext cx="1347" cy="5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1044575">
                  <a:spcBef>
                    <a:spcPct val="20000"/>
                  </a:spcBef>
                </a:pPr>
                <a:r>
                  <a:rPr lang="zh-CN" altLang="en-US" b="1"/>
                  <a:t>内螺纹</a:t>
                </a:r>
              </a:p>
            </p:txBody>
          </p:sp>
          <p:sp>
            <p:nvSpPr>
              <p:cNvPr id="25626" name="Rectangle 26"/>
              <p:cNvSpPr>
                <a:spLocks noChangeArrowheads="1"/>
              </p:cNvSpPr>
              <p:nvPr/>
            </p:nvSpPr>
            <p:spPr bwMode="auto">
              <a:xfrm>
                <a:off x="4579" y="2745"/>
                <a:ext cx="1790" cy="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1044575">
                  <a:spcBef>
                    <a:spcPct val="20000"/>
                  </a:spcBef>
                </a:pPr>
                <a:r>
                  <a:rPr lang="zh-CN" altLang="en-US" b="1"/>
                  <a:t>公差等级</a:t>
                </a:r>
              </a:p>
            </p:txBody>
          </p:sp>
          <p:sp>
            <p:nvSpPr>
              <p:cNvPr id="25627" name="Rectangle 24"/>
              <p:cNvSpPr>
                <a:spLocks noChangeArrowheads="1"/>
              </p:cNvSpPr>
              <p:nvPr/>
            </p:nvSpPr>
            <p:spPr bwMode="auto">
              <a:xfrm>
                <a:off x="1842" y="2745"/>
                <a:ext cx="2737" cy="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1044575">
                  <a:spcBef>
                    <a:spcPct val="20000"/>
                  </a:spcBef>
                </a:pPr>
                <a:r>
                  <a:rPr lang="zh-CN" altLang="en-US" b="1"/>
                  <a:t>螺纹直径</a:t>
                </a:r>
              </a:p>
            </p:txBody>
          </p:sp>
          <p:sp>
            <p:nvSpPr>
              <p:cNvPr id="25628" name="Rectangle 23"/>
              <p:cNvSpPr>
                <a:spLocks noChangeArrowheads="1"/>
              </p:cNvSpPr>
              <p:nvPr/>
            </p:nvSpPr>
            <p:spPr bwMode="auto">
              <a:xfrm>
                <a:off x="495" y="2745"/>
                <a:ext cx="1347" cy="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1044575">
                  <a:spcBef>
                    <a:spcPct val="20000"/>
                  </a:spcBef>
                </a:pPr>
                <a:r>
                  <a:rPr lang="zh-CN" altLang="en-US" b="1"/>
                  <a:t>种别</a:t>
                </a:r>
              </a:p>
            </p:txBody>
          </p:sp>
          <p:sp>
            <p:nvSpPr>
              <p:cNvPr id="25629" name="Line 43"/>
              <p:cNvSpPr>
                <a:spLocks noChangeShapeType="1"/>
              </p:cNvSpPr>
              <p:nvPr/>
            </p:nvSpPr>
            <p:spPr bwMode="auto">
              <a:xfrm>
                <a:off x="495" y="2745"/>
                <a:ext cx="5874" cy="0"/>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5630" name="Line 44"/>
              <p:cNvSpPr>
                <a:spLocks noChangeShapeType="1"/>
              </p:cNvSpPr>
              <p:nvPr/>
            </p:nvSpPr>
            <p:spPr bwMode="auto">
              <a:xfrm>
                <a:off x="495" y="3032"/>
                <a:ext cx="5874"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5631" name="Line 46"/>
              <p:cNvSpPr>
                <a:spLocks noChangeShapeType="1"/>
              </p:cNvSpPr>
              <p:nvPr/>
            </p:nvSpPr>
            <p:spPr bwMode="auto">
              <a:xfrm>
                <a:off x="495" y="3606"/>
                <a:ext cx="5874"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5632" name="Line 48"/>
              <p:cNvSpPr>
                <a:spLocks noChangeShapeType="1"/>
              </p:cNvSpPr>
              <p:nvPr/>
            </p:nvSpPr>
            <p:spPr bwMode="auto">
              <a:xfrm>
                <a:off x="495" y="4180"/>
                <a:ext cx="5874" cy="0"/>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5633" name="Line 49"/>
              <p:cNvSpPr>
                <a:spLocks noChangeShapeType="1"/>
              </p:cNvSpPr>
              <p:nvPr/>
            </p:nvSpPr>
            <p:spPr bwMode="auto">
              <a:xfrm>
                <a:off x="495" y="2745"/>
                <a:ext cx="0" cy="1435"/>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5634" name="Line 50"/>
              <p:cNvSpPr>
                <a:spLocks noChangeShapeType="1"/>
              </p:cNvSpPr>
              <p:nvPr/>
            </p:nvSpPr>
            <p:spPr bwMode="auto">
              <a:xfrm>
                <a:off x="1842" y="2745"/>
                <a:ext cx="0" cy="1435"/>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5635" name="Line 52"/>
              <p:cNvSpPr>
                <a:spLocks noChangeShapeType="1"/>
              </p:cNvSpPr>
              <p:nvPr/>
            </p:nvSpPr>
            <p:spPr bwMode="auto">
              <a:xfrm>
                <a:off x="4579" y="2745"/>
                <a:ext cx="0" cy="1435"/>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5636" name="Line 53"/>
              <p:cNvSpPr>
                <a:spLocks noChangeShapeType="1"/>
              </p:cNvSpPr>
              <p:nvPr/>
            </p:nvSpPr>
            <p:spPr bwMode="auto">
              <a:xfrm>
                <a:off x="6369" y="2745"/>
                <a:ext cx="0" cy="1435"/>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5637" name="Line 73"/>
              <p:cNvSpPr>
                <a:spLocks noChangeShapeType="1"/>
              </p:cNvSpPr>
              <p:nvPr/>
            </p:nvSpPr>
            <p:spPr bwMode="auto">
              <a:xfrm>
                <a:off x="1842" y="3319"/>
                <a:ext cx="2737"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5638" name="Line 75"/>
              <p:cNvSpPr>
                <a:spLocks noChangeShapeType="1"/>
              </p:cNvSpPr>
              <p:nvPr/>
            </p:nvSpPr>
            <p:spPr bwMode="auto">
              <a:xfrm>
                <a:off x="1842" y="3893"/>
                <a:ext cx="4527"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5639" name="Line 79"/>
              <p:cNvSpPr>
                <a:spLocks noChangeShapeType="1"/>
              </p:cNvSpPr>
              <p:nvPr/>
            </p:nvSpPr>
            <p:spPr bwMode="auto">
              <a:xfrm>
                <a:off x="3211" y="3032"/>
                <a:ext cx="0" cy="114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25612" name="Text Box 84"/>
            <p:cNvSpPr txBox="1">
              <a:spLocks noChangeArrowheads="1"/>
            </p:cNvSpPr>
            <p:nvPr/>
          </p:nvSpPr>
          <p:spPr bwMode="auto">
            <a:xfrm>
              <a:off x="1225" y="2532"/>
              <a:ext cx="3354"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000" b="1" dirty="0"/>
                <a:t>表 </a:t>
              </a:r>
              <a:r>
                <a:rPr lang="en-US" altLang="zh-CN" sz="2000" b="1" dirty="0" smtClean="0"/>
                <a:t>9.2  </a:t>
              </a:r>
              <a:r>
                <a:rPr lang="zh-CN" altLang="en-US" sz="2000" b="1" dirty="0"/>
                <a:t>螺 纹公 差 等 级（</a:t>
              </a:r>
              <a:r>
                <a:rPr lang="en-US" altLang="zh-CN" sz="2000" b="1" dirty="0"/>
                <a:t>6</a:t>
              </a:r>
              <a:r>
                <a:rPr lang="zh-CN" altLang="en-US" sz="2000" b="1" dirty="0"/>
                <a:t>级为基本级）</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9218">
                                            <p:txEl>
                                              <p:pRg st="0" end="0"/>
                                            </p:txEl>
                                          </p:spTgt>
                                        </p:tgtEl>
                                        <p:attrNameLst>
                                          <p:attrName>style.visibility</p:attrName>
                                        </p:attrNameLst>
                                      </p:cBhvr>
                                      <p:to>
                                        <p:strVal val="visible"/>
                                      </p:to>
                                    </p:set>
                                    <p:animEffect transition="in" filter="wipe(left)">
                                      <p:cBhvr>
                                        <p:cTn id="7" dur="300"/>
                                        <p:tgtEl>
                                          <p:spTgt spid="9218">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9220"/>
                                        </p:tgtEl>
                                        <p:attrNameLst>
                                          <p:attrName>style.visibility</p:attrName>
                                        </p:attrNameLst>
                                      </p:cBhvr>
                                      <p:to>
                                        <p:strVal val="visible"/>
                                      </p:to>
                                    </p:set>
                                    <p:animEffect transition="in" filter="wipe(left)">
                                      <p:cBhvr>
                                        <p:cTn id="12" dur="300"/>
                                        <p:tgtEl>
                                          <p:spTgt spid="922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9230"/>
                                        </p:tgtEl>
                                        <p:attrNameLst>
                                          <p:attrName>style.visibility</p:attrName>
                                        </p:attrNameLst>
                                      </p:cBhvr>
                                      <p:to>
                                        <p:strVal val="visible"/>
                                      </p:to>
                                    </p:set>
                                    <p:animEffect transition="in" filter="wipe(left)">
                                      <p:cBhvr>
                                        <p:cTn id="17" dur="300"/>
                                        <p:tgtEl>
                                          <p:spTgt spid="923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9232"/>
                                        </p:tgtEl>
                                        <p:attrNameLst>
                                          <p:attrName>style.visibility</p:attrName>
                                        </p:attrNameLst>
                                      </p:cBhvr>
                                      <p:to>
                                        <p:strVal val="visible"/>
                                      </p:to>
                                    </p:set>
                                    <p:animEffect transition="in" filter="wipe(left)">
                                      <p:cBhvr>
                                        <p:cTn id="22" dur="300"/>
                                        <p:tgtEl>
                                          <p:spTgt spid="9232"/>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9221"/>
                                        </p:tgtEl>
                                        <p:attrNameLst>
                                          <p:attrName>style.visibility</p:attrName>
                                        </p:attrNameLst>
                                      </p:cBhvr>
                                      <p:to>
                                        <p:strVal val="visible"/>
                                      </p:to>
                                    </p:set>
                                    <p:animEffect transition="in" filter="wipe(left)">
                                      <p:cBhvr>
                                        <p:cTn id="27" dur="300"/>
                                        <p:tgtEl>
                                          <p:spTgt spid="9221"/>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9236"/>
                                        </p:tgtEl>
                                        <p:attrNameLst>
                                          <p:attrName>style.visibility</p:attrName>
                                        </p:attrNameLst>
                                      </p:cBhvr>
                                      <p:to>
                                        <p:strVal val="visible"/>
                                      </p:to>
                                    </p:set>
                                    <p:animEffect transition="in" filter="wipe(left)">
                                      <p:cBhvr>
                                        <p:cTn id="32" dur="300"/>
                                        <p:tgtEl>
                                          <p:spTgt spid="9236"/>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iterate type="wd">
                                    <p:tmPct val="100000"/>
                                  </p:iterate>
                                  <p:childTnLst>
                                    <p:set>
                                      <p:cBhvr>
                                        <p:cTn id="36" dur="1" fill="hold">
                                          <p:stCondLst>
                                            <p:cond delay="0"/>
                                          </p:stCondLst>
                                        </p:cTn>
                                        <p:tgtEl>
                                          <p:spTgt spid="9237"/>
                                        </p:tgtEl>
                                        <p:attrNameLst>
                                          <p:attrName>style.visibility</p:attrName>
                                        </p:attrNameLst>
                                      </p:cBhvr>
                                      <p:to>
                                        <p:strVal val="visible"/>
                                      </p:to>
                                    </p:set>
                                    <p:animEffect transition="in" filter="wipe(left)">
                                      <p:cBhvr>
                                        <p:cTn id="37" dur="300"/>
                                        <p:tgtEl>
                                          <p:spTgt spid="9237"/>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 presetClass="entr" presetSubtype="4" fill="hold" nodeType="clickEffect">
                                  <p:stCondLst>
                                    <p:cond delay="0"/>
                                  </p:stCondLst>
                                  <p:childTnLst>
                                    <p:set>
                                      <p:cBhvr>
                                        <p:cTn id="41" dur="1" fill="hold">
                                          <p:stCondLst>
                                            <p:cond delay="0"/>
                                          </p:stCondLst>
                                        </p:cTn>
                                        <p:tgtEl>
                                          <p:spTgt spid="9301"/>
                                        </p:tgtEl>
                                        <p:attrNameLst>
                                          <p:attrName>style.visibility</p:attrName>
                                        </p:attrNameLst>
                                      </p:cBhvr>
                                      <p:to>
                                        <p:strVal val="visible"/>
                                      </p:to>
                                    </p:set>
                                    <p:anim calcmode="lin" valueType="num">
                                      <p:cBhvr additive="base">
                                        <p:cTn id="42" dur="2000" fill="hold"/>
                                        <p:tgtEl>
                                          <p:spTgt spid="9301"/>
                                        </p:tgtEl>
                                        <p:attrNameLst>
                                          <p:attrName>ppt_x</p:attrName>
                                        </p:attrNameLst>
                                      </p:cBhvr>
                                      <p:tavLst>
                                        <p:tav tm="0">
                                          <p:val>
                                            <p:strVal val="#ppt_x"/>
                                          </p:val>
                                        </p:tav>
                                        <p:tav tm="100000">
                                          <p:val>
                                            <p:strVal val="#ppt_x"/>
                                          </p:val>
                                        </p:tav>
                                      </p:tavLst>
                                    </p:anim>
                                    <p:anim calcmode="lin" valueType="num">
                                      <p:cBhvr additive="base">
                                        <p:cTn id="43" dur="2000" fill="hold"/>
                                        <p:tgtEl>
                                          <p:spTgt spid="930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build="p" autoUpdateAnimBg="0"/>
      <p:bldP spid="9220" grpId="0" autoUpdateAnimBg="0"/>
      <p:bldP spid="9221" grpId="0" autoUpdateAnimBg="0"/>
      <p:bldP spid="9230" grpId="0" autoUpdateAnimBg="0"/>
      <p:bldP spid="9232" grpId="0" autoUpdateAnimBg="0"/>
      <p:bldP spid="9236" grpId="0" autoUpdateAnimBg="0"/>
      <p:bldP spid="9237" grpId="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灯片编号占位符 5"/>
          <p:cNvSpPr>
            <a:spLocks noGrp="1"/>
          </p:cNvSpPr>
          <p:nvPr>
            <p:ph type="sldNum" sz="quarter" idx="12"/>
          </p:nvPr>
        </p:nvSpPr>
        <p:spPr>
          <a:noFill/>
        </p:spPr>
        <p:txBody>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12138125-FC47-409E-8617-FB7594A5C42C}" type="slidenum">
              <a:rPr kumimoji="0" lang="zh-CN" altLang="en-US" sz="2200" smtClean="0">
                <a:solidFill>
                  <a:srgbClr val="0000FF"/>
                </a:solidFill>
              </a:rPr>
              <a:pPr eaLnBrk="1" hangingPunct="1"/>
              <a:t>25</a:t>
            </a:fld>
            <a:endParaRPr kumimoji="0" lang="en-US" altLang="zh-CN" sz="2200" smtClean="0">
              <a:solidFill>
                <a:srgbClr val="0000FF"/>
              </a:solidFill>
            </a:endParaRPr>
          </a:p>
        </p:txBody>
      </p:sp>
      <p:sp>
        <p:nvSpPr>
          <p:cNvPr id="96260" name="Text Box 4"/>
          <p:cNvSpPr txBox="1">
            <a:spLocks noChangeArrowheads="1"/>
          </p:cNvSpPr>
          <p:nvPr/>
        </p:nvSpPr>
        <p:spPr bwMode="auto">
          <a:xfrm>
            <a:off x="1003566" y="870626"/>
            <a:ext cx="65722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普通螺纹的中径公差值见表</a:t>
            </a:r>
            <a:r>
              <a:rPr lang="en-US" altLang="zh-CN" b="1" dirty="0" smtClean="0"/>
              <a:t>9.3</a:t>
            </a:r>
            <a:r>
              <a:rPr lang="zh-CN" altLang="en-US" b="1" dirty="0" smtClean="0"/>
              <a:t>所</a:t>
            </a:r>
            <a:r>
              <a:rPr lang="zh-CN" altLang="en-US" b="1" dirty="0"/>
              <a:t>示。</a:t>
            </a:r>
          </a:p>
        </p:txBody>
      </p:sp>
      <p:pic>
        <p:nvPicPr>
          <p:cNvPr id="624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6789" y="1326074"/>
            <a:ext cx="10642560" cy="47920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6260"/>
                                        </p:tgtEl>
                                        <p:attrNameLst>
                                          <p:attrName>style.visibility</p:attrName>
                                        </p:attrNameLst>
                                      </p:cBhvr>
                                      <p:to>
                                        <p:strVal val="visible"/>
                                      </p:to>
                                    </p:set>
                                    <p:animEffect transition="in" filter="wipe(left)">
                                      <p:cBhvr>
                                        <p:cTn id="7" dur="2000"/>
                                        <p:tgtEl>
                                          <p:spTgt spid="9626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62466"/>
                                        </p:tgtEl>
                                        <p:attrNameLst>
                                          <p:attrName>style.visibility</p:attrName>
                                        </p:attrNameLst>
                                      </p:cBhvr>
                                      <p:to>
                                        <p:strVal val="visible"/>
                                      </p:to>
                                    </p:set>
                                    <p:anim calcmode="lin" valueType="num">
                                      <p:cBhvr additive="base">
                                        <p:cTn id="12" dur="500" fill="hold"/>
                                        <p:tgtEl>
                                          <p:spTgt spid="62466"/>
                                        </p:tgtEl>
                                        <p:attrNameLst>
                                          <p:attrName>ppt_x</p:attrName>
                                        </p:attrNameLst>
                                      </p:cBhvr>
                                      <p:tavLst>
                                        <p:tav tm="0">
                                          <p:val>
                                            <p:strVal val="#ppt_x"/>
                                          </p:val>
                                        </p:tav>
                                        <p:tav tm="100000">
                                          <p:val>
                                            <p:strVal val="#ppt_x"/>
                                          </p:val>
                                        </p:tav>
                                      </p:tavLst>
                                    </p:anim>
                                    <p:anim calcmode="lin" valueType="num">
                                      <p:cBhvr additive="base">
                                        <p:cTn id="13" dur="500" fill="hold"/>
                                        <p:tgtEl>
                                          <p:spTgt spid="6246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26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灯片编号占位符 5"/>
          <p:cNvSpPr>
            <a:spLocks noGrp="1"/>
          </p:cNvSpPr>
          <p:nvPr>
            <p:ph type="sldNum" sz="quarter" idx="12"/>
          </p:nvPr>
        </p:nvSpPr>
        <p:spPr>
          <a:noFill/>
        </p:spPr>
        <p:txBody>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45CDF2E6-743D-4C5B-A17C-753788A30C67}" type="slidenum">
              <a:rPr kumimoji="0" lang="zh-CN" altLang="en-US" sz="2200" smtClean="0">
                <a:solidFill>
                  <a:srgbClr val="0000FF"/>
                </a:solidFill>
              </a:rPr>
              <a:pPr eaLnBrk="1" hangingPunct="1"/>
              <a:t>26</a:t>
            </a:fld>
            <a:endParaRPr kumimoji="0" lang="en-US" altLang="zh-CN" sz="2200" smtClean="0">
              <a:solidFill>
                <a:srgbClr val="0000FF"/>
              </a:solidFill>
            </a:endParaRPr>
          </a:p>
        </p:txBody>
      </p:sp>
      <p:sp>
        <p:nvSpPr>
          <p:cNvPr id="97285" name="Text Box 5"/>
          <p:cNvSpPr txBox="1">
            <a:spLocks noChangeArrowheads="1"/>
          </p:cNvSpPr>
          <p:nvPr/>
        </p:nvSpPr>
        <p:spPr bwMode="auto">
          <a:xfrm>
            <a:off x="1271588" y="711200"/>
            <a:ext cx="65722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普通螺纹的顶径公差值见表</a:t>
            </a:r>
            <a:r>
              <a:rPr lang="en-US" altLang="zh-CN" b="1" dirty="0" smtClean="0"/>
              <a:t>9.4</a:t>
            </a:r>
            <a:r>
              <a:rPr lang="zh-CN" altLang="en-US" b="1" dirty="0" smtClean="0"/>
              <a:t>所</a:t>
            </a:r>
            <a:r>
              <a:rPr lang="zh-CN" altLang="en-US" b="1" dirty="0"/>
              <a:t>示。</a:t>
            </a:r>
          </a:p>
        </p:txBody>
      </p:sp>
      <p:pic>
        <p:nvPicPr>
          <p:cNvPr id="634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9209" y="1170062"/>
            <a:ext cx="9788138" cy="54105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7285"/>
                                        </p:tgtEl>
                                        <p:attrNameLst>
                                          <p:attrName>style.visibility</p:attrName>
                                        </p:attrNameLst>
                                      </p:cBhvr>
                                      <p:to>
                                        <p:strVal val="visible"/>
                                      </p:to>
                                    </p:set>
                                    <p:animEffect transition="in" filter="wipe(left)">
                                      <p:cBhvr>
                                        <p:cTn id="7" dur="2000"/>
                                        <p:tgtEl>
                                          <p:spTgt spid="9728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63490"/>
                                        </p:tgtEl>
                                        <p:attrNameLst>
                                          <p:attrName>style.visibility</p:attrName>
                                        </p:attrNameLst>
                                      </p:cBhvr>
                                      <p:to>
                                        <p:strVal val="visible"/>
                                      </p:to>
                                    </p:set>
                                    <p:anim calcmode="lin" valueType="num">
                                      <p:cBhvr additive="base">
                                        <p:cTn id="12" dur="500" fill="hold"/>
                                        <p:tgtEl>
                                          <p:spTgt spid="63490"/>
                                        </p:tgtEl>
                                        <p:attrNameLst>
                                          <p:attrName>ppt_x</p:attrName>
                                        </p:attrNameLst>
                                      </p:cBhvr>
                                      <p:tavLst>
                                        <p:tav tm="0">
                                          <p:val>
                                            <p:strVal val="#ppt_x"/>
                                          </p:val>
                                        </p:tav>
                                        <p:tav tm="100000">
                                          <p:val>
                                            <p:strVal val="#ppt_x"/>
                                          </p:val>
                                        </p:tav>
                                      </p:tavLst>
                                    </p:anim>
                                    <p:anim calcmode="lin" valueType="num">
                                      <p:cBhvr additive="base">
                                        <p:cTn id="13" dur="500" fill="hold"/>
                                        <p:tgtEl>
                                          <p:spTgt spid="6349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28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灯片编号占位符 5"/>
          <p:cNvSpPr>
            <a:spLocks noGrp="1"/>
          </p:cNvSpPr>
          <p:nvPr>
            <p:ph type="sldNum" sz="quarter" idx="12"/>
          </p:nvPr>
        </p:nvSpPr>
        <p:spPr>
          <a:noFill/>
        </p:spPr>
        <p:txBody>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D139560F-1CD7-4AA9-AF45-95D2D3A41B07}" type="slidenum">
              <a:rPr kumimoji="0" lang="zh-CN" altLang="en-US" sz="2200" smtClean="0">
                <a:solidFill>
                  <a:srgbClr val="0000FF"/>
                </a:solidFill>
              </a:rPr>
              <a:pPr eaLnBrk="1" hangingPunct="1"/>
              <a:t>27</a:t>
            </a:fld>
            <a:endParaRPr kumimoji="0" lang="en-US" altLang="zh-CN" sz="2200" smtClean="0">
              <a:solidFill>
                <a:srgbClr val="0000FF"/>
              </a:solidFill>
            </a:endParaRPr>
          </a:p>
        </p:txBody>
      </p:sp>
      <p:sp>
        <p:nvSpPr>
          <p:cNvPr id="99332" name="Text Box 4"/>
          <p:cNvSpPr txBox="1">
            <a:spLocks noChangeArrowheads="1"/>
          </p:cNvSpPr>
          <p:nvPr/>
        </p:nvSpPr>
        <p:spPr bwMode="auto">
          <a:xfrm>
            <a:off x="1061544" y="492603"/>
            <a:ext cx="38131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dirty="0"/>
              <a:t>2. </a:t>
            </a:r>
            <a:r>
              <a:rPr lang="zh-CN" altLang="en-US" b="1" dirty="0"/>
              <a:t>螺纹的基本偏差</a:t>
            </a:r>
          </a:p>
        </p:txBody>
      </p:sp>
      <p:sp>
        <p:nvSpPr>
          <p:cNvPr id="99333" name="Text Box 5"/>
          <p:cNvSpPr txBox="1">
            <a:spLocks noChangeArrowheads="1"/>
          </p:cNvSpPr>
          <p:nvPr/>
        </p:nvSpPr>
        <p:spPr bwMode="auto">
          <a:xfrm>
            <a:off x="474663" y="948771"/>
            <a:ext cx="9946344" cy="14219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dirty="0"/>
              <a:t>         普通螺纹公差带的位置由其基本偏差确定。</a:t>
            </a:r>
            <a:r>
              <a:rPr lang="en-US" altLang="zh-CN" b="1" dirty="0"/>
              <a:t>GB/T197—2003</a:t>
            </a:r>
            <a:r>
              <a:rPr lang="zh-CN" altLang="en-US" b="1" dirty="0"/>
              <a:t>对内螺纹规定</a:t>
            </a:r>
            <a:r>
              <a:rPr lang="en-US" altLang="zh-CN" b="1" dirty="0"/>
              <a:t>H</a:t>
            </a:r>
            <a:r>
              <a:rPr lang="zh-CN" altLang="en-US" b="1" dirty="0"/>
              <a:t>、</a:t>
            </a:r>
            <a:r>
              <a:rPr lang="en-US" altLang="zh-CN" b="1" dirty="0"/>
              <a:t>G</a:t>
            </a:r>
            <a:r>
              <a:rPr lang="zh-CN" altLang="en-US" b="1" dirty="0"/>
              <a:t>两种基本偏差；对外螺纹规定</a:t>
            </a:r>
            <a:r>
              <a:rPr lang="en-US" altLang="zh-CN" b="1" dirty="0"/>
              <a:t>h</a:t>
            </a:r>
            <a:r>
              <a:rPr lang="zh-CN" altLang="en-US" b="1" dirty="0"/>
              <a:t>、</a:t>
            </a:r>
            <a:r>
              <a:rPr lang="en-US" altLang="zh-CN" b="1" dirty="0"/>
              <a:t>g</a:t>
            </a:r>
            <a:r>
              <a:rPr lang="zh-CN" altLang="en-US" b="1" dirty="0"/>
              <a:t>、</a:t>
            </a:r>
            <a:r>
              <a:rPr lang="en-US" altLang="zh-CN" b="1" dirty="0"/>
              <a:t>f</a:t>
            </a:r>
            <a:r>
              <a:rPr lang="zh-CN" altLang="en-US" b="1" dirty="0"/>
              <a:t>、</a:t>
            </a:r>
            <a:r>
              <a:rPr lang="en-US" altLang="zh-CN" b="1" dirty="0"/>
              <a:t>e</a:t>
            </a:r>
            <a:r>
              <a:rPr lang="zh-CN" altLang="en-US" b="1" dirty="0"/>
              <a:t>四种基本偏差。如图</a:t>
            </a:r>
            <a:r>
              <a:rPr lang="en-US" altLang="zh-CN" b="1" dirty="0"/>
              <a:t>9.9~9.10</a:t>
            </a:r>
            <a:r>
              <a:rPr lang="zh-CN" altLang="en-US" b="1" dirty="0"/>
              <a:t>所示。</a:t>
            </a:r>
          </a:p>
        </p:txBody>
      </p:sp>
      <p:grpSp>
        <p:nvGrpSpPr>
          <p:cNvPr id="99336" name="Group 8"/>
          <p:cNvGrpSpPr>
            <a:grpSpLocks/>
          </p:cNvGrpSpPr>
          <p:nvPr/>
        </p:nvGrpSpPr>
        <p:grpSpPr bwMode="auto">
          <a:xfrm>
            <a:off x="903288" y="2408238"/>
            <a:ext cx="9034462" cy="3789362"/>
            <a:chOff x="569" y="1517"/>
            <a:chExt cx="5691" cy="2387"/>
          </a:xfrm>
        </p:grpSpPr>
        <p:pic>
          <p:nvPicPr>
            <p:cNvPr id="28678" name="Picture 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69" y="1517"/>
              <a:ext cx="5691" cy="20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679" name="Text Box 7"/>
            <p:cNvSpPr txBox="1">
              <a:spLocks noChangeArrowheads="1"/>
            </p:cNvSpPr>
            <p:nvPr/>
          </p:nvSpPr>
          <p:spPr bwMode="auto">
            <a:xfrm>
              <a:off x="2064" y="3616"/>
              <a:ext cx="271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a:t>图</a:t>
              </a:r>
              <a:r>
                <a:rPr lang="en-US" altLang="zh-CN" b="1"/>
                <a:t>9.9 </a:t>
              </a:r>
              <a:r>
                <a:rPr lang="zh-CN" altLang="en-US" b="1"/>
                <a:t>内螺纹的公差带位置</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9332"/>
                                        </p:tgtEl>
                                        <p:attrNameLst>
                                          <p:attrName>style.visibility</p:attrName>
                                        </p:attrNameLst>
                                      </p:cBhvr>
                                      <p:to>
                                        <p:strVal val="visible"/>
                                      </p:to>
                                    </p:set>
                                    <p:animEffect transition="in" filter="wipe(left)">
                                      <p:cBhvr>
                                        <p:cTn id="7" dur="2000"/>
                                        <p:tgtEl>
                                          <p:spTgt spid="9933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9333"/>
                                        </p:tgtEl>
                                        <p:attrNameLst>
                                          <p:attrName>style.visibility</p:attrName>
                                        </p:attrNameLst>
                                      </p:cBhvr>
                                      <p:to>
                                        <p:strVal val="visible"/>
                                      </p:to>
                                    </p:set>
                                    <p:animEffect transition="in" filter="wipe(left)">
                                      <p:cBhvr>
                                        <p:cTn id="12" dur="2000"/>
                                        <p:tgtEl>
                                          <p:spTgt spid="9933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nodeType="clickEffect">
                                  <p:stCondLst>
                                    <p:cond delay="0"/>
                                  </p:stCondLst>
                                  <p:childTnLst>
                                    <p:set>
                                      <p:cBhvr>
                                        <p:cTn id="16" dur="1" fill="hold">
                                          <p:stCondLst>
                                            <p:cond delay="0"/>
                                          </p:stCondLst>
                                        </p:cTn>
                                        <p:tgtEl>
                                          <p:spTgt spid="99336"/>
                                        </p:tgtEl>
                                        <p:attrNameLst>
                                          <p:attrName>style.visibility</p:attrName>
                                        </p:attrNameLst>
                                      </p:cBhvr>
                                      <p:to>
                                        <p:strVal val="visible"/>
                                      </p:to>
                                    </p:set>
                                    <p:anim calcmode="lin" valueType="num">
                                      <p:cBhvr additive="base">
                                        <p:cTn id="17" dur="2000" fill="hold"/>
                                        <p:tgtEl>
                                          <p:spTgt spid="99336"/>
                                        </p:tgtEl>
                                        <p:attrNameLst>
                                          <p:attrName>ppt_x</p:attrName>
                                        </p:attrNameLst>
                                      </p:cBhvr>
                                      <p:tavLst>
                                        <p:tav tm="0">
                                          <p:val>
                                            <p:strVal val="#ppt_x"/>
                                          </p:val>
                                        </p:tav>
                                        <p:tav tm="100000">
                                          <p:val>
                                            <p:strVal val="#ppt_x"/>
                                          </p:val>
                                        </p:tav>
                                      </p:tavLst>
                                    </p:anim>
                                    <p:anim calcmode="lin" valueType="num">
                                      <p:cBhvr additive="base">
                                        <p:cTn id="18" dur="2000" fill="hold"/>
                                        <p:tgtEl>
                                          <p:spTgt spid="993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332" grpId="0"/>
      <p:bldP spid="9933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灯片编号占位符 5"/>
          <p:cNvSpPr>
            <a:spLocks noGrp="1"/>
          </p:cNvSpPr>
          <p:nvPr>
            <p:ph type="sldNum" sz="quarter" idx="12"/>
          </p:nvPr>
        </p:nvSpPr>
        <p:spPr>
          <a:noFill/>
        </p:spPr>
        <p:txBody>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060C815C-D6E3-4397-AB9C-9E794CF33819}" type="slidenum">
              <a:rPr kumimoji="0" lang="zh-CN" altLang="en-US" sz="2200" smtClean="0">
                <a:solidFill>
                  <a:srgbClr val="0000FF"/>
                </a:solidFill>
              </a:rPr>
              <a:pPr eaLnBrk="1" hangingPunct="1"/>
              <a:t>28</a:t>
            </a:fld>
            <a:endParaRPr kumimoji="0" lang="en-US" altLang="zh-CN" sz="2200" smtClean="0">
              <a:solidFill>
                <a:srgbClr val="0000FF"/>
              </a:solidFill>
            </a:endParaRPr>
          </a:p>
        </p:txBody>
      </p:sp>
      <p:sp>
        <p:nvSpPr>
          <p:cNvPr id="100357" name="Text Box 5"/>
          <p:cNvSpPr txBox="1">
            <a:spLocks noChangeArrowheads="1"/>
          </p:cNvSpPr>
          <p:nvPr/>
        </p:nvSpPr>
        <p:spPr bwMode="auto">
          <a:xfrm>
            <a:off x="1514475" y="761997"/>
            <a:ext cx="6908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外螺纹的公差带位置见图</a:t>
            </a:r>
            <a:r>
              <a:rPr lang="en-US" altLang="zh-CN" b="1" dirty="0"/>
              <a:t>9.10</a:t>
            </a:r>
            <a:r>
              <a:rPr lang="zh-CN" altLang="en-US" b="1" dirty="0"/>
              <a:t>所示。</a:t>
            </a:r>
          </a:p>
        </p:txBody>
      </p:sp>
      <p:grpSp>
        <p:nvGrpSpPr>
          <p:cNvPr id="100359" name="Group 7"/>
          <p:cNvGrpSpPr>
            <a:grpSpLocks/>
          </p:cNvGrpSpPr>
          <p:nvPr/>
        </p:nvGrpSpPr>
        <p:grpSpPr bwMode="auto">
          <a:xfrm>
            <a:off x="714375" y="1298575"/>
            <a:ext cx="9901238" cy="5265738"/>
            <a:chOff x="450" y="818"/>
            <a:chExt cx="6237" cy="3317"/>
          </a:xfrm>
        </p:grpSpPr>
        <p:pic>
          <p:nvPicPr>
            <p:cNvPr id="29701"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0" y="818"/>
              <a:ext cx="6237" cy="30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9702" name="Text Box 6"/>
            <p:cNvSpPr txBox="1">
              <a:spLocks noChangeArrowheads="1"/>
            </p:cNvSpPr>
            <p:nvPr/>
          </p:nvSpPr>
          <p:spPr bwMode="auto">
            <a:xfrm>
              <a:off x="1744" y="3847"/>
              <a:ext cx="356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a:t>图</a:t>
              </a:r>
              <a:r>
                <a:rPr lang="en-US" altLang="zh-CN" b="1"/>
                <a:t>9.10  </a:t>
              </a:r>
              <a:r>
                <a:rPr lang="zh-CN" altLang="en-US" b="1"/>
                <a:t>外 螺 纹 的 公 差带 位 置</a:t>
              </a:r>
            </a:p>
          </p:txBody>
        </p:sp>
      </p:grpSp>
      <p:sp>
        <p:nvSpPr>
          <p:cNvPr id="7" name="圆角矩形 6">
            <a:hlinkClick r:id="rId3" action="ppaction://hlinksldjump"/>
          </p:cNvPr>
          <p:cNvSpPr/>
          <p:nvPr/>
        </p:nvSpPr>
        <p:spPr bwMode="auto">
          <a:xfrm>
            <a:off x="9597619" y="6127884"/>
            <a:ext cx="1460906" cy="487229"/>
          </a:xfrm>
          <a:prstGeom prst="roundRect">
            <a:avLst>
              <a:gd name="adj" fmla="val 50000"/>
            </a:avLst>
          </a:prstGeom>
          <a:noFill/>
          <a:ln w="38100" cap="flat" cmpd="sng" algn="ctr">
            <a:solidFill>
              <a:srgbClr val="C0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CN" altLang="en-US" sz="2000" b="1" dirty="0" smtClean="0">
                <a:latin typeface="方正舒体" pitchFamily="2" charset="-122"/>
                <a:ea typeface="方正舒体" pitchFamily="2" charset="-122"/>
              </a:rPr>
              <a:t>返回</a:t>
            </a:r>
            <a:r>
              <a:rPr lang="zh-CN" altLang="en-US" sz="2000" b="1" dirty="0" smtClean="0">
                <a:solidFill>
                  <a:srgbClr val="FF0000"/>
                </a:solidFill>
                <a:latin typeface="方正舒体" pitchFamily="2" charset="-122"/>
                <a:ea typeface="方正舒体" pitchFamily="2" charset="-122"/>
              </a:rPr>
              <a:t>目录</a:t>
            </a:r>
            <a:endParaRPr kumimoji="1" lang="zh-CN" altLang="en-US" sz="2000" b="1" i="0" u="none" strike="noStrike" cap="none" normalizeH="0" baseline="0" dirty="0" smtClean="0">
              <a:ln>
                <a:noFill/>
              </a:ln>
              <a:solidFill>
                <a:srgbClr val="FF0000"/>
              </a:solidFill>
              <a:effectLst/>
              <a:latin typeface="方正舒体" pitchFamily="2" charset="-122"/>
              <a:ea typeface="方正舒体"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0357"/>
                                        </p:tgtEl>
                                        <p:attrNameLst>
                                          <p:attrName>style.visibility</p:attrName>
                                        </p:attrNameLst>
                                      </p:cBhvr>
                                      <p:to>
                                        <p:strVal val="visible"/>
                                      </p:to>
                                    </p:set>
                                    <p:animEffect transition="in" filter="wipe(left)">
                                      <p:cBhvr>
                                        <p:cTn id="7" dur="2000"/>
                                        <p:tgtEl>
                                          <p:spTgt spid="10035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nodeType="clickEffect">
                                  <p:stCondLst>
                                    <p:cond delay="0"/>
                                  </p:stCondLst>
                                  <p:childTnLst>
                                    <p:set>
                                      <p:cBhvr>
                                        <p:cTn id="11" dur="1" fill="hold">
                                          <p:stCondLst>
                                            <p:cond delay="0"/>
                                          </p:stCondLst>
                                        </p:cTn>
                                        <p:tgtEl>
                                          <p:spTgt spid="100359"/>
                                        </p:tgtEl>
                                        <p:attrNameLst>
                                          <p:attrName>style.visibility</p:attrName>
                                        </p:attrNameLst>
                                      </p:cBhvr>
                                      <p:to>
                                        <p:strVal val="visible"/>
                                      </p:to>
                                    </p:set>
                                    <p:anim calcmode="lin" valueType="num">
                                      <p:cBhvr additive="base">
                                        <p:cTn id="12" dur="2000" fill="hold"/>
                                        <p:tgtEl>
                                          <p:spTgt spid="100359"/>
                                        </p:tgtEl>
                                        <p:attrNameLst>
                                          <p:attrName>ppt_x</p:attrName>
                                        </p:attrNameLst>
                                      </p:cBhvr>
                                      <p:tavLst>
                                        <p:tav tm="0">
                                          <p:val>
                                            <p:strVal val="#ppt_x"/>
                                          </p:val>
                                        </p:tav>
                                        <p:tav tm="100000">
                                          <p:val>
                                            <p:strVal val="#ppt_x"/>
                                          </p:val>
                                        </p:tav>
                                      </p:tavLst>
                                    </p:anim>
                                    <p:anim calcmode="lin" valueType="num">
                                      <p:cBhvr additive="base">
                                        <p:cTn id="13" dur="2000" fill="hold"/>
                                        <p:tgtEl>
                                          <p:spTgt spid="10035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35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pPr>
              <a:defRPr/>
            </a:pPr>
            <a:fld id="{5C7C149A-CC27-4F31-BF2B-55ADC874561C}" type="slidenum">
              <a:rPr lang="zh-CN" altLang="en-US" smtClean="0"/>
              <a:pPr>
                <a:defRPr/>
              </a:pPr>
              <a:t>29</a:t>
            </a:fld>
            <a:endParaRPr lang="en-US" altLang="zh-CN"/>
          </a:p>
        </p:txBody>
      </p:sp>
      <p:sp>
        <p:nvSpPr>
          <p:cNvPr id="5" name="TextBox 4"/>
          <p:cNvSpPr txBox="1"/>
          <p:nvPr/>
        </p:nvSpPr>
        <p:spPr>
          <a:xfrm>
            <a:off x="1403131" y="457203"/>
            <a:ext cx="6510502" cy="461665"/>
          </a:xfrm>
          <a:prstGeom prst="rect">
            <a:avLst/>
          </a:prstGeom>
          <a:noFill/>
        </p:spPr>
        <p:txBody>
          <a:bodyPr wrap="square" rtlCol="0">
            <a:spAutoFit/>
          </a:bodyPr>
          <a:lstStyle/>
          <a:p>
            <a:r>
              <a:rPr lang="zh-CN" altLang="en-US" b="1" dirty="0" smtClean="0"/>
              <a:t>内、外螺纹的基本偏差数值表见表</a:t>
            </a:r>
            <a:r>
              <a:rPr lang="en-US" altLang="zh-CN" b="1" dirty="0" smtClean="0"/>
              <a:t>9.5</a:t>
            </a:r>
            <a:r>
              <a:rPr lang="zh-CN" altLang="en-US" b="1" dirty="0" smtClean="0"/>
              <a:t>。</a:t>
            </a:r>
            <a:endParaRPr lang="zh-CN" altLang="en-US" b="1" dirty="0"/>
          </a:p>
        </p:txBody>
      </p:sp>
      <p:pic>
        <p:nvPicPr>
          <p:cNvPr id="645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1011" y="938213"/>
            <a:ext cx="9475546" cy="53522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0422729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64514"/>
                                        </p:tgtEl>
                                        <p:attrNameLst>
                                          <p:attrName>style.visibility</p:attrName>
                                        </p:attrNameLst>
                                      </p:cBhvr>
                                      <p:to>
                                        <p:strVal val="visible"/>
                                      </p:to>
                                    </p:set>
                                    <p:anim calcmode="lin" valueType="num">
                                      <p:cBhvr additive="base">
                                        <p:cTn id="12" dur="500" fill="hold"/>
                                        <p:tgtEl>
                                          <p:spTgt spid="64514"/>
                                        </p:tgtEl>
                                        <p:attrNameLst>
                                          <p:attrName>ppt_x</p:attrName>
                                        </p:attrNameLst>
                                      </p:cBhvr>
                                      <p:tavLst>
                                        <p:tav tm="0">
                                          <p:val>
                                            <p:strVal val="#ppt_x"/>
                                          </p:val>
                                        </p:tav>
                                        <p:tav tm="100000">
                                          <p:val>
                                            <p:strVal val="#ppt_x"/>
                                          </p:val>
                                        </p:tav>
                                      </p:tavLst>
                                    </p:anim>
                                    <p:anim calcmode="lin" valueType="num">
                                      <p:cBhvr additive="base">
                                        <p:cTn id="13" dur="500" fill="hold"/>
                                        <p:tgtEl>
                                          <p:spTgt spid="645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灯片编号占位符 5"/>
          <p:cNvSpPr>
            <a:spLocks noGrp="1"/>
          </p:cNvSpPr>
          <p:nvPr>
            <p:ph type="sldNum" sz="quarter" idx="12"/>
          </p:nvPr>
        </p:nvSpPr>
        <p:spPr>
          <a:noFill/>
        </p:spPr>
        <p:txBody>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FC6C4387-F0A2-4293-94E7-D00847C24F9F}" type="slidenum">
              <a:rPr kumimoji="0" lang="zh-CN" altLang="en-US" sz="2200" smtClean="0">
                <a:solidFill>
                  <a:srgbClr val="0000FF"/>
                </a:solidFill>
              </a:rPr>
              <a:pPr eaLnBrk="1" hangingPunct="1"/>
              <a:t>3</a:t>
            </a:fld>
            <a:endParaRPr kumimoji="0" lang="en-US" altLang="zh-CN" sz="2200" smtClean="0">
              <a:solidFill>
                <a:srgbClr val="0000FF"/>
              </a:solidFill>
            </a:endParaRPr>
          </a:p>
        </p:txBody>
      </p:sp>
      <p:sp>
        <p:nvSpPr>
          <p:cNvPr id="4099" name="Text Box 1028"/>
          <p:cNvSpPr txBox="1">
            <a:spLocks noChangeArrowheads="1"/>
          </p:cNvSpPr>
          <p:nvPr/>
        </p:nvSpPr>
        <p:spPr bwMode="auto">
          <a:xfrm>
            <a:off x="700088" y="361462"/>
            <a:ext cx="7048500" cy="654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ctr" eaLnBrk="1" hangingPunct="1">
              <a:spcBef>
                <a:spcPct val="50000"/>
              </a:spcBef>
            </a:pPr>
            <a:r>
              <a:rPr lang="zh-CN" altLang="en-US" sz="3600" b="1" dirty="0">
                <a:solidFill>
                  <a:srgbClr val="FF0000"/>
                </a:solidFill>
              </a:rPr>
              <a:t>内  容  提  要:</a:t>
            </a:r>
          </a:p>
        </p:txBody>
      </p:sp>
      <p:sp>
        <p:nvSpPr>
          <p:cNvPr id="4100" name="Text Box 1029"/>
          <p:cNvSpPr txBox="1">
            <a:spLocks noChangeArrowheads="1"/>
          </p:cNvSpPr>
          <p:nvPr/>
        </p:nvSpPr>
        <p:spPr bwMode="auto">
          <a:xfrm>
            <a:off x="700088" y="1050925"/>
            <a:ext cx="10267950" cy="5048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sz="3000" b="1" dirty="0"/>
              <a:t>1. 螺纹种类和对螺纹结合的使用要求；</a:t>
            </a:r>
          </a:p>
          <a:p>
            <a:pPr eaLnBrk="1" hangingPunct="1">
              <a:lnSpc>
                <a:spcPct val="120000"/>
              </a:lnSpc>
            </a:pPr>
            <a:r>
              <a:rPr lang="zh-CN" altLang="en-US" sz="3000" b="1" dirty="0"/>
              <a:t>2. 普通螺纹的</a:t>
            </a:r>
            <a:r>
              <a:rPr lang="zh-CN" altLang="en-US" sz="3000" b="1" dirty="0">
                <a:solidFill>
                  <a:srgbClr val="CC3300"/>
                </a:solidFill>
              </a:rPr>
              <a:t>牙型和主要几何参数</a:t>
            </a:r>
            <a:r>
              <a:rPr lang="zh-CN" altLang="en-US" sz="3000" b="1" dirty="0"/>
              <a:t>；</a:t>
            </a:r>
          </a:p>
          <a:p>
            <a:pPr eaLnBrk="1" hangingPunct="1">
              <a:lnSpc>
                <a:spcPct val="120000"/>
              </a:lnSpc>
            </a:pPr>
            <a:r>
              <a:rPr lang="zh-CN" altLang="en-US" sz="3000" b="1" dirty="0"/>
              <a:t>3. 螺纹的直径(中径和顶径)偏差、螺距误差和牙侧角偏差对 </a:t>
            </a:r>
          </a:p>
          <a:p>
            <a:pPr eaLnBrk="1" hangingPunct="1">
              <a:lnSpc>
                <a:spcPct val="120000"/>
              </a:lnSpc>
            </a:pPr>
            <a:r>
              <a:rPr lang="zh-CN" altLang="en-US" sz="3000" b="1" dirty="0"/>
              <a:t>    螺纹结合互换性的影响；</a:t>
            </a:r>
          </a:p>
          <a:p>
            <a:pPr eaLnBrk="1" hangingPunct="1">
              <a:lnSpc>
                <a:spcPct val="120000"/>
              </a:lnSpc>
            </a:pPr>
            <a:r>
              <a:rPr lang="zh-CN" altLang="en-US" sz="3000" b="1" dirty="0"/>
              <a:t>4. 螺纹的作用中径、中径公差和中径的合格条件；</a:t>
            </a:r>
          </a:p>
          <a:p>
            <a:pPr eaLnBrk="1" hangingPunct="1">
              <a:lnSpc>
                <a:spcPct val="120000"/>
              </a:lnSpc>
            </a:pPr>
            <a:r>
              <a:rPr lang="zh-CN" altLang="en-US" sz="3000" b="1" dirty="0"/>
              <a:t>5. 螺纹的公差与配合的特点；</a:t>
            </a:r>
          </a:p>
          <a:p>
            <a:pPr eaLnBrk="1" hangingPunct="1">
              <a:lnSpc>
                <a:spcPct val="120000"/>
              </a:lnSpc>
            </a:pPr>
            <a:r>
              <a:rPr lang="zh-CN" altLang="en-US" sz="3000" b="1" dirty="0"/>
              <a:t>6. 螺纹公差与配合标准的基本结构和螺纹精度；</a:t>
            </a:r>
          </a:p>
          <a:p>
            <a:pPr eaLnBrk="1" hangingPunct="1">
              <a:lnSpc>
                <a:spcPct val="120000"/>
              </a:lnSpc>
            </a:pPr>
            <a:r>
              <a:rPr lang="zh-CN" altLang="en-US" sz="3000" b="1" dirty="0"/>
              <a:t>7. </a:t>
            </a:r>
            <a:r>
              <a:rPr lang="zh-CN" altLang="en-US" sz="3000" b="1" dirty="0">
                <a:solidFill>
                  <a:srgbClr val="FF0000"/>
                </a:solidFill>
              </a:rPr>
              <a:t>螺纹在图样上标注的内容及其标注方法</a:t>
            </a:r>
            <a:r>
              <a:rPr lang="zh-CN" altLang="en-US" sz="3000" b="1" dirty="0"/>
              <a:t>；</a:t>
            </a:r>
          </a:p>
          <a:p>
            <a:pPr eaLnBrk="1" hangingPunct="1">
              <a:lnSpc>
                <a:spcPct val="120000"/>
              </a:lnSpc>
            </a:pPr>
            <a:r>
              <a:rPr lang="zh-CN" altLang="en-US" sz="3000" b="1" dirty="0"/>
              <a:t>8. 螺纹的综合检验和单项测量。</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099"/>
                                        </p:tgtEl>
                                        <p:attrNameLst>
                                          <p:attrName>style.visibility</p:attrName>
                                        </p:attrNameLst>
                                      </p:cBhvr>
                                      <p:to>
                                        <p:strVal val="visible"/>
                                      </p:to>
                                    </p:set>
                                    <p:animEffect transition="in" filter="wipe(down)">
                                      <p:cBhvr>
                                        <p:cTn id="7" dur="500"/>
                                        <p:tgtEl>
                                          <p:spTgt spid="409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100"/>
                                        </p:tgtEl>
                                        <p:attrNameLst>
                                          <p:attrName>style.visibility</p:attrName>
                                        </p:attrNameLst>
                                      </p:cBhvr>
                                      <p:to>
                                        <p:strVal val="visible"/>
                                      </p:to>
                                    </p:set>
                                    <p:animEffect transition="in" filter="wipe(left)">
                                      <p:cBhvr>
                                        <p:cTn id="12" dur="500"/>
                                        <p:tgtEl>
                                          <p:spTgt spid="410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4100">
                                            <p:txEl>
                                              <p:pRg st="1" end="1"/>
                                            </p:txEl>
                                          </p:spTgt>
                                        </p:tgtEl>
                                        <p:attrNameLst>
                                          <p:attrName>style.visibility</p:attrName>
                                        </p:attrNameLst>
                                      </p:cBhvr>
                                      <p:to>
                                        <p:strVal val="visible"/>
                                      </p:to>
                                    </p:set>
                                    <p:animEffect transition="in" filter="wipe(left)">
                                      <p:cBhvr>
                                        <p:cTn id="17" dur="500"/>
                                        <p:tgtEl>
                                          <p:spTgt spid="4100">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4100">
                                            <p:txEl>
                                              <p:pRg st="2" end="2"/>
                                            </p:txEl>
                                          </p:spTgt>
                                        </p:tgtEl>
                                        <p:attrNameLst>
                                          <p:attrName>style.visibility</p:attrName>
                                        </p:attrNameLst>
                                      </p:cBhvr>
                                      <p:to>
                                        <p:strVal val="visible"/>
                                      </p:to>
                                    </p:set>
                                    <p:animEffect transition="in" filter="wipe(left)">
                                      <p:cBhvr>
                                        <p:cTn id="22" dur="500"/>
                                        <p:tgtEl>
                                          <p:spTgt spid="4100">
                                            <p:txEl>
                                              <p:pRg st="2" end="2"/>
                                            </p:txEl>
                                          </p:spTgt>
                                        </p:tgtEl>
                                      </p:cBhvr>
                                    </p:animEffect>
                                  </p:childTnLst>
                                </p:cTn>
                              </p:par>
                              <p:par>
                                <p:cTn id="23" presetID="22" presetClass="entr" presetSubtype="8" fill="hold" nodeType="withEffect">
                                  <p:stCondLst>
                                    <p:cond delay="0"/>
                                  </p:stCondLst>
                                  <p:childTnLst>
                                    <p:set>
                                      <p:cBhvr>
                                        <p:cTn id="24" dur="1" fill="hold">
                                          <p:stCondLst>
                                            <p:cond delay="0"/>
                                          </p:stCondLst>
                                        </p:cTn>
                                        <p:tgtEl>
                                          <p:spTgt spid="4100">
                                            <p:txEl>
                                              <p:pRg st="3" end="3"/>
                                            </p:txEl>
                                          </p:spTgt>
                                        </p:tgtEl>
                                        <p:attrNameLst>
                                          <p:attrName>style.visibility</p:attrName>
                                        </p:attrNameLst>
                                      </p:cBhvr>
                                      <p:to>
                                        <p:strVal val="visible"/>
                                      </p:to>
                                    </p:set>
                                    <p:animEffect transition="in" filter="wipe(left)">
                                      <p:cBhvr>
                                        <p:cTn id="25" dur="500"/>
                                        <p:tgtEl>
                                          <p:spTgt spid="4100">
                                            <p:txEl>
                                              <p:pRg st="3" end="3"/>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4100">
                                            <p:txEl>
                                              <p:pRg st="4" end="4"/>
                                            </p:txEl>
                                          </p:spTgt>
                                        </p:tgtEl>
                                        <p:attrNameLst>
                                          <p:attrName>style.visibility</p:attrName>
                                        </p:attrNameLst>
                                      </p:cBhvr>
                                      <p:to>
                                        <p:strVal val="visible"/>
                                      </p:to>
                                    </p:set>
                                    <p:animEffect transition="in" filter="wipe(left)">
                                      <p:cBhvr>
                                        <p:cTn id="30" dur="500"/>
                                        <p:tgtEl>
                                          <p:spTgt spid="4100">
                                            <p:txEl>
                                              <p:pRg st="4" end="4"/>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4100">
                                            <p:txEl>
                                              <p:pRg st="5" end="5"/>
                                            </p:txEl>
                                          </p:spTgt>
                                        </p:tgtEl>
                                        <p:attrNameLst>
                                          <p:attrName>style.visibility</p:attrName>
                                        </p:attrNameLst>
                                      </p:cBhvr>
                                      <p:to>
                                        <p:strVal val="visible"/>
                                      </p:to>
                                    </p:set>
                                    <p:animEffect transition="in" filter="wipe(left)">
                                      <p:cBhvr>
                                        <p:cTn id="35" dur="500"/>
                                        <p:tgtEl>
                                          <p:spTgt spid="4100">
                                            <p:txEl>
                                              <p:pRg st="5" end="5"/>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nodeType="clickEffect">
                                  <p:stCondLst>
                                    <p:cond delay="0"/>
                                  </p:stCondLst>
                                  <p:childTnLst>
                                    <p:set>
                                      <p:cBhvr>
                                        <p:cTn id="39" dur="1" fill="hold">
                                          <p:stCondLst>
                                            <p:cond delay="0"/>
                                          </p:stCondLst>
                                        </p:cTn>
                                        <p:tgtEl>
                                          <p:spTgt spid="4100">
                                            <p:txEl>
                                              <p:pRg st="6" end="6"/>
                                            </p:txEl>
                                          </p:spTgt>
                                        </p:tgtEl>
                                        <p:attrNameLst>
                                          <p:attrName>style.visibility</p:attrName>
                                        </p:attrNameLst>
                                      </p:cBhvr>
                                      <p:to>
                                        <p:strVal val="visible"/>
                                      </p:to>
                                    </p:set>
                                    <p:animEffect transition="in" filter="wipe(left)">
                                      <p:cBhvr>
                                        <p:cTn id="40" dur="500"/>
                                        <p:tgtEl>
                                          <p:spTgt spid="4100">
                                            <p:txEl>
                                              <p:pRg st="6" end="6"/>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nodeType="clickEffect">
                                  <p:stCondLst>
                                    <p:cond delay="0"/>
                                  </p:stCondLst>
                                  <p:childTnLst>
                                    <p:set>
                                      <p:cBhvr>
                                        <p:cTn id="44" dur="1" fill="hold">
                                          <p:stCondLst>
                                            <p:cond delay="0"/>
                                          </p:stCondLst>
                                        </p:cTn>
                                        <p:tgtEl>
                                          <p:spTgt spid="4100">
                                            <p:txEl>
                                              <p:pRg st="7" end="7"/>
                                            </p:txEl>
                                          </p:spTgt>
                                        </p:tgtEl>
                                        <p:attrNameLst>
                                          <p:attrName>style.visibility</p:attrName>
                                        </p:attrNameLst>
                                      </p:cBhvr>
                                      <p:to>
                                        <p:strVal val="visible"/>
                                      </p:to>
                                    </p:set>
                                    <p:animEffect transition="in" filter="wipe(left)">
                                      <p:cBhvr>
                                        <p:cTn id="45" dur="500"/>
                                        <p:tgtEl>
                                          <p:spTgt spid="4100">
                                            <p:txEl>
                                              <p:pRg st="7" end="7"/>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nodeType="clickEffect">
                                  <p:stCondLst>
                                    <p:cond delay="0"/>
                                  </p:stCondLst>
                                  <p:childTnLst>
                                    <p:set>
                                      <p:cBhvr>
                                        <p:cTn id="49" dur="1" fill="hold">
                                          <p:stCondLst>
                                            <p:cond delay="0"/>
                                          </p:stCondLst>
                                        </p:cTn>
                                        <p:tgtEl>
                                          <p:spTgt spid="4100">
                                            <p:txEl>
                                              <p:pRg st="8" end="8"/>
                                            </p:txEl>
                                          </p:spTgt>
                                        </p:tgtEl>
                                        <p:attrNameLst>
                                          <p:attrName>style.visibility</p:attrName>
                                        </p:attrNameLst>
                                      </p:cBhvr>
                                      <p:to>
                                        <p:strVal val="visible"/>
                                      </p:to>
                                    </p:set>
                                    <p:animEffect transition="in" filter="wipe(left)">
                                      <p:cBhvr>
                                        <p:cTn id="50" dur="500"/>
                                        <p:tgtEl>
                                          <p:spTgt spid="4100">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p:bldP spid="410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灯片编号占位符 5"/>
          <p:cNvSpPr>
            <a:spLocks noGrp="1"/>
          </p:cNvSpPr>
          <p:nvPr>
            <p:ph type="sldNum" sz="quarter" idx="12"/>
          </p:nvPr>
        </p:nvSpPr>
        <p:spPr>
          <a:noFill/>
        </p:spPr>
        <p:txBody>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82A537A4-3AC8-4562-9C45-757AEF19E221}" type="slidenum">
              <a:rPr kumimoji="0" lang="zh-CN" altLang="en-US" sz="2200" smtClean="0">
                <a:solidFill>
                  <a:srgbClr val="0000FF"/>
                </a:solidFill>
              </a:rPr>
              <a:pPr eaLnBrk="1" hangingPunct="1"/>
              <a:t>30</a:t>
            </a:fld>
            <a:endParaRPr kumimoji="0" lang="en-US" altLang="zh-CN" sz="2200" smtClean="0">
              <a:solidFill>
                <a:srgbClr val="0000FF"/>
              </a:solidFill>
            </a:endParaRPr>
          </a:p>
        </p:txBody>
      </p:sp>
      <p:sp>
        <p:nvSpPr>
          <p:cNvPr id="101380" name="Text Box 4"/>
          <p:cNvSpPr txBox="1">
            <a:spLocks noChangeArrowheads="1"/>
          </p:cNvSpPr>
          <p:nvPr/>
        </p:nvSpPr>
        <p:spPr bwMode="auto">
          <a:xfrm>
            <a:off x="1136114" y="267416"/>
            <a:ext cx="68135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dirty="0"/>
              <a:t>9.3.3  </a:t>
            </a:r>
            <a:r>
              <a:rPr lang="zh-CN" altLang="en-US" b="1" dirty="0"/>
              <a:t>螺纹的旋合长度与公差精度等级</a:t>
            </a:r>
          </a:p>
        </p:txBody>
      </p:sp>
      <p:sp>
        <p:nvSpPr>
          <p:cNvPr id="101381" name="Text Box 5"/>
          <p:cNvSpPr txBox="1">
            <a:spLocks noChangeArrowheads="1"/>
          </p:cNvSpPr>
          <p:nvPr/>
        </p:nvSpPr>
        <p:spPr bwMode="auto">
          <a:xfrm>
            <a:off x="610486" y="688430"/>
            <a:ext cx="9432159"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dirty="0"/>
              <a:t>        </a:t>
            </a:r>
            <a:r>
              <a:rPr lang="en-US" altLang="zh-CN" b="1" dirty="0"/>
              <a:t>1.  </a:t>
            </a:r>
            <a:r>
              <a:rPr lang="zh-CN" altLang="en-US" b="1" dirty="0"/>
              <a:t>国标规定了普通螺纹的旋合长度为</a:t>
            </a:r>
            <a:r>
              <a:rPr lang="zh-CN" altLang="en-US" b="1" dirty="0">
                <a:solidFill>
                  <a:srgbClr val="FF0000"/>
                </a:solidFill>
              </a:rPr>
              <a:t>短旋合长度（</a:t>
            </a:r>
            <a:r>
              <a:rPr lang="en-US" altLang="zh-CN" b="1" dirty="0">
                <a:solidFill>
                  <a:srgbClr val="FF0000"/>
                </a:solidFill>
              </a:rPr>
              <a:t>S)</a:t>
            </a:r>
            <a:r>
              <a:rPr lang="zh-CN" altLang="en-US" b="1" dirty="0">
                <a:solidFill>
                  <a:srgbClr val="FF0000"/>
                </a:solidFill>
              </a:rPr>
              <a:t>、中等旋合长度</a:t>
            </a:r>
            <a:r>
              <a:rPr lang="en-US" altLang="zh-CN" b="1" dirty="0">
                <a:solidFill>
                  <a:srgbClr val="FF0000"/>
                </a:solidFill>
              </a:rPr>
              <a:t>(N)</a:t>
            </a:r>
            <a:r>
              <a:rPr lang="zh-CN" altLang="en-US" b="1" dirty="0">
                <a:solidFill>
                  <a:srgbClr val="FF0000"/>
                </a:solidFill>
              </a:rPr>
              <a:t>和长旋合长度</a:t>
            </a:r>
            <a:r>
              <a:rPr lang="en-US" altLang="zh-CN" b="1" dirty="0">
                <a:solidFill>
                  <a:srgbClr val="FF0000"/>
                </a:solidFill>
              </a:rPr>
              <a:t>(L)</a:t>
            </a:r>
            <a:r>
              <a:rPr lang="zh-CN" altLang="en-US" b="1" dirty="0"/>
              <a:t>三组</a:t>
            </a:r>
            <a:r>
              <a:rPr lang="en-US" altLang="zh-CN" b="1" dirty="0"/>
              <a:t>,</a:t>
            </a:r>
            <a:r>
              <a:rPr lang="zh-CN" altLang="en-US" b="1" dirty="0"/>
              <a:t>见表</a:t>
            </a:r>
            <a:r>
              <a:rPr lang="en-US" altLang="zh-CN" b="1" dirty="0" smtClean="0"/>
              <a:t>9.7</a:t>
            </a:r>
            <a:r>
              <a:rPr lang="zh-CN" altLang="en-US" b="1" dirty="0" smtClean="0"/>
              <a:t>所</a:t>
            </a:r>
            <a:r>
              <a:rPr lang="zh-CN" altLang="en-US" b="1" dirty="0"/>
              <a:t>示。</a:t>
            </a:r>
          </a:p>
        </p:txBody>
      </p:sp>
      <p:pic>
        <p:nvPicPr>
          <p:cNvPr id="655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2740" y="1682925"/>
            <a:ext cx="9101073" cy="5005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1380"/>
                                        </p:tgtEl>
                                        <p:attrNameLst>
                                          <p:attrName>style.visibility</p:attrName>
                                        </p:attrNameLst>
                                      </p:cBhvr>
                                      <p:to>
                                        <p:strVal val="visible"/>
                                      </p:to>
                                    </p:set>
                                    <p:animEffect transition="in" filter="wipe(left)">
                                      <p:cBhvr>
                                        <p:cTn id="7" dur="2000"/>
                                        <p:tgtEl>
                                          <p:spTgt spid="10138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01381"/>
                                        </p:tgtEl>
                                        <p:attrNameLst>
                                          <p:attrName>style.visibility</p:attrName>
                                        </p:attrNameLst>
                                      </p:cBhvr>
                                      <p:to>
                                        <p:strVal val="visible"/>
                                      </p:to>
                                    </p:set>
                                    <p:animEffect transition="in" filter="wipe(left)">
                                      <p:cBhvr>
                                        <p:cTn id="12" dur="2000"/>
                                        <p:tgtEl>
                                          <p:spTgt spid="101381"/>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65538"/>
                                        </p:tgtEl>
                                        <p:attrNameLst>
                                          <p:attrName>style.visibility</p:attrName>
                                        </p:attrNameLst>
                                      </p:cBhvr>
                                      <p:to>
                                        <p:strVal val="visible"/>
                                      </p:to>
                                    </p:set>
                                    <p:anim calcmode="lin" valueType="num">
                                      <p:cBhvr additive="base">
                                        <p:cTn id="17" dur="500" fill="hold"/>
                                        <p:tgtEl>
                                          <p:spTgt spid="65538"/>
                                        </p:tgtEl>
                                        <p:attrNameLst>
                                          <p:attrName>ppt_x</p:attrName>
                                        </p:attrNameLst>
                                      </p:cBhvr>
                                      <p:tavLst>
                                        <p:tav tm="0">
                                          <p:val>
                                            <p:strVal val="#ppt_x"/>
                                          </p:val>
                                        </p:tav>
                                        <p:tav tm="100000">
                                          <p:val>
                                            <p:strVal val="#ppt_x"/>
                                          </p:val>
                                        </p:tav>
                                      </p:tavLst>
                                    </p:anim>
                                    <p:anim calcmode="lin" valueType="num">
                                      <p:cBhvr additive="base">
                                        <p:cTn id="18" dur="500" fill="hold"/>
                                        <p:tgtEl>
                                          <p:spTgt spid="655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380" grpId="0"/>
      <p:bldP spid="101381"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灯片编号占位符 5"/>
          <p:cNvSpPr>
            <a:spLocks noGrp="1"/>
          </p:cNvSpPr>
          <p:nvPr>
            <p:ph type="sldNum" sz="quarter" idx="12"/>
          </p:nvPr>
        </p:nvSpPr>
        <p:spPr>
          <a:noFill/>
        </p:spPr>
        <p:txBody>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C72C0FA6-8E5E-455C-A028-FCF7226AEC93}" type="slidenum">
              <a:rPr kumimoji="0" lang="zh-CN" altLang="en-US" sz="2200" smtClean="0">
                <a:solidFill>
                  <a:srgbClr val="0000FF"/>
                </a:solidFill>
              </a:rPr>
              <a:pPr eaLnBrk="1" hangingPunct="1"/>
              <a:t>31</a:t>
            </a:fld>
            <a:endParaRPr kumimoji="0" lang="en-US" altLang="zh-CN" sz="2200" smtClean="0">
              <a:solidFill>
                <a:srgbClr val="0000FF"/>
              </a:solidFill>
            </a:endParaRPr>
          </a:p>
        </p:txBody>
      </p:sp>
      <p:sp>
        <p:nvSpPr>
          <p:cNvPr id="102404" name="Text Box 4"/>
          <p:cNvSpPr txBox="1">
            <a:spLocks noChangeArrowheads="1"/>
          </p:cNvSpPr>
          <p:nvPr/>
        </p:nvSpPr>
        <p:spPr bwMode="auto">
          <a:xfrm>
            <a:off x="942008" y="160799"/>
            <a:ext cx="5719763" cy="53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dirty="0"/>
              <a:t> </a:t>
            </a:r>
            <a:r>
              <a:rPr lang="en-US" altLang="zh-CN" b="1" dirty="0"/>
              <a:t>2.  </a:t>
            </a:r>
            <a:r>
              <a:rPr lang="zh-CN" altLang="en-US" b="1" dirty="0"/>
              <a:t>螺纹公差精度</a:t>
            </a:r>
          </a:p>
        </p:txBody>
      </p:sp>
      <p:sp>
        <p:nvSpPr>
          <p:cNvPr id="102405" name="Text Box 5"/>
          <p:cNvSpPr txBox="1">
            <a:spLocks noChangeArrowheads="1"/>
          </p:cNvSpPr>
          <p:nvPr/>
        </p:nvSpPr>
        <p:spPr bwMode="auto">
          <a:xfrm>
            <a:off x="525560" y="565611"/>
            <a:ext cx="9637548"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en-US" altLang="zh-CN" b="1" dirty="0"/>
              <a:t>        </a:t>
            </a:r>
            <a:r>
              <a:rPr lang="zh-CN" altLang="en-US" b="1" dirty="0"/>
              <a:t>普通螺纹公差精度由螺纹公差带和螺纹旋合长度形成了</a:t>
            </a:r>
            <a:r>
              <a:rPr lang="zh-CN" altLang="en-US" b="1" dirty="0">
                <a:solidFill>
                  <a:srgbClr val="FF0000"/>
                </a:solidFill>
              </a:rPr>
              <a:t>精密级</a:t>
            </a:r>
            <a:r>
              <a:rPr lang="zh-CN" altLang="en-US" b="1" dirty="0"/>
              <a:t>、</a:t>
            </a:r>
            <a:r>
              <a:rPr lang="zh-CN" altLang="en-US" b="1" dirty="0">
                <a:solidFill>
                  <a:srgbClr val="FF0000"/>
                </a:solidFill>
              </a:rPr>
              <a:t>中等级</a:t>
            </a:r>
            <a:r>
              <a:rPr lang="zh-CN" altLang="en-US" b="1" dirty="0"/>
              <a:t>和</a:t>
            </a:r>
            <a:r>
              <a:rPr lang="zh-CN" altLang="en-US" b="1" dirty="0">
                <a:solidFill>
                  <a:srgbClr val="FF0000"/>
                </a:solidFill>
              </a:rPr>
              <a:t>粗糙级</a:t>
            </a:r>
            <a:r>
              <a:rPr lang="zh-CN" altLang="en-US" b="1" dirty="0"/>
              <a:t>三个等级。</a:t>
            </a:r>
          </a:p>
        </p:txBody>
      </p:sp>
      <p:sp>
        <p:nvSpPr>
          <p:cNvPr id="102406" name="Text Box 6"/>
          <p:cNvSpPr txBox="1">
            <a:spLocks noChangeArrowheads="1"/>
          </p:cNvSpPr>
          <p:nvPr/>
        </p:nvSpPr>
        <p:spPr bwMode="auto">
          <a:xfrm>
            <a:off x="4191089" y="995626"/>
            <a:ext cx="5719763" cy="535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dirty="0"/>
              <a:t> 国标推荐的螺纹公差带见表</a:t>
            </a:r>
            <a:r>
              <a:rPr lang="en-US" altLang="zh-CN" b="1" dirty="0" smtClean="0"/>
              <a:t>9.6</a:t>
            </a:r>
            <a:r>
              <a:rPr lang="zh-CN" altLang="en-US" b="1" dirty="0" smtClean="0"/>
              <a:t>所</a:t>
            </a:r>
            <a:r>
              <a:rPr lang="zh-CN" altLang="en-US" b="1" dirty="0"/>
              <a:t>示 。</a:t>
            </a:r>
          </a:p>
        </p:txBody>
      </p:sp>
      <p:sp>
        <p:nvSpPr>
          <p:cNvPr id="7" name="圆角矩形 6">
            <a:hlinkClick r:id="rId2" action="ppaction://hlinksldjump"/>
          </p:cNvPr>
          <p:cNvSpPr/>
          <p:nvPr/>
        </p:nvSpPr>
        <p:spPr bwMode="auto">
          <a:xfrm>
            <a:off x="9597619" y="6127884"/>
            <a:ext cx="1460906" cy="487229"/>
          </a:xfrm>
          <a:prstGeom prst="roundRect">
            <a:avLst>
              <a:gd name="adj" fmla="val 50000"/>
            </a:avLst>
          </a:prstGeom>
          <a:noFill/>
          <a:ln w="38100" cap="flat" cmpd="sng" algn="ctr">
            <a:solidFill>
              <a:srgbClr val="C0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CN" altLang="en-US" sz="2000" b="1" dirty="0" smtClean="0">
                <a:latin typeface="方正舒体" pitchFamily="2" charset="-122"/>
                <a:ea typeface="方正舒体" pitchFamily="2" charset="-122"/>
              </a:rPr>
              <a:t>返回</a:t>
            </a:r>
            <a:r>
              <a:rPr lang="zh-CN" altLang="en-US" sz="2000" b="1" dirty="0" smtClean="0">
                <a:solidFill>
                  <a:srgbClr val="FF0000"/>
                </a:solidFill>
                <a:latin typeface="方正舒体" pitchFamily="2" charset="-122"/>
                <a:ea typeface="方正舒体" pitchFamily="2" charset="-122"/>
              </a:rPr>
              <a:t>目录</a:t>
            </a:r>
            <a:endParaRPr kumimoji="1" lang="zh-CN" altLang="en-US" sz="2000" b="1" i="0" u="none" strike="noStrike" cap="none" normalizeH="0" baseline="0" dirty="0" smtClean="0">
              <a:ln>
                <a:noFill/>
              </a:ln>
              <a:solidFill>
                <a:srgbClr val="FF0000"/>
              </a:solidFill>
              <a:effectLst/>
              <a:latin typeface="方正舒体" pitchFamily="2" charset="-122"/>
              <a:ea typeface="方正舒体" pitchFamily="2" charset="-122"/>
            </a:endParaRPr>
          </a:p>
        </p:txBody>
      </p:sp>
      <p:pic>
        <p:nvPicPr>
          <p:cNvPr id="6656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51047" y="1531156"/>
            <a:ext cx="7897703" cy="49931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2404"/>
                                        </p:tgtEl>
                                        <p:attrNameLst>
                                          <p:attrName>style.visibility</p:attrName>
                                        </p:attrNameLst>
                                      </p:cBhvr>
                                      <p:to>
                                        <p:strVal val="visible"/>
                                      </p:to>
                                    </p:set>
                                    <p:animEffect transition="in" filter="wipe(left)">
                                      <p:cBhvr>
                                        <p:cTn id="7" dur="2000"/>
                                        <p:tgtEl>
                                          <p:spTgt spid="10240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02405"/>
                                        </p:tgtEl>
                                        <p:attrNameLst>
                                          <p:attrName>style.visibility</p:attrName>
                                        </p:attrNameLst>
                                      </p:cBhvr>
                                      <p:to>
                                        <p:strVal val="visible"/>
                                      </p:to>
                                    </p:set>
                                    <p:animEffect transition="in" filter="wipe(left)">
                                      <p:cBhvr>
                                        <p:cTn id="12" dur="2000"/>
                                        <p:tgtEl>
                                          <p:spTgt spid="10240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02406"/>
                                        </p:tgtEl>
                                        <p:attrNameLst>
                                          <p:attrName>style.visibility</p:attrName>
                                        </p:attrNameLst>
                                      </p:cBhvr>
                                      <p:to>
                                        <p:strVal val="visible"/>
                                      </p:to>
                                    </p:set>
                                    <p:animEffect transition="in" filter="wipe(left)">
                                      <p:cBhvr>
                                        <p:cTn id="17" dur="1000"/>
                                        <p:tgtEl>
                                          <p:spTgt spid="102406"/>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66563"/>
                                        </p:tgtEl>
                                        <p:attrNameLst>
                                          <p:attrName>style.visibility</p:attrName>
                                        </p:attrNameLst>
                                      </p:cBhvr>
                                      <p:to>
                                        <p:strVal val="visible"/>
                                      </p:to>
                                    </p:set>
                                    <p:anim calcmode="lin" valueType="num">
                                      <p:cBhvr additive="base">
                                        <p:cTn id="22" dur="500" fill="hold"/>
                                        <p:tgtEl>
                                          <p:spTgt spid="66563"/>
                                        </p:tgtEl>
                                        <p:attrNameLst>
                                          <p:attrName>ppt_x</p:attrName>
                                        </p:attrNameLst>
                                      </p:cBhvr>
                                      <p:tavLst>
                                        <p:tav tm="0">
                                          <p:val>
                                            <p:strVal val="#ppt_x"/>
                                          </p:val>
                                        </p:tav>
                                        <p:tav tm="100000">
                                          <p:val>
                                            <p:strVal val="#ppt_x"/>
                                          </p:val>
                                        </p:tav>
                                      </p:tavLst>
                                    </p:anim>
                                    <p:anim calcmode="lin" valueType="num">
                                      <p:cBhvr additive="base">
                                        <p:cTn id="23" dur="500" fill="hold"/>
                                        <p:tgtEl>
                                          <p:spTgt spid="6656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04" grpId="0"/>
      <p:bldP spid="102405" grpId="0"/>
      <p:bldP spid="10240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灯片编号占位符 5"/>
          <p:cNvSpPr>
            <a:spLocks noGrp="1"/>
          </p:cNvSpPr>
          <p:nvPr>
            <p:ph type="sldNum" sz="quarter" idx="12"/>
          </p:nvPr>
        </p:nvSpPr>
        <p:spPr>
          <a:noFill/>
        </p:spPr>
        <p:txBody>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E9D3A6D2-7B83-4CE2-9D29-0E95C2F05127}" type="slidenum">
              <a:rPr kumimoji="0" lang="zh-CN" altLang="en-US" sz="2200" smtClean="0">
                <a:solidFill>
                  <a:srgbClr val="0000FF"/>
                </a:solidFill>
              </a:rPr>
              <a:pPr eaLnBrk="1" hangingPunct="1"/>
              <a:t>32</a:t>
            </a:fld>
            <a:endParaRPr kumimoji="0" lang="en-US" altLang="zh-CN" sz="2200" smtClean="0">
              <a:solidFill>
                <a:srgbClr val="0000FF"/>
              </a:solidFill>
            </a:endParaRPr>
          </a:p>
        </p:txBody>
      </p:sp>
      <p:sp>
        <p:nvSpPr>
          <p:cNvPr id="103429" name="Text Box 5"/>
          <p:cNvSpPr txBox="1">
            <a:spLocks noChangeArrowheads="1"/>
          </p:cNvSpPr>
          <p:nvPr/>
        </p:nvSpPr>
        <p:spPr bwMode="auto">
          <a:xfrm>
            <a:off x="1164040" y="456608"/>
            <a:ext cx="68135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a:t>9.3.4  </a:t>
            </a:r>
            <a:r>
              <a:rPr lang="zh-CN" altLang="en-US" b="1"/>
              <a:t>保证配合性质的其他技术要求</a:t>
            </a:r>
          </a:p>
        </p:txBody>
      </p:sp>
      <p:sp>
        <p:nvSpPr>
          <p:cNvPr id="103430" name="Text Box 6"/>
          <p:cNvSpPr txBox="1">
            <a:spLocks noChangeArrowheads="1"/>
          </p:cNvSpPr>
          <p:nvPr/>
        </p:nvSpPr>
        <p:spPr bwMode="auto">
          <a:xfrm>
            <a:off x="1227540" y="913808"/>
            <a:ext cx="68135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dirty="0"/>
              <a:t>1. </a:t>
            </a:r>
            <a:r>
              <a:rPr lang="zh-CN" altLang="en-US" b="1" dirty="0"/>
              <a:t>几何公差</a:t>
            </a:r>
          </a:p>
        </p:txBody>
      </p:sp>
      <p:sp>
        <p:nvSpPr>
          <p:cNvPr id="103431" name="Text Box 7"/>
          <p:cNvSpPr txBox="1">
            <a:spLocks noChangeArrowheads="1"/>
          </p:cNvSpPr>
          <p:nvPr/>
        </p:nvSpPr>
        <p:spPr bwMode="auto">
          <a:xfrm>
            <a:off x="894165" y="1291633"/>
            <a:ext cx="9857922"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dirty="0"/>
              <a:t>        对</a:t>
            </a:r>
            <a:r>
              <a:rPr lang="zh-CN" altLang="en-US" b="1" dirty="0">
                <a:solidFill>
                  <a:srgbClr val="FF0000"/>
                </a:solidFill>
              </a:rPr>
              <a:t>普通螺纹一般不规定几何公差</a:t>
            </a:r>
            <a:r>
              <a:rPr lang="zh-CN" altLang="en-US" b="1" dirty="0"/>
              <a:t>，但几何公差不得超出螺纹轮廓的公差带所限定的区域。</a:t>
            </a:r>
          </a:p>
        </p:txBody>
      </p:sp>
      <p:sp>
        <p:nvSpPr>
          <p:cNvPr id="103432" name="Text Box 8"/>
          <p:cNvSpPr txBox="1">
            <a:spLocks noChangeArrowheads="1"/>
          </p:cNvSpPr>
          <p:nvPr/>
        </p:nvSpPr>
        <p:spPr bwMode="auto">
          <a:xfrm>
            <a:off x="846865" y="2212383"/>
            <a:ext cx="10133327"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dirty="0"/>
              <a:t>        对</a:t>
            </a:r>
            <a:r>
              <a:rPr lang="zh-CN" altLang="en-US" b="1" dirty="0">
                <a:solidFill>
                  <a:srgbClr val="FF0000"/>
                </a:solidFill>
              </a:rPr>
              <a:t>高精度的螺纹</a:t>
            </a:r>
            <a:r>
              <a:rPr lang="zh-CN" altLang="en-US" b="1" dirty="0"/>
              <a:t>规定了在旋合长度内的圆柱度、同轴度和垂直度公差。它们的公称值一般不大于其中径公差的</a:t>
            </a:r>
            <a:r>
              <a:rPr lang="en-US" altLang="zh-CN" b="1" dirty="0"/>
              <a:t>50%</a:t>
            </a:r>
            <a:r>
              <a:rPr lang="zh-CN" altLang="en-US" b="1" dirty="0"/>
              <a:t>，并按包容要求控制。</a:t>
            </a:r>
          </a:p>
        </p:txBody>
      </p:sp>
      <p:sp>
        <p:nvSpPr>
          <p:cNvPr id="103433" name="Text Box 9"/>
          <p:cNvSpPr txBox="1">
            <a:spLocks noChangeArrowheads="1"/>
          </p:cNvSpPr>
          <p:nvPr/>
        </p:nvSpPr>
        <p:spPr bwMode="auto">
          <a:xfrm>
            <a:off x="1008685" y="3127597"/>
            <a:ext cx="68135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dirty="0"/>
              <a:t>2. </a:t>
            </a:r>
            <a:r>
              <a:rPr lang="zh-CN" altLang="en-US" b="1" dirty="0"/>
              <a:t>表面粗糙度轮廓</a:t>
            </a:r>
          </a:p>
        </p:txBody>
      </p:sp>
      <p:sp>
        <p:nvSpPr>
          <p:cNvPr id="2" name="圆角矩形 1">
            <a:hlinkClick r:id="rId2" action="ppaction://hlinksldjump"/>
          </p:cNvPr>
          <p:cNvSpPr/>
          <p:nvPr/>
        </p:nvSpPr>
        <p:spPr bwMode="auto">
          <a:xfrm>
            <a:off x="9415463" y="6279356"/>
            <a:ext cx="1485900" cy="550068"/>
          </a:xfrm>
          <a:prstGeom prst="roundRect">
            <a:avLst/>
          </a:prstGeom>
          <a:noFill/>
          <a:ln w="38100" cap="flat" cmpd="sng" algn="ctr">
            <a:solidFill>
              <a:schemeClr val="accent1">
                <a:lumMod val="7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zh-CN" altLang="en-US" sz="2400" b="1" i="0" u="none" strike="noStrike" cap="none" normalizeH="0" baseline="0" dirty="0" smtClean="0">
                <a:ln>
                  <a:noFill/>
                </a:ln>
                <a:solidFill>
                  <a:schemeClr val="tx1"/>
                </a:solidFill>
                <a:effectLst/>
                <a:latin typeface="方正舒体" pitchFamily="2" charset="-122"/>
                <a:ea typeface="方正舒体" pitchFamily="2" charset="-122"/>
              </a:rPr>
              <a:t>返回</a:t>
            </a:r>
            <a:r>
              <a:rPr kumimoji="1" lang="zh-CN" altLang="en-US" sz="2400" b="1" i="0" u="none" strike="noStrike" cap="none" normalizeH="0" baseline="0" dirty="0" smtClean="0">
                <a:ln>
                  <a:noFill/>
                </a:ln>
                <a:solidFill>
                  <a:srgbClr val="FF0000"/>
                </a:solidFill>
                <a:effectLst/>
                <a:latin typeface="方正舒体" pitchFamily="2" charset="-122"/>
                <a:ea typeface="方正舒体" pitchFamily="2" charset="-122"/>
              </a:rPr>
              <a:t>目录</a:t>
            </a:r>
          </a:p>
        </p:txBody>
      </p:sp>
      <p:sp>
        <p:nvSpPr>
          <p:cNvPr id="3" name="矩形 2"/>
          <p:cNvSpPr/>
          <p:nvPr/>
        </p:nvSpPr>
        <p:spPr>
          <a:xfrm>
            <a:off x="3887317" y="3141582"/>
            <a:ext cx="2425664" cy="461665"/>
          </a:xfrm>
          <a:prstGeom prst="rect">
            <a:avLst/>
          </a:prstGeom>
        </p:spPr>
        <p:txBody>
          <a:bodyPr wrap="none">
            <a:spAutoFit/>
          </a:bodyPr>
          <a:lstStyle/>
          <a:p>
            <a:pPr eaLnBrk="1" hangingPunct="1"/>
            <a:r>
              <a:rPr lang="zh-CN" altLang="en-US" b="1" dirty="0"/>
              <a:t>参考表</a:t>
            </a:r>
            <a:r>
              <a:rPr lang="en-US" altLang="zh-CN" b="1" dirty="0" smtClean="0"/>
              <a:t>9.8</a:t>
            </a:r>
            <a:r>
              <a:rPr lang="zh-CN" altLang="en-US" b="1" dirty="0" smtClean="0"/>
              <a:t>选取</a:t>
            </a:r>
            <a:r>
              <a:rPr lang="zh-CN" altLang="en-US" b="1" dirty="0"/>
              <a:t>。</a:t>
            </a:r>
          </a:p>
        </p:txBody>
      </p:sp>
      <p:pic>
        <p:nvPicPr>
          <p:cNvPr id="6758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9744" y="3706049"/>
            <a:ext cx="10492555" cy="22533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3429"/>
                                        </p:tgtEl>
                                        <p:attrNameLst>
                                          <p:attrName>style.visibility</p:attrName>
                                        </p:attrNameLst>
                                      </p:cBhvr>
                                      <p:to>
                                        <p:strVal val="visible"/>
                                      </p:to>
                                    </p:set>
                                    <p:animEffect transition="in" filter="wipe(left)">
                                      <p:cBhvr>
                                        <p:cTn id="7" dur="2000"/>
                                        <p:tgtEl>
                                          <p:spTgt spid="10342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03430"/>
                                        </p:tgtEl>
                                        <p:attrNameLst>
                                          <p:attrName>style.visibility</p:attrName>
                                        </p:attrNameLst>
                                      </p:cBhvr>
                                      <p:to>
                                        <p:strVal val="visible"/>
                                      </p:to>
                                    </p:set>
                                    <p:animEffect transition="in" filter="wipe(left)">
                                      <p:cBhvr>
                                        <p:cTn id="12" dur="2000"/>
                                        <p:tgtEl>
                                          <p:spTgt spid="10343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03431"/>
                                        </p:tgtEl>
                                        <p:attrNameLst>
                                          <p:attrName>style.visibility</p:attrName>
                                        </p:attrNameLst>
                                      </p:cBhvr>
                                      <p:to>
                                        <p:strVal val="visible"/>
                                      </p:to>
                                    </p:set>
                                    <p:animEffect transition="in" filter="wipe(left)">
                                      <p:cBhvr>
                                        <p:cTn id="17" dur="2000"/>
                                        <p:tgtEl>
                                          <p:spTgt spid="103431"/>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03432"/>
                                        </p:tgtEl>
                                        <p:attrNameLst>
                                          <p:attrName>style.visibility</p:attrName>
                                        </p:attrNameLst>
                                      </p:cBhvr>
                                      <p:to>
                                        <p:strVal val="visible"/>
                                      </p:to>
                                    </p:set>
                                    <p:animEffect transition="in" filter="wipe(left)">
                                      <p:cBhvr>
                                        <p:cTn id="22" dur="2000"/>
                                        <p:tgtEl>
                                          <p:spTgt spid="103432"/>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03433"/>
                                        </p:tgtEl>
                                        <p:attrNameLst>
                                          <p:attrName>style.visibility</p:attrName>
                                        </p:attrNameLst>
                                      </p:cBhvr>
                                      <p:to>
                                        <p:strVal val="visible"/>
                                      </p:to>
                                    </p:set>
                                    <p:animEffect transition="in" filter="wipe(left)">
                                      <p:cBhvr>
                                        <p:cTn id="27" dur="2000"/>
                                        <p:tgtEl>
                                          <p:spTgt spid="10343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wipe(left)">
                                      <p:cBhvr>
                                        <p:cTn id="32" dur="500"/>
                                        <p:tgtEl>
                                          <p:spTgt spid="3"/>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67586"/>
                                        </p:tgtEl>
                                        <p:attrNameLst>
                                          <p:attrName>style.visibility</p:attrName>
                                        </p:attrNameLst>
                                      </p:cBhvr>
                                      <p:to>
                                        <p:strVal val="visible"/>
                                      </p:to>
                                    </p:set>
                                    <p:anim calcmode="lin" valueType="num">
                                      <p:cBhvr additive="base">
                                        <p:cTn id="37" dur="500" fill="hold"/>
                                        <p:tgtEl>
                                          <p:spTgt spid="67586"/>
                                        </p:tgtEl>
                                        <p:attrNameLst>
                                          <p:attrName>ppt_x</p:attrName>
                                        </p:attrNameLst>
                                      </p:cBhvr>
                                      <p:tavLst>
                                        <p:tav tm="0">
                                          <p:val>
                                            <p:strVal val="#ppt_x"/>
                                          </p:val>
                                        </p:tav>
                                        <p:tav tm="100000">
                                          <p:val>
                                            <p:strVal val="#ppt_x"/>
                                          </p:val>
                                        </p:tav>
                                      </p:tavLst>
                                    </p:anim>
                                    <p:anim calcmode="lin" valueType="num">
                                      <p:cBhvr additive="base">
                                        <p:cTn id="38" dur="500" fill="hold"/>
                                        <p:tgtEl>
                                          <p:spTgt spid="6758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429" grpId="0"/>
      <p:bldP spid="103430" grpId="0"/>
      <p:bldP spid="103431" grpId="0"/>
      <p:bldP spid="103432" grpId="0"/>
      <p:bldP spid="103433" grpId="0"/>
      <p:bldP spid="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灯片编号占位符 5"/>
          <p:cNvSpPr>
            <a:spLocks noGrp="1"/>
          </p:cNvSpPr>
          <p:nvPr>
            <p:ph type="sldNum" sz="quarter" idx="12"/>
          </p:nvPr>
        </p:nvSpPr>
        <p:spPr>
          <a:noFill/>
        </p:spPr>
        <p:txBody>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DD10DCD7-921F-4E70-8A23-7117C5405784}" type="slidenum">
              <a:rPr kumimoji="0" lang="zh-CN" altLang="en-US" sz="2200" smtClean="0">
                <a:solidFill>
                  <a:srgbClr val="0000FF"/>
                </a:solidFill>
              </a:rPr>
              <a:pPr eaLnBrk="1" hangingPunct="1"/>
              <a:t>33</a:t>
            </a:fld>
            <a:endParaRPr kumimoji="0" lang="en-US" altLang="zh-CN" sz="2200" smtClean="0">
              <a:solidFill>
                <a:srgbClr val="0000FF"/>
              </a:solidFill>
            </a:endParaRPr>
          </a:p>
        </p:txBody>
      </p:sp>
      <p:sp>
        <p:nvSpPr>
          <p:cNvPr id="104452" name="Text Box 4"/>
          <p:cNvSpPr txBox="1">
            <a:spLocks noChangeArrowheads="1"/>
          </p:cNvSpPr>
          <p:nvPr/>
        </p:nvSpPr>
        <p:spPr bwMode="auto">
          <a:xfrm>
            <a:off x="772368" y="206375"/>
            <a:ext cx="58039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dirty="0"/>
              <a:t>9.3.5 </a:t>
            </a:r>
            <a:r>
              <a:rPr lang="zh-CN" altLang="en-US" b="1" dirty="0"/>
              <a:t>螺纹公差与配合的选用</a:t>
            </a:r>
          </a:p>
        </p:txBody>
      </p:sp>
      <p:sp>
        <p:nvSpPr>
          <p:cNvPr id="104453" name="Text Box 5"/>
          <p:cNvSpPr txBox="1">
            <a:spLocks noChangeArrowheads="1"/>
          </p:cNvSpPr>
          <p:nvPr/>
        </p:nvSpPr>
        <p:spPr bwMode="auto">
          <a:xfrm>
            <a:off x="785813" y="631825"/>
            <a:ext cx="58039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a:t>1. </a:t>
            </a:r>
            <a:r>
              <a:rPr lang="zh-CN" altLang="en-US" b="1"/>
              <a:t>螺纹公差精度与旋合长度的选用</a:t>
            </a:r>
          </a:p>
        </p:txBody>
      </p:sp>
      <p:sp>
        <p:nvSpPr>
          <p:cNvPr id="104454" name="Text Box 6"/>
          <p:cNvSpPr txBox="1">
            <a:spLocks noChangeArrowheads="1"/>
          </p:cNvSpPr>
          <p:nvPr/>
        </p:nvSpPr>
        <p:spPr bwMode="auto">
          <a:xfrm>
            <a:off x="785813" y="1060450"/>
            <a:ext cx="93694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a:latin typeface="宋体" pitchFamily="2" charset="-122"/>
              </a:rPr>
              <a:t>① </a:t>
            </a:r>
            <a:r>
              <a:rPr lang="en-US" altLang="zh-CN" b="1"/>
              <a:t> </a:t>
            </a:r>
            <a:r>
              <a:rPr lang="zh-CN" altLang="en-US" b="1"/>
              <a:t>螺纹公差精度的选用：主要根据螺纹的用途。</a:t>
            </a:r>
          </a:p>
        </p:txBody>
      </p:sp>
      <p:sp>
        <p:nvSpPr>
          <p:cNvPr id="104455" name="Text Box 7"/>
          <p:cNvSpPr txBox="1">
            <a:spLocks noChangeArrowheads="1"/>
          </p:cNvSpPr>
          <p:nvPr/>
        </p:nvSpPr>
        <p:spPr bwMode="auto">
          <a:xfrm>
            <a:off x="830651" y="1494680"/>
            <a:ext cx="9753600" cy="9363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dirty="0">
                <a:solidFill>
                  <a:srgbClr val="FF0000"/>
                </a:solidFill>
              </a:rPr>
              <a:t>精密级螺纹</a:t>
            </a:r>
            <a:r>
              <a:rPr lang="zh-CN" altLang="en-US" b="1" dirty="0"/>
              <a:t>：用于配合性质稳定、配合间隙小，需保证一定的定心精度</a:t>
            </a:r>
            <a:r>
              <a:rPr lang="zh-CN" altLang="en-US" b="1" dirty="0" smtClean="0"/>
              <a:t>的紧密连接</a:t>
            </a:r>
            <a:r>
              <a:rPr lang="zh-CN" altLang="en-US" b="1" dirty="0"/>
              <a:t>螺纹。</a:t>
            </a:r>
          </a:p>
        </p:txBody>
      </p:sp>
      <p:sp>
        <p:nvSpPr>
          <p:cNvPr id="104456" name="Text Box 8"/>
          <p:cNvSpPr txBox="1">
            <a:spLocks noChangeArrowheads="1"/>
          </p:cNvSpPr>
          <p:nvPr/>
        </p:nvSpPr>
        <p:spPr bwMode="auto">
          <a:xfrm>
            <a:off x="817563" y="2355850"/>
            <a:ext cx="7346950" cy="53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dirty="0">
                <a:solidFill>
                  <a:srgbClr val="FF0000"/>
                </a:solidFill>
              </a:rPr>
              <a:t>中等级螺纹</a:t>
            </a:r>
            <a:r>
              <a:rPr lang="zh-CN" altLang="en-US" b="1" dirty="0"/>
              <a:t>：用于一般用途的螺纹连接。</a:t>
            </a:r>
          </a:p>
        </p:txBody>
      </p:sp>
      <p:sp>
        <p:nvSpPr>
          <p:cNvPr id="104457" name="Text Box 9"/>
          <p:cNvSpPr txBox="1">
            <a:spLocks noChangeArrowheads="1"/>
          </p:cNvSpPr>
          <p:nvPr/>
        </p:nvSpPr>
        <p:spPr bwMode="auto">
          <a:xfrm>
            <a:off x="916787" y="2808239"/>
            <a:ext cx="9581328" cy="9363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dirty="0">
                <a:solidFill>
                  <a:srgbClr val="FF0000"/>
                </a:solidFill>
              </a:rPr>
              <a:t>粗糙级螺纹</a:t>
            </a:r>
            <a:r>
              <a:rPr lang="zh-CN" altLang="en-US" b="1" dirty="0"/>
              <a:t>：用于不重要螺纹连接，以及制造比较困难或热扎棒上和深盲 </a:t>
            </a:r>
            <a:r>
              <a:rPr lang="zh-CN" altLang="en-US" b="1" dirty="0" smtClean="0"/>
              <a:t>孔</a:t>
            </a:r>
            <a:r>
              <a:rPr lang="zh-CN" altLang="en-US" b="1" dirty="0"/>
              <a:t>加工的螺纹。</a:t>
            </a:r>
          </a:p>
        </p:txBody>
      </p:sp>
      <p:sp>
        <p:nvSpPr>
          <p:cNvPr id="104458" name="Text Box 10"/>
          <p:cNvSpPr txBox="1">
            <a:spLocks noChangeArrowheads="1"/>
          </p:cNvSpPr>
          <p:nvPr/>
        </p:nvSpPr>
        <p:spPr bwMode="auto">
          <a:xfrm>
            <a:off x="896938" y="3713163"/>
            <a:ext cx="46370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dirty="0">
                <a:latin typeface="宋体" pitchFamily="2" charset="-122"/>
              </a:rPr>
              <a:t>② </a:t>
            </a:r>
            <a:r>
              <a:rPr lang="en-US" altLang="zh-CN" b="1" dirty="0"/>
              <a:t> </a:t>
            </a:r>
            <a:r>
              <a:rPr lang="zh-CN" altLang="en-US" b="1" dirty="0"/>
              <a:t>螺纹旋合长度的选用：</a:t>
            </a:r>
            <a:endParaRPr lang="en-US" altLang="zh-CN" b="1" dirty="0"/>
          </a:p>
        </p:txBody>
      </p:sp>
      <p:sp>
        <p:nvSpPr>
          <p:cNvPr id="104459" name="Text Box 11"/>
          <p:cNvSpPr txBox="1">
            <a:spLocks noChangeArrowheads="1"/>
          </p:cNvSpPr>
          <p:nvPr/>
        </p:nvSpPr>
        <p:spPr bwMode="auto">
          <a:xfrm>
            <a:off x="896938" y="4152415"/>
            <a:ext cx="9521802" cy="9363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dirty="0">
                <a:solidFill>
                  <a:srgbClr val="FF0000"/>
                </a:solidFill>
              </a:rPr>
              <a:t>短旋合长度（</a:t>
            </a:r>
            <a:r>
              <a:rPr lang="en-US" altLang="zh-CN" b="1" dirty="0">
                <a:solidFill>
                  <a:srgbClr val="FF0000"/>
                </a:solidFill>
              </a:rPr>
              <a:t>S</a:t>
            </a:r>
            <a:r>
              <a:rPr lang="zh-CN" altLang="en-US" b="1" dirty="0">
                <a:solidFill>
                  <a:srgbClr val="FF0000"/>
                </a:solidFill>
              </a:rPr>
              <a:t>）</a:t>
            </a:r>
            <a:r>
              <a:rPr lang="zh-CN" altLang="en-US" b="1" dirty="0"/>
              <a:t>：用于受力不大且受空间位置限制的螺纹，如锁紧用 </a:t>
            </a:r>
            <a:r>
              <a:rPr lang="zh-CN" altLang="en-US" b="1" dirty="0" smtClean="0"/>
              <a:t>的特</a:t>
            </a:r>
            <a:r>
              <a:rPr lang="zh-CN" altLang="en-US" b="1" dirty="0"/>
              <a:t>薄螺母的螺纹。</a:t>
            </a:r>
            <a:endParaRPr lang="en-US" altLang="zh-CN" b="1" dirty="0"/>
          </a:p>
        </p:txBody>
      </p:sp>
      <p:sp>
        <p:nvSpPr>
          <p:cNvPr id="104460" name="Text Box 12"/>
          <p:cNvSpPr txBox="1">
            <a:spLocks noChangeArrowheads="1"/>
          </p:cNvSpPr>
          <p:nvPr/>
        </p:nvSpPr>
        <p:spPr bwMode="auto">
          <a:xfrm>
            <a:off x="944563" y="4978400"/>
            <a:ext cx="9098071" cy="535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dirty="0">
                <a:solidFill>
                  <a:srgbClr val="FF0000"/>
                </a:solidFill>
              </a:rPr>
              <a:t>中等旋合长度（</a:t>
            </a:r>
            <a:r>
              <a:rPr lang="en-US" altLang="zh-CN" b="1" dirty="0">
                <a:solidFill>
                  <a:srgbClr val="FF0000"/>
                </a:solidFill>
              </a:rPr>
              <a:t>N</a:t>
            </a:r>
            <a:r>
              <a:rPr lang="zh-CN" altLang="en-US" b="1" dirty="0">
                <a:solidFill>
                  <a:srgbClr val="FF0000"/>
                </a:solidFill>
              </a:rPr>
              <a:t>）</a:t>
            </a:r>
            <a:r>
              <a:rPr lang="zh-CN" altLang="en-US" b="1" dirty="0"/>
              <a:t>：一般情况都选用中等旋合长度的螺纹。</a:t>
            </a:r>
            <a:endParaRPr lang="en-US" altLang="zh-CN" b="1" dirty="0"/>
          </a:p>
        </p:txBody>
      </p:sp>
      <p:sp>
        <p:nvSpPr>
          <p:cNvPr id="104461" name="Text Box 13"/>
          <p:cNvSpPr txBox="1">
            <a:spLocks noChangeArrowheads="1"/>
          </p:cNvSpPr>
          <p:nvPr/>
        </p:nvSpPr>
        <p:spPr bwMode="auto">
          <a:xfrm>
            <a:off x="881499" y="5508298"/>
            <a:ext cx="9474177" cy="9363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dirty="0">
                <a:solidFill>
                  <a:srgbClr val="FF0000"/>
                </a:solidFill>
              </a:rPr>
              <a:t>长旋合长度（</a:t>
            </a:r>
            <a:r>
              <a:rPr lang="en-US" altLang="zh-CN" b="1" dirty="0">
                <a:solidFill>
                  <a:srgbClr val="FF0000"/>
                </a:solidFill>
              </a:rPr>
              <a:t>L</a:t>
            </a:r>
            <a:r>
              <a:rPr lang="zh-CN" altLang="en-US" b="1" dirty="0">
                <a:solidFill>
                  <a:srgbClr val="FF0000"/>
                </a:solidFill>
              </a:rPr>
              <a:t>）</a:t>
            </a:r>
            <a:r>
              <a:rPr lang="zh-CN" altLang="en-US" b="1" dirty="0"/>
              <a:t>：对于铝合金等强度较低零件上的螺纹，为了保证强度</a:t>
            </a:r>
            <a:r>
              <a:rPr lang="zh-CN" altLang="en-US" b="1" dirty="0" smtClean="0"/>
              <a:t>，可选</a:t>
            </a:r>
            <a:r>
              <a:rPr lang="zh-CN" altLang="en-US" b="1" dirty="0"/>
              <a:t>用长旋合长度的螺纹。</a:t>
            </a:r>
            <a:endParaRPr lang="en-US" altLang="zh-CN" b="1" dirty="0"/>
          </a:p>
        </p:txBody>
      </p:sp>
      <p:sp>
        <p:nvSpPr>
          <p:cNvPr id="104462" name="Rectangle 14"/>
          <p:cNvSpPr>
            <a:spLocks noChangeArrowheads="1"/>
          </p:cNvSpPr>
          <p:nvPr/>
        </p:nvSpPr>
        <p:spPr bwMode="auto">
          <a:xfrm>
            <a:off x="4884738" y="3697288"/>
            <a:ext cx="56705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b="1" dirty="0"/>
              <a:t>对于调整用螺纹，可根据调整行程选取。</a:t>
            </a:r>
            <a:endParaRPr lang="en-US" altLang="zh-CN" b="1"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4452"/>
                                        </p:tgtEl>
                                        <p:attrNameLst>
                                          <p:attrName>style.visibility</p:attrName>
                                        </p:attrNameLst>
                                      </p:cBhvr>
                                      <p:to>
                                        <p:strVal val="visible"/>
                                      </p:to>
                                    </p:set>
                                    <p:animEffect transition="in" filter="wipe(left)">
                                      <p:cBhvr>
                                        <p:cTn id="7" dur="2000"/>
                                        <p:tgtEl>
                                          <p:spTgt spid="10445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04453"/>
                                        </p:tgtEl>
                                        <p:attrNameLst>
                                          <p:attrName>style.visibility</p:attrName>
                                        </p:attrNameLst>
                                      </p:cBhvr>
                                      <p:to>
                                        <p:strVal val="visible"/>
                                      </p:to>
                                    </p:set>
                                    <p:animEffect transition="in" filter="wipe(left)">
                                      <p:cBhvr>
                                        <p:cTn id="12" dur="2000"/>
                                        <p:tgtEl>
                                          <p:spTgt spid="10445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04454"/>
                                        </p:tgtEl>
                                        <p:attrNameLst>
                                          <p:attrName>style.visibility</p:attrName>
                                        </p:attrNameLst>
                                      </p:cBhvr>
                                      <p:to>
                                        <p:strVal val="visible"/>
                                      </p:to>
                                    </p:set>
                                    <p:animEffect transition="in" filter="wipe(left)">
                                      <p:cBhvr>
                                        <p:cTn id="17" dur="2000"/>
                                        <p:tgtEl>
                                          <p:spTgt spid="104454"/>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04455"/>
                                        </p:tgtEl>
                                        <p:attrNameLst>
                                          <p:attrName>style.visibility</p:attrName>
                                        </p:attrNameLst>
                                      </p:cBhvr>
                                      <p:to>
                                        <p:strVal val="visible"/>
                                      </p:to>
                                    </p:set>
                                    <p:animEffect transition="in" filter="wipe(left)">
                                      <p:cBhvr>
                                        <p:cTn id="22" dur="2000"/>
                                        <p:tgtEl>
                                          <p:spTgt spid="104455"/>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04456"/>
                                        </p:tgtEl>
                                        <p:attrNameLst>
                                          <p:attrName>style.visibility</p:attrName>
                                        </p:attrNameLst>
                                      </p:cBhvr>
                                      <p:to>
                                        <p:strVal val="visible"/>
                                      </p:to>
                                    </p:set>
                                    <p:animEffect transition="in" filter="wipe(left)">
                                      <p:cBhvr>
                                        <p:cTn id="27" dur="2000"/>
                                        <p:tgtEl>
                                          <p:spTgt spid="104456"/>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04457"/>
                                        </p:tgtEl>
                                        <p:attrNameLst>
                                          <p:attrName>style.visibility</p:attrName>
                                        </p:attrNameLst>
                                      </p:cBhvr>
                                      <p:to>
                                        <p:strVal val="visible"/>
                                      </p:to>
                                    </p:set>
                                    <p:animEffect transition="in" filter="wipe(left)">
                                      <p:cBhvr>
                                        <p:cTn id="32" dur="2000"/>
                                        <p:tgtEl>
                                          <p:spTgt spid="104457"/>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04458"/>
                                        </p:tgtEl>
                                        <p:attrNameLst>
                                          <p:attrName>style.visibility</p:attrName>
                                        </p:attrNameLst>
                                      </p:cBhvr>
                                      <p:to>
                                        <p:strVal val="visible"/>
                                      </p:to>
                                    </p:set>
                                    <p:animEffect transition="in" filter="wipe(left)">
                                      <p:cBhvr>
                                        <p:cTn id="37" dur="2000"/>
                                        <p:tgtEl>
                                          <p:spTgt spid="104458"/>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04462"/>
                                        </p:tgtEl>
                                        <p:attrNameLst>
                                          <p:attrName>style.visibility</p:attrName>
                                        </p:attrNameLst>
                                      </p:cBhvr>
                                      <p:to>
                                        <p:strVal val="visible"/>
                                      </p:to>
                                    </p:set>
                                    <p:animEffect transition="in" filter="wipe(left)">
                                      <p:cBhvr>
                                        <p:cTn id="42" dur="1000"/>
                                        <p:tgtEl>
                                          <p:spTgt spid="104462"/>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04459"/>
                                        </p:tgtEl>
                                        <p:attrNameLst>
                                          <p:attrName>style.visibility</p:attrName>
                                        </p:attrNameLst>
                                      </p:cBhvr>
                                      <p:to>
                                        <p:strVal val="visible"/>
                                      </p:to>
                                    </p:set>
                                    <p:animEffect transition="in" filter="wipe(left)">
                                      <p:cBhvr>
                                        <p:cTn id="47" dur="2000"/>
                                        <p:tgtEl>
                                          <p:spTgt spid="104459"/>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104460"/>
                                        </p:tgtEl>
                                        <p:attrNameLst>
                                          <p:attrName>style.visibility</p:attrName>
                                        </p:attrNameLst>
                                      </p:cBhvr>
                                      <p:to>
                                        <p:strVal val="visible"/>
                                      </p:to>
                                    </p:set>
                                    <p:animEffect transition="in" filter="wipe(left)">
                                      <p:cBhvr>
                                        <p:cTn id="52" dur="2000"/>
                                        <p:tgtEl>
                                          <p:spTgt spid="104460"/>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104461"/>
                                        </p:tgtEl>
                                        <p:attrNameLst>
                                          <p:attrName>style.visibility</p:attrName>
                                        </p:attrNameLst>
                                      </p:cBhvr>
                                      <p:to>
                                        <p:strVal val="visible"/>
                                      </p:to>
                                    </p:set>
                                    <p:animEffect transition="in" filter="wipe(left)">
                                      <p:cBhvr>
                                        <p:cTn id="57" dur="2000"/>
                                        <p:tgtEl>
                                          <p:spTgt spid="1044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452" grpId="0"/>
      <p:bldP spid="104453" grpId="0"/>
      <p:bldP spid="104454" grpId="0"/>
      <p:bldP spid="104455" grpId="0"/>
      <p:bldP spid="104456" grpId="0"/>
      <p:bldP spid="104457" grpId="0"/>
      <p:bldP spid="104458" grpId="0"/>
      <p:bldP spid="104459" grpId="0"/>
      <p:bldP spid="104460" grpId="0"/>
      <p:bldP spid="104461" grpId="0"/>
      <p:bldP spid="10446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灯片编号占位符 5"/>
          <p:cNvSpPr>
            <a:spLocks noGrp="1"/>
          </p:cNvSpPr>
          <p:nvPr>
            <p:ph type="sldNum" sz="quarter" idx="12"/>
          </p:nvPr>
        </p:nvSpPr>
        <p:spPr>
          <a:noFill/>
        </p:spPr>
        <p:txBody>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1FFADB18-2283-42A7-918B-A434F1CFE5C1}" type="slidenum">
              <a:rPr kumimoji="0" lang="zh-CN" altLang="en-US" sz="2200" smtClean="0">
                <a:solidFill>
                  <a:srgbClr val="0000FF"/>
                </a:solidFill>
              </a:rPr>
              <a:pPr eaLnBrk="1" hangingPunct="1"/>
              <a:t>34</a:t>
            </a:fld>
            <a:endParaRPr kumimoji="0" lang="en-US" altLang="zh-CN" sz="2200" smtClean="0">
              <a:solidFill>
                <a:srgbClr val="0000FF"/>
              </a:solidFill>
            </a:endParaRPr>
          </a:p>
        </p:txBody>
      </p:sp>
      <p:sp>
        <p:nvSpPr>
          <p:cNvPr id="105476" name="Text Box 4"/>
          <p:cNvSpPr txBox="1">
            <a:spLocks noChangeArrowheads="1"/>
          </p:cNvSpPr>
          <p:nvPr/>
        </p:nvSpPr>
        <p:spPr bwMode="auto">
          <a:xfrm>
            <a:off x="952623" y="209793"/>
            <a:ext cx="58039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a:t>2. </a:t>
            </a:r>
            <a:r>
              <a:rPr lang="zh-CN" altLang="en-US" b="1"/>
              <a:t>螺纹公差带与配合的选用</a:t>
            </a:r>
          </a:p>
        </p:txBody>
      </p:sp>
      <p:sp>
        <p:nvSpPr>
          <p:cNvPr id="105477" name="Text Box 5"/>
          <p:cNvSpPr txBox="1">
            <a:spLocks noChangeArrowheads="1"/>
          </p:cNvSpPr>
          <p:nvPr/>
        </p:nvSpPr>
        <p:spPr bwMode="auto">
          <a:xfrm>
            <a:off x="5260123" y="212834"/>
            <a:ext cx="4293804"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dirty="0">
                <a:latin typeface="宋体" pitchFamily="2" charset="-122"/>
              </a:rPr>
              <a:t>① </a:t>
            </a:r>
            <a:r>
              <a:rPr lang="en-US" altLang="zh-CN" b="1" dirty="0"/>
              <a:t> </a:t>
            </a:r>
            <a:r>
              <a:rPr lang="zh-CN" altLang="en-US" b="1" dirty="0"/>
              <a:t>螺纹公差带的选用</a:t>
            </a:r>
          </a:p>
        </p:txBody>
      </p:sp>
      <p:sp>
        <p:nvSpPr>
          <p:cNvPr id="105478" name="Text Box 6"/>
          <p:cNvSpPr txBox="1">
            <a:spLocks noChangeArrowheads="1"/>
          </p:cNvSpPr>
          <p:nvPr/>
        </p:nvSpPr>
        <p:spPr bwMode="auto">
          <a:xfrm>
            <a:off x="434976" y="646923"/>
            <a:ext cx="9859908"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dirty="0"/>
              <a:t>        在设计螺纹零件时，为了减少螺纹刀具和螺纹量规品种、规格，提高提高经济效益，应选取标准推荐的公差带，即从表</a:t>
            </a:r>
            <a:r>
              <a:rPr lang="en-US" altLang="zh-CN" b="1" dirty="0" smtClean="0"/>
              <a:t>9.6</a:t>
            </a:r>
            <a:r>
              <a:rPr lang="zh-CN" altLang="en-US" b="1" dirty="0" smtClean="0"/>
              <a:t>中</a:t>
            </a:r>
            <a:r>
              <a:rPr lang="zh-CN" altLang="en-US" b="1" dirty="0"/>
              <a:t>选取。</a:t>
            </a:r>
          </a:p>
        </p:txBody>
      </p:sp>
      <p:pic>
        <p:nvPicPr>
          <p:cNvPr id="1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56005" y="1609986"/>
            <a:ext cx="7897703" cy="49931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Line 19"/>
          <p:cNvSpPr>
            <a:spLocks noChangeShapeType="1"/>
          </p:cNvSpPr>
          <p:nvPr/>
        </p:nvSpPr>
        <p:spPr bwMode="auto">
          <a:xfrm>
            <a:off x="1560775" y="6378943"/>
            <a:ext cx="5977704" cy="25438"/>
          </a:xfrm>
          <a:prstGeom prst="line">
            <a:avLst/>
          </a:prstGeom>
          <a:noFill/>
          <a:ln w="571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5476"/>
                                        </p:tgtEl>
                                        <p:attrNameLst>
                                          <p:attrName>style.visibility</p:attrName>
                                        </p:attrNameLst>
                                      </p:cBhvr>
                                      <p:to>
                                        <p:strVal val="visible"/>
                                      </p:to>
                                    </p:set>
                                    <p:animEffect transition="in" filter="wipe(left)">
                                      <p:cBhvr>
                                        <p:cTn id="7" dur="2000"/>
                                        <p:tgtEl>
                                          <p:spTgt spid="10547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05477"/>
                                        </p:tgtEl>
                                        <p:attrNameLst>
                                          <p:attrName>style.visibility</p:attrName>
                                        </p:attrNameLst>
                                      </p:cBhvr>
                                      <p:to>
                                        <p:strVal val="visible"/>
                                      </p:to>
                                    </p:set>
                                    <p:animEffect transition="in" filter="wipe(left)">
                                      <p:cBhvr>
                                        <p:cTn id="12" dur="2000"/>
                                        <p:tgtEl>
                                          <p:spTgt spid="10547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05478"/>
                                        </p:tgtEl>
                                        <p:attrNameLst>
                                          <p:attrName>style.visibility</p:attrName>
                                        </p:attrNameLst>
                                      </p:cBhvr>
                                      <p:to>
                                        <p:strVal val="visible"/>
                                      </p:to>
                                    </p:set>
                                    <p:animEffect transition="in" filter="wipe(left)">
                                      <p:cBhvr>
                                        <p:cTn id="17" dur="2000"/>
                                        <p:tgtEl>
                                          <p:spTgt spid="105478"/>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ppt_x"/>
                                          </p:val>
                                        </p:tav>
                                        <p:tav tm="100000">
                                          <p:val>
                                            <p:strVal val="#ppt_x"/>
                                          </p:val>
                                        </p:tav>
                                      </p:tavLst>
                                    </p:anim>
                                    <p:anim calcmode="lin" valueType="num">
                                      <p:cBhvr additive="base">
                                        <p:cTn id="23"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wipe(left)">
                                      <p:cBhvr>
                                        <p:cTn id="28"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476" grpId="0"/>
      <p:bldP spid="105477" grpId="0"/>
      <p:bldP spid="105478" grpId="0"/>
      <p:bldP spid="12"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灯片编号占位符 3"/>
          <p:cNvSpPr>
            <a:spLocks noGrp="1"/>
          </p:cNvSpPr>
          <p:nvPr>
            <p:ph type="sldNum" sz="quarter" idx="12"/>
          </p:nvPr>
        </p:nvSpPr>
        <p:spPr>
          <a:noFill/>
        </p:spPr>
        <p:txBody>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3952A1CF-C5A7-4CDC-A892-03579FD07D42}" type="slidenum">
              <a:rPr kumimoji="0" lang="zh-CN" altLang="en-US" sz="2200" smtClean="0">
                <a:solidFill>
                  <a:srgbClr val="0000FF"/>
                </a:solidFill>
              </a:rPr>
              <a:pPr eaLnBrk="1" hangingPunct="1"/>
              <a:t>35</a:t>
            </a:fld>
            <a:endParaRPr kumimoji="0" lang="en-US" altLang="zh-CN" sz="2200" smtClean="0">
              <a:solidFill>
                <a:srgbClr val="0000FF"/>
              </a:solidFill>
            </a:endParaRPr>
          </a:p>
        </p:txBody>
      </p:sp>
      <p:sp>
        <p:nvSpPr>
          <p:cNvPr id="43030" name="Text Box 22"/>
          <p:cNvSpPr txBox="1">
            <a:spLocks noChangeArrowheads="1"/>
          </p:cNvSpPr>
          <p:nvPr/>
        </p:nvSpPr>
        <p:spPr bwMode="auto">
          <a:xfrm>
            <a:off x="791897" y="951424"/>
            <a:ext cx="46370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a:latin typeface="宋体" pitchFamily="2" charset="-122"/>
              </a:rPr>
              <a:t>② </a:t>
            </a:r>
            <a:r>
              <a:rPr lang="en-US" altLang="zh-CN" b="1"/>
              <a:t> </a:t>
            </a:r>
            <a:r>
              <a:rPr lang="zh-CN" altLang="en-US" b="1"/>
              <a:t>螺纹配合的选用：</a:t>
            </a:r>
            <a:endParaRPr lang="en-US" altLang="zh-CN" b="1"/>
          </a:p>
        </p:txBody>
      </p:sp>
      <p:sp>
        <p:nvSpPr>
          <p:cNvPr id="43031" name="Text Box 23"/>
          <p:cNvSpPr txBox="1">
            <a:spLocks noChangeArrowheads="1"/>
          </p:cNvSpPr>
          <p:nvPr/>
        </p:nvSpPr>
        <p:spPr bwMode="auto">
          <a:xfrm>
            <a:off x="523875" y="1408624"/>
            <a:ext cx="10028238" cy="968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a:t>       为了保证螺纹副有足够的接触高度，以保证连接强度，应优先选用</a:t>
            </a:r>
            <a:r>
              <a:rPr lang="en-US" altLang="zh-CN" b="1">
                <a:solidFill>
                  <a:srgbClr val="FF0000"/>
                </a:solidFill>
              </a:rPr>
              <a:t>H/g</a:t>
            </a:r>
            <a:r>
              <a:rPr lang="zh-CN" altLang="en-US" b="1">
                <a:solidFill>
                  <a:srgbClr val="FF0000"/>
                </a:solidFill>
              </a:rPr>
              <a:t>、</a:t>
            </a:r>
            <a:r>
              <a:rPr lang="en-US" altLang="zh-CN" b="1">
                <a:solidFill>
                  <a:srgbClr val="FF0000"/>
                </a:solidFill>
              </a:rPr>
              <a:t>H/h</a:t>
            </a:r>
            <a:r>
              <a:rPr lang="zh-CN" altLang="en-US" b="1">
                <a:solidFill>
                  <a:srgbClr val="FF0000"/>
                </a:solidFill>
              </a:rPr>
              <a:t>和</a:t>
            </a:r>
            <a:r>
              <a:rPr lang="en-US" altLang="zh-CN" b="1">
                <a:solidFill>
                  <a:srgbClr val="FF0000"/>
                </a:solidFill>
              </a:rPr>
              <a:t>G/h</a:t>
            </a:r>
            <a:r>
              <a:rPr lang="zh-CN" altLang="en-US" b="1">
                <a:solidFill>
                  <a:srgbClr val="FF0000"/>
                </a:solidFill>
              </a:rPr>
              <a:t>配合。</a:t>
            </a:r>
          </a:p>
        </p:txBody>
      </p:sp>
      <p:sp>
        <p:nvSpPr>
          <p:cNvPr id="43032" name="Text Box 24"/>
          <p:cNvSpPr txBox="1">
            <a:spLocks noChangeArrowheads="1"/>
          </p:cNvSpPr>
          <p:nvPr/>
        </p:nvSpPr>
        <p:spPr bwMode="auto">
          <a:xfrm>
            <a:off x="873125" y="2392765"/>
            <a:ext cx="10028238" cy="53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a:t>对于公称直径</a:t>
            </a:r>
            <a:r>
              <a:rPr lang="zh-CN" altLang="en-US" b="1">
                <a:latin typeface="宋体" pitchFamily="2" charset="-122"/>
              </a:rPr>
              <a:t>≤</a:t>
            </a:r>
            <a:r>
              <a:rPr lang="en-US" altLang="zh-CN" b="1">
                <a:latin typeface="宋体" pitchFamily="2" charset="-122"/>
              </a:rPr>
              <a:t>1.4mm</a:t>
            </a:r>
            <a:r>
              <a:rPr lang="zh-CN" altLang="en-US" b="1">
                <a:latin typeface="宋体" pitchFamily="2" charset="-122"/>
              </a:rPr>
              <a:t>的螺纹</a:t>
            </a:r>
            <a:r>
              <a:rPr lang="zh-CN" altLang="en-US" b="1"/>
              <a:t>，应选用</a:t>
            </a:r>
            <a:r>
              <a:rPr lang="en-US" altLang="zh-CN" b="1">
                <a:solidFill>
                  <a:srgbClr val="FF0000"/>
                </a:solidFill>
              </a:rPr>
              <a:t>5H/6g</a:t>
            </a:r>
            <a:r>
              <a:rPr lang="zh-CN" altLang="en-US" b="1">
                <a:solidFill>
                  <a:srgbClr val="FF0000"/>
                </a:solidFill>
              </a:rPr>
              <a:t>、</a:t>
            </a:r>
            <a:r>
              <a:rPr lang="en-US" altLang="zh-CN" b="1">
                <a:solidFill>
                  <a:srgbClr val="FF0000"/>
                </a:solidFill>
              </a:rPr>
              <a:t>4H/6h</a:t>
            </a:r>
            <a:r>
              <a:rPr lang="zh-CN" altLang="en-US" b="1">
                <a:solidFill>
                  <a:srgbClr val="FF0000"/>
                </a:solidFill>
              </a:rPr>
              <a:t>或更精密的配合。</a:t>
            </a:r>
          </a:p>
        </p:txBody>
      </p:sp>
      <p:grpSp>
        <p:nvGrpSpPr>
          <p:cNvPr id="43035" name="Group 27"/>
          <p:cNvGrpSpPr>
            <a:grpSpLocks/>
          </p:cNvGrpSpPr>
          <p:nvPr/>
        </p:nvGrpSpPr>
        <p:grpSpPr bwMode="auto">
          <a:xfrm>
            <a:off x="1141147" y="3154874"/>
            <a:ext cx="2268538" cy="1392238"/>
            <a:chOff x="532" y="1600"/>
            <a:chExt cx="1429" cy="877"/>
          </a:xfrm>
        </p:grpSpPr>
        <p:sp>
          <p:nvSpPr>
            <p:cNvPr id="35851" name="Text Box 25"/>
            <p:cNvSpPr txBox="1">
              <a:spLocks noChangeArrowheads="1"/>
            </p:cNvSpPr>
            <p:nvPr/>
          </p:nvSpPr>
          <p:spPr bwMode="auto">
            <a:xfrm>
              <a:off x="532" y="1656"/>
              <a:ext cx="1267" cy="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a:t>对于需要涂</a:t>
              </a:r>
            </a:p>
            <a:p>
              <a:pPr eaLnBrk="1" hangingPunct="1">
                <a:lnSpc>
                  <a:spcPct val="120000"/>
                </a:lnSpc>
              </a:pPr>
              <a:r>
                <a:rPr lang="zh-CN" altLang="en-US" b="1"/>
                <a:t>镀的外螺纹</a:t>
              </a:r>
              <a:endParaRPr lang="zh-CN" altLang="en-US" b="1">
                <a:solidFill>
                  <a:srgbClr val="FF0000"/>
                </a:solidFill>
              </a:endParaRPr>
            </a:p>
          </p:txBody>
        </p:sp>
        <p:sp>
          <p:nvSpPr>
            <p:cNvPr id="35852" name="AutoShape 26"/>
            <p:cNvSpPr>
              <a:spLocks/>
            </p:cNvSpPr>
            <p:nvPr/>
          </p:nvSpPr>
          <p:spPr bwMode="auto">
            <a:xfrm>
              <a:off x="1693" y="1600"/>
              <a:ext cx="268" cy="877"/>
            </a:xfrm>
            <a:prstGeom prst="leftBrace">
              <a:avLst>
                <a:gd name="adj1" fmla="val 27270"/>
                <a:gd name="adj2" fmla="val 50000"/>
              </a:avLst>
            </a:pr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43036" name="Text Box 28"/>
          <p:cNvSpPr txBox="1">
            <a:spLocks noChangeArrowheads="1"/>
          </p:cNvSpPr>
          <p:nvPr/>
        </p:nvSpPr>
        <p:spPr bwMode="auto">
          <a:xfrm>
            <a:off x="3528747" y="2967549"/>
            <a:ext cx="69580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a:latin typeface="宋体" pitchFamily="2" charset="-122"/>
              </a:rPr>
              <a:t>① 当涂层厚度为</a:t>
            </a:r>
            <a:r>
              <a:rPr lang="en-US" altLang="zh-CN" b="1">
                <a:latin typeface="宋体" pitchFamily="2" charset="-122"/>
              </a:rPr>
              <a:t>10μm</a:t>
            </a:r>
            <a:r>
              <a:rPr lang="zh-CN" altLang="en-US" b="1">
                <a:latin typeface="宋体" pitchFamily="2" charset="-122"/>
              </a:rPr>
              <a:t>时，可选用</a:t>
            </a:r>
            <a:r>
              <a:rPr lang="en-US" altLang="zh-CN" b="1">
                <a:solidFill>
                  <a:srgbClr val="FF0000"/>
                </a:solidFill>
                <a:latin typeface="宋体" pitchFamily="2" charset="-122"/>
              </a:rPr>
              <a:t>g</a:t>
            </a:r>
            <a:r>
              <a:rPr lang="zh-CN" altLang="en-US" b="1">
                <a:latin typeface="宋体" pitchFamily="2" charset="-122"/>
              </a:rPr>
              <a:t>。</a:t>
            </a:r>
          </a:p>
        </p:txBody>
      </p:sp>
      <p:sp>
        <p:nvSpPr>
          <p:cNvPr id="43037" name="Rectangle 29"/>
          <p:cNvSpPr>
            <a:spLocks noChangeArrowheads="1"/>
          </p:cNvSpPr>
          <p:nvPr/>
        </p:nvSpPr>
        <p:spPr bwMode="auto">
          <a:xfrm>
            <a:off x="3528747" y="4207387"/>
            <a:ext cx="62087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b="1"/>
              <a:t>③当涂层厚度为</a:t>
            </a:r>
            <a:r>
              <a:rPr lang="en-US" altLang="zh-CN" b="1"/>
              <a:t>30μm</a:t>
            </a:r>
            <a:r>
              <a:rPr lang="zh-CN" altLang="en-US" b="1"/>
              <a:t>时，可选用</a:t>
            </a:r>
            <a:r>
              <a:rPr lang="en-US" altLang="zh-CN" b="1">
                <a:solidFill>
                  <a:srgbClr val="FF0000"/>
                </a:solidFill>
              </a:rPr>
              <a:t>e</a:t>
            </a:r>
            <a:r>
              <a:rPr lang="zh-CN" altLang="en-US" b="1"/>
              <a:t>。</a:t>
            </a:r>
          </a:p>
        </p:txBody>
      </p:sp>
      <p:sp>
        <p:nvSpPr>
          <p:cNvPr id="43038" name="Text Box 30"/>
          <p:cNvSpPr txBox="1">
            <a:spLocks noChangeArrowheads="1"/>
          </p:cNvSpPr>
          <p:nvPr/>
        </p:nvSpPr>
        <p:spPr bwMode="auto">
          <a:xfrm>
            <a:off x="3528747" y="3596199"/>
            <a:ext cx="69580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a:t>②</a:t>
            </a:r>
            <a:r>
              <a:rPr lang="zh-CN" altLang="en-US" b="1">
                <a:latin typeface="宋体" pitchFamily="2" charset="-122"/>
              </a:rPr>
              <a:t> 当涂层厚度为</a:t>
            </a:r>
            <a:r>
              <a:rPr lang="en-US" altLang="zh-CN" b="1">
                <a:latin typeface="宋体" pitchFamily="2" charset="-122"/>
              </a:rPr>
              <a:t>20μm</a:t>
            </a:r>
            <a:r>
              <a:rPr lang="zh-CN" altLang="en-US" b="1">
                <a:latin typeface="宋体" pitchFamily="2" charset="-122"/>
              </a:rPr>
              <a:t>时，可选用</a:t>
            </a:r>
            <a:r>
              <a:rPr lang="en-US" altLang="zh-CN" b="1">
                <a:solidFill>
                  <a:srgbClr val="FF0000"/>
                </a:solidFill>
                <a:latin typeface="宋体" pitchFamily="2" charset="-122"/>
              </a:rPr>
              <a:t>f</a:t>
            </a:r>
            <a:r>
              <a:rPr lang="zh-CN" altLang="en-US" b="1">
                <a:latin typeface="宋体" pitchFamily="2" charset="-122"/>
              </a:rPr>
              <a:t>。</a:t>
            </a:r>
          </a:p>
        </p:txBody>
      </p:sp>
      <p:sp>
        <p:nvSpPr>
          <p:cNvPr id="43040" name="Text Box 32"/>
          <p:cNvSpPr txBox="1">
            <a:spLocks noChangeArrowheads="1"/>
          </p:cNvSpPr>
          <p:nvPr/>
        </p:nvSpPr>
        <p:spPr bwMode="auto">
          <a:xfrm>
            <a:off x="1185597" y="4991612"/>
            <a:ext cx="9301163" cy="53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a:t>对于内、外螺纹均需要涂镀时，可选用</a:t>
            </a:r>
            <a:r>
              <a:rPr lang="en-US" altLang="zh-CN" b="1">
                <a:solidFill>
                  <a:srgbClr val="FF0000"/>
                </a:solidFill>
              </a:rPr>
              <a:t>G/e</a:t>
            </a:r>
            <a:r>
              <a:rPr lang="zh-CN" altLang="en-US" b="1">
                <a:solidFill>
                  <a:srgbClr val="FF0000"/>
                </a:solidFill>
              </a:rPr>
              <a:t>、或</a:t>
            </a:r>
            <a:r>
              <a:rPr lang="en-US" altLang="zh-CN" b="1">
                <a:solidFill>
                  <a:srgbClr val="FF0000"/>
                </a:solidFill>
              </a:rPr>
              <a:t>G/f</a:t>
            </a:r>
            <a:r>
              <a:rPr lang="zh-CN" altLang="en-US" b="1">
                <a:solidFill>
                  <a:srgbClr val="FF0000"/>
                </a:solidFill>
              </a:rPr>
              <a:t>的配合。</a:t>
            </a:r>
          </a:p>
        </p:txBody>
      </p:sp>
      <p:sp>
        <p:nvSpPr>
          <p:cNvPr id="13" name="圆角矩形 12">
            <a:hlinkClick r:id="rId2" action="ppaction://hlinksldjump"/>
          </p:cNvPr>
          <p:cNvSpPr/>
          <p:nvPr/>
        </p:nvSpPr>
        <p:spPr bwMode="auto">
          <a:xfrm>
            <a:off x="9415463" y="6279356"/>
            <a:ext cx="1485900" cy="550068"/>
          </a:xfrm>
          <a:prstGeom prst="roundRect">
            <a:avLst/>
          </a:prstGeom>
          <a:noFill/>
          <a:ln w="38100" cap="flat" cmpd="sng" algn="ctr">
            <a:solidFill>
              <a:schemeClr val="accent1">
                <a:lumMod val="7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zh-CN" altLang="en-US" sz="2400" b="1" i="0" u="none" strike="noStrike" cap="none" normalizeH="0" baseline="0" dirty="0" smtClean="0">
                <a:ln>
                  <a:noFill/>
                </a:ln>
                <a:solidFill>
                  <a:schemeClr val="tx1"/>
                </a:solidFill>
                <a:effectLst/>
                <a:latin typeface="方正舒体" pitchFamily="2" charset="-122"/>
                <a:ea typeface="方正舒体" pitchFamily="2" charset="-122"/>
              </a:rPr>
              <a:t>返回</a:t>
            </a:r>
            <a:r>
              <a:rPr kumimoji="1" lang="zh-CN" altLang="en-US" sz="2400" b="1" i="0" u="none" strike="noStrike" cap="none" normalizeH="0" baseline="0" dirty="0" smtClean="0">
                <a:ln>
                  <a:noFill/>
                </a:ln>
                <a:solidFill>
                  <a:srgbClr val="FF0000"/>
                </a:solidFill>
                <a:effectLst/>
                <a:latin typeface="方正舒体" pitchFamily="2" charset="-122"/>
                <a:ea typeface="方正舒体" pitchFamily="2" charset="-122"/>
              </a:rPr>
              <a:t>目录</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3030"/>
                                        </p:tgtEl>
                                        <p:attrNameLst>
                                          <p:attrName>style.visibility</p:attrName>
                                        </p:attrNameLst>
                                      </p:cBhvr>
                                      <p:to>
                                        <p:strVal val="visible"/>
                                      </p:to>
                                    </p:set>
                                    <p:animEffect transition="in" filter="wipe(left)">
                                      <p:cBhvr>
                                        <p:cTn id="7" dur="2000"/>
                                        <p:tgtEl>
                                          <p:spTgt spid="4303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3031"/>
                                        </p:tgtEl>
                                        <p:attrNameLst>
                                          <p:attrName>style.visibility</p:attrName>
                                        </p:attrNameLst>
                                      </p:cBhvr>
                                      <p:to>
                                        <p:strVal val="visible"/>
                                      </p:to>
                                    </p:set>
                                    <p:animEffect transition="in" filter="wipe(left)">
                                      <p:cBhvr>
                                        <p:cTn id="12" dur="2000"/>
                                        <p:tgtEl>
                                          <p:spTgt spid="4303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3032"/>
                                        </p:tgtEl>
                                        <p:attrNameLst>
                                          <p:attrName>style.visibility</p:attrName>
                                        </p:attrNameLst>
                                      </p:cBhvr>
                                      <p:to>
                                        <p:strVal val="visible"/>
                                      </p:to>
                                    </p:set>
                                    <p:animEffect transition="in" filter="wipe(left)">
                                      <p:cBhvr>
                                        <p:cTn id="17" dur="2000"/>
                                        <p:tgtEl>
                                          <p:spTgt spid="43032"/>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43035"/>
                                        </p:tgtEl>
                                        <p:attrNameLst>
                                          <p:attrName>style.visibility</p:attrName>
                                        </p:attrNameLst>
                                      </p:cBhvr>
                                      <p:to>
                                        <p:strVal val="visible"/>
                                      </p:to>
                                    </p:set>
                                    <p:animEffect transition="in" filter="wipe(left)">
                                      <p:cBhvr>
                                        <p:cTn id="22" dur="2000"/>
                                        <p:tgtEl>
                                          <p:spTgt spid="43035"/>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43036"/>
                                        </p:tgtEl>
                                        <p:attrNameLst>
                                          <p:attrName>style.visibility</p:attrName>
                                        </p:attrNameLst>
                                      </p:cBhvr>
                                      <p:to>
                                        <p:strVal val="visible"/>
                                      </p:to>
                                    </p:set>
                                    <p:animEffect transition="in" filter="wipe(left)">
                                      <p:cBhvr>
                                        <p:cTn id="27" dur="2000"/>
                                        <p:tgtEl>
                                          <p:spTgt spid="43036"/>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43038"/>
                                        </p:tgtEl>
                                        <p:attrNameLst>
                                          <p:attrName>style.visibility</p:attrName>
                                        </p:attrNameLst>
                                      </p:cBhvr>
                                      <p:to>
                                        <p:strVal val="visible"/>
                                      </p:to>
                                    </p:set>
                                    <p:animEffect transition="in" filter="wipe(left)">
                                      <p:cBhvr>
                                        <p:cTn id="32" dur="2000"/>
                                        <p:tgtEl>
                                          <p:spTgt spid="43038"/>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43037"/>
                                        </p:tgtEl>
                                        <p:attrNameLst>
                                          <p:attrName>style.visibility</p:attrName>
                                        </p:attrNameLst>
                                      </p:cBhvr>
                                      <p:to>
                                        <p:strVal val="visible"/>
                                      </p:to>
                                    </p:set>
                                    <p:animEffect transition="in" filter="wipe(left)">
                                      <p:cBhvr>
                                        <p:cTn id="37" dur="2000"/>
                                        <p:tgtEl>
                                          <p:spTgt spid="43037"/>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43040"/>
                                        </p:tgtEl>
                                        <p:attrNameLst>
                                          <p:attrName>style.visibility</p:attrName>
                                        </p:attrNameLst>
                                      </p:cBhvr>
                                      <p:to>
                                        <p:strVal val="visible"/>
                                      </p:to>
                                    </p:set>
                                    <p:animEffect transition="in" filter="wipe(left)">
                                      <p:cBhvr>
                                        <p:cTn id="42" dur="2000"/>
                                        <p:tgtEl>
                                          <p:spTgt spid="430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30" grpId="0"/>
      <p:bldP spid="43031" grpId="0"/>
      <p:bldP spid="43032" grpId="0"/>
      <p:bldP spid="43036" grpId="0"/>
      <p:bldP spid="43037" grpId="0"/>
      <p:bldP spid="43038" grpId="0"/>
      <p:bldP spid="43040"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灯片编号占位符 3"/>
          <p:cNvSpPr>
            <a:spLocks noGrp="1"/>
          </p:cNvSpPr>
          <p:nvPr>
            <p:ph type="sldNum" sz="quarter" idx="12"/>
          </p:nvPr>
        </p:nvSpPr>
        <p:spPr>
          <a:noFill/>
        </p:spPr>
        <p:txBody>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40B0E99D-6A11-4AD6-91E0-7E95C1D8B39A}" type="slidenum">
              <a:rPr kumimoji="0" lang="zh-CN" altLang="en-US" sz="2200" smtClean="0">
                <a:solidFill>
                  <a:srgbClr val="0000FF"/>
                </a:solidFill>
              </a:rPr>
              <a:pPr eaLnBrk="1" hangingPunct="1"/>
              <a:t>36</a:t>
            </a:fld>
            <a:endParaRPr kumimoji="0" lang="en-US" altLang="zh-CN" sz="2200" smtClean="0">
              <a:solidFill>
                <a:srgbClr val="0000FF"/>
              </a:solidFill>
            </a:endParaRPr>
          </a:p>
        </p:txBody>
      </p:sp>
      <p:sp>
        <p:nvSpPr>
          <p:cNvPr id="10242" name="Text Box 2"/>
          <p:cNvSpPr txBox="1">
            <a:spLocks noChangeArrowheads="1"/>
          </p:cNvSpPr>
          <p:nvPr/>
        </p:nvSpPr>
        <p:spPr bwMode="auto">
          <a:xfrm>
            <a:off x="904202" y="194161"/>
            <a:ext cx="7266590" cy="474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9.3.</a:t>
            </a:r>
            <a:r>
              <a:rPr lang="en-US" altLang="zh-CN" b="1" dirty="0"/>
              <a:t>6  </a:t>
            </a:r>
            <a:r>
              <a:rPr lang="zh-CN" altLang="en-US" b="1" dirty="0"/>
              <a:t>普通螺纹的标注</a:t>
            </a:r>
            <a:r>
              <a:rPr lang="zh-CN" altLang="en-US" dirty="0"/>
              <a:t> </a:t>
            </a:r>
            <a:r>
              <a:rPr lang="zh-CN" altLang="en-US" b="1" dirty="0"/>
              <a:t>(见下例图</a:t>
            </a:r>
            <a:r>
              <a:rPr lang="en-US" altLang="zh-CN" b="1" dirty="0"/>
              <a:t>)</a:t>
            </a:r>
          </a:p>
        </p:txBody>
      </p:sp>
      <p:sp>
        <p:nvSpPr>
          <p:cNvPr id="10244" name="Text Box 4"/>
          <p:cNvSpPr txBox="1">
            <a:spLocks noChangeArrowheads="1"/>
          </p:cNvSpPr>
          <p:nvPr/>
        </p:nvSpPr>
        <p:spPr bwMode="auto">
          <a:xfrm>
            <a:off x="411054" y="4098925"/>
            <a:ext cx="4286250" cy="46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a:t>1.</a:t>
            </a:r>
            <a:r>
              <a:rPr lang="zh-CN" altLang="en-US" b="1">
                <a:latin typeface="宋体" pitchFamily="2" charset="-122"/>
              </a:rPr>
              <a:t>特征代号：普通螺纹</a:t>
            </a:r>
            <a:r>
              <a:rPr lang="zh-CN" altLang="en-US" b="1">
                <a:solidFill>
                  <a:srgbClr val="FF3300"/>
                </a:solidFill>
              </a:rPr>
              <a:t>“</a:t>
            </a:r>
            <a:r>
              <a:rPr lang="en-US" altLang="zh-CN" b="1">
                <a:solidFill>
                  <a:srgbClr val="FF3300"/>
                </a:solidFill>
                <a:latin typeface="宋体" pitchFamily="2" charset="-122"/>
              </a:rPr>
              <a:t>M</a:t>
            </a:r>
            <a:r>
              <a:rPr lang="en-US" altLang="zh-CN" b="1">
                <a:solidFill>
                  <a:srgbClr val="FF3300"/>
                </a:solidFill>
              </a:rPr>
              <a:t> ”</a:t>
            </a:r>
            <a:endParaRPr lang="zh-CN" altLang="en-US" b="1">
              <a:solidFill>
                <a:srgbClr val="FF3300"/>
              </a:solidFill>
            </a:endParaRPr>
          </a:p>
        </p:txBody>
      </p:sp>
      <p:sp>
        <p:nvSpPr>
          <p:cNvPr id="10245" name="Text Box 5"/>
          <p:cNvSpPr txBox="1">
            <a:spLocks noChangeArrowheads="1"/>
          </p:cNvSpPr>
          <p:nvPr/>
        </p:nvSpPr>
        <p:spPr bwMode="auto">
          <a:xfrm>
            <a:off x="4807434" y="4098925"/>
            <a:ext cx="5965825" cy="46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2.</a:t>
            </a:r>
            <a:r>
              <a:rPr lang="zh-CN" altLang="en-US" b="1" dirty="0">
                <a:latin typeface="宋体" pitchFamily="2" charset="-122"/>
              </a:rPr>
              <a:t>尺寸代号：公称直径、导程和螺距代号</a:t>
            </a:r>
            <a:r>
              <a:rPr lang="zh-CN" altLang="en-US" b="1" dirty="0"/>
              <a:t> </a:t>
            </a:r>
          </a:p>
        </p:txBody>
      </p:sp>
      <p:sp>
        <p:nvSpPr>
          <p:cNvPr id="10248" name="Text Box 8"/>
          <p:cNvSpPr txBox="1">
            <a:spLocks noChangeArrowheads="1"/>
          </p:cNvSpPr>
          <p:nvPr/>
        </p:nvSpPr>
        <p:spPr bwMode="auto">
          <a:xfrm>
            <a:off x="239604" y="4616450"/>
            <a:ext cx="5553075" cy="46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（1）公称直径（</a:t>
            </a:r>
            <a:r>
              <a:rPr lang="en-US" altLang="zh-CN" b="1" i="1" dirty="0" err="1"/>
              <a:t>d</a:t>
            </a:r>
            <a:r>
              <a:rPr lang="en-US" altLang="zh-CN" b="1" dirty="0" err="1"/>
              <a:t>、</a:t>
            </a:r>
            <a:r>
              <a:rPr lang="en-US" altLang="zh-CN" b="1" i="1" dirty="0" err="1"/>
              <a:t>D</a:t>
            </a:r>
            <a:r>
              <a:rPr lang="en-US" altLang="zh-CN" b="1" dirty="0"/>
              <a:t>） </a:t>
            </a:r>
            <a:endParaRPr lang="zh-CN" altLang="en-US" b="1" dirty="0"/>
          </a:p>
        </p:txBody>
      </p:sp>
      <p:sp>
        <p:nvSpPr>
          <p:cNvPr id="10249" name="Text Box 9"/>
          <p:cNvSpPr txBox="1">
            <a:spLocks noRot="1" noChangeAspect="1" noMove="1" noResize="1" noEditPoints="1" noAdjustHandles="1" noChangeArrowheads="1" noChangeShapeType="1" noTextEdit="1"/>
          </p:cNvSpPr>
          <p:nvPr/>
        </p:nvSpPr>
        <p:spPr bwMode="auto">
          <a:xfrm>
            <a:off x="225425" y="5089507"/>
            <a:ext cx="5775325" cy="474844"/>
          </a:xfrm>
          <a:prstGeom prst="rect">
            <a:avLst/>
          </a:prstGeom>
          <a:blipFill rotWithShape="1">
            <a:blip r:embed="rId2"/>
            <a:stretch>
              <a:fillRect l="-1373" t="-12821" b="-28205"/>
            </a:stretch>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r>
              <a:rPr lang="zh-CN" altLang="en-US">
                <a:noFill/>
              </a:rPr>
              <a:t> </a:t>
            </a:r>
          </a:p>
        </p:txBody>
      </p:sp>
      <p:sp>
        <p:nvSpPr>
          <p:cNvPr id="10256" name="Text Box 16"/>
          <p:cNvSpPr txBox="1">
            <a:spLocks noChangeArrowheads="1"/>
          </p:cNvSpPr>
          <p:nvPr/>
        </p:nvSpPr>
        <p:spPr bwMode="auto">
          <a:xfrm>
            <a:off x="6081713" y="4652963"/>
            <a:ext cx="3190875" cy="46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a:t>粗牙：如</a:t>
            </a:r>
            <a:r>
              <a:rPr lang="en-US" altLang="zh-CN" b="1"/>
              <a:t>M16</a:t>
            </a:r>
            <a:endParaRPr lang="zh-CN" altLang="en-US" b="1"/>
          </a:p>
        </p:txBody>
      </p:sp>
      <p:sp>
        <p:nvSpPr>
          <p:cNvPr id="10258" name="Text Box 18"/>
          <p:cNvSpPr txBox="1">
            <a:spLocks noChangeArrowheads="1"/>
          </p:cNvSpPr>
          <p:nvPr/>
        </p:nvSpPr>
        <p:spPr bwMode="auto">
          <a:xfrm>
            <a:off x="6081713" y="5129213"/>
            <a:ext cx="4591050" cy="46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a:t>细牙：如</a:t>
            </a:r>
            <a:r>
              <a:rPr lang="en-US" altLang="zh-CN" b="1"/>
              <a:t>M16×</a:t>
            </a:r>
            <a:r>
              <a:rPr lang="en-US" altLang="zh-CN" b="1">
                <a:solidFill>
                  <a:srgbClr val="FF3300"/>
                </a:solidFill>
              </a:rPr>
              <a:t>1.5</a:t>
            </a:r>
          </a:p>
        </p:txBody>
      </p:sp>
      <p:sp>
        <p:nvSpPr>
          <p:cNvPr id="10259" name="Text Box 19"/>
          <p:cNvSpPr txBox="1">
            <a:spLocks noRot="1" noChangeAspect="1" noMove="1" noResize="1" noEditPoints="1" noAdjustHandles="1" noChangeArrowheads="1" noChangeShapeType="1" noTextEdit="1"/>
          </p:cNvSpPr>
          <p:nvPr/>
        </p:nvSpPr>
        <p:spPr bwMode="auto">
          <a:xfrm>
            <a:off x="4903788" y="5599092"/>
            <a:ext cx="6264275" cy="474844"/>
          </a:xfrm>
          <a:prstGeom prst="rect">
            <a:avLst/>
          </a:prstGeom>
          <a:blipFill rotWithShape="1">
            <a:blip r:embed="rId3"/>
            <a:stretch>
              <a:fillRect l="-1265" t="-11538" b="-29487"/>
            </a:stretch>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r>
              <a:rPr lang="zh-CN" altLang="en-US">
                <a:noFill/>
              </a:rPr>
              <a:t> </a:t>
            </a:r>
          </a:p>
        </p:txBody>
      </p:sp>
      <p:sp>
        <p:nvSpPr>
          <p:cNvPr id="10270" name="Text Box 30"/>
          <p:cNvSpPr txBox="1">
            <a:spLocks noChangeArrowheads="1"/>
          </p:cNvSpPr>
          <p:nvPr/>
        </p:nvSpPr>
        <p:spPr bwMode="auto">
          <a:xfrm>
            <a:off x="301625" y="602149"/>
            <a:ext cx="10020544"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dirty="0"/>
              <a:t>        普通螺纹完整的标记由螺纹特征代号、尺寸代号、公差带代号、旋合长度代号和旋向代号五部分组成，例如</a:t>
            </a:r>
          </a:p>
        </p:txBody>
      </p:sp>
      <p:grpSp>
        <p:nvGrpSpPr>
          <p:cNvPr id="10275" name="Group 35"/>
          <p:cNvGrpSpPr>
            <a:grpSpLocks/>
          </p:cNvGrpSpPr>
          <p:nvPr/>
        </p:nvGrpSpPr>
        <p:grpSpPr bwMode="auto">
          <a:xfrm>
            <a:off x="4943475" y="4729163"/>
            <a:ext cx="1090613" cy="822325"/>
            <a:chOff x="3114" y="3321"/>
            <a:chExt cx="687" cy="518"/>
          </a:xfrm>
        </p:grpSpPr>
        <p:sp>
          <p:nvSpPr>
            <p:cNvPr id="36880" name="AutoShape 15"/>
            <p:cNvSpPr>
              <a:spLocks/>
            </p:cNvSpPr>
            <p:nvPr/>
          </p:nvSpPr>
          <p:spPr bwMode="auto">
            <a:xfrm>
              <a:off x="3683" y="3376"/>
              <a:ext cx="118" cy="450"/>
            </a:xfrm>
            <a:prstGeom prst="leftBrace">
              <a:avLst>
                <a:gd name="adj1" fmla="val 31780"/>
                <a:gd name="adj2" fmla="val 50000"/>
              </a:avLst>
            </a:prstGeom>
            <a:noFill/>
            <a:ln w="2857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6881" name="Text Box 34"/>
            <p:cNvSpPr txBox="1">
              <a:spLocks noChangeArrowheads="1"/>
            </p:cNvSpPr>
            <p:nvPr/>
          </p:nvSpPr>
          <p:spPr bwMode="auto">
            <a:xfrm>
              <a:off x="3114" y="3321"/>
              <a:ext cx="659" cy="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a:t>单线</a:t>
              </a:r>
            </a:p>
            <a:p>
              <a:pPr eaLnBrk="1" hangingPunct="1"/>
              <a:r>
                <a:rPr lang="zh-CN" altLang="en-US" b="1"/>
                <a:t>螺纹</a:t>
              </a:r>
            </a:p>
          </p:txBody>
        </p:sp>
      </p:grpSp>
      <p:pic>
        <p:nvPicPr>
          <p:cNvPr id="36882" name="Picture 1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7250" y="1504950"/>
            <a:ext cx="9644063" cy="2563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Oval 32"/>
          <p:cNvSpPr>
            <a:spLocks noChangeArrowheads="1"/>
          </p:cNvSpPr>
          <p:nvPr/>
        </p:nvSpPr>
        <p:spPr bwMode="auto">
          <a:xfrm>
            <a:off x="1169988" y="2100263"/>
            <a:ext cx="914400" cy="711200"/>
          </a:xfrm>
          <a:prstGeom prst="ellipse">
            <a:avLst/>
          </a:prstGeom>
          <a:noFill/>
          <a:ln w="5715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3200" b="1">
                <a:solidFill>
                  <a:srgbClr val="FF3300"/>
                </a:solidFill>
              </a:rPr>
              <a:t>1</a:t>
            </a:r>
          </a:p>
        </p:txBody>
      </p:sp>
      <p:sp>
        <p:nvSpPr>
          <p:cNvPr id="20" name="Oval 33"/>
          <p:cNvSpPr>
            <a:spLocks noChangeArrowheads="1"/>
          </p:cNvSpPr>
          <p:nvPr/>
        </p:nvSpPr>
        <p:spPr bwMode="auto">
          <a:xfrm>
            <a:off x="2636838" y="2100263"/>
            <a:ext cx="914400" cy="711200"/>
          </a:xfrm>
          <a:prstGeom prst="ellipse">
            <a:avLst/>
          </a:prstGeom>
          <a:noFill/>
          <a:ln w="5715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3200" b="1">
                <a:solidFill>
                  <a:srgbClr val="FF3300"/>
                </a:solidFill>
              </a:rPr>
              <a:t>2</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wipe(left)">
                                      <p:cBhvr>
                                        <p:cTn id="7" dur="2000"/>
                                        <p:tgtEl>
                                          <p:spTgt spid="1024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0270"/>
                                        </p:tgtEl>
                                        <p:attrNameLst>
                                          <p:attrName>style.visibility</p:attrName>
                                        </p:attrNameLst>
                                      </p:cBhvr>
                                      <p:to>
                                        <p:strVal val="visible"/>
                                      </p:to>
                                    </p:set>
                                    <p:animEffect transition="in" filter="wipe(left)">
                                      <p:cBhvr>
                                        <p:cTn id="12" dur="2000"/>
                                        <p:tgtEl>
                                          <p:spTgt spid="1027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8" fill="hold" nodeType="clickEffect">
                                  <p:stCondLst>
                                    <p:cond delay="0"/>
                                  </p:stCondLst>
                                  <p:childTnLst>
                                    <p:set>
                                      <p:cBhvr>
                                        <p:cTn id="16" dur="1" fill="hold">
                                          <p:stCondLst>
                                            <p:cond delay="0"/>
                                          </p:stCondLst>
                                        </p:cTn>
                                        <p:tgtEl>
                                          <p:spTgt spid="36882"/>
                                        </p:tgtEl>
                                        <p:attrNameLst>
                                          <p:attrName>style.visibility</p:attrName>
                                        </p:attrNameLst>
                                      </p:cBhvr>
                                      <p:to>
                                        <p:strVal val="visible"/>
                                      </p:to>
                                    </p:set>
                                    <p:anim calcmode="lin" valueType="num">
                                      <p:cBhvr additive="base">
                                        <p:cTn id="17" dur="1750" fill="hold"/>
                                        <p:tgtEl>
                                          <p:spTgt spid="36882"/>
                                        </p:tgtEl>
                                        <p:attrNameLst>
                                          <p:attrName>ppt_x</p:attrName>
                                        </p:attrNameLst>
                                      </p:cBhvr>
                                      <p:tavLst>
                                        <p:tav tm="0">
                                          <p:val>
                                            <p:strVal val="0-#ppt_w/2"/>
                                          </p:val>
                                        </p:tav>
                                        <p:tav tm="100000">
                                          <p:val>
                                            <p:strVal val="#ppt_x"/>
                                          </p:val>
                                        </p:tav>
                                      </p:tavLst>
                                    </p:anim>
                                    <p:anim calcmode="lin" valueType="num">
                                      <p:cBhvr additive="base">
                                        <p:cTn id="18" dur="1750" fill="hold"/>
                                        <p:tgtEl>
                                          <p:spTgt spid="36882"/>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blinds(horizontal)">
                                      <p:cBhvr>
                                        <p:cTn id="23" dur="2000"/>
                                        <p:tgtEl>
                                          <p:spTgt spid="19"/>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10244"/>
                                        </p:tgtEl>
                                        <p:attrNameLst>
                                          <p:attrName>style.visibility</p:attrName>
                                        </p:attrNameLst>
                                      </p:cBhvr>
                                      <p:to>
                                        <p:strVal val="visible"/>
                                      </p:to>
                                    </p:set>
                                    <p:animEffect transition="in" filter="wipe(left)">
                                      <p:cBhvr>
                                        <p:cTn id="28" dur="2000"/>
                                        <p:tgtEl>
                                          <p:spTgt spid="10244"/>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blinds(horizontal)">
                                      <p:cBhvr>
                                        <p:cTn id="33" dur="2000"/>
                                        <p:tgtEl>
                                          <p:spTgt spid="20"/>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22" presetClass="entr" presetSubtype="8" fill="hold" grpId="0" nodeType="clickEffect">
                                  <p:stCondLst>
                                    <p:cond delay="0"/>
                                  </p:stCondLst>
                                  <p:iterate type="wd">
                                    <p:tmPct val="100000"/>
                                  </p:iterate>
                                  <p:childTnLst>
                                    <p:set>
                                      <p:cBhvr>
                                        <p:cTn id="37" dur="1" fill="hold">
                                          <p:stCondLst>
                                            <p:cond delay="0"/>
                                          </p:stCondLst>
                                        </p:cTn>
                                        <p:tgtEl>
                                          <p:spTgt spid="10245">
                                            <p:txEl>
                                              <p:pRg st="0" end="0"/>
                                            </p:txEl>
                                          </p:spTgt>
                                        </p:tgtEl>
                                        <p:attrNameLst>
                                          <p:attrName>style.visibility</p:attrName>
                                        </p:attrNameLst>
                                      </p:cBhvr>
                                      <p:to>
                                        <p:strVal val="visible"/>
                                      </p:to>
                                    </p:set>
                                    <p:animEffect transition="in" filter="wipe(left)">
                                      <p:cBhvr>
                                        <p:cTn id="38" dur="300"/>
                                        <p:tgtEl>
                                          <p:spTgt spid="10245">
                                            <p:txEl>
                                              <p:pRg st="0" end="0"/>
                                            </p:txEl>
                                          </p:spTgt>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22" presetClass="entr" presetSubtype="8" fill="hold" grpId="0" nodeType="clickEffect">
                                  <p:stCondLst>
                                    <p:cond delay="0"/>
                                  </p:stCondLst>
                                  <p:iterate type="wd">
                                    <p:tmPct val="100000"/>
                                  </p:iterate>
                                  <p:childTnLst>
                                    <p:set>
                                      <p:cBhvr>
                                        <p:cTn id="42" dur="1" fill="hold">
                                          <p:stCondLst>
                                            <p:cond delay="0"/>
                                          </p:stCondLst>
                                        </p:cTn>
                                        <p:tgtEl>
                                          <p:spTgt spid="10248">
                                            <p:txEl>
                                              <p:pRg st="0" end="0"/>
                                            </p:txEl>
                                          </p:spTgt>
                                        </p:tgtEl>
                                        <p:attrNameLst>
                                          <p:attrName>style.visibility</p:attrName>
                                        </p:attrNameLst>
                                      </p:cBhvr>
                                      <p:to>
                                        <p:strVal val="visible"/>
                                      </p:to>
                                    </p:set>
                                    <p:animEffect transition="in" filter="wipe(left)">
                                      <p:cBhvr>
                                        <p:cTn id="43" dur="300"/>
                                        <p:tgtEl>
                                          <p:spTgt spid="10248">
                                            <p:txEl>
                                              <p:pRg st="0" end="0"/>
                                            </p:txEl>
                                          </p:spTgt>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22" presetClass="entr" presetSubtype="8" fill="hold" nodeType="clickEffect">
                                  <p:stCondLst>
                                    <p:cond delay="0"/>
                                  </p:stCondLst>
                                  <p:childTnLst>
                                    <p:set>
                                      <p:cBhvr>
                                        <p:cTn id="47" dur="1" fill="hold">
                                          <p:stCondLst>
                                            <p:cond delay="0"/>
                                          </p:stCondLst>
                                        </p:cTn>
                                        <p:tgtEl>
                                          <p:spTgt spid="10275"/>
                                        </p:tgtEl>
                                        <p:attrNameLst>
                                          <p:attrName>style.visibility</p:attrName>
                                        </p:attrNameLst>
                                      </p:cBhvr>
                                      <p:to>
                                        <p:strVal val="visible"/>
                                      </p:to>
                                    </p:set>
                                    <p:animEffect transition="in" filter="wipe(left)">
                                      <p:cBhvr>
                                        <p:cTn id="48" dur="2000"/>
                                        <p:tgtEl>
                                          <p:spTgt spid="10275"/>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22" presetClass="entr" presetSubtype="8" fill="hold" grpId="0" nodeType="clickEffect">
                                  <p:stCondLst>
                                    <p:cond delay="0"/>
                                  </p:stCondLst>
                                  <p:iterate type="wd">
                                    <p:tmPct val="100000"/>
                                  </p:iterate>
                                  <p:childTnLst>
                                    <p:set>
                                      <p:cBhvr>
                                        <p:cTn id="52" dur="1" fill="hold">
                                          <p:stCondLst>
                                            <p:cond delay="0"/>
                                          </p:stCondLst>
                                        </p:cTn>
                                        <p:tgtEl>
                                          <p:spTgt spid="10256"/>
                                        </p:tgtEl>
                                        <p:attrNameLst>
                                          <p:attrName>style.visibility</p:attrName>
                                        </p:attrNameLst>
                                      </p:cBhvr>
                                      <p:to>
                                        <p:strVal val="visible"/>
                                      </p:to>
                                    </p:set>
                                    <p:animEffect transition="in" filter="wipe(left)">
                                      <p:cBhvr>
                                        <p:cTn id="53" dur="300"/>
                                        <p:tgtEl>
                                          <p:spTgt spid="10256"/>
                                        </p:tgtEl>
                                      </p:cBhvr>
                                    </p:animEffect>
                                  </p:childTnLst>
                                </p:cTn>
                              </p:par>
                            </p:childTnLst>
                          </p:cTn>
                        </p:par>
                      </p:childTnLst>
                    </p:cTn>
                  </p:par>
                  <p:par>
                    <p:cTn id="54" fill="hold" nodeType="clickPar">
                      <p:stCondLst>
                        <p:cond delay="indefinite"/>
                      </p:stCondLst>
                      <p:childTnLst>
                        <p:par>
                          <p:cTn id="55" fill="hold" nodeType="withGroup">
                            <p:stCondLst>
                              <p:cond delay="0"/>
                            </p:stCondLst>
                            <p:childTnLst>
                              <p:par>
                                <p:cTn id="56" presetID="22" presetClass="entr" presetSubtype="8" fill="hold" grpId="0" nodeType="clickEffect">
                                  <p:stCondLst>
                                    <p:cond delay="0"/>
                                  </p:stCondLst>
                                  <p:iterate type="wd">
                                    <p:tmPct val="100000"/>
                                  </p:iterate>
                                  <p:childTnLst>
                                    <p:set>
                                      <p:cBhvr>
                                        <p:cTn id="57" dur="1" fill="hold">
                                          <p:stCondLst>
                                            <p:cond delay="0"/>
                                          </p:stCondLst>
                                        </p:cTn>
                                        <p:tgtEl>
                                          <p:spTgt spid="10258"/>
                                        </p:tgtEl>
                                        <p:attrNameLst>
                                          <p:attrName>style.visibility</p:attrName>
                                        </p:attrNameLst>
                                      </p:cBhvr>
                                      <p:to>
                                        <p:strVal val="visible"/>
                                      </p:to>
                                    </p:set>
                                    <p:animEffect transition="in" filter="wipe(left)">
                                      <p:cBhvr>
                                        <p:cTn id="58" dur="300"/>
                                        <p:tgtEl>
                                          <p:spTgt spid="10258"/>
                                        </p:tgtEl>
                                      </p:cBhvr>
                                    </p:animEffect>
                                  </p:childTnLst>
                                </p:cTn>
                              </p:par>
                            </p:childTnLst>
                          </p:cTn>
                        </p:par>
                      </p:childTnLst>
                    </p:cTn>
                  </p:par>
                  <p:par>
                    <p:cTn id="59" fill="hold" nodeType="clickPar">
                      <p:stCondLst>
                        <p:cond delay="indefinite"/>
                      </p:stCondLst>
                      <p:childTnLst>
                        <p:par>
                          <p:cTn id="60" fill="hold" nodeType="withGroup">
                            <p:stCondLst>
                              <p:cond delay="0"/>
                            </p:stCondLst>
                            <p:childTnLst>
                              <p:par>
                                <p:cTn id="61" presetID="22" presetClass="entr" presetSubtype="8" fill="hold" nodeType="clickEffect">
                                  <p:stCondLst>
                                    <p:cond delay="0"/>
                                  </p:stCondLst>
                                  <p:iterate type="wd">
                                    <p:tmPct val="100000"/>
                                  </p:iterate>
                                  <p:childTnLst>
                                    <p:set>
                                      <p:cBhvr>
                                        <p:cTn id="62" dur="1" fill="hold">
                                          <p:stCondLst>
                                            <p:cond delay="0"/>
                                          </p:stCondLst>
                                        </p:cTn>
                                        <p:tgtEl>
                                          <p:spTgt spid="10259"/>
                                        </p:tgtEl>
                                        <p:attrNameLst>
                                          <p:attrName>style.visibility</p:attrName>
                                        </p:attrNameLst>
                                      </p:cBhvr>
                                      <p:to>
                                        <p:strVal val="visible"/>
                                      </p:to>
                                    </p:set>
                                    <p:animEffect transition="in" filter="wipe(left)">
                                      <p:cBhvr>
                                        <p:cTn id="63" dur="300"/>
                                        <p:tgtEl>
                                          <p:spTgt spid="10259"/>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8" fill="hold" grpId="0" nodeType="clickEffect">
                                  <p:stCondLst>
                                    <p:cond delay="0"/>
                                  </p:stCondLst>
                                  <p:childTnLst>
                                    <p:set>
                                      <p:cBhvr>
                                        <p:cTn id="67" dur="1" fill="hold">
                                          <p:stCondLst>
                                            <p:cond delay="0"/>
                                          </p:stCondLst>
                                        </p:cTn>
                                        <p:tgtEl>
                                          <p:spTgt spid="10249"/>
                                        </p:tgtEl>
                                        <p:attrNameLst>
                                          <p:attrName>style.visibility</p:attrName>
                                        </p:attrNameLst>
                                      </p:cBhvr>
                                      <p:to>
                                        <p:strVal val="visible"/>
                                      </p:to>
                                    </p:set>
                                    <p:animEffect transition="in" filter="wipe(left)">
                                      <p:cBhvr>
                                        <p:cTn id="68" dur="500"/>
                                        <p:tgtEl>
                                          <p:spTgt spid="102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p:bldP spid="10244" grpId="0"/>
      <p:bldP spid="10245" grpId="0" build="p" autoUpdateAnimBg="0"/>
      <p:bldP spid="10248" grpId="0" build="p" autoUpdateAnimBg="0"/>
      <p:bldP spid="10249" grpId="0" animBg="1"/>
      <p:bldP spid="10256" grpId="0" autoUpdateAnimBg="0"/>
      <p:bldP spid="10258" grpId="0" autoUpdateAnimBg="0"/>
      <p:bldP spid="10270" grpId="0"/>
      <p:bldP spid="19" grpId="0" animBg="1"/>
      <p:bldP spid="20"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灯片编号占位符 3"/>
          <p:cNvSpPr>
            <a:spLocks noGrp="1"/>
          </p:cNvSpPr>
          <p:nvPr>
            <p:ph type="sldNum" sz="quarter" idx="12"/>
          </p:nvPr>
        </p:nvSpPr>
        <p:spPr>
          <a:xfrm>
            <a:off x="9048750" y="290136"/>
            <a:ext cx="2381250" cy="457200"/>
          </a:xfrm>
          <a:noFill/>
        </p:spPr>
        <p:txBody>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D9340077-6060-485A-9B7C-23ED328CDFD1}" type="slidenum">
              <a:rPr kumimoji="0" lang="zh-CN" altLang="en-US" sz="2200" smtClean="0">
                <a:solidFill>
                  <a:srgbClr val="0000FF"/>
                </a:solidFill>
              </a:rPr>
              <a:pPr eaLnBrk="1" hangingPunct="1"/>
              <a:t>37</a:t>
            </a:fld>
            <a:endParaRPr kumimoji="0" lang="en-US" altLang="zh-CN" sz="2200" smtClean="0">
              <a:solidFill>
                <a:srgbClr val="0000FF"/>
              </a:solidFill>
            </a:endParaRPr>
          </a:p>
        </p:txBody>
      </p:sp>
      <p:sp>
        <p:nvSpPr>
          <p:cNvPr id="11266" name="Text Box 2"/>
          <p:cNvSpPr txBox="1">
            <a:spLocks noChangeArrowheads="1"/>
          </p:cNvSpPr>
          <p:nvPr/>
        </p:nvSpPr>
        <p:spPr bwMode="auto">
          <a:xfrm>
            <a:off x="546925" y="413961"/>
            <a:ext cx="7937500" cy="46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b="1" dirty="0"/>
              <a:t>3.  </a:t>
            </a:r>
            <a:r>
              <a:rPr lang="zh-CN" altLang="en-US" b="1" dirty="0">
                <a:latin typeface="宋体" pitchFamily="2" charset="-122"/>
              </a:rPr>
              <a:t>公差带代号：中径、顶径公差带代号</a:t>
            </a:r>
            <a:endParaRPr lang="en-US" altLang="zh-CN" b="1" dirty="0">
              <a:latin typeface="宋体" pitchFamily="2" charset="-122"/>
            </a:endParaRPr>
          </a:p>
        </p:txBody>
      </p:sp>
      <p:grpSp>
        <p:nvGrpSpPr>
          <p:cNvPr id="11297" name="Group 33"/>
          <p:cNvGrpSpPr>
            <a:grpSpLocks/>
          </p:cNvGrpSpPr>
          <p:nvPr/>
        </p:nvGrpSpPr>
        <p:grpSpPr bwMode="auto">
          <a:xfrm>
            <a:off x="347663" y="3639761"/>
            <a:ext cx="1876425" cy="1504950"/>
            <a:chOff x="219" y="2158"/>
            <a:chExt cx="1182" cy="948"/>
          </a:xfrm>
        </p:grpSpPr>
        <p:sp>
          <p:nvSpPr>
            <p:cNvPr id="37899" name="Text Box 3"/>
            <p:cNvSpPr txBox="1">
              <a:spLocks noChangeArrowheads="1"/>
            </p:cNvSpPr>
            <p:nvPr/>
          </p:nvSpPr>
          <p:spPr bwMode="auto">
            <a:xfrm>
              <a:off x="219" y="2359"/>
              <a:ext cx="1121" cy="6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spcBef>
                  <a:spcPct val="50000"/>
                </a:spcBef>
              </a:pPr>
              <a:r>
                <a:rPr lang="zh-CN" altLang="en-US" b="1"/>
                <a:t>中径和顶  径公差带</a:t>
              </a:r>
            </a:p>
          </p:txBody>
        </p:sp>
        <p:sp>
          <p:nvSpPr>
            <p:cNvPr id="37900" name="AutoShape 18"/>
            <p:cNvSpPr>
              <a:spLocks/>
            </p:cNvSpPr>
            <p:nvPr/>
          </p:nvSpPr>
          <p:spPr bwMode="auto">
            <a:xfrm>
              <a:off x="1173" y="2158"/>
              <a:ext cx="228" cy="948"/>
            </a:xfrm>
            <a:prstGeom prst="leftBrace">
              <a:avLst>
                <a:gd name="adj1" fmla="val 34649"/>
                <a:gd name="adj2" fmla="val 50000"/>
              </a:avLst>
            </a:pr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1283" name="Text Box 19"/>
          <p:cNvSpPr txBox="1">
            <a:spLocks noChangeArrowheads="1"/>
          </p:cNvSpPr>
          <p:nvPr/>
        </p:nvSpPr>
        <p:spPr bwMode="auto">
          <a:xfrm>
            <a:off x="2224088" y="3431799"/>
            <a:ext cx="7353300" cy="46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a:t>中径和顶径公差带相同标1个，如</a:t>
            </a:r>
            <a:r>
              <a:rPr lang="en-US" altLang="zh-CN" b="1"/>
              <a:t>M10×1—</a:t>
            </a:r>
            <a:r>
              <a:rPr lang="en-US" altLang="zh-CN" b="1">
                <a:solidFill>
                  <a:srgbClr val="FF3300"/>
                </a:solidFill>
              </a:rPr>
              <a:t>6g</a:t>
            </a:r>
          </a:p>
        </p:txBody>
      </p:sp>
      <p:sp>
        <p:nvSpPr>
          <p:cNvPr id="11284" name="Text Box 20"/>
          <p:cNvSpPr txBox="1">
            <a:spLocks noChangeArrowheads="1"/>
          </p:cNvSpPr>
          <p:nvPr/>
        </p:nvSpPr>
        <p:spPr bwMode="auto">
          <a:xfrm>
            <a:off x="2224088" y="4142999"/>
            <a:ext cx="7762875" cy="46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a:t>常用的中等精度不标公差带代号，如</a:t>
            </a:r>
            <a:r>
              <a:rPr lang="en-US" altLang="zh-CN" b="1"/>
              <a:t>M16×2</a:t>
            </a:r>
          </a:p>
        </p:txBody>
      </p:sp>
      <p:sp>
        <p:nvSpPr>
          <p:cNvPr id="11286" name="Text Box 22"/>
          <p:cNvSpPr txBox="1">
            <a:spLocks noChangeArrowheads="1"/>
          </p:cNvSpPr>
          <p:nvPr/>
        </p:nvSpPr>
        <p:spPr bwMode="auto">
          <a:xfrm>
            <a:off x="2224088" y="4714499"/>
            <a:ext cx="6838950" cy="1036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spcBef>
                <a:spcPct val="15000"/>
              </a:spcBef>
            </a:pPr>
            <a:r>
              <a:rPr lang="zh-CN" altLang="en-US" b="1"/>
              <a:t> </a:t>
            </a:r>
            <a:r>
              <a:rPr lang="zh-CN" altLang="en-US" b="1">
                <a:solidFill>
                  <a:srgbClr val="FF0000"/>
                </a:solidFill>
              </a:rPr>
              <a:t>配合代号</a:t>
            </a:r>
            <a:r>
              <a:rPr lang="zh-CN" altLang="en-US" b="1"/>
              <a:t>:  内、外螺纹公差带间用</a:t>
            </a:r>
            <a:r>
              <a:rPr lang="zh-CN" altLang="en-US" b="1">
                <a:solidFill>
                  <a:srgbClr val="FF0000"/>
                </a:solidFill>
              </a:rPr>
              <a:t>斜线</a:t>
            </a:r>
            <a:r>
              <a:rPr lang="zh-CN" altLang="en-US" b="1"/>
              <a:t>分开,</a:t>
            </a:r>
          </a:p>
          <a:p>
            <a:pPr eaLnBrk="1" hangingPunct="1">
              <a:lnSpc>
                <a:spcPct val="120000"/>
              </a:lnSpc>
              <a:spcBef>
                <a:spcPct val="15000"/>
              </a:spcBef>
            </a:pPr>
            <a:r>
              <a:rPr lang="zh-CN" altLang="en-US" b="1"/>
              <a:t>                     例如  </a:t>
            </a:r>
            <a:r>
              <a:rPr lang="en-US" altLang="zh-CN" b="1"/>
              <a:t>M20×2 </a:t>
            </a:r>
            <a:r>
              <a:rPr lang="en-US" altLang="zh-CN" b="1">
                <a:cs typeface="Times New Roman" pitchFamily="18" charset="0"/>
              </a:rPr>
              <a:t>—</a:t>
            </a:r>
            <a:r>
              <a:rPr lang="en-US" altLang="zh-CN" b="1"/>
              <a:t> 7H</a:t>
            </a:r>
            <a:r>
              <a:rPr lang="en-US" altLang="zh-CN" b="1">
                <a:solidFill>
                  <a:srgbClr val="FF0000"/>
                </a:solidFill>
              </a:rPr>
              <a:t>/</a:t>
            </a:r>
            <a:r>
              <a:rPr lang="en-US" altLang="zh-CN" b="1"/>
              <a:t>7g6g</a:t>
            </a:r>
            <a:endParaRPr lang="zh-CN" altLang="en-US" b="1"/>
          </a:p>
        </p:txBody>
      </p:sp>
      <p:sp>
        <p:nvSpPr>
          <p:cNvPr id="11300" name="Text Box 36"/>
          <p:cNvSpPr txBox="1">
            <a:spLocks noChangeArrowheads="1"/>
          </p:cNvSpPr>
          <p:nvPr/>
        </p:nvSpPr>
        <p:spPr bwMode="auto">
          <a:xfrm>
            <a:off x="560700" y="5736849"/>
            <a:ext cx="1031081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中径公差带代号在前，顶径公差带在后，与尺寸代号间用半字线“</a:t>
            </a:r>
            <a:r>
              <a:rPr lang="en-US" altLang="zh-CN" b="1" dirty="0"/>
              <a:t>—”</a:t>
            </a:r>
            <a:r>
              <a:rPr lang="zh-CN" altLang="en-US" b="1" dirty="0"/>
              <a:t>分开。</a:t>
            </a:r>
          </a:p>
        </p:txBody>
      </p:sp>
      <p:pic>
        <p:nvPicPr>
          <p:cNvPr id="13" name="Picture 1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7250" y="866399"/>
            <a:ext cx="9644063" cy="25638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Oval 35"/>
          <p:cNvSpPr>
            <a:spLocks noChangeArrowheads="1"/>
          </p:cNvSpPr>
          <p:nvPr/>
        </p:nvSpPr>
        <p:spPr bwMode="auto">
          <a:xfrm>
            <a:off x="3709988" y="1299786"/>
            <a:ext cx="695325" cy="695325"/>
          </a:xfrm>
          <a:prstGeom prst="ellipse">
            <a:avLst/>
          </a:prstGeom>
          <a:noFill/>
          <a:ln w="5715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3200" b="1">
                <a:solidFill>
                  <a:srgbClr val="FF3300"/>
                </a:solidFill>
              </a:rPr>
              <a:t>3</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1266">
                                            <p:txEl>
                                              <p:pRg st="0" end="0"/>
                                            </p:txEl>
                                          </p:spTgt>
                                        </p:tgtEl>
                                        <p:attrNameLst>
                                          <p:attrName>style.visibility</p:attrName>
                                        </p:attrNameLst>
                                      </p:cBhvr>
                                      <p:to>
                                        <p:strVal val="visible"/>
                                      </p:to>
                                    </p:set>
                                    <p:animEffect transition="in" filter="wipe(left)">
                                      <p:cBhvr>
                                        <p:cTn id="7" dur="300"/>
                                        <p:tgtEl>
                                          <p:spTgt spid="11266">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8"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1750" fill="hold"/>
                                        <p:tgtEl>
                                          <p:spTgt spid="13"/>
                                        </p:tgtEl>
                                        <p:attrNameLst>
                                          <p:attrName>ppt_x</p:attrName>
                                        </p:attrNameLst>
                                      </p:cBhvr>
                                      <p:tavLst>
                                        <p:tav tm="0">
                                          <p:val>
                                            <p:strVal val="0-#ppt_w/2"/>
                                          </p:val>
                                        </p:tav>
                                        <p:tav tm="100000">
                                          <p:val>
                                            <p:strVal val="#ppt_x"/>
                                          </p:val>
                                        </p:tav>
                                      </p:tavLst>
                                    </p:anim>
                                    <p:anim calcmode="lin" valueType="num">
                                      <p:cBhvr additive="base">
                                        <p:cTn id="13" dur="175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blinds(horizontal)">
                                      <p:cBhvr>
                                        <p:cTn id="18" dur="2000"/>
                                        <p:tgtEl>
                                          <p:spTgt spid="14"/>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nodeType="clickEffect">
                                  <p:stCondLst>
                                    <p:cond delay="0"/>
                                  </p:stCondLst>
                                  <p:childTnLst>
                                    <p:set>
                                      <p:cBhvr>
                                        <p:cTn id="22" dur="1" fill="hold">
                                          <p:stCondLst>
                                            <p:cond delay="0"/>
                                          </p:stCondLst>
                                        </p:cTn>
                                        <p:tgtEl>
                                          <p:spTgt spid="11297"/>
                                        </p:tgtEl>
                                        <p:attrNameLst>
                                          <p:attrName>style.visibility</p:attrName>
                                        </p:attrNameLst>
                                      </p:cBhvr>
                                      <p:to>
                                        <p:strVal val="visible"/>
                                      </p:to>
                                    </p:set>
                                    <p:animEffect transition="in" filter="wipe(left)">
                                      <p:cBhvr>
                                        <p:cTn id="23" dur="2000"/>
                                        <p:tgtEl>
                                          <p:spTgt spid="11297"/>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grpId="0" nodeType="clickEffect">
                                  <p:stCondLst>
                                    <p:cond delay="0"/>
                                  </p:stCondLst>
                                  <p:iterate type="wd">
                                    <p:tmPct val="100000"/>
                                  </p:iterate>
                                  <p:childTnLst>
                                    <p:set>
                                      <p:cBhvr>
                                        <p:cTn id="27" dur="1" fill="hold">
                                          <p:stCondLst>
                                            <p:cond delay="0"/>
                                          </p:stCondLst>
                                        </p:cTn>
                                        <p:tgtEl>
                                          <p:spTgt spid="11283"/>
                                        </p:tgtEl>
                                        <p:attrNameLst>
                                          <p:attrName>style.visibility</p:attrName>
                                        </p:attrNameLst>
                                      </p:cBhvr>
                                      <p:to>
                                        <p:strVal val="visible"/>
                                      </p:to>
                                    </p:set>
                                    <p:animEffect transition="in" filter="wipe(left)">
                                      <p:cBhvr>
                                        <p:cTn id="28" dur="300"/>
                                        <p:tgtEl>
                                          <p:spTgt spid="11283"/>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grpId="0" nodeType="clickEffect">
                                  <p:stCondLst>
                                    <p:cond delay="0"/>
                                  </p:stCondLst>
                                  <p:iterate type="wd">
                                    <p:tmPct val="100000"/>
                                  </p:iterate>
                                  <p:childTnLst>
                                    <p:set>
                                      <p:cBhvr>
                                        <p:cTn id="32" dur="1" fill="hold">
                                          <p:stCondLst>
                                            <p:cond delay="0"/>
                                          </p:stCondLst>
                                        </p:cTn>
                                        <p:tgtEl>
                                          <p:spTgt spid="11284"/>
                                        </p:tgtEl>
                                        <p:attrNameLst>
                                          <p:attrName>style.visibility</p:attrName>
                                        </p:attrNameLst>
                                      </p:cBhvr>
                                      <p:to>
                                        <p:strVal val="visible"/>
                                      </p:to>
                                    </p:set>
                                    <p:animEffect transition="in" filter="wipe(left)">
                                      <p:cBhvr>
                                        <p:cTn id="33" dur="300"/>
                                        <p:tgtEl>
                                          <p:spTgt spid="11284"/>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22" presetClass="entr" presetSubtype="8" fill="hold" grpId="0" nodeType="clickEffect">
                                  <p:stCondLst>
                                    <p:cond delay="0"/>
                                  </p:stCondLst>
                                  <p:iterate type="wd">
                                    <p:tmPct val="100000"/>
                                  </p:iterate>
                                  <p:childTnLst>
                                    <p:set>
                                      <p:cBhvr>
                                        <p:cTn id="37" dur="1" fill="hold">
                                          <p:stCondLst>
                                            <p:cond delay="0"/>
                                          </p:stCondLst>
                                        </p:cTn>
                                        <p:tgtEl>
                                          <p:spTgt spid="11286"/>
                                        </p:tgtEl>
                                        <p:attrNameLst>
                                          <p:attrName>style.visibility</p:attrName>
                                        </p:attrNameLst>
                                      </p:cBhvr>
                                      <p:to>
                                        <p:strVal val="visible"/>
                                      </p:to>
                                    </p:set>
                                    <p:animEffect transition="in" filter="wipe(left)">
                                      <p:cBhvr>
                                        <p:cTn id="38" dur="300"/>
                                        <p:tgtEl>
                                          <p:spTgt spid="11286"/>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11300"/>
                                        </p:tgtEl>
                                        <p:attrNameLst>
                                          <p:attrName>style.visibility</p:attrName>
                                        </p:attrNameLst>
                                      </p:cBhvr>
                                      <p:to>
                                        <p:strVal val="visible"/>
                                      </p:to>
                                    </p:set>
                                    <p:animEffect transition="in" filter="wipe(left)">
                                      <p:cBhvr>
                                        <p:cTn id="43" dur="2000"/>
                                        <p:tgtEl>
                                          <p:spTgt spid="113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build="p" autoUpdateAnimBg="0"/>
      <p:bldP spid="11283" grpId="0" autoUpdateAnimBg="0"/>
      <p:bldP spid="11284" grpId="0" autoUpdateAnimBg="0"/>
      <p:bldP spid="11286" grpId="0" autoUpdateAnimBg="0"/>
      <p:bldP spid="11300" grpId="0"/>
      <p:bldP spid="14"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灯片编号占位符 3"/>
          <p:cNvSpPr>
            <a:spLocks noGrp="1"/>
          </p:cNvSpPr>
          <p:nvPr>
            <p:ph type="sldNum" sz="quarter" idx="12"/>
          </p:nvPr>
        </p:nvSpPr>
        <p:spPr>
          <a:noFill/>
        </p:spPr>
        <p:txBody>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26E327C6-6C0A-4DBF-900F-74115B2927F7}" type="slidenum">
              <a:rPr kumimoji="0" lang="zh-CN" altLang="en-US" sz="2200" smtClean="0">
                <a:solidFill>
                  <a:srgbClr val="0000FF"/>
                </a:solidFill>
              </a:rPr>
              <a:pPr eaLnBrk="1" hangingPunct="1"/>
              <a:t>38</a:t>
            </a:fld>
            <a:endParaRPr kumimoji="0" lang="en-US" altLang="zh-CN" sz="2200" smtClean="0">
              <a:solidFill>
                <a:srgbClr val="0000FF"/>
              </a:solidFill>
            </a:endParaRPr>
          </a:p>
        </p:txBody>
      </p:sp>
      <p:sp>
        <p:nvSpPr>
          <p:cNvPr id="53252" name="Text Box 4"/>
          <p:cNvSpPr txBox="1">
            <a:spLocks noChangeArrowheads="1"/>
          </p:cNvSpPr>
          <p:nvPr/>
        </p:nvSpPr>
        <p:spPr bwMode="auto">
          <a:xfrm>
            <a:off x="509588" y="699611"/>
            <a:ext cx="7922665" cy="474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b="1" dirty="0">
                <a:latin typeface="宋体" pitchFamily="2" charset="-122"/>
              </a:rPr>
              <a:t>4. </a:t>
            </a:r>
            <a:r>
              <a:rPr lang="zh-CN" altLang="en-US" b="1" dirty="0">
                <a:latin typeface="宋体" pitchFamily="2" charset="-122"/>
              </a:rPr>
              <a:t>旋合长度代号：短旋合</a:t>
            </a:r>
            <a:r>
              <a:rPr lang="en-US" altLang="zh-CN" b="1" dirty="0"/>
              <a:t>S,</a:t>
            </a:r>
            <a:r>
              <a:rPr lang="zh-CN" altLang="en-US" b="1" dirty="0"/>
              <a:t>中等旋合</a:t>
            </a:r>
            <a:r>
              <a:rPr lang="en-US" altLang="zh-CN" b="1" dirty="0"/>
              <a:t>N,</a:t>
            </a:r>
            <a:r>
              <a:rPr lang="zh-CN" altLang="en-US" b="1" dirty="0"/>
              <a:t>长旋合</a:t>
            </a:r>
            <a:r>
              <a:rPr lang="en-US" altLang="zh-CN" b="1" dirty="0"/>
              <a:t>L</a:t>
            </a:r>
            <a:endParaRPr lang="en-US" altLang="zh-CN" b="1" dirty="0">
              <a:latin typeface="宋体" pitchFamily="2" charset="-122"/>
            </a:endParaRPr>
          </a:p>
        </p:txBody>
      </p:sp>
      <p:sp>
        <p:nvSpPr>
          <p:cNvPr id="53253" name="Text Box 5"/>
          <p:cNvSpPr txBox="1">
            <a:spLocks noChangeArrowheads="1"/>
          </p:cNvSpPr>
          <p:nvPr/>
        </p:nvSpPr>
        <p:spPr bwMode="auto">
          <a:xfrm>
            <a:off x="509588" y="4854044"/>
            <a:ext cx="5476875" cy="474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spcBef>
                <a:spcPct val="50000"/>
              </a:spcBef>
            </a:pPr>
            <a:r>
              <a:rPr lang="en-US" altLang="zh-CN" b="1" dirty="0">
                <a:latin typeface="宋体" pitchFamily="2" charset="-122"/>
              </a:rPr>
              <a:t>5. </a:t>
            </a:r>
            <a:r>
              <a:rPr lang="zh-CN" altLang="en-US" b="1" dirty="0">
                <a:latin typeface="宋体" pitchFamily="2" charset="-122"/>
              </a:rPr>
              <a:t>旋向代号：</a:t>
            </a:r>
          </a:p>
        </p:txBody>
      </p:sp>
      <p:sp>
        <p:nvSpPr>
          <p:cNvPr id="53259" name="Text Box 11"/>
          <p:cNvSpPr txBox="1">
            <a:spLocks noChangeArrowheads="1"/>
          </p:cNvSpPr>
          <p:nvPr/>
        </p:nvSpPr>
        <p:spPr bwMode="auto">
          <a:xfrm>
            <a:off x="223838" y="3868207"/>
            <a:ext cx="10055279" cy="992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spcBef>
                <a:spcPct val="50000"/>
              </a:spcBef>
            </a:pPr>
            <a:r>
              <a:rPr lang="zh-CN" altLang="en-US" b="1" dirty="0"/>
              <a:t>        对短旋合和长旋合要求在公差带代号后分别标注“</a:t>
            </a:r>
            <a:r>
              <a:rPr lang="en-US" altLang="zh-CN" b="1" dirty="0"/>
              <a:t>S”</a:t>
            </a:r>
            <a:r>
              <a:rPr lang="zh-CN" altLang="en-US" b="1" dirty="0"/>
              <a:t>或“</a:t>
            </a:r>
            <a:r>
              <a:rPr lang="en-US" altLang="zh-CN" b="1" dirty="0"/>
              <a:t>L”</a:t>
            </a:r>
            <a:r>
              <a:rPr lang="zh-CN" altLang="en-US" b="1" dirty="0"/>
              <a:t>。与公差带代号代号间用半字线“</a:t>
            </a:r>
            <a:r>
              <a:rPr lang="en-US" altLang="zh-CN" b="1" dirty="0"/>
              <a:t>—”</a:t>
            </a:r>
            <a:r>
              <a:rPr lang="zh-CN" altLang="en-US" b="1" dirty="0"/>
              <a:t>分开。</a:t>
            </a:r>
            <a:r>
              <a:rPr lang="zh-CN" altLang="en-US" b="1" dirty="0">
                <a:solidFill>
                  <a:srgbClr val="FF3300"/>
                </a:solidFill>
              </a:rPr>
              <a:t>中等旋合长度“</a:t>
            </a:r>
            <a:r>
              <a:rPr lang="en-US" altLang="zh-CN" b="1" dirty="0">
                <a:solidFill>
                  <a:srgbClr val="FF3300"/>
                </a:solidFill>
              </a:rPr>
              <a:t>N”</a:t>
            </a:r>
            <a:r>
              <a:rPr lang="zh-CN" altLang="en-US" b="1" dirty="0">
                <a:solidFill>
                  <a:srgbClr val="FF3300"/>
                </a:solidFill>
              </a:rPr>
              <a:t>不标。</a:t>
            </a:r>
          </a:p>
        </p:txBody>
      </p:sp>
      <p:sp>
        <p:nvSpPr>
          <p:cNvPr id="53260" name="Text Box 12"/>
          <p:cNvSpPr txBox="1">
            <a:spLocks noChangeArrowheads="1"/>
          </p:cNvSpPr>
          <p:nvPr/>
        </p:nvSpPr>
        <p:spPr bwMode="auto">
          <a:xfrm>
            <a:off x="371475" y="5271557"/>
            <a:ext cx="9623863" cy="9919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lnSpc>
                <a:spcPct val="120000"/>
              </a:lnSpc>
              <a:spcBef>
                <a:spcPct val="50000"/>
              </a:spcBef>
            </a:pPr>
            <a:r>
              <a:rPr lang="zh-CN" altLang="en-US" b="1" dirty="0">
                <a:latin typeface="宋体" pitchFamily="2" charset="-122"/>
              </a:rPr>
              <a:t>    对于左旋螺纹，要在旋合长度代号后标注</a:t>
            </a:r>
            <a:r>
              <a:rPr lang="zh-CN" altLang="en-US" b="1" dirty="0">
                <a:solidFill>
                  <a:srgbClr val="FF3300"/>
                </a:solidFill>
              </a:rPr>
              <a:t>“</a:t>
            </a:r>
            <a:r>
              <a:rPr lang="en-US" altLang="zh-CN" b="1" dirty="0">
                <a:solidFill>
                  <a:srgbClr val="FF0000"/>
                </a:solidFill>
              </a:rPr>
              <a:t>LH”。</a:t>
            </a:r>
            <a:r>
              <a:rPr lang="zh-CN" altLang="en-US" b="1" dirty="0"/>
              <a:t>与旋合长度代号代号间用半字线“</a:t>
            </a:r>
            <a:r>
              <a:rPr lang="en-US" altLang="zh-CN" b="1" dirty="0"/>
              <a:t>—”</a:t>
            </a:r>
            <a:r>
              <a:rPr lang="zh-CN" altLang="en-US" b="1" dirty="0"/>
              <a:t>分开</a:t>
            </a:r>
          </a:p>
        </p:txBody>
      </p:sp>
      <p:pic>
        <p:nvPicPr>
          <p:cNvPr id="10" name="Picture 1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7250" y="1212319"/>
            <a:ext cx="9644063" cy="2563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Oval 20"/>
          <p:cNvSpPr>
            <a:spLocks noChangeArrowheads="1"/>
          </p:cNvSpPr>
          <p:nvPr/>
        </p:nvSpPr>
        <p:spPr bwMode="auto">
          <a:xfrm>
            <a:off x="4224338" y="1653644"/>
            <a:ext cx="533400" cy="515938"/>
          </a:xfrm>
          <a:prstGeom prst="ellipse">
            <a:avLst/>
          </a:prstGeom>
          <a:noFill/>
          <a:ln w="5715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3200" b="1">
                <a:solidFill>
                  <a:srgbClr val="FF3300"/>
                </a:solidFill>
              </a:rPr>
              <a:t>4</a:t>
            </a:r>
          </a:p>
        </p:txBody>
      </p:sp>
      <p:sp>
        <p:nvSpPr>
          <p:cNvPr id="12" name="Oval 18"/>
          <p:cNvSpPr>
            <a:spLocks noChangeArrowheads="1"/>
          </p:cNvSpPr>
          <p:nvPr/>
        </p:nvSpPr>
        <p:spPr bwMode="auto">
          <a:xfrm>
            <a:off x="4800600" y="1610782"/>
            <a:ext cx="457200" cy="515937"/>
          </a:xfrm>
          <a:prstGeom prst="ellipse">
            <a:avLst/>
          </a:prstGeom>
          <a:noFill/>
          <a:ln w="5715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3200" b="1">
                <a:solidFill>
                  <a:srgbClr val="FF3300"/>
                </a:solidFill>
              </a:rPr>
              <a:t>5</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53252">
                                            <p:txEl>
                                              <p:pRg st="0" end="0"/>
                                            </p:txEl>
                                          </p:spTgt>
                                        </p:tgtEl>
                                        <p:attrNameLst>
                                          <p:attrName>style.visibility</p:attrName>
                                        </p:attrNameLst>
                                      </p:cBhvr>
                                      <p:to>
                                        <p:strVal val="visible"/>
                                      </p:to>
                                    </p:set>
                                    <p:animEffect transition="in" filter="wipe(left)">
                                      <p:cBhvr>
                                        <p:cTn id="7" dur="300"/>
                                        <p:tgtEl>
                                          <p:spTgt spid="53252">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8"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1750" fill="hold"/>
                                        <p:tgtEl>
                                          <p:spTgt spid="10"/>
                                        </p:tgtEl>
                                        <p:attrNameLst>
                                          <p:attrName>ppt_x</p:attrName>
                                        </p:attrNameLst>
                                      </p:cBhvr>
                                      <p:tavLst>
                                        <p:tav tm="0">
                                          <p:val>
                                            <p:strVal val="0-#ppt_w/2"/>
                                          </p:val>
                                        </p:tav>
                                        <p:tav tm="100000">
                                          <p:val>
                                            <p:strVal val="#ppt_x"/>
                                          </p:val>
                                        </p:tav>
                                      </p:tavLst>
                                    </p:anim>
                                    <p:anim calcmode="lin" valueType="num">
                                      <p:cBhvr additive="base">
                                        <p:cTn id="13" dur="175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blinds(horizontal)">
                                      <p:cBhvr>
                                        <p:cTn id="18" dur="2000"/>
                                        <p:tgtEl>
                                          <p:spTgt spid="11"/>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53259">
                                            <p:txEl>
                                              <p:pRg st="0" end="0"/>
                                            </p:txEl>
                                          </p:spTgt>
                                        </p:tgtEl>
                                        <p:attrNameLst>
                                          <p:attrName>style.visibility</p:attrName>
                                        </p:attrNameLst>
                                      </p:cBhvr>
                                      <p:to>
                                        <p:strVal val="visible"/>
                                      </p:to>
                                    </p:set>
                                    <p:animEffect transition="in" filter="wipe(left)">
                                      <p:cBhvr>
                                        <p:cTn id="23" dur="300"/>
                                        <p:tgtEl>
                                          <p:spTgt spid="53259">
                                            <p:txEl>
                                              <p:pRg st="0" end="0"/>
                                            </p:txEl>
                                          </p:spTgt>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blinds(horizontal)">
                                      <p:cBhvr>
                                        <p:cTn id="28" dur="2000"/>
                                        <p:tgtEl>
                                          <p:spTgt spid="12"/>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grpId="0" nodeType="clickEffect">
                                  <p:stCondLst>
                                    <p:cond delay="0"/>
                                  </p:stCondLst>
                                  <p:iterate type="wd">
                                    <p:tmPct val="100000"/>
                                  </p:iterate>
                                  <p:childTnLst>
                                    <p:set>
                                      <p:cBhvr>
                                        <p:cTn id="32" dur="1" fill="hold">
                                          <p:stCondLst>
                                            <p:cond delay="0"/>
                                          </p:stCondLst>
                                        </p:cTn>
                                        <p:tgtEl>
                                          <p:spTgt spid="53253">
                                            <p:txEl>
                                              <p:pRg st="0" end="0"/>
                                            </p:txEl>
                                          </p:spTgt>
                                        </p:tgtEl>
                                        <p:attrNameLst>
                                          <p:attrName>style.visibility</p:attrName>
                                        </p:attrNameLst>
                                      </p:cBhvr>
                                      <p:to>
                                        <p:strVal val="visible"/>
                                      </p:to>
                                    </p:set>
                                    <p:animEffect transition="in" filter="wipe(left)">
                                      <p:cBhvr>
                                        <p:cTn id="33" dur="300"/>
                                        <p:tgtEl>
                                          <p:spTgt spid="53253">
                                            <p:txEl>
                                              <p:pRg st="0" end="0"/>
                                            </p:txEl>
                                          </p:spTgt>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22" presetClass="entr" presetSubtype="8" fill="hold" grpId="0" nodeType="clickEffect">
                                  <p:stCondLst>
                                    <p:cond delay="0"/>
                                  </p:stCondLst>
                                  <p:iterate type="wd">
                                    <p:tmPct val="100000"/>
                                  </p:iterate>
                                  <p:childTnLst>
                                    <p:set>
                                      <p:cBhvr>
                                        <p:cTn id="37" dur="1" fill="hold">
                                          <p:stCondLst>
                                            <p:cond delay="0"/>
                                          </p:stCondLst>
                                        </p:cTn>
                                        <p:tgtEl>
                                          <p:spTgt spid="53260">
                                            <p:txEl>
                                              <p:pRg st="0" end="0"/>
                                            </p:txEl>
                                          </p:spTgt>
                                        </p:tgtEl>
                                        <p:attrNameLst>
                                          <p:attrName>style.visibility</p:attrName>
                                        </p:attrNameLst>
                                      </p:cBhvr>
                                      <p:to>
                                        <p:strVal val="visible"/>
                                      </p:to>
                                    </p:set>
                                    <p:animEffect transition="in" filter="wipe(left)">
                                      <p:cBhvr>
                                        <p:cTn id="38" dur="300"/>
                                        <p:tgtEl>
                                          <p:spTgt spid="5326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2" grpId="0" build="p" autoUpdateAnimBg="0"/>
      <p:bldP spid="53253" grpId="0" build="p" autoUpdateAnimBg="0"/>
      <p:bldP spid="53259" grpId="0" build="p" autoUpdateAnimBg="0"/>
      <p:bldP spid="53260" grpId="0" build="p" autoUpdateAnimBg="0"/>
      <p:bldP spid="11" grpId="0" animBg="1"/>
      <p:bldP spid="12"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灯片编号占位符 3"/>
          <p:cNvSpPr>
            <a:spLocks noGrp="1"/>
          </p:cNvSpPr>
          <p:nvPr>
            <p:ph type="sldNum" sz="quarter" idx="12"/>
          </p:nvPr>
        </p:nvSpPr>
        <p:spPr>
          <a:noFill/>
        </p:spPr>
        <p:txBody>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0B30B96D-C1E3-420A-AF93-4956DBECFDB0}" type="slidenum">
              <a:rPr kumimoji="0" lang="zh-CN" altLang="en-US" sz="2200" smtClean="0">
                <a:solidFill>
                  <a:srgbClr val="0000FF"/>
                </a:solidFill>
              </a:rPr>
              <a:pPr eaLnBrk="1" hangingPunct="1"/>
              <a:t>39</a:t>
            </a:fld>
            <a:endParaRPr kumimoji="0" lang="en-US" altLang="zh-CN" sz="2200" smtClean="0">
              <a:solidFill>
                <a:srgbClr val="0000FF"/>
              </a:solidFill>
            </a:endParaRPr>
          </a:p>
        </p:txBody>
      </p:sp>
      <p:sp>
        <p:nvSpPr>
          <p:cNvPr id="55300" name="Text Box 4"/>
          <p:cNvSpPr txBox="1">
            <a:spLocks noChangeArrowheads="1"/>
          </p:cNvSpPr>
          <p:nvPr/>
        </p:nvSpPr>
        <p:spPr bwMode="auto">
          <a:xfrm>
            <a:off x="1734978" y="715963"/>
            <a:ext cx="8026400" cy="46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spcBef>
                <a:spcPct val="50000"/>
              </a:spcBef>
            </a:pPr>
            <a:r>
              <a:rPr lang="zh-CN" altLang="en-US" b="1">
                <a:solidFill>
                  <a:srgbClr val="FF0000"/>
                </a:solidFill>
              </a:rPr>
              <a:t>例1  </a:t>
            </a:r>
            <a:r>
              <a:rPr lang="en-US" altLang="zh-CN" b="1">
                <a:solidFill>
                  <a:srgbClr val="FF0000"/>
                </a:solidFill>
              </a:rPr>
              <a:t>M6×0.75</a:t>
            </a:r>
            <a:r>
              <a:rPr lang="en-US" altLang="zh-CN" b="1">
                <a:solidFill>
                  <a:srgbClr val="FF0000"/>
                </a:solidFill>
                <a:cs typeface="Times New Roman" pitchFamily="18" charset="0"/>
              </a:rPr>
              <a:t>—</a:t>
            </a:r>
            <a:r>
              <a:rPr lang="en-US" altLang="zh-CN" b="1">
                <a:solidFill>
                  <a:srgbClr val="FF0000"/>
                </a:solidFill>
              </a:rPr>
              <a:t>5h6h </a:t>
            </a:r>
            <a:r>
              <a:rPr lang="en-US" altLang="zh-CN" b="1">
                <a:solidFill>
                  <a:srgbClr val="FF0000"/>
                </a:solidFill>
                <a:cs typeface="Times New Roman" pitchFamily="18" charset="0"/>
              </a:rPr>
              <a:t>—</a:t>
            </a:r>
            <a:r>
              <a:rPr lang="en-US" altLang="zh-CN" b="1">
                <a:solidFill>
                  <a:srgbClr val="FF0000"/>
                </a:solidFill>
              </a:rPr>
              <a:t> S </a:t>
            </a:r>
            <a:r>
              <a:rPr lang="en-US" altLang="zh-CN" b="1">
                <a:solidFill>
                  <a:srgbClr val="FF0000"/>
                </a:solidFill>
                <a:cs typeface="Times New Roman" pitchFamily="18" charset="0"/>
              </a:rPr>
              <a:t>—</a:t>
            </a:r>
            <a:r>
              <a:rPr lang="en-US" altLang="zh-CN" b="1">
                <a:solidFill>
                  <a:srgbClr val="FF0000"/>
                </a:solidFill>
              </a:rPr>
              <a:t> LH</a:t>
            </a:r>
            <a:endParaRPr lang="zh-CN" altLang="en-US" b="1">
              <a:solidFill>
                <a:srgbClr val="FF0000"/>
              </a:solidFill>
            </a:endParaRPr>
          </a:p>
        </p:txBody>
      </p:sp>
      <p:sp>
        <p:nvSpPr>
          <p:cNvPr id="55304" name="Text Box 8"/>
          <p:cNvSpPr txBox="1">
            <a:spLocks noChangeArrowheads="1"/>
          </p:cNvSpPr>
          <p:nvPr/>
        </p:nvSpPr>
        <p:spPr bwMode="auto">
          <a:xfrm>
            <a:off x="1353978" y="228600"/>
            <a:ext cx="5675312" cy="474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b="1"/>
              <a:t>6. </a:t>
            </a:r>
            <a:r>
              <a:rPr lang="zh-CN" altLang="en-US" b="1"/>
              <a:t>完整的螺纹标注示例</a:t>
            </a:r>
          </a:p>
        </p:txBody>
      </p:sp>
      <p:sp>
        <p:nvSpPr>
          <p:cNvPr id="55313" name="Text Box 17"/>
          <p:cNvSpPr txBox="1">
            <a:spLocks noChangeArrowheads="1"/>
          </p:cNvSpPr>
          <p:nvPr/>
        </p:nvSpPr>
        <p:spPr bwMode="auto">
          <a:xfrm>
            <a:off x="953928" y="1128713"/>
            <a:ext cx="8026400" cy="46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spcBef>
                <a:spcPct val="50000"/>
              </a:spcBef>
            </a:pPr>
            <a:r>
              <a:rPr lang="zh-CN" altLang="en-US" b="1"/>
              <a:t>表示：</a:t>
            </a:r>
            <a:r>
              <a:rPr lang="zh-CN" altLang="en-US" b="1">
                <a:latin typeface="宋体" pitchFamily="2" charset="-122"/>
              </a:rPr>
              <a:t>① 普通螺纹公称直径</a:t>
            </a:r>
            <a:r>
              <a:rPr lang="en-US" altLang="zh-CN" b="1" i="1">
                <a:latin typeface="宋体" pitchFamily="2" charset="-122"/>
              </a:rPr>
              <a:t>d </a:t>
            </a:r>
            <a:r>
              <a:rPr lang="en-US" altLang="zh-CN" b="1">
                <a:latin typeface="宋体" pitchFamily="2" charset="-122"/>
              </a:rPr>
              <a:t>= 6mm;</a:t>
            </a:r>
          </a:p>
        </p:txBody>
      </p:sp>
      <p:sp>
        <p:nvSpPr>
          <p:cNvPr id="55314" name="Rectangle 18"/>
          <p:cNvSpPr>
            <a:spLocks noChangeArrowheads="1"/>
          </p:cNvSpPr>
          <p:nvPr/>
        </p:nvSpPr>
        <p:spPr bwMode="auto">
          <a:xfrm>
            <a:off x="1869915" y="1598613"/>
            <a:ext cx="68595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b="1"/>
              <a:t>② </a:t>
            </a:r>
            <a:r>
              <a:rPr lang="zh-CN" altLang="en-US" b="1"/>
              <a:t>螺距</a:t>
            </a:r>
            <a:r>
              <a:rPr lang="en-US" altLang="zh-CN" b="1" i="1"/>
              <a:t>P</a:t>
            </a:r>
            <a:r>
              <a:rPr lang="en-US" altLang="zh-CN" b="1"/>
              <a:t>=0.75mm,</a:t>
            </a:r>
            <a:r>
              <a:rPr lang="zh-CN" altLang="en-US" b="1"/>
              <a:t>细牙螺纹</a:t>
            </a:r>
            <a:r>
              <a:rPr lang="en-US" altLang="zh-CN" b="1"/>
              <a:t>;</a:t>
            </a:r>
          </a:p>
        </p:txBody>
      </p:sp>
      <p:sp>
        <p:nvSpPr>
          <p:cNvPr id="55315" name="Rectangle 19"/>
          <p:cNvSpPr>
            <a:spLocks noChangeArrowheads="1"/>
          </p:cNvSpPr>
          <p:nvPr/>
        </p:nvSpPr>
        <p:spPr bwMode="auto">
          <a:xfrm>
            <a:off x="1865153" y="2019300"/>
            <a:ext cx="8020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b="1"/>
              <a:t>③ </a:t>
            </a:r>
            <a:r>
              <a:rPr lang="zh-CN" altLang="en-US" b="1"/>
              <a:t>中径公差带为</a:t>
            </a:r>
            <a:r>
              <a:rPr lang="en-US" altLang="zh-CN" b="1"/>
              <a:t>5h,</a:t>
            </a:r>
            <a:r>
              <a:rPr lang="zh-CN" altLang="en-US" b="1"/>
              <a:t>顶径公差带为</a:t>
            </a:r>
            <a:r>
              <a:rPr lang="en-US" altLang="zh-CN" b="1"/>
              <a:t>6h</a:t>
            </a:r>
            <a:r>
              <a:rPr lang="zh-CN" altLang="en-US" b="1"/>
              <a:t>的外螺纹</a:t>
            </a:r>
            <a:r>
              <a:rPr lang="en-US" altLang="zh-CN" b="1"/>
              <a:t>;</a:t>
            </a:r>
          </a:p>
        </p:txBody>
      </p:sp>
      <p:sp>
        <p:nvSpPr>
          <p:cNvPr id="55316" name="Rectangle 20"/>
          <p:cNvSpPr>
            <a:spLocks noChangeArrowheads="1"/>
          </p:cNvSpPr>
          <p:nvPr/>
        </p:nvSpPr>
        <p:spPr bwMode="auto">
          <a:xfrm>
            <a:off x="1869915" y="2433638"/>
            <a:ext cx="64325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b="1">
                <a:latin typeface="宋体" pitchFamily="2" charset="-122"/>
              </a:rPr>
              <a:t>④ </a:t>
            </a:r>
            <a:r>
              <a:rPr lang="zh-CN" altLang="en-US" b="1">
                <a:latin typeface="宋体" pitchFamily="2" charset="-122"/>
              </a:rPr>
              <a:t>旋合长度为短旋合</a:t>
            </a:r>
            <a:r>
              <a:rPr lang="en-US" altLang="zh-CN" b="1">
                <a:latin typeface="宋体" pitchFamily="2" charset="-122"/>
              </a:rPr>
              <a:t>S;</a:t>
            </a:r>
          </a:p>
        </p:txBody>
      </p:sp>
      <p:sp>
        <p:nvSpPr>
          <p:cNvPr id="55317" name="Rectangle 21"/>
          <p:cNvSpPr>
            <a:spLocks noChangeArrowheads="1"/>
          </p:cNvSpPr>
          <p:nvPr/>
        </p:nvSpPr>
        <p:spPr bwMode="auto">
          <a:xfrm>
            <a:off x="1869915" y="2898775"/>
            <a:ext cx="64325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b="1"/>
              <a:t>⑤ </a:t>
            </a:r>
            <a:r>
              <a:rPr lang="zh-CN" altLang="en-US" b="1"/>
              <a:t>螺纹旋向为左旋</a:t>
            </a:r>
            <a:r>
              <a:rPr lang="en-US" altLang="zh-CN" b="1"/>
              <a:t>LH</a:t>
            </a:r>
            <a:r>
              <a:rPr lang="zh-CN" altLang="en-US" b="1"/>
              <a:t>。</a:t>
            </a:r>
          </a:p>
        </p:txBody>
      </p:sp>
      <p:sp>
        <p:nvSpPr>
          <p:cNvPr id="55318" name="Text Box 22"/>
          <p:cNvSpPr txBox="1">
            <a:spLocks noChangeArrowheads="1"/>
          </p:cNvSpPr>
          <p:nvPr/>
        </p:nvSpPr>
        <p:spPr bwMode="auto">
          <a:xfrm>
            <a:off x="993615" y="4154488"/>
            <a:ext cx="8026400" cy="46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spcBef>
                <a:spcPct val="50000"/>
              </a:spcBef>
            </a:pPr>
            <a:r>
              <a:rPr lang="zh-CN" altLang="en-US" b="1"/>
              <a:t>表示：</a:t>
            </a:r>
            <a:r>
              <a:rPr lang="zh-CN" altLang="en-US" b="1">
                <a:latin typeface="宋体" pitchFamily="2" charset="-122"/>
              </a:rPr>
              <a:t>① 普通螺纹公称直径</a:t>
            </a:r>
            <a:r>
              <a:rPr lang="en-US" altLang="zh-CN" b="1" i="1">
                <a:latin typeface="宋体" pitchFamily="2" charset="-122"/>
              </a:rPr>
              <a:t>D</a:t>
            </a:r>
            <a:r>
              <a:rPr lang="en-US" altLang="zh-CN" b="1">
                <a:latin typeface="宋体" pitchFamily="2" charset="-122"/>
              </a:rPr>
              <a:t>=14mm;</a:t>
            </a:r>
          </a:p>
        </p:txBody>
      </p:sp>
      <p:sp>
        <p:nvSpPr>
          <p:cNvPr id="55319" name="Rectangle 23"/>
          <p:cNvSpPr>
            <a:spLocks noRot="1" noChangeAspect="1" noMove="1" noResize="1" noEditPoints="1" noAdjustHandles="1" noChangeArrowheads="1" noChangeShapeType="1" noTextEdit="1"/>
          </p:cNvSpPr>
          <p:nvPr/>
        </p:nvSpPr>
        <p:spPr bwMode="auto">
          <a:xfrm>
            <a:off x="1241429" y="4594221"/>
            <a:ext cx="7408863" cy="457200"/>
          </a:xfrm>
          <a:prstGeom prst="rect">
            <a:avLst/>
          </a:prstGeom>
          <a:blipFill rotWithShape="1">
            <a:blip r:embed="rId2"/>
            <a:stretch>
              <a:fillRect l="-1317" t="-14667" b="-32000"/>
            </a:stretch>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r>
              <a:rPr lang="zh-CN" altLang="en-US">
                <a:noFill/>
              </a:rPr>
              <a:t> </a:t>
            </a:r>
          </a:p>
        </p:txBody>
      </p:sp>
      <p:sp>
        <p:nvSpPr>
          <p:cNvPr id="55320" name="Rectangle 24"/>
          <p:cNvSpPr>
            <a:spLocks noChangeArrowheads="1"/>
          </p:cNvSpPr>
          <p:nvPr/>
        </p:nvSpPr>
        <p:spPr bwMode="auto">
          <a:xfrm>
            <a:off x="2041365" y="5008563"/>
            <a:ext cx="62753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b="1"/>
              <a:t>③ </a:t>
            </a:r>
            <a:r>
              <a:rPr lang="zh-CN" altLang="en-US" b="1"/>
              <a:t>中径和顶径公差带都是</a:t>
            </a:r>
            <a:r>
              <a:rPr lang="en-US" altLang="zh-CN" b="1"/>
              <a:t>7H</a:t>
            </a:r>
            <a:r>
              <a:rPr lang="zh-CN" altLang="en-US" b="1"/>
              <a:t>的内螺纹</a:t>
            </a:r>
            <a:r>
              <a:rPr lang="en-US" altLang="zh-CN" b="1"/>
              <a:t>;</a:t>
            </a:r>
          </a:p>
        </p:txBody>
      </p:sp>
      <p:sp>
        <p:nvSpPr>
          <p:cNvPr id="55321" name="Rectangle 25"/>
          <p:cNvSpPr>
            <a:spLocks noChangeArrowheads="1"/>
          </p:cNvSpPr>
          <p:nvPr/>
        </p:nvSpPr>
        <p:spPr bwMode="auto">
          <a:xfrm>
            <a:off x="2041365" y="5422900"/>
            <a:ext cx="38528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b="1">
                <a:latin typeface="宋体" pitchFamily="2" charset="-122"/>
              </a:rPr>
              <a:t>④ </a:t>
            </a:r>
            <a:r>
              <a:rPr lang="zh-CN" altLang="en-US" b="1">
                <a:latin typeface="宋体" pitchFamily="2" charset="-122"/>
              </a:rPr>
              <a:t>旋合长度为长旋合</a:t>
            </a:r>
            <a:r>
              <a:rPr lang="en-US" altLang="zh-CN" b="1">
                <a:latin typeface="宋体" pitchFamily="2" charset="-122"/>
              </a:rPr>
              <a:t>L;</a:t>
            </a:r>
          </a:p>
        </p:txBody>
      </p:sp>
      <p:sp>
        <p:nvSpPr>
          <p:cNvPr id="55322" name="Rectangle 26"/>
          <p:cNvSpPr>
            <a:spLocks noChangeArrowheads="1"/>
          </p:cNvSpPr>
          <p:nvPr/>
        </p:nvSpPr>
        <p:spPr bwMode="auto">
          <a:xfrm>
            <a:off x="2041365" y="5864225"/>
            <a:ext cx="64325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b="1"/>
              <a:t>⑤ </a:t>
            </a:r>
            <a:r>
              <a:rPr lang="zh-CN" altLang="en-US" b="1"/>
              <a:t>螺纹旋向为左旋</a:t>
            </a:r>
            <a:r>
              <a:rPr lang="en-US" altLang="zh-CN" b="1"/>
              <a:t>LH</a:t>
            </a:r>
            <a:r>
              <a:rPr lang="zh-CN" altLang="en-US" b="1"/>
              <a:t>。</a:t>
            </a:r>
          </a:p>
        </p:txBody>
      </p:sp>
      <p:pic>
        <p:nvPicPr>
          <p:cNvPr id="604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69422" y="3375392"/>
            <a:ext cx="6743700" cy="847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55304">
                                            <p:txEl>
                                              <p:pRg st="0" end="0"/>
                                            </p:txEl>
                                          </p:spTgt>
                                        </p:tgtEl>
                                        <p:attrNameLst>
                                          <p:attrName>style.visibility</p:attrName>
                                        </p:attrNameLst>
                                      </p:cBhvr>
                                      <p:to>
                                        <p:strVal val="visible"/>
                                      </p:to>
                                    </p:set>
                                    <p:animEffect transition="in" filter="wipe(left)">
                                      <p:cBhvr>
                                        <p:cTn id="7" dur="300"/>
                                        <p:tgtEl>
                                          <p:spTgt spid="55304">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55300">
                                            <p:txEl>
                                              <p:pRg st="0" end="0"/>
                                            </p:txEl>
                                          </p:spTgt>
                                        </p:tgtEl>
                                        <p:attrNameLst>
                                          <p:attrName>style.visibility</p:attrName>
                                        </p:attrNameLst>
                                      </p:cBhvr>
                                      <p:to>
                                        <p:strVal val="visible"/>
                                      </p:to>
                                    </p:set>
                                    <p:animEffect transition="in" filter="wipe(left)">
                                      <p:cBhvr>
                                        <p:cTn id="12" dur="300"/>
                                        <p:tgtEl>
                                          <p:spTgt spid="55300">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55313">
                                            <p:txEl>
                                              <p:pRg st="0" end="0"/>
                                            </p:txEl>
                                          </p:spTgt>
                                        </p:tgtEl>
                                        <p:attrNameLst>
                                          <p:attrName>style.visibility</p:attrName>
                                        </p:attrNameLst>
                                      </p:cBhvr>
                                      <p:to>
                                        <p:strVal val="visible"/>
                                      </p:to>
                                    </p:set>
                                    <p:animEffect transition="in" filter="wipe(left)">
                                      <p:cBhvr>
                                        <p:cTn id="17" dur="300"/>
                                        <p:tgtEl>
                                          <p:spTgt spid="55313">
                                            <p:txEl>
                                              <p:pRg st="0" end="0"/>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55314"/>
                                        </p:tgtEl>
                                        <p:attrNameLst>
                                          <p:attrName>style.visibility</p:attrName>
                                        </p:attrNameLst>
                                      </p:cBhvr>
                                      <p:to>
                                        <p:strVal val="visible"/>
                                      </p:to>
                                    </p:set>
                                    <p:animEffect transition="in" filter="wipe(left)">
                                      <p:cBhvr>
                                        <p:cTn id="22" dur="2000"/>
                                        <p:tgtEl>
                                          <p:spTgt spid="55314"/>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55315"/>
                                        </p:tgtEl>
                                        <p:attrNameLst>
                                          <p:attrName>style.visibility</p:attrName>
                                        </p:attrNameLst>
                                      </p:cBhvr>
                                      <p:to>
                                        <p:strVal val="visible"/>
                                      </p:to>
                                    </p:set>
                                    <p:animEffect transition="in" filter="wipe(left)">
                                      <p:cBhvr>
                                        <p:cTn id="27" dur="2000"/>
                                        <p:tgtEl>
                                          <p:spTgt spid="55315"/>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55316"/>
                                        </p:tgtEl>
                                        <p:attrNameLst>
                                          <p:attrName>style.visibility</p:attrName>
                                        </p:attrNameLst>
                                      </p:cBhvr>
                                      <p:to>
                                        <p:strVal val="visible"/>
                                      </p:to>
                                    </p:set>
                                    <p:animEffect transition="in" filter="wipe(left)">
                                      <p:cBhvr>
                                        <p:cTn id="32" dur="2000"/>
                                        <p:tgtEl>
                                          <p:spTgt spid="55316"/>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55317"/>
                                        </p:tgtEl>
                                        <p:attrNameLst>
                                          <p:attrName>style.visibility</p:attrName>
                                        </p:attrNameLst>
                                      </p:cBhvr>
                                      <p:to>
                                        <p:strVal val="visible"/>
                                      </p:to>
                                    </p:set>
                                    <p:animEffect transition="in" filter="wipe(left)">
                                      <p:cBhvr>
                                        <p:cTn id="37" dur="2000"/>
                                        <p:tgtEl>
                                          <p:spTgt spid="55317"/>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nodeType="clickEffect">
                                  <p:stCondLst>
                                    <p:cond delay="0"/>
                                  </p:stCondLst>
                                  <p:childTnLst>
                                    <p:set>
                                      <p:cBhvr>
                                        <p:cTn id="41" dur="1" fill="hold">
                                          <p:stCondLst>
                                            <p:cond delay="0"/>
                                          </p:stCondLst>
                                        </p:cTn>
                                        <p:tgtEl>
                                          <p:spTgt spid="60418"/>
                                        </p:tgtEl>
                                        <p:attrNameLst>
                                          <p:attrName>style.visibility</p:attrName>
                                        </p:attrNameLst>
                                      </p:cBhvr>
                                      <p:to>
                                        <p:strVal val="visible"/>
                                      </p:to>
                                    </p:set>
                                    <p:animEffect transition="in" filter="wipe(left)">
                                      <p:cBhvr>
                                        <p:cTn id="42" dur="500"/>
                                        <p:tgtEl>
                                          <p:spTgt spid="60418"/>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iterate type="wd">
                                    <p:tmPct val="100000"/>
                                  </p:iterate>
                                  <p:childTnLst>
                                    <p:set>
                                      <p:cBhvr>
                                        <p:cTn id="46" dur="1" fill="hold">
                                          <p:stCondLst>
                                            <p:cond delay="0"/>
                                          </p:stCondLst>
                                        </p:cTn>
                                        <p:tgtEl>
                                          <p:spTgt spid="55318">
                                            <p:txEl>
                                              <p:pRg st="0" end="0"/>
                                            </p:txEl>
                                          </p:spTgt>
                                        </p:tgtEl>
                                        <p:attrNameLst>
                                          <p:attrName>style.visibility</p:attrName>
                                        </p:attrNameLst>
                                      </p:cBhvr>
                                      <p:to>
                                        <p:strVal val="visible"/>
                                      </p:to>
                                    </p:set>
                                    <p:animEffect transition="in" filter="wipe(left)">
                                      <p:cBhvr>
                                        <p:cTn id="47" dur="300"/>
                                        <p:tgtEl>
                                          <p:spTgt spid="55318">
                                            <p:txEl>
                                              <p:pRg st="0" end="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55319"/>
                                        </p:tgtEl>
                                        <p:attrNameLst>
                                          <p:attrName>style.visibility</p:attrName>
                                        </p:attrNameLst>
                                      </p:cBhvr>
                                      <p:to>
                                        <p:strVal val="visible"/>
                                      </p:to>
                                    </p:set>
                                    <p:animEffect transition="in" filter="wipe(left)">
                                      <p:cBhvr>
                                        <p:cTn id="52" dur="2000"/>
                                        <p:tgtEl>
                                          <p:spTgt spid="55319"/>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55320"/>
                                        </p:tgtEl>
                                        <p:attrNameLst>
                                          <p:attrName>style.visibility</p:attrName>
                                        </p:attrNameLst>
                                      </p:cBhvr>
                                      <p:to>
                                        <p:strVal val="visible"/>
                                      </p:to>
                                    </p:set>
                                    <p:animEffect transition="in" filter="wipe(left)">
                                      <p:cBhvr>
                                        <p:cTn id="57" dur="2000"/>
                                        <p:tgtEl>
                                          <p:spTgt spid="55320"/>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55321"/>
                                        </p:tgtEl>
                                        <p:attrNameLst>
                                          <p:attrName>style.visibility</p:attrName>
                                        </p:attrNameLst>
                                      </p:cBhvr>
                                      <p:to>
                                        <p:strVal val="visible"/>
                                      </p:to>
                                    </p:set>
                                    <p:animEffect transition="in" filter="wipe(left)">
                                      <p:cBhvr>
                                        <p:cTn id="62" dur="2000"/>
                                        <p:tgtEl>
                                          <p:spTgt spid="55321"/>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55322"/>
                                        </p:tgtEl>
                                        <p:attrNameLst>
                                          <p:attrName>style.visibility</p:attrName>
                                        </p:attrNameLst>
                                      </p:cBhvr>
                                      <p:to>
                                        <p:strVal val="visible"/>
                                      </p:to>
                                    </p:set>
                                    <p:animEffect transition="in" filter="wipe(left)">
                                      <p:cBhvr>
                                        <p:cTn id="67" dur="2000"/>
                                        <p:tgtEl>
                                          <p:spTgt spid="553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300" grpId="0" build="p" autoUpdateAnimBg="0"/>
      <p:bldP spid="55304" grpId="0" build="p" autoUpdateAnimBg="0"/>
      <p:bldP spid="55313" grpId="0" build="p" autoUpdateAnimBg="0"/>
      <p:bldP spid="55314" grpId="0"/>
      <p:bldP spid="55315" grpId="0"/>
      <p:bldP spid="55316" grpId="0"/>
      <p:bldP spid="55317" grpId="0"/>
      <p:bldP spid="55318" grpId="0" build="p" autoUpdateAnimBg="0"/>
      <p:bldP spid="55319" grpId="0" animBg="1"/>
      <p:bldP spid="55320" grpId="0"/>
      <p:bldP spid="55321" grpId="0"/>
      <p:bldP spid="5532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灯片编号占位符 3"/>
          <p:cNvSpPr>
            <a:spLocks noGrp="1"/>
          </p:cNvSpPr>
          <p:nvPr>
            <p:ph type="sldNum" sz="quarter" idx="12"/>
          </p:nvPr>
        </p:nvSpPr>
        <p:spPr>
          <a:noFill/>
        </p:spPr>
        <p:txBody>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97B3BEE5-BAEA-4634-9023-7701C9020C45}" type="slidenum">
              <a:rPr kumimoji="0" lang="zh-CN" altLang="en-US" sz="2200" smtClean="0">
                <a:solidFill>
                  <a:srgbClr val="0000FF"/>
                </a:solidFill>
              </a:rPr>
              <a:pPr eaLnBrk="1" hangingPunct="1"/>
              <a:t>4</a:t>
            </a:fld>
            <a:endParaRPr kumimoji="0" lang="en-US" altLang="zh-CN" sz="2200" smtClean="0">
              <a:solidFill>
                <a:srgbClr val="0000FF"/>
              </a:solidFill>
            </a:endParaRPr>
          </a:p>
        </p:txBody>
      </p:sp>
      <p:sp>
        <p:nvSpPr>
          <p:cNvPr id="4098" name="Text Box 2"/>
          <p:cNvSpPr txBox="1">
            <a:spLocks noChangeArrowheads="1"/>
          </p:cNvSpPr>
          <p:nvPr/>
        </p:nvSpPr>
        <p:spPr bwMode="auto">
          <a:xfrm>
            <a:off x="449983" y="396749"/>
            <a:ext cx="8228013" cy="5979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ctr" eaLnBrk="1" hangingPunct="1">
              <a:spcBef>
                <a:spcPct val="50000"/>
              </a:spcBef>
            </a:pPr>
            <a:r>
              <a:rPr lang="zh-CN" altLang="en-US" sz="3200" b="1" dirty="0">
                <a:latin typeface="宋体" pitchFamily="2" charset="-122"/>
              </a:rPr>
              <a:t>第9章  螺纹结合的精度设计与检测</a:t>
            </a:r>
            <a:endParaRPr lang="zh-CN" altLang="en-US" sz="3200" dirty="0">
              <a:latin typeface="宋体" pitchFamily="2" charset="-122"/>
            </a:endParaRPr>
          </a:p>
        </p:txBody>
      </p:sp>
      <p:sp>
        <p:nvSpPr>
          <p:cNvPr id="4099" name="Text Box 3"/>
          <p:cNvSpPr txBox="1">
            <a:spLocks noChangeArrowheads="1"/>
          </p:cNvSpPr>
          <p:nvPr/>
        </p:nvSpPr>
        <p:spPr bwMode="auto">
          <a:xfrm>
            <a:off x="904875" y="1699723"/>
            <a:ext cx="6337300" cy="46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a:t>9.1.1 螺纹种类和使用要求</a:t>
            </a:r>
            <a:r>
              <a:rPr lang="zh-CN" altLang="en-US"/>
              <a:t> </a:t>
            </a:r>
          </a:p>
        </p:txBody>
      </p:sp>
      <p:sp>
        <p:nvSpPr>
          <p:cNvPr id="4100" name="Text Box 4"/>
          <p:cNvSpPr txBox="1">
            <a:spLocks noChangeArrowheads="1"/>
          </p:cNvSpPr>
          <p:nvPr/>
        </p:nvSpPr>
        <p:spPr bwMode="auto">
          <a:xfrm>
            <a:off x="552450" y="2189163"/>
            <a:ext cx="4665663" cy="46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a:t>1.</a:t>
            </a:r>
            <a:r>
              <a:rPr lang="zh-CN" altLang="en-US" b="1">
                <a:latin typeface="宋体" pitchFamily="2" charset="-122"/>
              </a:rPr>
              <a:t> 紧密螺纹（如管螺纹）</a:t>
            </a:r>
          </a:p>
        </p:txBody>
      </p:sp>
      <p:sp>
        <p:nvSpPr>
          <p:cNvPr id="4101" name="Text Box 5"/>
          <p:cNvSpPr txBox="1">
            <a:spLocks noChangeArrowheads="1"/>
          </p:cNvSpPr>
          <p:nvPr/>
        </p:nvSpPr>
        <p:spPr bwMode="auto">
          <a:xfrm>
            <a:off x="4403966" y="2173288"/>
            <a:ext cx="3477305" cy="474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要求封密性和可靠性 </a:t>
            </a:r>
          </a:p>
        </p:txBody>
      </p:sp>
      <p:sp>
        <p:nvSpPr>
          <p:cNvPr id="4102" name="Text Box 6"/>
          <p:cNvSpPr txBox="1">
            <a:spLocks noChangeArrowheads="1"/>
          </p:cNvSpPr>
          <p:nvPr/>
        </p:nvSpPr>
        <p:spPr bwMode="auto">
          <a:xfrm>
            <a:off x="552450" y="3170238"/>
            <a:ext cx="5973763" cy="46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a:t>2.</a:t>
            </a:r>
            <a:r>
              <a:rPr lang="zh-CN" altLang="en-US" b="1">
                <a:latin typeface="宋体" pitchFamily="2" charset="-122"/>
              </a:rPr>
              <a:t> 紧固螺纹(普通螺纹)</a:t>
            </a:r>
            <a:endParaRPr lang="zh-CN" altLang="en-US" b="1"/>
          </a:p>
        </p:txBody>
      </p:sp>
      <p:sp>
        <p:nvSpPr>
          <p:cNvPr id="4103" name="Text Box 7"/>
          <p:cNvSpPr txBox="1">
            <a:spLocks noChangeArrowheads="1"/>
          </p:cNvSpPr>
          <p:nvPr/>
        </p:nvSpPr>
        <p:spPr bwMode="auto">
          <a:xfrm>
            <a:off x="4406900" y="3170238"/>
            <a:ext cx="4783138" cy="46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latin typeface="宋体" pitchFamily="2" charset="-122"/>
              </a:rPr>
              <a:t>要求旋合性和可靠性 </a:t>
            </a:r>
          </a:p>
        </p:txBody>
      </p:sp>
      <p:sp>
        <p:nvSpPr>
          <p:cNvPr id="4104" name="Text Box 8"/>
          <p:cNvSpPr txBox="1">
            <a:spLocks noChangeArrowheads="1"/>
          </p:cNvSpPr>
          <p:nvPr/>
        </p:nvSpPr>
        <p:spPr bwMode="auto">
          <a:xfrm>
            <a:off x="552450" y="4570413"/>
            <a:ext cx="5357813" cy="46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a:t>3.</a:t>
            </a:r>
            <a:r>
              <a:rPr lang="zh-CN" altLang="en-US" b="1">
                <a:latin typeface="宋体" pitchFamily="2" charset="-122"/>
              </a:rPr>
              <a:t> 传动螺纹（如梯形螺纹）</a:t>
            </a:r>
            <a:endParaRPr lang="zh-CN" altLang="en-US" b="1"/>
          </a:p>
        </p:txBody>
      </p:sp>
      <p:sp>
        <p:nvSpPr>
          <p:cNvPr id="4105" name="Text Box 9"/>
          <p:cNvSpPr txBox="1">
            <a:spLocks noChangeArrowheads="1"/>
          </p:cNvSpPr>
          <p:nvPr/>
        </p:nvSpPr>
        <p:spPr bwMode="auto">
          <a:xfrm>
            <a:off x="4505325" y="4541838"/>
            <a:ext cx="6208713" cy="46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a:t>要求准确性、灵活性 、稳定性</a:t>
            </a:r>
          </a:p>
        </p:txBody>
      </p:sp>
      <p:sp>
        <p:nvSpPr>
          <p:cNvPr id="4112" name="Text Box 16"/>
          <p:cNvSpPr txBox="1">
            <a:spLocks noChangeArrowheads="1"/>
          </p:cNvSpPr>
          <p:nvPr/>
        </p:nvSpPr>
        <p:spPr bwMode="auto">
          <a:xfrm>
            <a:off x="881063" y="1055198"/>
            <a:ext cx="7977187" cy="592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3200" b="1"/>
              <a:t>9.1</a:t>
            </a:r>
            <a:r>
              <a:rPr lang="zh-CN" altLang="en-US" sz="3200"/>
              <a:t>  </a:t>
            </a:r>
            <a:r>
              <a:rPr lang="zh-CN" altLang="en-US" sz="3200" b="1"/>
              <a:t>螺纹结合的使用要求和几何参数</a:t>
            </a:r>
          </a:p>
        </p:txBody>
      </p:sp>
      <p:sp>
        <p:nvSpPr>
          <p:cNvPr id="4114" name="Text Box 18"/>
          <p:cNvSpPr txBox="1">
            <a:spLocks noChangeArrowheads="1"/>
          </p:cNvSpPr>
          <p:nvPr/>
        </p:nvSpPr>
        <p:spPr bwMode="auto">
          <a:xfrm>
            <a:off x="990600" y="5475288"/>
            <a:ext cx="8156575" cy="46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a:t>本章只介绍</a:t>
            </a:r>
            <a:r>
              <a:rPr lang="zh-CN" altLang="en-US" b="1">
                <a:solidFill>
                  <a:srgbClr val="FF0000"/>
                </a:solidFill>
              </a:rPr>
              <a:t>普通螺纹</a:t>
            </a:r>
            <a:r>
              <a:rPr lang="zh-CN" altLang="en-US" b="1"/>
              <a:t>的精度设计。</a:t>
            </a:r>
          </a:p>
        </p:txBody>
      </p:sp>
      <p:sp>
        <p:nvSpPr>
          <p:cNvPr id="4126" name="Text Box 30"/>
          <p:cNvSpPr txBox="1">
            <a:spLocks noChangeArrowheads="1"/>
          </p:cNvSpPr>
          <p:nvPr/>
        </p:nvSpPr>
        <p:spPr bwMode="auto">
          <a:xfrm>
            <a:off x="917575" y="2714625"/>
            <a:ext cx="9363075" cy="46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紧密螺纹结合必须有一定的过盈，它相当于圆柱体配合的</a:t>
            </a:r>
            <a:r>
              <a:rPr lang="zh-CN" altLang="en-US" b="1" dirty="0">
                <a:solidFill>
                  <a:srgbClr val="CC3300"/>
                </a:solidFill>
              </a:rPr>
              <a:t>过盈配合</a:t>
            </a:r>
            <a:r>
              <a:rPr lang="zh-CN" altLang="en-US" b="1" dirty="0"/>
              <a:t>。 </a:t>
            </a:r>
          </a:p>
        </p:txBody>
      </p:sp>
      <p:sp>
        <p:nvSpPr>
          <p:cNvPr id="4127" name="Text Box 31"/>
          <p:cNvSpPr txBox="1">
            <a:spLocks noChangeArrowheads="1"/>
          </p:cNvSpPr>
          <p:nvPr/>
        </p:nvSpPr>
        <p:spPr bwMode="auto">
          <a:xfrm>
            <a:off x="274638" y="3624263"/>
            <a:ext cx="10439400" cy="98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spcBef>
                <a:spcPct val="50000"/>
              </a:spcBef>
            </a:pPr>
            <a:r>
              <a:rPr lang="zh-CN" altLang="en-US" b="1">
                <a:latin typeface="宋体" pitchFamily="2" charset="-122"/>
              </a:rPr>
              <a:t>    紧固螺纹分粗牙和细牙两种，用于可拆连接。紧固螺纹结合，其牙侧间的最小间隙等于或接近于零，相当于圆柱体配合中的</a:t>
            </a:r>
            <a:r>
              <a:rPr lang="zh-CN" altLang="en-US" b="1">
                <a:solidFill>
                  <a:srgbClr val="CC3300"/>
                </a:solidFill>
                <a:latin typeface="宋体" pitchFamily="2" charset="-122"/>
              </a:rPr>
              <a:t>几种小间隙配合</a:t>
            </a:r>
            <a:r>
              <a:rPr lang="zh-CN" altLang="en-US" b="1">
                <a:latin typeface="宋体" pitchFamily="2" charset="-122"/>
              </a:rPr>
              <a:t>。</a:t>
            </a:r>
            <a:endParaRPr lang="en-US" altLang="zh-CN" b="1">
              <a:latin typeface="宋体" pitchFamily="2" charset="-122"/>
            </a:endParaRPr>
          </a:p>
        </p:txBody>
      </p:sp>
      <p:sp>
        <p:nvSpPr>
          <p:cNvPr id="4128" name="Text Box 32"/>
          <p:cNvSpPr txBox="1">
            <a:spLocks noChangeArrowheads="1"/>
          </p:cNvSpPr>
          <p:nvPr/>
        </p:nvSpPr>
        <p:spPr bwMode="auto">
          <a:xfrm>
            <a:off x="928688" y="5011738"/>
            <a:ext cx="9753600" cy="474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a:t>传动螺纹通常是指丝杠和测微螺纹</a:t>
            </a:r>
            <a:r>
              <a:rPr lang="en-US" altLang="zh-CN" b="1"/>
              <a:t>,</a:t>
            </a:r>
            <a:r>
              <a:rPr lang="zh-CN" altLang="en-US" b="1"/>
              <a:t>它们用来传递运动或实现精确位移。</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4098">
                                            <p:txEl>
                                              <p:pRg st="0" end="0"/>
                                            </p:txEl>
                                          </p:spTgt>
                                        </p:tgtEl>
                                        <p:attrNameLst>
                                          <p:attrName>style.visibility</p:attrName>
                                        </p:attrNameLst>
                                      </p:cBhvr>
                                      <p:to>
                                        <p:strVal val="visible"/>
                                      </p:to>
                                    </p:set>
                                    <p:animEffect transition="in" filter="wipe(left)">
                                      <p:cBhvr>
                                        <p:cTn id="7" dur="300"/>
                                        <p:tgtEl>
                                          <p:spTgt spid="4098">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4112">
                                            <p:txEl>
                                              <p:pRg st="0" end="0"/>
                                            </p:txEl>
                                          </p:spTgt>
                                        </p:tgtEl>
                                        <p:attrNameLst>
                                          <p:attrName>style.visibility</p:attrName>
                                        </p:attrNameLst>
                                      </p:cBhvr>
                                      <p:to>
                                        <p:strVal val="visible"/>
                                      </p:to>
                                    </p:set>
                                    <p:animEffect transition="in" filter="wipe(left)">
                                      <p:cBhvr>
                                        <p:cTn id="12" dur="300"/>
                                        <p:tgtEl>
                                          <p:spTgt spid="4112">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4099">
                                            <p:txEl>
                                              <p:pRg st="0" end="0"/>
                                            </p:txEl>
                                          </p:spTgt>
                                        </p:tgtEl>
                                        <p:attrNameLst>
                                          <p:attrName>style.visibility</p:attrName>
                                        </p:attrNameLst>
                                      </p:cBhvr>
                                      <p:to>
                                        <p:strVal val="visible"/>
                                      </p:to>
                                    </p:set>
                                    <p:animEffect transition="in" filter="wipe(left)">
                                      <p:cBhvr>
                                        <p:cTn id="17" dur="300"/>
                                        <p:tgtEl>
                                          <p:spTgt spid="4099">
                                            <p:txEl>
                                              <p:pRg st="0" end="0"/>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4100">
                                            <p:txEl>
                                              <p:pRg st="0" end="0"/>
                                            </p:txEl>
                                          </p:spTgt>
                                        </p:tgtEl>
                                        <p:attrNameLst>
                                          <p:attrName>style.visibility</p:attrName>
                                        </p:attrNameLst>
                                      </p:cBhvr>
                                      <p:to>
                                        <p:strVal val="visible"/>
                                      </p:to>
                                    </p:set>
                                    <p:animEffect transition="in" filter="wipe(left)">
                                      <p:cBhvr>
                                        <p:cTn id="22" dur="300"/>
                                        <p:tgtEl>
                                          <p:spTgt spid="4100">
                                            <p:txEl>
                                              <p:pRg st="0" end="0"/>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4101"/>
                                        </p:tgtEl>
                                        <p:attrNameLst>
                                          <p:attrName>style.visibility</p:attrName>
                                        </p:attrNameLst>
                                      </p:cBhvr>
                                      <p:to>
                                        <p:strVal val="visible"/>
                                      </p:to>
                                    </p:set>
                                    <p:animEffect transition="in" filter="wipe(left)">
                                      <p:cBhvr>
                                        <p:cTn id="27" dur="300"/>
                                        <p:tgtEl>
                                          <p:spTgt spid="4101"/>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4126"/>
                                        </p:tgtEl>
                                        <p:attrNameLst>
                                          <p:attrName>style.visibility</p:attrName>
                                        </p:attrNameLst>
                                      </p:cBhvr>
                                      <p:to>
                                        <p:strVal val="visible"/>
                                      </p:to>
                                    </p:set>
                                    <p:animEffect transition="in" filter="wipe(left)">
                                      <p:cBhvr>
                                        <p:cTn id="32" dur="300"/>
                                        <p:tgtEl>
                                          <p:spTgt spid="4126"/>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iterate type="wd">
                                    <p:tmPct val="100000"/>
                                  </p:iterate>
                                  <p:childTnLst>
                                    <p:set>
                                      <p:cBhvr>
                                        <p:cTn id="36" dur="1" fill="hold">
                                          <p:stCondLst>
                                            <p:cond delay="0"/>
                                          </p:stCondLst>
                                        </p:cTn>
                                        <p:tgtEl>
                                          <p:spTgt spid="4102">
                                            <p:txEl>
                                              <p:pRg st="0" end="0"/>
                                            </p:txEl>
                                          </p:spTgt>
                                        </p:tgtEl>
                                        <p:attrNameLst>
                                          <p:attrName>style.visibility</p:attrName>
                                        </p:attrNameLst>
                                      </p:cBhvr>
                                      <p:to>
                                        <p:strVal val="visible"/>
                                      </p:to>
                                    </p:set>
                                    <p:animEffect transition="in" filter="wipe(left)">
                                      <p:cBhvr>
                                        <p:cTn id="37" dur="300"/>
                                        <p:tgtEl>
                                          <p:spTgt spid="4102">
                                            <p:txEl>
                                              <p:pRg st="0" end="0"/>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iterate type="wd">
                                    <p:tmPct val="100000"/>
                                  </p:iterate>
                                  <p:childTnLst>
                                    <p:set>
                                      <p:cBhvr>
                                        <p:cTn id="41" dur="1" fill="hold">
                                          <p:stCondLst>
                                            <p:cond delay="0"/>
                                          </p:stCondLst>
                                        </p:cTn>
                                        <p:tgtEl>
                                          <p:spTgt spid="4103"/>
                                        </p:tgtEl>
                                        <p:attrNameLst>
                                          <p:attrName>style.visibility</p:attrName>
                                        </p:attrNameLst>
                                      </p:cBhvr>
                                      <p:to>
                                        <p:strVal val="visible"/>
                                      </p:to>
                                    </p:set>
                                    <p:animEffect transition="in" filter="wipe(left)">
                                      <p:cBhvr>
                                        <p:cTn id="42" dur="300"/>
                                        <p:tgtEl>
                                          <p:spTgt spid="4103"/>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grpId="0" nodeType="clickEffect">
                                  <p:stCondLst>
                                    <p:cond delay="0"/>
                                  </p:stCondLst>
                                  <p:iterate type="wd">
                                    <p:tmPct val="100000"/>
                                  </p:iterate>
                                  <p:childTnLst>
                                    <p:set>
                                      <p:cBhvr>
                                        <p:cTn id="46" dur="1" fill="hold">
                                          <p:stCondLst>
                                            <p:cond delay="0"/>
                                          </p:stCondLst>
                                        </p:cTn>
                                        <p:tgtEl>
                                          <p:spTgt spid="4127"/>
                                        </p:tgtEl>
                                        <p:attrNameLst>
                                          <p:attrName>style.visibility</p:attrName>
                                        </p:attrNameLst>
                                      </p:cBhvr>
                                      <p:to>
                                        <p:strVal val="visible"/>
                                      </p:to>
                                    </p:set>
                                    <p:animEffect transition="in" filter="wipe(left)">
                                      <p:cBhvr>
                                        <p:cTn id="47" dur="300"/>
                                        <p:tgtEl>
                                          <p:spTgt spid="4127"/>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grpId="0" nodeType="clickEffect">
                                  <p:stCondLst>
                                    <p:cond delay="0"/>
                                  </p:stCondLst>
                                  <p:iterate type="wd">
                                    <p:tmPct val="100000"/>
                                  </p:iterate>
                                  <p:childTnLst>
                                    <p:set>
                                      <p:cBhvr>
                                        <p:cTn id="51" dur="1" fill="hold">
                                          <p:stCondLst>
                                            <p:cond delay="0"/>
                                          </p:stCondLst>
                                        </p:cTn>
                                        <p:tgtEl>
                                          <p:spTgt spid="4104">
                                            <p:txEl>
                                              <p:pRg st="0" end="0"/>
                                            </p:txEl>
                                          </p:spTgt>
                                        </p:tgtEl>
                                        <p:attrNameLst>
                                          <p:attrName>style.visibility</p:attrName>
                                        </p:attrNameLst>
                                      </p:cBhvr>
                                      <p:to>
                                        <p:strVal val="visible"/>
                                      </p:to>
                                    </p:set>
                                    <p:animEffect transition="in" filter="wipe(left)">
                                      <p:cBhvr>
                                        <p:cTn id="52" dur="300"/>
                                        <p:tgtEl>
                                          <p:spTgt spid="4104">
                                            <p:txEl>
                                              <p:pRg st="0" end="0"/>
                                            </p:txEl>
                                          </p:spTgt>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22" presetClass="entr" presetSubtype="8" fill="hold" grpId="0" nodeType="clickEffect">
                                  <p:stCondLst>
                                    <p:cond delay="0"/>
                                  </p:stCondLst>
                                  <p:iterate type="wd">
                                    <p:tmPct val="100000"/>
                                  </p:iterate>
                                  <p:childTnLst>
                                    <p:set>
                                      <p:cBhvr>
                                        <p:cTn id="56" dur="1" fill="hold">
                                          <p:stCondLst>
                                            <p:cond delay="0"/>
                                          </p:stCondLst>
                                        </p:cTn>
                                        <p:tgtEl>
                                          <p:spTgt spid="4105"/>
                                        </p:tgtEl>
                                        <p:attrNameLst>
                                          <p:attrName>style.visibility</p:attrName>
                                        </p:attrNameLst>
                                      </p:cBhvr>
                                      <p:to>
                                        <p:strVal val="visible"/>
                                      </p:to>
                                    </p:set>
                                    <p:animEffect transition="in" filter="wipe(left)">
                                      <p:cBhvr>
                                        <p:cTn id="57" dur="300"/>
                                        <p:tgtEl>
                                          <p:spTgt spid="4105"/>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22" presetClass="entr" presetSubtype="8" fill="hold" grpId="0" nodeType="clickEffect">
                                  <p:stCondLst>
                                    <p:cond delay="0"/>
                                  </p:stCondLst>
                                  <p:iterate type="wd">
                                    <p:tmPct val="100000"/>
                                  </p:iterate>
                                  <p:childTnLst>
                                    <p:set>
                                      <p:cBhvr>
                                        <p:cTn id="61" dur="1" fill="hold">
                                          <p:stCondLst>
                                            <p:cond delay="0"/>
                                          </p:stCondLst>
                                        </p:cTn>
                                        <p:tgtEl>
                                          <p:spTgt spid="4128"/>
                                        </p:tgtEl>
                                        <p:attrNameLst>
                                          <p:attrName>style.visibility</p:attrName>
                                        </p:attrNameLst>
                                      </p:cBhvr>
                                      <p:to>
                                        <p:strVal val="visible"/>
                                      </p:to>
                                    </p:set>
                                    <p:animEffect transition="in" filter="wipe(left)">
                                      <p:cBhvr>
                                        <p:cTn id="62" dur="300"/>
                                        <p:tgtEl>
                                          <p:spTgt spid="4128"/>
                                        </p:tgtEl>
                                      </p:cBhvr>
                                    </p:animEffect>
                                  </p:childTnLst>
                                </p:cTn>
                              </p:par>
                            </p:childTnLst>
                          </p:cTn>
                        </p:par>
                      </p:childTnLst>
                    </p:cTn>
                  </p:par>
                  <p:par>
                    <p:cTn id="63" fill="hold" nodeType="clickPar">
                      <p:stCondLst>
                        <p:cond delay="indefinite"/>
                      </p:stCondLst>
                      <p:childTnLst>
                        <p:par>
                          <p:cTn id="64" fill="hold" nodeType="withGroup">
                            <p:stCondLst>
                              <p:cond delay="0"/>
                            </p:stCondLst>
                            <p:childTnLst>
                              <p:par>
                                <p:cTn id="65" presetID="22" presetClass="entr" presetSubtype="8" fill="hold" grpId="0" nodeType="clickEffect">
                                  <p:stCondLst>
                                    <p:cond delay="0"/>
                                  </p:stCondLst>
                                  <p:iterate type="wd">
                                    <p:tmPct val="100000"/>
                                  </p:iterate>
                                  <p:childTnLst>
                                    <p:set>
                                      <p:cBhvr>
                                        <p:cTn id="66" dur="1" fill="hold">
                                          <p:stCondLst>
                                            <p:cond delay="0"/>
                                          </p:stCondLst>
                                        </p:cTn>
                                        <p:tgtEl>
                                          <p:spTgt spid="4114"/>
                                        </p:tgtEl>
                                        <p:attrNameLst>
                                          <p:attrName>style.visibility</p:attrName>
                                        </p:attrNameLst>
                                      </p:cBhvr>
                                      <p:to>
                                        <p:strVal val="visible"/>
                                      </p:to>
                                    </p:set>
                                    <p:animEffect transition="in" filter="wipe(left)">
                                      <p:cBhvr>
                                        <p:cTn id="67" dur="300"/>
                                        <p:tgtEl>
                                          <p:spTgt spid="41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8" grpId="0" build="p" autoUpdateAnimBg="0"/>
      <p:bldP spid="4099" grpId="0" build="p" autoUpdateAnimBg="0"/>
      <p:bldP spid="4100" grpId="0" build="p" autoUpdateAnimBg="0"/>
      <p:bldP spid="4101" grpId="0" autoUpdateAnimBg="0"/>
      <p:bldP spid="4102" grpId="0" build="p" autoUpdateAnimBg="0"/>
      <p:bldP spid="4103" grpId="0" autoUpdateAnimBg="0"/>
      <p:bldP spid="4104" grpId="0" build="p" autoUpdateAnimBg="0"/>
      <p:bldP spid="4105" grpId="0" autoUpdateAnimBg="0"/>
      <p:bldP spid="4112" grpId="0" build="p" autoUpdateAnimBg="0"/>
      <p:bldP spid="4114" grpId="0" autoUpdateAnimBg="0"/>
      <p:bldP spid="4126" grpId="0" autoUpdateAnimBg="0"/>
      <p:bldP spid="4127" grpId="0" autoUpdateAnimBg="0"/>
      <p:bldP spid="4128" grpId="0" autoUpdateAnimBg="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灯片编号占位符 5"/>
          <p:cNvSpPr>
            <a:spLocks noGrp="1"/>
          </p:cNvSpPr>
          <p:nvPr>
            <p:ph type="sldNum" sz="quarter" idx="12"/>
          </p:nvPr>
        </p:nvSpPr>
        <p:spPr>
          <a:noFill/>
        </p:spPr>
        <p:txBody>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BE13BBC7-D258-47FA-BC14-74C9074A1D94}" type="slidenum">
              <a:rPr kumimoji="0" lang="zh-CN" altLang="en-US" sz="2200" smtClean="0">
                <a:solidFill>
                  <a:srgbClr val="0000FF"/>
                </a:solidFill>
              </a:rPr>
              <a:pPr eaLnBrk="1" hangingPunct="1"/>
              <a:t>40</a:t>
            </a:fld>
            <a:endParaRPr kumimoji="0" lang="en-US" altLang="zh-CN" sz="2200" smtClean="0">
              <a:solidFill>
                <a:srgbClr val="0000FF"/>
              </a:solidFill>
            </a:endParaRPr>
          </a:p>
        </p:txBody>
      </p:sp>
      <p:sp>
        <p:nvSpPr>
          <p:cNvPr id="106500" name="Text Box 4"/>
          <p:cNvSpPr txBox="1">
            <a:spLocks noChangeArrowheads="1"/>
          </p:cNvSpPr>
          <p:nvPr/>
        </p:nvSpPr>
        <p:spPr bwMode="auto">
          <a:xfrm>
            <a:off x="1392238" y="3681413"/>
            <a:ext cx="6845300" cy="46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a:solidFill>
                  <a:srgbClr val="FF0000"/>
                </a:solidFill>
              </a:rPr>
              <a:t>例</a:t>
            </a:r>
            <a:r>
              <a:rPr lang="en-US" altLang="zh-CN" b="1">
                <a:solidFill>
                  <a:srgbClr val="FF0000"/>
                </a:solidFill>
              </a:rPr>
              <a:t>4 M20×2 </a:t>
            </a:r>
            <a:r>
              <a:rPr lang="en-US" altLang="zh-CN" b="1">
                <a:solidFill>
                  <a:srgbClr val="FF0000"/>
                </a:solidFill>
                <a:cs typeface="Times New Roman" pitchFamily="18" charset="0"/>
              </a:rPr>
              <a:t>—</a:t>
            </a:r>
            <a:r>
              <a:rPr lang="en-US" altLang="zh-CN" b="1">
                <a:solidFill>
                  <a:srgbClr val="FF0000"/>
                </a:solidFill>
              </a:rPr>
              <a:t> 7H/7g6g</a:t>
            </a:r>
            <a:endParaRPr lang="zh-CN" altLang="en-US" b="1">
              <a:solidFill>
                <a:srgbClr val="FF0000"/>
              </a:solidFill>
            </a:endParaRPr>
          </a:p>
        </p:txBody>
      </p:sp>
      <p:sp>
        <p:nvSpPr>
          <p:cNvPr id="106501" name="Text Box 5"/>
          <p:cNvSpPr txBox="1">
            <a:spLocks noChangeArrowheads="1"/>
          </p:cNvSpPr>
          <p:nvPr/>
        </p:nvSpPr>
        <p:spPr bwMode="auto">
          <a:xfrm>
            <a:off x="1275914" y="659745"/>
            <a:ext cx="2762250" cy="46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solidFill>
                  <a:srgbClr val="FF0000"/>
                </a:solidFill>
              </a:rPr>
              <a:t>例</a:t>
            </a:r>
            <a:r>
              <a:rPr lang="en-US" altLang="zh-CN" b="1" dirty="0">
                <a:solidFill>
                  <a:srgbClr val="FF0000"/>
                </a:solidFill>
              </a:rPr>
              <a:t>3  M8 </a:t>
            </a:r>
            <a:endParaRPr lang="zh-CN" altLang="en-US" b="1" dirty="0">
              <a:solidFill>
                <a:srgbClr val="FF0000"/>
              </a:solidFill>
            </a:endParaRPr>
          </a:p>
        </p:txBody>
      </p:sp>
      <p:sp>
        <p:nvSpPr>
          <p:cNvPr id="106502" name="Text Box 6"/>
          <p:cNvSpPr txBox="1">
            <a:spLocks noChangeArrowheads="1"/>
          </p:cNvSpPr>
          <p:nvPr/>
        </p:nvSpPr>
        <p:spPr bwMode="auto">
          <a:xfrm>
            <a:off x="840428" y="1191941"/>
            <a:ext cx="8026400" cy="46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spcBef>
                <a:spcPct val="50000"/>
              </a:spcBef>
            </a:pPr>
            <a:r>
              <a:rPr lang="zh-CN" altLang="en-US" b="1" dirty="0"/>
              <a:t>表示：</a:t>
            </a:r>
            <a:r>
              <a:rPr lang="zh-CN" altLang="en-US" b="1" dirty="0">
                <a:latin typeface="宋体" pitchFamily="2" charset="-122"/>
              </a:rPr>
              <a:t>① 普通螺纹公称直径</a:t>
            </a:r>
            <a:r>
              <a:rPr lang="en-US" altLang="zh-CN" b="1" i="1" dirty="0">
                <a:latin typeface="宋体" pitchFamily="2" charset="-122"/>
              </a:rPr>
              <a:t>D</a:t>
            </a:r>
            <a:r>
              <a:rPr lang="en-US" altLang="zh-CN" b="1" dirty="0">
                <a:latin typeface="宋体" pitchFamily="2" charset="-122"/>
              </a:rPr>
              <a:t>(</a:t>
            </a:r>
            <a:r>
              <a:rPr lang="zh-CN" altLang="en-US" b="1" dirty="0">
                <a:latin typeface="宋体" pitchFamily="2" charset="-122"/>
              </a:rPr>
              <a:t>或</a:t>
            </a:r>
            <a:r>
              <a:rPr lang="en-US" altLang="zh-CN" b="1" i="1" dirty="0">
                <a:latin typeface="宋体" pitchFamily="2" charset="-122"/>
              </a:rPr>
              <a:t>d )</a:t>
            </a:r>
            <a:r>
              <a:rPr lang="en-US" altLang="zh-CN" b="1" dirty="0">
                <a:latin typeface="宋体" pitchFamily="2" charset="-122"/>
              </a:rPr>
              <a:t>= 8 mm;</a:t>
            </a:r>
          </a:p>
        </p:txBody>
      </p:sp>
      <p:sp>
        <p:nvSpPr>
          <p:cNvPr id="106503" name="Rectangle 7"/>
          <p:cNvSpPr>
            <a:spLocks noChangeArrowheads="1"/>
          </p:cNvSpPr>
          <p:nvPr/>
        </p:nvSpPr>
        <p:spPr bwMode="auto">
          <a:xfrm>
            <a:off x="1786388" y="1711643"/>
            <a:ext cx="938053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b="1" dirty="0"/>
              <a:t>② </a:t>
            </a:r>
            <a:r>
              <a:rPr lang="zh-CN" altLang="en-US" b="1" dirty="0"/>
              <a:t>粗牙螺纹（查表</a:t>
            </a:r>
            <a:r>
              <a:rPr lang="en-US" altLang="zh-CN" b="1" dirty="0" smtClean="0"/>
              <a:t>9.1</a:t>
            </a:r>
            <a:r>
              <a:rPr lang="zh-CN" altLang="en-US" b="1" dirty="0" smtClean="0"/>
              <a:t>得</a:t>
            </a:r>
            <a:r>
              <a:rPr lang="zh-CN" altLang="en-US" b="1" dirty="0"/>
              <a:t>螺距</a:t>
            </a:r>
            <a:r>
              <a:rPr lang="en-US" altLang="zh-CN" b="1" i="1" dirty="0"/>
              <a:t>P</a:t>
            </a:r>
            <a:r>
              <a:rPr lang="en-US" altLang="zh-CN" b="1" dirty="0"/>
              <a:t>=1.25mm</a:t>
            </a:r>
            <a:r>
              <a:rPr lang="zh-CN" altLang="en-US" b="1" dirty="0"/>
              <a:t>），省略标注螺距</a:t>
            </a:r>
            <a:r>
              <a:rPr lang="en-US" altLang="zh-CN" b="1" dirty="0"/>
              <a:t>;</a:t>
            </a:r>
          </a:p>
        </p:txBody>
      </p:sp>
      <p:sp>
        <p:nvSpPr>
          <p:cNvPr id="106504" name="Rectangle 8"/>
          <p:cNvSpPr>
            <a:spLocks noChangeArrowheads="1"/>
          </p:cNvSpPr>
          <p:nvPr/>
        </p:nvSpPr>
        <p:spPr bwMode="auto">
          <a:xfrm>
            <a:off x="1822887" y="2185272"/>
            <a:ext cx="8020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b="1" dirty="0"/>
              <a:t>③ </a:t>
            </a:r>
            <a:r>
              <a:rPr lang="zh-CN" altLang="en-US" b="1" dirty="0"/>
              <a:t>中等公差精度（省略标注</a:t>
            </a:r>
            <a:r>
              <a:rPr lang="en-US" altLang="zh-CN" b="1" dirty="0"/>
              <a:t>6H</a:t>
            </a:r>
            <a:r>
              <a:rPr lang="zh-CN" altLang="en-US" b="1" dirty="0"/>
              <a:t>或</a:t>
            </a:r>
            <a:r>
              <a:rPr lang="en-US" altLang="zh-CN" b="1" dirty="0"/>
              <a:t>6g</a:t>
            </a:r>
            <a:r>
              <a:rPr lang="zh-CN" altLang="en-US" b="1" dirty="0"/>
              <a:t>）</a:t>
            </a:r>
            <a:r>
              <a:rPr lang="en-US" altLang="zh-CN" b="1" dirty="0"/>
              <a:t>;</a:t>
            </a:r>
          </a:p>
        </p:txBody>
      </p:sp>
      <p:sp>
        <p:nvSpPr>
          <p:cNvPr id="106505" name="Rectangle 9"/>
          <p:cNvSpPr>
            <a:spLocks noChangeArrowheads="1"/>
          </p:cNvSpPr>
          <p:nvPr/>
        </p:nvSpPr>
        <p:spPr bwMode="auto">
          <a:xfrm>
            <a:off x="1854746" y="2662674"/>
            <a:ext cx="64325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b="1" dirty="0">
                <a:latin typeface="宋体" pitchFamily="2" charset="-122"/>
              </a:rPr>
              <a:t>④ </a:t>
            </a:r>
            <a:r>
              <a:rPr lang="zh-CN" altLang="en-US" b="1" dirty="0">
                <a:latin typeface="宋体" pitchFamily="2" charset="-122"/>
              </a:rPr>
              <a:t>旋合长度为中等旋合</a:t>
            </a:r>
            <a:r>
              <a:rPr lang="en-US" altLang="zh-CN" b="1" dirty="0">
                <a:latin typeface="宋体" pitchFamily="2" charset="-122"/>
              </a:rPr>
              <a:t>(</a:t>
            </a:r>
            <a:r>
              <a:rPr lang="zh-CN" altLang="en-US" b="1" dirty="0">
                <a:latin typeface="宋体" pitchFamily="2" charset="-122"/>
              </a:rPr>
              <a:t>省略标注</a:t>
            </a:r>
            <a:r>
              <a:rPr lang="en-US" altLang="zh-CN" b="1" dirty="0">
                <a:latin typeface="宋体" pitchFamily="2" charset="-122"/>
              </a:rPr>
              <a:t>N</a:t>
            </a:r>
            <a:r>
              <a:rPr lang="zh-CN" altLang="en-US" b="1" dirty="0">
                <a:latin typeface="宋体" pitchFamily="2" charset="-122"/>
              </a:rPr>
              <a:t>）</a:t>
            </a:r>
            <a:r>
              <a:rPr lang="en-US" altLang="zh-CN" b="1" dirty="0">
                <a:latin typeface="宋体" pitchFamily="2" charset="-122"/>
              </a:rPr>
              <a:t>;</a:t>
            </a:r>
          </a:p>
        </p:txBody>
      </p:sp>
      <p:sp>
        <p:nvSpPr>
          <p:cNvPr id="106506" name="Rectangle 10"/>
          <p:cNvSpPr>
            <a:spLocks noChangeArrowheads="1"/>
          </p:cNvSpPr>
          <p:nvPr/>
        </p:nvSpPr>
        <p:spPr bwMode="auto">
          <a:xfrm>
            <a:off x="1854746" y="3219450"/>
            <a:ext cx="64325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b="1"/>
              <a:t>⑤ </a:t>
            </a:r>
            <a:r>
              <a:rPr lang="zh-CN" altLang="en-US" b="1"/>
              <a:t>螺纹旋向为右旋。</a:t>
            </a:r>
          </a:p>
        </p:txBody>
      </p:sp>
      <p:sp>
        <p:nvSpPr>
          <p:cNvPr id="106507" name="Text Box 11"/>
          <p:cNvSpPr txBox="1">
            <a:spLocks noChangeArrowheads="1"/>
          </p:cNvSpPr>
          <p:nvPr/>
        </p:nvSpPr>
        <p:spPr bwMode="auto">
          <a:xfrm>
            <a:off x="1392238" y="4183063"/>
            <a:ext cx="6845300" cy="46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a:t>此题在课堂上让同学回答。</a:t>
            </a:r>
          </a:p>
        </p:txBody>
      </p:sp>
      <p:sp>
        <p:nvSpPr>
          <p:cNvPr id="11" name="圆角矩形 10">
            <a:hlinkClick r:id="rId2" action="ppaction://hlinksldjump"/>
          </p:cNvPr>
          <p:cNvSpPr/>
          <p:nvPr/>
        </p:nvSpPr>
        <p:spPr bwMode="auto">
          <a:xfrm>
            <a:off x="9415463" y="6279356"/>
            <a:ext cx="1485900" cy="550068"/>
          </a:xfrm>
          <a:prstGeom prst="roundRect">
            <a:avLst/>
          </a:prstGeom>
          <a:noFill/>
          <a:ln w="38100" cap="flat" cmpd="sng" algn="ctr">
            <a:solidFill>
              <a:schemeClr val="accent1">
                <a:lumMod val="7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zh-CN" altLang="en-US" sz="2400" b="1" i="0" u="none" strike="noStrike" cap="none" normalizeH="0" baseline="0" dirty="0" smtClean="0">
                <a:ln>
                  <a:noFill/>
                </a:ln>
                <a:solidFill>
                  <a:schemeClr val="tx1"/>
                </a:solidFill>
                <a:effectLst/>
                <a:latin typeface="方正舒体" pitchFamily="2" charset="-122"/>
                <a:ea typeface="方正舒体" pitchFamily="2" charset="-122"/>
              </a:rPr>
              <a:t>返回</a:t>
            </a:r>
            <a:r>
              <a:rPr kumimoji="1" lang="zh-CN" altLang="en-US" sz="2400" b="1" i="0" u="none" strike="noStrike" cap="none" normalizeH="0" baseline="0" dirty="0" smtClean="0">
                <a:ln>
                  <a:noFill/>
                </a:ln>
                <a:solidFill>
                  <a:srgbClr val="FF0000"/>
                </a:solidFill>
                <a:effectLst/>
                <a:latin typeface="方正舒体" pitchFamily="2" charset="-122"/>
                <a:ea typeface="方正舒体" pitchFamily="2" charset="-122"/>
              </a:rPr>
              <a:t>目录</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06501">
                                            <p:txEl>
                                              <p:pRg st="0" end="0"/>
                                            </p:txEl>
                                          </p:spTgt>
                                        </p:tgtEl>
                                        <p:attrNameLst>
                                          <p:attrName>style.visibility</p:attrName>
                                        </p:attrNameLst>
                                      </p:cBhvr>
                                      <p:to>
                                        <p:strVal val="visible"/>
                                      </p:to>
                                    </p:set>
                                    <p:animEffect transition="in" filter="wipe(left)">
                                      <p:cBhvr>
                                        <p:cTn id="7" dur="300"/>
                                        <p:tgtEl>
                                          <p:spTgt spid="10650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06502">
                                            <p:txEl>
                                              <p:pRg st="0" end="0"/>
                                            </p:txEl>
                                          </p:spTgt>
                                        </p:tgtEl>
                                        <p:attrNameLst>
                                          <p:attrName>style.visibility</p:attrName>
                                        </p:attrNameLst>
                                      </p:cBhvr>
                                      <p:to>
                                        <p:strVal val="visible"/>
                                      </p:to>
                                    </p:set>
                                    <p:animEffect transition="in" filter="wipe(left)">
                                      <p:cBhvr>
                                        <p:cTn id="12" dur="300"/>
                                        <p:tgtEl>
                                          <p:spTgt spid="106502">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06503"/>
                                        </p:tgtEl>
                                        <p:attrNameLst>
                                          <p:attrName>style.visibility</p:attrName>
                                        </p:attrNameLst>
                                      </p:cBhvr>
                                      <p:to>
                                        <p:strVal val="visible"/>
                                      </p:to>
                                    </p:set>
                                    <p:animEffect transition="in" filter="wipe(left)">
                                      <p:cBhvr>
                                        <p:cTn id="17" dur="2000"/>
                                        <p:tgtEl>
                                          <p:spTgt spid="106503"/>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06504"/>
                                        </p:tgtEl>
                                        <p:attrNameLst>
                                          <p:attrName>style.visibility</p:attrName>
                                        </p:attrNameLst>
                                      </p:cBhvr>
                                      <p:to>
                                        <p:strVal val="visible"/>
                                      </p:to>
                                    </p:set>
                                    <p:animEffect transition="in" filter="wipe(left)">
                                      <p:cBhvr>
                                        <p:cTn id="22" dur="2000"/>
                                        <p:tgtEl>
                                          <p:spTgt spid="106504"/>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06505"/>
                                        </p:tgtEl>
                                        <p:attrNameLst>
                                          <p:attrName>style.visibility</p:attrName>
                                        </p:attrNameLst>
                                      </p:cBhvr>
                                      <p:to>
                                        <p:strVal val="visible"/>
                                      </p:to>
                                    </p:set>
                                    <p:animEffect transition="in" filter="wipe(left)">
                                      <p:cBhvr>
                                        <p:cTn id="27" dur="2000"/>
                                        <p:tgtEl>
                                          <p:spTgt spid="106505"/>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06506"/>
                                        </p:tgtEl>
                                        <p:attrNameLst>
                                          <p:attrName>style.visibility</p:attrName>
                                        </p:attrNameLst>
                                      </p:cBhvr>
                                      <p:to>
                                        <p:strVal val="visible"/>
                                      </p:to>
                                    </p:set>
                                    <p:animEffect transition="in" filter="wipe(left)">
                                      <p:cBhvr>
                                        <p:cTn id="32" dur="2000"/>
                                        <p:tgtEl>
                                          <p:spTgt spid="106506"/>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nodeType="clickEffect">
                                  <p:stCondLst>
                                    <p:cond delay="0"/>
                                  </p:stCondLst>
                                  <p:iterate type="wd">
                                    <p:tmPct val="100000"/>
                                  </p:iterate>
                                  <p:childTnLst>
                                    <p:set>
                                      <p:cBhvr>
                                        <p:cTn id="36" dur="1" fill="hold">
                                          <p:stCondLst>
                                            <p:cond delay="0"/>
                                          </p:stCondLst>
                                        </p:cTn>
                                        <p:tgtEl>
                                          <p:spTgt spid="106500">
                                            <p:txEl>
                                              <p:pRg st="0" end="0"/>
                                            </p:txEl>
                                          </p:spTgt>
                                        </p:tgtEl>
                                        <p:attrNameLst>
                                          <p:attrName>style.visibility</p:attrName>
                                        </p:attrNameLst>
                                      </p:cBhvr>
                                      <p:to>
                                        <p:strVal val="visible"/>
                                      </p:to>
                                    </p:set>
                                    <p:animEffect transition="in" filter="wipe(left)">
                                      <p:cBhvr>
                                        <p:cTn id="37" dur="300"/>
                                        <p:tgtEl>
                                          <p:spTgt spid="106500">
                                            <p:txEl>
                                              <p:pRg st="0" end="0"/>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iterate type="wd">
                                    <p:tmPct val="100000"/>
                                  </p:iterate>
                                  <p:childTnLst>
                                    <p:set>
                                      <p:cBhvr>
                                        <p:cTn id="41" dur="1" fill="hold">
                                          <p:stCondLst>
                                            <p:cond delay="0"/>
                                          </p:stCondLst>
                                        </p:cTn>
                                        <p:tgtEl>
                                          <p:spTgt spid="106507">
                                            <p:txEl>
                                              <p:pRg st="0" end="0"/>
                                            </p:txEl>
                                          </p:spTgt>
                                        </p:tgtEl>
                                        <p:attrNameLst>
                                          <p:attrName>style.visibility</p:attrName>
                                        </p:attrNameLst>
                                      </p:cBhvr>
                                      <p:to>
                                        <p:strVal val="visible"/>
                                      </p:to>
                                    </p:set>
                                    <p:animEffect transition="in" filter="wipe(left)">
                                      <p:cBhvr>
                                        <p:cTn id="42" dur="300"/>
                                        <p:tgtEl>
                                          <p:spTgt spid="10650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1" grpId="0" build="p" autoUpdateAnimBg="0"/>
      <p:bldP spid="106502" grpId="0" build="p" autoUpdateAnimBg="0"/>
      <p:bldP spid="106503" grpId="0"/>
      <p:bldP spid="106504" grpId="0"/>
      <p:bldP spid="106505" grpId="0"/>
      <p:bldP spid="106506" grpId="0"/>
      <p:bldP spid="106507" grpId="0" build="p" autoUpdateAnimBg="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灯片编号占位符 3"/>
          <p:cNvSpPr>
            <a:spLocks noGrp="1"/>
          </p:cNvSpPr>
          <p:nvPr>
            <p:ph type="sldNum" sz="quarter" idx="12"/>
          </p:nvPr>
        </p:nvSpPr>
        <p:spPr>
          <a:noFill/>
        </p:spPr>
        <p:txBody>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57B7538E-0412-4ACB-9854-10274F2FDFB7}" type="slidenum">
              <a:rPr kumimoji="0" lang="zh-CN" altLang="en-US" sz="2200" smtClean="0">
                <a:solidFill>
                  <a:srgbClr val="0000FF"/>
                </a:solidFill>
              </a:rPr>
              <a:pPr eaLnBrk="1" hangingPunct="1"/>
              <a:t>41</a:t>
            </a:fld>
            <a:endParaRPr kumimoji="0" lang="en-US" altLang="zh-CN" sz="2200" smtClean="0">
              <a:solidFill>
                <a:srgbClr val="0000FF"/>
              </a:solidFill>
            </a:endParaRPr>
          </a:p>
        </p:txBody>
      </p:sp>
      <p:sp>
        <p:nvSpPr>
          <p:cNvPr id="12318" name="Text Box 30"/>
          <p:cNvSpPr txBox="1">
            <a:spLocks noChangeArrowheads="1"/>
          </p:cNvSpPr>
          <p:nvPr/>
        </p:nvSpPr>
        <p:spPr bwMode="auto">
          <a:xfrm>
            <a:off x="818692" y="2518801"/>
            <a:ext cx="7715704" cy="474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解：（1）查表确定该螺纹的上、下极限偏差</a:t>
            </a:r>
          </a:p>
        </p:txBody>
      </p:sp>
      <p:sp>
        <p:nvSpPr>
          <p:cNvPr id="12332" name="Text Box 44"/>
          <p:cNvSpPr txBox="1">
            <a:spLocks noChangeArrowheads="1"/>
          </p:cNvSpPr>
          <p:nvPr/>
        </p:nvSpPr>
        <p:spPr bwMode="auto">
          <a:xfrm>
            <a:off x="346299" y="711318"/>
            <a:ext cx="10063162" cy="1435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lnSpc>
                <a:spcPct val="120000"/>
              </a:lnSpc>
            </a:pPr>
            <a:r>
              <a:rPr lang="zh-CN" altLang="en-US" b="1" dirty="0">
                <a:latin typeface="宋体" pitchFamily="2" charset="-122"/>
              </a:rPr>
              <a:t>    已知某一外螺纹公差要求为</a:t>
            </a:r>
            <a:r>
              <a:rPr lang="en-US" altLang="zh-CN" b="1" dirty="0"/>
              <a:t>M24×2－6g</a:t>
            </a:r>
            <a:r>
              <a:rPr lang="en-US" altLang="zh-CN" b="1" dirty="0">
                <a:latin typeface="宋体" pitchFamily="2" charset="-122"/>
              </a:rPr>
              <a:t>（</a:t>
            </a:r>
            <a:r>
              <a:rPr lang="en-US" altLang="zh-CN" b="1" dirty="0"/>
              <a:t>6g</a:t>
            </a:r>
            <a:r>
              <a:rPr lang="zh-CN" altLang="en-US" b="1" dirty="0">
                <a:latin typeface="宋体" pitchFamily="2" charset="-122"/>
              </a:rPr>
              <a:t>可省略标注）加工后测得：实际大径</a:t>
            </a:r>
            <a:r>
              <a:rPr lang="en-US" altLang="zh-CN" b="1" i="1" dirty="0"/>
              <a:t>d</a:t>
            </a:r>
            <a:r>
              <a:rPr lang="en-US" altLang="zh-CN" b="1" baseline="-30000" dirty="0"/>
              <a:t>a</a:t>
            </a:r>
            <a:r>
              <a:rPr lang="en-US" altLang="zh-CN" b="1" dirty="0"/>
              <a:t>=23.850,</a:t>
            </a:r>
            <a:r>
              <a:rPr lang="zh-CN" altLang="en-US" b="1" dirty="0">
                <a:latin typeface="宋体" pitchFamily="2" charset="-122"/>
              </a:rPr>
              <a:t> 实际中径</a:t>
            </a:r>
            <a:r>
              <a:rPr lang="en-US" altLang="zh-CN" b="1" i="1" dirty="0"/>
              <a:t>d</a:t>
            </a:r>
            <a:r>
              <a:rPr lang="en-US" altLang="zh-CN" b="1" baseline="-30000" dirty="0"/>
              <a:t>2a</a:t>
            </a:r>
            <a:r>
              <a:rPr lang="en-US" altLang="zh-CN" b="1" dirty="0"/>
              <a:t>=22.521</a:t>
            </a:r>
            <a:r>
              <a:rPr lang="en-US" altLang="zh-CN" b="1" dirty="0">
                <a:latin typeface="宋体" pitchFamily="2" charset="-122"/>
              </a:rPr>
              <a:t>，</a:t>
            </a:r>
            <a:r>
              <a:rPr lang="zh-CN" altLang="en-US" b="1" dirty="0">
                <a:latin typeface="宋体" pitchFamily="2" charset="-122"/>
              </a:rPr>
              <a:t>螺距累积偏差</a:t>
            </a:r>
            <a:r>
              <a:rPr lang="en-US" altLang="zh-CN" b="1" dirty="0">
                <a:cs typeface="Times New Roman" pitchFamily="18" charset="0"/>
              </a:rPr>
              <a:t>Δ</a:t>
            </a:r>
            <a:r>
              <a:rPr lang="en-US" altLang="zh-CN" b="1" i="1" dirty="0">
                <a:cs typeface="Times New Roman" pitchFamily="18" charset="0"/>
              </a:rPr>
              <a:t>P</a:t>
            </a:r>
            <a:r>
              <a:rPr lang="en-US" altLang="zh-CN" b="1" baseline="-25000" dirty="0">
                <a:cs typeface="Times New Roman" pitchFamily="18" charset="0"/>
              </a:rPr>
              <a:t>Σ</a:t>
            </a:r>
            <a:r>
              <a:rPr lang="en-US" altLang="zh-CN" b="1" dirty="0">
                <a:cs typeface="Times New Roman" pitchFamily="18" charset="0"/>
              </a:rPr>
              <a:t>=+0.05</a:t>
            </a:r>
            <a:r>
              <a:rPr lang="en-US" altLang="zh-CN" b="1" dirty="0"/>
              <a:t>，</a:t>
            </a:r>
            <a:r>
              <a:rPr lang="zh-CN" altLang="en-US" b="1" dirty="0"/>
              <a:t>牙侧角偏差 </a:t>
            </a:r>
            <a:r>
              <a:rPr lang="en-US" altLang="zh-CN" b="1" dirty="0">
                <a:cs typeface="Times New Roman" pitchFamily="18" charset="0"/>
              </a:rPr>
              <a:t>Δ</a:t>
            </a:r>
            <a:r>
              <a:rPr lang="el-GR" altLang="zh-CN" b="1" i="1" dirty="0">
                <a:cs typeface="Times New Roman" pitchFamily="18" charset="0"/>
              </a:rPr>
              <a:t>β</a:t>
            </a:r>
            <a:r>
              <a:rPr lang="en-US" altLang="zh-CN" b="1" baseline="-25000" dirty="0">
                <a:cs typeface="Times New Roman" pitchFamily="18" charset="0"/>
              </a:rPr>
              <a:t>1</a:t>
            </a:r>
            <a:r>
              <a:rPr lang="zh-CN" altLang="en-US" b="1" dirty="0"/>
              <a:t>=+20</a:t>
            </a:r>
            <a:r>
              <a:rPr lang="zh-CN" altLang="en-US" b="1" dirty="0">
                <a:cs typeface="Times New Roman" pitchFamily="18" charset="0"/>
              </a:rPr>
              <a:t>´ 和</a:t>
            </a:r>
            <a:r>
              <a:rPr lang="zh-CN" altLang="en-US" b="1" dirty="0"/>
              <a:t> </a:t>
            </a:r>
            <a:r>
              <a:rPr lang="en-US" altLang="zh-CN" b="1" dirty="0">
                <a:cs typeface="Times New Roman" pitchFamily="18" charset="0"/>
              </a:rPr>
              <a:t>Δ</a:t>
            </a:r>
            <a:r>
              <a:rPr lang="el-GR" altLang="zh-CN" b="1" i="1" dirty="0">
                <a:cs typeface="Times New Roman" pitchFamily="18" charset="0"/>
              </a:rPr>
              <a:t>β</a:t>
            </a:r>
            <a:r>
              <a:rPr lang="en-US" altLang="zh-CN" b="1" baseline="-25000" dirty="0">
                <a:cs typeface="Times New Roman" pitchFamily="18" charset="0"/>
              </a:rPr>
              <a:t>2 </a:t>
            </a:r>
            <a:r>
              <a:rPr lang="zh-CN" altLang="en-US" b="1" dirty="0"/>
              <a:t>= </a:t>
            </a:r>
            <a:r>
              <a:rPr lang="zh-CN" altLang="en-US" b="1" dirty="0">
                <a:cs typeface="Times New Roman" pitchFamily="18" charset="0"/>
              </a:rPr>
              <a:t>– 25´</a:t>
            </a:r>
            <a:r>
              <a:rPr lang="en-US" altLang="zh-CN" b="1" dirty="0">
                <a:latin typeface="宋体" pitchFamily="2" charset="-122"/>
              </a:rPr>
              <a:t>。</a:t>
            </a:r>
            <a:endParaRPr lang="zh-CN" altLang="en-US" b="1" baseline="-25000" dirty="0">
              <a:cs typeface="Times New Roman" pitchFamily="18" charset="0"/>
            </a:endParaRPr>
          </a:p>
        </p:txBody>
      </p:sp>
      <p:sp>
        <p:nvSpPr>
          <p:cNvPr id="12334" name="Text Box 46"/>
          <p:cNvSpPr txBox="1">
            <a:spLocks noChangeArrowheads="1"/>
          </p:cNvSpPr>
          <p:nvPr/>
        </p:nvSpPr>
        <p:spPr bwMode="auto">
          <a:xfrm>
            <a:off x="915300" y="2958837"/>
            <a:ext cx="5910263" cy="474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latin typeface="宋体" pitchFamily="2" charset="-122"/>
              </a:rPr>
              <a:t>① 确定</a:t>
            </a:r>
            <a:r>
              <a:rPr lang="zh-CN" altLang="en-US" b="1" dirty="0">
                <a:solidFill>
                  <a:srgbClr val="FF0000"/>
                </a:solidFill>
                <a:latin typeface="宋体" pitchFamily="2" charset="-122"/>
              </a:rPr>
              <a:t>螺纹中径</a:t>
            </a:r>
            <a:r>
              <a:rPr lang="zh-CN" altLang="en-US" b="1" dirty="0">
                <a:latin typeface="宋体" pitchFamily="2" charset="-122"/>
              </a:rPr>
              <a:t>：</a:t>
            </a:r>
            <a:r>
              <a:rPr lang="zh-CN" altLang="en-US" b="1" dirty="0"/>
              <a:t>由表9</a:t>
            </a:r>
            <a:r>
              <a:rPr lang="zh-CN" altLang="en-US" b="1" dirty="0" smtClean="0"/>
              <a:t>.</a:t>
            </a:r>
            <a:r>
              <a:rPr lang="en-US" altLang="zh-CN" b="1" dirty="0" smtClean="0"/>
              <a:t>1</a:t>
            </a:r>
            <a:r>
              <a:rPr lang="zh-CN" altLang="en-US" b="1" dirty="0" smtClean="0"/>
              <a:t>得</a:t>
            </a:r>
            <a:endParaRPr lang="en-US" altLang="zh-CN" b="1" dirty="0"/>
          </a:p>
        </p:txBody>
      </p:sp>
      <p:sp>
        <p:nvSpPr>
          <p:cNvPr id="12336" name="Text Box 48"/>
          <p:cNvSpPr txBox="1">
            <a:spLocks noChangeArrowheads="1"/>
          </p:cNvSpPr>
          <p:nvPr/>
        </p:nvSpPr>
        <p:spPr bwMode="auto">
          <a:xfrm>
            <a:off x="5936563" y="2958837"/>
            <a:ext cx="3675062" cy="46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b="1" i="1" dirty="0">
                <a:solidFill>
                  <a:srgbClr val="FF0000"/>
                </a:solidFill>
              </a:rPr>
              <a:t>d</a:t>
            </a:r>
            <a:r>
              <a:rPr lang="en-US" altLang="zh-CN" b="1" baseline="-30000" dirty="0">
                <a:solidFill>
                  <a:srgbClr val="FF0000"/>
                </a:solidFill>
              </a:rPr>
              <a:t>2  </a:t>
            </a:r>
            <a:r>
              <a:rPr lang="en-US" altLang="zh-CN" b="1" dirty="0">
                <a:solidFill>
                  <a:srgbClr val="FF0000"/>
                </a:solidFill>
              </a:rPr>
              <a:t>= 22.701</a:t>
            </a:r>
            <a:endParaRPr lang="zh-CN" altLang="en-US" b="1" dirty="0">
              <a:solidFill>
                <a:srgbClr val="FF0000"/>
              </a:solidFill>
            </a:endParaRPr>
          </a:p>
        </p:txBody>
      </p:sp>
      <p:sp>
        <p:nvSpPr>
          <p:cNvPr id="12405" name="Rectangle 117"/>
          <p:cNvSpPr>
            <a:spLocks noChangeArrowheads="1"/>
          </p:cNvSpPr>
          <p:nvPr/>
        </p:nvSpPr>
        <p:spPr bwMode="auto">
          <a:xfrm>
            <a:off x="802363" y="2030530"/>
            <a:ext cx="9404350"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p>
            <a:pPr defTabSz="1044575">
              <a:lnSpc>
                <a:spcPct val="120000"/>
              </a:lnSpc>
            </a:pPr>
            <a:r>
              <a:rPr lang="zh-CN" altLang="en-US" b="1" dirty="0">
                <a:latin typeface="宋体" pitchFamily="2" charset="-122"/>
              </a:rPr>
              <a:t>试判断顶径、中径是否合格，并查表确定旋合长度的变化范围。</a:t>
            </a:r>
            <a:r>
              <a:rPr lang="zh-CN" altLang="en-US" b="1" dirty="0"/>
              <a:t> </a:t>
            </a:r>
          </a:p>
        </p:txBody>
      </p:sp>
      <p:sp>
        <p:nvSpPr>
          <p:cNvPr id="12412" name="Text Box 124"/>
          <p:cNvSpPr txBox="1">
            <a:spLocks noChangeArrowheads="1"/>
          </p:cNvSpPr>
          <p:nvPr/>
        </p:nvSpPr>
        <p:spPr bwMode="auto">
          <a:xfrm>
            <a:off x="1060440" y="330318"/>
            <a:ext cx="6750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dirty="0"/>
              <a:t>9.3.7 </a:t>
            </a:r>
            <a:r>
              <a:rPr lang="zh-CN" altLang="en-US" b="1" dirty="0"/>
              <a:t>例  题</a:t>
            </a:r>
          </a:p>
        </p:txBody>
      </p:sp>
      <p:pic>
        <p:nvPicPr>
          <p:cNvPr id="593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7406" y="3466409"/>
            <a:ext cx="9622055" cy="3067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Line 122"/>
          <p:cNvSpPr>
            <a:spLocks noChangeShapeType="1"/>
          </p:cNvSpPr>
          <p:nvPr/>
        </p:nvSpPr>
        <p:spPr bwMode="auto">
          <a:xfrm>
            <a:off x="5537408" y="6496493"/>
            <a:ext cx="5148267" cy="14060"/>
          </a:xfrm>
          <a:prstGeom prst="line">
            <a:avLst/>
          </a:prstGeom>
          <a:noFill/>
          <a:ln w="571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6" name="Rectangle 123"/>
          <p:cNvSpPr>
            <a:spLocks noChangeArrowheads="1"/>
          </p:cNvSpPr>
          <p:nvPr/>
        </p:nvSpPr>
        <p:spPr bwMode="auto">
          <a:xfrm>
            <a:off x="8961666" y="6012307"/>
            <a:ext cx="835477" cy="425675"/>
          </a:xfrm>
          <a:prstGeom prst="rect">
            <a:avLst/>
          </a:prstGeom>
          <a:noFill/>
          <a:ln w="38100">
            <a:solidFill>
              <a:srgbClr val="FF3300"/>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2412"/>
                                        </p:tgtEl>
                                        <p:attrNameLst>
                                          <p:attrName>style.visibility</p:attrName>
                                        </p:attrNameLst>
                                      </p:cBhvr>
                                      <p:to>
                                        <p:strVal val="visible"/>
                                      </p:to>
                                    </p:set>
                                    <p:animEffect transition="in" filter="blinds(horizontal)">
                                      <p:cBhvr>
                                        <p:cTn id="7" dur="2000"/>
                                        <p:tgtEl>
                                          <p:spTgt spid="1241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2332"/>
                                        </p:tgtEl>
                                        <p:attrNameLst>
                                          <p:attrName>style.visibility</p:attrName>
                                        </p:attrNameLst>
                                      </p:cBhvr>
                                      <p:to>
                                        <p:strVal val="visible"/>
                                      </p:to>
                                    </p:set>
                                    <p:animEffect transition="in" filter="wipe(left)">
                                      <p:cBhvr>
                                        <p:cTn id="12" dur="500"/>
                                        <p:tgtEl>
                                          <p:spTgt spid="1233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2405"/>
                                        </p:tgtEl>
                                        <p:attrNameLst>
                                          <p:attrName>style.visibility</p:attrName>
                                        </p:attrNameLst>
                                      </p:cBhvr>
                                      <p:to>
                                        <p:strVal val="visible"/>
                                      </p:to>
                                    </p:set>
                                    <p:animEffect transition="in" filter="wipe(left)">
                                      <p:cBhvr>
                                        <p:cTn id="17" dur="500"/>
                                        <p:tgtEl>
                                          <p:spTgt spid="12405"/>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12318"/>
                                        </p:tgtEl>
                                        <p:attrNameLst>
                                          <p:attrName>style.visibility</p:attrName>
                                        </p:attrNameLst>
                                      </p:cBhvr>
                                      <p:to>
                                        <p:strVal val="visible"/>
                                      </p:to>
                                    </p:set>
                                    <p:animEffect transition="in" filter="wipe(left)">
                                      <p:cBhvr>
                                        <p:cTn id="22" dur="300"/>
                                        <p:tgtEl>
                                          <p:spTgt spid="12318"/>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12334"/>
                                        </p:tgtEl>
                                        <p:attrNameLst>
                                          <p:attrName>style.visibility</p:attrName>
                                        </p:attrNameLst>
                                      </p:cBhvr>
                                      <p:to>
                                        <p:strVal val="visible"/>
                                      </p:to>
                                    </p:set>
                                    <p:animEffect transition="in" filter="wipe(left)">
                                      <p:cBhvr>
                                        <p:cTn id="27" dur="300"/>
                                        <p:tgtEl>
                                          <p:spTgt spid="12334"/>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59394"/>
                                        </p:tgtEl>
                                        <p:attrNameLst>
                                          <p:attrName>style.visibility</p:attrName>
                                        </p:attrNameLst>
                                      </p:cBhvr>
                                      <p:to>
                                        <p:strVal val="visible"/>
                                      </p:to>
                                    </p:set>
                                    <p:anim calcmode="lin" valueType="num">
                                      <p:cBhvr additive="base">
                                        <p:cTn id="32" dur="500" fill="hold"/>
                                        <p:tgtEl>
                                          <p:spTgt spid="59394"/>
                                        </p:tgtEl>
                                        <p:attrNameLst>
                                          <p:attrName>ppt_x</p:attrName>
                                        </p:attrNameLst>
                                      </p:cBhvr>
                                      <p:tavLst>
                                        <p:tav tm="0">
                                          <p:val>
                                            <p:strVal val="#ppt_x"/>
                                          </p:val>
                                        </p:tav>
                                        <p:tav tm="100000">
                                          <p:val>
                                            <p:strVal val="#ppt_x"/>
                                          </p:val>
                                        </p:tav>
                                      </p:tavLst>
                                    </p:anim>
                                    <p:anim calcmode="lin" valueType="num">
                                      <p:cBhvr additive="base">
                                        <p:cTn id="33" dur="500" fill="hold"/>
                                        <p:tgtEl>
                                          <p:spTgt spid="59394"/>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17" presetClass="entr" presetSubtype="8" fill="hold" grpId="0" nodeType="clickEffect">
                                  <p:stCondLst>
                                    <p:cond delay="0"/>
                                  </p:stCondLst>
                                  <p:childTnLst>
                                    <p:set>
                                      <p:cBhvr>
                                        <p:cTn id="37" dur="1" fill="hold">
                                          <p:stCondLst>
                                            <p:cond delay="0"/>
                                          </p:stCondLst>
                                        </p:cTn>
                                        <p:tgtEl>
                                          <p:spTgt spid="15"/>
                                        </p:tgtEl>
                                        <p:attrNameLst>
                                          <p:attrName>style.visibility</p:attrName>
                                        </p:attrNameLst>
                                      </p:cBhvr>
                                      <p:to>
                                        <p:strVal val="visible"/>
                                      </p:to>
                                    </p:set>
                                    <p:anim calcmode="lin" valueType="num">
                                      <p:cBhvr>
                                        <p:cTn id="38" dur="500" fill="hold"/>
                                        <p:tgtEl>
                                          <p:spTgt spid="15"/>
                                        </p:tgtEl>
                                        <p:attrNameLst>
                                          <p:attrName>ppt_x</p:attrName>
                                        </p:attrNameLst>
                                      </p:cBhvr>
                                      <p:tavLst>
                                        <p:tav tm="0">
                                          <p:val>
                                            <p:strVal val="#ppt_x-#ppt_w/2"/>
                                          </p:val>
                                        </p:tav>
                                        <p:tav tm="100000">
                                          <p:val>
                                            <p:strVal val="#ppt_x"/>
                                          </p:val>
                                        </p:tav>
                                      </p:tavLst>
                                    </p:anim>
                                    <p:anim calcmode="lin" valueType="num">
                                      <p:cBhvr>
                                        <p:cTn id="39" dur="500" fill="hold"/>
                                        <p:tgtEl>
                                          <p:spTgt spid="15"/>
                                        </p:tgtEl>
                                        <p:attrNameLst>
                                          <p:attrName>ppt_y</p:attrName>
                                        </p:attrNameLst>
                                      </p:cBhvr>
                                      <p:tavLst>
                                        <p:tav tm="0">
                                          <p:val>
                                            <p:strVal val="#ppt_y"/>
                                          </p:val>
                                        </p:tav>
                                        <p:tav tm="100000">
                                          <p:val>
                                            <p:strVal val="#ppt_y"/>
                                          </p:val>
                                        </p:tav>
                                      </p:tavLst>
                                    </p:anim>
                                    <p:anim calcmode="lin" valueType="num">
                                      <p:cBhvr>
                                        <p:cTn id="40" dur="500" fill="hold"/>
                                        <p:tgtEl>
                                          <p:spTgt spid="15"/>
                                        </p:tgtEl>
                                        <p:attrNameLst>
                                          <p:attrName>ppt_w</p:attrName>
                                        </p:attrNameLst>
                                      </p:cBhvr>
                                      <p:tavLst>
                                        <p:tav tm="0">
                                          <p:val>
                                            <p:fltVal val="0"/>
                                          </p:val>
                                        </p:tav>
                                        <p:tav tm="100000">
                                          <p:val>
                                            <p:strVal val="#ppt_w"/>
                                          </p:val>
                                        </p:tav>
                                      </p:tavLst>
                                    </p:anim>
                                    <p:anim calcmode="lin" valueType="num">
                                      <p:cBhvr>
                                        <p:cTn id="41" dur="500" fill="hold"/>
                                        <p:tgtEl>
                                          <p:spTgt spid="15"/>
                                        </p:tgtEl>
                                        <p:attrNameLst>
                                          <p:attrName>ppt_h</p:attrName>
                                        </p:attrNameLst>
                                      </p:cBhvr>
                                      <p:tavLst>
                                        <p:tav tm="0">
                                          <p:val>
                                            <p:strVal val="#ppt_h"/>
                                          </p:val>
                                        </p:tav>
                                        <p:tav tm="100000">
                                          <p:val>
                                            <p:strVal val="#ppt_h"/>
                                          </p:val>
                                        </p:tav>
                                      </p:tavLst>
                                    </p:anim>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wipe(left)">
                                      <p:cBhvr>
                                        <p:cTn id="46" dur="500"/>
                                        <p:tgtEl>
                                          <p:spTgt spid="16"/>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grpId="0" nodeType="clickEffect">
                                  <p:stCondLst>
                                    <p:cond delay="0"/>
                                  </p:stCondLst>
                                  <p:iterate type="wd">
                                    <p:tmPct val="100000"/>
                                  </p:iterate>
                                  <p:childTnLst>
                                    <p:set>
                                      <p:cBhvr>
                                        <p:cTn id="50" dur="1" fill="hold">
                                          <p:stCondLst>
                                            <p:cond delay="0"/>
                                          </p:stCondLst>
                                        </p:cTn>
                                        <p:tgtEl>
                                          <p:spTgt spid="12336"/>
                                        </p:tgtEl>
                                        <p:attrNameLst>
                                          <p:attrName>style.visibility</p:attrName>
                                        </p:attrNameLst>
                                      </p:cBhvr>
                                      <p:to>
                                        <p:strVal val="visible"/>
                                      </p:to>
                                    </p:set>
                                    <p:animEffect transition="in" filter="wipe(left)">
                                      <p:cBhvr>
                                        <p:cTn id="51" dur="300"/>
                                        <p:tgtEl>
                                          <p:spTgt spid="123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18" grpId="0" autoUpdateAnimBg="0"/>
      <p:bldP spid="12332" grpId="0" autoUpdateAnimBg="0"/>
      <p:bldP spid="12334" grpId="0" autoUpdateAnimBg="0"/>
      <p:bldP spid="12336" grpId="0" autoUpdateAnimBg="0"/>
      <p:bldP spid="12405" grpId="0" autoUpdateAnimBg="0"/>
      <p:bldP spid="12412" grpId="0"/>
      <p:bldP spid="15" grpId="0" animBg="1"/>
      <p:bldP spid="16"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灯片编号占位符 3"/>
          <p:cNvSpPr>
            <a:spLocks noGrp="1"/>
          </p:cNvSpPr>
          <p:nvPr>
            <p:ph type="sldNum" sz="quarter" idx="12"/>
          </p:nvPr>
        </p:nvSpPr>
        <p:spPr>
          <a:noFill/>
        </p:spPr>
        <p:txBody>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B305DC68-B713-49CE-87A5-6E9296B90CFE}" type="slidenum">
              <a:rPr kumimoji="0" lang="zh-CN" altLang="en-US" sz="2200" smtClean="0">
                <a:solidFill>
                  <a:srgbClr val="0000FF"/>
                </a:solidFill>
              </a:rPr>
              <a:pPr eaLnBrk="1" hangingPunct="1"/>
              <a:t>42</a:t>
            </a:fld>
            <a:endParaRPr kumimoji="0" lang="en-US" altLang="zh-CN" sz="2200" smtClean="0">
              <a:solidFill>
                <a:srgbClr val="0000FF"/>
              </a:solidFill>
            </a:endParaRPr>
          </a:p>
        </p:txBody>
      </p:sp>
      <p:sp>
        <p:nvSpPr>
          <p:cNvPr id="57348" name="Text Box 4"/>
          <p:cNvSpPr txBox="1">
            <a:spLocks noChangeArrowheads="1"/>
          </p:cNvSpPr>
          <p:nvPr/>
        </p:nvSpPr>
        <p:spPr bwMode="auto">
          <a:xfrm>
            <a:off x="674630" y="3483431"/>
            <a:ext cx="5883275" cy="474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latin typeface="宋体" pitchFamily="2" charset="-122"/>
              </a:rPr>
              <a:t>③ 确定</a:t>
            </a:r>
            <a:r>
              <a:rPr lang="zh-CN" altLang="en-US" b="1" dirty="0">
                <a:solidFill>
                  <a:srgbClr val="FF0000"/>
                </a:solidFill>
                <a:latin typeface="宋体" pitchFamily="2" charset="-122"/>
              </a:rPr>
              <a:t>螺纹顶径公差</a:t>
            </a:r>
            <a:r>
              <a:rPr lang="zh-CN" altLang="en-US" b="1" dirty="0">
                <a:latin typeface="宋体" pitchFamily="2" charset="-122"/>
              </a:rPr>
              <a:t>：</a:t>
            </a:r>
            <a:r>
              <a:rPr lang="zh-CN" altLang="en-US" b="1" dirty="0"/>
              <a:t>由表 9</a:t>
            </a:r>
            <a:r>
              <a:rPr lang="zh-CN" altLang="en-US" b="1" dirty="0" smtClean="0"/>
              <a:t>.</a:t>
            </a:r>
            <a:r>
              <a:rPr lang="en-US" altLang="zh-CN" b="1" dirty="0" smtClean="0"/>
              <a:t>4</a:t>
            </a:r>
            <a:r>
              <a:rPr lang="zh-CN" altLang="en-US" b="1" dirty="0" smtClean="0"/>
              <a:t>得</a:t>
            </a:r>
            <a:endParaRPr lang="en-US" altLang="zh-CN" b="1" dirty="0"/>
          </a:p>
        </p:txBody>
      </p:sp>
      <p:sp>
        <p:nvSpPr>
          <p:cNvPr id="57349" name="Text Box 5"/>
          <p:cNvSpPr txBox="1">
            <a:spLocks noChangeArrowheads="1"/>
          </p:cNvSpPr>
          <p:nvPr/>
        </p:nvSpPr>
        <p:spPr bwMode="auto">
          <a:xfrm>
            <a:off x="5446655" y="3519342"/>
            <a:ext cx="3727450" cy="46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  </a:t>
            </a:r>
            <a:r>
              <a:rPr lang="en-US" altLang="zh-CN" b="1" i="1" dirty="0">
                <a:solidFill>
                  <a:srgbClr val="FF0000"/>
                </a:solidFill>
              </a:rPr>
              <a:t>T</a:t>
            </a:r>
            <a:r>
              <a:rPr lang="en-US" altLang="zh-CN" b="1" baseline="-30000" dirty="0">
                <a:solidFill>
                  <a:srgbClr val="FF0000"/>
                </a:solidFill>
              </a:rPr>
              <a:t>d  </a:t>
            </a:r>
            <a:r>
              <a:rPr lang="en-US" altLang="zh-CN" b="1" dirty="0">
                <a:solidFill>
                  <a:srgbClr val="FF0000"/>
                </a:solidFill>
              </a:rPr>
              <a:t>= 0.28</a:t>
            </a:r>
            <a:endParaRPr lang="zh-CN" altLang="en-US" b="1" dirty="0">
              <a:solidFill>
                <a:srgbClr val="FF0000"/>
              </a:solidFill>
            </a:endParaRPr>
          </a:p>
        </p:txBody>
      </p:sp>
      <p:sp>
        <p:nvSpPr>
          <p:cNvPr id="57379" name="Text Box 35"/>
          <p:cNvSpPr txBox="1">
            <a:spLocks noChangeArrowheads="1"/>
          </p:cNvSpPr>
          <p:nvPr/>
        </p:nvSpPr>
        <p:spPr bwMode="auto">
          <a:xfrm>
            <a:off x="576263" y="231230"/>
            <a:ext cx="7458075" cy="474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latin typeface="宋体" pitchFamily="2" charset="-122"/>
              </a:rPr>
              <a:t>② 确定</a:t>
            </a:r>
            <a:r>
              <a:rPr lang="zh-CN" altLang="en-US" b="1" dirty="0">
                <a:solidFill>
                  <a:srgbClr val="FF0000"/>
                </a:solidFill>
                <a:latin typeface="宋体" pitchFamily="2" charset="-122"/>
              </a:rPr>
              <a:t>螺纹中径公差</a:t>
            </a:r>
            <a:r>
              <a:rPr lang="zh-CN" altLang="en-US" b="1" dirty="0">
                <a:latin typeface="宋体" pitchFamily="2" charset="-122"/>
              </a:rPr>
              <a:t>：</a:t>
            </a:r>
            <a:r>
              <a:rPr lang="zh-CN" altLang="en-US" b="1" dirty="0"/>
              <a:t>由表 9</a:t>
            </a:r>
            <a:r>
              <a:rPr lang="zh-CN" altLang="en-US" b="1" dirty="0" smtClean="0"/>
              <a:t>.</a:t>
            </a:r>
            <a:r>
              <a:rPr lang="en-US" altLang="zh-CN" b="1" dirty="0" smtClean="0"/>
              <a:t>3</a:t>
            </a:r>
            <a:r>
              <a:rPr lang="zh-CN" altLang="en-US" b="1" dirty="0" smtClean="0"/>
              <a:t>得</a:t>
            </a:r>
            <a:endParaRPr lang="en-US" altLang="zh-CN" b="1" dirty="0"/>
          </a:p>
        </p:txBody>
      </p:sp>
      <p:sp>
        <p:nvSpPr>
          <p:cNvPr id="57380" name="Text Box 36"/>
          <p:cNvSpPr txBox="1">
            <a:spLocks noChangeArrowheads="1"/>
          </p:cNvSpPr>
          <p:nvPr/>
        </p:nvSpPr>
        <p:spPr bwMode="auto">
          <a:xfrm>
            <a:off x="6102043" y="231230"/>
            <a:ext cx="2905125" cy="46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b="1" i="1" dirty="0">
                <a:solidFill>
                  <a:srgbClr val="FF0000"/>
                </a:solidFill>
              </a:rPr>
              <a:t>T</a:t>
            </a:r>
            <a:r>
              <a:rPr lang="en-US" altLang="zh-CN" b="1" i="1" baseline="-25000" dirty="0">
                <a:solidFill>
                  <a:srgbClr val="FF0000"/>
                </a:solidFill>
              </a:rPr>
              <a:t>d</a:t>
            </a:r>
            <a:r>
              <a:rPr lang="en-US" altLang="zh-CN" b="1" baseline="-25000" dirty="0">
                <a:solidFill>
                  <a:srgbClr val="FF0000"/>
                </a:solidFill>
              </a:rPr>
              <a:t>2</a:t>
            </a:r>
            <a:r>
              <a:rPr lang="en-US" altLang="zh-CN" b="1" dirty="0">
                <a:solidFill>
                  <a:srgbClr val="FF0000"/>
                </a:solidFill>
              </a:rPr>
              <a:t>= 0.17</a:t>
            </a:r>
            <a:endParaRPr lang="zh-CN" altLang="en-US" b="1" dirty="0">
              <a:solidFill>
                <a:srgbClr val="FF0000"/>
              </a:solidFill>
            </a:endParaRPr>
          </a:p>
        </p:txBody>
      </p:sp>
      <p:grpSp>
        <p:nvGrpSpPr>
          <p:cNvPr id="3" name="组合 2"/>
          <p:cNvGrpSpPr/>
          <p:nvPr/>
        </p:nvGrpSpPr>
        <p:grpSpPr>
          <a:xfrm>
            <a:off x="674630" y="851719"/>
            <a:ext cx="9544050" cy="2629341"/>
            <a:chOff x="566738" y="759972"/>
            <a:chExt cx="9544050" cy="2629341"/>
          </a:xfrm>
        </p:grpSpPr>
        <p:grpSp>
          <p:nvGrpSpPr>
            <p:cNvPr id="57383" name="Group 39"/>
            <p:cNvGrpSpPr>
              <a:grpSpLocks/>
            </p:cNvGrpSpPr>
            <p:nvPr/>
          </p:nvGrpSpPr>
          <p:grpSpPr bwMode="auto">
            <a:xfrm>
              <a:off x="566738" y="887413"/>
              <a:ext cx="9544050" cy="2501900"/>
              <a:chOff x="192" y="1872"/>
              <a:chExt cx="5520" cy="1537"/>
            </a:xfrm>
          </p:grpSpPr>
          <p:pic>
            <p:nvPicPr>
              <p:cNvPr id="43021" name="Picture 4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2" y="1872"/>
                <a:ext cx="5520" cy="8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3022" name="Picture 4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2" y="2736"/>
                <a:ext cx="5424" cy="6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6041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05200" y="759972"/>
              <a:ext cx="800100" cy="37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21" name="Line 50"/>
          <p:cNvSpPr>
            <a:spLocks noChangeShapeType="1"/>
          </p:cNvSpPr>
          <p:nvPr/>
        </p:nvSpPr>
        <p:spPr bwMode="auto">
          <a:xfrm>
            <a:off x="680855" y="2986501"/>
            <a:ext cx="9215438" cy="0"/>
          </a:xfrm>
          <a:prstGeom prst="line">
            <a:avLst/>
          </a:prstGeom>
          <a:noFill/>
          <a:ln w="381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2" name="Rectangle 51"/>
          <p:cNvSpPr>
            <a:spLocks noChangeArrowheads="1"/>
          </p:cNvSpPr>
          <p:nvPr/>
        </p:nvSpPr>
        <p:spPr bwMode="auto">
          <a:xfrm>
            <a:off x="7781520" y="2695731"/>
            <a:ext cx="866775" cy="317500"/>
          </a:xfrm>
          <a:prstGeom prst="rect">
            <a:avLst/>
          </a:prstGeom>
          <a:noFill/>
          <a:ln w="38100">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5" name="组合 4"/>
          <p:cNvGrpSpPr/>
          <p:nvPr/>
        </p:nvGrpSpPr>
        <p:grpSpPr>
          <a:xfrm>
            <a:off x="807892" y="3981556"/>
            <a:ext cx="9080500" cy="2484583"/>
            <a:chOff x="719138" y="3989242"/>
            <a:chExt cx="9080500" cy="2484583"/>
          </a:xfrm>
        </p:grpSpPr>
        <p:grpSp>
          <p:nvGrpSpPr>
            <p:cNvPr id="57401" name="Group 57"/>
            <p:cNvGrpSpPr>
              <a:grpSpLocks/>
            </p:cNvGrpSpPr>
            <p:nvPr/>
          </p:nvGrpSpPr>
          <p:grpSpPr bwMode="auto">
            <a:xfrm>
              <a:off x="719138" y="4059238"/>
              <a:ext cx="9080500" cy="2414587"/>
              <a:chOff x="40" y="981"/>
              <a:chExt cx="5720" cy="1521"/>
            </a:xfrm>
          </p:grpSpPr>
          <p:pic>
            <p:nvPicPr>
              <p:cNvPr id="43023" name="Picture 5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 y="981"/>
                <a:ext cx="5718" cy="9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3024" name="Picture 5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10800000" flipH="1" flipV="1">
                <a:off x="40" y="1945"/>
                <a:ext cx="5712" cy="5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60419"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636739" y="3989242"/>
              <a:ext cx="81915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26" name="Line 52"/>
          <p:cNvSpPr>
            <a:spLocks noChangeShapeType="1"/>
          </p:cNvSpPr>
          <p:nvPr/>
        </p:nvSpPr>
        <p:spPr bwMode="auto">
          <a:xfrm>
            <a:off x="847291" y="5926924"/>
            <a:ext cx="8927333" cy="0"/>
          </a:xfrm>
          <a:prstGeom prst="line">
            <a:avLst/>
          </a:prstGeom>
          <a:noFill/>
          <a:ln w="381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 name="Rectangle 53"/>
          <p:cNvSpPr>
            <a:spLocks noChangeArrowheads="1"/>
          </p:cNvSpPr>
          <p:nvPr/>
        </p:nvSpPr>
        <p:spPr bwMode="auto">
          <a:xfrm>
            <a:off x="8049447" y="5619303"/>
            <a:ext cx="881062" cy="287337"/>
          </a:xfrm>
          <a:prstGeom prst="rect">
            <a:avLst/>
          </a:prstGeom>
          <a:noFill/>
          <a:ln w="38100">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57379"/>
                                        </p:tgtEl>
                                        <p:attrNameLst>
                                          <p:attrName>style.visibility</p:attrName>
                                        </p:attrNameLst>
                                      </p:cBhvr>
                                      <p:to>
                                        <p:strVal val="visible"/>
                                      </p:to>
                                    </p:set>
                                    <p:animEffect transition="in" filter="wipe(left)">
                                      <p:cBhvr>
                                        <p:cTn id="7" dur="300"/>
                                        <p:tgtEl>
                                          <p:spTgt spid="5737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8"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0-#ppt_w/2"/>
                                          </p:val>
                                        </p:tav>
                                        <p:tav tm="100000">
                                          <p:val>
                                            <p:strVal val="#ppt_x"/>
                                          </p:val>
                                        </p:tav>
                                      </p:tavLst>
                                    </p:anim>
                                    <p:anim calcmode="lin" valueType="num">
                                      <p:cBhvr additive="base">
                                        <p:cTn id="13"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7" presetClass="entr" presetSubtype="8" fill="hold" grpId="0" nodeType="clickEffect">
                                  <p:stCondLst>
                                    <p:cond delay="0"/>
                                  </p:stCondLst>
                                  <p:childTnLst>
                                    <p:set>
                                      <p:cBhvr>
                                        <p:cTn id="17" dur="1" fill="hold">
                                          <p:stCondLst>
                                            <p:cond delay="0"/>
                                          </p:stCondLst>
                                        </p:cTn>
                                        <p:tgtEl>
                                          <p:spTgt spid="21"/>
                                        </p:tgtEl>
                                        <p:attrNameLst>
                                          <p:attrName>style.visibility</p:attrName>
                                        </p:attrNameLst>
                                      </p:cBhvr>
                                      <p:to>
                                        <p:strVal val="visible"/>
                                      </p:to>
                                    </p:set>
                                    <p:anim calcmode="lin" valueType="num">
                                      <p:cBhvr>
                                        <p:cTn id="18" dur="500" fill="hold"/>
                                        <p:tgtEl>
                                          <p:spTgt spid="21"/>
                                        </p:tgtEl>
                                        <p:attrNameLst>
                                          <p:attrName>ppt_x</p:attrName>
                                        </p:attrNameLst>
                                      </p:cBhvr>
                                      <p:tavLst>
                                        <p:tav tm="0">
                                          <p:val>
                                            <p:strVal val="#ppt_x-#ppt_w/2"/>
                                          </p:val>
                                        </p:tav>
                                        <p:tav tm="100000">
                                          <p:val>
                                            <p:strVal val="#ppt_x"/>
                                          </p:val>
                                        </p:tav>
                                      </p:tavLst>
                                    </p:anim>
                                    <p:anim calcmode="lin" valueType="num">
                                      <p:cBhvr>
                                        <p:cTn id="19" dur="500" fill="hold"/>
                                        <p:tgtEl>
                                          <p:spTgt spid="21"/>
                                        </p:tgtEl>
                                        <p:attrNameLst>
                                          <p:attrName>ppt_y</p:attrName>
                                        </p:attrNameLst>
                                      </p:cBhvr>
                                      <p:tavLst>
                                        <p:tav tm="0">
                                          <p:val>
                                            <p:strVal val="#ppt_y"/>
                                          </p:val>
                                        </p:tav>
                                        <p:tav tm="100000">
                                          <p:val>
                                            <p:strVal val="#ppt_y"/>
                                          </p:val>
                                        </p:tav>
                                      </p:tavLst>
                                    </p:anim>
                                    <p:anim calcmode="lin" valueType="num">
                                      <p:cBhvr>
                                        <p:cTn id="20" dur="500" fill="hold"/>
                                        <p:tgtEl>
                                          <p:spTgt spid="21"/>
                                        </p:tgtEl>
                                        <p:attrNameLst>
                                          <p:attrName>ppt_w</p:attrName>
                                        </p:attrNameLst>
                                      </p:cBhvr>
                                      <p:tavLst>
                                        <p:tav tm="0">
                                          <p:val>
                                            <p:fltVal val="0"/>
                                          </p:val>
                                        </p:tav>
                                        <p:tav tm="100000">
                                          <p:val>
                                            <p:strVal val="#ppt_w"/>
                                          </p:val>
                                        </p:tav>
                                      </p:tavLst>
                                    </p:anim>
                                    <p:anim calcmode="lin" valueType="num">
                                      <p:cBhvr>
                                        <p:cTn id="21" dur="500" fill="hold"/>
                                        <p:tgtEl>
                                          <p:spTgt spid="21"/>
                                        </p:tgtEl>
                                        <p:attrNameLst>
                                          <p:attrName>ppt_h</p:attrName>
                                        </p:attrNameLst>
                                      </p:cBhvr>
                                      <p:tavLst>
                                        <p:tav tm="0">
                                          <p:val>
                                            <p:strVal val="#ppt_h"/>
                                          </p:val>
                                        </p:tav>
                                        <p:tav tm="100000">
                                          <p:val>
                                            <p:strVal val="#ppt_h"/>
                                          </p:val>
                                        </p:tav>
                                      </p:tavLst>
                                    </p:anim>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left)">
                                      <p:cBhvr>
                                        <p:cTn id="26" dur="500"/>
                                        <p:tgtEl>
                                          <p:spTgt spid="22"/>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iterate type="wd">
                                    <p:tmPct val="100000"/>
                                  </p:iterate>
                                  <p:childTnLst>
                                    <p:set>
                                      <p:cBhvr>
                                        <p:cTn id="30" dur="1" fill="hold">
                                          <p:stCondLst>
                                            <p:cond delay="0"/>
                                          </p:stCondLst>
                                        </p:cTn>
                                        <p:tgtEl>
                                          <p:spTgt spid="57380"/>
                                        </p:tgtEl>
                                        <p:attrNameLst>
                                          <p:attrName>style.visibility</p:attrName>
                                        </p:attrNameLst>
                                      </p:cBhvr>
                                      <p:to>
                                        <p:strVal val="visible"/>
                                      </p:to>
                                    </p:set>
                                    <p:animEffect transition="in" filter="wipe(left)">
                                      <p:cBhvr>
                                        <p:cTn id="31" dur="300"/>
                                        <p:tgtEl>
                                          <p:spTgt spid="57380"/>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iterate type="wd">
                                    <p:tmPct val="100000"/>
                                  </p:iterate>
                                  <p:childTnLst>
                                    <p:set>
                                      <p:cBhvr>
                                        <p:cTn id="35" dur="1" fill="hold">
                                          <p:stCondLst>
                                            <p:cond delay="0"/>
                                          </p:stCondLst>
                                        </p:cTn>
                                        <p:tgtEl>
                                          <p:spTgt spid="57348"/>
                                        </p:tgtEl>
                                        <p:attrNameLst>
                                          <p:attrName>style.visibility</p:attrName>
                                        </p:attrNameLst>
                                      </p:cBhvr>
                                      <p:to>
                                        <p:strVal val="visible"/>
                                      </p:to>
                                    </p:set>
                                    <p:animEffect transition="in" filter="wipe(left)">
                                      <p:cBhvr>
                                        <p:cTn id="36" dur="300"/>
                                        <p:tgtEl>
                                          <p:spTgt spid="57348"/>
                                        </p:tgtEl>
                                      </p:cBhvr>
                                    </p:animEffect>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nodeType="click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fade">
                                      <p:cBhvr>
                                        <p:cTn id="41" dur="1000"/>
                                        <p:tgtEl>
                                          <p:spTgt spid="5"/>
                                        </p:tgtEl>
                                      </p:cBhvr>
                                    </p:animEffect>
                                    <p:anim calcmode="lin" valueType="num">
                                      <p:cBhvr>
                                        <p:cTn id="42" dur="1000" fill="hold"/>
                                        <p:tgtEl>
                                          <p:spTgt spid="5"/>
                                        </p:tgtEl>
                                        <p:attrNameLst>
                                          <p:attrName>ppt_x</p:attrName>
                                        </p:attrNameLst>
                                      </p:cBhvr>
                                      <p:tavLst>
                                        <p:tav tm="0">
                                          <p:val>
                                            <p:strVal val="#ppt_x"/>
                                          </p:val>
                                        </p:tav>
                                        <p:tav tm="100000">
                                          <p:val>
                                            <p:strVal val="#ppt_x"/>
                                          </p:val>
                                        </p:tav>
                                      </p:tavLst>
                                    </p:anim>
                                    <p:anim calcmode="lin" valueType="num">
                                      <p:cBhvr>
                                        <p:cTn id="4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17" presetClass="entr" presetSubtype="8" fill="hold" grpId="0" nodeType="clickEffect">
                                  <p:stCondLst>
                                    <p:cond delay="0"/>
                                  </p:stCondLst>
                                  <p:childTnLst>
                                    <p:set>
                                      <p:cBhvr>
                                        <p:cTn id="47" dur="1" fill="hold">
                                          <p:stCondLst>
                                            <p:cond delay="0"/>
                                          </p:stCondLst>
                                        </p:cTn>
                                        <p:tgtEl>
                                          <p:spTgt spid="26"/>
                                        </p:tgtEl>
                                        <p:attrNameLst>
                                          <p:attrName>style.visibility</p:attrName>
                                        </p:attrNameLst>
                                      </p:cBhvr>
                                      <p:to>
                                        <p:strVal val="visible"/>
                                      </p:to>
                                    </p:set>
                                    <p:anim calcmode="lin" valueType="num">
                                      <p:cBhvr>
                                        <p:cTn id="48" dur="500" fill="hold"/>
                                        <p:tgtEl>
                                          <p:spTgt spid="26"/>
                                        </p:tgtEl>
                                        <p:attrNameLst>
                                          <p:attrName>ppt_x</p:attrName>
                                        </p:attrNameLst>
                                      </p:cBhvr>
                                      <p:tavLst>
                                        <p:tav tm="0">
                                          <p:val>
                                            <p:strVal val="#ppt_x-#ppt_w/2"/>
                                          </p:val>
                                        </p:tav>
                                        <p:tav tm="100000">
                                          <p:val>
                                            <p:strVal val="#ppt_x"/>
                                          </p:val>
                                        </p:tav>
                                      </p:tavLst>
                                    </p:anim>
                                    <p:anim calcmode="lin" valueType="num">
                                      <p:cBhvr>
                                        <p:cTn id="49" dur="500" fill="hold"/>
                                        <p:tgtEl>
                                          <p:spTgt spid="26"/>
                                        </p:tgtEl>
                                        <p:attrNameLst>
                                          <p:attrName>ppt_y</p:attrName>
                                        </p:attrNameLst>
                                      </p:cBhvr>
                                      <p:tavLst>
                                        <p:tav tm="0">
                                          <p:val>
                                            <p:strVal val="#ppt_y"/>
                                          </p:val>
                                        </p:tav>
                                        <p:tav tm="100000">
                                          <p:val>
                                            <p:strVal val="#ppt_y"/>
                                          </p:val>
                                        </p:tav>
                                      </p:tavLst>
                                    </p:anim>
                                    <p:anim calcmode="lin" valueType="num">
                                      <p:cBhvr>
                                        <p:cTn id="50" dur="500" fill="hold"/>
                                        <p:tgtEl>
                                          <p:spTgt spid="26"/>
                                        </p:tgtEl>
                                        <p:attrNameLst>
                                          <p:attrName>ppt_w</p:attrName>
                                        </p:attrNameLst>
                                      </p:cBhvr>
                                      <p:tavLst>
                                        <p:tav tm="0">
                                          <p:val>
                                            <p:fltVal val="0"/>
                                          </p:val>
                                        </p:tav>
                                        <p:tav tm="100000">
                                          <p:val>
                                            <p:strVal val="#ppt_w"/>
                                          </p:val>
                                        </p:tav>
                                      </p:tavLst>
                                    </p:anim>
                                    <p:anim calcmode="lin" valueType="num">
                                      <p:cBhvr>
                                        <p:cTn id="51" dur="500" fill="hold"/>
                                        <p:tgtEl>
                                          <p:spTgt spid="26"/>
                                        </p:tgtEl>
                                        <p:attrNameLst>
                                          <p:attrName>ppt_h</p:attrName>
                                        </p:attrNameLst>
                                      </p:cBhvr>
                                      <p:tavLst>
                                        <p:tav tm="0">
                                          <p:val>
                                            <p:strVal val="#ppt_h"/>
                                          </p:val>
                                        </p:tav>
                                        <p:tav tm="100000">
                                          <p:val>
                                            <p:strVal val="#ppt_h"/>
                                          </p:val>
                                        </p:tav>
                                      </p:tavLst>
                                    </p:anim>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grpId="0" nodeType="clickEffect">
                                  <p:stCondLst>
                                    <p:cond delay="0"/>
                                  </p:stCondLst>
                                  <p:childTnLst>
                                    <p:set>
                                      <p:cBhvr>
                                        <p:cTn id="55" dur="1" fill="hold">
                                          <p:stCondLst>
                                            <p:cond delay="0"/>
                                          </p:stCondLst>
                                        </p:cTn>
                                        <p:tgtEl>
                                          <p:spTgt spid="27"/>
                                        </p:tgtEl>
                                        <p:attrNameLst>
                                          <p:attrName>style.visibility</p:attrName>
                                        </p:attrNameLst>
                                      </p:cBhvr>
                                      <p:to>
                                        <p:strVal val="visible"/>
                                      </p:to>
                                    </p:set>
                                    <p:animEffect transition="in" filter="wipe(left)">
                                      <p:cBhvr>
                                        <p:cTn id="56" dur="500"/>
                                        <p:tgtEl>
                                          <p:spTgt spid="27"/>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8" fill="hold" grpId="0" nodeType="clickEffect">
                                  <p:stCondLst>
                                    <p:cond delay="0"/>
                                  </p:stCondLst>
                                  <p:iterate type="wd">
                                    <p:tmPct val="100000"/>
                                  </p:iterate>
                                  <p:childTnLst>
                                    <p:set>
                                      <p:cBhvr>
                                        <p:cTn id="60" dur="1" fill="hold">
                                          <p:stCondLst>
                                            <p:cond delay="0"/>
                                          </p:stCondLst>
                                        </p:cTn>
                                        <p:tgtEl>
                                          <p:spTgt spid="57349"/>
                                        </p:tgtEl>
                                        <p:attrNameLst>
                                          <p:attrName>style.visibility</p:attrName>
                                        </p:attrNameLst>
                                      </p:cBhvr>
                                      <p:to>
                                        <p:strVal val="visible"/>
                                      </p:to>
                                    </p:set>
                                    <p:animEffect transition="in" filter="wipe(left)">
                                      <p:cBhvr>
                                        <p:cTn id="61" dur="300"/>
                                        <p:tgtEl>
                                          <p:spTgt spid="573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8" grpId="0" autoUpdateAnimBg="0"/>
      <p:bldP spid="57349" grpId="0" autoUpdateAnimBg="0"/>
      <p:bldP spid="57379" grpId="0" autoUpdateAnimBg="0"/>
      <p:bldP spid="57380" grpId="0" autoUpdateAnimBg="0"/>
      <p:bldP spid="21" grpId="0" animBg="1"/>
      <p:bldP spid="22" grpId="0" animBg="1"/>
      <p:bldP spid="26" grpId="0" animBg="1"/>
      <p:bldP spid="27"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灯片编号占位符 3"/>
          <p:cNvSpPr>
            <a:spLocks noGrp="1"/>
          </p:cNvSpPr>
          <p:nvPr>
            <p:ph type="sldNum" sz="quarter" idx="12"/>
          </p:nvPr>
        </p:nvSpPr>
        <p:spPr>
          <a:noFill/>
        </p:spPr>
        <p:txBody>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9AE950B8-12E3-47E3-8CE8-09EEB99DC521}" type="slidenum">
              <a:rPr kumimoji="0" lang="zh-CN" altLang="en-US" sz="2200" smtClean="0">
                <a:solidFill>
                  <a:srgbClr val="0000FF"/>
                </a:solidFill>
              </a:rPr>
              <a:pPr eaLnBrk="1" hangingPunct="1"/>
              <a:t>43</a:t>
            </a:fld>
            <a:endParaRPr kumimoji="0" lang="en-US" altLang="zh-CN" sz="2200" smtClean="0">
              <a:solidFill>
                <a:srgbClr val="0000FF"/>
              </a:solidFill>
            </a:endParaRPr>
          </a:p>
        </p:txBody>
      </p:sp>
      <p:sp>
        <p:nvSpPr>
          <p:cNvPr id="77828" name="Text Box 4"/>
          <p:cNvSpPr txBox="1">
            <a:spLocks noChangeArrowheads="1"/>
          </p:cNvSpPr>
          <p:nvPr/>
        </p:nvSpPr>
        <p:spPr bwMode="auto">
          <a:xfrm>
            <a:off x="471488" y="303601"/>
            <a:ext cx="8039100" cy="474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latin typeface="宋体" pitchFamily="2" charset="-122"/>
              </a:rPr>
              <a:t>④ 确定</a:t>
            </a:r>
            <a:r>
              <a:rPr lang="zh-CN" altLang="en-US" b="1" dirty="0">
                <a:solidFill>
                  <a:srgbClr val="FF0000"/>
                </a:solidFill>
                <a:latin typeface="宋体" pitchFamily="2" charset="-122"/>
              </a:rPr>
              <a:t>螺纹</a:t>
            </a:r>
            <a:r>
              <a:rPr lang="zh-CN" altLang="en-US" b="1" dirty="0">
                <a:solidFill>
                  <a:srgbClr val="FF0000"/>
                </a:solidFill>
              </a:rPr>
              <a:t>中径、顶径的基本偏差：</a:t>
            </a:r>
            <a:r>
              <a:rPr lang="zh-CN" altLang="en-US" b="1" dirty="0"/>
              <a:t>由表9</a:t>
            </a:r>
            <a:r>
              <a:rPr lang="zh-CN" altLang="en-US" b="1" dirty="0" smtClean="0"/>
              <a:t>.</a:t>
            </a:r>
            <a:r>
              <a:rPr lang="en-US" altLang="zh-CN" b="1" dirty="0" smtClean="0"/>
              <a:t>5</a:t>
            </a:r>
            <a:r>
              <a:rPr lang="zh-CN" altLang="en-US" b="1" dirty="0" smtClean="0"/>
              <a:t>得</a:t>
            </a:r>
            <a:endParaRPr lang="en-US" altLang="zh-CN" b="1" dirty="0"/>
          </a:p>
        </p:txBody>
      </p:sp>
      <p:sp>
        <p:nvSpPr>
          <p:cNvPr id="77829" name="Text Box 5"/>
          <p:cNvSpPr txBox="1">
            <a:spLocks noChangeArrowheads="1"/>
          </p:cNvSpPr>
          <p:nvPr/>
        </p:nvSpPr>
        <p:spPr bwMode="auto">
          <a:xfrm>
            <a:off x="7715250" y="332176"/>
            <a:ext cx="2469274" cy="474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b="1" dirty="0" err="1">
                <a:solidFill>
                  <a:srgbClr val="FF0000"/>
                </a:solidFill>
              </a:rPr>
              <a:t>es</a:t>
            </a:r>
            <a:r>
              <a:rPr lang="en-US" altLang="zh-CN" b="1" dirty="0">
                <a:solidFill>
                  <a:srgbClr val="FF0000"/>
                </a:solidFill>
              </a:rPr>
              <a:t>  = </a:t>
            </a:r>
            <a:r>
              <a:rPr lang="en-US" altLang="zh-CN" b="1" dirty="0">
                <a:solidFill>
                  <a:srgbClr val="FF0000"/>
                </a:solidFill>
                <a:cs typeface="Times New Roman" pitchFamily="18" charset="0"/>
              </a:rPr>
              <a:t>–</a:t>
            </a:r>
            <a:r>
              <a:rPr lang="en-US" altLang="zh-CN" b="1" dirty="0">
                <a:solidFill>
                  <a:srgbClr val="FF0000"/>
                </a:solidFill>
              </a:rPr>
              <a:t>0.038</a:t>
            </a:r>
            <a:endParaRPr lang="zh-CN" altLang="en-US" b="1" dirty="0">
              <a:solidFill>
                <a:srgbClr val="FF0000"/>
              </a:solidFill>
            </a:endParaRPr>
          </a:p>
        </p:txBody>
      </p:sp>
      <p:graphicFrame>
        <p:nvGraphicFramePr>
          <p:cNvPr id="77839" name="Object 15"/>
          <p:cNvGraphicFramePr>
            <a:graphicFrameLocks noChangeAspect="1"/>
          </p:cNvGraphicFramePr>
          <p:nvPr>
            <p:extLst>
              <p:ext uri="{D42A27DB-BD31-4B8C-83A1-F6EECF244321}">
                <p14:modId xmlns:p14="http://schemas.microsoft.com/office/powerpoint/2010/main" val="1023182214"/>
              </p:ext>
            </p:extLst>
          </p:nvPr>
        </p:nvGraphicFramePr>
        <p:xfrm>
          <a:off x="979113" y="3721100"/>
          <a:ext cx="5532438" cy="1123950"/>
        </p:xfrm>
        <a:graphic>
          <a:graphicData uri="http://schemas.openxmlformats.org/presentationml/2006/ole">
            <mc:AlternateContent xmlns:mc="http://schemas.openxmlformats.org/markup-compatibility/2006">
              <mc:Choice xmlns:v="urn:schemas-microsoft-com:vml" Requires="v">
                <p:oleObj spid="_x0000_s44130" name="公式" r:id="rId3" imgW="2374900" imgH="482600" progId="Equation.3">
                  <p:embed/>
                </p:oleObj>
              </mc:Choice>
              <mc:Fallback>
                <p:oleObj name="公式" r:id="rId3" imgW="2374900" imgH="482600" progId="Equation.3">
                  <p:embed/>
                  <p:pic>
                    <p:nvPicPr>
                      <p:cNvPr id="0" name="Object 1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9113" y="3721100"/>
                        <a:ext cx="5532438" cy="1123950"/>
                      </a:xfrm>
                      <a:prstGeom prst="rect">
                        <a:avLst/>
                      </a:prstGeom>
                      <a:solidFill>
                        <a:srgbClr val="FF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7842" name="Object 18"/>
          <p:cNvGraphicFramePr>
            <a:graphicFrameLocks noChangeAspect="1"/>
          </p:cNvGraphicFramePr>
          <p:nvPr>
            <p:extLst>
              <p:ext uri="{D42A27DB-BD31-4B8C-83A1-F6EECF244321}">
                <p14:modId xmlns:p14="http://schemas.microsoft.com/office/powerpoint/2010/main" val="1635615363"/>
              </p:ext>
            </p:extLst>
          </p:nvPr>
        </p:nvGraphicFramePr>
        <p:xfrm>
          <a:off x="1060900" y="5009664"/>
          <a:ext cx="7213600" cy="1149350"/>
        </p:xfrm>
        <a:graphic>
          <a:graphicData uri="http://schemas.openxmlformats.org/presentationml/2006/ole">
            <mc:AlternateContent xmlns:mc="http://schemas.openxmlformats.org/markup-compatibility/2006">
              <mc:Choice xmlns:v="urn:schemas-microsoft-com:vml" Requires="v">
                <p:oleObj spid="_x0000_s44131" name="公式" r:id="rId5" imgW="2286000" imgH="457200" progId="Equation.3">
                  <p:embed/>
                </p:oleObj>
              </mc:Choice>
              <mc:Fallback>
                <p:oleObj name="公式" r:id="rId5" imgW="2286000" imgH="457200" progId="Equation.3">
                  <p:embed/>
                  <p:pic>
                    <p:nvPicPr>
                      <p:cNvPr id="0" name="Object 1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60900" y="5009664"/>
                        <a:ext cx="7213600" cy="1149350"/>
                      </a:xfrm>
                      <a:prstGeom prst="rect">
                        <a:avLst/>
                      </a:prstGeom>
                      <a:solidFill>
                        <a:srgbClr val="CC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77847" name="Text Box 23"/>
          <p:cNvSpPr txBox="1">
            <a:spLocks noChangeArrowheads="1"/>
          </p:cNvSpPr>
          <p:nvPr/>
        </p:nvSpPr>
        <p:spPr bwMode="auto">
          <a:xfrm>
            <a:off x="517525" y="3000375"/>
            <a:ext cx="5910263" cy="46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b="1">
                <a:latin typeface="宋体" pitchFamily="2" charset="-122"/>
              </a:rPr>
              <a:t>⑤ </a:t>
            </a:r>
            <a:r>
              <a:rPr lang="zh-CN" altLang="en-US" b="1">
                <a:latin typeface="宋体" pitchFamily="2" charset="-122"/>
              </a:rPr>
              <a:t>确定螺纹中径、顶径的下偏差：</a:t>
            </a:r>
          </a:p>
        </p:txBody>
      </p:sp>
      <p:graphicFrame>
        <p:nvGraphicFramePr>
          <p:cNvPr id="77848" name="Object 24"/>
          <p:cNvGraphicFramePr>
            <a:graphicFrameLocks noChangeAspect="1"/>
          </p:cNvGraphicFramePr>
          <p:nvPr>
            <p:extLst>
              <p:ext uri="{D42A27DB-BD31-4B8C-83A1-F6EECF244321}">
                <p14:modId xmlns:p14="http://schemas.microsoft.com/office/powerpoint/2010/main" val="1683217501"/>
              </p:ext>
            </p:extLst>
          </p:nvPr>
        </p:nvGraphicFramePr>
        <p:xfrm>
          <a:off x="5731468" y="3000375"/>
          <a:ext cx="4927600" cy="628650"/>
        </p:xfrm>
        <a:graphic>
          <a:graphicData uri="http://schemas.openxmlformats.org/presentationml/2006/ole">
            <mc:AlternateContent xmlns:mc="http://schemas.openxmlformats.org/markup-compatibility/2006">
              <mc:Choice xmlns:v="urn:schemas-microsoft-com:vml" Requires="v">
                <p:oleObj spid="_x0000_s44132" name="公式" r:id="rId7" imgW="1892300" imgH="241300" progId="Equation.3">
                  <p:embed/>
                </p:oleObj>
              </mc:Choice>
              <mc:Fallback>
                <p:oleObj name="公式" r:id="rId7" imgW="1892300" imgH="241300" progId="Equation.3">
                  <p:embed/>
                  <p:pic>
                    <p:nvPicPr>
                      <p:cNvPr id="0" name="Object 2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731468" y="3000375"/>
                        <a:ext cx="4927600" cy="6286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2" name="组合 1"/>
          <p:cNvGrpSpPr/>
          <p:nvPr/>
        </p:nvGrpSpPr>
        <p:grpSpPr>
          <a:xfrm>
            <a:off x="467720" y="812916"/>
            <a:ext cx="10229850" cy="2079509"/>
            <a:chOff x="467720" y="812916"/>
            <a:chExt cx="10229850" cy="2079509"/>
          </a:xfrm>
        </p:grpSpPr>
        <p:grpSp>
          <p:nvGrpSpPr>
            <p:cNvPr id="77837" name="Group 13"/>
            <p:cNvGrpSpPr>
              <a:grpSpLocks/>
            </p:cNvGrpSpPr>
            <p:nvPr/>
          </p:nvGrpSpPr>
          <p:grpSpPr bwMode="auto">
            <a:xfrm>
              <a:off x="467720" y="962025"/>
              <a:ext cx="10229850" cy="1930400"/>
              <a:chOff x="341" y="1544"/>
              <a:chExt cx="4470" cy="1036"/>
            </a:xfrm>
          </p:grpSpPr>
          <p:grpSp>
            <p:nvGrpSpPr>
              <p:cNvPr id="44044" name="Group 7"/>
              <p:cNvGrpSpPr>
                <a:grpSpLocks/>
              </p:cNvGrpSpPr>
              <p:nvPr/>
            </p:nvGrpSpPr>
            <p:grpSpPr bwMode="auto">
              <a:xfrm>
                <a:off x="341" y="1544"/>
                <a:ext cx="4421" cy="1036"/>
                <a:chOff x="0" y="144"/>
                <a:chExt cx="5460" cy="1250"/>
              </a:xfrm>
            </p:grpSpPr>
            <p:pic>
              <p:nvPicPr>
                <p:cNvPr id="44046" name="Picture 8"/>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0" y="144"/>
                  <a:ext cx="5424" cy="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047" name="Picture 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0" y="960"/>
                  <a:ext cx="5460" cy="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44045" name="Line 10"/>
              <p:cNvSpPr>
                <a:spLocks noChangeShapeType="1"/>
              </p:cNvSpPr>
              <p:nvPr/>
            </p:nvSpPr>
            <p:spPr bwMode="auto">
              <a:xfrm>
                <a:off x="341" y="2220"/>
                <a:ext cx="447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pic>
          <p:nvPicPr>
            <p:cNvPr id="44099" name="Picture 67"/>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661354" y="812916"/>
              <a:ext cx="771525"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18" name="Line 11"/>
          <p:cNvSpPr>
            <a:spLocks noChangeShapeType="1"/>
          </p:cNvSpPr>
          <p:nvPr/>
        </p:nvSpPr>
        <p:spPr bwMode="auto">
          <a:xfrm>
            <a:off x="771047" y="2462711"/>
            <a:ext cx="9467850" cy="0"/>
          </a:xfrm>
          <a:prstGeom prst="line">
            <a:avLst/>
          </a:prstGeom>
          <a:noFill/>
          <a:ln w="381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 name="Rectangle 12"/>
          <p:cNvSpPr>
            <a:spLocks noChangeArrowheads="1"/>
          </p:cNvSpPr>
          <p:nvPr/>
        </p:nvSpPr>
        <p:spPr bwMode="auto">
          <a:xfrm>
            <a:off x="8125157" y="2187686"/>
            <a:ext cx="1300163" cy="234950"/>
          </a:xfrm>
          <a:prstGeom prst="rect">
            <a:avLst/>
          </a:prstGeom>
          <a:noFill/>
          <a:ln w="38100">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77828"/>
                                        </p:tgtEl>
                                        <p:attrNameLst>
                                          <p:attrName>style.visibility</p:attrName>
                                        </p:attrNameLst>
                                      </p:cBhvr>
                                      <p:to>
                                        <p:strVal val="visible"/>
                                      </p:to>
                                    </p:set>
                                    <p:animEffect transition="in" filter="wipe(left)">
                                      <p:cBhvr>
                                        <p:cTn id="7" dur="300"/>
                                        <p:tgtEl>
                                          <p:spTgt spid="7782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2"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1+#ppt_w/2"/>
                                          </p:val>
                                        </p:tav>
                                        <p:tav tm="100000">
                                          <p:val>
                                            <p:strVal val="#ppt_x"/>
                                          </p:val>
                                        </p:tav>
                                      </p:tavLst>
                                    </p:anim>
                                    <p:anim calcmode="lin" valueType="num">
                                      <p:cBhvr additive="base">
                                        <p:cTn id="13"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7" presetClass="entr" presetSubtype="8" fill="hold" grpId="0" nodeType="clickEffect">
                                  <p:stCondLst>
                                    <p:cond delay="0"/>
                                  </p:stCondLst>
                                  <p:childTnLst>
                                    <p:set>
                                      <p:cBhvr>
                                        <p:cTn id="17" dur="1" fill="hold">
                                          <p:stCondLst>
                                            <p:cond delay="0"/>
                                          </p:stCondLst>
                                        </p:cTn>
                                        <p:tgtEl>
                                          <p:spTgt spid="18"/>
                                        </p:tgtEl>
                                        <p:attrNameLst>
                                          <p:attrName>style.visibility</p:attrName>
                                        </p:attrNameLst>
                                      </p:cBhvr>
                                      <p:to>
                                        <p:strVal val="visible"/>
                                      </p:to>
                                    </p:set>
                                    <p:anim calcmode="lin" valueType="num">
                                      <p:cBhvr>
                                        <p:cTn id="18" dur="500" fill="hold"/>
                                        <p:tgtEl>
                                          <p:spTgt spid="18"/>
                                        </p:tgtEl>
                                        <p:attrNameLst>
                                          <p:attrName>ppt_x</p:attrName>
                                        </p:attrNameLst>
                                      </p:cBhvr>
                                      <p:tavLst>
                                        <p:tav tm="0">
                                          <p:val>
                                            <p:strVal val="#ppt_x-#ppt_w/2"/>
                                          </p:val>
                                        </p:tav>
                                        <p:tav tm="100000">
                                          <p:val>
                                            <p:strVal val="#ppt_x"/>
                                          </p:val>
                                        </p:tav>
                                      </p:tavLst>
                                    </p:anim>
                                    <p:anim calcmode="lin" valueType="num">
                                      <p:cBhvr>
                                        <p:cTn id="19" dur="500" fill="hold"/>
                                        <p:tgtEl>
                                          <p:spTgt spid="18"/>
                                        </p:tgtEl>
                                        <p:attrNameLst>
                                          <p:attrName>ppt_y</p:attrName>
                                        </p:attrNameLst>
                                      </p:cBhvr>
                                      <p:tavLst>
                                        <p:tav tm="0">
                                          <p:val>
                                            <p:strVal val="#ppt_y"/>
                                          </p:val>
                                        </p:tav>
                                        <p:tav tm="100000">
                                          <p:val>
                                            <p:strVal val="#ppt_y"/>
                                          </p:val>
                                        </p:tav>
                                      </p:tavLst>
                                    </p:anim>
                                    <p:anim calcmode="lin" valueType="num">
                                      <p:cBhvr>
                                        <p:cTn id="20" dur="500" fill="hold"/>
                                        <p:tgtEl>
                                          <p:spTgt spid="18"/>
                                        </p:tgtEl>
                                        <p:attrNameLst>
                                          <p:attrName>ppt_w</p:attrName>
                                        </p:attrNameLst>
                                      </p:cBhvr>
                                      <p:tavLst>
                                        <p:tav tm="0">
                                          <p:val>
                                            <p:fltVal val="0"/>
                                          </p:val>
                                        </p:tav>
                                        <p:tav tm="100000">
                                          <p:val>
                                            <p:strVal val="#ppt_w"/>
                                          </p:val>
                                        </p:tav>
                                      </p:tavLst>
                                    </p:anim>
                                    <p:anim calcmode="lin" valueType="num">
                                      <p:cBhvr>
                                        <p:cTn id="21" dur="500" fill="hold"/>
                                        <p:tgtEl>
                                          <p:spTgt spid="18"/>
                                        </p:tgtEl>
                                        <p:attrNameLst>
                                          <p:attrName>ppt_h</p:attrName>
                                        </p:attrNameLst>
                                      </p:cBhvr>
                                      <p:tavLst>
                                        <p:tav tm="0">
                                          <p:val>
                                            <p:strVal val="#ppt_h"/>
                                          </p:val>
                                        </p:tav>
                                        <p:tav tm="100000">
                                          <p:val>
                                            <p:strVal val="#ppt_h"/>
                                          </p:val>
                                        </p:tav>
                                      </p:tavLst>
                                    </p:anim>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wipe(left)">
                                      <p:cBhvr>
                                        <p:cTn id="26" dur="500"/>
                                        <p:tgtEl>
                                          <p:spTgt spid="19"/>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iterate type="wd">
                                    <p:tmPct val="100000"/>
                                  </p:iterate>
                                  <p:childTnLst>
                                    <p:set>
                                      <p:cBhvr>
                                        <p:cTn id="30" dur="1" fill="hold">
                                          <p:stCondLst>
                                            <p:cond delay="0"/>
                                          </p:stCondLst>
                                        </p:cTn>
                                        <p:tgtEl>
                                          <p:spTgt spid="77829"/>
                                        </p:tgtEl>
                                        <p:attrNameLst>
                                          <p:attrName>style.visibility</p:attrName>
                                        </p:attrNameLst>
                                      </p:cBhvr>
                                      <p:to>
                                        <p:strVal val="visible"/>
                                      </p:to>
                                    </p:set>
                                    <p:animEffect transition="in" filter="wipe(left)">
                                      <p:cBhvr>
                                        <p:cTn id="31" dur="300"/>
                                        <p:tgtEl>
                                          <p:spTgt spid="77829"/>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iterate type="wd">
                                    <p:tmPct val="100000"/>
                                  </p:iterate>
                                  <p:childTnLst>
                                    <p:set>
                                      <p:cBhvr>
                                        <p:cTn id="35" dur="1" fill="hold">
                                          <p:stCondLst>
                                            <p:cond delay="0"/>
                                          </p:stCondLst>
                                        </p:cTn>
                                        <p:tgtEl>
                                          <p:spTgt spid="77847"/>
                                        </p:tgtEl>
                                        <p:attrNameLst>
                                          <p:attrName>style.visibility</p:attrName>
                                        </p:attrNameLst>
                                      </p:cBhvr>
                                      <p:to>
                                        <p:strVal val="visible"/>
                                      </p:to>
                                    </p:set>
                                    <p:animEffect transition="in" filter="wipe(left)">
                                      <p:cBhvr>
                                        <p:cTn id="36" dur="300"/>
                                        <p:tgtEl>
                                          <p:spTgt spid="77847"/>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nodeType="clickEffect">
                                  <p:stCondLst>
                                    <p:cond delay="0"/>
                                  </p:stCondLst>
                                  <p:childTnLst>
                                    <p:set>
                                      <p:cBhvr>
                                        <p:cTn id="40" dur="1" fill="hold">
                                          <p:stCondLst>
                                            <p:cond delay="0"/>
                                          </p:stCondLst>
                                        </p:cTn>
                                        <p:tgtEl>
                                          <p:spTgt spid="77848"/>
                                        </p:tgtEl>
                                        <p:attrNameLst>
                                          <p:attrName>style.visibility</p:attrName>
                                        </p:attrNameLst>
                                      </p:cBhvr>
                                      <p:to>
                                        <p:strVal val="visible"/>
                                      </p:to>
                                    </p:set>
                                    <p:animEffect transition="in" filter="wipe(left)">
                                      <p:cBhvr>
                                        <p:cTn id="41" dur="500"/>
                                        <p:tgtEl>
                                          <p:spTgt spid="77848"/>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nodeType="clickEffect">
                                  <p:stCondLst>
                                    <p:cond delay="0"/>
                                  </p:stCondLst>
                                  <p:childTnLst>
                                    <p:set>
                                      <p:cBhvr>
                                        <p:cTn id="45" dur="1" fill="hold">
                                          <p:stCondLst>
                                            <p:cond delay="0"/>
                                          </p:stCondLst>
                                        </p:cTn>
                                        <p:tgtEl>
                                          <p:spTgt spid="77839"/>
                                        </p:tgtEl>
                                        <p:attrNameLst>
                                          <p:attrName>style.visibility</p:attrName>
                                        </p:attrNameLst>
                                      </p:cBhvr>
                                      <p:to>
                                        <p:strVal val="visible"/>
                                      </p:to>
                                    </p:set>
                                    <p:animEffect transition="in" filter="wipe(left)">
                                      <p:cBhvr>
                                        <p:cTn id="46" dur="500"/>
                                        <p:tgtEl>
                                          <p:spTgt spid="77839"/>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nodeType="clickEffect">
                                  <p:stCondLst>
                                    <p:cond delay="0"/>
                                  </p:stCondLst>
                                  <p:childTnLst>
                                    <p:set>
                                      <p:cBhvr>
                                        <p:cTn id="50" dur="1" fill="hold">
                                          <p:stCondLst>
                                            <p:cond delay="0"/>
                                          </p:stCondLst>
                                        </p:cTn>
                                        <p:tgtEl>
                                          <p:spTgt spid="77842"/>
                                        </p:tgtEl>
                                        <p:attrNameLst>
                                          <p:attrName>style.visibility</p:attrName>
                                        </p:attrNameLst>
                                      </p:cBhvr>
                                      <p:to>
                                        <p:strVal val="visible"/>
                                      </p:to>
                                    </p:set>
                                    <p:animEffect transition="in" filter="wipe(left)">
                                      <p:cBhvr>
                                        <p:cTn id="51" dur="500"/>
                                        <p:tgtEl>
                                          <p:spTgt spid="778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28" grpId="0" autoUpdateAnimBg="0"/>
      <p:bldP spid="77829" grpId="0" autoUpdateAnimBg="0"/>
      <p:bldP spid="77847" grpId="0" autoUpdateAnimBg="0"/>
      <p:bldP spid="18" grpId="0" animBg="1"/>
      <p:bldP spid="19"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灯片编号占位符 3"/>
          <p:cNvSpPr>
            <a:spLocks noGrp="1"/>
          </p:cNvSpPr>
          <p:nvPr>
            <p:ph type="sldNum" sz="quarter" idx="12"/>
          </p:nvPr>
        </p:nvSpPr>
        <p:spPr>
          <a:noFill/>
        </p:spPr>
        <p:txBody>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510932B2-BD45-4D3A-8701-327815297223}" type="slidenum">
              <a:rPr kumimoji="0" lang="zh-CN" altLang="en-US" sz="2200" smtClean="0">
                <a:solidFill>
                  <a:srgbClr val="0000FF"/>
                </a:solidFill>
              </a:rPr>
              <a:pPr eaLnBrk="1" hangingPunct="1"/>
              <a:t>44</a:t>
            </a:fld>
            <a:endParaRPr kumimoji="0" lang="en-US" altLang="zh-CN" sz="2200" smtClean="0">
              <a:solidFill>
                <a:srgbClr val="0000FF"/>
              </a:solidFill>
            </a:endParaRPr>
          </a:p>
        </p:txBody>
      </p:sp>
      <p:grpSp>
        <p:nvGrpSpPr>
          <p:cNvPr id="59443" name="Group 51"/>
          <p:cNvGrpSpPr>
            <a:grpSpLocks/>
          </p:cNvGrpSpPr>
          <p:nvPr/>
        </p:nvGrpSpPr>
        <p:grpSpPr bwMode="auto">
          <a:xfrm>
            <a:off x="1011517" y="2484267"/>
            <a:ext cx="3727450" cy="4071938"/>
            <a:chOff x="535" y="1711"/>
            <a:chExt cx="2348" cy="2565"/>
          </a:xfrm>
        </p:grpSpPr>
        <p:sp>
          <p:nvSpPr>
            <p:cNvPr id="45075" name="Line 7"/>
            <p:cNvSpPr>
              <a:spLocks noChangeShapeType="1"/>
            </p:cNvSpPr>
            <p:nvPr/>
          </p:nvSpPr>
          <p:spPr bwMode="auto">
            <a:xfrm>
              <a:off x="931" y="2069"/>
              <a:ext cx="0" cy="1596"/>
            </a:xfrm>
            <a:prstGeom prst="line">
              <a:avLst/>
            </a:prstGeom>
            <a:noFill/>
            <a:ln w="2857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203636" tIns="101818" rIns="203636" bIns="101818">
              <a:spAutoFit/>
            </a:bodyPr>
            <a:lstStyle/>
            <a:p>
              <a:endParaRPr lang="zh-CN" altLang="en-US"/>
            </a:p>
          </p:txBody>
        </p:sp>
        <p:grpSp>
          <p:nvGrpSpPr>
            <p:cNvPr id="45076" name="Group 50"/>
            <p:cNvGrpSpPr>
              <a:grpSpLocks/>
            </p:cNvGrpSpPr>
            <p:nvPr/>
          </p:nvGrpSpPr>
          <p:grpSpPr bwMode="auto">
            <a:xfrm>
              <a:off x="535" y="1711"/>
              <a:ext cx="2348" cy="2565"/>
              <a:chOff x="535" y="1711"/>
              <a:chExt cx="2348" cy="2565"/>
            </a:xfrm>
          </p:grpSpPr>
          <p:sp>
            <p:nvSpPr>
              <p:cNvPr id="45077" name="Line 5"/>
              <p:cNvSpPr>
                <a:spLocks noChangeShapeType="1"/>
              </p:cNvSpPr>
              <p:nvPr/>
            </p:nvSpPr>
            <p:spPr bwMode="auto">
              <a:xfrm>
                <a:off x="882" y="2064"/>
                <a:ext cx="1693"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203636" tIns="101818" rIns="203636" bIns="101818">
                <a:spAutoFit/>
              </a:bodyPr>
              <a:lstStyle/>
              <a:p>
                <a:endParaRPr lang="zh-CN" altLang="en-US"/>
              </a:p>
            </p:txBody>
          </p:sp>
          <p:sp>
            <p:nvSpPr>
              <p:cNvPr id="45078" name="Text Box 6"/>
              <p:cNvSpPr txBox="1">
                <a:spLocks noChangeArrowheads="1"/>
              </p:cNvSpPr>
              <p:nvPr/>
            </p:nvSpPr>
            <p:spPr bwMode="auto">
              <a:xfrm>
                <a:off x="535" y="1711"/>
                <a:ext cx="423" cy="8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203636" tIns="101818" rIns="203636" bIns="101818">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80000"/>
                  </a:lnSpc>
                </a:pPr>
                <a:r>
                  <a:rPr lang="zh-CN" altLang="en-US" sz="3200" b="1"/>
                  <a:t>+</a:t>
                </a:r>
              </a:p>
              <a:p>
                <a:pPr eaLnBrk="1" hangingPunct="1">
                  <a:lnSpc>
                    <a:spcPct val="80000"/>
                  </a:lnSpc>
                </a:pPr>
                <a:r>
                  <a:rPr lang="zh-CN" altLang="en-US" sz="3200" b="1"/>
                  <a:t>0</a:t>
                </a:r>
              </a:p>
              <a:p>
                <a:pPr eaLnBrk="1" hangingPunct="1">
                  <a:lnSpc>
                    <a:spcPct val="80000"/>
                  </a:lnSpc>
                </a:pPr>
                <a:r>
                  <a:rPr lang="zh-CN" altLang="en-US" sz="3200" b="1"/>
                  <a:t>-</a:t>
                </a:r>
              </a:p>
            </p:txBody>
          </p:sp>
          <p:sp>
            <p:nvSpPr>
              <p:cNvPr id="45079" name="Text Box 8"/>
              <p:cNvSpPr txBox="1">
                <a:spLocks noChangeArrowheads="1"/>
              </p:cNvSpPr>
              <p:nvPr/>
            </p:nvSpPr>
            <p:spPr bwMode="auto">
              <a:xfrm rot="-5400000">
                <a:off x="-84" y="2792"/>
                <a:ext cx="1634" cy="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203636" tIns="101818" rIns="203636" bIns="101818">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sz="2700" b="1"/>
                  <a:t>Ø</a:t>
                </a:r>
                <a:r>
                  <a:rPr lang="en-US" altLang="zh-CN" sz="2700" b="1">
                    <a:latin typeface="宋体" pitchFamily="2" charset="-122"/>
                  </a:rPr>
                  <a:t>22.701mm</a:t>
                </a:r>
              </a:p>
            </p:txBody>
          </p:sp>
          <p:sp>
            <p:nvSpPr>
              <p:cNvPr id="45080" name="Text Box 11"/>
              <p:cNvSpPr txBox="1">
                <a:spLocks noChangeArrowheads="1"/>
              </p:cNvSpPr>
              <p:nvPr/>
            </p:nvSpPr>
            <p:spPr bwMode="auto">
              <a:xfrm>
                <a:off x="1421" y="2407"/>
                <a:ext cx="615" cy="1577"/>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203636" tIns="101818" rIns="203636" bIns="101818">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endParaRPr lang="zh-CN" altLang="en-US" sz="2100">
                  <a:latin typeface="宋体" pitchFamily="2" charset="-122"/>
                </a:endParaRPr>
              </a:p>
              <a:p>
                <a:pPr eaLnBrk="1" hangingPunct="1">
                  <a:spcBef>
                    <a:spcPct val="50000"/>
                  </a:spcBef>
                </a:pPr>
                <a:r>
                  <a:rPr lang="zh-CN" altLang="en-US" sz="3200" b="1">
                    <a:latin typeface="宋体" pitchFamily="2" charset="-122"/>
                  </a:rPr>
                  <a:t> 6</a:t>
                </a:r>
                <a:r>
                  <a:rPr lang="en-US" altLang="zh-CN" sz="3200" b="1">
                    <a:latin typeface="宋体" pitchFamily="2" charset="-122"/>
                  </a:rPr>
                  <a:t>g</a:t>
                </a:r>
              </a:p>
              <a:p>
                <a:pPr eaLnBrk="1" hangingPunct="1">
                  <a:spcBef>
                    <a:spcPct val="50000"/>
                  </a:spcBef>
                </a:pPr>
                <a:endParaRPr lang="en-US" altLang="zh-CN" sz="3200"/>
              </a:p>
            </p:txBody>
          </p:sp>
          <p:sp>
            <p:nvSpPr>
              <p:cNvPr id="45081" name="Text Box 12"/>
              <p:cNvSpPr txBox="1">
                <a:spLocks noChangeArrowheads="1"/>
              </p:cNvSpPr>
              <p:nvPr/>
            </p:nvSpPr>
            <p:spPr bwMode="auto">
              <a:xfrm>
                <a:off x="2114" y="2234"/>
                <a:ext cx="616" cy="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203636" tIns="101818" rIns="203636" bIns="101818">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2100" b="1"/>
                  <a:t>-38</a:t>
                </a:r>
              </a:p>
            </p:txBody>
          </p:sp>
          <p:sp>
            <p:nvSpPr>
              <p:cNvPr id="45082" name="Text Box 13"/>
              <p:cNvSpPr txBox="1">
                <a:spLocks noChangeArrowheads="1"/>
              </p:cNvSpPr>
              <p:nvPr/>
            </p:nvSpPr>
            <p:spPr bwMode="auto">
              <a:xfrm>
                <a:off x="2114" y="3760"/>
                <a:ext cx="769" cy="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203636" tIns="101818" rIns="203636" bIns="101818">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2100" b="1"/>
                  <a:t>-208</a:t>
                </a:r>
              </a:p>
            </p:txBody>
          </p:sp>
          <p:sp>
            <p:nvSpPr>
              <p:cNvPr id="45083" name="Text Box 14"/>
              <p:cNvSpPr txBox="1">
                <a:spLocks noChangeArrowheads="1"/>
              </p:cNvSpPr>
              <p:nvPr/>
            </p:nvSpPr>
            <p:spPr bwMode="auto">
              <a:xfrm>
                <a:off x="1165" y="3937"/>
                <a:ext cx="1578" cy="3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203636" tIns="101818" rIns="203636" bIns="101818">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2200" b="1"/>
                  <a:t>中径公差带</a:t>
                </a:r>
                <a:r>
                  <a:rPr lang="zh-CN" altLang="en-US" sz="1800" b="1"/>
                  <a:t> </a:t>
                </a:r>
              </a:p>
            </p:txBody>
          </p:sp>
        </p:grpSp>
      </p:grpSp>
      <p:sp>
        <p:nvSpPr>
          <p:cNvPr id="59418" name="Rectangle 26"/>
          <p:cNvSpPr>
            <a:spLocks noChangeArrowheads="1"/>
          </p:cNvSpPr>
          <p:nvPr/>
        </p:nvSpPr>
        <p:spPr bwMode="auto">
          <a:xfrm>
            <a:off x="1178096" y="2137709"/>
            <a:ext cx="3535362" cy="46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p>
            <a:pPr defTabSz="1044575"/>
            <a:r>
              <a:rPr lang="zh-CN" altLang="en-US" b="1" dirty="0"/>
              <a:t>中径公差带图</a:t>
            </a:r>
            <a:endParaRPr lang="en-US" altLang="zh-CN" b="1" dirty="0"/>
          </a:p>
        </p:txBody>
      </p:sp>
      <p:sp>
        <p:nvSpPr>
          <p:cNvPr id="59419" name="Rectangle 27"/>
          <p:cNvSpPr>
            <a:spLocks noChangeArrowheads="1"/>
          </p:cNvSpPr>
          <p:nvPr/>
        </p:nvSpPr>
        <p:spPr bwMode="auto">
          <a:xfrm>
            <a:off x="5661196" y="2137709"/>
            <a:ext cx="3770312" cy="46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p>
            <a:pPr defTabSz="1044575"/>
            <a:r>
              <a:rPr lang="zh-CN" altLang="en-US" b="1" dirty="0"/>
              <a:t>顶径公差带图</a:t>
            </a:r>
            <a:endParaRPr lang="en-US" altLang="zh-CN" b="1" dirty="0"/>
          </a:p>
        </p:txBody>
      </p:sp>
      <p:sp>
        <p:nvSpPr>
          <p:cNvPr id="59420" name="Rectangle 28"/>
          <p:cNvSpPr>
            <a:spLocks noChangeArrowheads="1"/>
          </p:cNvSpPr>
          <p:nvPr/>
        </p:nvSpPr>
        <p:spPr bwMode="auto">
          <a:xfrm>
            <a:off x="561056" y="274634"/>
            <a:ext cx="8807450" cy="46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p>
            <a:pPr defTabSz="1044575">
              <a:spcBef>
                <a:spcPct val="50000"/>
              </a:spcBef>
            </a:pPr>
            <a:r>
              <a:rPr lang="zh-CN" altLang="en-US" b="1"/>
              <a:t>（2）画螺纹的中径、顶径尺寸公差带图 </a:t>
            </a:r>
          </a:p>
        </p:txBody>
      </p:sp>
      <p:graphicFrame>
        <p:nvGraphicFramePr>
          <p:cNvPr id="59429" name="Object 37"/>
          <p:cNvGraphicFramePr>
            <a:graphicFrameLocks noChangeAspect="1"/>
          </p:cNvGraphicFramePr>
          <p:nvPr>
            <p:extLst>
              <p:ext uri="{D42A27DB-BD31-4B8C-83A1-F6EECF244321}">
                <p14:modId xmlns:p14="http://schemas.microsoft.com/office/powerpoint/2010/main" val="3655168190"/>
              </p:ext>
            </p:extLst>
          </p:nvPr>
        </p:nvGraphicFramePr>
        <p:xfrm>
          <a:off x="1273346" y="1420373"/>
          <a:ext cx="2374900" cy="684212"/>
        </p:xfrm>
        <a:graphic>
          <a:graphicData uri="http://schemas.openxmlformats.org/presentationml/2006/ole">
            <mc:AlternateContent xmlns:mc="http://schemas.openxmlformats.org/markup-compatibility/2006">
              <mc:Choice xmlns:v="urn:schemas-microsoft-com:vml" Requires="v">
                <p:oleObj spid="_x0000_s45165" name="Equation" r:id="rId3" imgW="838200" imgH="241300" progId="Equation.3">
                  <p:embed/>
                </p:oleObj>
              </mc:Choice>
              <mc:Fallback>
                <p:oleObj name="Equation" r:id="rId3" imgW="838200" imgH="241300" progId="Equation.3">
                  <p:embed/>
                  <p:pic>
                    <p:nvPicPr>
                      <p:cNvPr id="0" name="Object 3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73346" y="1420373"/>
                        <a:ext cx="2374900" cy="684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9431" name="Object 39"/>
          <p:cNvGraphicFramePr>
            <a:graphicFrameLocks noChangeAspect="1"/>
          </p:cNvGraphicFramePr>
          <p:nvPr>
            <p:extLst>
              <p:ext uri="{D42A27DB-BD31-4B8C-83A1-F6EECF244321}">
                <p14:modId xmlns:p14="http://schemas.microsoft.com/office/powerpoint/2010/main" val="3446257404"/>
              </p:ext>
            </p:extLst>
          </p:nvPr>
        </p:nvGraphicFramePr>
        <p:xfrm>
          <a:off x="4643608" y="1461648"/>
          <a:ext cx="2251075" cy="642937"/>
        </p:xfrm>
        <a:graphic>
          <a:graphicData uri="http://schemas.openxmlformats.org/presentationml/2006/ole">
            <mc:AlternateContent xmlns:mc="http://schemas.openxmlformats.org/markup-compatibility/2006">
              <mc:Choice xmlns:v="urn:schemas-microsoft-com:vml" Requires="v">
                <p:oleObj spid="_x0000_s45166" name="Equation" r:id="rId5" imgW="800100" imgH="228600" progId="Equation.3">
                  <p:embed/>
                </p:oleObj>
              </mc:Choice>
              <mc:Fallback>
                <p:oleObj name="Equation" r:id="rId5" imgW="800100" imgH="228600" progId="Equation.3">
                  <p:embed/>
                  <p:pic>
                    <p:nvPicPr>
                      <p:cNvPr id="0" name="Object 3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43608" y="1461648"/>
                        <a:ext cx="2251075" cy="6429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9439" name="Object 47"/>
          <p:cNvGraphicFramePr>
            <a:graphicFrameLocks noChangeAspect="1"/>
          </p:cNvGraphicFramePr>
          <p:nvPr>
            <p:extLst>
              <p:ext uri="{D42A27DB-BD31-4B8C-83A1-F6EECF244321}">
                <p14:modId xmlns:p14="http://schemas.microsoft.com/office/powerpoint/2010/main" val="795306972"/>
              </p:ext>
            </p:extLst>
          </p:nvPr>
        </p:nvGraphicFramePr>
        <p:xfrm>
          <a:off x="1364331" y="807598"/>
          <a:ext cx="7807325" cy="612775"/>
        </p:xfrm>
        <a:graphic>
          <a:graphicData uri="http://schemas.openxmlformats.org/presentationml/2006/ole">
            <mc:AlternateContent xmlns:mc="http://schemas.openxmlformats.org/markup-compatibility/2006">
              <mc:Choice xmlns:v="urn:schemas-microsoft-com:vml" Requires="v">
                <p:oleObj spid="_x0000_s45167" name="公式" r:id="rId7" imgW="2755900" imgH="215900" progId="Equation.3">
                  <p:embed/>
                </p:oleObj>
              </mc:Choice>
              <mc:Fallback>
                <p:oleObj name="公式" r:id="rId7" imgW="2755900" imgH="215900" progId="Equation.3">
                  <p:embed/>
                  <p:pic>
                    <p:nvPicPr>
                      <p:cNvPr id="0" name="Object 4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364331" y="807598"/>
                        <a:ext cx="7807325" cy="6127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59448" name="Group 56"/>
          <p:cNvGrpSpPr>
            <a:grpSpLocks/>
          </p:cNvGrpSpPr>
          <p:nvPr/>
        </p:nvGrpSpPr>
        <p:grpSpPr bwMode="auto">
          <a:xfrm>
            <a:off x="5613680" y="2489030"/>
            <a:ext cx="3665537" cy="3946525"/>
            <a:chOff x="4167" y="1697"/>
            <a:chExt cx="2309" cy="2486"/>
          </a:xfrm>
        </p:grpSpPr>
        <p:sp>
          <p:nvSpPr>
            <p:cNvPr id="45067" name="Line 16"/>
            <p:cNvSpPr>
              <a:spLocks noChangeShapeType="1"/>
            </p:cNvSpPr>
            <p:nvPr/>
          </p:nvSpPr>
          <p:spPr bwMode="auto">
            <a:xfrm>
              <a:off x="4466" y="2026"/>
              <a:ext cx="1547" cy="1"/>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203636" tIns="101818" rIns="203636" bIns="101818">
              <a:spAutoFit/>
            </a:bodyPr>
            <a:lstStyle/>
            <a:p>
              <a:endParaRPr lang="zh-CN" altLang="en-US"/>
            </a:p>
          </p:txBody>
        </p:sp>
        <p:sp>
          <p:nvSpPr>
            <p:cNvPr id="45068" name="Line 18"/>
            <p:cNvSpPr>
              <a:spLocks noChangeShapeType="1"/>
            </p:cNvSpPr>
            <p:nvPr/>
          </p:nvSpPr>
          <p:spPr bwMode="auto">
            <a:xfrm>
              <a:off x="4596" y="2026"/>
              <a:ext cx="2" cy="1230"/>
            </a:xfrm>
            <a:prstGeom prst="line">
              <a:avLst/>
            </a:prstGeom>
            <a:noFill/>
            <a:ln w="2857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203636" tIns="101818" rIns="203636" bIns="101818">
              <a:spAutoFit/>
            </a:bodyPr>
            <a:lstStyle/>
            <a:p>
              <a:endParaRPr lang="zh-CN" altLang="en-US"/>
            </a:p>
          </p:txBody>
        </p:sp>
        <p:sp>
          <p:nvSpPr>
            <p:cNvPr id="45069" name="Text Box 19"/>
            <p:cNvSpPr txBox="1">
              <a:spLocks noChangeArrowheads="1"/>
            </p:cNvSpPr>
            <p:nvPr/>
          </p:nvSpPr>
          <p:spPr bwMode="auto">
            <a:xfrm rot="-5400000">
              <a:off x="3820" y="2695"/>
              <a:ext cx="1082" cy="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203636" tIns="101818" rIns="203636" bIns="101818">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sz="2700" b="1"/>
                <a:t>Ø</a:t>
              </a:r>
              <a:r>
                <a:rPr lang="en-US" altLang="zh-CN" sz="2700" b="1">
                  <a:latin typeface="宋体" pitchFamily="2" charset="-122"/>
                </a:rPr>
                <a:t>24mm</a:t>
              </a:r>
            </a:p>
          </p:txBody>
        </p:sp>
        <p:sp>
          <p:nvSpPr>
            <p:cNvPr id="45070" name="Text Box 22"/>
            <p:cNvSpPr txBox="1">
              <a:spLocks noChangeArrowheads="1"/>
            </p:cNvSpPr>
            <p:nvPr/>
          </p:nvSpPr>
          <p:spPr bwMode="auto">
            <a:xfrm>
              <a:off x="4882" y="2331"/>
              <a:ext cx="666" cy="1515"/>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203636" tIns="101818" rIns="203636" bIns="101818">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endParaRPr lang="zh-CN" altLang="en-US" sz="2100">
                <a:latin typeface="宋体" pitchFamily="2" charset="-122"/>
              </a:endParaRPr>
            </a:p>
            <a:p>
              <a:pPr eaLnBrk="1" hangingPunct="1">
                <a:spcBef>
                  <a:spcPct val="50000"/>
                </a:spcBef>
              </a:pPr>
              <a:r>
                <a:rPr lang="zh-CN" altLang="en-US" sz="2700" b="1">
                  <a:latin typeface="宋体" pitchFamily="2" charset="-122"/>
                </a:rPr>
                <a:t> 6</a:t>
              </a:r>
              <a:r>
                <a:rPr lang="en-US" altLang="zh-CN" sz="2700" b="1">
                  <a:latin typeface="宋体" pitchFamily="2" charset="-122"/>
                </a:rPr>
                <a:t>g</a:t>
              </a:r>
            </a:p>
            <a:p>
              <a:pPr eaLnBrk="1" hangingPunct="1">
                <a:spcBef>
                  <a:spcPct val="50000"/>
                </a:spcBef>
              </a:pPr>
              <a:endParaRPr lang="en-US" altLang="zh-CN" sz="2700">
                <a:latin typeface="宋体" pitchFamily="2" charset="-122"/>
              </a:endParaRPr>
            </a:p>
            <a:p>
              <a:pPr eaLnBrk="1" hangingPunct="1">
                <a:spcBef>
                  <a:spcPct val="50000"/>
                </a:spcBef>
              </a:pPr>
              <a:endParaRPr lang="en-US" altLang="zh-CN" sz="2700"/>
            </a:p>
          </p:txBody>
        </p:sp>
        <p:sp>
          <p:nvSpPr>
            <p:cNvPr id="45071" name="Text Box 23"/>
            <p:cNvSpPr txBox="1">
              <a:spLocks noChangeArrowheads="1"/>
            </p:cNvSpPr>
            <p:nvPr/>
          </p:nvSpPr>
          <p:spPr bwMode="auto">
            <a:xfrm>
              <a:off x="5666" y="2163"/>
              <a:ext cx="810" cy="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203636" tIns="101818" rIns="203636" bIns="101818">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2100" b="1"/>
                <a:t>-38</a:t>
              </a:r>
            </a:p>
          </p:txBody>
        </p:sp>
        <p:sp>
          <p:nvSpPr>
            <p:cNvPr id="45072" name="Text Box 24"/>
            <p:cNvSpPr txBox="1">
              <a:spLocks noChangeArrowheads="1"/>
            </p:cNvSpPr>
            <p:nvPr/>
          </p:nvSpPr>
          <p:spPr bwMode="auto">
            <a:xfrm>
              <a:off x="5666" y="3616"/>
              <a:ext cx="810" cy="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203636" tIns="101818" rIns="203636" bIns="101818">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2100" b="1"/>
                <a:t>-318</a:t>
              </a:r>
            </a:p>
          </p:txBody>
        </p:sp>
        <p:sp>
          <p:nvSpPr>
            <p:cNvPr id="45073" name="Text Box 25"/>
            <p:cNvSpPr txBox="1">
              <a:spLocks noChangeArrowheads="1"/>
            </p:cNvSpPr>
            <p:nvPr/>
          </p:nvSpPr>
          <p:spPr bwMode="auto">
            <a:xfrm>
              <a:off x="4738" y="3844"/>
              <a:ext cx="1313" cy="3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203636" tIns="101818" rIns="203636" bIns="101818">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2200" b="1"/>
                <a:t>顶径公差带</a:t>
              </a:r>
              <a:r>
                <a:rPr lang="zh-CN" altLang="en-US" sz="1800" b="1"/>
                <a:t> </a:t>
              </a:r>
            </a:p>
          </p:txBody>
        </p:sp>
        <p:sp>
          <p:nvSpPr>
            <p:cNvPr id="45074" name="Text Box 55"/>
            <p:cNvSpPr txBox="1">
              <a:spLocks noChangeArrowheads="1"/>
            </p:cNvSpPr>
            <p:nvPr/>
          </p:nvSpPr>
          <p:spPr bwMode="auto">
            <a:xfrm>
              <a:off x="4259" y="1697"/>
              <a:ext cx="207" cy="6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2000" b="1"/>
                <a:t>+</a:t>
              </a:r>
            </a:p>
            <a:p>
              <a:pPr eaLnBrk="1" hangingPunct="1"/>
              <a:r>
                <a:rPr lang="en-US" altLang="zh-CN" sz="2000" b="1"/>
                <a:t>0</a:t>
              </a:r>
            </a:p>
            <a:p>
              <a:pPr eaLnBrk="1" hangingPunct="1"/>
              <a:r>
                <a:rPr lang="en-US" altLang="zh-CN" sz="2000" b="1"/>
                <a:t>-</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59420"/>
                                        </p:tgtEl>
                                        <p:attrNameLst>
                                          <p:attrName>style.visibility</p:attrName>
                                        </p:attrNameLst>
                                      </p:cBhvr>
                                      <p:to>
                                        <p:strVal val="visible"/>
                                      </p:to>
                                    </p:set>
                                    <p:animEffect transition="in" filter="wipe(left)">
                                      <p:cBhvr>
                                        <p:cTn id="7" dur="300"/>
                                        <p:tgtEl>
                                          <p:spTgt spid="5942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59439"/>
                                        </p:tgtEl>
                                        <p:attrNameLst>
                                          <p:attrName>style.visibility</p:attrName>
                                        </p:attrNameLst>
                                      </p:cBhvr>
                                      <p:to>
                                        <p:strVal val="visible"/>
                                      </p:to>
                                    </p:set>
                                    <p:animEffect transition="in" filter="wipe(left)">
                                      <p:cBhvr>
                                        <p:cTn id="12" dur="500"/>
                                        <p:tgtEl>
                                          <p:spTgt spid="5943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59429"/>
                                        </p:tgtEl>
                                        <p:attrNameLst>
                                          <p:attrName>style.visibility</p:attrName>
                                        </p:attrNameLst>
                                      </p:cBhvr>
                                      <p:to>
                                        <p:strVal val="visible"/>
                                      </p:to>
                                    </p:set>
                                    <p:animEffect transition="in" filter="wipe(left)">
                                      <p:cBhvr>
                                        <p:cTn id="17" dur="500"/>
                                        <p:tgtEl>
                                          <p:spTgt spid="59429"/>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59431"/>
                                        </p:tgtEl>
                                        <p:attrNameLst>
                                          <p:attrName>style.visibility</p:attrName>
                                        </p:attrNameLst>
                                      </p:cBhvr>
                                      <p:to>
                                        <p:strVal val="visible"/>
                                      </p:to>
                                    </p:set>
                                    <p:animEffect transition="in" filter="wipe(left)">
                                      <p:cBhvr>
                                        <p:cTn id="22" dur="500"/>
                                        <p:tgtEl>
                                          <p:spTgt spid="59431"/>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59418"/>
                                        </p:tgtEl>
                                        <p:attrNameLst>
                                          <p:attrName>style.visibility</p:attrName>
                                        </p:attrNameLst>
                                      </p:cBhvr>
                                      <p:to>
                                        <p:strVal val="visible"/>
                                      </p:to>
                                    </p:set>
                                    <p:animEffect transition="in" filter="wipe(left)">
                                      <p:cBhvr>
                                        <p:cTn id="27" dur="300"/>
                                        <p:tgtEl>
                                          <p:spTgt spid="59418"/>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 presetClass="entr" presetSubtype="8" fill="hold" nodeType="clickEffect">
                                  <p:stCondLst>
                                    <p:cond delay="0"/>
                                  </p:stCondLst>
                                  <p:childTnLst>
                                    <p:set>
                                      <p:cBhvr>
                                        <p:cTn id="31" dur="1" fill="hold">
                                          <p:stCondLst>
                                            <p:cond delay="0"/>
                                          </p:stCondLst>
                                        </p:cTn>
                                        <p:tgtEl>
                                          <p:spTgt spid="59443"/>
                                        </p:tgtEl>
                                        <p:attrNameLst>
                                          <p:attrName>style.visibility</p:attrName>
                                        </p:attrNameLst>
                                      </p:cBhvr>
                                      <p:to>
                                        <p:strVal val="visible"/>
                                      </p:to>
                                    </p:set>
                                    <p:anim calcmode="lin" valueType="num">
                                      <p:cBhvr additive="base">
                                        <p:cTn id="32" dur="2000" fill="hold"/>
                                        <p:tgtEl>
                                          <p:spTgt spid="59443"/>
                                        </p:tgtEl>
                                        <p:attrNameLst>
                                          <p:attrName>ppt_x</p:attrName>
                                        </p:attrNameLst>
                                      </p:cBhvr>
                                      <p:tavLst>
                                        <p:tav tm="0">
                                          <p:val>
                                            <p:strVal val="0-#ppt_w/2"/>
                                          </p:val>
                                        </p:tav>
                                        <p:tav tm="100000">
                                          <p:val>
                                            <p:strVal val="#ppt_x"/>
                                          </p:val>
                                        </p:tav>
                                      </p:tavLst>
                                    </p:anim>
                                    <p:anim calcmode="lin" valueType="num">
                                      <p:cBhvr additive="base">
                                        <p:cTn id="33" dur="2000" fill="hold"/>
                                        <p:tgtEl>
                                          <p:spTgt spid="59443"/>
                                        </p:tgtEl>
                                        <p:attrNameLst>
                                          <p:attrName>ppt_y</p:attrName>
                                        </p:attrNameLst>
                                      </p:cBhvr>
                                      <p:tavLst>
                                        <p:tav tm="0">
                                          <p:val>
                                            <p:strVal val="#ppt_y"/>
                                          </p:val>
                                        </p:tav>
                                        <p:tav tm="100000">
                                          <p:val>
                                            <p:strVal val="#ppt_y"/>
                                          </p:val>
                                        </p:tav>
                                      </p:tavLst>
                                    </p:anim>
                                  </p:childTnLst>
                                </p:cTn>
                              </p:par>
                            </p:childTnLst>
                          </p:cTn>
                        </p:par>
                      </p:childTnLst>
                    </p:cTn>
                  </p:par>
                  <p:par>
                    <p:cTn id="34" fill="hold" nodeType="clickPar">
                      <p:stCondLst>
                        <p:cond delay="indefinite"/>
                      </p:stCondLst>
                      <p:childTnLst>
                        <p:par>
                          <p:cTn id="35" fill="hold" nodeType="withGroup">
                            <p:stCondLst>
                              <p:cond delay="0"/>
                            </p:stCondLst>
                            <p:childTnLst>
                              <p:par>
                                <p:cTn id="36" presetID="22" presetClass="entr" presetSubtype="8" fill="hold" grpId="0" nodeType="clickEffect">
                                  <p:stCondLst>
                                    <p:cond delay="0"/>
                                  </p:stCondLst>
                                  <p:iterate type="wd">
                                    <p:tmPct val="100000"/>
                                  </p:iterate>
                                  <p:childTnLst>
                                    <p:set>
                                      <p:cBhvr>
                                        <p:cTn id="37" dur="1" fill="hold">
                                          <p:stCondLst>
                                            <p:cond delay="0"/>
                                          </p:stCondLst>
                                        </p:cTn>
                                        <p:tgtEl>
                                          <p:spTgt spid="59419"/>
                                        </p:tgtEl>
                                        <p:attrNameLst>
                                          <p:attrName>style.visibility</p:attrName>
                                        </p:attrNameLst>
                                      </p:cBhvr>
                                      <p:to>
                                        <p:strVal val="visible"/>
                                      </p:to>
                                    </p:set>
                                    <p:animEffect transition="in" filter="wipe(left)">
                                      <p:cBhvr>
                                        <p:cTn id="38" dur="300"/>
                                        <p:tgtEl>
                                          <p:spTgt spid="59419"/>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2" fill="hold" nodeType="clickEffect">
                                  <p:stCondLst>
                                    <p:cond delay="0"/>
                                  </p:stCondLst>
                                  <p:childTnLst>
                                    <p:set>
                                      <p:cBhvr>
                                        <p:cTn id="42" dur="1" fill="hold">
                                          <p:stCondLst>
                                            <p:cond delay="0"/>
                                          </p:stCondLst>
                                        </p:cTn>
                                        <p:tgtEl>
                                          <p:spTgt spid="59448"/>
                                        </p:tgtEl>
                                        <p:attrNameLst>
                                          <p:attrName>style.visibility</p:attrName>
                                        </p:attrNameLst>
                                      </p:cBhvr>
                                      <p:to>
                                        <p:strVal val="visible"/>
                                      </p:to>
                                    </p:set>
                                    <p:anim calcmode="lin" valueType="num">
                                      <p:cBhvr additive="base">
                                        <p:cTn id="43" dur="2000" fill="hold"/>
                                        <p:tgtEl>
                                          <p:spTgt spid="59448"/>
                                        </p:tgtEl>
                                        <p:attrNameLst>
                                          <p:attrName>ppt_x</p:attrName>
                                        </p:attrNameLst>
                                      </p:cBhvr>
                                      <p:tavLst>
                                        <p:tav tm="0">
                                          <p:val>
                                            <p:strVal val="1+#ppt_w/2"/>
                                          </p:val>
                                        </p:tav>
                                        <p:tav tm="100000">
                                          <p:val>
                                            <p:strVal val="#ppt_x"/>
                                          </p:val>
                                        </p:tav>
                                      </p:tavLst>
                                    </p:anim>
                                    <p:anim calcmode="lin" valueType="num">
                                      <p:cBhvr additive="base">
                                        <p:cTn id="44" dur="2000" fill="hold"/>
                                        <p:tgtEl>
                                          <p:spTgt spid="5944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418" grpId="0" autoUpdateAnimBg="0"/>
      <p:bldP spid="59419" grpId="0" autoUpdateAnimBg="0"/>
      <p:bldP spid="59420" grpId="0" autoUpdateAnimBg="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灯片编号占位符 3"/>
          <p:cNvSpPr>
            <a:spLocks noGrp="1"/>
          </p:cNvSpPr>
          <p:nvPr>
            <p:ph type="sldNum" sz="quarter" idx="12"/>
          </p:nvPr>
        </p:nvSpPr>
        <p:spPr>
          <a:noFill/>
        </p:spPr>
        <p:txBody>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8954BD88-89F3-44B1-985D-DB7214400D15}" type="slidenum">
              <a:rPr kumimoji="0" lang="zh-CN" altLang="en-US" sz="2200" smtClean="0">
                <a:solidFill>
                  <a:srgbClr val="0000FF"/>
                </a:solidFill>
              </a:rPr>
              <a:pPr eaLnBrk="1" hangingPunct="1"/>
              <a:t>45</a:t>
            </a:fld>
            <a:endParaRPr kumimoji="0" lang="en-US" altLang="zh-CN" sz="2200" smtClean="0">
              <a:solidFill>
                <a:srgbClr val="0000FF"/>
              </a:solidFill>
            </a:endParaRPr>
          </a:p>
        </p:txBody>
      </p:sp>
      <p:sp>
        <p:nvSpPr>
          <p:cNvPr id="24580" name="Text Box 4"/>
          <p:cNvSpPr txBox="1">
            <a:spLocks noChangeArrowheads="1"/>
          </p:cNvSpPr>
          <p:nvPr/>
        </p:nvSpPr>
        <p:spPr bwMode="auto">
          <a:xfrm>
            <a:off x="836082" y="196850"/>
            <a:ext cx="5957887" cy="46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spcBef>
                <a:spcPct val="50000"/>
              </a:spcBef>
            </a:pPr>
            <a:r>
              <a:rPr lang="zh-CN" altLang="en-US" b="1" dirty="0"/>
              <a:t>(3)  </a:t>
            </a:r>
            <a:r>
              <a:rPr lang="zh-CN" altLang="en-US" b="1" dirty="0">
                <a:latin typeface="宋体" pitchFamily="2" charset="-122"/>
              </a:rPr>
              <a:t>判断中径的合格性</a:t>
            </a:r>
          </a:p>
        </p:txBody>
      </p:sp>
      <p:sp>
        <p:nvSpPr>
          <p:cNvPr id="24661" name="Rectangle 85"/>
          <p:cNvSpPr>
            <a:spLocks noChangeArrowheads="1"/>
          </p:cNvSpPr>
          <p:nvPr/>
        </p:nvSpPr>
        <p:spPr bwMode="auto">
          <a:xfrm>
            <a:off x="979113" y="6032500"/>
            <a:ext cx="9183688" cy="515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p>
            <a:pPr defTabSz="1044575">
              <a:spcBef>
                <a:spcPct val="50000"/>
              </a:spcBef>
            </a:pPr>
            <a:r>
              <a:rPr lang="zh-CN" altLang="en-US" b="1" dirty="0"/>
              <a:t>故符合中径合格</a:t>
            </a:r>
            <a:r>
              <a:rPr lang="zh-CN" altLang="en-US" sz="2700" b="1" dirty="0"/>
              <a:t> 条件（见中径公差带图），所以合格。</a:t>
            </a:r>
          </a:p>
        </p:txBody>
      </p:sp>
      <p:grpSp>
        <p:nvGrpSpPr>
          <p:cNvPr id="24689" name="Group 113"/>
          <p:cNvGrpSpPr>
            <a:grpSpLocks/>
          </p:cNvGrpSpPr>
          <p:nvPr/>
        </p:nvGrpSpPr>
        <p:grpSpPr bwMode="auto">
          <a:xfrm>
            <a:off x="841375" y="649288"/>
            <a:ext cx="7331075" cy="1274762"/>
            <a:chOff x="530" y="479"/>
            <a:chExt cx="4618" cy="803"/>
          </a:xfrm>
        </p:grpSpPr>
        <p:graphicFrame>
          <p:nvGraphicFramePr>
            <p:cNvPr id="46091" name="Object 107"/>
            <p:cNvGraphicFramePr>
              <a:graphicFrameLocks noChangeAspect="1"/>
            </p:cNvGraphicFramePr>
            <p:nvPr/>
          </p:nvGraphicFramePr>
          <p:xfrm>
            <a:off x="1471" y="479"/>
            <a:ext cx="3677" cy="803"/>
          </p:xfrm>
          <a:graphic>
            <a:graphicData uri="http://schemas.openxmlformats.org/presentationml/2006/ole">
              <mc:AlternateContent xmlns:mc="http://schemas.openxmlformats.org/markup-compatibility/2006">
                <mc:Choice xmlns:v="urn:schemas-microsoft-com:vml" Requires="v">
                  <p:oleObj spid="_x0000_s46255" name="公式" r:id="rId3" imgW="2209800" imgH="482600" progId="Equation.3">
                    <p:embed/>
                  </p:oleObj>
                </mc:Choice>
                <mc:Fallback>
                  <p:oleObj name="公式" r:id="rId3" imgW="2209800" imgH="482600" progId="Equation.3">
                    <p:embed/>
                    <p:pic>
                      <p:nvPicPr>
                        <p:cNvPr id="0" name="Object 10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71" y="479"/>
                          <a:ext cx="3677" cy="80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6092" name="Text Box 108"/>
            <p:cNvSpPr txBox="1">
              <a:spLocks noChangeArrowheads="1"/>
            </p:cNvSpPr>
            <p:nvPr/>
          </p:nvSpPr>
          <p:spPr bwMode="auto">
            <a:xfrm>
              <a:off x="530" y="565"/>
              <a:ext cx="983" cy="6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spcBef>
                  <a:spcPct val="50000"/>
                </a:spcBef>
              </a:pPr>
              <a:r>
                <a:rPr lang="zh-CN" altLang="en-US" b="1">
                  <a:latin typeface="宋体" pitchFamily="2" charset="-122"/>
                </a:rPr>
                <a:t>中径的合</a:t>
              </a:r>
            </a:p>
            <a:p>
              <a:pPr algn="just" eaLnBrk="1" hangingPunct="1">
                <a:spcBef>
                  <a:spcPct val="50000"/>
                </a:spcBef>
              </a:pPr>
              <a:r>
                <a:rPr lang="zh-CN" altLang="en-US" b="1">
                  <a:latin typeface="宋体" pitchFamily="2" charset="-122"/>
                </a:rPr>
                <a:t> 格条件</a:t>
              </a:r>
              <a:endParaRPr lang="en-US" altLang="zh-CN" b="1">
                <a:latin typeface="宋体" pitchFamily="2" charset="-122"/>
              </a:endParaRPr>
            </a:p>
          </p:txBody>
        </p:sp>
      </p:grpSp>
      <p:graphicFrame>
        <p:nvGraphicFramePr>
          <p:cNvPr id="24685" name="Object 109"/>
          <p:cNvGraphicFramePr>
            <a:graphicFrameLocks noChangeAspect="1"/>
          </p:cNvGraphicFramePr>
          <p:nvPr>
            <p:extLst>
              <p:ext uri="{D42A27DB-BD31-4B8C-83A1-F6EECF244321}">
                <p14:modId xmlns:p14="http://schemas.microsoft.com/office/powerpoint/2010/main" val="2604115574"/>
              </p:ext>
            </p:extLst>
          </p:nvPr>
        </p:nvGraphicFramePr>
        <p:xfrm>
          <a:off x="728336" y="1803400"/>
          <a:ext cx="6843712" cy="669925"/>
        </p:xfrm>
        <a:graphic>
          <a:graphicData uri="http://schemas.openxmlformats.org/presentationml/2006/ole">
            <mc:AlternateContent xmlns:mc="http://schemas.openxmlformats.org/markup-compatibility/2006">
              <mc:Choice xmlns:v="urn:schemas-microsoft-com:vml" Requires="v">
                <p:oleObj spid="_x0000_s46256" name="公式" r:id="rId5" imgW="2590800" imgH="254000" progId="Equation.3">
                  <p:embed/>
                </p:oleObj>
              </mc:Choice>
              <mc:Fallback>
                <p:oleObj name="公式" r:id="rId5" imgW="2590800" imgH="254000" progId="Equation.3">
                  <p:embed/>
                  <p:pic>
                    <p:nvPicPr>
                      <p:cNvPr id="0" name="Object 10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28336" y="1803400"/>
                        <a:ext cx="6843712" cy="6699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4686" name="Object 110"/>
          <p:cNvGraphicFramePr>
            <a:graphicFrameLocks noChangeAspect="1"/>
          </p:cNvGraphicFramePr>
          <p:nvPr>
            <p:extLst>
              <p:ext uri="{D42A27DB-BD31-4B8C-83A1-F6EECF244321}">
                <p14:modId xmlns:p14="http://schemas.microsoft.com/office/powerpoint/2010/main" val="2000333619"/>
              </p:ext>
            </p:extLst>
          </p:nvPr>
        </p:nvGraphicFramePr>
        <p:xfrm>
          <a:off x="830215" y="2397125"/>
          <a:ext cx="6072188" cy="1271588"/>
        </p:xfrm>
        <a:graphic>
          <a:graphicData uri="http://schemas.openxmlformats.org/presentationml/2006/ole">
            <mc:AlternateContent xmlns:mc="http://schemas.openxmlformats.org/markup-compatibility/2006">
              <mc:Choice xmlns:v="urn:schemas-microsoft-com:vml" Requires="v">
                <p:oleObj spid="_x0000_s46257" name="公式" r:id="rId7" imgW="2298700" imgH="482600" progId="Equation.3">
                  <p:embed/>
                </p:oleObj>
              </mc:Choice>
              <mc:Fallback>
                <p:oleObj name="公式" r:id="rId7" imgW="2298700" imgH="482600" progId="Equation.3">
                  <p:embed/>
                  <p:pic>
                    <p:nvPicPr>
                      <p:cNvPr id="0" name="Object 11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30215" y="2397125"/>
                        <a:ext cx="6072188" cy="12715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4687" name="Object 111"/>
          <p:cNvGraphicFramePr>
            <a:graphicFrameLocks noChangeAspect="1"/>
          </p:cNvGraphicFramePr>
          <p:nvPr>
            <p:extLst>
              <p:ext uri="{D42A27DB-BD31-4B8C-83A1-F6EECF244321}">
                <p14:modId xmlns:p14="http://schemas.microsoft.com/office/powerpoint/2010/main" val="2163016437"/>
              </p:ext>
            </p:extLst>
          </p:nvPr>
        </p:nvGraphicFramePr>
        <p:xfrm>
          <a:off x="978895" y="3579813"/>
          <a:ext cx="4899025" cy="1806575"/>
        </p:xfrm>
        <a:graphic>
          <a:graphicData uri="http://schemas.openxmlformats.org/presentationml/2006/ole">
            <mc:AlternateContent xmlns:mc="http://schemas.openxmlformats.org/markup-compatibility/2006">
              <mc:Choice xmlns:v="urn:schemas-microsoft-com:vml" Requires="v">
                <p:oleObj spid="_x0000_s46258" name="公式" r:id="rId9" imgW="1854200" imgH="685800" progId="Equation.3">
                  <p:embed/>
                </p:oleObj>
              </mc:Choice>
              <mc:Fallback>
                <p:oleObj name="公式" r:id="rId9" imgW="1854200" imgH="685800" progId="Equation.3">
                  <p:embed/>
                  <p:pic>
                    <p:nvPicPr>
                      <p:cNvPr id="0" name="Object 11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978895" y="3579813"/>
                        <a:ext cx="4899025" cy="1806575"/>
                      </a:xfrm>
                      <a:prstGeom prst="rect">
                        <a:avLst/>
                      </a:prstGeom>
                      <a:solidFill>
                        <a:srgbClr val="FF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4688" name="Object 112"/>
          <p:cNvGraphicFramePr>
            <a:graphicFrameLocks noChangeAspect="1"/>
          </p:cNvGraphicFramePr>
          <p:nvPr>
            <p:extLst>
              <p:ext uri="{D42A27DB-BD31-4B8C-83A1-F6EECF244321}">
                <p14:modId xmlns:p14="http://schemas.microsoft.com/office/powerpoint/2010/main" val="3016824317"/>
              </p:ext>
            </p:extLst>
          </p:nvPr>
        </p:nvGraphicFramePr>
        <p:xfrm>
          <a:off x="1105241" y="5351463"/>
          <a:ext cx="5200650" cy="601662"/>
        </p:xfrm>
        <a:graphic>
          <a:graphicData uri="http://schemas.openxmlformats.org/presentationml/2006/ole">
            <mc:AlternateContent xmlns:mc="http://schemas.openxmlformats.org/markup-compatibility/2006">
              <mc:Choice xmlns:v="urn:schemas-microsoft-com:vml" Requires="v">
                <p:oleObj spid="_x0000_s46259" name="公式" r:id="rId11" imgW="1968500" imgH="228600" progId="Equation.3">
                  <p:embed/>
                </p:oleObj>
              </mc:Choice>
              <mc:Fallback>
                <p:oleObj name="公式" r:id="rId11" imgW="1968500" imgH="228600" progId="Equation.3">
                  <p:embed/>
                  <p:pic>
                    <p:nvPicPr>
                      <p:cNvPr id="0" name="Object 11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105241" y="5351463"/>
                        <a:ext cx="5200650" cy="601662"/>
                      </a:xfrm>
                      <a:prstGeom prst="rect">
                        <a:avLst/>
                      </a:prstGeom>
                      <a:solidFill>
                        <a:srgbClr val="FF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pic>
        <p:nvPicPr>
          <p:cNvPr id="46204" name="Picture 124"/>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729708" y="1418244"/>
            <a:ext cx="3257550" cy="430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24580">
                                            <p:txEl>
                                              <p:pRg st="0" end="0"/>
                                            </p:txEl>
                                          </p:spTgt>
                                        </p:tgtEl>
                                        <p:attrNameLst>
                                          <p:attrName>style.visibility</p:attrName>
                                        </p:attrNameLst>
                                      </p:cBhvr>
                                      <p:to>
                                        <p:strVal val="visible"/>
                                      </p:to>
                                    </p:set>
                                    <p:animEffect transition="in" filter="wipe(left)">
                                      <p:cBhvr>
                                        <p:cTn id="7" dur="300"/>
                                        <p:tgtEl>
                                          <p:spTgt spid="24580">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24689"/>
                                        </p:tgtEl>
                                        <p:attrNameLst>
                                          <p:attrName>style.visibility</p:attrName>
                                        </p:attrNameLst>
                                      </p:cBhvr>
                                      <p:to>
                                        <p:strVal val="visible"/>
                                      </p:to>
                                    </p:set>
                                    <p:animEffect transition="in" filter="wipe(left)">
                                      <p:cBhvr>
                                        <p:cTn id="12" dur="2000"/>
                                        <p:tgtEl>
                                          <p:spTgt spid="2468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24685"/>
                                        </p:tgtEl>
                                        <p:attrNameLst>
                                          <p:attrName>style.visibility</p:attrName>
                                        </p:attrNameLst>
                                      </p:cBhvr>
                                      <p:to>
                                        <p:strVal val="visible"/>
                                      </p:to>
                                    </p:set>
                                    <p:animEffect transition="in" filter="wipe(left)">
                                      <p:cBhvr>
                                        <p:cTn id="17" dur="2000"/>
                                        <p:tgtEl>
                                          <p:spTgt spid="24685"/>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24686"/>
                                        </p:tgtEl>
                                        <p:attrNameLst>
                                          <p:attrName>style.visibility</p:attrName>
                                        </p:attrNameLst>
                                      </p:cBhvr>
                                      <p:to>
                                        <p:strVal val="visible"/>
                                      </p:to>
                                    </p:set>
                                    <p:animEffect transition="in" filter="wipe(left)">
                                      <p:cBhvr>
                                        <p:cTn id="22" dur="2000"/>
                                        <p:tgtEl>
                                          <p:spTgt spid="24686"/>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24687"/>
                                        </p:tgtEl>
                                        <p:attrNameLst>
                                          <p:attrName>style.visibility</p:attrName>
                                        </p:attrNameLst>
                                      </p:cBhvr>
                                      <p:to>
                                        <p:strVal val="visible"/>
                                      </p:to>
                                    </p:set>
                                    <p:animEffect transition="in" filter="wipe(left)">
                                      <p:cBhvr>
                                        <p:cTn id="27" dur="2000"/>
                                        <p:tgtEl>
                                          <p:spTgt spid="24687"/>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nodeType="clickEffect">
                                  <p:stCondLst>
                                    <p:cond delay="0"/>
                                  </p:stCondLst>
                                  <p:childTnLst>
                                    <p:set>
                                      <p:cBhvr>
                                        <p:cTn id="31" dur="1" fill="hold">
                                          <p:stCondLst>
                                            <p:cond delay="0"/>
                                          </p:stCondLst>
                                        </p:cTn>
                                        <p:tgtEl>
                                          <p:spTgt spid="24688"/>
                                        </p:tgtEl>
                                        <p:attrNameLst>
                                          <p:attrName>style.visibility</p:attrName>
                                        </p:attrNameLst>
                                      </p:cBhvr>
                                      <p:to>
                                        <p:strVal val="visible"/>
                                      </p:to>
                                    </p:set>
                                    <p:animEffect transition="in" filter="wipe(left)">
                                      <p:cBhvr>
                                        <p:cTn id="32" dur="2000"/>
                                        <p:tgtEl>
                                          <p:spTgt spid="24688"/>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2" fill="hold" nodeType="clickEffect">
                                  <p:stCondLst>
                                    <p:cond delay="0"/>
                                  </p:stCondLst>
                                  <p:childTnLst>
                                    <p:set>
                                      <p:cBhvr>
                                        <p:cTn id="36" dur="1" fill="hold">
                                          <p:stCondLst>
                                            <p:cond delay="0"/>
                                          </p:stCondLst>
                                        </p:cTn>
                                        <p:tgtEl>
                                          <p:spTgt spid="46204"/>
                                        </p:tgtEl>
                                        <p:attrNameLst>
                                          <p:attrName>style.visibility</p:attrName>
                                        </p:attrNameLst>
                                      </p:cBhvr>
                                      <p:to>
                                        <p:strVal val="visible"/>
                                      </p:to>
                                    </p:set>
                                    <p:anim calcmode="lin" valueType="num">
                                      <p:cBhvr additive="base">
                                        <p:cTn id="37" dur="500" fill="hold"/>
                                        <p:tgtEl>
                                          <p:spTgt spid="46204"/>
                                        </p:tgtEl>
                                        <p:attrNameLst>
                                          <p:attrName>ppt_x</p:attrName>
                                        </p:attrNameLst>
                                      </p:cBhvr>
                                      <p:tavLst>
                                        <p:tav tm="0">
                                          <p:val>
                                            <p:strVal val="1+#ppt_w/2"/>
                                          </p:val>
                                        </p:tav>
                                        <p:tav tm="100000">
                                          <p:val>
                                            <p:strVal val="#ppt_x"/>
                                          </p:val>
                                        </p:tav>
                                      </p:tavLst>
                                    </p:anim>
                                    <p:anim calcmode="lin" valueType="num">
                                      <p:cBhvr additive="base">
                                        <p:cTn id="38" dur="500" fill="hold"/>
                                        <p:tgtEl>
                                          <p:spTgt spid="46204"/>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iterate type="wd">
                                    <p:tmPct val="100000"/>
                                  </p:iterate>
                                  <p:childTnLst>
                                    <p:set>
                                      <p:cBhvr>
                                        <p:cTn id="42" dur="1" fill="hold">
                                          <p:stCondLst>
                                            <p:cond delay="0"/>
                                          </p:stCondLst>
                                        </p:cTn>
                                        <p:tgtEl>
                                          <p:spTgt spid="24661"/>
                                        </p:tgtEl>
                                        <p:attrNameLst>
                                          <p:attrName>style.visibility</p:attrName>
                                        </p:attrNameLst>
                                      </p:cBhvr>
                                      <p:to>
                                        <p:strVal val="visible"/>
                                      </p:to>
                                    </p:set>
                                    <p:animEffect transition="in" filter="wipe(left)">
                                      <p:cBhvr>
                                        <p:cTn id="43" dur="300"/>
                                        <p:tgtEl>
                                          <p:spTgt spid="246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0" grpId="0" build="p" autoUpdateAnimBg="0"/>
      <p:bldP spid="24661" grpId="0" autoUpdateAnimBg="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灯片编号占位符 3"/>
          <p:cNvSpPr>
            <a:spLocks noGrp="1"/>
          </p:cNvSpPr>
          <p:nvPr>
            <p:ph type="sldNum" sz="quarter" idx="12"/>
          </p:nvPr>
        </p:nvSpPr>
        <p:spPr>
          <a:noFill/>
        </p:spPr>
        <p:txBody>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073B151A-D18B-4658-A44B-5BF892C9848A}" type="slidenum">
              <a:rPr kumimoji="0" lang="zh-CN" altLang="en-US" sz="2200" smtClean="0">
                <a:solidFill>
                  <a:srgbClr val="0000FF"/>
                </a:solidFill>
              </a:rPr>
              <a:pPr eaLnBrk="1" hangingPunct="1"/>
              <a:t>46</a:t>
            </a:fld>
            <a:endParaRPr kumimoji="0" lang="en-US" altLang="zh-CN" sz="2200" smtClean="0">
              <a:solidFill>
                <a:srgbClr val="0000FF"/>
              </a:solidFill>
            </a:endParaRPr>
          </a:p>
        </p:txBody>
      </p:sp>
      <p:sp>
        <p:nvSpPr>
          <p:cNvPr id="40964" name="Text Box 4"/>
          <p:cNvSpPr txBox="1">
            <a:spLocks noChangeArrowheads="1"/>
          </p:cNvSpPr>
          <p:nvPr/>
        </p:nvSpPr>
        <p:spPr bwMode="auto">
          <a:xfrm>
            <a:off x="1140866" y="965162"/>
            <a:ext cx="4708141" cy="10288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a:t>
            </a:r>
            <a:r>
              <a:rPr lang="en-US" altLang="zh-CN" b="1" dirty="0"/>
              <a:t>4) </a:t>
            </a:r>
            <a:r>
              <a:rPr lang="zh-CN" altLang="en-US" b="1" dirty="0"/>
              <a:t>判断顶径的合格性 </a:t>
            </a:r>
            <a:endParaRPr lang="en-US" altLang="zh-CN" b="1" dirty="0" smtClean="0"/>
          </a:p>
          <a:p>
            <a:pPr eaLnBrk="1" hangingPunct="1">
              <a:spcBef>
                <a:spcPct val="50000"/>
              </a:spcBef>
            </a:pPr>
            <a:r>
              <a:rPr lang="zh-CN" altLang="en-US" b="1" dirty="0" smtClean="0"/>
              <a:t>（</a:t>
            </a:r>
            <a:r>
              <a:rPr lang="zh-CN" altLang="en-US" b="1" dirty="0"/>
              <a:t>见顶径公差带图）</a:t>
            </a:r>
          </a:p>
        </p:txBody>
      </p:sp>
      <p:sp>
        <p:nvSpPr>
          <p:cNvPr id="40982" name="Rectangle 22"/>
          <p:cNvSpPr>
            <a:spLocks noChangeArrowheads="1"/>
          </p:cNvSpPr>
          <p:nvPr/>
        </p:nvSpPr>
        <p:spPr bwMode="auto">
          <a:xfrm>
            <a:off x="1664357" y="5820401"/>
            <a:ext cx="4184650" cy="5979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p>
            <a:pPr defTabSz="1044575">
              <a:spcBef>
                <a:spcPct val="50000"/>
              </a:spcBef>
            </a:pPr>
            <a:r>
              <a:rPr lang="zh-CN" altLang="en-US" sz="3200" b="1" dirty="0"/>
              <a:t>∴  顶径合格 </a:t>
            </a:r>
          </a:p>
        </p:txBody>
      </p:sp>
      <p:graphicFrame>
        <p:nvGraphicFramePr>
          <p:cNvPr id="41003" name="Object 43"/>
          <p:cNvGraphicFramePr>
            <a:graphicFrameLocks noChangeAspect="1"/>
          </p:cNvGraphicFramePr>
          <p:nvPr>
            <p:extLst>
              <p:ext uri="{D42A27DB-BD31-4B8C-83A1-F6EECF244321}">
                <p14:modId xmlns:p14="http://schemas.microsoft.com/office/powerpoint/2010/main" val="2292216428"/>
              </p:ext>
            </p:extLst>
          </p:nvPr>
        </p:nvGraphicFramePr>
        <p:xfrm>
          <a:off x="1311071" y="2003685"/>
          <a:ext cx="3822700" cy="1811338"/>
        </p:xfrm>
        <a:graphic>
          <a:graphicData uri="http://schemas.openxmlformats.org/presentationml/2006/ole">
            <mc:AlternateContent xmlns:mc="http://schemas.openxmlformats.org/markup-compatibility/2006">
              <mc:Choice xmlns:v="urn:schemas-microsoft-com:vml" Requires="v">
                <p:oleObj spid="_x0000_s47211" name="公式" r:id="rId3" imgW="965200" imgH="457200" progId="Equation.3">
                  <p:embed/>
                </p:oleObj>
              </mc:Choice>
              <mc:Fallback>
                <p:oleObj name="公式" r:id="rId3" imgW="965200" imgH="457200" progId="Equation.3">
                  <p:embed/>
                  <p:pic>
                    <p:nvPicPr>
                      <p:cNvPr id="0" name="Object 4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11071" y="2003685"/>
                        <a:ext cx="3822700" cy="18113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1004" name="Object 44"/>
          <p:cNvGraphicFramePr>
            <a:graphicFrameLocks noChangeAspect="1"/>
          </p:cNvGraphicFramePr>
          <p:nvPr>
            <p:extLst>
              <p:ext uri="{D42A27DB-BD31-4B8C-83A1-F6EECF244321}">
                <p14:modId xmlns:p14="http://schemas.microsoft.com/office/powerpoint/2010/main" val="950965681"/>
              </p:ext>
            </p:extLst>
          </p:nvPr>
        </p:nvGraphicFramePr>
        <p:xfrm>
          <a:off x="1342821" y="3821373"/>
          <a:ext cx="3370263" cy="906462"/>
        </p:xfrm>
        <a:graphic>
          <a:graphicData uri="http://schemas.openxmlformats.org/presentationml/2006/ole">
            <mc:AlternateContent xmlns:mc="http://schemas.openxmlformats.org/markup-compatibility/2006">
              <mc:Choice xmlns:v="urn:schemas-microsoft-com:vml" Requires="v">
                <p:oleObj spid="_x0000_s47212" name="公式" r:id="rId5" imgW="850900" imgH="228600" progId="Equation.3">
                  <p:embed/>
                </p:oleObj>
              </mc:Choice>
              <mc:Fallback>
                <p:oleObj name="公式" r:id="rId5" imgW="850900" imgH="228600" progId="Equation.3">
                  <p:embed/>
                  <p:pic>
                    <p:nvPicPr>
                      <p:cNvPr id="0" name="Object 4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42821" y="3821373"/>
                        <a:ext cx="3370263" cy="9064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1005" name="Object 45"/>
          <p:cNvGraphicFramePr>
            <a:graphicFrameLocks noChangeAspect="1"/>
          </p:cNvGraphicFramePr>
          <p:nvPr>
            <p:extLst>
              <p:ext uri="{D42A27DB-BD31-4B8C-83A1-F6EECF244321}">
                <p14:modId xmlns:p14="http://schemas.microsoft.com/office/powerpoint/2010/main" val="705023973"/>
              </p:ext>
            </p:extLst>
          </p:nvPr>
        </p:nvGraphicFramePr>
        <p:xfrm>
          <a:off x="1175821" y="5079116"/>
          <a:ext cx="7335837" cy="547687"/>
        </p:xfrm>
        <a:graphic>
          <a:graphicData uri="http://schemas.openxmlformats.org/presentationml/2006/ole">
            <mc:AlternateContent xmlns:mc="http://schemas.openxmlformats.org/markup-compatibility/2006">
              <mc:Choice xmlns:v="urn:schemas-microsoft-com:vml" Requires="v">
                <p:oleObj spid="_x0000_s47213" name="公式" r:id="rId7" imgW="3073400" imgH="228600" progId="Equation.3">
                  <p:embed/>
                </p:oleObj>
              </mc:Choice>
              <mc:Fallback>
                <p:oleObj name="公式" r:id="rId7" imgW="3073400" imgH="228600" progId="Equation.3">
                  <p:embed/>
                  <p:pic>
                    <p:nvPicPr>
                      <p:cNvPr id="0" name="Object 4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75821" y="5079116"/>
                        <a:ext cx="7335837" cy="547687"/>
                      </a:xfrm>
                      <a:prstGeom prst="rect">
                        <a:avLst/>
                      </a:prstGeom>
                      <a:solidFill>
                        <a:srgbClr val="FFCCFF"/>
                      </a:solidFill>
                      <a:ln>
                        <a:noFill/>
                      </a:ln>
                      <a:extLs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47180" name="Picture 7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335314" y="148776"/>
            <a:ext cx="4038600" cy="4867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40964">
                                            <p:txEl>
                                              <p:pRg st="0" end="0"/>
                                            </p:txEl>
                                          </p:spTgt>
                                        </p:tgtEl>
                                        <p:attrNameLst>
                                          <p:attrName>style.visibility</p:attrName>
                                        </p:attrNameLst>
                                      </p:cBhvr>
                                      <p:to>
                                        <p:strVal val="visible"/>
                                      </p:to>
                                    </p:set>
                                    <p:animEffect transition="in" filter="wipe(left)">
                                      <p:cBhvr>
                                        <p:cTn id="7" dur="300"/>
                                        <p:tgtEl>
                                          <p:spTgt spid="40964">
                                            <p:txEl>
                                              <p:pRg st="0" end="0"/>
                                            </p:txEl>
                                          </p:spTgt>
                                        </p:tgtEl>
                                      </p:cBhvr>
                                    </p:animEffect>
                                  </p:childTnLst>
                                </p:cTn>
                              </p:par>
                            </p:childTnLst>
                          </p:cTn>
                        </p:par>
                        <p:par>
                          <p:cTn id="8" fill="hold">
                            <p:stCondLst>
                              <p:cond delay="2400"/>
                            </p:stCondLst>
                            <p:childTnLst>
                              <p:par>
                                <p:cTn id="9" presetID="22" presetClass="entr" presetSubtype="8" fill="hold" grpId="0" nodeType="afterEffect">
                                  <p:stCondLst>
                                    <p:cond delay="0"/>
                                  </p:stCondLst>
                                  <p:iterate type="wd">
                                    <p:tmPct val="100000"/>
                                  </p:iterate>
                                  <p:childTnLst>
                                    <p:set>
                                      <p:cBhvr>
                                        <p:cTn id="10" dur="1" fill="hold">
                                          <p:stCondLst>
                                            <p:cond delay="0"/>
                                          </p:stCondLst>
                                        </p:cTn>
                                        <p:tgtEl>
                                          <p:spTgt spid="40964">
                                            <p:txEl>
                                              <p:pRg st="1" end="1"/>
                                            </p:txEl>
                                          </p:spTgt>
                                        </p:tgtEl>
                                        <p:attrNameLst>
                                          <p:attrName>style.visibility</p:attrName>
                                        </p:attrNameLst>
                                      </p:cBhvr>
                                      <p:to>
                                        <p:strVal val="visible"/>
                                      </p:to>
                                    </p:set>
                                    <p:animEffect transition="in" filter="wipe(left)">
                                      <p:cBhvr>
                                        <p:cTn id="11" dur="300"/>
                                        <p:tgtEl>
                                          <p:spTgt spid="40964">
                                            <p:txEl>
                                              <p:pRg st="1" end="1"/>
                                            </p:txEl>
                                          </p:spTgt>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2" presetClass="entr" presetSubtype="3" fill="hold" nodeType="clickEffect">
                                  <p:stCondLst>
                                    <p:cond delay="0"/>
                                  </p:stCondLst>
                                  <p:childTnLst>
                                    <p:set>
                                      <p:cBhvr>
                                        <p:cTn id="15" dur="1" fill="hold">
                                          <p:stCondLst>
                                            <p:cond delay="0"/>
                                          </p:stCondLst>
                                        </p:cTn>
                                        <p:tgtEl>
                                          <p:spTgt spid="47180"/>
                                        </p:tgtEl>
                                        <p:attrNameLst>
                                          <p:attrName>style.visibility</p:attrName>
                                        </p:attrNameLst>
                                      </p:cBhvr>
                                      <p:to>
                                        <p:strVal val="visible"/>
                                      </p:to>
                                    </p:set>
                                    <p:anim calcmode="lin" valueType="num">
                                      <p:cBhvr additive="base">
                                        <p:cTn id="16" dur="500" fill="hold"/>
                                        <p:tgtEl>
                                          <p:spTgt spid="47180"/>
                                        </p:tgtEl>
                                        <p:attrNameLst>
                                          <p:attrName>ppt_x</p:attrName>
                                        </p:attrNameLst>
                                      </p:cBhvr>
                                      <p:tavLst>
                                        <p:tav tm="0">
                                          <p:val>
                                            <p:strVal val="1+#ppt_w/2"/>
                                          </p:val>
                                        </p:tav>
                                        <p:tav tm="100000">
                                          <p:val>
                                            <p:strVal val="#ppt_x"/>
                                          </p:val>
                                        </p:tav>
                                      </p:tavLst>
                                    </p:anim>
                                    <p:anim calcmode="lin" valueType="num">
                                      <p:cBhvr additive="base">
                                        <p:cTn id="17" dur="500" fill="hold"/>
                                        <p:tgtEl>
                                          <p:spTgt spid="47180"/>
                                        </p:tgtEl>
                                        <p:attrNameLst>
                                          <p:attrName>ppt_y</p:attrName>
                                        </p:attrNameLst>
                                      </p:cBhvr>
                                      <p:tavLst>
                                        <p:tav tm="0">
                                          <p:val>
                                            <p:strVal val="0-#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41003"/>
                                        </p:tgtEl>
                                        <p:attrNameLst>
                                          <p:attrName>style.visibility</p:attrName>
                                        </p:attrNameLst>
                                      </p:cBhvr>
                                      <p:to>
                                        <p:strVal val="visible"/>
                                      </p:to>
                                    </p:set>
                                    <p:animEffect transition="in" filter="wipe(left)">
                                      <p:cBhvr>
                                        <p:cTn id="22" dur="2000"/>
                                        <p:tgtEl>
                                          <p:spTgt spid="4100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41004"/>
                                        </p:tgtEl>
                                        <p:attrNameLst>
                                          <p:attrName>style.visibility</p:attrName>
                                        </p:attrNameLst>
                                      </p:cBhvr>
                                      <p:to>
                                        <p:strVal val="visible"/>
                                      </p:to>
                                    </p:set>
                                    <p:animEffect transition="in" filter="wipe(left)">
                                      <p:cBhvr>
                                        <p:cTn id="27" dur="2000"/>
                                        <p:tgtEl>
                                          <p:spTgt spid="4100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41005"/>
                                        </p:tgtEl>
                                        <p:attrNameLst>
                                          <p:attrName>style.visibility</p:attrName>
                                        </p:attrNameLst>
                                      </p:cBhvr>
                                      <p:to>
                                        <p:strVal val="visible"/>
                                      </p:to>
                                    </p:set>
                                    <p:animEffect transition="in" filter="wipe(left)">
                                      <p:cBhvr>
                                        <p:cTn id="32" dur="2000"/>
                                        <p:tgtEl>
                                          <p:spTgt spid="41005"/>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iterate type="wd">
                                    <p:tmPct val="100000"/>
                                  </p:iterate>
                                  <p:childTnLst>
                                    <p:set>
                                      <p:cBhvr>
                                        <p:cTn id="36" dur="1" fill="hold">
                                          <p:stCondLst>
                                            <p:cond delay="0"/>
                                          </p:stCondLst>
                                        </p:cTn>
                                        <p:tgtEl>
                                          <p:spTgt spid="40982"/>
                                        </p:tgtEl>
                                        <p:attrNameLst>
                                          <p:attrName>style.visibility</p:attrName>
                                        </p:attrNameLst>
                                      </p:cBhvr>
                                      <p:to>
                                        <p:strVal val="visible"/>
                                      </p:to>
                                    </p:set>
                                    <p:animEffect transition="in" filter="wipe(left)">
                                      <p:cBhvr>
                                        <p:cTn id="37" dur="300"/>
                                        <p:tgtEl>
                                          <p:spTgt spid="409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4" grpId="0" build="p" autoUpdateAnimBg="0"/>
      <p:bldP spid="40982" grpId="0" autoUpdateAnimBg="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灯片编号占位符 3"/>
          <p:cNvSpPr>
            <a:spLocks noGrp="1"/>
          </p:cNvSpPr>
          <p:nvPr>
            <p:ph type="sldNum" sz="quarter" idx="12"/>
          </p:nvPr>
        </p:nvSpPr>
        <p:spPr>
          <a:noFill/>
        </p:spPr>
        <p:txBody>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8468F51F-5A1A-4888-AE03-DA5CD2193206}" type="slidenum">
              <a:rPr kumimoji="0" lang="zh-CN" altLang="en-US" sz="2200" smtClean="0">
                <a:solidFill>
                  <a:srgbClr val="0000FF"/>
                </a:solidFill>
              </a:rPr>
              <a:pPr eaLnBrk="1" hangingPunct="1"/>
              <a:t>47</a:t>
            </a:fld>
            <a:endParaRPr kumimoji="0" lang="en-US" altLang="zh-CN" sz="2200" smtClean="0">
              <a:solidFill>
                <a:srgbClr val="0000FF"/>
              </a:solidFill>
            </a:endParaRPr>
          </a:p>
        </p:txBody>
      </p:sp>
      <p:sp>
        <p:nvSpPr>
          <p:cNvPr id="61444" name="Text Box 4"/>
          <p:cNvSpPr txBox="1">
            <a:spLocks noChangeArrowheads="1"/>
          </p:cNvSpPr>
          <p:nvPr/>
        </p:nvSpPr>
        <p:spPr bwMode="auto">
          <a:xfrm>
            <a:off x="1372717" y="190500"/>
            <a:ext cx="6991350" cy="53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2800" b="1" dirty="0"/>
              <a:t>(</a:t>
            </a:r>
            <a:r>
              <a:rPr lang="en-US" altLang="zh-CN" sz="2800" b="1" dirty="0"/>
              <a:t>5)   </a:t>
            </a:r>
            <a:r>
              <a:rPr lang="zh-CN" altLang="en-US" sz="2800" b="1" dirty="0"/>
              <a:t>旋合长度变化范围</a:t>
            </a:r>
          </a:p>
        </p:txBody>
      </p:sp>
      <p:sp>
        <p:nvSpPr>
          <p:cNvPr id="61445" name="Text Box 5"/>
          <p:cNvSpPr txBox="1">
            <a:spLocks noChangeArrowheads="1"/>
          </p:cNvSpPr>
          <p:nvPr/>
        </p:nvSpPr>
        <p:spPr bwMode="auto">
          <a:xfrm>
            <a:off x="1414259" y="1196975"/>
            <a:ext cx="6886575" cy="53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2800" b="1"/>
              <a:t>旋合长度变化范围为  </a:t>
            </a:r>
            <a:r>
              <a:rPr lang="zh-CN" altLang="en-US" sz="2800" b="1">
                <a:solidFill>
                  <a:srgbClr val="FF3300"/>
                </a:solidFill>
              </a:rPr>
              <a:t>8.5＜</a:t>
            </a:r>
            <a:r>
              <a:rPr lang="en-US" altLang="zh-CN" sz="2800" b="1">
                <a:solidFill>
                  <a:srgbClr val="FF3300"/>
                </a:solidFill>
              </a:rPr>
              <a:t>N≤25</a:t>
            </a:r>
            <a:r>
              <a:rPr lang="en-US" altLang="zh-CN" sz="2800" b="1"/>
              <a:t> </a:t>
            </a:r>
            <a:endParaRPr lang="zh-CN" altLang="en-US" sz="2800" b="1"/>
          </a:p>
        </p:txBody>
      </p:sp>
      <p:sp>
        <p:nvSpPr>
          <p:cNvPr id="61446" name="Rectangle 6"/>
          <p:cNvSpPr>
            <a:spLocks noChangeArrowheads="1"/>
          </p:cNvSpPr>
          <p:nvPr/>
        </p:nvSpPr>
        <p:spPr bwMode="auto">
          <a:xfrm>
            <a:off x="1414259" y="757238"/>
            <a:ext cx="5676900" cy="53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p>
            <a:pPr defTabSz="1044575"/>
            <a:r>
              <a:rPr lang="zh-CN" altLang="en-US" sz="2800" b="1" dirty="0"/>
              <a:t>根据</a:t>
            </a:r>
            <a:r>
              <a:rPr lang="en-US" altLang="zh-CN" sz="2800" b="1" dirty="0"/>
              <a:t>M24×2</a:t>
            </a:r>
            <a:r>
              <a:rPr lang="zh-CN" altLang="en-US" sz="2800" b="1" dirty="0"/>
              <a:t>查表9</a:t>
            </a:r>
            <a:r>
              <a:rPr lang="zh-CN" altLang="en-US" sz="2800" b="1" dirty="0" smtClean="0"/>
              <a:t>.</a:t>
            </a:r>
            <a:r>
              <a:rPr lang="en-US" altLang="zh-CN" sz="2800" b="1" dirty="0" smtClean="0"/>
              <a:t>7</a:t>
            </a:r>
            <a:r>
              <a:rPr lang="zh-CN" altLang="en-US" sz="2800" b="1" dirty="0" smtClean="0"/>
              <a:t>  </a:t>
            </a:r>
            <a:r>
              <a:rPr lang="zh-CN" altLang="en-US" sz="2800" b="1" dirty="0"/>
              <a:t>得</a:t>
            </a:r>
          </a:p>
        </p:txBody>
      </p:sp>
      <p:sp>
        <p:nvSpPr>
          <p:cNvPr id="9" name="圆角矩形 8">
            <a:hlinkClick r:id="rId2" action="ppaction://hlinksldjump"/>
          </p:cNvPr>
          <p:cNvSpPr/>
          <p:nvPr/>
        </p:nvSpPr>
        <p:spPr bwMode="auto">
          <a:xfrm>
            <a:off x="9415463" y="6279356"/>
            <a:ext cx="1485900" cy="550068"/>
          </a:xfrm>
          <a:prstGeom prst="roundRect">
            <a:avLst/>
          </a:prstGeom>
          <a:noFill/>
          <a:ln w="38100" cap="flat" cmpd="sng" algn="ctr">
            <a:solidFill>
              <a:schemeClr val="accent1">
                <a:lumMod val="7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zh-CN" altLang="en-US" sz="2400" b="1" i="0" u="none" strike="noStrike" cap="none" normalizeH="0" baseline="0" dirty="0" smtClean="0">
                <a:ln>
                  <a:noFill/>
                </a:ln>
                <a:solidFill>
                  <a:schemeClr val="tx1"/>
                </a:solidFill>
                <a:effectLst/>
                <a:latin typeface="方正舒体" pitchFamily="2" charset="-122"/>
                <a:ea typeface="方正舒体" pitchFamily="2" charset="-122"/>
              </a:rPr>
              <a:t>返回</a:t>
            </a:r>
            <a:r>
              <a:rPr kumimoji="1" lang="zh-CN" altLang="en-US" sz="2400" b="1" i="0" u="none" strike="noStrike" cap="none" normalizeH="0" baseline="0" dirty="0" smtClean="0">
                <a:ln>
                  <a:noFill/>
                </a:ln>
                <a:solidFill>
                  <a:srgbClr val="FF0000"/>
                </a:solidFill>
                <a:effectLst/>
                <a:latin typeface="方正舒体" pitchFamily="2" charset="-122"/>
                <a:ea typeface="方正舒体" pitchFamily="2" charset="-122"/>
              </a:rPr>
              <a:t>目录</a:t>
            </a:r>
          </a:p>
        </p:txBody>
      </p:sp>
      <p:grpSp>
        <p:nvGrpSpPr>
          <p:cNvPr id="3" name="组合 2"/>
          <p:cNvGrpSpPr/>
          <p:nvPr/>
        </p:nvGrpSpPr>
        <p:grpSpPr>
          <a:xfrm>
            <a:off x="233363" y="1666875"/>
            <a:ext cx="10539412" cy="4470400"/>
            <a:chOff x="233363" y="1666875"/>
            <a:chExt cx="10539412" cy="4470400"/>
          </a:xfrm>
        </p:grpSpPr>
        <p:pic>
          <p:nvPicPr>
            <p:cNvPr id="61451" name="Picture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3363" y="1666875"/>
              <a:ext cx="10539412" cy="4470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4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15294" y="1741422"/>
              <a:ext cx="771525" cy="409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13" name="Line 12"/>
          <p:cNvSpPr>
            <a:spLocks noChangeShapeType="1"/>
          </p:cNvSpPr>
          <p:nvPr/>
        </p:nvSpPr>
        <p:spPr bwMode="auto">
          <a:xfrm>
            <a:off x="925575" y="5687288"/>
            <a:ext cx="9010650" cy="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4" name="Rectangle 13"/>
          <p:cNvSpPr>
            <a:spLocks noChangeArrowheads="1"/>
          </p:cNvSpPr>
          <p:nvPr/>
        </p:nvSpPr>
        <p:spPr bwMode="auto">
          <a:xfrm>
            <a:off x="6086134" y="5391811"/>
            <a:ext cx="2919413" cy="405839"/>
          </a:xfrm>
          <a:prstGeom prst="rect">
            <a:avLst/>
          </a:prstGeom>
          <a:noFill/>
          <a:ln w="57150">
            <a:solidFill>
              <a:schemeClr val="accent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61444">
                                            <p:txEl>
                                              <p:pRg st="0" end="0"/>
                                            </p:txEl>
                                          </p:spTgt>
                                        </p:tgtEl>
                                        <p:attrNameLst>
                                          <p:attrName>style.visibility</p:attrName>
                                        </p:attrNameLst>
                                      </p:cBhvr>
                                      <p:to>
                                        <p:strVal val="visible"/>
                                      </p:to>
                                    </p:set>
                                    <p:animEffect transition="in" filter="wipe(left)">
                                      <p:cBhvr>
                                        <p:cTn id="7" dur="300"/>
                                        <p:tgtEl>
                                          <p:spTgt spid="61444">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61446"/>
                                        </p:tgtEl>
                                        <p:attrNameLst>
                                          <p:attrName>style.visibility</p:attrName>
                                        </p:attrNameLst>
                                      </p:cBhvr>
                                      <p:to>
                                        <p:strVal val="visible"/>
                                      </p:to>
                                    </p:set>
                                    <p:animEffect transition="in" filter="wipe(left)">
                                      <p:cBhvr>
                                        <p:cTn id="12" dur="300"/>
                                        <p:tgtEl>
                                          <p:spTgt spid="6144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ppt_x"/>
                                          </p:val>
                                        </p:tav>
                                        <p:tav tm="100000">
                                          <p:val>
                                            <p:strVal val="#ppt_x"/>
                                          </p:val>
                                        </p:tav>
                                      </p:tavLst>
                                    </p:anim>
                                    <p:anim calcmode="lin" valueType="num">
                                      <p:cBhvr additive="base">
                                        <p:cTn id="1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7" presetClass="entr" presetSubtype="1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ppt_w</p:attrName>
                                        </p:attrNameLst>
                                      </p:cBhvr>
                                      <p:tavLst>
                                        <p:tav tm="0">
                                          <p:val>
                                            <p:fltVal val="0"/>
                                          </p:val>
                                        </p:tav>
                                        <p:tav tm="100000">
                                          <p:val>
                                            <p:strVal val="#ppt_w"/>
                                          </p:val>
                                        </p:tav>
                                      </p:tavLst>
                                    </p:anim>
                                    <p:anim calcmode="lin" valueType="num">
                                      <p:cBhvr>
                                        <p:cTn id="24" dur="500" fill="hold"/>
                                        <p:tgtEl>
                                          <p:spTgt spid="13"/>
                                        </p:tgtEl>
                                        <p:attrNameLst>
                                          <p:attrName>ppt_h</p:attrName>
                                        </p:attrNameLst>
                                      </p:cBhvr>
                                      <p:tavLst>
                                        <p:tav tm="0">
                                          <p:val>
                                            <p:strVal val="#ppt_h"/>
                                          </p:val>
                                        </p:tav>
                                        <p:tav tm="100000">
                                          <p:val>
                                            <p:strVal val="#ppt_h"/>
                                          </p:val>
                                        </p:tav>
                                      </p:tavLst>
                                    </p:anim>
                                  </p:childTnLst>
                                </p:cTn>
                              </p:par>
                            </p:childTnLst>
                          </p:cTn>
                        </p:par>
                      </p:childTnLst>
                    </p:cTn>
                  </p:par>
                  <p:par>
                    <p:cTn id="25" fill="hold">
                      <p:stCondLst>
                        <p:cond delay="indefinite"/>
                      </p:stCondLst>
                      <p:childTnLst>
                        <p:par>
                          <p:cTn id="26" fill="hold">
                            <p:stCondLst>
                              <p:cond delay="0"/>
                            </p:stCondLst>
                            <p:childTnLst>
                              <p:par>
                                <p:cTn id="27" presetID="16" presetClass="entr" presetSubtype="42" fill="hold" grpId="0" nodeType="click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barn(outHorizontal)">
                                      <p:cBhvr>
                                        <p:cTn id="29" dur="500"/>
                                        <p:tgtEl>
                                          <p:spTgt spid="14"/>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iterate type="wd">
                                    <p:tmPct val="100000"/>
                                  </p:iterate>
                                  <p:childTnLst>
                                    <p:set>
                                      <p:cBhvr>
                                        <p:cTn id="33" dur="1" fill="hold">
                                          <p:stCondLst>
                                            <p:cond delay="0"/>
                                          </p:stCondLst>
                                        </p:cTn>
                                        <p:tgtEl>
                                          <p:spTgt spid="61445"/>
                                        </p:tgtEl>
                                        <p:attrNameLst>
                                          <p:attrName>style.visibility</p:attrName>
                                        </p:attrNameLst>
                                      </p:cBhvr>
                                      <p:to>
                                        <p:strVal val="visible"/>
                                      </p:to>
                                    </p:set>
                                    <p:animEffect transition="in" filter="wipe(left)">
                                      <p:cBhvr>
                                        <p:cTn id="34" dur="300"/>
                                        <p:tgtEl>
                                          <p:spTgt spid="614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4" grpId="0" build="p" autoUpdateAnimBg="0"/>
      <p:bldP spid="61445" grpId="0" autoUpdateAnimBg="0"/>
      <p:bldP spid="61446" grpId="0" autoUpdateAnimBg="0"/>
      <p:bldP spid="13" grpId="0" animBg="1"/>
      <p:bldP spid="14"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灯片编号占位符 5"/>
          <p:cNvSpPr>
            <a:spLocks noGrp="1"/>
          </p:cNvSpPr>
          <p:nvPr>
            <p:ph type="sldNum" sz="quarter" idx="12"/>
          </p:nvPr>
        </p:nvSpPr>
        <p:spPr>
          <a:noFill/>
        </p:spPr>
        <p:txBody>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47EA1051-D63C-4DAB-94BD-3AEF5F3E73CB}" type="slidenum">
              <a:rPr kumimoji="0" lang="zh-CN" altLang="en-US" sz="2200" smtClean="0">
                <a:solidFill>
                  <a:srgbClr val="0000FF"/>
                </a:solidFill>
              </a:rPr>
              <a:pPr eaLnBrk="1" hangingPunct="1"/>
              <a:t>48</a:t>
            </a:fld>
            <a:endParaRPr kumimoji="0" lang="en-US" altLang="zh-CN" sz="2200" smtClean="0">
              <a:solidFill>
                <a:srgbClr val="0000FF"/>
              </a:solidFill>
            </a:endParaRPr>
          </a:p>
        </p:txBody>
      </p:sp>
      <p:sp>
        <p:nvSpPr>
          <p:cNvPr id="107524" name="Text Box 4"/>
          <p:cNvSpPr txBox="1">
            <a:spLocks noChangeArrowheads="1"/>
          </p:cNvSpPr>
          <p:nvPr/>
        </p:nvSpPr>
        <p:spPr bwMode="auto">
          <a:xfrm>
            <a:off x="967465" y="238125"/>
            <a:ext cx="58515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a:t>9.4  </a:t>
            </a:r>
            <a:r>
              <a:rPr lang="zh-CN" altLang="en-US" b="1"/>
              <a:t>普通螺纹精度检测</a:t>
            </a:r>
          </a:p>
        </p:txBody>
      </p:sp>
      <p:sp>
        <p:nvSpPr>
          <p:cNvPr id="107525" name="Text Box 5"/>
          <p:cNvSpPr txBox="1">
            <a:spLocks noChangeArrowheads="1"/>
          </p:cNvSpPr>
          <p:nvPr/>
        </p:nvSpPr>
        <p:spPr bwMode="auto">
          <a:xfrm>
            <a:off x="754740" y="695325"/>
            <a:ext cx="84391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普通螺纹精度可以采用单项测量或综合检验两种方法。</a:t>
            </a:r>
          </a:p>
        </p:txBody>
      </p:sp>
      <p:sp>
        <p:nvSpPr>
          <p:cNvPr id="107526" name="Text Box 6"/>
          <p:cNvSpPr txBox="1">
            <a:spLocks noChangeArrowheads="1"/>
          </p:cNvSpPr>
          <p:nvPr/>
        </p:nvSpPr>
        <p:spPr bwMode="auto">
          <a:xfrm>
            <a:off x="957936" y="1117600"/>
            <a:ext cx="58515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dirty="0"/>
              <a:t>9.4.1 </a:t>
            </a:r>
            <a:r>
              <a:rPr lang="zh-CN" altLang="en-US" b="1" dirty="0"/>
              <a:t>单项测量</a:t>
            </a:r>
          </a:p>
        </p:txBody>
      </p:sp>
      <p:sp>
        <p:nvSpPr>
          <p:cNvPr id="107527" name="Text Box 7"/>
          <p:cNvSpPr txBox="1">
            <a:spLocks noChangeArrowheads="1"/>
          </p:cNvSpPr>
          <p:nvPr/>
        </p:nvSpPr>
        <p:spPr bwMode="auto">
          <a:xfrm>
            <a:off x="493488" y="1524000"/>
            <a:ext cx="9648825"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dirty="0"/>
              <a:t>        螺纹单项测量是指分别测量螺纹的各个的几何参数，它主要用于螺纹工件的误差分析、螺纹量规、螺纹刀具以及精密螺纹的测量。</a:t>
            </a:r>
          </a:p>
        </p:txBody>
      </p:sp>
      <p:sp>
        <p:nvSpPr>
          <p:cNvPr id="107528" name="Text Box 8"/>
          <p:cNvSpPr txBox="1">
            <a:spLocks noChangeArrowheads="1"/>
          </p:cNvSpPr>
          <p:nvPr/>
        </p:nvSpPr>
        <p:spPr bwMode="auto">
          <a:xfrm>
            <a:off x="292100" y="2406650"/>
            <a:ext cx="10695214"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dirty="0"/>
              <a:t>        对于</a:t>
            </a:r>
            <a:r>
              <a:rPr lang="zh-CN" altLang="en-US" b="1" dirty="0">
                <a:solidFill>
                  <a:srgbClr val="FF0000"/>
                </a:solidFill>
              </a:rPr>
              <a:t>外螺纹</a:t>
            </a:r>
            <a:r>
              <a:rPr lang="zh-CN" altLang="en-US" b="1" dirty="0"/>
              <a:t>，可以用大型工具显微镜或万能工具显微镜通过影像法测量其大、中、小直径偏差，螺距偏差和牙侧角偏差（参见参考文献</a:t>
            </a:r>
            <a:r>
              <a:rPr lang="en-US" altLang="zh-CN" b="1" dirty="0"/>
              <a:t>【45】</a:t>
            </a:r>
            <a:r>
              <a:rPr lang="zh-CN" altLang="en-US" b="1" dirty="0"/>
              <a:t>）。</a:t>
            </a:r>
          </a:p>
        </p:txBody>
      </p:sp>
      <p:sp>
        <p:nvSpPr>
          <p:cNvPr id="107529" name="Text Box 9"/>
          <p:cNvSpPr txBox="1">
            <a:spLocks noChangeArrowheads="1"/>
          </p:cNvSpPr>
          <p:nvPr/>
        </p:nvSpPr>
        <p:spPr bwMode="auto">
          <a:xfrm>
            <a:off x="540199" y="3231243"/>
            <a:ext cx="6169025" cy="979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dirty="0"/>
              <a:t>        用三针法可以精确地测出外螺</a:t>
            </a:r>
          </a:p>
          <a:p>
            <a:pPr eaLnBrk="1" hangingPunct="1">
              <a:lnSpc>
                <a:spcPct val="120000"/>
              </a:lnSpc>
            </a:pPr>
            <a:r>
              <a:rPr lang="zh-CN" altLang="en-US" b="1" dirty="0"/>
              <a:t>纹的单一中径</a:t>
            </a:r>
            <a:r>
              <a:rPr lang="en-US" altLang="zh-CN" b="1" i="1" dirty="0"/>
              <a:t>d</a:t>
            </a:r>
            <a:r>
              <a:rPr lang="en-US" altLang="zh-CN" b="1" baseline="-25000" dirty="0"/>
              <a:t>2s</a:t>
            </a:r>
            <a:r>
              <a:rPr lang="en-US" altLang="zh-CN" b="1" dirty="0"/>
              <a:t>,</a:t>
            </a:r>
            <a:r>
              <a:rPr lang="zh-CN" altLang="en-US" b="1" dirty="0"/>
              <a:t>如图</a:t>
            </a:r>
            <a:r>
              <a:rPr lang="en-US" altLang="zh-CN" b="1" dirty="0"/>
              <a:t>9.11</a:t>
            </a:r>
            <a:r>
              <a:rPr lang="zh-CN" altLang="en-US" b="1" dirty="0"/>
              <a:t>所示。</a:t>
            </a:r>
            <a:endParaRPr lang="zh-CN" altLang="en-US" b="1" baseline="-25000" dirty="0"/>
          </a:p>
        </p:txBody>
      </p:sp>
      <p:grpSp>
        <p:nvGrpSpPr>
          <p:cNvPr id="107530" name="Group 10"/>
          <p:cNvGrpSpPr>
            <a:grpSpLocks/>
          </p:cNvGrpSpPr>
          <p:nvPr/>
        </p:nvGrpSpPr>
        <p:grpSpPr bwMode="auto">
          <a:xfrm>
            <a:off x="6535277" y="3344865"/>
            <a:ext cx="4368800" cy="3222625"/>
            <a:chOff x="3879" y="2171"/>
            <a:chExt cx="2752" cy="2030"/>
          </a:xfrm>
        </p:grpSpPr>
        <p:pic>
          <p:nvPicPr>
            <p:cNvPr id="49163" name="Picture 1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79" y="2171"/>
              <a:ext cx="2752" cy="17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9164" name="Rectangle 12"/>
            <p:cNvSpPr>
              <a:spLocks noChangeArrowheads="1"/>
            </p:cNvSpPr>
            <p:nvPr/>
          </p:nvSpPr>
          <p:spPr bwMode="auto">
            <a:xfrm>
              <a:off x="4120" y="3989"/>
              <a:ext cx="2345"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600" b="1"/>
                <a:t>图</a:t>
              </a:r>
              <a:r>
                <a:rPr lang="en-US" altLang="zh-CN" sz="1600" b="1"/>
                <a:t>9.11 </a:t>
              </a:r>
              <a:r>
                <a:rPr lang="zh-CN" altLang="en-US" sz="1600" b="1"/>
                <a:t>三针法测量外螺纹的单一中径</a:t>
              </a:r>
            </a:p>
          </p:txBody>
        </p:sp>
      </p:grpSp>
      <p:sp>
        <p:nvSpPr>
          <p:cNvPr id="107533" name="Text Box 13"/>
          <p:cNvSpPr txBox="1">
            <a:spLocks noChangeArrowheads="1"/>
          </p:cNvSpPr>
          <p:nvPr/>
        </p:nvSpPr>
        <p:spPr bwMode="auto">
          <a:xfrm>
            <a:off x="502778" y="4208463"/>
            <a:ext cx="5983288" cy="1865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dirty="0"/>
              <a:t>        利用三根直径相同的量针和指示表测出针距</a:t>
            </a:r>
            <a:r>
              <a:rPr lang="en-US" altLang="zh-CN" b="1" i="1" dirty="0"/>
              <a:t>M</a:t>
            </a:r>
            <a:r>
              <a:rPr lang="zh-CN" altLang="en-US" b="1" dirty="0"/>
              <a:t>。再根据被测螺纹的螺距公称值</a:t>
            </a:r>
            <a:r>
              <a:rPr lang="en-US" altLang="zh-CN" b="1" i="1" dirty="0"/>
              <a:t>P</a:t>
            </a:r>
            <a:r>
              <a:rPr lang="en-US" altLang="zh-CN" b="1" dirty="0"/>
              <a:t>,</a:t>
            </a:r>
            <a:r>
              <a:rPr lang="zh-CN" altLang="en-US" b="1" dirty="0"/>
              <a:t>牙侧角的基本值</a:t>
            </a:r>
            <a:r>
              <a:rPr lang="en-US" altLang="zh-CN" b="1" i="1" dirty="0"/>
              <a:t>α</a:t>
            </a:r>
            <a:r>
              <a:rPr lang="en-US" altLang="zh-CN" b="1" dirty="0"/>
              <a:t>/2</a:t>
            </a:r>
            <a:r>
              <a:rPr lang="zh-CN" altLang="en-US" b="1" dirty="0"/>
              <a:t>和量针直径</a:t>
            </a:r>
            <a:r>
              <a:rPr lang="en-US" altLang="zh-CN" b="1" i="1" dirty="0" err="1"/>
              <a:t>d</a:t>
            </a:r>
            <a:r>
              <a:rPr lang="en-US" altLang="zh-CN" b="1" baseline="-25000" dirty="0" err="1"/>
              <a:t>m</a:t>
            </a:r>
            <a:r>
              <a:rPr lang="zh-CN" altLang="en-US" b="1" dirty="0"/>
              <a:t>的数值可以用下式计算出螺纹的单一中径</a:t>
            </a:r>
            <a:r>
              <a:rPr lang="en-US" altLang="zh-CN" b="1" i="1" dirty="0"/>
              <a:t>d</a:t>
            </a:r>
            <a:r>
              <a:rPr lang="en-US" altLang="zh-CN" b="1" baseline="-25000" dirty="0"/>
              <a:t>2s </a:t>
            </a:r>
            <a:r>
              <a:rPr lang="en-US" altLang="zh-CN" b="1" dirty="0"/>
              <a:t> </a:t>
            </a:r>
            <a:r>
              <a:rPr lang="zh-CN" altLang="en-US" b="1" dirty="0"/>
              <a:t>。</a:t>
            </a:r>
            <a:r>
              <a:rPr lang="en-US" altLang="zh-CN" b="1" baseline="-25000" dirty="0"/>
              <a:t> </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07524"/>
                                        </p:tgtEl>
                                        <p:attrNameLst>
                                          <p:attrName>style.visibility</p:attrName>
                                        </p:attrNameLst>
                                      </p:cBhvr>
                                      <p:to>
                                        <p:strVal val="visible"/>
                                      </p:to>
                                    </p:set>
                                    <p:animEffect transition="in" filter="blinds(horizontal)">
                                      <p:cBhvr>
                                        <p:cTn id="7" dur="2000"/>
                                        <p:tgtEl>
                                          <p:spTgt spid="10752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07525"/>
                                        </p:tgtEl>
                                        <p:attrNameLst>
                                          <p:attrName>style.visibility</p:attrName>
                                        </p:attrNameLst>
                                      </p:cBhvr>
                                      <p:to>
                                        <p:strVal val="visible"/>
                                      </p:to>
                                    </p:set>
                                    <p:animEffect transition="in" filter="wipe(left)">
                                      <p:cBhvr>
                                        <p:cTn id="12" dur="2000"/>
                                        <p:tgtEl>
                                          <p:spTgt spid="10752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07526"/>
                                        </p:tgtEl>
                                        <p:attrNameLst>
                                          <p:attrName>style.visibility</p:attrName>
                                        </p:attrNameLst>
                                      </p:cBhvr>
                                      <p:to>
                                        <p:strVal val="visible"/>
                                      </p:to>
                                    </p:set>
                                    <p:animEffect transition="in" filter="wipe(left)">
                                      <p:cBhvr>
                                        <p:cTn id="17" dur="2000"/>
                                        <p:tgtEl>
                                          <p:spTgt spid="10752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07527"/>
                                        </p:tgtEl>
                                        <p:attrNameLst>
                                          <p:attrName>style.visibility</p:attrName>
                                        </p:attrNameLst>
                                      </p:cBhvr>
                                      <p:to>
                                        <p:strVal val="visible"/>
                                      </p:to>
                                    </p:set>
                                    <p:animEffect transition="in" filter="wipe(left)">
                                      <p:cBhvr>
                                        <p:cTn id="22" dur="2000"/>
                                        <p:tgtEl>
                                          <p:spTgt spid="107527"/>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07528"/>
                                        </p:tgtEl>
                                        <p:attrNameLst>
                                          <p:attrName>style.visibility</p:attrName>
                                        </p:attrNameLst>
                                      </p:cBhvr>
                                      <p:to>
                                        <p:strVal val="visible"/>
                                      </p:to>
                                    </p:set>
                                    <p:animEffect transition="in" filter="wipe(left)">
                                      <p:cBhvr>
                                        <p:cTn id="27" dur="2000"/>
                                        <p:tgtEl>
                                          <p:spTgt spid="107528"/>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07529"/>
                                        </p:tgtEl>
                                        <p:attrNameLst>
                                          <p:attrName>style.visibility</p:attrName>
                                        </p:attrNameLst>
                                      </p:cBhvr>
                                      <p:to>
                                        <p:strVal val="visible"/>
                                      </p:to>
                                    </p:set>
                                    <p:animEffect transition="in" filter="wipe(left)">
                                      <p:cBhvr>
                                        <p:cTn id="32" dur="2000"/>
                                        <p:tgtEl>
                                          <p:spTgt spid="107529"/>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6" fill="hold" nodeType="clickEffect">
                                  <p:stCondLst>
                                    <p:cond delay="0"/>
                                  </p:stCondLst>
                                  <p:childTnLst>
                                    <p:set>
                                      <p:cBhvr>
                                        <p:cTn id="36" dur="1" fill="hold">
                                          <p:stCondLst>
                                            <p:cond delay="0"/>
                                          </p:stCondLst>
                                        </p:cTn>
                                        <p:tgtEl>
                                          <p:spTgt spid="107530"/>
                                        </p:tgtEl>
                                        <p:attrNameLst>
                                          <p:attrName>style.visibility</p:attrName>
                                        </p:attrNameLst>
                                      </p:cBhvr>
                                      <p:to>
                                        <p:strVal val="visible"/>
                                      </p:to>
                                    </p:set>
                                    <p:anim calcmode="lin" valueType="num">
                                      <p:cBhvr additive="base">
                                        <p:cTn id="37" dur="2000" fill="hold"/>
                                        <p:tgtEl>
                                          <p:spTgt spid="107530"/>
                                        </p:tgtEl>
                                        <p:attrNameLst>
                                          <p:attrName>ppt_x</p:attrName>
                                        </p:attrNameLst>
                                      </p:cBhvr>
                                      <p:tavLst>
                                        <p:tav tm="0">
                                          <p:val>
                                            <p:strVal val="1+#ppt_w/2"/>
                                          </p:val>
                                        </p:tav>
                                        <p:tav tm="100000">
                                          <p:val>
                                            <p:strVal val="#ppt_x"/>
                                          </p:val>
                                        </p:tav>
                                      </p:tavLst>
                                    </p:anim>
                                    <p:anim calcmode="lin" valueType="num">
                                      <p:cBhvr additive="base">
                                        <p:cTn id="38" dur="2000" fill="hold"/>
                                        <p:tgtEl>
                                          <p:spTgt spid="107530"/>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107533"/>
                                        </p:tgtEl>
                                        <p:attrNameLst>
                                          <p:attrName>style.visibility</p:attrName>
                                        </p:attrNameLst>
                                      </p:cBhvr>
                                      <p:to>
                                        <p:strVal val="visible"/>
                                      </p:to>
                                    </p:set>
                                    <p:animEffect transition="in" filter="wipe(left)">
                                      <p:cBhvr>
                                        <p:cTn id="43" dur="2000"/>
                                        <p:tgtEl>
                                          <p:spTgt spid="1075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524" grpId="0"/>
      <p:bldP spid="107525" grpId="0"/>
      <p:bldP spid="107526" grpId="0"/>
      <p:bldP spid="107527" grpId="0"/>
      <p:bldP spid="107528" grpId="0"/>
      <p:bldP spid="107529" grpId="0"/>
      <p:bldP spid="107533"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灯片编号占位符 5"/>
          <p:cNvSpPr>
            <a:spLocks noGrp="1"/>
          </p:cNvSpPr>
          <p:nvPr>
            <p:ph type="sldNum" sz="quarter" idx="12"/>
          </p:nvPr>
        </p:nvSpPr>
        <p:spPr>
          <a:noFill/>
        </p:spPr>
        <p:txBody>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92EBC6FF-A3EA-438D-BC0A-6BDE696B62B2}" type="slidenum">
              <a:rPr kumimoji="0" lang="zh-CN" altLang="en-US" sz="2200" smtClean="0">
                <a:solidFill>
                  <a:srgbClr val="0000FF"/>
                </a:solidFill>
              </a:rPr>
              <a:pPr eaLnBrk="1" hangingPunct="1"/>
              <a:t>49</a:t>
            </a:fld>
            <a:endParaRPr kumimoji="0" lang="en-US" altLang="zh-CN" sz="2200" smtClean="0">
              <a:solidFill>
                <a:srgbClr val="0000FF"/>
              </a:solidFill>
            </a:endParaRPr>
          </a:p>
        </p:txBody>
      </p:sp>
      <p:grpSp>
        <p:nvGrpSpPr>
          <p:cNvPr id="108548" name="Group 4"/>
          <p:cNvGrpSpPr>
            <a:grpSpLocks/>
          </p:cNvGrpSpPr>
          <p:nvPr/>
        </p:nvGrpSpPr>
        <p:grpSpPr bwMode="auto">
          <a:xfrm>
            <a:off x="6951663" y="488950"/>
            <a:ext cx="4368800" cy="3222625"/>
            <a:chOff x="3879" y="2171"/>
            <a:chExt cx="2752" cy="2030"/>
          </a:xfrm>
        </p:grpSpPr>
        <p:pic>
          <p:nvPicPr>
            <p:cNvPr id="50186"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79" y="2171"/>
              <a:ext cx="2752" cy="17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0187" name="Rectangle 6"/>
            <p:cNvSpPr>
              <a:spLocks noChangeArrowheads="1"/>
            </p:cNvSpPr>
            <p:nvPr/>
          </p:nvSpPr>
          <p:spPr bwMode="auto">
            <a:xfrm>
              <a:off x="4120" y="3989"/>
              <a:ext cx="2345"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600" b="1"/>
                <a:t>图</a:t>
              </a:r>
              <a:r>
                <a:rPr lang="en-US" altLang="zh-CN" sz="1600" b="1"/>
                <a:t>9.11</a:t>
              </a:r>
              <a:r>
                <a:rPr lang="zh-CN" altLang="en-US" sz="1600" b="1"/>
                <a:t>三针法测量外螺纹的单一中径</a:t>
              </a:r>
            </a:p>
          </p:txBody>
        </p:sp>
      </p:grpSp>
      <p:graphicFrame>
        <p:nvGraphicFramePr>
          <p:cNvPr id="108551" name="Object 7"/>
          <p:cNvGraphicFramePr>
            <a:graphicFrameLocks noChangeAspect="1"/>
          </p:cNvGraphicFramePr>
          <p:nvPr/>
        </p:nvGraphicFramePr>
        <p:xfrm>
          <a:off x="485775" y="488950"/>
          <a:ext cx="6130925" cy="1095375"/>
        </p:xfrm>
        <a:graphic>
          <a:graphicData uri="http://schemas.openxmlformats.org/presentationml/2006/ole">
            <mc:AlternateContent xmlns:mc="http://schemas.openxmlformats.org/markup-compatibility/2006">
              <mc:Choice xmlns:v="urn:schemas-microsoft-com:vml" Requires="v">
                <p:oleObj spid="_x0000_s50269" name="公式" r:id="rId4" imgW="2984500" imgH="533400" progId="Equation.3">
                  <p:embed/>
                </p:oleObj>
              </mc:Choice>
              <mc:Fallback>
                <p:oleObj name="公式" r:id="rId4" imgW="2984500" imgH="533400" progId="Equation.3">
                  <p:embed/>
                  <p:pic>
                    <p:nvPicPr>
                      <p:cNvPr id="0" name="Object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5775" y="488950"/>
                        <a:ext cx="6130925" cy="1095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08552" name="Text Box 8"/>
          <p:cNvSpPr txBox="1">
            <a:spLocks noChangeArrowheads="1"/>
          </p:cNvSpPr>
          <p:nvPr/>
        </p:nvSpPr>
        <p:spPr bwMode="auto">
          <a:xfrm>
            <a:off x="652463" y="1555750"/>
            <a:ext cx="596423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a:t>对于普通螺纹</a:t>
            </a:r>
            <a:r>
              <a:rPr lang="en-US" altLang="zh-CN" b="1"/>
              <a:t>α/2=30</a:t>
            </a:r>
            <a:r>
              <a:rPr lang="en-US" altLang="zh-CN" b="1">
                <a:cs typeface="Times New Roman" pitchFamily="18" charset="0"/>
              </a:rPr>
              <a:t>º</a:t>
            </a:r>
            <a:r>
              <a:rPr lang="zh-CN" altLang="en-US" b="1">
                <a:cs typeface="Times New Roman" pitchFamily="18" charset="0"/>
              </a:rPr>
              <a:t>代入式（</a:t>
            </a:r>
            <a:r>
              <a:rPr lang="en-US" altLang="zh-CN" b="1">
                <a:cs typeface="Times New Roman" pitchFamily="18" charset="0"/>
              </a:rPr>
              <a:t>6.10</a:t>
            </a:r>
            <a:r>
              <a:rPr lang="zh-CN" altLang="en-US" b="1">
                <a:cs typeface="Times New Roman" pitchFamily="18" charset="0"/>
              </a:rPr>
              <a:t>）得</a:t>
            </a:r>
          </a:p>
        </p:txBody>
      </p:sp>
      <p:graphicFrame>
        <p:nvGraphicFramePr>
          <p:cNvPr id="108553" name="Object 9"/>
          <p:cNvGraphicFramePr>
            <a:graphicFrameLocks noChangeAspect="1"/>
          </p:cNvGraphicFramePr>
          <p:nvPr/>
        </p:nvGraphicFramePr>
        <p:xfrm>
          <a:off x="652463" y="2012950"/>
          <a:ext cx="5973762" cy="641350"/>
        </p:xfrm>
        <a:graphic>
          <a:graphicData uri="http://schemas.openxmlformats.org/presentationml/2006/ole">
            <mc:AlternateContent xmlns:mc="http://schemas.openxmlformats.org/markup-compatibility/2006">
              <mc:Choice xmlns:v="urn:schemas-microsoft-com:vml" Requires="v">
                <p:oleObj spid="_x0000_s50270" name="公式" r:id="rId6" imgW="2133600" imgH="228600" progId="Equation.3">
                  <p:embed/>
                </p:oleObj>
              </mc:Choice>
              <mc:Fallback>
                <p:oleObj name="公式" r:id="rId6" imgW="2133600" imgH="228600" progId="Equation.3">
                  <p:embed/>
                  <p:pic>
                    <p:nvPicPr>
                      <p:cNvPr id="0" name="Object 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52463" y="2012950"/>
                        <a:ext cx="5973762" cy="641350"/>
                      </a:xfrm>
                      <a:prstGeom prst="rect">
                        <a:avLst/>
                      </a:prstGeom>
                      <a:solidFill>
                        <a:srgbClr val="FF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08554" name="Text Box 10"/>
          <p:cNvSpPr txBox="1">
            <a:spLocks noChangeArrowheads="1"/>
          </p:cNvSpPr>
          <p:nvPr/>
        </p:nvSpPr>
        <p:spPr bwMode="auto">
          <a:xfrm>
            <a:off x="485775" y="2771775"/>
            <a:ext cx="5964238" cy="1406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a:cs typeface="Times New Roman" pitchFamily="18" charset="0"/>
              </a:rPr>
              <a:t>        为了避免牙侧角偏差对测量结果的影响，使量针与牙侧的接触点落在螺纹中径上，此时最佳量针直径应为：</a:t>
            </a:r>
          </a:p>
        </p:txBody>
      </p:sp>
      <p:graphicFrame>
        <p:nvGraphicFramePr>
          <p:cNvPr id="108555" name="Object 11"/>
          <p:cNvGraphicFramePr>
            <a:graphicFrameLocks noChangeAspect="1"/>
          </p:cNvGraphicFramePr>
          <p:nvPr/>
        </p:nvGraphicFramePr>
        <p:xfrm>
          <a:off x="1139825" y="4254500"/>
          <a:ext cx="5476875" cy="1103313"/>
        </p:xfrm>
        <a:graphic>
          <a:graphicData uri="http://schemas.openxmlformats.org/presentationml/2006/ole">
            <mc:AlternateContent xmlns:mc="http://schemas.openxmlformats.org/markup-compatibility/2006">
              <mc:Choice xmlns:v="urn:schemas-microsoft-com:vml" Requires="v">
                <p:oleObj spid="_x0000_s50271" name="公式" r:id="rId8" imgW="1955800" imgH="393700" progId="Equation.3">
                  <p:embed/>
                </p:oleObj>
              </mc:Choice>
              <mc:Fallback>
                <p:oleObj name="公式" r:id="rId8" imgW="1955800" imgH="393700" progId="Equation.3">
                  <p:embed/>
                  <p:pic>
                    <p:nvPicPr>
                      <p:cNvPr id="0" name="Object 1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139825" y="4254500"/>
                        <a:ext cx="5476875" cy="1103313"/>
                      </a:xfrm>
                      <a:prstGeom prst="rect">
                        <a:avLst/>
                      </a:prstGeom>
                      <a:solidFill>
                        <a:srgbClr val="FF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08556" name="Text Box 12"/>
          <p:cNvSpPr txBox="1">
            <a:spLocks noChangeArrowheads="1"/>
          </p:cNvSpPr>
          <p:nvPr/>
        </p:nvSpPr>
        <p:spPr bwMode="auto">
          <a:xfrm>
            <a:off x="866775" y="5545138"/>
            <a:ext cx="9845675" cy="53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a:cs typeface="Times New Roman" pitchFamily="18" charset="0"/>
              </a:rPr>
              <a:t>对于</a:t>
            </a:r>
            <a:r>
              <a:rPr lang="zh-CN" altLang="en-US" b="1">
                <a:solidFill>
                  <a:srgbClr val="FF0000"/>
                </a:solidFill>
                <a:cs typeface="Times New Roman" pitchFamily="18" charset="0"/>
              </a:rPr>
              <a:t>内螺纹单项测量</a:t>
            </a:r>
            <a:r>
              <a:rPr lang="zh-CN" altLang="en-US" b="1">
                <a:cs typeface="Times New Roman" pitchFamily="18" charset="0"/>
              </a:rPr>
              <a:t>可以卧式测长仪或三坐标 测量机测量。      </a:t>
            </a:r>
          </a:p>
        </p:txBody>
      </p:sp>
      <p:sp>
        <p:nvSpPr>
          <p:cNvPr id="12" name="圆角矩形 11">
            <a:hlinkClick r:id="rId10" action="ppaction://hlinksldjump"/>
          </p:cNvPr>
          <p:cNvSpPr/>
          <p:nvPr/>
        </p:nvSpPr>
        <p:spPr bwMode="auto">
          <a:xfrm>
            <a:off x="9415463" y="6279356"/>
            <a:ext cx="1485900" cy="550068"/>
          </a:xfrm>
          <a:prstGeom prst="roundRect">
            <a:avLst/>
          </a:prstGeom>
          <a:noFill/>
          <a:ln w="38100" cap="flat" cmpd="sng" algn="ctr">
            <a:solidFill>
              <a:schemeClr val="accent1">
                <a:lumMod val="7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zh-CN" altLang="en-US" sz="2400" b="1" i="0" u="none" strike="noStrike" cap="none" normalizeH="0" baseline="0" dirty="0" smtClean="0">
                <a:ln>
                  <a:noFill/>
                </a:ln>
                <a:solidFill>
                  <a:schemeClr val="tx1"/>
                </a:solidFill>
                <a:effectLst/>
                <a:latin typeface="方正舒体" pitchFamily="2" charset="-122"/>
                <a:ea typeface="方正舒体" pitchFamily="2" charset="-122"/>
              </a:rPr>
              <a:t>返回</a:t>
            </a:r>
            <a:r>
              <a:rPr kumimoji="1" lang="zh-CN" altLang="en-US" sz="2400" b="1" i="0" u="none" strike="noStrike" cap="none" normalizeH="0" baseline="0" dirty="0" smtClean="0">
                <a:ln>
                  <a:noFill/>
                </a:ln>
                <a:solidFill>
                  <a:srgbClr val="FF0000"/>
                </a:solidFill>
                <a:effectLst/>
                <a:latin typeface="方正舒体" pitchFamily="2" charset="-122"/>
                <a:ea typeface="方正舒体" pitchFamily="2" charset="-122"/>
              </a:rPr>
              <a:t>目录</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afterEffect">
                                  <p:stCondLst>
                                    <p:cond delay="0"/>
                                  </p:stCondLst>
                                  <p:childTnLst>
                                    <p:set>
                                      <p:cBhvr>
                                        <p:cTn id="6" dur="1" fill="hold">
                                          <p:stCondLst>
                                            <p:cond delay="0"/>
                                          </p:stCondLst>
                                        </p:cTn>
                                        <p:tgtEl>
                                          <p:spTgt spid="108548"/>
                                        </p:tgtEl>
                                        <p:attrNameLst>
                                          <p:attrName>style.visibility</p:attrName>
                                        </p:attrNameLst>
                                      </p:cBhvr>
                                      <p:to>
                                        <p:strVal val="visible"/>
                                      </p:to>
                                    </p:set>
                                    <p:anim calcmode="lin" valueType="num">
                                      <p:cBhvr additive="base">
                                        <p:cTn id="7" dur="2000" fill="hold"/>
                                        <p:tgtEl>
                                          <p:spTgt spid="108548"/>
                                        </p:tgtEl>
                                        <p:attrNameLst>
                                          <p:attrName>ppt_x</p:attrName>
                                        </p:attrNameLst>
                                      </p:cBhvr>
                                      <p:tavLst>
                                        <p:tav tm="0">
                                          <p:val>
                                            <p:strVal val="1+#ppt_w/2"/>
                                          </p:val>
                                        </p:tav>
                                        <p:tav tm="100000">
                                          <p:val>
                                            <p:strVal val="#ppt_x"/>
                                          </p:val>
                                        </p:tav>
                                      </p:tavLst>
                                    </p:anim>
                                    <p:anim calcmode="lin" valueType="num">
                                      <p:cBhvr additive="base">
                                        <p:cTn id="8" dur="2000" fill="hold"/>
                                        <p:tgtEl>
                                          <p:spTgt spid="108548"/>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2" presetClass="entr" presetSubtype="8" fill="hold" nodeType="clickEffect">
                                  <p:stCondLst>
                                    <p:cond delay="0"/>
                                  </p:stCondLst>
                                  <p:childTnLst>
                                    <p:set>
                                      <p:cBhvr>
                                        <p:cTn id="12" dur="1" fill="hold">
                                          <p:stCondLst>
                                            <p:cond delay="0"/>
                                          </p:stCondLst>
                                        </p:cTn>
                                        <p:tgtEl>
                                          <p:spTgt spid="108551"/>
                                        </p:tgtEl>
                                        <p:attrNameLst>
                                          <p:attrName>style.visibility</p:attrName>
                                        </p:attrNameLst>
                                      </p:cBhvr>
                                      <p:to>
                                        <p:strVal val="visible"/>
                                      </p:to>
                                    </p:set>
                                    <p:animEffect transition="in" filter="wipe(left)">
                                      <p:cBhvr>
                                        <p:cTn id="13" dur="2000"/>
                                        <p:tgtEl>
                                          <p:spTgt spid="108551"/>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108552"/>
                                        </p:tgtEl>
                                        <p:attrNameLst>
                                          <p:attrName>style.visibility</p:attrName>
                                        </p:attrNameLst>
                                      </p:cBhvr>
                                      <p:to>
                                        <p:strVal val="visible"/>
                                      </p:to>
                                    </p:set>
                                    <p:animEffect transition="in" filter="wipe(left)">
                                      <p:cBhvr>
                                        <p:cTn id="18" dur="2000"/>
                                        <p:tgtEl>
                                          <p:spTgt spid="108552"/>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nodeType="clickEffect">
                                  <p:stCondLst>
                                    <p:cond delay="0"/>
                                  </p:stCondLst>
                                  <p:childTnLst>
                                    <p:set>
                                      <p:cBhvr>
                                        <p:cTn id="22" dur="1" fill="hold">
                                          <p:stCondLst>
                                            <p:cond delay="0"/>
                                          </p:stCondLst>
                                        </p:cTn>
                                        <p:tgtEl>
                                          <p:spTgt spid="108553"/>
                                        </p:tgtEl>
                                        <p:attrNameLst>
                                          <p:attrName>style.visibility</p:attrName>
                                        </p:attrNameLst>
                                      </p:cBhvr>
                                      <p:to>
                                        <p:strVal val="visible"/>
                                      </p:to>
                                    </p:set>
                                    <p:animEffect transition="in" filter="wipe(left)">
                                      <p:cBhvr>
                                        <p:cTn id="23" dur="2000"/>
                                        <p:tgtEl>
                                          <p:spTgt spid="108553"/>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108554"/>
                                        </p:tgtEl>
                                        <p:attrNameLst>
                                          <p:attrName>style.visibility</p:attrName>
                                        </p:attrNameLst>
                                      </p:cBhvr>
                                      <p:to>
                                        <p:strVal val="visible"/>
                                      </p:to>
                                    </p:set>
                                    <p:animEffect transition="in" filter="wipe(left)">
                                      <p:cBhvr>
                                        <p:cTn id="28" dur="2000"/>
                                        <p:tgtEl>
                                          <p:spTgt spid="108554"/>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nodeType="clickEffect">
                                  <p:stCondLst>
                                    <p:cond delay="0"/>
                                  </p:stCondLst>
                                  <p:childTnLst>
                                    <p:set>
                                      <p:cBhvr>
                                        <p:cTn id="32" dur="1" fill="hold">
                                          <p:stCondLst>
                                            <p:cond delay="0"/>
                                          </p:stCondLst>
                                        </p:cTn>
                                        <p:tgtEl>
                                          <p:spTgt spid="108555"/>
                                        </p:tgtEl>
                                        <p:attrNameLst>
                                          <p:attrName>style.visibility</p:attrName>
                                        </p:attrNameLst>
                                      </p:cBhvr>
                                      <p:to>
                                        <p:strVal val="visible"/>
                                      </p:to>
                                    </p:set>
                                    <p:animEffect transition="in" filter="wipe(left)">
                                      <p:cBhvr>
                                        <p:cTn id="33" dur="2000"/>
                                        <p:tgtEl>
                                          <p:spTgt spid="108555"/>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108556"/>
                                        </p:tgtEl>
                                        <p:attrNameLst>
                                          <p:attrName>style.visibility</p:attrName>
                                        </p:attrNameLst>
                                      </p:cBhvr>
                                      <p:to>
                                        <p:strVal val="visible"/>
                                      </p:to>
                                    </p:set>
                                    <p:animEffect transition="in" filter="wipe(left)">
                                      <p:cBhvr>
                                        <p:cTn id="38" dur="2000"/>
                                        <p:tgtEl>
                                          <p:spTgt spid="1085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552" grpId="0"/>
      <p:bldP spid="108554" grpId="0"/>
      <p:bldP spid="10855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灯片编号占位符 1"/>
          <p:cNvSpPr>
            <a:spLocks noGrp="1"/>
          </p:cNvSpPr>
          <p:nvPr>
            <p:ph type="sldNum" sz="quarter" idx="12"/>
          </p:nvPr>
        </p:nvSpPr>
        <p:spPr>
          <a:noFill/>
        </p:spPr>
        <p:txBody>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C6787F43-37A8-4174-9BBC-7054D7CB6C72}" type="slidenum">
              <a:rPr kumimoji="0" lang="zh-CN" altLang="en-US" sz="2200" smtClean="0">
                <a:solidFill>
                  <a:srgbClr val="0000FF"/>
                </a:solidFill>
              </a:rPr>
              <a:pPr eaLnBrk="1" hangingPunct="1"/>
              <a:t>5</a:t>
            </a:fld>
            <a:endParaRPr kumimoji="0" lang="en-US" altLang="zh-CN" sz="2200" smtClean="0">
              <a:solidFill>
                <a:srgbClr val="0000FF"/>
              </a:solidFill>
            </a:endParaRPr>
          </a:p>
        </p:txBody>
      </p:sp>
      <p:sp>
        <p:nvSpPr>
          <p:cNvPr id="3" name="Text Box 46"/>
          <p:cNvSpPr txBox="1">
            <a:spLocks noChangeArrowheads="1"/>
          </p:cNvSpPr>
          <p:nvPr/>
        </p:nvSpPr>
        <p:spPr bwMode="auto">
          <a:xfrm>
            <a:off x="941837" y="1670536"/>
            <a:ext cx="6049962"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spcBef>
                <a:spcPct val="50000"/>
              </a:spcBef>
            </a:pPr>
            <a:r>
              <a:rPr lang="zh-CN" altLang="en-US" b="1"/>
              <a:t> 1. 普通螺纹牙型</a:t>
            </a:r>
            <a:endParaRPr lang="en-US" altLang="zh-CN" b="1"/>
          </a:p>
        </p:txBody>
      </p:sp>
      <p:sp>
        <p:nvSpPr>
          <p:cNvPr id="4" name="Text Box 48"/>
          <p:cNvSpPr txBox="1">
            <a:spLocks noChangeArrowheads="1"/>
          </p:cNvSpPr>
          <p:nvPr/>
        </p:nvSpPr>
        <p:spPr bwMode="auto">
          <a:xfrm>
            <a:off x="927100" y="324944"/>
            <a:ext cx="9498013" cy="5318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2800" b="1" dirty="0"/>
              <a:t>9.1.2 普通螺纹的牙型和主要几何参数</a:t>
            </a:r>
            <a:r>
              <a:rPr lang="zh-CN" altLang="en-US" sz="2800" dirty="0"/>
              <a:t> </a:t>
            </a:r>
          </a:p>
        </p:txBody>
      </p:sp>
      <p:sp>
        <p:nvSpPr>
          <p:cNvPr id="6149" name="矩形 4"/>
          <p:cNvSpPr>
            <a:spLocks noChangeArrowheads="1"/>
          </p:cNvSpPr>
          <p:nvPr/>
        </p:nvSpPr>
        <p:spPr bwMode="auto">
          <a:xfrm>
            <a:off x="368072" y="2473101"/>
            <a:ext cx="4511660"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spcBef>
                <a:spcPct val="50000"/>
              </a:spcBef>
            </a:pPr>
            <a:r>
              <a:rPr lang="zh-CN" altLang="en-US" b="1" dirty="0"/>
              <a:t>        普通螺纹的基本牙型是指</a:t>
            </a:r>
            <a:r>
              <a:rPr lang="zh-CN" altLang="en-US" b="1" dirty="0" smtClean="0"/>
              <a:t>螺纹轴线</a:t>
            </a:r>
            <a:r>
              <a:rPr lang="zh-CN" altLang="en-US" b="1" dirty="0"/>
              <a:t>平面内，由理论尺寸、角度和</a:t>
            </a:r>
            <a:r>
              <a:rPr lang="zh-CN" altLang="en-US" b="1" dirty="0" smtClean="0"/>
              <a:t>削平高度</a:t>
            </a:r>
            <a:r>
              <a:rPr lang="zh-CN" altLang="en-US" b="1" dirty="0"/>
              <a:t>所形成内、外螺纹共有的理论</a:t>
            </a:r>
            <a:r>
              <a:rPr lang="zh-CN" altLang="en-US" b="1" dirty="0" smtClean="0"/>
              <a:t>牙型</a:t>
            </a:r>
            <a:r>
              <a:rPr lang="zh-CN" altLang="en-US" b="1" dirty="0"/>
              <a:t>，如图</a:t>
            </a:r>
            <a:r>
              <a:rPr lang="en-US" altLang="zh-CN" b="1" dirty="0"/>
              <a:t>9.1</a:t>
            </a:r>
            <a:r>
              <a:rPr lang="zh-CN" altLang="en-US" b="1" dirty="0"/>
              <a:t>所示。</a:t>
            </a:r>
          </a:p>
        </p:txBody>
      </p:sp>
      <p:sp>
        <p:nvSpPr>
          <p:cNvPr id="6" name="Text Box 46"/>
          <p:cNvSpPr txBox="1">
            <a:spLocks noChangeArrowheads="1"/>
          </p:cNvSpPr>
          <p:nvPr/>
        </p:nvSpPr>
        <p:spPr bwMode="auto">
          <a:xfrm>
            <a:off x="411612" y="807179"/>
            <a:ext cx="9584649" cy="992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spcBef>
                <a:spcPct val="50000"/>
              </a:spcBef>
            </a:pPr>
            <a:r>
              <a:rPr lang="zh-CN" altLang="en-US" b="1" dirty="0"/>
              <a:t>        普通螺纹的几何参数由螺纹轴线平面内基本牙型决定的，它是确定螺纹设计牙型的基础。</a:t>
            </a:r>
            <a:endParaRPr lang="en-US" altLang="zh-CN" b="1" dirty="0"/>
          </a:p>
        </p:txBody>
      </p:sp>
      <p:grpSp>
        <p:nvGrpSpPr>
          <p:cNvPr id="6151" name="组合 25"/>
          <p:cNvGrpSpPr>
            <a:grpSpLocks/>
          </p:cNvGrpSpPr>
          <p:nvPr/>
        </p:nvGrpSpPr>
        <p:grpSpPr bwMode="auto">
          <a:xfrm>
            <a:off x="4845062" y="1382344"/>
            <a:ext cx="6056313" cy="3530600"/>
            <a:chOff x="4701914" y="2912166"/>
            <a:chExt cx="6401005" cy="3715567"/>
          </a:xfrm>
        </p:grpSpPr>
        <p:grpSp>
          <p:nvGrpSpPr>
            <p:cNvPr id="6155" name="Group 80"/>
            <p:cNvGrpSpPr>
              <a:grpSpLocks/>
            </p:cNvGrpSpPr>
            <p:nvPr/>
          </p:nvGrpSpPr>
          <p:grpSpPr bwMode="auto">
            <a:xfrm>
              <a:off x="4701914" y="2912166"/>
              <a:ext cx="6401005" cy="3715567"/>
              <a:chOff x="1021" y="1137"/>
              <a:chExt cx="4797" cy="2973"/>
            </a:xfrm>
          </p:grpSpPr>
          <p:grpSp>
            <p:nvGrpSpPr>
              <p:cNvPr id="6160" name="Group 68"/>
              <p:cNvGrpSpPr>
                <a:grpSpLocks/>
              </p:cNvGrpSpPr>
              <p:nvPr/>
            </p:nvGrpSpPr>
            <p:grpSpPr bwMode="auto">
              <a:xfrm>
                <a:off x="1021" y="1137"/>
                <a:ext cx="4797" cy="2973"/>
                <a:chOff x="1021" y="1137"/>
                <a:chExt cx="4797" cy="2973"/>
              </a:xfrm>
            </p:grpSpPr>
            <p:pic>
              <p:nvPicPr>
                <p:cNvPr id="6168" name="Picture 6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21" y="1137"/>
                  <a:ext cx="4797" cy="26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169" name="Text Box 67"/>
                <p:cNvSpPr txBox="1">
                  <a:spLocks noChangeArrowheads="1"/>
                </p:cNvSpPr>
                <p:nvPr/>
              </p:nvSpPr>
              <p:spPr bwMode="auto">
                <a:xfrm>
                  <a:off x="2243" y="3721"/>
                  <a:ext cx="3294" cy="3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a:t>图 </a:t>
                  </a:r>
                  <a:r>
                    <a:rPr lang="en-US" altLang="zh-CN" b="1"/>
                    <a:t>9.1 </a:t>
                  </a:r>
                  <a:r>
                    <a:rPr lang="zh-CN" altLang="en-US" b="1"/>
                    <a:t>普通螺纹的基本牙型</a:t>
                  </a:r>
                </a:p>
              </p:txBody>
            </p:sp>
          </p:grpSp>
          <p:sp>
            <p:nvSpPr>
              <p:cNvPr id="6161" name="Line 69"/>
              <p:cNvSpPr>
                <a:spLocks noChangeShapeType="1"/>
              </p:cNvSpPr>
              <p:nvPr/>
            </p:nvSpPr>
            <p:spPr bwMode="auto">
              <a:xfrm>
                <a:off x="1821" y="2232"/>
                <a:ext cx="488" cy="658"/>
              </a:xfrm>
              <a:prstGeom prst="line">
                <a:avLst/>
              </a:prstGeom>
              <a:noFill/>
              <a:ln w="571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162" name="Line 70"/>
              <p:cNvSpPr>
                <a:spLocks noChangeShapeType="1"/>
              </p:cNvSpPr>
              <p:nvPr/>
            </p:nvSpPr>
            <p:spPr bwMode="auto">
              <a:xfrm>
                <a:off x="2309" y="2890"/>
                <a:ext cx="406" cy="0"/>
              </a:xfrm>
              <a:prstGeom prst="line">
                <a:avLst/>
              </a:prstGeom>
              <a:noFill/>
              <a:ln w="571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163" name="Line 75"/>
              <p:cNvSpPr>
                <a:spLocks noChangeShapeType="1"/>
              </p:cNvSpPr>
              <p:nvPr/>
            </p:nvSpPr>
            <p:spPr bwMode="auto">
              <a:xfrm flipV="1">
                <a:off x="2735" y="2088"/>
                <a:ext cx="546" cy="802"/>
              </a:xfrm>
              <a:prstGeom prst="line">
                <a:avLst/>
              </a:prstGeom>
              <a:noFill/>
              <a:ln w="571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164" name="Line 76"/>
              <p:cNvSpPr>
                <a:spLocks noChangeShapeType="1"/>
              </p:cNvSpPr>
              <p:nvPr/>
            </p:nvSpPr>
            <p:spPr bwMode="auto">
              <a:xfrm>
                <a:off x="3281" y="2088"/>
                <a:ext cx="370" cy="0"/>
              </a:xfrm>
              <a:prstGeom prst="line">
                <a:avLst/>
              </a:prstGeom>
              <a:noFill/>
              <a:ln w="571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165" name="Line 77"/>
              <p:cNvSpPr>
                <a:spLocks noChangeShapeType="1"/>
              </p:cNvSpPr>
              <p:nvPr/>
            </p:nvSpPr>
            <p:spPr bwMode="auto">
              <a:xfrm>
                <a:off x="3651" y="2088"/>
                <a:ext cx="515" cy="802"/>
              </a:xfrm>
              <a:prstGeom prst="line">
                <a:avLst/>
              </a:prstGeom>
              <a:noFill/>
              <a:ln w="571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166" name="Line 78"/>
              <p:cNvSpPr>
                <a:spLocks noChangeShapeType="1"/>
              </p:cNvSpPr>
              <p:nvPr/>
            </p:nvSpPr>
            <p:spPr bwMode="auto">
              <a:xfrm>
                <a:off x="4166" y="2890"/>
                <a:ext cx="463" cy="0"/>
              </a:xfrm>
              <a:prstGeom prst="line">
                <a:avLst/>
              </a:prstGeom>
              <a:noFill/>
              <a:ln w="571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167" name="Line 79"/>
              <p:cNvSpPr>
                <a:spLocks noChangeShapeType="1"/>
              </p:cNvSpPr>
              <p:nvPr/>
            </p:nvSpPr>
            <p:spPr bwMode="auto">
              <a:xfrm flipV="1">
                <a:off x="4629" y="2355"/>
                <a:ext cx="401" cy="535"/>
              </a:xfrm>
              <a:prstGeom prst="line">
                <a:avLst/>
              </a:prstGeom>
              <a:noFill/>
              <a:ln w="571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6156" name="TextBox 6"/>
            <p:cNvSpPr txBox="1">
              <a:spLocks noChangeArrowheads="1"/>
            </p:cNvSpPr>
            <p:nvPr/>
          </p:nvSpPr>
          <p:spPr bwMode="auto">
            <a:xfrm>
              <a:off x="8734434" y="5166484"/>
              <a:ext cx="5857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i="1"/>
                <a:t>C</a:t>
              </a:r>
              <a:endParaRPr lang="zh-CN" altLang="en-US" b="1" i="1"/>
            </a:p>
          </p:txBody>
        </p:sp>
        <p:sp>
          <p:nvSpPr>
            <p:cNvPr id="6157" name="TextBox 21"/>
            <p:cNvSpPr txBox="1">
              <a:spLocks noChangeArrowheads="1"/>
            </p:cNvSpPr>
            <p:nvPr/>
          </p:nvSpPr>
          <p:spPr bwMode="auto">
            <a:xfrm>
              <a:off x="7459508" y="3533249"/>
              <a:ext cx="5857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i="1"/>
                <a:t>A</a:t>
              </a:r>
              <a:endParaRPr lang="zh-CN" altLang="en-US" b="1" i="1"/>
            </a:p>
          </p:txBody>
        </p:sp>
        <p:sp>
          <p:nvSpPr>
            <p:cNvPr id="6158" name="TextBox 22"/>
            <p:cNvSpPr txBox="1">
              <a:spLocks noChangeArrowheads="1"/>
            </p:cNvSpPr>
            <p:nvPr/>
          </p:nvSpPr>
          <p:spPr bwMode="auto">
            <a:xfrm>
              <a:off x="6258725" y="5200646"/>
              <a:ext cx="5857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i="1"/>
                <a:t>B</a:t>
              </a:r>
              <a:endParaRPr lang="zh-CN" altLang="en-US" b="1" i="1"/>
            </a:p>
          </p:txBody>
        </p:sp>
        <p:cxnSp>
          <p:nvCxnSpPr>
            <p:cNvPr id="6159" name="直接连接符 23"/>
            <p:cNvCxnSpPr>
              <a:cxnSpLocks noChangeShapeType="1"/>
            </p:cNvCxnSpPr>
            <p:nvPr/>
          </p:nvCxnSpPr>
          <p:spPr bwMode="auto">
            <a:xfrm>
              <a:off x="6551619" y="5517206"/>
              <a:ext cx="2655818" cy="0"/>
            </a:xfrm>
            <a:prstGeom prst="line">
              <a:avLst/>
            </a:prstGeom>
            <a:noFill/>
            <a:ln w="9525" algn="ctr">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6152" name="矩形 26"/>
          <p:cNvSpPr>
            <a:spLocks noChangeArrowheads="1"/>
          </p:cNvSpPr>
          <p:nvPr/>
        </p:nvSpPr>
        <p:spPr bwMode="auto">
          <a:xfrm>
            <a:off x="1003749" y="2104414"/>
            <a:ext cx="3257550" cy="53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spcBef>
                <a:spcPct val="50000"/>
              </a:spcBef>
            </a:pPr>
            <a:r>
              <a:rPr lang="en-US" altLang="zh-CN" b="1" dirty="0"/>
              <a:t>(1)  </a:t>
            </a:r>
            <a:r>
              <a:rPr lang="zh-CN" altLang="en-US" b="1" dirty="0"/>
              <a:t>基本牙型</a:t>
            </a:r>
            <a:endParaRPr lang="en-US" altLang="zh-CN" b="1" dirty="0"/>
          </a:p>
        </p:txBody>
      </p:sp>
      <p:sp>
        <p:nvSpPr>
          <p:cNvPr id="6153" name="矩形 28"/>
          <p:cNvSpPr>
            <a:spLocks noChangeArrowheads="1"/>
          </p:cNvSpPr>
          <p:nvPr/>
        </p:nvSpPr>
        <p:spPr bwMode="auto">
          <a:xfrm>
            <a:off x="936168" y="4732336"/>
            <a:ext cx="3257550" cy="53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spcBef>
                <a:spcPct val="50000"/>
              </a:spcBef>
            </a:pPr>
            <a:r>
              <a:rPr lang="en-US" altLang="zh-CN" b="1" dirty="0"/>
              <a:t>(2)  </a:t>
            </a:r>
            <a:r>
              <a:rPr lang="zh-CN" altLang="en-US" b="1" dirty="0"/>
              <a:t>原始三角形</a:t>
            </a:r>
            <a:endParaRPr lang="en-US" altLang="zh-CN" b="1" dirty="0"/>
          </a:p>
        </p:txBody>
      </p:sp>
      <p:sp>
        <p:nvSpPr>
          <p:cNvPr id="6154" name="矩形 29"/>
          <p:cNvSpPr>
            <a:spLocks noChangeArrowheads="1"/>
          </p:cNvSpPr>
          <p:nvPr/>
        </p:nvSpPr>
        <p:spPr bwMode="auto">
          <a:xfrm>
            <a:off x="377368" y="5195886"/>
            <a:ext cx="9793061" cy="979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spcBef>
                <a:spcPct val="50000"/>
              </a:spcBef>
            </a:pPr>
            <a:r>
              <a:rPr lang="en-US" altLang="zh-CN" b="1" dirty="0"/>
              <a:t>         </a:t>
            </a:r>
            <a:r>
              <a:rPr lang="zh-CN" altLang="en-US" b="1" dirty="0"/>
              <a:t>原始三角形是指由延长基本牙型的牙侧获得的三个连接点所形成的三角形，如图</a:t>
            </a:r>
            <a:r>
              <a:rPr lang="en-US" altLang="zh-CN" b="1" dirty="0"/>
              <a:t>9.1</a:t>
            </a:r>
            <a:r>
              <a:rPr lang="zh-CN" altLang="en-US" b="1" dirty="0"/>
              <a:t>中 ∆ </a:t>
            </a:r>
            <a:r>
              <a:rPr lang="en-US" altLang="zh-CN" b="1" i="1" dirty="0"/>
              <a:t>ABC </a:t>
            </a:r>
            <a:r>
              <a:rPr lang="zh-CN" altLang="en-US" b="1" dirty="0"/>
              <a:t>。</a:t>
            </a:r>
            <a:endParaRPr lang="en-US" altLang="zh-CN" sz="3200" b="1"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left)">
                                      <p:cBhvr>
                                        <p:cTn id="7" dur="300"/>
                                        <p:tgtEl>
                                          <p:spTgt spid="4">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6">
                                            <p:txEl>
                                              <p:pRg st="0" end="0"/>
                                            </p:txEl>
                                          </p:spTgt>
                                        </p:tgtEl>
                                        <p:attrNameLst>
                                          <p:attrName>style.visibility</p:attrName>
                                        </p:attrNameLst>
                                      </p:cBhvr>
                                      <p:to>
                                        <p:strVal val="visible"/>
                                      </p:to>
                                    </p:set>
                                    <p:animEffect transition="in" filter="wipe(left)">
                                      <p:cBhvr>
                                        <p:cTn id="12" dur="300"/>
                                        <p:tgtEl>
                                          <p:spTgt spid="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3">
                                            <p:txEl>
                                              <p:pRg st="0" end="0"/>
                                            </p:txEl>
                                          </p:spTgt>
                                        </p:tgtEl>
                                        <p:attrNameLst>
                                          <p:attrName>style.visibility</p:attrName>
                                        </p:attrNameLst>
                                      </p:cBhvr>
                                      <p:to>
                                        <p:strVal val="visible"/>
                                      </p:to>
                                    </p:set>
                                    <p:animEffect transition="in" filter="wipe(left)">
                                      <p:cBhvr>
                                        <p:cTn id="17" dur="3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2" fill="hold" nodeType="clickEffect">
                                  <p:stCondLst>
                                    <p:cond delay="0"/>
                                  </p:stCondLst>
                                  <p:childTnLst>
                                    <p:set>
                                      <p:cBhvr>
                                        <p:cTn id="21" dur="1" fill="hold">
                                          <p:stCondLst>
                                            <p:cond delay="0"/>
                                          </p:stCondLst>
                                        </p:cTn>
                                        <p:tgtEl>
                                          <p:spTgt spid="6151"/>
                                        </p:tgtEl>
                                        <p:attrNameLst>
                                          <p:attrName>style.visibility</p:attrName>
                                        </p:attrNameLst>
                                      </p:cBhvr>
                                      <p:to>
                                        <p:strVal val="visible"/>
                                      </p:to>
                                    </p:set>
                                    <p:anim calcmode="lin" valueType="num">
                                      <p:cBhvr additive="base">
                                        <p:cTn id="22" dur="500" fill="hold"/>
                                        <p:tgtEl>
                                          <p:spTgt spid="6151"/>
                                        </p:tgtEl>
                                        <p:attrNameLst>
                                          <p:attrName>ppt_x</p:attrName>
                                        </p:attrNameLst>
                                      </p:cBhvr>
                                      <p:tavLst>
                                        <p:tav tm="0">
                                          <p:val>
                                            <p:strVal val="1+#ppt_w/2"/>
                                          </p:val>
                                        </p:tav>
                                        <p:tav tm="100000">
                                          <p:val>
                                            <p:strVal val="#ppt_x"/>
                                          </p:val>
                                        </p:tav>
                                      </p:tavLst>
                                    </p:anim>
                                    <p:anim calcmode="lin" valueType="num">
                                      <p:cBhvr additive="base">
                                        <p:cTn id="23" dur="500" fill="hold"/>
                                        <p:tgtEl>
                                          <p:spTgt spid="6151"/>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6152"/>
                                        </p:tgtEl>
                                        <p:attrNameLst>
                                          <p:attrName>style.visibility</p:attrName>
                                        </p:attrNameLst>
                                      </p:cBhvr>
                                      <p:to>
                                        <p:strVal val="visible"/>
                                      </p:to>
                                    </p:set>
                                    <p:animEffect transition="in" filter="wipe(left)">
                                      <p:cBhvr>
                                        <p:cTn id="28" dur="500"/>
                                        <p:tgtEl>
                                          <p:spTgt spid="6152"/>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0"/>
                                  </p:stCondLst>
                                  <p:childTnLst>
                                    <p:set>
                                      <p:cBhvr>
                                        <p:cTn id="32" dur="1" fill="hold">
                                          <p:stCondLst>
                                            <p:cond delay="0"/>
                                          </p:stCondLst>
                                        </p:cTn>
                                        <p:tgtEl>
                                          <p:spTgt spid="6149"/>
                                        </p:tgtEl>
                                        <p:attrNameLst>
                                          <p:attrName>style.visibility</p:attrName>
                                        </p:attrNameLst>
                                      </p:cBhvr>
                                      <p:to>
                                        <p:strVal val="visible"/>
                                      </p:to>
                                    </p:set>
                                    <p:animEffect transition="in" filter="wipe(up)">
                                      <p:cBhvr>
                                        <p:cTn id="33" dur="500"/>
                                        <p:tgtEl>
                                          <p:spTgt spid="6149"/>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6153"/>
                                        </p:tgtEl>
                                        <p:attrNameLst>
                                          <p:attrName>style.visibility</p:attrName>
                                        </p:attrNameLst>
                                      </p:cBhvr>
                                      <p:to>
                                        <p:strVal val="visible"/>
                                      </p:to>
                                    </p:set>
                                    <p:animEffect transition="in" filter="wipe(left)">
                                      <p:cBhvr>
                                        <p:cTn id="38" dur="500"/>
                                        <p:tgtEl>
                                          <p:spTgt spid="6153"/>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6154"/>
                                        </p:tgtEl>
                                        <p:attrNameLst>
                                          <p:attrName>style.visibility</p:attrName>
                                        </p:attrNameLst>
                                      </p:cBhvr>
                                      <p:to>
                                        <p:strVal val="visible"/>
                                      </p:to>
                                    </p:set>
                                    <p:animEffect transition="in" filter="wipe(left)">
                                      <p:cBhvr>
                                        <p:cTn id="43" dur="500"/>
                                        <p:tgtEl>
                                          <p:spTgt spid="61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utoUpdateAnimBg="0"/>
      <p:bldP spid="4" grpId="0" build="p" autoUpdateAnimBg="0"/>
      <p:bldP spid="6149" grpId="0"/>
      <p:bldP spid="6" grpId="0" build="p" autoUpdateAnimBg="0"/>
      <p:bldP spid="6152" grpId="0"/>
      <p:bldP spid="6153" grpId="0"/>
      <p:bldP spid="6154"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灯片编号占位符 5"/>
          <p:cNvSpPr>
            <a:spLocks noGrp="1"/>
          </p:cNvSpPr>
          <p:nvPr>
            <p:ph type="sldNum" sz="quarter" idx="12"/>
          </p:nvPr>
        </p:nvSpPr>
        <p:spPr>
          <a:noFill/>
        </p:spPr>
        <p:txBody>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41FE45E5-0FAF-4490-A768-ED3E5C9A55B3}" type="slidenum">
              <a:rPr kumimoji="0" lang="zh-CN" altLang="en-US" sz="2200" smtClean="0">
                <a:solidFill>
                  <a:srgbClr val="0000FF"/>
                </a:solidFill>
              </a:rPr>
              <a:pPr eaLnBrk="1" hangingPunct="1"/>
              <a:t>50</a:t>
            </a:fld>
            <a:endParaRPr kumimoji="0" lang="en-US" altLang="zh-CN" sz="2200" smtClean="0">
              <a:solidFill>
                <a:srgbClr val="0000FF"/>
              </a:solidFill>
            </a:endParaRPr>
          </a:p>
        </p:txBody>
      </p:sp>
      <p:sp>
        <p:nvSpPr>
          <p:cNvPr id="109572" name="Text Box 4"/>
          <p:cNvSpPr txBox="1">
            <a:spLocks noChangeArrowheads="1"/>
          </p:cNvSpPr>
          <p:nvPr/>
        </p:nvSpPr>
        <p:spPr bwMode="auto">
          <a:xfrm>
            <a:off x="1049099" y="440640"/>
            <a:ext cx="44561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a:t>9.4.2 </a:t>
            </a:r>
            <a:r>
              <a:rPr lang="zh-CN" altLang="en-US" b="1"/>
              <a:t>螺纹综合检验</a:t>
            </a:r>
          </a:p>
        </p:txBody>
      </p:sp>
      <p:sp>
        <p:nvSpPr>
          <p:cNvPr id="109573" name="Text Box 5"/>
          <p:cNvSpPr txBox="1">
            <a:spLocks noChangeArrowheads="1"/>
          </p:cNvSpPr>
          <p:nvPr/>
        </p:nvSpPr>
        <p:spPr bwMode="auto">
          <a:xfrm>
            <a:off x="763349" y="897840"/>
            <a:ext cx="9193451"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        普通螺纹的综合检验是指使用螺纹量规检验被测螺纹某些几何参数偏差的综合结果。</a:t>
            </a:r>
          </a:p>
        </p:txBody>
      </p:sp>
      <p:sp>
        <p:nvSpPr>
          <p:cNvPr id="109574" name="Text Box 6"/>
          <p:cNvSpPr txBox="1">
            <a:spLocks noChangeArrowheads="1"/>
          </p:cNvSpPr>
          <p:nvPr/>
        </p:nvSpPr>
        <p:spPr bwMode="auto">
          <a:xfrm>
            <a:off x="1049099" y="1720165"/>
            <a:ext cx="967263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a:t>图</a:t>
            </a:r>
            <a:r>
              <a:rPr lang="en-US" altLang="zh-CN" b="1"/>
              <a:t>9.12</a:t>
            </a:r>
            <a:r>
              <a:rPr lang="zh-CN" altLang="en-US" b="1"/>
              <a:t>为检验内螺纹的量规 （螺纹塞规）。</a:t>
            </a:r>
          </a:p>
        </p:txBody>
      </p:sp>
      <p:grpSp>
        <p:nvGrpSpPr>
          <p:cNvPr id="109575" name="Group 7"/>
          <p:cNvGrpSpPr>
            <a:grpSpLocks/>
          </p:cNvGrpSpPr>
          <p:nvPr/>
        </p:nvGrpSpPr>
        <p:grpSpPr bwMode="auto">
          <a:xfrm>
            <a:off x="1718349" y="2109788"/>
            <a:ext cx="7142162" cy="4541837"/>
            <a:chOff x="863" y="1329"/>
            <a:chExt cx="4499" cy="2861"/>
          </a:xfrm>
        </p:grpSpPr>
        <p:pic>
          <p:nvPicPr>
            <p:cNvPr id="51207" name="Picture 8"/>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63" y="1329"/>
              <a:ext cx="4499" cy="25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1208" name="Text Box 9"/>
            <p:cNvSpPr txBox="1">
              <a:spLocks noChangeArrowheads="1"/>
            </p:cNvSpPr>
            <p:nvPr/>
          </p:nvSpPr>
          <p:spPr bwMode="auto">
            <a:xfrm>
              <a:off x="1163" y="3940"/>
              <a:ext cx="3737"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000" b="1"/>
                <a:t>图</a:t>
              </a:r>
              <a:r>
                <a:rPr lang="en-US" altLang="zh-CN" sz="2000" b="1"/>
                <a:t>9.12 </a:t>
              </a:r>
              <a:r>
                <a:rPr lang="zh-CN" altLang="en-US" sz="2000" b="1"/>
                <a:t>用螺纹塞规和光滑极限量塞规检验内螺纹</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09572"/>
                                        </p:tgtEl>
                                        <p:attrNameLst>
                                          <p:attrName>style.visibility</p:attrName>
                                        </p:attrNameLst>
                                      </p:cBhvr>
                                      <p:to>
                                        <p:strVal val="visible"/>
                                      </p:to>
                                    </p:set>
                                    <p:animEffect transition="in" filter="blinds(horizontal)">
                                      <p:cBhvr>
                                        <p:cTn id="7" dur="500"/>
                                        <p:tgtEl>
                                          <p:spTgt spid="10957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09573"/>
                                        </p:tgtEl>
                                        <p:attrNameLst>
                                          <p:attrName>style.visibility</p:attrName>
                                        </p:attrNameLst>
                                      </p:cBhvr>
                                      <p:to>
                                        <p:strVal val="visible"/>
                                      </p:to>
                                    </p:set>
                                    <p:animEffect transition="in" filter="wipe(left)">
                                      <p:cBhvr>
                                        <p:cTn id="12" dur="2000"/>
                                        <p:tgtEl>
                                          <p:spTgt spid="10957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09574"/>
                                        </p:tgtEl>
                                        <p:attrNameLst>
                                          <p:attrName>style.visibility</p:attrName>
                                        </p:attrNameLst>
                                      </p:cBhvr>
                                      <p:to>
                                        <p:strVal val="visible"/>
                                      </p:to>
                                    </p:set>
                                    <p:animEffect transition="in" filter="wipe(left)">
                                      <p:cBhvr>
                                        <p:cTn id="17" dur="2000"/>
                                        <p:tgtEl>
                                          <p:spTgt spid="109574"/>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 presetClass="entr" presetSubtype="4" fill="hold" nodeType="clickEffect">
                                  <p:stCondLst>
                                    <p:cond delay="0"/>
                                  </p:stCondLst>
                                  <p:childTnLst>
                                    <p:set>
                                      <p:cBhvr>
                                        <p:cTn id="21" dur="1" fill="hold">
                                          <p:stCondLst>
                                            <p:cond delay="0"/>
                                          </p:stCondLst>
                                        </p:cTn>
                                        <p:tgtEl>
                                          <p:spTgt spid="109575"/>
                                        </p:tgtEl>
                                        <p:attrNameLst>
                                          <p:attrName>style.visibility</p:attrName>
                                        </p:attrNameLst>
                                      </p:cBhvr>
                                      <p:to>
                                        <p:strVal val="visible"/>
                                      </p:to>
                                    </p:set>
                                    <p:anim calcmode="lin" valueType="num">
                                      <p:cBhvr additive="base">
                                        <p:cTn id="22" dur="2000" fill="hold"/>
                                        <p:tgtEl>
                                          <p:spTgt spid="109575"/>
                                        </p:tgtEl>
                                        <p:attrNameLst>
                                          <p:attrName>ppt_x</p:attrName>
                                        </p:attrNameLst>
                                      </p:cBhvr>
                                      <p:tavLst>
                                        <p:tav tm="0">
                                          <p:val>
                                            <p:strVal val="#ppt_x"/>
                                          </p:val>
                                        </p:tav>
                                        <p:tav tm="100000">
                                          <p:val>
                                            <p:strVal val="#ppt_x"/>
                                          </p:val>
                                        </p:tav>
                                      </p:tavLst>
                                    </p:anim>
                                    <p:anim calcmode="lin" valueType="num">
                                      <p:cBhvr additive="base">
                                        <p:cTn id="23" dur="2000" fill="hold"/>
                                        <p:tgtEl>
                                          <p:spTgt spid="10957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572" grpId="0"/>
      <p:bldP spid="109573" grpId="0"/>
      <p:bldP spid="109574"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灯片编号占位符 5"/>
          <p:cNvSpPr>
            <a:spLocks noGrp="1"/>
          </p:cNvSpPr>
          <p:nvPr>
            <p:ph type="sldNum" sz="quarter" idx="12"/>
          </p:nvPr>
        </p:nvSpPr>
        <p:spPr>
          <a:noFill/>
        </p:spPr>
        <p:txBody>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7A55F8D6-03AE-45BA-B37D-BB811B4245FC}" type="slidenum">
              <a:rPr kumimoji="0" lang="zh-CN" altLang="en-US" sz="2200" smtClean="0">
                <a:solidFill>
                  <a:srgbClr val="0000FF"/>
                </a:solidFill>
              </a:rPr>
              <a:pPr eaLnBrk="1" hangingPunct="1"/>
              <a:t>51</a:t>
            </a:fld>
            <a:endParaRPr kumimoji="0" lang="en-US" altLang="zh-CN" sz="2200" smtClean="0">
              <a:solidFill>
                <a:srgbClr val="0000FF"/>
              </a:solidFill>
            </a:endParaRPr>
          </a:p>
        </p:txBody>
      </p:sp>
      <p:sp>
        <p:nvSpPr>
          <p:cNvPr id="111620" name="Text Box 4"/>
          <p:cNvSpPr txBox="1">
            <a:spLocks noChangeArrowheads="1"/>
          </p:cNvSpPr>
          <p:nvPr/>
        </p:nvSpPr>
        <p:spPr bwMode="auto">
          <a:xfrm>
            <a:off x="1634331" y="577397"/>
            <a:ext cx="774223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图</a:t>
            </a:r>
            <a:r>
              <a:rPr lang="en-US" altLang="zh-CN" b="1" dirty="0"/>
              <a:t>9.13</a:t>
            </a:r>
            <a:r>
              <a:rPr lang="zh-CN" altLang="en-US" b="1" dirty="0"/>
              <a:t>为检验外螺纹的量规（螺纹环规）。</a:t>
            </a:r>
          </a:p>
        </p:txBody>
      </p:sp>
      <p:grpSp>
        <p:nvGrpSpPr>
          <p:cNvPr id="111621" name="Group 5"/>
          <p:cNvGrpSpPr>
            <a:grpSpLocks/>
          </p:cNvGrpSpPr>
          <p:nvPr/>
        </p:nvGrpSpPr>
        <p:grpSpPr bwMode="auto">
          <a:xfrm>
            <a:off x="1546225" y="1150477"/>
            <a:ext cx="7918450" cy="5195887"/>
            <a:chOff x="974" y="517"/>
            <a:chExt cx="4988" cy="3273"/>
          </a:xfrm>
        </p:grpSpPr>
        <p:sp>
          <p:nvSpPr>
            <p:cNvPr id="52229" name="Text Box 6"/>
            <p:cNvSpPr txBox="1">
              <a:spLocks noChangeArrowheads="1"/>
            </p:cNvSpPr>
            <p:nvPr/>
          </p:nvSpPr>
          <p:spPr bwMode="auto">
            <a:xfrm>
              <a:off x="1275" y="3540"/>
              <a:ext cx="3737"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000" b="1"/>
                <a:t>图 </a:t>
              </a:r>
              <a:r>
                <a:rPr lang="en-US" altLang="zh-CN" sz="2000" b="1"/>
                <a:t>9.13 </a:t>
              </a:r>
              <a:r>
                <a:rPr lang="zh-CN" altLang="en-US" sz="2000" b="1"/>
                <a:t>螺纹环规和光滑极限卡规检验外螺纹</a:t>
              </a:r>
            </a:p>
          </p:txBody>
        </p:sp>
        <p:pic>
          <p:nvPicPr>
            <p:cNvPr id="52230"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4" y="517"/>
              <a:ext cx="4988" cy="29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11620"/>
                                        </p:tgtEl>
                                        <p:attrNameLst>
                                          <p:attrName>style.visibility</p:attrName>
                                        </p:attrNameLst>
                                      </p:cBhvr>
                                      <p:to>
                                        <p:strVal val="visible"/>
                                      </p:to>
                                    </p:set>
                                    <p:animEffect transition="in" filter="blinds(horizontal)">
                                      <p:cBhvr>
                                        <p:cTn id="7" dur="2000"/>
                                        <p:tgtEl>
                                          <p:spTgt spid="11162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nodeType="clickEffect">
                                  <p:stCondLst>
                                    <p:cond delay="0"/>
                                  </p:stCondLst>
                                  <p:childTnLst>
                                    <p:set>
                                      <p:cBhvr>
                                        <p:cTn id="11" dur="1" fill="hold">
                                          <p:stCondLst>
                                            <p:cond delay="0"/>
                                          </p:stCondLst>
                                        </p:cTn>
                                        <p:tgtEl>
                                          <p:spTgt spid="111621"/>
                                        </p:tgtEl>
                                        <p:attrNameLst>
                                          <p:attrName>style.visibility</p:attrName>
                                        </p:attrNameLst>
                                      </p:cBhvr>
                                      <p:to>
                                        <p:strVal val="visible"/>
                                      </p:to>
                                    </p:set>
                                    <p:anim calcmode="lin" valueType="num">
                                      <p:cBhvr additive="base">
                                        <p:cTn id="12" dur="2000" fill="hold"/>
                                        <p:tgtEl>
                                          <p:spTgt spid="111621"/>
                                        </p:tgtEl>
                                        <p:attrNameLst>
                                          <p:attrName>ppt_x</p:attrName>
                                        </p:attrNameLst>
                                      </p:cBhvr>
                                      <p:tavLst>
                                        <p:tav tm="0">
                                          <p:val>
                                            <p:strVal val="#ppt_x"/>
                                          </p:val>
                                        </p:tav>
                                        <p:tav tm="100000">
                                          <p:val>
                                            <p:strVal val="#ppt_x"/>
                                          </p:val>
                                        </p:tav>
                                      </p:tavLst>
                                    </p:anim>
                                    <p:anim calcmode="lin" valueType="num">
                                      <p:cBhvr additive="base">
                                        <p:cTn id="13" dur="2000" fill="hold"/>
                                        <p:tgtEl>
                                          <p:spTgt spid="1116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620"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灯片编号占位符 5"/>
          <p:cNvSpPr>
            <a:spLocks noGrp="1"/>
          </p:cNvSpPr>
          <p:nvPr>
            <p:ph type="sldNum" sz="quarter" idx="12"/>
          </p:nvPr>
        </p:nvSpPr>
        <p:spPr>
          <a:noFill/>
        </p:spPr>
        <p:txBody>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18313287-7152-4BB5-9088-5C600DF306F0}" type="slidenum">
              <a:rPr kumimoji="0" lang="zh-CN" altLang="en-US" sz="2200" smtClean="0">
                <a:solidFill>
                  <a:srgbClr val="0000FF"/>
                </a:solidFill>
              </a:rPr>
              <a:pPr eaLnBrk="1" hangingPunct="1"/>
              <a:t>52</a:t>
            </a:fld>
            <a:endParaRPr kumimoji="0" lang="en-US" altLang="zh-CN" sz="2200" smtClean="0">
              <a:solidFill>
                <a:srgbClr val="0000FF"/>
              </a:solidFill>
            </a:endParaRPr>
          </a:p>
        </p:txBody>
      </p:sp>
      <p:sp>
        <p:nvSpPr>
          <p:cNvPr id="112644" name="Text Box 4"/>
          <p:cNvSpPr txBox="1">
            <a:spLocks noChangeArrowheads="1"/>
          </p:cNvSpPr>
          <p:nvPr/>
        </p:nvSpPr>
        <p:spPr bwMode="auto">
          <a:xfrm>
            <a:off x="1037540" y="679450"/>
            <a:ext cx="96488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螺纹量规分通规和止规，它们都是按泰勒原则设计的。</a:t>
            </a:r>
          </a:p>
        </p:txBody>
      </p:sp>
      <p:sp>
        <p:nvSpPr>
          <p:cNvPr id="112645" name="Text Box 5"/>
          <p:cNvSpPr txBox="1">
            <a:spLocks noChangeArrowheads="1"/>
          </p:cNvSpPr>
          <p:nvPr/>
        </p:nvSpPr>
        <p:spPr bwMode="auto">
          <a:xfrm>
            <a:off x="502553" y="1152525"/>
            <a:ext cx="9902598" cy="18651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dirty="0"/>
              <a:t>        </a:t>
            </a:r>
            <a:r>
              <a:rPr lang="zh-CN" altLang="en-US" b="1" dirty="0">
                <a:solidFill>
                  <a:srgbClr val="FF0000"/>
                </a:solidFill>
              </a:rPr>
              <a:t>螺纹通规</a:t>
            </a:r>
            <a:r>
              <a:rPr lang="zh-CN" altLang="en-US" b="1" dirty="0"/>
              <a:t>是模拟被测螺纹的最大实体牙型，并具有完全牙型。通规的长度等于被测螺纹的旋合长度。它</a:t>
            </a:r>
            <a:r>
              <a:rPr lang="zh-CN" altLang="en-US" b="1" dirty="0">
                <a:solidFill>
                  <a:srgbClr val="FF0000"/>
                </a:solidFill>
              </a:rPr>
              <a:t>检验被测螺纹的作用中径</a:t>
            </a:r>
            <a:r>
              <a:rPr lang="zh-CN" altLang="en-US" b="1" dirty="0"/>
              <a:t>是否超出其最大实体牙型的中径，合格的零件应该能旋合通过。通规还顺便用来</a:t>
            </a:r>
            <a:r>
              <a:rPr lang="zh-CN" altLang="en-US" b="1" dirty="0">
                <a:solidFill>
                  <a:srgbClr val="FF0000"/>
                </a:solidFill>
              </a:rPr>
              <a:t>检验螺纹的底径</a:t>
            </a:r>
            <a:r>
              <a:rPr lang="zh-CN" altLang="en-US" b="1" dirty="0"/>
              <a:t>。</a:t>
            </a:r>
          </a:p>
        </p:txBody>
      </p:sp>
      <p:sp>
        <p:nvSpPr>
          <p:cNvPr id="112646" name="Text Box 6"/>
          <p:cNvSpPr txBox="1">
            <a:spLocks noChangeArrowheads="1"/>
          </p:cNvSpPr>
          <p:nvPr/>
        </p:nvSpPr>
        <p:spPr bwMode="auto">
          <a:xfrm>
            <a:off x="421137" y="2905121"/>
            <a:ext cx="10029825" cy="14219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dirty="0">
                <a:solidFill>
                  <a:srgbClr val="FF0000"/>
                </a:solidFill>
              </a:rPr>
              <a:t>        螺纹止规</a:t>
            </a:r>
            <a:r>
              <a:rPr lang="zh-CN" altLang="en-US" b="1" dirty="0"/>
              <a:t>用来</a:t>
            </a:r>
            <a:r>
              <a:rPr lang="zh-CN" altLang="en-US" b="1" dirty="0">
                <a:solidFill>
                  <a:srgbClr val="FF0000"/>
                </a:solidFill>
              </a:rPr>
              <a:t>检验被测螺纹的单一中径</a:t>
            </a:r>
            <a:r>
              <a:rPr lang="zh-CN" altLang="en-US" b="1" dirty="0"/>
              <a:t>是否超出其最小实体中径，因此，采用截短牙型，并且只有</a:t>
            </a:r>
            <a:r>
              <a:rPr lang="en-US" altLang="zh-CN" b="1" dirty="0"/>
              <a:t>2~3</a:t>
            </a:r>
            <a:r>
              <a:rPr lang="zh-CN" altLang="en-US" b="1" dirty="0"/>
              <a:t>个螺距的旋合长度，以避免螺距偏差和牙侧角偏差对测量结果的影响。</a:t>
            </a:r>
          </a:p>
        </p:txBody>
      </p:sp>
      <p:sp>
        <p:nvSpPr>
          <p:cNvPr id="112647" name="Text Box 7"/>
          <p:cNvSpPr txBox="1">
            <a:spLocks noChangeArrowheads="1"/>
          </p:cNvSpPr>
          <p:nvPr/>
        </p:nvSpPr>
        <p:spPr bwMode="auto">
          <a:xfrm>
            <a:off x="776288" y="4321629"/>
            <a:ext cx="9442450" cy="968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dirty="0">
                <a:solidFill>
                  <a:srgbClr val="FF0000"/>
                </a:solidFill>
              </a:rPr>
              <a:t> </a:t>
            </a:r>
            <a:r>
              <a:rPr lang="zh-CN" altLang="en-US" b="1" dirty="0"/>
              <a:t>对于被测内螺纹的小径可用光滑极限塞规检验（</a:t>
            </a:r>
            <a:r>
              <a:rPr lang="en-US" altLang="zh-CN" b="1" dirty="0"/>
              <a:t>9.12</a:t>
            </a:r>
            <a:r>
              <a:rPr lang="zh-CN" altLang="en-US" b="1" dirty="0"/>
              <a:t>所示）。</a:t>
            </a:r>
          </a:p>
          <a:p>
            <a:pPr eaLnBrk="1" hangingPunct="1">
              <a:lnSpc>
                <a:spcPct val="120000"/>
              </a:lnSpc>
            </a:pPr>
            <a:r>
              <a:rPr lang="zh-CN" altLang="en-US" b="1" dirty="0"/>
              <a:t> 对于被测外螺纹的大径可用光滑极限卡规检验（</a:t>
            </a:r>
            <a:r>
              <a:rPr lang="en-US" altLang="zh-CN" b="1" dirty="0"/>
              <a:t>9.13</a:t>
            </a:r>
            <a:r>
              <a:rPr lang="zh-CN" altLang="en-US" b="1" dirty="0"/>
              <a:t>所示）。</a:t>
            </a:r>
          </a:p>
        </p:txBody>
      </p:sp>
      <p:sp>
        <p:nvSpPr>
          <p:cNvPr id="7" name="圆角矩形 6">
            <a:hlinkClick r:id="rId2" action="ppaction://hlinksldjump"/>
          </p:cNvPr>
          <p:cNvSpPr/>
          <p:nvPr/>
        </p:nvSpPr>
        <p:spPr bwMode="auto">
          <a:xfrm>
            <a:off x="9415463" y="6279356"/>
            <a:ext cx="1485900" cy="550068"/>
          </a:xfrm>
          <a:prstGeom prst="roundRect">
            <a:avLst/>
          </a:prstGeom>
          <a:noFill/>
          <a:ln w="38100" cap="flat" cmpd="sng" algn="ctr">
            <a:solidFill>
              <a:schemeClr val="accent1">
                <a:lumMod val="7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zh-CN" altLang="en-US" sz="2400" b="1" i="0" u="none" strike="noStrike" cap="none" normalizeH="0" baseline="0" dirty="0" smtClean="0">
                <a:ln>
                  <a:noFill/>
                </a:ln>
                <a:solidFill>
                  <a:schemeClr val="tx1"/>
                </a:solidFill>
                <a:effectLst/>
                <a:latin typeface="方正舒体" pitchFamily="2" charset="-122"/>
                <a:ea typeface="方正舒体" pitchFamily="2" charset="-122"/>
              </a:rPr>
              <a:t>返回</a:t>
            </a:r>
            <a:r>
              <a:rPr kumimoji="1" lang="zh-CN" altLang="en-US" sz="2400" b="1" i="0" u="none" strike="noStrike" cap="none" normalizeH="0" baseline="0" dirty="0" smtClean="0">
                <a:ln>
                  <a:noFill/>
                </a:ln>
                <a:solidFill>
                  <a:srgbClr val="FF0000"/>
                </a:solidFill>
                <a:effectLst/>
                <a:latin typeface="方正舒体" pitchFamily="2" charset="-122"/>
                <a:ea typeface="方正舒体" pitchFamily="2" charset="-122"/>
              </a:rPr>
              <a:t>目录</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2644"/>
                                        </p:tgtEl>
                                        <p:attrNameLst>
                                          <p:attrName>style.visibility</p:attrName>
                                        </p:attrNameLst>
                                      </p:cBhvr>
                                      <p:to>
                                        <p:strVal val="visible"/>
                                      </p:to>
                                    </p:set>
                                    <p:animEffect transition="in" filter="wipe(left)">
                                      <p:cBhvr>
                                        <p:cTn id="7" dur="2000"/>
                                        <p:tgtEl>
                                          <p:spTgt spid="11264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2645"/>
                                        </p:tgtEl>
                                        <p:attrNameLst>
                                          <p:attrName>style.visibility</p:attrName>
                                        </p:attrNameLst>
                                      </p:cBhvr>
                                      <p:to>
                                        <p:strVal val="visible"/>
                                      </p:to>
                                    </p:set>
                                    <p:animEffect transition="in" filter="wipe(left)">
                                      <p:cBhvr>
                                        <p:cTn id="12" dur="2000"/>
                                        <p:tgtEl>
                                          <p:spTgt spid="11264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12646"/>
                                        </p:tgtEl>
                                        <p:attrNameLst>
                                          <p:attrName>style.visibility</p:attrName>
                                        </p:attrNameLst>
                                      </p:cBhvr>
                                      <p:to>
                                        <p:strVal val="visible"/>
                                      </p:to>
                                    </p:set>
                                    <p:animEffect transition="in" filter="wipe(left)">
                                      <p:cBhvr>
                                        <p:cTn id="17" dur="2000"/>
                                        <p:tgtEl>
                                          <p:spTgt spid="11264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12647"/>
                                        </p:tgtEl>
                                        <p:attrNameLst>
                                          <p:attrName>style.visibility</p:attrName>
                                        </p:attrNameLst>
                                      </p:cBhvr>
                                      <p:to>
                                        <p:strVal val="visible"/>
                                      </p:to>
                                    </p:set>
                                    <p:animEffect transition="in" filter="wipe(left)">
                                      <p:cBhvr>
                                        <p:cTn id="22" dur="2000"/>
                                        <p:tgtEl>
                                          <p:spTgt spid="1126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44" grpId="0"/>
      <p:bldP spid="112645" grpId="0"/>
      <p:bldP spid="112646" grpId="0"/>
      <p:bldP spid="112647"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灯片编号占位符 3"/>
          <p:cNvSpPr>
            <a:spLocks noGrp="1"/>
          </p:cNvSpPr>
          <p:nvPr>
            <p:ph type="sldNum" sz="quarter" idx="12"/>
          </p:nvPr>
        </p:nvSpPr>
        <p:spPr>
          <a:noFill/>
        </p:spPr>
        <p:txBody>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D0812897-C1CC-4C34-B8A0-FAEBDC5BDE4C}" type="slidenum">
              <a:rPr kumimoji="0" lang="zh-CN" altLang="en-US" sz="2200" smtClean="0">
                <a:solidFill>
                  <a:srgbClr val="0000FF"/>
                </a:solidFill>
              </a:rPr>
              <a:pPr eaLnBrk="1" hangingPunct="1"/>
              <a:t>53</a:t>
            </a:fld>
            <a:endParaRPr kumimoji="0" lang="en-US" altLang="zh-CN" sz="2200" smtClean="0">
              <a:solidFill>
                <a:srgbClr val="0000FF"/>
              </a:solidFill>
            </a:endParaRPr>
          </a:p>
        </p:txBody>
      </p:sp>
      <p:sp>
        <p:nvSpPr>
          <p:cNvPr id="27655" name="Text Box 7"/>
          <p:cNvSpPr txBox="1">
            <a:spLocks noChangeArrowheads="1"/>
          </p:cNvSpPr>
          <p:nvPr/>
        </p:nvSpPr>
        <p:spPr bwMode="auto">
          <a:xfrm>
            <a:off x="554038" y="4274901"/>
            <a:ext cx="9177337" cy="592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3200" b="1">
                <a:solidFill>
                  <a:srgbClr val="0000FF"/>
                </a:solidFill>
              </a:rPr>
              <a:t>作业: </a:t>
            </a:r>
            <a:r>
              <a:rPr lang="zh-CN" altLang="en-US" sz="3200" b="1"/>
              <a:t>思考题1、2，作业题 1、3 </a:t>
            </a:r>
          </a:p>
        </p:txBody>
      </p:sp>
      <p:sp>
        <p:nvSpPr>
          <p:cNvPr id="27665" name="Text Box 17"/>
          <p:cNvSpPr txBox="1">
            <a:spLocks noChangeArrowheads="1"/>
          </p:cNvSpPr>
          <p:nvPr/>
        </p:nvSpPr>
        <p:spPr bwMode="auto">
          <a:xfrm>
            <a:off x="912814" y="1018939"/>
            <a:ext cx="5952444" cy="654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ctr" eaLnBrk="1" hangingPunct="1">
              <a:spcBef>
                <a:spcPct val="50000"/>
              </a:spcBef>
            </a:pPr>
            <a:r>
              <a:rPr lang="zh-CN" altLang="en-US" sz="3600" b="1" dirty="0">
                <a:solidFill>
                  <a:srgbClr val="FF0000"/>
                </a:solidFill>
              </a:rPr>
              <a:t>本章重点:</a:t>
            </a:r>
          </a:p>
        </p:txBody>
      </p:sp>
      <p:sp>
        <p:nvSpPr>
          <p:cNvPr id="27666" name="Text Box 18"/>
          <p:cNvSpPr txBox="1">
            <a:spLocks noChangeArrowheads="1"/>
          </p:cNvSpPr>
          <p:nvPr/>
        </p:nvSpPr>
        <p:spPr bwMode="auto">
          <a:xfrm>
            <a:off x="554038" y="1809514"/>
            <a:ext cx="10617200" cy="22018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30000"/>
              </a:lnSpc>
              <a:spcBef>
                <a:spcPct val="50000"/>
              </a:spcBef>
            </a:pPr>
            <a:r>
              <a:rPr lang="zh-CN" altLang="en-US" sz="3200" b="1" dirty="0"/>
              <a:t>1. 螺纹的主要几何参数及其对螺纹结合互换性的影响；</a:t>
            </a:r>
          </a:p>
          <a:p>
            <a:pPr eaLnBrk="1" hangingPunct="1">
              <a:spcBef>
                <a:spcPct val="50000"/>
              </a:spcBef>
            </a:pPr>
            <a:r>
              <a:rPr lang="zh-CN" altLang="en-US" sz="3200" b="1" dirty="0"/>
              <a:t>2. 螺纹公差(公差带的构成)和螺纹精度的概念；</a:t>
            </a:r>
          </a:p>
          <a:p>
            <a:pPr eaLnBrk="1" hangingPunct="1">
              <a:spcBef>
                <a:spcPct val="50000"/>
              </a:spcBef>
            </a:pPr>
            <a:r>
              <a:rPr lang="en-US" altLang="zh-CN" sz="3200" b="1" dirty="0"/>
              <a:t>3. </a:t>
            </a:r>
            <a:r>
              <a:rPr lang="zh-CN" altLang="en-US" sz="3200" b="1" dirty="0"/>
              <a:t>螺纹在</a:t>
            </a:r>
            <a:r>
              <a:rPr lang="zh-CN" altLang="en-US" sz="3200" b="1" dirty="0">
                <a:solidFill>
                  <a:srgbClr val="FF0000"/>
                </a:solidFill>
              </a:rPr>
              <a:t>图样上的标注</a:t>
            </a:r>
            <a:r>
              <a:rPr lang="zh-CN" altLang="en-US" sz="3200" b="1" dirty="0"/>
              <a:t>。</a:t>
            </a:r>
          </a:p>
        </p:txBody>
      </p:sp>
      <p:sp>
        <p:nvSpPr>
          <p:cNvPr id="6" name="圆角矩形 5">
            <a:hlinkClick r:id="rId2" action="ppaction://hlinksldjump"/>
          </p:cNvPr>
          <p:cNvSpPr/>
          <p:nvPr/>
        </p:nvSpPr>
        <p:spPr bwMode="auto">
          <a:xfrm>
            <a:off x="9415463" y="6279356"/>
            <a:ext cx="1485900" cy="550068"/>
          </a:xfrm>
          <a:prstGeom prst="roundRect">
            <a:avLst/>
          </a:prstGeom>
          <a:noFill/>
          <a:ln w="38100" cap="flat" cmpd="sng" algn="ctr">
            <a:solidFill>
              <a:schemeClr val="accent1">
                <a:lumMod val="7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zh-CN" altLang="en-US" sz="2400" b="1" i="0" u="none" strike="noStrike" cap="none" normalizeH="0" baseline="0" dirty="0" smtClean="0">
                <a:ln>
                  <a:noFill/>
                </a:ln>
                <a:solidFill>
                  <a:schemeClr val="tx1"/>
                </a:solidFill>
                <a:effectLst/>
                <a:latin typeface="方正舒体" pitchFamily="2" charset="-122"/>
                <a:ea typeface="方正舒体" pitchFamily="2" charset="-122"/>
              </a:rPr>
              <a:t>返回</a:t>
            </a:r>
            <a:r>
              <a:rPr kumimoji="1" lang="zh-CN" altLang="en-US" sz="2400" b="1" i="0" u="none" strike="noStrike" cap="none" normalizeH="0" baseline="0" dirty="0" smtClean="0">
                <a:ln>
                  <a:noFill/>
                </a:ln>
                <a:solidFill>
                  <a:srgbClr val="FF0000"/>
                </a:solidFill>
                <a:effectLst/>
                <a:latin typeface="方正舒体" pitchFamily="2" charset="-122"/>
                <a:ea typeface="方正舒体" pitchFamily="2" charset="-122"/>
              </a:rPr>
              <a:t>目录</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1000"/>
                                  </p:stCondLst>
                                  <p:childTnLst>
                                    <p:set>
                                      <p:cBhvr>
                                        <p:cTn id="6" dur="1" fill="hold">
                                          <p:stCondLst>
                                            <p:cond delay="0"/>
                                          </p:stCondLst>
                                        </p:cTn>
                                        <p:tgtEl>
                                          <p:spTgt spid="27665">
                                            <p:txEl>
                                              <p:pRg st="0" end="0"/>
                                            </p:txEl>
                                          </p:spTgt>
                                        </p:tgtEl>
                                        <p:attrNameLst>
                                          <p:attrName>style.visibility</p:attrName>
                                        </p:attrNameLst>
                                      </p:cBhvr>
                                      <p:to>
                                        <p:strVal val="visible"/>
                                      </p:to>
                                    </p:set>
                                    <p:animEffect transition="in" filter="wipe(left)">
                                      <p:cBhvr>
                                        <p:cTn id="7" dur="500"/>
                                        <p:tgtEl>
                                          <p:spTgt spid="2766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7666">
                                            <p:txEl>
                                              <p:pRg st="0" end="0"/>
                                            </p:txEl>
                                          </p:spTgt>
                                        </p:tgtEl>
                                        <p:attrNameLst>
                                          <p:attrName>style.visibility</p:attrName>
                                        </p:attrNameLst>
                                      </p:cBhvr>
                                      <p:to>
                                        <p:strVal val="visible"/>
                                      </p:to>
                                    </p:set>
                                    <p:animEffect transition="in" filter="wipe(left)">
                                      <p:cBhvr>
                                        <p:cTn id="12" dur="500"/>
                                        <p:tgtEl>
                                          <p:spTgt spid="27666">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7666">
                                            <p:txEl>
                                              <p:pRg st="1" end="1"/>
                                            </p:txEl>
                                          </p:spTgt>
                                        </p:tgtEl>
                                        <p:attrNameLst>
                                          <p:attrName>style.visibility</p:attrName>
                                        </p:attrNameLst>
                                      </p:cBhvr>
                                      <p:to>
                                        <p:strVal val="visible"/>
                                      </p:to>
                                    </p:set>
                                    <p:animEffect transition="in" filter="wipe(left)">
                                      <p:cBhvr>
                                        <p:cTn id="17" dur="500"/>
                                        <p:tgtEl>
                                          <p:spTgt spid="27666">
                                            <p:txEl>
                                              <p:pRg st="1" end="1"/>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7666">
                                            <p:txEl>
                                              <p:pRg st="2" end="2"/>
                                            </p:txEl>
                                          </p:spTgt>
                                        </p:tgtEl>
                                        <p:attrNameLst>
                                          <p:attrName>style.visibility</p:attrName>
                                        </p:attrNameLst>
                                      </p:cBhvr>
                                      <p:to>
                                        <p:strVal val="visible"/>
                                      </p:to>
                                    </p:set>
                                    <p:animEffect transition="in" filter="wipe(left)">
                                      <p:cBhvr>
                                        <p:cTn id="22" dur="500"/>
                                        <p:tgtEl>
                                          <p:spTgt spid="27666">
                                            <p:txEl>
                                              <p:pRg st="2" end="2"/>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7655">
                                            <p:txEl>
                                              <p:pRg st="0" end="0"/>
                                            </p:txEl>
                                          </p:spTgt>
                                        </p:tgtEl>
                                        <p:attrNameLst>
                                          <p:attrName>style.visibility</p:attrName>
                                        </p:attrNameLst>
                                      </p:cBhvr>
                                      <p:to>
                                        <p:strVal val="visible"/>
                                      </p:to>
                                    </p:set>
                                    <p:animEffect transition="in" filter="wipe(left)">
                                      <p:cBhvr>
                                        <p:cTn id="27" dur="500"/>
                                        <p:tgtEl>
                                          <p:spTgt spid="2765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5" grpId="0" build="p" autoUpdateAnimBg="0"/>
      <p:bldP spid="27665" grpId="0" build="p" autoUpdateAnimBg="0" advAuto="1000"/>
      <p:bldP spid="27666" grpId="0" build="p" autoUpdateAnimBg="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灯片编号占位符 5"/>
          <p:cNvSpPr>
            <a:spLocks noGrp="1"/>
          </p:cNvSpPr>
          <p:nvPr>
            <p:ph type="sldNum" sz="quarter" idx="12"/>
          </p:nvPr>
        </p:nvSpPr>
        <p:spPr>
          <a:noFill/>
        </p:spPr>
        <p:txBody>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4B48088C-CB44-453F-9046-856C0C297113}" type="slidenum">
              <a:rPr kumimoji="0" lang="zh-CN" altLang="en-US" sz="2200" smtClean="0">
                <a:solidFill>
                  <a:srgbClr val="0000FF"/>
                </a:solidFill>
              </a:rPr>
              <a:pPr eaLnBrk="1" hangingPunct="1"/>
              <a:t>54</a:t>
            </a:fld>
            <a:endParaRPr kumimoji="0" lang="en-US" altLang="zh-CN" sz="2200" smtClean="0">
              <a:solidFill>
                <a:srgbClr val="0000FF"/>
              </a:solidFill>
            </a:endParaRPr>
          </a:p>
        </p:txBody>
      </p:sp>
      <p:sp>
        <p:nvSpPr>
          <p:cNvPr id="114692" name="Text Box 4"/>
          <p:cNvSpPr txBox="1">
            <a:spLocks noChangeArrowheads="1"/>
          </p:cNvSpPr>
          <p:nvPr/>
        </p:nvSpPr>
        <p:spPr bwMode="auto">
          <a:xfrm>
            <a:off x="3298825" y="168275"/>
            <a:ext cx="2347913"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3200" b="1"/>
              <a:t>课 堂 练 习</a:t>
            </a:r>
          </a:p>
        </p:txBody>
      </p:sp>
      <p:sp>
        <p:nvSpPr>
          <p:cNvPr id="114693" name="Text Box 5"/>
          <p:cNvSpPr txBox="1">
            <a:spLocks noChangeArrowheads="1"/>
          </p:cNvSpPr>
          <p:nvPr/>
        </p:nvSpPr>
        <p:spPr bwMode="auto">
          <a:xfrm>
            <a:off x="876290" y="782638"/>
            <a:ext cx="10227139" cy="604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sz="2700" b="1" dirty="0"/>
              <a:t> </a:t>
            </a:r>
            <a:r>
              <a:rPr lang="zh-CN" altLang="en-US" sz="2700" b="1" dirty="0" smtClean="0"/>
              <a:t> </a:t>
            </a:r>
            <a:r>
              <a:rPr lang="zh-CN" altLang="en-US" sz="2700" b="1" dirty="0"/>
              <a:t>查表确定</a:t>
            </a:r>
            <a:r>
              <a:rPr lang="en-US" altLang="zh-CN" sz="2700" b="1" dirty="0"/>
              <a:t>M18×2—6h</a:t>
            </a:r>
            <a:r>
              <a:rPr lang="zh-CN" altLang="en-US" sz="2700" b="1" dirty="0"/>
              <a:t>的中径的极限偏差，并画出尺寸公差带图。</a:t>
            </a:r>
          </a:p>
        </p:txBody>
      </p:sp>
      <p:sp>
        <p:nvSpPr>
          <p:cNvPr id="114694" name="Text Box 6"/>
          <p:cNvSpPr txBox="1">
            <a:spLocks noChangeArrowheads="1"/>
          </p:cNvSpPr>
          <p:nvPr/>
        </p:nvSpPr>
        <p:spPr bwMode="auto">
          <a:xfrm>
            <a:off x="877888" y="1944688"/>
            <a:ext cx="3489325" cy="515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2700" b="1"/>
              <a:t>（1）</a:t>
            </a:r>
            <a:r>
              <a:rPr lang="zh-CN" altLang="en-US" sz="2700" b="1"/>
              <a:t>根据</a:t>
            </a:r>
            <a:r>
              <a:rPr lang="en-US" altLang="zh-CN" sz="2700" b="1"/>
              <a:t>M18×2</a:t>
            </a:r>
            <a:endParaRPr lang="zh-CN" altLang="en-US" sz="2700" b="1"/>
          </a:p>
        </p:txBody>
      </p:sp>
      <p:sp>
        <p:nvSpPr>
          <p:cNvPr id="114695" name="AutoShape 7"/>
          <p:cNvSpPr>
            <a:spLocks noChangeArrowheads="1"/>
          </p:cNvSpPr>
          <p:nvPr/>
        </p:nvSpPr>
        <p:spPr bwMode="auto">
          <a:xfrm>
            <a:off x="4752975" y="2819400"/>
            <a:ext cx="3130550" cy="873125"/>
          </a:xfrm>
          <a:prstGeom prst="notchedRightArrow">
            <a:avLst>
              <a:gd name="adj1" fmla="val 50000"/>
              <a:gd name="adj2" fmla="val 89636"/>
            </a:avLst>
          </a:prstGeom>
          <a:noFill/>
          <a:ln w="381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4494" tIns="52246" rIns="104494" bIns="52246" anchor="ctr"/>
          <a:lstStyle/>
          <a:p>
            <a:pPr algn="ctr" defTabSz="1044575"/>
            <a:r>
              <a:rPr lang="zh-CN" altLang="en-US" sz="2700" dirty="0"/>
              <a:t>查表9</a:t>
            </a:r>
            <a:r>
              <a:rPr lang="zh-CN" altLang="en-US" sz="2700" dirty="0" smtClean="0"/>
              <a:t>.</a:t>
            </a:r>
            <a:r>
              <a:rPr lang="en-US" altLang="zh-CN" sz="2700" dirty="0" smtClean="0"/>
              <a:t>3</a:t>
            </a:r>
            <a:r>
              <a:rPr lang="zh-CN" altLang="en-US" sz="2700" dirty="0" smtClean="0"/>
              <a:t>和</a:t>
            </a:r>
            <a:r>
              <a:rPr lang="zh-CN" altLang="en-US" sz="2700" dirty="0"/>
              <a:t>表9</a:t>
            </a:r>
            <a:r>
              <a:rPr lang="zh-CN" altLang="en-US" sz="2700" dirty="0" smtClean="0"/>
              <a:t>.</a:t>
            </a:r>
            <a:r>
              <a:rPr lang="en-US" altLang="zh-CN" sz="2700" dirty="0" smtClean="0"/>
              <a:t>5</a:t>
            </a:r>
            <a:endParaRPr lang="zh-CN" altLang="en-US" sz="2700" dirty="0"/>
          </a:p>
        </p:txBody>
      </p:sp>
      <p:graphicFrame>
        <p:nvGraphicFramePr>
          <p:cNvPr id="114696" name="Object 8"/>
          <p:cNvGraphicFramePr>
            <a:graphicFrameLocks noChangeAspect="1"/>
          </p:cNvGraphicFramePr>
          <p:nvPr/>
        </p:nvGraphicFramePr>
        <p:xfrm>
          <a:off x="8050213" y="1751013"/>
          <a:ext cx="1352550" cy="676275"/>
        </p:xfrm>
        <a:graphic>
          <a:graphicData uri="http://schemas.openxmlformats.org/presentationml/2006/ole">
            <mc:AlternateContent xmlns:mc="http://schemas.openxmlformats.org/markup-compatibility/2006">
              <mc:Choice xmlns:v="urn:schemas-microsoft-com:vml" Requires="v">
                <p:oleObj spid="_x0000_s55368" name="Equation" r:id="rId3" imgW="431613" imgH="215806" progId="Equation.3">
                  <p:embed/>
                </p:oleObj>
              </mc:Choice>
              <mc:Fallback>
                <p:oleObj name="Equation" r:id="rId3" imgW="431613" imgH="215806" progId="Equation.3">
                  <p:embed/>
                  <p:pic>
                    <p:nvPicPr>
                      <p:cNvPr id="0" name="Object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50213" y="1751013"/>
                        <a:ext cx="1352550" cy="676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14697" name="Text Box 9"/>
          <p:cNvSpPr txBox="1">
            <a:spLocks noChangeArrowheads="1"/>
          </p:cNvSpPr>
          <p:nvPr/>
        </p:nvSpPr>
        <p:spPr bwMode="auto">
          <a:xfrm>
            <a:off x="884238" y="3006725"/>
            <a:ext cx="4416425" cy="515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700" b="1"/>
              <a:t>（2）根据</a:t>
            </a:r>
            <a:r>
              <a:rPr lang="en-US" altLang="zh-CN" sz="2700" b="1"/>
              <a:t>M18×2—6h</a:t>
            </a:r>
          </a:p>
        </p:txBody>
      </p:sp>
      <p:graphicFrame>
        <p:nvGraphicFramePr>
          <p:cNvPr id="114698" name="Object 10"/>
          <p:cNvGraphicFramePr>
            <a:graphicFrameLocks noChangeAspect="1"/>
          </p:cNvGraphicFramePr>
          <p:nvPr/>
        </p:nvGraphicFramePr>
        <p:xfrm>
          <a:off x="8134350" y="2940050"/>
          <a:ext cx="2214563" cy="676275"/>
        </p:xfrm>
        <a:graphic>
          <a:graphicData uri="http://schemas.openxmlformats.org/presentationml/2006/ole">
            <mc:AlternateContent xmlns:mc="http://schemas.openxmlformats.org/markup-compatibility/2006">
              <mc:Choice xmlns:v="urn:schemas-microsoft-com:vml" Requires="v">
                <p:oleObj spid="_x0000_s55369" name="Equation" r:id="rId5" imgW="825500" imgH="241300" progId="Equation.3">
                  <p:embed/>
                </p:oleObj>
              </mc:Choice>
              <mc:Fallback>
                <p:oleObj name="Equation" r:id="rId5" imgW="825500" imgH="241300" progId="Equation.3">
                  <p:embed/>
                  <p:pic>
                    <p:nvPicPr>
                      <p:cNvPr id="0" name="Object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134350" y="2940050"/>
                        <a:ext cx="2214563" cy="676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14699" name="AutoShape 11"/>
          <p:cNvSpPr>
            <a:spLocks noChangeArrowheads="1"/>
          </p:cNvSpPr>
          <p:nvPr/>
        </p:nvSpPr>
        <p:spPr bwMode="auto">
          <a:xfrm>
            <a:off x="4100513" y="1616075"/>
            <a:ext cx="3438525" cy="1000125"/>
          </a:xfrm>
          <a:prstGeom prst="notchedRightArrow">
            <a:avLst>
              <a:gd name="adj1" fmla="val 50000"/>
              <a:gd name="adj2" fmla="val 85952"/>
            </a:avLst>
          </a:prstGeom>
          <a:noFill/>
          <a:ln w="381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4494" tIns="52246" rIns="104494" bIns="52246" anchor="ctr"/>
          <a:lstStyle/>
          <a:p>
            <a:pPr algn="ctr" defTabSz="1044575"/>
            <a:r>
              <a:rPr lang="zh-CN" altLang="en-US" sz="2700" dirty="0"/>
              <a:t>查表9</a:t>
            </a:r>
            <a:r>
              <a:rPr lang="zh-CN" altLang="en-US" sz="2700" dirty="0" smtClean="0"/>
              <a:t>.</a:t>
            </a:r>
            <a:r>
              <a:rPr lang="en-US" altLang="zh-CN" sz="2700" dirty="0" smtClean="0"/>
              <a:t>1</a:t>
            </a:r>
            <a:endParaRPr lang="zh-CN" altLang="en-US" sz="2700" dirty="0"/>
          </a:p>
        </p:txBody>
      </p:sp>
      <p:grpSp>
        <p:nvGrpSpPr>
          <p:cNvPr id="114700" name="Group 12"/>
          <p:cNvGrpSpPr>
            <a:grpSpLocks/>
          </p:cNvGrpSpPr>
          <p:nvPr/>
        </p:nvGrpSpPr>
        <p:grpSpPr bwMode="auto">
          <a:xfrm>
            <a:off x="2574925" y="3894366"/>
            <a:ext cx="4316413" cy="2470150"/>
            <a:chOff x="1953" y="2508"/>
            <a:chExt cx="1847" cy="1180"/>
          </a:xfrm>
        </p:grpSpPr>
        <p:grpSp>
          <p:nvGrpSpPr>
            <p:cNvPr id="55308" name="Group 13"/>
            <p:cNvGrpSpPr>
              <a:grpSpLocks/>
            </p:cNvGrpSpPr>
            <p:nvPr/>
          </p:nvGrpSpPr>
          <p:grpSpPr bwMode="auto">
            <a:xfrm>
              <a:off x="1953" y="2508"/>
              <a:ext cx="1847" cy="1180"/>
              <a:chOff x="1953" y="2756"/>
              <a:chExt cx="1847" cy="1180"/>
            </a:xfrm>
          </p:grpSpPr>
          <p:sp>
            <p:nvSpPr>
              <p:cNvPr id="55310" name="Line 14"/>
              <p:cNvSpPr>
                <a:spLocks noChangeShapeType="1"/>
              </p:cNvSpPr>
              <p:nvPr/>
            </p:nvSpPr>
            <p:spPr bwMode="auto">
              <a:xfrm>
                <a:off x="2200" y="2992"/>
                <a:ext cx="160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6457" tIns="68228" rIns="136457" bIns="68228">
                <a:spAutoFit/>
              </a:bodyPr>
              <a:lstStyle/>
              <a:p>
                <a:endParaRPr lang="zh-CN" altLang="en-US"/>
              </a:p>
            </p:txBody>
          </p:sp>
          <p:sp>
            <p:nvSpPr>
              <p:cNvPr id="55311" name="Line 15"/>
              <p:cNvSpPr>
                <a:spLocks noChangeShapeType="1"/>
              </p:cNvSpPr>
              <p:nvPr/>
            </p:nvSpPr>
            <p:spPr bwMode="auto">
              <a:xfrm>
                <a:off x="2395" y="2992"/>
                <a:ext cx="0" cy="944"/>
              </a:xfrm>
              <a:prstGeom prst="line">
                <a:avLst/>
              </a:prstGeom>
              <a:noFill/>
              <a:ln w="2857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6457" tIns="68228" rIns="136457" bIns="68228">
                <a:spAutoFit/>
              </a:bodyPr>
              <a:lstStyle/>
              <a:p>
                <a:endParaRPr lang="zh-CN" altLang="en-US"/>
              </a:p>
            </p:txBody>
          </p:sp>
          <p:sp>
            <p:nvSpPr>
              <p:cNvPr id="55312" name="Text Box 16"/>
              <p:cNvSpPr txBox="1">
                <a:spLocks noChangeArrowheads="1"/>
              </p:cNvSpPr>
              <p:nvPr/>
            </p:nvSpPr>
            <p:spPr bwMode="auto">
              <a:xfrm>
                <a:off x="1953" y="2756"/>
                <a:ext cx="194" cy="4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6457" tIns="68228" rIns="136457" bIns="68228">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70000"/>
                  </a:lnSpc>
                </a:pPr>
                <a:r>
                  <a:rPr lang="zh-CN" altLang="en-US" sz="2700" b="1"/>
                  <a:t>+</a:t>
                </a:r>
              </a:p>
              <a:p>
                <a:pPr eaLnBrk="1" hangingPunct="1">
                  <a:lnSpc>
                    <a:spcPct val="70000"/>
                  </a:lnSpc>
                </a:pPr>
                <a:r>
                  <a:rPr lang="zh-CN" altLang="en-US" sz="2700" b="1"/>
                  <a:t>0</a:t>
                </a:r>
              </a:p>
              <a:p>
                <a:pPr eaLnBrk="1" hangingPunct="1">
                  <a:lnSpc>
                    <a:spcPct val="70000"/>
                  </a:lnSpc>
                </a:pPr>
                <a:r>
                  <a:rPr lang="zh-CN" altLang="en-US" sz="2700"/>
                  <a:t> -</a:t>
                </a:r>
              </a:p>
            </p:txBody>
          </p:sp>
          <p:sp>
            <p:nvSpPr>
              <p:cNvPr id="55313" name="Rectangle 17"/>
              <p:cNvSpPr>
                <a:spLocks noChangeArrowheads="1"/>
              </p:cNvSpPr>
              <p:nvPr/>
            </p:nvSpPr>
            <p:spPr bwMode="auto">
              <a:xfrm>
                <a:off x="3032" y="2992"/>
                <a:ext cx="560" cy="800"/>
              </a:xfrm>
              <a:prstGeom prst="rect">
                <a:avLst/>
              </a:prstGeom>
              <a:noFill/>
              <a:ln w="5715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6457" tIns="68228" rIns="136457" bIns="68228">
                <a:spAutoFit/>
              </a:bodyPr>
              <a:lstStyle/>
              <a:p>
                <a:pPr algn="ctr" defTabSz="1044575"/>
                <a:r>
                  <a:rPr lang="zh-CN" altLang="en-US" sz="3200" b="1">
                    <a:solidFill>
                      <a:srgbClr val="FF3300"/>
                    </a:solidFill>
                  </a:rPr>
                  <a:t>6</a:t>
                </a:r>
                <a:r>
                  <a:rPr lang="en-US" altLang="zh-CN" sz="3200" b="1">
                    <a:solidFill>
                      <a:srgbClr val="FF3300"/>
                    </a:solidFill>
                  </a:rPr>
                  <a:t>h</a:t>
                </a:r>
              </a:p>
            </p:txBody>
          </p:sp>
        </p:grpSp>
        <p:sp>
          <p:nvSpPr>
            <p:cNvPr id="55309" name="Text Box 18"/>
            <p:cNvSpPr txBox="1">
              <a:spLocks noChangeArrowheads="1"/>
            </p:cNvSpPr>
            <p:nvPr/>
          </p:nvSpPr>
          <p:spPr bwMode="auto">
            <a:xfrm rot="-5509086">
              <a:off x="2027" y="3224"/>
              <a:ext cx="231" cy="2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6457" tIns="68228" rIns="136457" bIns="68228">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3200" i="1"/>
                <a:t>d</a:t>
              </a:r>
              <a:r>
                <a:rPr lang="en-US" altLang="zh-CN" sz="3200" baseline="-25000"/>
                <a:t>2</a:t>
              </a:r>
            </a:p>
          </p:txBody>
        </p:sp>
      </p:grpSp>
      <p:sp>
        <p:nvSpPr>
          <p:cNvPr id="18" name="圆角矩形 17">
            <a:hlinkClick r:id="rId7" action="ppaction://hlinksldjump"/>
          </p:cNvPr>
          <p:cNvSpPr/>
          <p:nvPr/>
        </p:nvSpPr>
        <p:spPr bwMode="auto">
          <a:xfrm>
            <a:off x="9415463" y="6279356"/>
            <a:ext cx="1485900" cy="550068"/>
          </a:xfrm>
          <a:prstGeom prst="roundRect">
            <a:avLst/>
          </a:prstGeom>
          <a:noFill/>
          <a:ln w="38100" cap="flat" cmpd="sng" algn="ctr">
            <a:solidFill>
              <a:schemeClr val="accent1">
                <a:lumMod val="7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zh-CN" altLang="en-US" sz="2400" b="1" i="0" u="none" strike="noStrike" cap="none" normalizeH="0" baseline="0" dirty="0" smtClean="0">
                <a:ln>
                  <a:noFill/>
                </a:ln>
                <a:solidFill>
                  <a:schemeClr val="tx1"/>
                </a:solidFill>
                <a:effectLst/>
                <a:latin typeface="方正舒体" pitchFamily="2" charset="-122"/>
                <a:ea typeface="方正舒体" pitchFamily="2" charset="-122"/>
              </a:rPr>
              <a:t>返回</a:t>
            </a:r>
            <a:r>
              <a:rPr kumimoji="1" lang="zh-CN" altLang="en-US" sz="2400" b="1" i="0" u="none" strike="noStrike" cap="none" normalizeH="0" baseline="0" dirty="0" smtClean="0">
                <a:ln>
                  <a:noFill/>
                </a:ln>
                <a:solidFill>
                  <a:srgbClr val="FF0000"/>
                </a:solidFill>
                <a:effectLst/>
                <a:latin typeface="方正舒体" pitchFamily="2" charset="-122"/>
                <a:ea typeface="方正舒体" pitchFamily="2" charset="-122"/>
              </a:rPr>
              <a:t>目录</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14692"/>
                                        </p:tgtEl>
                                        <p:attrNameLst>
                                          <p:attrName>style.visibility</p:attrName>
                                        </p:attrNameLst>
                                      </p:cBhvr>
                                      <p:to>
                                        <p:strVal val="visible"/>
                                      </p:to>
                                    </p:set>
                                    <p:animEffect transition="in" filter="wipe(left)">
                                      <p:cBhvr>
                                        <p:cTn id="7" dur="300"/>
                                        <p:tgtEl>
                                          <p:spTgt spid="11469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4693"/>
                                        </p:tgtEl>
                                        <p:attrNameLst>
                                          <p:attrName>style.visibility</p:attrName>
                                        </p:attrNameLst>
                                      </p:cBhvr>
                                      <p:to>
                                        <p:strVal val="visible"/>
                                      </p:to>
                                    </p:set>
                                    <p:animEffect transition="in" filter="wipe(left)">
                                      <p:cBhvr>
                                        <p:cTn id="12" dur="500"/>
                                        <p:tgtEl>
                                          <p:spTgt spid="11469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114694"/>
                                        </p:tgtEl>
                                        <p:attrNameLst>
                                          <p:attrName>style.visibility</p:attrName>
                                        </p:attrNameLst>
                                      </p:cBhvr>
                                      <p:to>
                                        <p:strVal val="visible"/>
                                      </p:to>
                                    </p:set>
                                    <p:animEffect transition="in" filter="wipe(left)">
                                      <p:cBhvr>
                                        <p:cTn id="17" dur="300"/>
                                        <p:tgtEl>
                                          <p:spTgt spid="114694"/>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7" presetClass="entr" presetSubtype="8" fill="hold" grpId="0" nodeType="clickEffect">
                                  <p:stCondLst>
                                    <p:cond delay="0"/>
                                  </p:stCondLst>
                                  <p:iterate type="wd">
                                    <p:tmPct val="100000"/>
                                  </p:iterate>
                                  <p:childTnLst>
                                    <p:set>
                                      <p:cBhvr>
                                        <p:cTn id="21" dur="1" fill="hold">
                                          <p:stCondLst>
                                            <p:cond delay="0"/>
                                          </p:stCondLst>
                                        </p:cTn>
                                        <p:tgtEl>
                                          <p:spTgt spid="114699"/>
                                        </p:tgtEl>
                                        <p:attrNameLst>
                                          <p:attrName>style.visibility</p:attrName>
                                        </p:attrNameLst>
                                      </p:cBhvr>
                                      <p:to>
                                        <p:strVal val="visible"/>
                                      </p:to>
                                    </p:set>
                                    <p:anim calcmode="lin" valueType="num">
                                      <p:cBhvr>
                                        <p:cTn id="22" dur="300" fill="hold"/>
                                        <p:tgtEl>
                                          <p:spTgt spid="114699"/>
                                        </p:tgtEl>
                                        <p:attrNameLst>
                                          <p:attrName>ppt_x</p:attrName>
                                        </p:attrNameLst>
                                      </p:cBhvr>
                                      <p:tavLst>
                                        <p:tav tm="0">
                                          <p:val>
                                            <p:strVal val="#ppt_x-#ppt_w/2"/>
                                          </p:val>
                                        </p:tav>
                                        <p:tav tm="100000">
                                          <p:val>
                                            <p:strVal val="#ppt_x"/>
                                          </p:val>
                                        </p:tav>
                                      </p:tavLst>
                                    </p:anim>
                                    <p:anim calcmode="lin" valueType="num">
                                      <p:cBhvr>
                                        <p:cTn id="23" dur="300" fill="hold"/>
                                        <p:tgtEl>
                                          <p:spTgt spid="114699"/>
                                        </p:tgtEl>
                                        <p:attrNameLst>
                                          <p:attrName>ppt_y</p:attrName>
                                        </p:attrNameLst>
                                      </p:cBhvr>
                                      <p:tavLst>
                                        <p:tav tm="0">
                                          <p:val>
                                            <p:strVal val="#ppt_y"/>
                                          </p:val>
                                        </p:tav>
                                        <p:tav tm="100000">
                                          <p:val>
                                            <p:strVal val="#ppt_y"/>
                                          </p:val>
                                        </p:tav>
                                      </p:tavLst>
                                    </p:anim>
                                    <p:anim calcmode="lin" valueType="num">
                                      <p:cBhvr>
                                        <p:cTn id="24" dur="300" fill="hold"/>
                                        <p:tgtEl>
                                          <p:spTgt spid="114699"/>
                                        </p:tgtEl>
                                        <p:attrNameLst>
                                          <p:attrName>ppt_w</p:attrName>
                                        </p:attrNameLst>
                                      </p:cBhvr>
                                      <p:tavLst>
                                        <p:tav tm="0">
                                          <p:val>
                                            <p:fltVal val="0"/>
                                          </p:val>
                                        </p:tav>
                                        <p:tav tm="100000">
                                          <p:val>
                                            <p:strVal val="#ppt_w"/>
                                          </p:val>
                                        </p:tav>
                                      </p:tavLst>
                                    </p:anim>
                                    <p:anim calcmode="lin" valueType="num">
                                      <p:cBhvr>
                                        <p:cTn id="25" dur="300" fill="hold"/>
                                        <p:tgtEl>
                                          <p:spTgt spid="114699"/>
                                        </p:tgtEl>
                                        <p:attrNameLst>
                                          <p:attrName>ppt_h</p:attrName>
                                        </p:attrNameLst>
                                      </p:cBhvr>
                                      <p:tavLst>
                                        <p:tav tm="0">
                                          <p:val>
                                            <p:strVal val="#ppt_h"/>
                                          </p:val>
                                        </p:tav>
                                        <p:tav tm="100000">
                                          <p:val>
                                            <p:strVal val="#ppt_h"/>
                                          </p:val>
                                        </p:tav>
                                      </p:tavLst>
                                    </p:anim>
                                  </p:childTnLst>
                                </p:cTn>
                              </p:par>
                            </p:childTnLst>
                          </p:cTn>
                        </p:par>
                      </p:childTnLst>
                    </p:cTn>
                  </p:par>
                  <p:par>
                    <p:cTn id="26" fill="hold" nodeType="clickPar">
                      <p:stCondLst>
                        <p:cond delay="indefinite"/>
                      </p:stCondLst>
                      <p:childTnLst>
                        <p:par>
                          <p:cTn id="27" fill="hold" nodeType="withGroup">
                            <p:stCondLst>
                              <p:cond delay="0"/>
                            </p:stCondLst>
                            <p:childTnLst>
                              <p:par>
                                <p:cTn id="28" presetID="22" presetClass="entr" presetSubtype="8" fill="hold" nodeType="clickEffect">
                                  <p:stCondLst>
                                    <p:cond delay="0"/>
                                  </p:stCondLst>
                                  <p:childTnLst>
                                    <p:set>
                                      <p:cBhvr>
                                        <p:cTn id="29" dur="1" fill="hold">
                                          <p:stCondLst>
                                            <p:cond delay="0"/>
                                          </p:stCondLst>
                                        </p:cTn>
                                        <p:tgtEl>
                                          <p:spTgt spid="114696"/>
                                        </p:tgtEl>
                                        <p:attrNameLst>
                                          <p:attrName>style.visibility</p:attrName>
                                        </p:attrNameLst>
                                      </p:cBhvr>
                                      <p:to>
                                        <p:strVal val="visible"/>
                                      </p:to>
                                    </p:set>
                                    <p:animEffect transition="in" filter="wipe(left)">
                                      <p:cBhvr>
                                        <p:cTn id="30" dur="500"/>
                                        <p:tgtEl>
                                          <p:spTgt spid="114696"/>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22" presetClass="entr" presetSubtype="8" fill="hold" grpId="0" nodeType="clickEffect">
                                  <p:stCondLst>
                                    <p:cond delay="0"/>
                                  </p:stCondLst>
                                  <p:iterate type="wd">
                                    <p:tmPct val="100000"/>
                                  </p:iterate>
                                  <p:childTnLst>
                                    <p:set>
                                      <p:cBhvr>
                                        <p:cTn id="34" dur="1" fill="hold">
                                          <p:stCondLst>
                                            <p:cond delay="0"/>
                                          </p:stCondLst>
                                        </p:cTn>
                                        <p:tgtEl>
                                          <p:spTgt spid="114697"/>
                                        </p:tgtEl>
                                        <p:attrNameLst>
                                          <p:attrName>style.visibility</p:attrName>
                                        </p:attrNameLst>
                                      </p:cBhvr>
                                      <p:to>
                                        <p:strVal val="visible"/>
                                      </p:to>
                                    </p:set>
                                    <p:animEffect transition="in" filter="wipe(left)">
                                      <p:cBhvr>
                                        <p:cTn id="35" dur="300"/>
                                        <p:tgtEl>
                                          <p:spTgt spid="114697"/>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17" presetClass="entr" presetSubtype="8" fill="hold" grpId="0" nodeType="clickEffect">
                                  <p:stCondLst>
                                    <p:cond delay="0"/>
                                  </p:stCondLst>
                                  <p:iterate type="wd">
                                    <p:tmPct val="100000"/>
                                  </p:iterate>
                                  <p:childTnLst>
                                    <p:set>
                                      <p:cBhvr>
                                        <p:cTn id="39" dur="1" fill="hold">
                                          <p:stCondLst>
                                            <p:cond delay="0"/>
                                          </p:stCondLst>
                                        </p:cTn>
                                        <p:tgtEl>
                                          <p:spTgt spid="114695"/>
                                        </p:tgtEl>
                                        <p:attrNameLst>
                                          <p:attrName>style.visibility</p:attrName>
                                        </p:attrNameLst>
                                      </p:cBhvr>
                                      <p:to>
                                        <p:strVal val="visible"/>
                                      </p:to>
                                    </p:set>
                                    <p:anim calcmode="lin" valueType="num">
                                      <p:cBhvr>
                                        <p:cTn id="40" dur="300" fill="hold"/>
                                        <p:tgtEl>
                                          <p:spTgt spid="114695"/>
                                        </p:tgtEl>
                                        <p:attrNameLst>
                                          <p:attrName>ppt_x</p:attrName>
                                        </p:attrNameLst>
                                      </p:cBhvr>
                                      <p:tavLst>
                                        <p:tav tm="0">
                                          <p:val>
                                            <p:strVal val="#ppt_x-#ppt_w/2"/>
                                          </p:val>
                                        </p:tav>
                                        <p:tav tm="100000">
                                          <p:val>
                                            <p:strVal val="#ppt_x"/>
                                          </p:val>
                                        </p:tav>
                                      </p:tavLst>
                                    </p:anim>
                                    <p:anim calcmode="lin" valueType="num">
                                      <p:cBhvr>
                                        <p:cTn id="41" dur="300" fill="hold"/>
                                        <p:tgtEl>
                                          <p:spTgt spid="114695"/>
                                        </p:tgtEl>
                                        <p:attrNameLst>
                                          <p:attrName>ppt_y</p:attrName>
                                        </p:attrNameLst>
                                      </p:cBhvr>
                                      <p:tavLst>
                                        <p:tav tm="0">
                                          <p:val>
                                            <p:strVal val="#ppt_y"/>
                                          </p:val>
                                        </p:tav>
                                        <p:tav tm="100000">
                                          <p:val>
                                            <p:strVal val="#ppt_y"/>
                                          </p:val>
                                        </p:tav>
                                      </p:tavLst>
                                    </p:anim>
                                    <p:anim calcmode="lin" valueType="num">
                                      <p:cBhvr>
                                        <p:cTn id="42" dur="300" fill="hold"/>
                                        <p:tgtEl>
                                          <p:spTgt spid="114695"/>
                                        </p:tgtEl>
                                        <p:attrNameLst>
                                          <p:attrName>ppt_w</p:attrName>
                                        </p:attrNameLst>
                                      </p:cBhvr>
                                      <p:tavLst>
                                        <p:tav tm="0">
                                          <p:val>
                                            <p:fltVal val="0"/>
                                          </p:val>
                                        </p:tav>
                                        <p:tav tm="100000">
                                          <p:val>
                                            <p:strVal val="#ppt_w"/>
                                          </p:val>
                                        </p:tav>
                                      </p:tavLst>
                                    </p:anim>
                                    <p:anim calcmode="lin" valueType="num">
                                      <p:cBhvr>
                                        <p:cTn id="43" dur="300" fill="hold"/>
                                        <p:tgtEl>
                                          <p:spTgt spid="114695"/>
                                        </p:tgtEl>
                                        <p:attrNameLst>
                                          <p:attrName>ppt_h</p:attrName>
                                        </p:attrNameLst>
                                      </p:cBhvr>
                                      <p:tavLst>
                                        <p:tav tm="0">
                                          <p:val>
                                            <p:strVal val="#ppt_h"/>
                                          </p:val>
                                        </p:tav>
                                        <p:tav tm="100000">
                                          <p:val>
                                            <p:strVal val="#ppt_h"/>
                                          </p:val>
                                        </p:tav>
                                      </p:tavLst>
                                    </p:anim>
                                  </p:childTnLst>
                                </p:cTn>
                              </p:par>
                            </p:childTnLst>
                          </p:cTn>
                        </p:par>
                      </p:childTnLst>
                    </p:cTn>
                  </p:par>
                  <p:par>
                    <p:cTn id="44" fill="hold" nodeType="clickPar">
                      <p:stCondLst>
                        <p:cond delay="indefinite"/>
                      </p:stCondLst>
                      <p:childTnLst>
                        <p:par>
                          <p:cTn id="45" fill="hold" nodeType="withGroup">
                            <p:stCondLst>
                              <p:cond delay="0"/>
                            </p:stCondLst>
                            <p:childTnLst>
                              <p:par>
                                <p:cTn id="46" presetID="22" presetClass="entr" presetSubtype="8" fill="hold" nodeType="clickEffect">
                                  <p:stCondLst>
                                    <p:cond delay="0"/>
                                  </p:stCondLst>
                                  <p:childTnLst>
                                    <p:set>
                                      <p:cBhvr>
                                        <p:cTn id="47" dur="1" fill="hold">
                                          <p:stCondLst>
                                            <p:cond delay="0"/>
                                          </p:stCondLst>
                                        </p:cTn>
                                        <p:tgtEl>
                                          <p:spTgt spid="114698"/>
                                        </p:tgtEl>
                                        <p:attrNameLst>
                                          <p:attrName>style.visibility</p:attrName>
                                        </p:attrNameLst>
                                      </p:cBhvr>
                                      <p:to>
                                        <p:strVal val="visible"/>
                                      </p:to>
                                    </p:set>
                                    <p:animEffect transition="in" filter="wipe(left)">
                                      <p:cBhvr>
                                        <p:cTn id="48" dur="500"/>
                                        <p:tgtEl>
                                          <p:spTgt spid="114698"/>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2" presetClass="entr" presetSubtype="8" fill="hold" nodeType="clickEffect">
                                  <p:stCondLst>
                                    <p:cond delay="0"/>
                                  </p:stCondLst>
                                  <p:childTnLst>
                                    <p:set>
                                      <p:cBhvr>
                                        <p:cTn id="52" dur="1" fill="hold">
                                          <p:stCondLst>
                                            <p:cond delay="0"/>
                                          </p:stCondLst>
                                        </p:cTn>
                                        <p:tgtEl>
                                          <p:spTgt spid="114700"/>
                                        </p:tgtEl>
                                        <p:attrNameLst>
                                          <p:attrName>style.visibility</p:attrName>
                                        </p:attrNameLst>
                                      </p:cBhvr>
                                      <p:to>
                                        <p:strVal val="visible"/>
                                      </p:to>
                                    </p:set>
                                    <p:anim calcmode="lin" valueType="num">
                                      <p:cBhvr additive="base">
                                        <p:cTn id="53" dur="500" fill="hold"/>
                                        <p:tgtEl>
                                          <p:spTgt spid="114700"/>
                                        </p:tgtEl>
                                        <p:attrNameLst>
                                          <p:attrName>ppt_x</p:attrName>
                                        </p:attrNameLst>
                                      </p:cBhvr>
                                      <p:tavLst>
                                        <p:tav tm="0">
                                          <p:val>
                                            <p:strVal val="0-#ppt_w/2"/>
                                          </p:val>
                                        </p:tav>
                                        <p:tav tm="100000">
                                          <p:val>
                                            <p:strVal val="#ppt_x"/>
                                          </p:val>
                                        </p:tav>
                                      </p:tavLst>
                                    </p:anim>
                                    <p:anim calcmode="lin" valueType="num">
                                      <p:cBhvr additive="base">
                                        <p:cTn id="54" dur="500" fill="hold"/>
                                        <p:tgtEl>
                                          <p:spTgt spid="11470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692" grpId="0" autoUpdateAnimBg="0"/>
      <p:bldP spid="114693" grpId="0" autoUpdateAnimBg="0"/>
      <p:bldP spid="114694" grpId="0" autoUpdateAnimBg="0"/>
      <p:bldP spid="114695" grpId="0" animBg="1" autoUpdateAnimBg="0"/>
      <p:bldP spid="114697" grpId="0" autoUpdateAnimBg="0"/>
      <p:bldP spid="114699" grpId="0" animBg="1" autoUpdateAnimBg="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灯片编号占位符 3"/>
          <p:cNvSpPr>
            <a:spLocks noGrp="1"/>
          </p:cNvSpPr>
          <p:nvPr>
            <p:ph type="sldNum" sz="quarter" idx="12"/>
          </p:nvPr>
        </p:nvSpPr>
        <p:spPr>
          <a:noFill/>
        </p:spPr>
        <p:txBody>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94EC6E8A-D256-458B-82D5-C5BCF952B2CD}" type="slidenum">
              <a:rPr kumimoji="0" lang="zh-CN" altLang="en-US" sz="2200" smtClean="0">
                <a:solidFill>
                  <a:srgbClr val="0000FF"/>
                </a:solidFill>
              </a:rPr>
              <a:pPr eaLnBrk="1" hangingPunct="1"/>
              <a:t>55</a:t>
            </a:fld>
            <a:endParaRPr kumimoji="0" lang="en-US" altLang="zh-CN" sz="2200" smtClean="0">
              <a:solidFill>
                <a:srgbClr val="0000FF"/>
              </a:solidFill>
            </a:endParaRPr>
          </a:p>
        </p:txBody>
      </p:sp>
      <p:sp>
        <p:nvSpPr>
          <p:cNvPr id="28676" name="Text Box 4"/>
          <p:cNvSpPr txBox="1">
            <a:spLocks noChangeArrowheads="1"/>
          </p:cNvSpPr>
          <p:nvPr/>
        </p:nvSpPr>
        <p:spPr bwMode="auto">
          <a:xfrm>
            <a:off x="342900" y="869950"/>
            <a:ext cx="9933214" cy="13520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700" b="1" dirty="0"/>
              <a:t>       1.在大量生产中应用紧固螺纹连接件，标准推荐采用</a:t>
            </a:r>
          </a:p>
          <a:p>
            <a:pPr eaLnBrk="1" hangingPunct="1"/>
            <a:r>
              <a:rPr lang="zh-CN" altLang="en-US" sz="2700" b="1" dirty="0">
                <a:solidFill>
                  <a:srgbClr val="FF3300"/>
                </a:solidFill>
              </a:rPr>
              <a:t>6</a:t>
            </a:r>
            <a:r>
              <a:rPr lang="en-US" altLang="zh-CN" sz="2700" b="1" dirty="0">
                <a:solidFill>
                  <a:srgbClr val="FF3300"/>
                </a:solidFill>
              </a:rPr>
              <a:t>H／6g</a:t>
            </a:r>
            <a:r>
              <a:rPr lang="en-US" altLang="zh-CN" sz="2700" b="1" dirty="0"/>
              <a:t>，</a:t>
            </a:r>
            <a:r>
              <a:rPr lang="zh-CN" altLang="en-US" sz="2700" b="1" dirty="0"/>
              <a:t>其尺寸为</a:t>
            </a:r>
            <a:r>
              <a:rPr lang="en-US" altLang="zh-CN" sz="2700" b="1" dirty="0"/>
              <a:t>M20×2</a:t>
            </a:r>
            <a:r>
              <a:rPr lang="zh-CN" altLang="en-US" sz="2700" b="1" dirty="0"/>
              <a:t>时，则内、外螺纹的中径尺寸变化范围？结合后中径最小保证间隙等于多少？</a:t>
            </a:r>
          </a:p>
        </p:txBody>
      </p:sp>
      <p:sp>
        <p:nvSpPr>
          <p:cNvPr id="28679" name="Text Box 7"/>
          <p:cNvSpPr txBox="1">
            <a:spLocks noChangeArrowheads="1"/>
          </p:cNvSpPr>
          <p:nvPr/>
        </p:nvSpPr>
        <p:spPr bwMode="auto">
          <a:xfrm>
            <a:off x="405416" y="3311525"/>
            <a:ext cx="10655300" cy="1414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700" b="1" dirty="0"/>
              <a:t>       3. 实测 </a:t>
            </a:r>
            <a:r>
              <a:rPr lang="en-US" altLang="zh-CN" sz="2700" b="1" dirty="0"/>
              <a:t>M20－7H </a:t>
            </a:r>
            <a:r>
              <a:rPr lang="zh-CN" altLang="en-US" sz="2700" b="1" dirty="0"/>
              <a:t>的螺纹零件得：螺距累偏差为 </a:t>
            </a:r>
            <a:r>
              <a:rPr lang="en-US" altLang="zh-CN" sz="2700" b="1" dirty="0"/>
              <a:t>Δ</a:t>
            </a:r>
            <a:r>
              <a:rPr lang="en-US" altLang="zh-CN" sz="2700" b="1" i="1" dirty="0"/>
              <a:t>P</a:t>
            </a:r>
            <a:r>
              <a:rPr lang="en-US" altLang="zh-CN" sz="2700" b="1" baseline="-25000" dirty="0"/>
              <a:t>∑</a:t>
            </a:r>
            <a:r>
              <a:rPr lang="en-US" altLang="zh-CN" sz="2700" b="1" dirty="0"/>
              <a:t>＝ </a:t>
            </a:r>
          </a:p>
          <a:p>
            <a:pPr eaLnBrk="1" hangingPunct="1"/>
            <a:r>
              <a:rPr lang="en-US" altLang="zh-CN" sz="2700" b="1" dirty="0"/>
              <a:t>－0.034，</a:t>
            </a:r>
            <a:r>
              <a:rPr lang="zh-CN" altLang="en-US" sz="2700" b="1" dirty="0"/>
              <a:t>牙侧角偏差分别为</a:t>
            </a:r>
            <a:r>
              <a:rPr lang="en-US" altLang="zh-CN" sz="3200" b="1" i="1" dirty="0"/>
              <a:t>Δα</a:t>
            </a:r>
            <a:r>
              <a:rPr lang="en-US" altLang="zh-CN" sz="2700" b="1" baseline="-25000" dirty="0"/>
              <a:t>1</a:t>
            </a:r>
            <a:r>
              <a:rPr lang="en-US" altLang="zh-CN" sz="2700" b="1" dirty="0"/>
              <a:t>＝+30′， </a:t>
            </a:r>
            <a:r>
              <a:rPr lang="en-US" altLang="zh-CN" sz="3200" b="1" i="1" dirty="0"/>
              <a:t>Δα</a:t>
            </a:r>
            <a:r>
              <a:rPr lang="en-US" altLang="zh-CN" sz="2700" b="1" baseline="-25000" dirty="0"/>
              <a:t>2</a:t>
            </a:r>
            <a:r>
              <a:rPr lang="en-US" altLang="zh-CN" sz="2700" b="1" dirty="0"/>
              <a:t>＝－40′，</a:t>
            </a:r>
          </a:p>
          <a:p>
            <a:pPr eaLnBrk="1" hangingPunct="1"/>
            <a:r>
              <a:rPr lang="zh-CN" altLang="en-US" sz="2700" b="1" dirty="0"/>
              <a:t>试求实际中径牙和作用中径所允许的变化范围。</a:t>
            </a:r>
          </a:p>
        </p:txBody>
      </p:sp>
      <p:sp>
        <p:nvSpPr>
          <p:cNvPr id="28680" name="Text Box 8"/>
          <p:cNvSpPr txBox="1">
            <a:spLocks noChangeArrowheads="1"/>
          </p:cNvSpPr>
          <p:nvPr/>
        </p:nvSpPr>
        <p:spPr bwMode="auto">
          <a:xfrm>
            <a:off x="1285875" y="233363"/>
            <a:ext cx="5950194" cy="6595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ctr" eaLnBrk="1" hangingPunct="1"/>
            <a:r>
              <a:rPr lang="zh-CN" altLang="en-US" sz="3600" b="1" dirty="0">
                <a:solidFill>
                  <a:srgbClr val="FF0000"/>
                </a:solidFill>
              </a:rPr>
              <a:t>作 业 题 解 释</a:t>
            </a:r>
            <a:endParaRPr lang="zh-CN" altLang="en-US" sz="3600" dirty="0"/>
          </a:p>
        </p:txBody>
      </p:sp>
      <p:sp>
        <p:nvSpPr>
          <p:cNvPr id="28681" name="Text Box 9"/>
          <p:cNvSpPr txBox="1">
            <a:spLocks noChangeArrowheads="1"/>
          </p:cNvSpPr>
          <p:nvPr/>
        </p:nvSpPr>
        <p:spPr bwMode="auto">
          <a:xfrm>
            <a:off x="549271" y="4721225"/>
            <a:ext cx="7005638" cy="515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700" b="1" dirty="0"/>
              <a:t>      </a:t>
            </a:r>
            <a:r>
              <a:rPr lang="zh-CN" altLang="en-US" sz="2700" b="1" dirty="0">
                <a:solidFill>
                  <a:srgbClr val="FF0000"/>
                </a:solidFill>
              </a:rPr>
              <a:t>说明下式的含义：</a:t>
            </a:r>
          </a:p>
        </p:txBody>
      </p:sp>
      <p:sp>
        <p:nvSpPr>
          <p:cNvPr id="28682" name="Text Box 10"/>
          <p:cNvSpPr txBox="1">
            <a:spLocks noChangeArrowheads="1"/>
          </p:cNvSpPr>
          <p:nvPr/>
        </p:nvSpPr>
        <p:spPr bwMode="auto">
          <a:xfrm>
            <a:off x="622296" y="5253038"/>
            <a:ext cx="4614863" cy="515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700" b="1"/>
              <a:t>  1.  </a:t>
            </a:r>
            <a:r>
              <a:rPr lang="en-US" altLang="zh-CN" sz="2700" b="1"/>
              <a:t>M10 — 6h  ； </a:t>
            </a:r>
          </a:p>
        </p:txBody>
      </p:sp>
      <p:sp>
        <p:nvSpPr>
          <p:cNvPr id="28683" name="Text Box 11"/>
          <p:cNvSpPr txBox="1">
            <a:spLocks noChangeArrowheads="1"/>
          </p:cNvSpPr>
          <p:nvPr/>
        </p:nvSpPr>
        <p:spPr bwMode="auto">
          <a:xfrm>
            <a:off x="622296" y="5762625"/>
            <a:ext cx="6438900" cy="515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700" b="1"/>
              <a:t>  2.  </a:t>
            </a:r>
            <a:r>
              <a:rPr lang="en-US" altLang="zh-CN" sz="2700" b="1"/>
              <a:t>M20 —6H／5h6h  。</a:t>
            </a:r>
          </a:p>
        </p:txBody>
      </p:sp>
      <mc:AlternateContent xmlns:mc="http://schemas.openxmlformats.org/markup-compatibility/2006" xmlns:a14="http://schemas.microsoft.com/office/drawing/2010/main">
        <mc:Choice Requires="a14">
          <p:sp>
            <p:nvSpPr>
              <p:cNvPr id="28684" name="Text Box 12"/>
              <p:cNvSpPr txBox="1">
                <a:spLocks noChangeArrowheads="1"/>
              </p:cNvSpPr>
              <p:nvPr/>
            </p:nvSpPr>
            <p:spPr bwMode="auto">
              <a:xfrm>
                <a:off x="203200" y="2257425"/>
                <a:ext cx="10771188" cy="936509"/>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700" b="1" dirty="0"/>
                  <a:t>         2.已知</a:t>
                </a:r>
                <a:r>
                  <a:rPr lang="en-US" altLang="zh-CN" sz="2700" b="1" dirty="0"/>
                  <a:t>M12×1－6h，</a:t>
                </a:r>
                <a:r>
                  <a:rPr lang="en-US" altLang="zh-CN" sz="2700" b="1" i="1" dirty="0"/>
                  <a:t>d</a:t>
                </a:r>
                <a:r>
                  <a:rPr lang="en-US" altLang="zh-CN" sz="2700" b="1" baseline="-25000" dirty="0"/>
                  <a:t>2a </a:t>
                </a:r>
                <a:r>
                  <a:rPr lang="en-US" altLang="zh-CN" sz="2700" b="1" dirty="0"/>
                  <a:t>= 11.304mm，</a:t>
                </a:r>
                <a:r>
                  <a:rPr lang="en-US" altLang="zh-CN" sz="2700" b="1" i="1" dirty="0"/>
                  <a:t>d</a:t>
                </a:r>
                <a:r>
                  <a:rPr lang="en-US" altLang="zh-CN" sz="2700" b="1" baseline="-25000" dirty="0"/>
                  <a:t>a</a:t>
                </a:r>
                <a:r>
                  <a:rPr lang="en-US" altLang="zh-CN" sz="2700" b="1" dirty="0"/>
                  <a:t> = 11.815mm，Δ</a:t>
                </a:r>
                <a:r>
                  <a:rPr lang="en-US" altLang="zh-CN" sz="2700" b="1" i="1" dirty="0"/>
                  <a:t>P</a:t>
                </a:r>
                <a:r>
                  <a:rPr lang="en-US" altLang="zh-CN" sz="2700" b="1" baseline="-25000" dirty="0"/>
                  <a:t>∑</a:t>
                </a:r>
                <a:r>
                  <a:rPr lang="en-US" altLang="zh-CN" sz="2700" b="1" dirty="0"/>
                  <a:t> = - 0.02 ，Δ</a:t>
                </a:r>
                <a14:m>
                  <m:oMath xmlns:m="http://schemas.openxmlformats.org/officeDocument/2006/math">
                    <m:r>
                      <a:rPr lang="en-US" altLang="zh-CN" sz="2700" b="1" i="1" dirty="0" smtClean="0">
                        <a:latin typeface="Cambria Math"/>
                        <a:ea typeface="Cambria Math"/>
                      </a:rPr>
                      <m:t>𝜷</m:t>
                    </m:r>
                  </m:oMath>
                </a14:m>
                <a:r>
                  <a:rPr lang="en-US" altLang="zh-CN" sz="2700" b="1" baseline="-25000" dirty="0"/>
                  <a:t>1</a:t>
                </a:r>
                <a:r>
                  <a:rPr lang="en-US" altLang="zh-CN" sz="2700" b="1" dirty="0"/>
                  <a:t>= +25′ ，Δ</a:t>
                </a:r>
                <a14:m>
                  <m:oMath xmlns:m="http://schemas.openxmlformats.org/officeDocument/2006/math">
                    <m:r>
                      <a:rPr lang="en-US" altLang="zh-CN" sz="2700" b="1" i="1" dirty="0" smtClean="0">
                        <a:latin typeface="Cambria Math"/>
                        <a:ea typeface="Cambria Math"/>
                      </a:rPr>
                      <m:t>𝜷</m:t>
                    </m:r>
                  </m:oMath>
                </a14:m>
                <a:r>
                  <a:rPr lang="en-US" altLang="zh-CN" sz="2700" b="1" baseline="-25000" dirty="0"/>
                  <a:t>2 </a:t>
                </a:r>
                <a:r>
                  <a:rPr lang="en-US" altLang="zh-CN" sz="2700" b="1" dirty="0"/>
                  <a:t>= - 20′，</a:t>
                </a:r>
                <a:r>
                  <a:rPr lang="zh-CN" altLang="en-US" sz="2700" b="1" dirty="0"/>
                  <a:t>试判断该螺纹是否合格？为什么？</a:t>
                </a:r>
              </a:p>
            </p:txBody>
          </p:sp>
        </mc:Choice>
        <mc:Fallback xmlns="">
          <p:sp>
            <p:nvSpPr>
              <p:cNvPr id="28684" name="Text Box 12"/>
              <p:cNvSpPr txBox="1">
                <a:spLocks noRot="1" noChangeAspect="1" noMove="1" noResize="1" noEditPoints="1" noAdjustHandles="1" noChangeArrowheads="1" noChangeShapeType="1" noTextEdit="1"/>
              </p:cNvSpPr>
              <p:nvPr/>
            </p:nvSpPr>
            <p:spPr bwMode="auto">
              <a:xfrm>
                <a:off x="203200" y="2257425"/>
                <a:ext cx="10771188" cy="936509"/>
              </a:xfrm>
              <a:prstGeom prst="rect">
                <a:avLst/>
              </a:prstGeom>
              <a:blipFill rotWithShape="1">
                <a:blip r:embed="rId2"/>
                <a:stretch>
                  <a:fillRect l="-905" t="-6494" b="-15584"/>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8680"/>
                                        </p:tgtEl>
                                        <p:attrNameLst>
                                          <p:attrName>style.visibility</p:attrName>
                                        </p:attrNameLst>
                                      </p:cBhvr>
                                      <p:to>
                                        <p:strVal val="visible"/>
                                      </p:to>
                                    </p:set>
                                    <p:animEffect transition="in" filter="wipe(left)">
                                      <p:cBhvr>
                                        <p:cTn id="7" dur="500"/>
                                        <p:tgtEl>
                                          <p:spTgt spid="2868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8676"/>
                                        </p:tgtEl>
                                        <p:attrNameLst>
                                          <p:attrName>style.visibility</p:attrName>
                                        </p:attrNameLst>
                                      </p:cBhvr>
                                      <p:to>
                                        <p:strVal val="visible"/>
                                      </p:to>
                                    </p:set>
                                    <p:animEffect transition="in" filter="wipe(left)">
                                      <p:cBhvr>
                                        <p:cTn id="12" dur="500"/>
                                        <p:tgtEl>
                                          <p:spTgt spid="2867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8684"/>
                                        </p:tgtEl>
                                        <p:attrNameLst>
                                          <p:attrName>style.visibility</p:attrName>
                                        </p:attrNameLst>
                                      </p:cBhvr>
                                      <p:to>
                                        <p:strVal val="visible"/>
                                      </p:to>
                                    </p:set>
                                    <p:animEffect transition="in" filter="wipe(left)">
                                      <p:cBhvr>
                                        <p:cTn id="17" dur="500"/>
                                        <p:tgtEl>
                                          <p:spTgt spid="28684"/>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8679"/>
                                        </p:tgtEl>
                                        <p:attrNameLst>
                                          <p:attrName>style.visibility</p:attrName>
                                        </p:attrNameLst>
                                      </p:cBhvr>
                                      <p:to>
                                        <p:strVal val="visible"/>
                                      </p:to>
                                    </p:set>
                                    <p:animEffect transition="in" filter="wipe(left)">
                                      <p:cBhvr>
                                        <p:cTn id="22" dur="500"/>
                                        <p:tgtEl>
                                          <p:spTgt spid="28679"/>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8681"/>
                                        </p:tgtEl>
                                        <p:attrNameLst>
                                          <p:attrName>style.visibility</p:attrName>
                                        </p:attrNameLst>
                                      </p:cBhvr>
                                      <p:to>
                                        <p:strVal val="visible"/>
                                      </p:to>
                                    </p:set>
                                    <p:animEffect transition="in" filter="wipe(left)">
                                      <p:cBhvr>
                                        <p:cTn id="27" dur="500"/>
                                        <p:tgtEl>
                                          <p:spTgt spid="28681"/>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8682"/>
                                        </p:tgtEl>
                                        <p:attrNameLst>
                                          <p:attrName>style.visibility</p:attrName>
                                        </p:attrNameLst>
                                      </p:cBhvr>
                                      <p:to>
                                        <p:strVal val="visible"/>
                                      </p:to>
                                    </p:set>
                                    <p:animEffect transition="in" filter="wipe(left)">
                                      <p:cBhvr>
                                        <p:cTn id="32" dur="500"/>
                                        <p:tgtEl>
                                          <p:spTgt spid="28682"/>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8683"/>
                                        </p:tgtEl>
                                        <p:attrNameLst>
                                          <p:attrName>style.visibility</p:attrName>
                                        </p:attrNameLst>
                                      </p:cBhvr>
                                      <p:to>
                                        <p:strVal val="visible"/>
                                      </p:to>
                                    </p:set>
                                    <p:animEffect transition="in" filter="wipe(left)">
                                      <p:cBhvr>
                                        <p:cTn id="37" dur="500"/>
                                        <p:tgtEl>
                                          <p:spTgt spid="286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6" grpId="0" autoUpdateAnimBg="0"/>
      <p:bldP spid="28679" grpId="0" autoUpdateAnimBg="0"/>
      <p:bldP spid="28680" grpId="0" autoUpdateAnimBg="0"/>
      <p:bldP spid="28681" grpId="0" autoUpdateAnimBg="0"/>
      <p:bldP spid="28682" grpId="0" autoUpdateAnimBg="0"/>
      <p:bldP spid="28683" grpId="0" autoUpdateAnimBg="0"/>
      <p:bldP spid="28684" grpId="0" autoUpdateAnimBg="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灯片编号占位符 5"/>
          <p:cNvSpPr>
            <a:spLocks noGrp="1"/>
          </p:cNvSpPr>
          <p:nvPr>
            <p:ph type="sldNum" sz="quarter" idx="12"/>
          </p:nvPr>
        </p:nvSpPr>
        <p:spPr>
          <a:noFill/>
        </p:spPr>
        <p:txBody>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9CCA8756-E458-430B-BF6D-65EC2F7159B3}" type="slidenum">
              <a:rPr kumimoji="0" lang="zh-CN" altLang="en-US" sz="2200" smtClean="0">
                <a:solidFill>
                  <a:srgbClr val="0000FF"/>
                </a:solidFill>
              </a:rPr>
              <a:pPr eaLnBrk="1" hangingPunct="1"/>
              <a:t>56</a:t>
            </a:fld>
            <a:endParaRPr kumimoji="0" lang="en-US" altLang="zh-CN" sz="2200" smtClean="0">
              <a:solidFill>
                <a:srgbClr val="0000FF"/>
              </a:solidFill>
            </a:endParaRPr>
          </a:p>
        </p:txBody>
      </p:sp>
      <p:sp>
        <p:nvSpPr>
          <p:cNvPr id="115716" name="Text Box 4"/>
          <p:cNvSpPr txBox="1">
            <a:spLocks noChangeArrowheads="1"/>
          </p:cNvSpPr>
          <p:nvPr/>
        </p:nvSpPr>
        <p:spPr bwMode="auto">
          <a:xfrm>
            <a:off x="625920" y="1306941"/>
            <a:ext cx="6648450" cy="1565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       1.在大量生产中应用紧固螺纹连接件，标准推荐采用</a:t>
            </a:r>
            <a:r>
              <a:rPr lang="zh-CN" altLang="en-US" b="1" dirty="0">
                <a:solidFill>
                  <a:srgbClr val="FF3300"/>
                </a:solidFill>
              </a:rPr>
              <a:t>6</a:t>
            </a:r>
            <a:r>
              <a:rPr lang="en-US" altLang="zh-CN" b="1" dirty="0">
                <a:solidFill>
                  <a:srgbClr val="FF3300"/>
                </a:solidFill>
              </a:rPr>
              <a:t>H／6g</a:t>
            </a:r>
            <a:r>
              <a:rPr lang="en-US" altLang="zh-CN" b="1" dirty="0"/>
              <a:t>，</a:t>
            </a:r>
            <a:r>
              <a:rPr lang="zh-CN" altLang="en-US" b="1" dirty="0"/>
              <a:t>其尺寸为</a:t>
            </a:r>
            <a:r>
              <a:rPr lang="en-US" altLang="zh-CN" b="1" dirty="0"/>
              <a:t>M20×2</a:t>
            </a:r>
            <a:r>
              <a:rPr lang="zh-CN" altLang="en-US" b="1" dirty="0"/>
              <a:t>时，则内、外螺纹的实际中径尺寸变化范围？结合后中径最小保证间隙等于多少？</a:t>
            </a:r>
          </a:p>
        </p:txBody>
      </p:sp>
      <p:sp>
        <p:nvSpPr>
          <p:cNvPr id="115717" name="Text Box 5"/>
          <p:cNvSpPr txBox="1">
            <a:spLocks noChangeArrowheads="1"/>
          </p:cNvSpPr>
          <p:nvPr/>
        </p:nvSpPr>
        <p:spPr bwMode="auto">
          <a:xfrm>
            <a:off x="688019" y="655379"/>
            <a:ext cx="5867400" cy="654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ctr" eaLnBrk="1" hangingPunct="1"/>
            <a:r>
              <a:rPr lang="zh-CN" altLang="en-US" sz="3600" b="1" dirty="0">
                <a:solidFill>
                  <a:srgbClr val="FF0000"/>
                </a:solidFill>
              </a:rPr>
              <a:t>作 业 题 解 释</a:t>
            </a:r>
            <a:endParaRPr lang="en-US" altLang="zh-CN" sz="3600" dirty="0"/>
          </a:p>
        </p:txBody>
      </p:sp>
      <p:grpSp>
        <p:nvGrpSpPr>
          <p:cNvPr id="115718" name="Group 6"/>
          <p:cNvGrpSpPr>
            <a:grpSpLocks/>
          </p:cNvGrpSpPr>
          <p:nvPr/>
        </p:nvGrpSpPr>
        <p:grpSpPr bwMode="auto">
          <a:xfrm>
            <a:off x="6205538" y="1203325"/>
            <a:ext cx="4891087" cy="4987925"/>
            <a:chOff x="3909" y="758"/>
            <a:chExt cx="3081" cy="3142"/>
          </a:xfrm>
        </p:grpSpPr>
        <p:sp>
          <p:nvSpPr>
            <p:cNvPr id="57353" name="Text Box 7"/>
            <p:cNvSpPr txBox="1">
              <a:spLocks noChangeArrowheads="1"/>
            </p:cNvSpPr>
            <p:nvPr/>
          </p:nvSpPr>
          <p:spPr bwMode="auto">
            <a:xfrm>
              <a:off x="4363" y="2011"/>
              <a:ext cx="1124" cy="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347268" tIns="173634" rIns="347268" bIns="173634">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r" eaLnBrk="1" hangingPunct="1">
                <a:spcBef>
                  <a:spcPct val="50000"/>
                </a:spcBef>
              </a:pPr>
              <a:r>
                <a:rPr lang="en-US" altLang="zh-CN" sz="2100" b="1"/>
                <a:t>es</a:t>
              </a:r>
            </a:p>
          </p:txBody>
        </p:sp>
        <p:sp>
          <p:nvSpPr>
            <p:cNvPr id="57354" name="Text Box 8"/>
            <p:cNvSpPr txBox="1">
              <a:spLocks noChangeArrowheads="1"/>
            </p:cNvSpPr>
            <p:nvPr/>
          </p:nvSpPr>
          <p:spPr bwMode="auto">
            <a:xfrm>
              <a:off x="3909" y="2647"/>
              <a:ext cx="1493" cy="4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347268" tIns="173634" rIns="347268" bIns="173634">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r" eaLnBrk="1" hangingPunct="1">
                <a:spcBef>
                  <a:spcPct val="50000"/>
                </a:spcBef>
              </a:pPr>
              <a:r>
                <a:rPr lang="en-US" altLang="zh-CN" sz="2200" b="1"/>
                <a:t>ei</a:t>
              </a:r>
            </a:p>
          </p:txBody>
        </p:sp>
        <p:sp>
          <p:nvSpPr>
            <p:cNvPr id="57355" name="Line 9"/>
            <p:cNvSpPr>
              <a:spLocks noChangeShapeType="1"/>
            </p:cNvSpPr>
            <p:nvPr/>
          </p:nvSpPr>
          <p:spPr bwMode="auto">
            <a:xfrm>
              <a:off x="4506" y="2036"/>
              <a:ext cx="1868"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347268" tIns="173634" rIns="347268" bIns="173634">
              <a:spAutoFit/>
            </a:bodyPr>
            <a:lstStyle/>
            <a:p>
              <a:endParaRPr lang="zh-CN" altLang="en-US"/>
            </a:p>
          </p:txBody>
        </p:sp>
        <p:sp>
          <p:nvSpPr>
            <p:cNvPr id="57356" name="Line 10"/>
            <p:cNvSpPr>
              <a:spLocks noChangeShapeType="1"/>
            </p:cNvSpPr>
            <p:nvPr/>
          </p:nvSpPr>
          <p:spPr bwMode="auto">
            <a:xfrm>
              <a:off x="4619" y="2036"/>
              <a:ext cx="0" cy="1517"/>
            </a:xfrm>
            <a:prstGeom prst="line">
              <a:avLst/>
            </a:prstGeom>
            <a:noFill/>
            <a:ln w="2857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347268" tIns="173634" rIns="347268" bIns="173634">
              <a:spAutoFit/>
            </a:bodyPr>
            <a:lstStyle/>
            <a:p>
              <a:endParaRPr lang="zh-CN" altLang="en-US"/>
            </a:p>
          </p:txBody>
        </p:sp>
        <p:sp>
          <p:nvSpPr>
            <p:cNvPr id="57357" name="Text Box 11"/>
            <p:cNvSpPr txBox="1">
              <a:spLocks noChangeArrowheads="1"/>
            </p:cNvSpPr>
            <p:nvPr/>
          </p:nvSpPr>
          <p:spPr bwMode="auto">
            <a:xfrm rot="-5400000">
              <a:off x="3757" y="2747"/>
              <a:ext cx="1498" cy="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347268" tIns="173634" rIns="347268" bIns="173634">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r" eaLnBrk="1" hangingPunct="1">
                <a:spcBef>
                  <a:spcPct val="50000"/>
                </a:spcBef>
              </a:pPr>
              <a:r>
                <a:rPr lang="en-US" altLang="zh-CN" sz="2100" b="1"/>
                <a:t>Ø</a:t>
              </a:r>
              <a:r>
                <a:rPr lang="en-US" altLang="zh-CN" sz="2100" b="1">
                  <a:latin typeface="宋体" pitchFamily="2" charset="-122"/>
                </a:rPr>
                <a:t>18.701mm</a:t>
              </a:r>
            </a:p>
          </p:txBody>
        </p:sp>
        <p:sp>
          <p:nvSpPr>
            <p:cNvPr id="57358" name="Text Box 12"/>
            <p:cNvSpPr txBox="1">
              <a:spLocks noChangeArrowheads="1"/>
            </p:cNvSpPr>
            <p:nvPr/>
          </p:nvSpPr>
          <p:spPr bwMode="auto">
            <a:xfrm>
              <a:off x="4173" y="2090"/>
              <a:ext cx="438" cy="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347268" tIns="173634" rIns="347268" bIns="173634">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3200"/>
                <a:t>-</a:t>
              </a:r>
            </a:p>
          </p:txBody>
        </p:sp>
        <p:sp>
          <p:nvSpPr>
            <p:cNvPr id="57359" name="Text Box 13"/>
            <p:cNvSpPr txBox="1">
              <a:spLocks noChangeArrowheads="1"/>
            </p:cNvSpPr>
            <p:nvPr/>
          </p:nvSpPr>
          <p:spPr bwMode="auto">
            <a:xfrm>
              <a:off x="4789" y="880"/>
              <a:ext cx="911" cy="1159"/>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347268" tIns="173634" rIns="347268" bIns="173634">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endParaRPr lang="zh-CN" altLang="en-US" sz="2100">
                <a:latin typeface="宋体" pitchFamily="2" charset="-122"/>
              </a:endParaRPr>
            </a:p>
            <a:p>
              <a:pPr eaLnBrk="1" hangingPunct="1">
                <a:spcBef>
                  <a:spcPct val="50000"/>
                </a:spcBef>
              </a:pPr>
              <a:r>
                <a:rPr lang="zh-CN" altLang="en-US" sz="3200" b="1">
                  <a:latin typeface="宋体" pitchFamily="2" charset="-122"/>
                </a:rPr>
                <a:t> 6</a:t>
              </a:r>
              <a:r>
                <a:rPr lang="en-US" altLang="zh-CN" sz="3200" b="1">
                  <a:latin typeface="宋体" pitchFamily="2" charset="-122"/>
                </a:rPr>
                <a:t>H</a:t>
              </a:r>
            </a:p>
            <a:p>
              <a:pPr eaLnBrk="1" hangingPunct="1">
                <a:spcBef>
                  <a:spcPct val="50000"/>
                </a:spcBef>
              </a:pPr>
              <a:endParaRPr lang="en-US" altLang="zh-CN" sz="1800"/>
            </a:p>
          </p:txBody>
        </p:sp>
        <p:sp>
          <p:nvSpPr>
            <p:cNvPr id="57360" name="Text Box 14"/>
            <p:cNvSpPr txBox="1">
              <a:spLocks noChangeArrowheads="1"/>
            </p:cNvSpPr>
            <p:nvPr/>
          </p:nvSpPr>
          <p:spPr bwMode="auto">
            <a:xfrm>
              <a:off x="4626" y="3375"/>
              <a:ext cx="2364" cy="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347268" tIns="173634" rIns="347268" bIns="173634">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3200" b="1"/>
                <a:t>中径公差带</a:t>
              </a:r>
              <a:r>
                <a:rPr lang="zh-CN" altLang="en-US" sz="1800"/>
                <a:t> </a:t>
              </a:r>
            </a:p>
          </p:txBody>
        </p:sp>
        <p:sp>
          <p:nvSpPr>
            <p:cNvPr id="57361" name="Text Box 15"/>
            <p:cNvSpPr txBox="1">
              <a:spLocks noChangeArrowheads="1"/>
            </p:cNvSpPr>
            <p:nvPr/>
          </p:nvSpPr>
          <p:spPr bwMode="auto">
            <a:xfrm>
              <a:off x="5354" y="2190"/>
              <a:ext cx="1020" cy="803"/>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347268" tIns="173634" rIns="347268" bIns="173634">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ctr" eaLnBrk="1" hangingPunct="1">
                <a:spcBef>
                  <a:spcPct val="50000"/>
                </a:spcBef>
              </a:pPr>
              <a:r>
                <a:rPr lang="zh-CN" altLang="en-US" sz="3200" b="1">
                  <a:latin typeface="宋体" pitchFamily="2" charset="-122"/>
                </a:rPr>
                <a:t>6</a:t>
              </a:r>
              <a:r>
                <a:rPr lang="en-US" altLang="zh-CN" sz="3200" b="1">
                  <a:latin typeface="宋体" pitchFamily="2" charset="-122"/>
                </a:rPr>
                <a:t>g</a:t>
              </a:r>
            </a:p>
            <a:p>
              <a:pPr algn="ctr" eaLnBrk="1" hangingPunct="1">
                <a:spcBef>
                  <a:spcPct val="50000"/>
                </a:spcBef>
              </a:pPr>
              <a:endParaRPr lang="en-US" altLang="zh-CN" sz="1800" b="1">
                <a:latin typeface="宋体" pitchFamily="2" charset="-122"/>
              </a:endParaRPr>
            </a:p>
          </p:txBody>
        </p:sp>
        <p:sp>
          <p:nvSpPr>
            <p:cNvPr id="57362" name="Text Box 16"/>
            <p:cNvSpPr txBox="1">
              <a:spLocks noChangeArrowheads="1"/>
            </p:cNvSpPr>
            <p:nvPr/>
          </p:nvSpPr>
          <p:spPr bwMode="auto">
            <a:xfrm>
              <a:off x="5770" y="758"/>
              <a:ext cx="895" cy="4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347268" tIns="173634" rIns="347268" bIns="173634">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sz="2200" b="1"/>
                <a:t>ES</a:t>
              </a:r>
            </a:p>
          </p:txBody>
        </p:sp>
      </p:grpSp>
      <p:sp>
        <p:nvSpPr>
          <p:cNvPr id="115729" name="Text Box 17"/>
          <p:cNvSpPr txBox="1">
            <a:spLocks noChangeArrowheads="1"/>
          </p:cNvSpPr>
          <p:nvPr/>
        </p:nvSpPr>
        <p:spPr bwMode="auto">
          <a:xfrm>
            <a:off x="771513" y="3164656"/>
            <a:ext cx="6764338" cy="46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解释</a:t>
            </a:r>
            <a:r>
              <a:rPr lang="zh-CN" altLang="en-US" b="1" dirty="0">
                <a:sym typeface="Wingdings" pitchFamily="2" charset="2"/>
              </a:rPr>
              <a:t>：（1）</a:t>
            </a:r>
            <a:r>
              <a:rPr lang="zh-CN" altLang="en-US" b="1" i="1" dirty="0">
                <a:sym typeface="Wingdings" pitchFamily="2" charset="2"/>
              </a:rPr>
              <a:t> </a:t>
            </a:r>
            <a:r>
              <a:rPr lang="en-US" altLang="zh-CN" b="1" i="1" dirty="0">
                <a:sym typeface="Wingdings" pitchFamily="2" charset="2"/>
              </a:rPr>
              <a:t>D</a:t>
            </a:r>
            <a:r>
              <a:rPr lang="en-US" altLang="zh-CN" b="1" baseline="-25000" dirty="0">
                <a:sym typeface="Wingdings" pitchFamily="2" charset="2"/>
              </a:rPr>
              <a:t>2a </a:t>
            </a:r>
            <a:r>
              <a:rPr lang="en-US" altLang="zh-CN" b="1" dirty="0">
                <a:sym typeface="Wingdings" pitchFamily="2" charset="2"/>
              </a:rPr>
              <a:t>=</a:t>
            </a:r>
            <a:r>
              <a:rPr lang="en-US" altLang="zh-CN" b="1" i="1" dirty="0" err="1">
                <a:sym typeface="Wingdings" pitchFamily="2" charset="2"/>
              </a:rPr>
              <a:t>D</a:t>
            </a:r>
            <a:r>
              <a:rPr lang="en-US" altLang="zh-CN" b="1" baseline="-25000" dirty="0" err="1">
                <a:sym typeface="Wingdings" pitchFamily="2" charset="2"/>
              </a:rPr>
              <a:t>max</a:t>
            </a:r>
            <a:r>
              <a:rPr lang="en-US" altLang="zh-CN" b="1" dirty="0" err="1">
                <a:sym typeface="Wingdings" pitchFamily="2" charset="2"/>
              </a:rPr>
              <a:t>~</a:t>
            </a:r>
            <a:r>
              <a:rPr lang="en-US" altLang="zh-CN" b="1" i="1" dirty="0" err="1">
                <a:sym typeface="Wingdings" pitchFamily="2" charset="2"/>
              </a:rPr>
              <a:t>D</a:t>
            </a:r>
            <a:r>
              <a:rPr lang="en-US" altLang="zh-CN" b="1" baseline="-25000" dirty="0" err="1">
                <a:sym typeface="Wingdings" pitchFamily="2" charset="2"/>
              </a:rPr>
              <a:t>min</a:t>
            </a:r>
            <a:endParaRPr lang="en-US" altLang="zh-CN" b="1" baseline="-25000" dirty="0"/>
          </a:p>
        </p:txBody>
      </p:sp>
      <p:sp>
        <p:nvSpPr>
          <p:cNvPr id="115730" name="Text Box 18"/>
          <p:cNvSpPr txBox="1">
            <a:spLocks noChangeArrowheads="1"/>
          </p:cNvSpPr>
          <p:nvPr/>
        </p:nvSpPr>
        <p:spPr bwMode="auto">
          <a:xfrm>
            <a:off x="1148207" y="3949567"/>
            <a:ext cx="5603875" cy="46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（2）</a:t>
            </a:r>
            <a:r>
              <a:rPr lang="en-US" altLang="zh-CN" b="1" i="1" dirty="0"/>
              <a:t>d</a:t>
            </a:r>
            <a:r>
              <a:rPr lang="en-US" altLang="zh-CN" b="1" baseline="-25000" dirty="0"/>
              <a:t>2a</a:t>
            </a:r>
            <a:r>
              <a:rPr lang="en-US" altLang="zh-CN" b="1" dirty="0"/>
              <a:t> =</a:t>
            </a:r>
            <a:r>
              <a:rPr lang="en-US" altLang="zh-CN" b="1" i="1" dirty="0"/>
              <a:t> </a:t>
            </a:r>
            <a:r>
              <a:rPr lang="en-US" altLang="zh-CN" b="1" i="1" dirty="0" err="1">
                <a:sym typeface="Wingdings" pitchFamily="2" charset="2"/>
              </a:rPr>
              <a:t>d</a:t>
            </a:r>
            <a:r>
              <a:rPr lang="en-US" altLang="zh-CN" b="1" baseline="-25000" dirty="0" err="1">
                <a:sym typeface="Wingdings" pitchFamily="2" charset="2"/>
              </a:rPr>
              <a:t>max</a:t>
            </a:r>
            <a:r>
              <a:rPr lang="en-US" altLang="zh-CN" b="1" dirty="0" err="1">
                <a:sym typeface="Wingdings" pitchFamily="2" charset="2"/>
              </a:rPr>
              <a:t>~d</a:t>
            </a:r>
            <a:r>
              <a:rPr lang="en-US" altLang="zh-CN" b="1" baseline="-25000" dirty="0" err="1">
                <a:sym typeface="Wingdings" pitchFamily="2" charset="2"/>
              </a:rPr>
              <a:t>min</a:t>
            </a:r>
            <a:endParaRPr lang="en-US" altLang="zh-CN" b="1" baseline="-25000" dirty="0">
              <a:sym typeface="Wingdings" pitchFamily="2" charset="2"/>
            </a:endParaRPr>
          </a:p>
        </p:txBody>
      </p:sp>
      <p:sp>
        <p:nvSpPr>
          <p:cNvPr id="115731" name="Text Box 19"/>
          <p:cNvSpPr txBox="1">
            <a:spLocks noChangeArrowheads="1"/>
          </p:cNvSpPr>
          <p:nvPr/>
        </p:nvSpPr>
        <p:spPr bwMode="auto">
          <a:xfrm>
            <a:off x="1148207" y="4632986"/>
            <a:ext cx="5719763" cy="46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i="1" dirty="0"/>
              <a:t>    </a:t>
            </a:r>
            <a:r>
              <a:rPr lang="en-US" altLang="zh-CN" b="1" i="1" dirty="0" err="1"/>
              <a:t>X</a:t>
            </a:r>
            <a:r>
              <a:rPr lang="en-US" altLang="zh-CN" b="1" baseline="-25000" dirty="0" err="1"/>
              <a:t>min</a:t>
            </a:r>
            <a:r>
              <a:rPr lang="en-US" altLang="zh-CN" b="1" dirty="0"/>
              <a:t> =  </a:t>
            </a:r>
            <a:r>
              <a:rPr lang="zh-CN" altLang="en-US" b="1" dirty="0"/>
              <a:t>？</a:t>
            </a:r>
          </a:p>
        </p:txBody>
      </p:sp>
      <p:sp>
        <p:nvSpPr>
          <p:cNvPr id="19" name="圆角矩形 18">
            <a:hlinkClick r:id="rId2" action="ppaction://hlinksldjump"/>
          </p:cNvPr>
          <p:cNvSpPr/>
          <p:nvPr/>
        </p:nvSpPr>
        <p:spPr bwMode="auto">
          <a:xfrm>
            <a:off x="3867150" y="5867340"/>
            <a:ext cx="1485900" cy="550068"/>
          </a:xfrm>
          <a:prstGeom prst="roundRect">
            <a:avLst/>
          </a:prstGeom>
          <a:noFill/>
          <a:ln w="38100" cap="flat" cmpd="sng" algn="ctr">
            <a:solidFill>
              <a:schemeClr val="accent1">
                <a:lumMod val="7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zh-CN" altLang="en-US" sz="2400" b="1" i="0" u="none" strike="noStrike" cap="none" normalizeH="0" baseline="0" dirty="0" smtClean="0">
                <a:ln>
                  <a:noFill/>
                </a:ln>
                <a:solidFill>
                  <a:schemeClr val="tx1"/>
                </a:solidFill>
                <a:effectLst/>
                <a:latin typeface="方正舒体" pitchFamily="2" charset="-122"/>
                <a:ea typeface="方正舒体" pitchFamily="2" charset="-122"/>
              </a:rPr>
              <a:t>返回</a:t>
            </a:r>
            <a:r>
              <a:rPr kumimoji="1" lang="zh-CN" altLang="en-US" sz="2400" b="1" i="0" u="none" strike="noStrike" cap="none" normalizeH="0" baseline="0" dirty="0" smtClean="0">
                <a:ln>
                  <a:noFill/>
                </a:ln>
                <a:solidFill>
                  <a:srgbClr val="FF0000"/>
                </a:solidFill>
                <a:effectLst/>
                <a:latin typeface="方正舒体" pitchFamily="2" charset="-122"/>
                <a:ea typeface="方正舒体" pitchFamily="2" charset="-122"/>
              </a:rPr>
              <a:t>目录</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15717"/>
                                        </p:tgtEl>
                                        <p:attrNameLst>
                                          <p:attrName>style.visibility</p:attrName>
                                        </p:attrNameLst>
                                      </p:cBhvr>
                                      <p:to>
                                        <p:strVal val="visible"/>
                                      </p:to>
                                    </p:set>
                                    <p:animEffect transition="in" filter="wipe(left)">
                                      <p:cBhvr>
                                        <p:cTn id="7" dur="300"/>
                                        <p:tgtEl>
                                          <p:spTgt spid="11571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5716"/>
                                        </p:tgtEl>
                                        <p:attrNameLst>
                                          <p:attrName>style.visibility</p:attrName>
                                        </p:attrNameLst>
                                      </p:cBhvr>
                                      <p:to>
                                        <p:strVal val="visible"/>
                                      </p:to>
                                    </p:set>
                                    <p:animEffect transition="in" filter="wipe(left)">
                                      <p:cBhvr>
                                        <p:cTn id="12" dur="500"/>
                                        <p:tgtEl>
                                          <p:spTgt spid="11571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2" fill="hold" nodeType="clickEffect">
                                  <p:stCondLst>
                                    <p:cond delay="0"/>
                                  </p:stCondLst>
                                  <p:childTnLst>
                                    <p:set>
                                      <p:cBhvr>
                                        <p:cTn id="16" dur="1" fill="hold">
                                          <p:stCondLst>
                                            <p:cond delay="0"/>
                                          </p:stCondLst>
                                        </p:cTn>
                                        <p:tgtEl>
                                          <p:spTgt spid="115718"/>
                                        </p:tgtEl>
                                        <p:attrNameLst>
                                          <p:attrName>style.visibility</p:attrName>
                                        </p:attrNameLst>
                                      </p:cBhvr>
                                      <p:to>
                                        <p:strVal val="visible"/>
                                      </p:to>
                                    </p:set>
                                    <p:anim calcmode="lin" valueType="num">
                                      <p:cBhvr additive="base">
                                        <p:cTn id="17" dur="3000" fill="hold"/>
                                        <p:tgtEl>
                                          <p:spTgt spid="115718"/>
                                        </p:tgtEl>
                                        <p:attrNameLst>
                                          <p:attrName>ppt_x</p:attrName>
                                        </p:attrNameLst>
                                      </p:cBhvr>
                                      <p:tavLst>
                                        <p:tav tm="0">
                                          <p:val>
                                            <p:strVal val="1+#ppt_w/2"/>
                                          </p:val>
                                        </p:tav>
                                        <p:tav tm="100000">
                                          <p:val>
                                            <p:strVal val="#ppt_x"/>
                                          </p:val>
                                        </p:tav>
                                      </p:tavLst>
                                    </p:anim>
                                    <p:anim calcmode="lin" valueType="num">
                                      <p:cBhvr additive="base">
                                        <p:cTn id="18" dur="3000" fill="hold"/>
                                        <p:tgtEl>
                                          <p:spTgt spid="115718"/>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115729"/>
                                        </p:tgtEl>
                                        <p:attrNameLst>
                                          <p:attrName>style.visibility</p:attrName>
                                        </p:attrNameLst>
                                      </p:cBhvr>
                                      <p:to>
                                        <p:strVal val="visible"/>
                                      </p:to>
                                    </p:set>
                                    <p:animEffect transition="in" filter="wipe(left)">
                                      <p:cBhvr>
                                        <p:cTn id="23" dur="300"/>
                                        <p:tgtEl>
                                          <p:spTgt spid="115729"/>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grpId="0" nodeType="clickEffect">
                                  <p:stCondLst>
                                    <p:cond delay="0"/>
                                  </p:stCondLst>
                                  <p:iterate type="wd">
                                    <p:tmPct val="100000"/>
                                  </p:iterate>
                                  <p:childTnLst>
                                    <p:set>
                                      <p:cBhvr>
                                        <p:cTn id="27" dur="1" fill="hold">
                                          <p:stCondLst>
                                            <p:cond delay="0"/>
                                          </p:stCondLst>
                                        </p:cTn>
                                        <p:tgtEl>
                                          <p:spTgt spid="115730"/>
                                        </p:tgtEl>
                                        <p:attrNameLst>
                                          <p:attrName>style.visibility</p:attrName>
                                        </p:attrNameLst>
                                      </p:cBhvr>
                                      <p:to>
                                        <p:strVal val="visible"/>
                                      </p:to>
                                    </p:set>
                                    <p:animEffect transition="in" filter="wipe(left)">
                                      <p:cBhvr>
                                        <p:cTn id="28" dur="300"/>
                                        <p:tgtEl>
                                          <p:spTgt spid="115730"/>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grpId="0" nodeType="clickEffect">
                                  <p:stCondLst>
                                    <p:cond delay="0"/>
                                  </p:stCondLst>
                                  <p:iterate type="wd">
                                    <p:tmPct val="100000"/>
                                  </p:iterate>
                                  <p:childTnLst>
                                    <p:set>
                                      <p:cBhvr>
                                        <p:cTn id="32" dur="1" fill="hold">
                                          <p:stCondLst>
                                            <p:cond delay="0"/>
                                          </p:stCondLst>
                                        </p:cTn>
                                        <p:tgtEl>
                                          <p:spTgt spid="115731"/>
                                        </p:tgtEl>
                                        <p:attrNameLst>
                                          <p:attrName>style.visibility</p:attrName>
                                        </p:attrNameLst>
                                      </p:cBhvr>
                                      <p:to>
                                        <p:strVal val="visible"/>
                                      </p:to>
                                    </p:set>
                                    <p:animEffect transition="in" filter="wipe(left)">
                                      <p:cBhvr>
                                        <p:cTn id="33" dur="300"/>
                                        <p:tgtEl>
                                          <p:spTgt spid="1157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716" grpId="0" autoUpdateAnimBg="0"/>
      <p:bldP spid="115717" grpId="0" autoUpdateAnimBg="0"/>
      <p:bldP spid="115729" grpId="0" autoUpdateAnimBg="0"/>
      <p:bldP spid="115730" grpId="0" autoUpdateAnimBg="0"/>
      <p:bldP spid="115731" grpId="0" autoUpdateAnimBg="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灯片编号占位符 5"/>
          <p:cNvSpPr>
            <a:spLocks noGrp="1"/>
          </p:cNvSpPr>
          <p:nvPr>
            <p:ph type="sldNum" sz="quarter" idx="12"/>
          </p:nvPr>
        </p:nvSpPr>
        <p:spPr>
          <a:noFill/>
        </p:spPr>
        <p:txBody>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B908036A-669F-4129-B48B-A62CF9F3C232}" type="slidenum">
              <a:rPr kumimoji="0" lang="zh-CN" altLang="en-US" sz="2200" smtClean="0">
                <a:solidFill>
                  <a:srgbClr val="0000FF"/>
                </a:solidFill>
              </a:rPr>
              <a:pPr eaLnBrk="1" hangingPunct="1"/>
              <a:t>57</a:t>
            </a:fld>
            <a:endParaRPr kumimoji="0" lang="en-US" altLang="zh-CN" sz="2200" smtClean="0">
              <a:solidFill>
                <a:srgbClr val="0000FF"/>
              </a:solidFill>
            </a:endParaRPr>
          </a:p>
        </p:txBody>
      </p:sp>
      <mc:AlternateContent xmlns:mc="http://schemas.openxmlformats.org/markup-compatibility/2006" xmlns:a14="http://schemas.microsoft.com/office/drawing/2010/main">
        <mc:Choice Requires="a14">
          <p:sp>
            <p:nvSpPr>
              <p:cNvPr id="116740" name="Text Box 4"/>
              <p:cNvSpPr txBox="1">
                <a:spLocks noChangeArrowheads="1"/>
              </p:cNvSpPr>
              <p:nvPr/>
            </p:nvSpPr>
            <p:spPr bwMode="auto">
              <a:xfrm>
                <a:off x="799182" y="607778"/>
                <a:ext cx="5899150" cy="1305841"/>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30000"/>
                  </a:lnSpc>
                </a:pPr>
                <a:r>
                  <a:rPr lang="zh-CN" altLang="en-US" sz="2000" b="1" dirty="0" smtClean="0"/>
                  <a:t>       2.已知</a:t>
                </a:r>
                <a:r>
                  <a:rPr lang="en-US" altLang="zh-CN" sz="2000" b="1" dirty="0"/>
                  <a:t>M12×1－6h，</a:t>
                </a:r>
                <a:r>
                  <a:rPr lang="en-US" altLang="zh-CN" sz="2000" b="1" i="1" dirty="0"/>
                  <a:t>d</a:t>
                </a:r>
                <a:r>
                  <a:rPr lang="en-US" altLang="zh-CN" sz="2000" b="1" baseline="-25000" dirty="0"/>
                  <a:t>2a </a:t>
                </a:r>
                <a:r>
                  <a:rPr lang="en-US" altLang="zh-CN" sz="2000" b="1" dirty="0"/>
                  <a:t>= 11.304mm，</a:t>
                </a:r>
                <a:r>
                  <a:rPr lang="en-US" altLang="zh-CN" sz="2000" b="1" i="1" dirty="0"/>
                  <a:t>d</a:t>
                </a:r>
                <a:r>
                  <a:rPr lang="en-US" altLang="zh-CN" sz="2000" b="1" baseline="-25000" dirty="0"/>
                  <a:t>a</a:t>
                </a:r>
                <a:r>
                  <a:rPr lang="en-US" altLang="zh-CN" sz="2000" b="1" dirty="0"/>
                  <a:t> = 11.815mm，Δ</a:t>
                </a:r>
                <a:r>
                  <a:rPr lang="en-US" altLang="zh-CN" sz="2000" b="1" i="1" dirty="0"/>
                  <a:t>P</a:t>
                </a:r>
                <a:r>
                  <a:rPr lang="en-US" altLang="zh-CN" sz="2000" b="1" baseline="-25000" dirty="0"/>
                  <a:t>∑</a:t>
                </a:r>
                <a:r>
                  <a:rPr lang="en-US" altLang="zh-CN" sz="2000" b="1" dirty="0"/>
                  <a:t> = - 0.02 ，</a:t>
                </a:r>
                <a:r>
                  <a:rPr lang="en-US" altLang="zh-CN" sz="2000" b="1" dirty="0" smtClean="0"/>
                  <a:t>Δ</a:t>
                </a:r>
                <a14:m>
                  <m:oMath xmlns:m="http://schemas.openxmlformats.org/officeDocument/2006/math">
                    <m:sSub>
                      <m:sSubPr>
                        <m:ctrlPr>
                          <a:rPr lang="en-US" altLang="zh-CN" sz="2000" b="1" i="1" smtClean="0">
                            <a:latin typeface="Cambria Math"/>
                          </a:rPr>
                        </m:ctrlPr>
                      </m:sSubPr>
                      <m:e>
                        <m:r>
                          <a:rPr lang="en-US" altLang="zh-CN" sz="2000" b="1" i="1" smtClean="0">
                            <a:latin typeface="Cambria Math"/>
                            <a:ea typeface="Cambria Math"/>
                          </a:rPr>
                          <m:t>𝜷</m:t>
                        </m:r>
                      </m:e>
                      <m:sub>
                        <m:r>
                          <a:rPr lang="en-US" altLang="zh-CN" sz="2000" b="1" i="1" smtClean="0">
                            <a:latin typeface="Cambria Math"/>
                          </a:rPr>
                          <m:t>𝟏</m:t>
                        </m:r>
                      </m:sub>
                    </m:sSub>
                  </m:oMath>
                </a14:m>
                <a:r>
                  <a:rPr lang="en-US" altLang="zh-CN" sz="2000" b="1" dirty="0" smtClean="0"/>
                  <a:t>= </a:t>
                </a:r>
                <a:r>
                  <a:rPr lang="en-US" altLang="zh-CN" sz="2000" b="1" dirty="0"/>
                  <a:t>+25′ ，</a:t>
                </a:r>
                <a:r>
                  <a:rPr lang="en-US" altLang="zh-CN" sz="2000" b="1" dirty="0" smtClean="0"/>
                  <a:t>Δ</a:t>
                </a:r>
                <a14:m>
                  <m:oMath xmlns:m="http://schemas.openxmlformats.org/officeDocument/2006/math">
                    <m:r>
                      <a:rPr lang="en-US" altLang="zh-CN" sz="2000" b="1" i="1" smtClean="0">
                        <a:latin typeface="Cambria Math"/>
                        <a:ea typeface="Cambria Math"/>
                      </a:rPr>
                      <m:t>𝜷</m:t>
                    </m:r>
                  </m:oMath>
                </a14:m>
                <a:r>
                  <a:rPr lang="en-US" altLang="zh-CN" sz="2000" b="1" baseline="-25000" dirty="0" smtClean="0"/>
                  <a:t>2 </a:t>
                </a:r>
                <a:r>
                  <a:rPr lang="en-US" altLang="zh-CN" sz="2000" b="1" dirty="0"/>
                  <a:t>= - 20′，</a:t>
                </a:r>
                <a:r>
                  <a:rPr lang="zh-CN" altLang="en-US" sz="2000" b="1" dirty="0"/>
                  <a:t>试判断该螺纹是否合格？为什么？</a:t>
                </a:r>
              </a:p>
            </p:txBody>
          </p:sp>
        </mc:Choice>
        <mc:Fallback xmlns="">
          <p:sp>
            <p:nvSpPr>
              <p:cNvPr id="116740" name="Text Box 4"/>
              <p:cNvSpPr txBox="1">
                <a:spLocks noRot="1" noChangeAspect="1" noMove="1" noResize="1" noEditPoints="1" noAdjustHandles="1" noChangeArrowheads="1" noChangeShapeType="1" noTextEdit="1"/>
              </p:cNvSpPr>
              <p:nvPr/>
            </p:nvSpPr>
            <p:spPr bwMode="auto">
              <a:xfrm>
                <a:off x="799182" y="607778"/>
                <a:ext cx="5899150" cy="1305841"/>
              </a:xfrm>
              <a:prstGeom prst="rect">
                <a:avLst/>
              </a:prstGeom>
              <a:blipFill rotWithShape="1">
                <a:blip r:embed="rId3"/>
                <a:stretch>
                  <a:fillRect l="-826" r="-5165" b="-2804"/>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sp>
        <p:nvSpPr>
          <p:cNvPr id="116741" name="Text Box 5"/>
          <p:cNvSpPr txBox="1">
            <a:spLocks noChangeArrowheads="1"/>
          </p:cNvSpPr>
          <p:nvPr/>
        </p:nvSpPr>
        <p:spPr bwMode="auto">
          <a:xfrm>
            <a:off x="935707" y="1980966"/>
            <a:ext cx="2794000" cy="515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700" b="1"/>
              <a:t>解释：</a:t>
            </a:r>
          </a:p>
        </p:txBody>
      </p:sp>
      <p:grpSp>
        <p:nvGrpSpPr>
          <p:cNvPr id="116742" name="Group 6"/>
          <p:cNvGrpSpPr>
            <a:grpSpLocks/>
          </p:cNvGrpSpPr>
          <p:nvPr/>
        </p:nvGrpSpPr>
        <p:grpSpPr bwMode="auto">
          <a:xfrm>
            <a:off x="6719888" y="600075"/>
            <a:ext cx="4135437" cy="2930525"/>
            <a:chOff x="3783" y="1260"/>
            <a:chExt cx="2605" cy="1846"/>
          </a:xfrm>
        </p:grpSpPr>
        <p:sp>
          <p:nvSpPr>
            <p:cNvPr id="58387" name="Text Box 7"/>
            <p:cNvSpPr txBox="1">
              <a:spLocks noChangeArrowheads="1"/>
            </p:cNvSpPr>
            <p:nvPr/>
          </p:nvSpPr>
          <p:spPr bwMode="auto">
            <a:xfrm rot="-5400000">
              <a:off x="3165" y="2103"/>
              <a:ext cx="1593" cy="3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232706" tIns="116354" rIns="232706" bIns="116354">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r" eaLnBrk="1" hangingPunct="1">
                <a:spcBef>
                  <a:spcPct val="50000"/>
                </a:spcBef>
              </a:pPr>
              <a:r>
                <a:rPr lang="en-US" altLang="zh-CN" sz="2200" b="1"/>
                <a:t>Ø</a:t>
              </a:r>
              <a:r>
                <a:rPr lang="en-US" altLang="zh-CN" sz="2200" b="1">
                  <a:latin typeface="宋体" pitchFamily="2" charset="-122"/>
                </a:rPr>
                <a:t>11.360 mm</a:t>
              </a:r>
            </a:p>
          </p:txBody>
        </p:sp>
        <p:grpSp>
          <p:nvGrpSpPr>
            <p:cNvPr id="58388" name="Group 8"/>
            <p:cNvGrpSpPr>
              <a:grpSpLocks/>
            </p:cNvGrpSpPr>
            <p:nvPr/>
          </p:nvGrpSpPr>
          <p:grpSpPr bwMode="auto">
            <a:xfrm>
              <a:off x="3812" y="1260"/>
              <a:ext cx="2576" cy="1846"/>
              <a:chOff x="3836" y="1260"/>
              <a:chExt cx="2576" cy="1846"/>
            </a:xfrm>
          </p:grpSpPr>
          <p:sp>
            <p:nvSpPr>
              <p:cNvPr id="58389" name="Text Box 9"/>
              <p:cNvSpPr txBox="1">
                <a:spLocks noChangeArrowheads="1"/>
              </p:cNvSpPr>
              <p:nvPr/>
            </p:nvSpPr>
            <p:spPr bwMode="auto">
              <a:xfrm>
                <a:off x="4462" y="2653"/>
                <a:ext cx="1656" cy="4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232706" tIns="116354" rIns="232706" bIns="116354">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3200" b="1"/>
                  <a:t>中径公差带</a:t>
                </a:r>
                <a:r>
                  <a:rPr lang="zh-CN" altLang="en-US" sz="1800"/>
                  <a:t> </a:t>
                </a:r>
              </a:p>
            </p:txBody>
          </p:sp>
          <p:sp>
            <p:nvSpPr>
              <p:cNvPr id="58390" name="Line 10"/>
              <p:cNvSpPr>
                <a:spLocks noChangeShapeType="1"/>
              </p:cNvSpPr>
              <p:nvPr/>
            </p:nvSpPr>
            <p:spPr bwMode="auto">
              <a:xfrm>
                <a:off x="4097" y="1376"/>
                <a:ext cx="1868"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232706" tIns="116354" rIns="232706" bIns="116354">
                <a:spAutoFit/>
              </a:bodyPr>
              <a:lstStyle/>
              <a:p>
                <a:endParaRPr lang="zh-CN" altLang="en-US"/>
              </a:p>
            </p:txBody>
          </p:sp>
          <p:sp>
            <p:nvSpPr>
              <p:cNvPr id="58391" name="Text Box 11"/>
              <p:cNvSpPr txBox="1">
                <a:spLocks noChangeArrowheads="1"/>
              </p:cNvSpPr>
              <p:nvPr/>
            </p:nvSpPr>
            <p:spPr bwMode="auto">
              <a:xfrm>
                <a:off x="3837" y="1260"/>
                <a:ext cx="294" cy="3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232706" tIns="116354" rIns="232706" bIns="116354">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2200"/>
                  <a:t>0</a:t>
                </a:r>
              </a:p>
            </p:txBody>
          </p:sp>
          <p:sp>
            <p:nvSpPr>
              <p:cNvPr id="58392" name="Line 12"/>
              <p:cNvSpPr>
                <a:spLocks noChangeShapeType="1"/>
              </p:cNvSpPr>
              <p:nvPr/>
            </p:nvSpPr>
            <p:spPr bwMode="auto">
              <a:xfrm>
                <a:off x="4196" y="1361"/>
                <a:ext cx="0" cy="1085"/>
              </a:xfrm>
              <a:prstGeom prst="line">
                <a:avLst/>
              </a:prstGeom>
              <a:noFill/>
              <a:ln w="2857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232706" tIns="116354" rIns="232706" bIns="116354">
                <a:spAutoFit/>
              </a:bodyPr>
              <a:lstStyle/>
              <a:p>
                <a:endParaRPr lang="zh-CN" altLang="en-US"/>
              </a:p>
            </p:txBody>
          </p:sp>
          <p:sp>
            <p:nvSpPr>
              <p:cNvPr id="58393" name="Text Box 13"/>
              <p:cNvSpPr txBox="1">
                <a:spLocks noChangeArrowheads="1"/>
              </p:cNvSpPr>
              <p:nvPr/>
            </p:nvSpPr>
            <p:spPr bwMode="auto">
              <a:xfrm>
                <a:off x="3836" y="1430"/>
                <a:ext cx="294" cy="4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232706" tIns="116354" rIns="232706" bIns="116354">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3200"/>
                  <a:t>-</a:t>
                </a:r>
              </a:p>
            </p:txBody>
          </p:sp>
          <p:sp>
            <p:nvSpPr>
              <p:cNvPr id="58394" name="Text Box 14"/>
              <p:cNvSpPr txBox="1">
                <a:spLocks noChangeArrowheads="1"/>
              </p:cNvSpPr>
              <p:nvPr/>
            </p:nvSpPr>
            <p:spPr bwMode="auto">
              <a:xfrm>
                <a:off x="4546" y="1376"/>
                <a:ext cx="911" cy="1087"/>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232706" tIns="116354" rIns="232706" bIns="116354">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endParaRPr lang="zh-CN" altLang="en-US" sz="2100">
                  <a:latin typeface="宋体" pitchFamily="2" charset="-122"/>
                </a:endParaRPr>
              </a:p>
              <a:p>
                <a:pPr eaLnBrk="1" hangingPunct="1">
                  <a:spcBef>
                    <a:spcPct val="50000"/>
                  </a:spcBef>
                </a:pPr>
                <a:r>
                  <a:rPr lang="zh-CN" altLang="en-US" sz="3200" b="1">
                    <a:latin typeface="宋体" pitchFamily="2" charset="-122"/>
                  </a:rPr>
                  <a:t> 6</a:t>
                </a:r>
                <a:r>
                  <a:rPr lang="en-US" altLang="zh-CN" sz="3200" b="1">
                    <a:latin typeface="宋体" pitchFamily="2" charset="-122"/>
                  </a:rPr>
                  <a:t>h</a:t>
                </a:r>
              </a:p>
              <a:p>
                <a:pPr eaLnBrk="1" hangingPunct="1">
                  <a:spcBef>
                    <a:spcPct val="50000"/>
                  </a:spcBef>
                </a:pPr>
                <a:endParaRPr lang="en-US" altLang="zh-CN" sz="1800"/>
              </a:p>
            </p:txBody>
          </p:sp>
          <p:sp>
            <p:nvSpPr>
              <p:cNvPr id="58395" name="Text Box 15"/>
              <p:cNvSpPr txBox="1">
                <a:spLocks noChangeArrowheads="1"/>
              </p:cNvSpPr>
              <p:nvPr/>
            </p:nvSpPr>
            <p:spPr bwMode="auto">
              <a:xfrm>
                <a:off x="5517" y="2135"/>
                <a:ext cx="895" cy="3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232706" tIns="116354" rIns="232706" bIns="116354">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sz="2200" b="1"/>
                  <a:t>ei</a:t>
                </a:r>
              </a:p>
            </p:txBody>
          </p:sp>
        </p:grpSp>
      </p:grpSp>
      <p:sp>
        <p:nvSpPr>
          <p:cNvPr id="116752" name="Text Box 16"/>
          <p:cNvSpPr txBox="1">
            <a:spLocks noChangeArrowheads="1"/>
          </p:cNvSpPr>
          <p:nvPr/>
        </p:nvSpPr>
        <p:spPr bwMode="auto">
          <a:xfrm>
            <a:off x="1407638" y="2696928"/>
            <a:ext cx="6146800" cy="409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000" b="1"/>
              <a:t>（1）  判断中径合格性</a:t>
            </a:r>
            <a:endParaRPr lang="en-US" altLang="zh-CN" sz="2000" b="1"/>
          </a:p>
        </p:txBody>
      </p:sp>
      <p:sp>
        <p:nvSpPr>
          <p:cNvPr id="116753" name="Text Box 17"/>
          <p:cNvSpPr txBox="1">
            <a:spLocks noChangeArrowheads="1"/>
          </p:cNvSpPr>
          <p:nvPr/>
        </p:nvSpPr>
        <p:spPr bwMode="auto">
          <a:xfrm>
            <a:off x="1244592" y="4404518"/>
            <a:ext cx="4733925" cy="501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30000"/>
              </a:lnSpc>
            </a:pPr>
            <a:r>
              <a:rPr lang="zh-CN" altLang="en-US" sz="2000" b="1"/>
              <a:t>（2）判断顶径合格性           </a:t>
            </a:r>
          </a:p>
        </p:txBody>
      </p:sp>
      <p:graphicFrame>
        <p:nvGraphicFramePr>
          <p:cNvPr id="116754" name="Object 18"/>
          <p:cNvGraphicFramePr>
            <a:graphicFrameLocks noChangeAspect="1"/>
          </p:cNvGraphicFramePr>
          <p:nvPr>
            <p:extLst>
              <p:ext uri="{D42A27DB-BD31-4B8C-83A1-F6EECF244321}">
                <p14:modId xmlns:p14="http://schemas.microsoft.com/office/powerpoint/2010/main" val="1429251634"/>
              </p:ext>
            </p:extLst>
          </p:nvPr>
        </p:nvGraphicFramePr>
        <p:xfrm>
          <a:off x="1449831" y="2946400"/>
          <a:ext cx="4140200" cy="1447800"/>
        </p:xfrm>
        <a:graphic>
          <a:graphicData uri="http://schemas.openxmlformats.org/presentationml/2006/ole">
            <mc:AlternateContent xmlns:mc="http://schemas.openxmlformats.org/markup-compatibility/2006">
              <mc:Choice xmlns:v="urn:schemas-microsoft-com:vml" Requires="v">
                <p:oleObj spid="_x0000_s58452" name="公式" r:id="rId4" imgW="1308100" imgH="457200" progId="Equation.3">
                  <p:embed/>
                </p:oleObj>
              </mc:Choice>
              <mc:Fallback>
                <p:oleObj name="公式" r:id="rId4" imgW="1308100" imgH="457200" progId="Equation.3">
                  <p:embed/>
                  <p:pic>
                    <p:nvPicPr>
                      <p:cNvPr id="0" name="Object 1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49831" y="2946400"/>
                        <a:ext cx="4140200" cy="1447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16755" name="Object 19"/>
          <p:cNvGraphicFramePr>
            <a:graphicFrameLocks noChangeAspect="1"/>
          </p:cNvGraphicFramePr>
          <p:nvPr>
            <p:extLst>
              <p:ext uri="{D42A27DB-BD31-4B8C-83A1-F6EECF244321}">
                <p14:modId xmlns:p14="http://schemas.microsoft.com/office/powerpoint/2010/main" val="2591203506"/>
              </p:ext>
            </p:extLst>
          </p:nvPr>
        </p:nvGraphicFramePr>
        <p:xfrm>
          <a:off x="1360704" y="5079096"/>
          <a:ext cx="4183063" cy="876300"/>
        </p:xfrm>
        <a:graphic>
          <a:graphicData uri="http://schemas.openxmlformats.org/presentationml/2006/ole">
            <mc:AlternateContent xmlns:mc="http://schemas.openxmlformats.org/markup-compatibility/2006">
              <mc:Choice xmlns:v="urn:schemas-microsoft-com:vml" Requires="v">
                <p:oleObj spid="_x0000_s58453" name="公式" r:id="rId6" imgW="1091726" imgH="228501" progId="Equation.3">
                  <p:embed/>
                </p:oleObj>
              </mc:Choice>
              <mc:Fallback>
                <p:oleObj name="公式" r:id="rId6" imgW="1091726" imgH="228501" progId="Equation.3">
                  <p:embed/>
                  <p:pic>
                    <p:nvPicPr>
                      <p:cNvPr id="0" name="Object 1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360704" y="5079096"/>
                        <a:ext cx="4183063" cy="876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116756" name="Group 20"/>
          <p:cNvGrpSpPr>
            <a:grpSpLocks/>
          </p:cNvGrpSpPr>
          <p:nvPr/>
        </p:nvGrpSpPr>
        <p:grpSpPr bwMode="auto">
          <a:xfrm>
            <a:off x="6719888" y="3486150"/>
            <a:ext cx="4135437" cy="2930525"/>
            <a:chOff x="4233" y="2196"/>
            <a:chExt cx="2605" cy="1846"/>
          </a:xfrm>
        </p:grpSpPr>
        <p:grpSp>
          <p:nvGrpSpPr>
            <p:cNvPr id="58379" name="Group 21"/>
            <p:cNvGrpSpPr>
              <a:grpSpLocks/>
            </p:cNvGrpSpPr>
            <p:nvPr/>
          </p:nvGrpSpPr>
          <p:grpSpPr bwMode="auto">
            <a:xfrm>
              <a:off x="4233" y="2196"/>
              <a:ext cx="2191" cy="1846"/>
              <a:chOff x="4233" y="2196"/>
              <a:chExt cx="2191" cy="1846"/>
            </a:xfrm>
          </p:grpSpPr>
          <p:sp>
            <p:nvSpPr>
              <p:cNvPr id="58381" name="Text Box 22"/>
              <p:cNvSpPr txBox="1">
                <a:spLocks noChangeArrowheads="1"/>
              </p:cNvSpPr>
              <p:nvPr/>
            </p:nvSpPr>
            <p:spPr bwMode="auto">
              <a:xfrm rot="-5400000">
                <a:off x="3965" y="2754"/>
                <a:ext cx="893" cy="3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232706" tIns="116354" rIns="232706" bIns="116354">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r" eaLnBrk="1" hangingPunct="1">
                  <a:spcBef>
                    <a:spcPct val="50000"/>
                  </a:spcBef>
                </a:pPr>
                <a:r>
                  <a:rPr lang="en-US" altLang="zh-CN" sz="2200" b="1"/>
                  <a:t>Ø</a:t>
                </a:r>
                <a:r>
                  <a:rPr lang="en-US" altLang="zh-CN" sz="2200" b="1">
                    <a:latin typeface="宋体" pitchFamily="2" charset="-122"/>
                  </a:rPr>
                  <a:t>12 mm</a:t>
                </a:r>
              </a:p>
            </p:txBody>
          </p:sp>
          <p:sp>
            <p:nvSpPr>
              <p:cNvPr id="58382" name="Text Box 23"/>
              <p:cNvSpPr txBox="1">
                <a:spLocks noChangeArrowheads="1"/>
              </p:cNvSpPr>
              <p:nvPr/>
            </p:nvSpPr>
            <p:spPr bwMode="auto">
              <a:xfrm>
                <a:off x="4768" y="3589"/>
                <a:ext cx="1656" cy="4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232706" tIns="116354" rIns="232706" bIns="116354">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3200" b="1"/>
                  <a:t>顶径公差带</a:t>
                </a:r>
                <a:r>
                  <a:rPr lang="zh-CN" altLang="en-US" sz="1800"/>
                  <a:t> </a:t>
                </a:r>
              </a:p>
            </p:txBody>
          </p:sp>
          <p:sp>
            <p:nvSpPr>
              <p:cNvPr id="58383" name="Line 24"/>
              <p:cNvSpPr>
                <a:spLocks noChangeShapeType="1"/>
              </p:cNvSpPr>
              <p:nvPr/>
            </p:nvSpPr>
            <p:spPr bwMode="auto">
              <a:xfrm>
                <a:off x="4523" y="2312"/>
                <a:ext cx="1868"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232706" tIns="116354" rIns="232706" bIns="116354">
                <a:spAutoFit/>
              </a:bodyPr>
              <a:lstStyle/>
              <a:p>
                <a:endParaRPr lang="zh-CN" altLang="en-US"/>
              </a:p>
            </p:txBody>
          </p:sp>
          <p:sp>
            <p:nvSpPr>
              <p:cNvPr id="58384" name="Text Box 25"/>
              <p:cNvSpPr txBox="1">
                <a:spLocks noChangeArrowheads="1"/>
              </p:cNvSpPr>
              <p:nvPr/>
            </p:nvSpPr>
            <p:spPr bwMode="auto">
              <a:xfrm>
                <a:off x="4263" y="2196"/>
                <a:ext cx="294" cy="3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232706" tIns="116354" rIns="232706" bIns="116354">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2200"/>
                  <a:t>0</a:t>
                </a:r>
              </a:p>
            </p:txBody>
          </p:sp>
          <p:sp>
            <p:nvSpPr>
              <p:cNvPr id="58385" name="Line 26"/>
              <p:cNvSpPr>
                <a:spLocks noChangeShapeType="1"/>
              </p:cNvSpPr>
              <p:nvPr/>
            </p:nvSpPr>
            <p:spPr bwMode="auto">
              <a:xfrm>
                <a:off x="4622" y="2297"/>
                <a:ext cx="0" cy="1085"/>
              </a:xfrm>
              <a:prstGeom prst="line">
                <a:avLst/>
              </a:prstGeom>
              <a:noFill/>
              <a:ln w="2857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232706" tIns="116354" rIns="232706" bIns="116354">
                <a:spAutoFit/>
              </a:bodyPr>
              <a:lstStyle/>
              <a:p>
                <a:endParaRPr lang="zh-CN" altLang="en-US"/>
              </a:p>
            </p:txBody>
          </p:sp>
          <p:sp>
            <p:nvSpPr>
              <p:cNvPr id="58386" name="Text Box 27"/>
              <p:cNvSpPr txBox="1">
                <a:spLocks noChangeArrowheads="1"/>
              </p:cNvSpPr>
              <p:nvPr/>
            </p:nvSpPr>
            <p:spPr bwMode="auto">
              <a:xfrm>
                <a:off x="4972" y="2312"/>
                <a:ext cx="911" cy="1087"/>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232706" tIns="116354" rIns="232706" bIns="116354">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endParaRPr lang="zh-CN" altLang="en-US" sz="2100" dirty="0">
                  <a:latin typeface="宋体" pitchFamily="2" charset="-122"/>
                </a:endParaRPr>
              </a:p>
              <a:p>
                <a:pPr eaLnBrk="1" hangingPunct="1">
                  <a:spcBef>
                    <a:spcPct val="50000"/>
                  </a:spcBef>
                </a:pPr>
                <a:r>
                  <a:rPr lang="zh-CN" altLang="en-US" sz="3200" b="1" dirty="0">
                    <a:latin typeface="宋体" pitchFamily="2" charset="-122"/>
                  </a:rPr>
                  <a:t> 6</a:t>
                </a:r>
                <a:r>
                  <a:rPr lang="en-US" altLang="zh-CN" sz="3200" b="1" dirty="0">
                    <a:latin typeface="宋体" pitchFamily="2" charset="-122"/>
                  </a:rPr>
                  <a:t>h</a:t>
                </a:r>
              </a:p>
              <a:p>
                <a:pPr eaLnBrk="1" hangingPunct="1">
                  <a:spcBef>
                    <a:spcPct val="50000"/>
                  </a:spcBef>
                </a:pPr>
                <a:endParaRPr lang="en-US" altLang="zh-CN" sz="1800" dirty="0"/>
              </a:p>
            </p:txBody>
          </p:sp>
        </p:grpSp>
        <p:sp>
          <p:nvSpPr>
            <p:cNvPr id="58380" name="Text Box 28"/>
            <p:cNvSpPr txBox="1">
              <a:spLocks noChangeArrowheads="1"/>
            </p:cNvSpPr>
            <p:nvPr/>
          </p:nvSpPr>
          <p:spPr bwMode="auto">
            <a:xfrm>
              <a:off x="5943" y="3071"/>
              <a:ext cx="895" cy="3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232706" tIns="116354" rIns="232706" bIns="116354">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sz="2200" b="1"/>
                <a:t>ei</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6740"/>
                                        </p:tgtEl>
                                        <p:attrNameLst>
                                          <p:attrName>style.visibility</p:attrName>
                                        </p:attrNameLst>
                                      </p:cBhvr>
                                      <p:to>
                                        <p:strVal val="visible"/>
                                      </p:to>
                                    </p:set>
                                    <p:animEffect transition="in" filter="wipe(left)">
                                      <p:cBhvr>
                                        <p:cTn id="7" dur="500"/>
                                        <p:tgtEl>
                                          <p:spTgt spid="11674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16741"/>
                                        </p:tgtEl>
                                        <p:attrNameLst>
                                          <p:attrName>style.visibility</p:attrName>
                                        </p:attrNameLst>
                                      </p:cBhvr>
                                      <p:to>
                                        <p:strVal val="visible"/>
                                      </p:to>
                                    </p:set>
                                    <p:animEffect transition="in" filter="wipe(left)">
                                      <p:cBhvr>
                                        <p:cTn id="12" dur="300"/>
                                        <p:tgtEl>
                                          <p:spTgt spid="11674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116752"/>
                                        </p:tgtEl>
                                        <p:attrNameLst>
                                          <p:attrName>style.visibility</p:attrName>
                                        </p:attrNameLst>
                                      </p:cBhvr>
                                      <p:to>
                                        <p:strVal val="visible"/>
                                      </p:to>
                                    </p:set>
                                    <p:animEffect transition="in" filter="wipe(left)">
                                      <p:cBhvr>
                                        <p:cTn id="17" dur="300"/>
                                        <p:tgtEl>
                                          <p:spTgt spid="116752"/>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 presetClass="entr" presetSubtype="2" fill="hold" nodeType="clickEffect">
                                  <p:stCondLst>
                                    <p:cond delay="0"/>
                                  </p:stCondLst>
                                  <p:childTnLst>
                                    <p:set>
                                      <p:cBhvr>
                                        <p:cTn id="21" dur="1" fill="hold">
                                          <p:stCondLst>
                                            <p:cond delay="0"/>
                                          </p:stCondLst>
                                        </p:cTn>
                                        <p:tgtEl>
                                          <p:spTgt spid="116742"/>
                                        </p:tgtEl>
                                        <p:attrNameLst>
                                          <p:attrName>style.visibility</p:attrName>
                                        </p:attrNameLst>
                                      </p:cBhvr>
                                      <p:to>
                                        <p:strVal val="visible"/>
                                      </p:to>
                                    </p:set>
                                    <p:anim calcmode="lin" valueType="num">
                                      <p:cBhvr additive="base">
                                        <p:cTn id="22" dur="500" fill="hold"/>
                                        <p:tgtEl>
                                          <p:spTgt spid="116742"/>
                                        </p:tgtEl>
                                        <p:attrNameLst>
                                          <p:attrName>ppt_x</p:attrName>
                                        </p:attrNameLst>
                                      </p:cBhvr>
                                      <p:tavLst>
                                        <p:tav tm="0">
                                          <p:val>
                                            <p:strVal val="1+#ppt_w/2"/>
                                          </p:val>
                                        </p:tav>
                                        <p:tav tm="100000">
                                          <p:val>
                                            <p:strVal val="#ppt_x"/>
                                          </p:val>
                                        </p:tav>
                                      </p:tavLst>
                                    </p:anim>
                                    <p:anim calcmode="lin" valueType="num">
                                      <p:cBhvr additive="base">
                                        <p:cTn id="23" dur="500" fill="hold"/>
                                        <p:tgtEl>
                                          <p:spTgt spid="116742"/>
                                        </p:tgtEl>
                                        <p:attrNameLst>
                                          <p:attrName>ppt_y</p:attrName>
                                        </p:attrNameLst>
                                      </p:cBhvr>
                                      <p:tavLst>
                                        <p:tav tm="0">
                                          <p:val>
                                            <p:strVal val="#ppt_y"/>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3" presetClass="entr" presetSubtype="10" fill="hold" nodeType="clickEffect">
                                  <p:stCondLst>
                                    <p:cond delay="0"/>
                                  </p:stCondLst>
                                  <p:childTnLst>
                                    <p:set>
                                      <p:cBhvr>
                                        <p:cTn id="27" dur="1" fill="hold">
                                          <p:stCondLst>
                                            <p:cond delay="0"/>
                                          </p:stCondLst>
                                        </p:cTn>
                                        <p:tgtEl>
                                          <p:spTgt spid="116754"/>
                                        </p:tgtEl>
                                        <p:attrNameLst>
                                          <p:attrName>style.visibility</p:attrName>
                                        </p:attrNameLst>
                                      </p:cBhvr>
                                      <p:to>
                                        <p:strVal val="visible"/>
                                      </p:to>
                                    </p:set>
                                    <p:animEffect transition="in" filter="blinds(horizontal)">
                                      <p:cBhvr>
                                        <p:cTn id="28" dur="3000"/>
                                        <p:tgtEl>
                                          <p:spTgt spid="116754"/>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116753"/>
                                        </p:tgtEl>
                                        <p:attrNameLst>
                                          <p:attrName>style.visibility</p:attrName>
                                        </p:attrNameLst>
                                      </p:cBhvr>
                                      <p:to>
                                        <p:strVal val="visible"/>
                                      </p:to>
                                    </p:set>
                                    <p:animEffect transition="in" filter="wipe(left)">
                                      <p:cBhvr>
                                        <p:cTn id="33" dur="500"/>
                                        <p:tgtEl>
                                          <p:spTgt spid="116753"/>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2" presetClass="entr" presetSubtype="4" fill="hold" nodeType="clickEffect">
                                  <p:stCondLst>
                                    <p:cond delay="0"/>
                                  </p:stCondLst>
                                  <p:childTnLst>
                                    <p:set>
                                      <p:cBhvr>
                                        <p:cTn id="37" dur="1" fill="hold">
                                          <p:stCondLst>
                                            <p:cond delay="0"/>
                                          </p:stCondLst>
                                        </p:cTn>
                                        <p:tgtEl>
                                          <p:spTgt spid="116756"/>
                                        </p:tgtEl>
                                        <p:attrNameLst>
                                          <p:attrName>style.visibility</p:attrName>
                                        </p:attrNameLst>
                                      </p:cBhvr>
                                      <p:to>
                                        <p:strVal val="visible"/>
                                      </p:to>
                                    </p:set>
                                    <p:anim calcmode="lin" valueType="num">
                                      <p:cBhvr additive="base">
                                        <p:cTn id="38" dur="3000" fill="hold"/>
                                        <p:tgtEl>
                                          <p:spTgt spid="116756"/>
                                        </p:tgtEl>
                                        <p:attrNameLst>
                                          <p:attrName>ppt_x</p:attrName>
                                        </p:attrNameLst>
                                      </p:cBhvr>
                                      <p:tavLst>
                                        <p:tav tm="0">
                                          <p:val>
                                            <p:strVal val="#ppt_x"/>
                                          </p:val>
                                        </p:tav>
                                        <p:tav tm="100000">
                                          <p:val>
                                            <p:strVal val="#ppt_x"/>
                                          </p:val>
                                        </p:tav>
                                      </p:tavLst>
                                    </p:anim>
                                    <p:anim calcmode="lin" valueType="num">
                                      <p:cBhvr additive="base">
                                        <p:cTn id="39" dur="3000" fill="hold"/>
                                        <p:tgtEl>
                                          <p:spTgt spid="116756"/>
                                        </p:tgtEl>
                                        <p:attrNameLst>
                                          <p:attrName>ppt_y</p:attrName>
                                        </p:attrNameLst>
                                      </p:cBhvr>
                                      <p:tavLst>
                                        <p:tav tm="0">
                                          <p:val>
                                            <p:strVal val="1+#ppt_h/2"/>
                                          </p:val>
                                        </p:tav>
                                        <p:tav tm="100000">
                                          <p:val>
                                            <p:strVal val="#ppt_y"/>
                                          </p:val>
                                        </p:tav>
                                      </p:tavLst>
                                    </p:anim>
                                  </p:childTnLst>
                                </p:cTn>
                              </p:par>
                            </p:childTnLst>
                          </p:cTn>
                        </p:par>
                      </p:childTnLst>
                    </p:cTn>
                  </p:par>
                  <p:par>
                    <p:cTn id="40" fill="hold" nodeType="clickPar">
                      <p:stCondLst>
                        <p:cond delay="indefinite"/>
                      </p:stCondLst>
                      <p:childTnLst>
                        <p:par>
                          <p:cTn id="41" fill="hold" nodeType="withGroup">
                            <p:stCondLst>
                              <p:cond delay="0"/>
                            </p:stCondLst>
                            <p:childTnLst>
                              <p:par>
                                <p:cTn id="42" presetID="3" presetClass="entr" presetSubtype="10" fill="hold" nodeType="clickEffect">
                                  <p:stCondLst>
                                    <p:cond delay="0"/>
                                  </p:stCondLst>
                                  <p:childTnLst>
                                    <p:set>
                                      <p:cBhvr>
                                        <p:cTn id="43" dur="1" fill="hold">
                                          <p:stCondLst>
                                            <p:cond delay="0"/>
                                          </p:stCondLst>
                                        </p:cTn>
                                        <p:tgtEl>
                                          <p:spTgt spid="116755"/>
                                        </p:tgtEl>
                                        <p:attrNameLst>
                                          <p:attrName>style.visibility</p:attrName>
                                        </p:attrNameLst>
                                      </p:cBhvr>
                                      <p:to>
                                        <p:strVal val="visible"/>
                                      </p:to>
                                    </p:set>
                                    <p:animEffect transition="in" filter="blinds(horizontal)">
                                      <p:cBhvr>
                                        <p:cTn id="44" dur="3000"/>
                                        <p:tgtEl>
                                          <p:spTgt spid="1167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740" grpId="0" autoUpdateAnimBg="0"/>
      <p:bldP spid="116741" grpId="0" autoUpdateAnimBg="0"/>
      <p:bldP spid="116752" grpId="0" autoUpdateAnimBg="0"/>
      <p:bldP spid="116753" grpId="0" autoUpdateAnimBg="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灯片编号占位符 5"/>
          <p:cNvSpPr>
            <a:spLocks noGrp="1"/>
          </p:cNvSpPr>
          <p:nvPr>
            <p:ph type="sldNum" sz="quarter" idx="12"/>
          </p:nvPr>
        </p:nvSpPr>
        <p:spPr>
          <a:noFill/>
        </p:spPr>
        <p:txBody>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F1C45210-48CA-4D0A-9FDE-40F9A3242EC9}" type="slidenum">
              <a:rPr kumimoji="0" lang="zh-CN" altLang="en-US" sz="2200" smtClean="0">
                <a:solidFill>
                  <a:srgbClr val="0000FF"/>
                </a:solidFill>
              </a:rPr>
              <a:pPr eaLnBrk="1" hangingPunct="1"/>
              <a:t>58</a:t>
            </a:fld>
            <a:endParaRPr kumimoji="0" lang="en-US" altLang="zh-CN" sz="2200" smtClean="0">
              <a:solidFill>
                <a:srgbClr val="0000FF"/>
              </a:solidFill>
            </a:endParaRPr>
          </a:p>
        </p:txBody>
      </p:sp>
      <p:sp>
        <p:nvSpPr>
          <p:cNvPr id="117764" name="Text Box 4"/>
          <p:cNvSpPr txBox="1">
            <a:spLocks noChangeArrowheads="1"/>
          </p:cNvSpPr>
          <p:nvPr/>
        </p:nvSpPr>
        <p:spPr bwMode="auto">
          <a:xfrm>
            <a:off x="798275" y="658580"/>
            <a:ext cx="9070419" cy="18259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30000"/>
              </a:lnSpc>
            </a:pPr>
            <a:r>
              <a:rPr lang="zh-CN" altLang="en-US" sz="2700" b="1" dirty="0" smtClean="0"/>
              <a:t>       </a:t>
            </a:r>
            <a:r>
              <a:rPr lang="zh-CN" altLang="en-US" sz="2700" b="1" dirty="0"/>
              <a:t>3. 实测 </a:t>
            </a:r>
            <a:r>
              <a:rPr lang="en-US" altLang="zh-CN" sz="2700" b="1" dirty="0"/>
              <a:t>M20－7H </a:t>
            </a:r>
            <a:r>
              <a:rPr lang="zh-CN" altLang="en-US" sz="2700" b="1" dirty="0"/>
              <a:t>的螺纹零件得：螺距累偏差为 </a:t>
            </a:r>
            <a:r>
              <a:rPr lang="en-US" altLang="zh-CN" sz="2700" b="1" dirty="0"/>
              <a:t>Δ</a:t>
            </a:r>
            <a:r>
              <a:rPr lang="en-US" altLang="zh-CN" sz="2700" b="1" i="1" dirty="0"/>
              <a:t>P</a:t>
            </a:r>
            <a:r>
              <a:rPr lang="en-US" altLang="zh-CN" sz="2700" b="1" baseline="-25000" dirty="0"/>
              <a:t>∑</a:t>
            </a:r>
            <a:r>
              <a:rPr lang="en-US" altLang="zh-CN" sz="2700" b="1" dirty="0"/>
              <a:t>＝－0.034，</a:t>
            </a:r>
            <a:r>
              <a:rPr lang="zh-CN" altLang="en-US" sz="2700" b="1" dirty="0"/>
              <a:t>牙侧角偏差分别为</a:t>
            </a:r>
            <a:r>
              <a:rPr lang="en-US" altLang="zh-CN" sz="3200" b="1" i="1" dirty="0"/>
              <a:t>Δα</a:t>
            </a:r>
            <a:r>
              <a:rPr lang="en-US" altLang="zh-CN" sz="2700" b="1" baseline="-25000" dirty="0"/>
              <a:t>1</a:t>
            </a:r>
            <a:r>
              <a:rPr lang="en-US" altLang="zh-CN" sz="2700" b="1" dirty="0"/>
              <a:t>＝+30′， </a:t>
            </a:r>
            <a:r>
              <a:rPr lang="en-US" altLang="zh-CN" sz="3200" b="1" i="1" dirty="0"/>
              <a:t>Δα</a:t>
            </a:r>
            <a:r>
              <a:rPr lang="en-US" altLang="zh-CN" sz="2700" b="1" baseline="-25000" dirty="0"/>
              <a:t>2</a:t>
            </a:r>
            <a:r>
              <a:rPr lang="en-US" altLang="zh-CN" sz="2700" b="1" dirty="0"/>
              <a:t>＝－40′，</a:t>
            </a:r>
            <a:r>
              <a:rPr lang="zh-CN" altLang="en-US" sz="2700" b="1" dirty="0"/>
              <a:t>试求</a:t>
            </a:r>
            <a:r>
              <a:rPr lang="zh-CN" altLang="en-US" b="1" dirty="0"/>
              <a:t>实际</a:t>
            </a:r>
            <a:r>
              <a:rPr lang="zh-CN" altLang="en-US" sz="2700" b="1" dirty="0"/>
              <a:t>中径和作用中径所允许的变化范围。</a:t>
            </a:r>
          </a:p>
        </p:txBody>
      </p:sp>
      <p:sp>
        <p:nvSpPr>
          <p:cNvPr id="117765" name="Text Box 5"/>
          <p:cNvSpPr txBox="1">
            <a:spLocks noChangeArrowheads="1"/>
          </p:cNvSpPr>
          <p:nvPr/>
        </p:nvSpPr>
        <p:spPr bwMode="auto">
          <a:xfrm>
            <a:off x="1239838" y="2595676"/>
            <a:ext cx="4000500" cy="515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700" b="1" dirty="0"/>
              <a:t>解释：</a:t>
            </a:r>
          </a:p>
        </p:txBody>
      </p:sp>
      <p:sp>
        <p:nvSpPr>
          <p:cNvPr id="117766" name="Text Box 6"/>
          <p:cNvSpPr txBox="1">
            <a:spLocks noChangeArrowheads="1"/>
          </p:cNvSpPr>
          <p:nvPr/>
        </p:nvSpPr>
        <p:spPr bwMode="auto">
          <a:xfrm>
            <a:off x="1303787" y="3134637"/>
            <a:ext cx="6134100" cy="836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50000"/>
              </a:lnSpc>
            </a:pPr>
            <a:r>
              <a:rPr lang="en-US" altLang="zh-CN" sz="3200" b="1" i="1" dirty="0"/>
              <a:t>D</a:t>
            </a:r>
            <a:r>
              <a:rPr lang="en-US" altLang="zh-CN" sz="3200" b="1" baseline="-25000" dirty="0"/>
              <a:t>2fe</a:t>
            </a:r>
            <a:r>
              <a:rPr lang="en-US" altLang="zh-CN" sz="3200" b="1" dirty="0"/>
              <a:t> = </a:t>
            </a:r>
            <a:r>
              <a:rPr lang="en-US" altLang="zh-CN" sz="3200" b="1" i="1" dirty="0"/>
              <a:t>D</a:t>
            </a:r>
            <a:r>
              <a:rPr lang="en-US" altLang="zh-CN" sz="3200" b="1" baseline="-25000" dirty="0"/>
              <a:t>2a</a:t>
            </a:r>
            <a:r>
              <a:rPr lang="en-US" altLang="zh-CN" sz="3200" b="1" dirty="0"/>
              <a:t> - （</a:t>
            </a:r>
            <a:r>
              <a:rPr lang="en-US" altLang="zh-CN" sz="3200" b="1" i="1" dirty="0" err="1"/>
              <a:t>f</a:t>
            </a:r>
            <a:r>
              <a:rPr lang="en-US" altLang="zh-CN" sz="3200" b="1" baseline="-25000" dirty="0" err="1"/>
              <a:t>p</a:t>
            </a:r>
            <a:r>
              <a:rPr lang="en-US" altLang="zh-CN" sz="3200" b="1" dirty="0"/>
              <a:t> +</a:t>
            </a:r>
            <a:r>
              <a:rPr lang="en-US" altLang="zh-CN" sz="3200" b="1" i="1" dirty="0"/>
              <a:t> f</a:t>
            </a:r>
            <a:r>
              <a:rPr lang="en-US" altLang="zh-CN" sz="3200" b="1" baseline="-25000" dirty="0"/>
              <a:t>α</a:t>
            </a:r>
            <a:r>
              <a:rPr lang="en-US" altLang="zh-CN" sz="3200" b="1" dirty="0"/>
              <a:t>）        </a:t>
            </a:r>
          </a:p>
        </p:txBody>
      </p:sp>
      <p:sp>
        <p:nvSpPr>
          <p:cNvPr id="117767" name="Text Box 7"/>
          <p:cNvSpPr txBox="1">
            <a:spLocks noChangeArrowheads="1"/>
          </p:cNvSpPr>
          <p:nvPr/>
        </p:nvSpPr>
        <p:spPr bwMode="auto">
          <a:xfrm>
            <a:off x="755420" y="4036337"/>
            <a:ext cx="5807075" cy="592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3200" b="1" i="1" dirty="0"/>
              <a:t>     D</a:t>
            </a:r>
            <a:r>
              <a:rPr lang="en-US" altLang="zh-CN" sz="3200" b="1" baseline="-25000" dirty="0"/>
              <a:t>2fe</a:t>
            </a:r>
            <a:r>
              <a:rPr lang="en-US" altLang="zh-CN" sz="3200" b="1" dirty="0"/>
              <a:t> = 18.376～18.566</a:t>
            </a:r>
          </a:p>
        </p:txBody>
      </p:sp>
      <p:sp>
        <p:nvSpPr>
          <p:cNvPr id="117768" name="Text Box 8"/>
          <p:cNvSpPr txBox="1">
            <a:spLocks noChangeArrowheads="1"/>
          </p:cNvSpPr>
          <p:nvPr/>
        </p:nvSpPr>
        <p:spPr bwMode="auto">
          <a:xfrm>
            <a:off x="798274" y="4766366"/>
            <a:ext cx="5575300" cy="592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3200" b="1" i="1" dirty="0"/>
              <a:t>     D</a:t>
            </a:r>
            <a:r>
              <a:rPr lang="en-US" altLang="zh-CN" sz="3200" b="1" baseline="-25000" dirty="0"/>
              <a:t>2a</a:t>
            </a:r>
            <a:r>
              <a:rPr lang="en-US" altLang="zh-CN" sz="3200" b="1" dirty="0"/>
              <a:t> =  18.466～18.656</a:t>
            </a:r>
          </a:p>
        </p:txBody>
      </p:sp>
      <p:grpSp>
        <p:nvGrpSpPr>
          <p:cNvPr id="117769" name="Group 9"/>
          <p:cNvGrpSpPr>
            <a:grpSpLocks/>
          </p:cNvGrpSpPr>
          <p:nvPr/>
        </p:nvGrpSpPr>
        <p:grpSpPr bwMode="auto">
          <a:xfrm>
            <a:off x="5992833" y="2240813"/>
            <a:ext cx="4014787" cy="4267200"/>
            <a:chOff x="4135" y="1487"/>
            <a:chExt cx="2529" cy="2688"/>
          </a:xfrm>
        </p:grpSpPr>
        <p:sp>
          <p:nvSpPr>
            <p:cNvPr id="59401" name="Text Box 10"/>
            <p:cNvSpPr txBox="1">
              <a:spLocks noChangeArrowheads="1"/>
            </p:cNvSpPr>
            <p:nvPr/>
          </p:nvSpPr>
          <p:spPr bwMode="auto">
            <a:xfrm rot="-5400000">
              <a:off x="3639" y="3239"/>
              <a:ext cx="1524" cy="3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232706" tIns="116354" rIns="232706" bIns="116354">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r" eaLnBrk="1" hangingPunct="1">
                <a:spcBef>
                  <a:spcPct val="50000"/>
                </a:spcBef>
              </a:pPr>
              <a:r>
                <a:rPr lang="en-US" altLang="zh-CN" sz="2100" b="1"/>
                <a:t>Ø</a:t>
              </a:r>
              <a:r>
                <a:rPr lang="en-US" altLang="zh-CN" sz="2100" b="1">
                  <a:latin typeface="宋体" pitchFamily="2" charset="-122"/>
                </a:rPr>
                <a:t>18.376mm</a:t>
              </a:r>
            </a:p>
          </p:txBody>
        </p:sp>
        <p:grpSp>
          <p:nvGrpSpPr>
            <p:cNvPr id="59402" name="Group 11"/>
            <p:cNvGrpSpPr>
              <a:grpSpLocks/>
            </p:cNvGrpSpPr>
            <p:nvPr/>
          </p:nvGrpSpPr>
          <p:grpSpPr bwMode="auto">
            <a:xfrm>
              <a:off x="4135" y="1487"/>
              <a:ext cx="2529" cy="2271"/>
              <a:chOff x="4135" y="1599"/>
              <a:chExt cx="2529" cy="2271"/>
            </a:xfrm>
          </p:grpSpPr>
          <p:sp>
            <p:nvSpPr>
              <p:cNvPr id="59403" name="Text Box 12"/>
              <p:cNvSpPr txBox="1">
                <a:spLocks noChangeArrowheads="1"/>
              </p:cNvSpPr>
              <p:nvPr/>
            </p:nvSpPr>
            <p:spPr bwMode="auto">
              <a:xfrm>
                <a:off x="5007" y="3399"/>
                <a:ext cx="1657" cy="4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232706" tIns="116354" rIns="232706" bIns="116354">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3200" b="1"/>
                  <a:t>中径公差带</a:t>
                </a:r>
                <a:r>
                  <a:rPr lang="zh-CN" altLang="en-US" sz="1800"/>
                  <a:t> </a:t>
                </a:r>
              </a:p>
            </p:txBody>
          </p:sp>
          <p:sp>
            <p:nvSpPr>
              <p:cNvPr id="59404" name="Line 13"/>
              <p:cNvSpPr>
                <a:spLocks noChangeShapeType="1"/>
              </p:cNvSpPr>
              <p:nvPr/>
            </p:nvSpPr>
            <p:spPr bwMode="auto">
              <a:xfrm>
                <a:off x="4476" y="2800"/>
                <a:ext cx="1868"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232706" tIns="116354" rIns="232706" bIns="116354">
                <a:spAutoFit/>
              </a:bodyPr>
              <a:lstStyle/>
              <a:p>
                <a:endParaRPr lang="zh-CN" altLang="en-US"/>
              </a:p>
            </p:txBody>
          </p:sp>
          <p:sp>
            <p:nvSpPr>
              <p:cNvPr id="59405" name="Line 14"/>
              <p:cNvSpPr>
                <a:spLocks noChangeShapeType="1"/>
              </p:cNvSpPr>
              <p:nvPr/>
            </p:nvSpPr>
            <p:spPr bwMode="auto">
              <a:xfrm>
                <a:off x="4575" y="2785"/>
                <a:ext cx="0" cy="1085"/>
              </a:xfrm>
              <a:prstGeom prst="line">
                <a:avLst/>
              </a:prstGeom>
              <a:noFill/>
              <a:ln w="2857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232706" tIns="116354" rIns="232706" bIns="116354">
                <a:spAutoFit/>
              </a:bodyPr>
              <a:lstStyle/>
              <a:p>
                <a:endParaRPr lang="zh-CN" altLang="en-US"/>
              </a:p>
            </p:txBody>
          </p:sp>
          <p:sp>
            <p:nvSpPr>
              <p:cNvPr id="59406" name="Text Box 15"/>
              <p:cNvSpPr txBox="1">
                <a:spLocks noChangeArrowheads="1"/>
              </p:cNvSpPr>
              <p:nvPr/>
            </p:nvSpPr>
            <p:spPr bwMode="auto">
              <a:xfrm>
                <a:off x="4783" y="1700"/>
                <a:ext cx="911" cy="1087"/>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232706" tIns="116354" rIns="232706" bIns="116354">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endParaRPr lang="zh-CN" altLang="en-US" sz="2100">
                  <a:latin typeface="宋体" pitchFamily="2" charset="-122"/>
                </a:endParaRPr>
              </a:p>
              <a:p>
                <a:pPr eaLnBrk="1" hangingPunct="1">
                  <a:spcBef>
                    <a:spcPct val="50000"/>
                  </a:spcBef>
                </a:pPr>
                <a:r>
                  <a:rPr lang="zh-CN" altLang="en-US" sz="3200" b="1">
                    <a:latin typeface="宋体" pitchFamily="2" charset="-122"/>
                  </a:rPr>
                  <a:t> 7</a:t>
                </a:r>
                <a:r>
                  <a:rPr lang="en-US" altLang="zh-CN" sz="3200" b="1">
                    <a:latin typeface="宋体" pitchFamily="2" charset="-122"/>
                  </a:rPr>
                  <a:t>H</a:t>
                </a:r>
              </a:p>
              <a:p>
                <a:pPr eaLnBrk="1" hangingPunct="1">
                  <a:spcBef>
                    <a:spcPct val="50000"/>
                  </a:spcBef>
                </a:pPr>
                <a:endParaRPr lang="en-US" altLang="zh-CN" sz="1800"/>
              </a:p>
            </p:txBody>
          </p:sp>
          <p:sp>
            <p:nvSpPr>
              <p:cNvPr id="59407" name="Line 16"/>
              <p:cNvSpPr>
                <a:spLocks noChangeShapeType="1"/>
              </p:cNvSpPr>
              <p:nvPr/>
            </p:nvSpPr>
            <p:spPr bwMode="auto">
              <a:xfrm>
                <a:off x="4135" y="2458"/>
                <a:ext cx="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232706" tIns="116354" rIns="232706" bIns="116354">
                <a:spAutoFit/>
              </a:bodyPr>
              <a:lstStyle/>
              <a:p>
                <a:endParaRPr lang="zh-CN" altLang="en-US"/>
              </a:p>
            </p:txBody>
          </p:sp>
          <p:sp>
            <p:nvSpPr>
              <p:cNvPr id="59408" name="Text Box 17"/>
              <p:cNvSpPr txBox="1">
                <a:spLocks noChangeArrowheads="1"/>
              </p:cNvSpPr>
              <p:nvPr/>
            </p:nvSpPr>
            <p:spPr bwMode="auto">
              <a:xfrm>
                <a:off x="5769" y="1599"/>
                <a:ext cx="895" cy="3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232706" tIns="116354" rIns="232706" bIns="116354">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sz="2200" b="1"/>
                  <a:t>ES</a:t>
                </a:r>
              </a:p>
            </p:txBody>
          </p:sp>
        </p:grpSp>
      </p:grpSp>
      <p:sp>
        <p:nvSpPr>
          <p:cNvPr id="17" name="圆角矩形 16">
            <a:hlinkClick r:id="rId2" action="ppaction://hlinksldjump"/>
          </p:cNvPr>
          <p:cNvSpPr/>
          <p:nvPr/>
        </p:nvSpPr>
        <p:spPr bwMode="auto">
          <a:xfrm>
            <a:off x="9415463" y="6279356"/>
            <a:ext cx="1485900" cy="550068"/>
          </a:xfrm>
          <a:prstGeom prst="roundRect">
            <a:avLst/>
          </a:prstGeom>
          <a:noFill/>
          <a:ln w="38100" cap="flat" cmpd="sng" algn="ctr">
            <a:solidFill>
              <a:schemeClr val="accent1">
                <a:lumMod val="7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zh-CN" altLang="en-US" sz="2400" b="1" i="0" u="none" strike="noStrike" cap="none" normalizeH="0" baseline="0" dirty="0" smtClean="0">
                <a:ln>
                  <a:noFill/>
                </a:ln>
                <a:solidFill>
                  <a:schemeClr val="tx1"/>
                </a:solidFill>
                <a:effectLst/>
                <a:latin typeface="方正舒体" pitchFamily="2" charset="-122"/>
                <a:ea typeface="方正舒体" pitchFamily="2" charset="-122"/>
              </a:rPr>
              <a:t>返回</a:t>
            </a:r>
            <a:r>
              <a:rPr kumimoji="1" lang="zh-CN" altLang="en-US" sz="2400" b="1" i="0" u="none" strike="noStrike" cap="none" normalizeH="0" baseline="0" dirty="0" smtClean="0">
                <a:ln>
                  <a:noFill/>
                </a:ln>
                <a:solidFill>
                  <a:srgbClr val="FF0000"/>
                </a:solidFill>
                <a:effectLst/>
                <a:latin typeface="方正舒体" pitchFamily="2" charset="-122"/>
                <a:ea typeface="方正舒体" pitchFamily="2" charset="-122"/>
              </a:rPr>
              <a:t>目录</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7764"/>
                                        </p:tgtEl>
                                        <p:attrNameLst>
                                          <p:attrName>style.visibility</p:attrName>
                                        </p:attrNameLst>
                                      </p:cBhvr>
                                      <p:to>
                                        <p:strVal val="visible"/>
                                      </p:to>
                                    </p:set>
                                    <p:animEffect transition="in" filter="wipe(left)">
                                      <p:cBhvr>
                                        <p:cTn id="7" dur="500"/>
                                        <p:tgtEl>
                                          <p:spTgt spid="11776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17765"/>
                                        </p:tgtEl>
                                        <p:attrNameLst>
                                          <p:attrName>style.visibility</p:attrName>
                                        </p:attrNameLst>
                                      </p:cBhvr>
                                      <p:to>
                                        <p:strVal val="visible"/>
                                      </p:to>
                                    </p:set>
                                    <p:animEffect transition="in" filter="wipe(left)">
                                      <p:cBhvr>
                                        <p:cTn id="12" dur="300"/>
                                        <p:tgtEl>
                                          <p:spTgt spid="11776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2" fill="hold" nodeType="clickEffect">
                                  <p:stCondLst>
                                    <p:cond delay="0"/>
                                  </p:stCondLst>
                                  <p:childTnLst>
                                    <p:set>
                                      <p:cBhvr>
                                        <p:cTn id="16" dur="1" fill="hold">
                                          <p:stCondLst>
                                            <p:cond delay="0"/>
                                          </p:stCondLst>
                                        </p:cTn>
                                        <p:tgtEl>
                                          <p:spTgt spid="117769"/>
                                        </p:tgtEl>
                                        <p:attrNameLst>
                                          <p:attrName>style.visibility</p:attrName>
                                        </p:attrNameLst>
                                      </p:cBhvr>
                                      <p:to>
                                        <p:strVal val="visible"/>
                                      </p:to>
                                    </p:set>
                                    <p:anim calcmode="lin" valueType="num">
                                      <p:cBhvr additive="base">
                                        <p:cTn id="17" dur="500" fill="hold"/>
                                        <p:tgtEl>
                                          <p:spTgt spid="117769"/>
                                        </p:tgtEl>
                                        <p:attrNameLst>
                                          <p:attrName>ppt_x</p:attrName>
                                        </p:attrNameLst>
                                      </p:cBhvr>
                                      <p:tavLst>
                                        <p:tav tm="0">
                                          <p:val>
                                            <p:strVal val="1+#ppt_w/2"/>
                                          </p:val>
                                        </p:tav>
                                        <p:tav tm="100000">
                                          <p:val>
                                            <p:strVal val="#ppt_x"/>
                                          </p:val>
                                        </p:tav>
                                      </p:tavLst>
                                    </p:anim>
                                    <p:anim calcmode="lin" valueType="num">
                                      <p:cBhvr additive="base">
                                        <p:cTn id="18" dur="500" fill="hold"/>
                                        <p:tgtEl>
                                          <p:spTgt spid="117769"/>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117766"/>
                                        </p:tgtEl>
                                        <p:attrNameLst>
                                          <p:attrName>style.visibility</p:attrName>
                                        </p:attrNameLst>
                                      </p:cBhvr>
                                      <p:to>
                                        <p:strVal val="visible"/>
                                      </p:to>
                                    </p:set>
                                    <p:animEffect transition="in" filter="wipe(left)">
                                      <p:cBhvr>
                                        <p:cTn id="23" dur="300"/>
                                        <p:tgtEl>
                                          <p:spTgt spid="117766"/>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grpId="0" nodeType="clickEffect">
                                  <p:stCondLst>
                                    <p:cond delay="0"/>
                                  </p:stCondLst>
                                  <p:iterate type="wd">
                                    <p:tmPct val="100000"/>
                                  </p:iterate>
                                  <p:childTnLst>
                                    <p:set>
                                      <p:cBhvr>
                                        <p:cTn id="27" dur="1" fill="hold">
                                          <p:stCondLst>
                                            <p:cond delay="0"/>
                                          </p:stCondLst>
                                        </p:cTn>
                                        <p:tgtEl>
                                          <p:spTgt spid="117767"/>
                                        </p:tgtEl>
                                        <p:attrNameLst>
                                          <p:attrName>style.visibility</p:attrName>
                                        </p:attrNameLst>
                                      </p:cBhvr>
                                      <p:to>
                                        <p:strVal val="visible"/>
                                      </p:to>
                                    </p:set>
                                    <p:animEffect transition="in" filter="wipe(left)">
                                      <p:cBhvr>
                                        <p:cTn id="28" dur="300"/>
                                        <p:tgtEl>
                                          <p:spTgt spid="117767"/>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grpId="0" nodeType="clickEffect">
                                  <p:stCondLst>
                                    <p:cond delay="0"/>
                                  </p:stCondLst>
                                  <p:iterate type="wd">
                                    <p:tmPct val="100000"/>
                                  </p:iterate>
                                  <p:childTnLst>
                                    <p:set>
                                      <p:cBhvr>
                                        <p:cTn id="32" dur="1" fill="hold">
                                          <p:stCondLst>
                                            <p:cond delay="0"/>
                                          </p:stCondLst>
                                        </p:cTn>
                                        <p:tgtEl>
                                          <p:spTgt spid="117768"/>
                                        </p:tgtEl>
                                        <p:attrNameLst>
                                          <p:attrName>style.visibility</p:attrName>
                                        </p:attrNameLst>
                                      </p:cBhvr>
                                      <p:to>
                                        <p:strVal val="visible"/>
                                      </p:to>
                                    </p:set>
                                    <p:animEffect transition="in" filter="wipe(left)">
                                      <p:cBhvr>
                                        <p:cTn id="33" dur="300"/>
                                        <p:tgtEl>
                                          <p:spTgt spid="1177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764" grpId="0" autoUpdateAnimBg="0"/>
      <p:bldP spid="117765" grpId="0" autoUpdateAnimBg="0"/>
      <p:bldP spid="117766" grpId="0" autoUpdateAnimBg="0"/>
      <p:bldP spid="117767" grpId="0" autoUpdateAnimBg="0"/>
      <p:bldP spid="117768" grpId="0" autoUpdateAnimBg="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灯片编号占位符 3"/>
          <p:cNvSpPr>
            <a:spLocks noGrp="1"/>
          </p:cNvSpPr>
          <p:nvPr>
            <p:ph type="sldNum" sz="quarter" idx="12"/>
          </p:nvPr>
        </p:nvSpPr>
        <p:spPr>
          <a:noFill/>
        </p:spPr>
        <p:txBody>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0B65AF09-E7FC-47D2-BD92-D017AD8BBE34}" type="slidenum">
              <a:rPr kumimoji="0" lang="zh-CN" altLang="en-US" sz="2200" smtClean="0">
                <a:solidFill>
                  <a:srgbClr val="0000FF"/>
                </a:solidFill>
              </a:rPr>
              <a:pPr eaLnBrk="1" hangingPunct="1"/>
              <a:t>59</a:t>
            </a:fld>
            <a:endParaRPr kumimoji="0" lang="en-US" altLang="zh-CN" sz="2200" smtClean="0">
              <a:solidFill>
                <a:srgbClr val="0000FF"/>
              </a:solidFill>
            </a:endParaRPr>
          </a:p>
        </p:txBody>
      </p:sp>
      <p:pic>
        <p:nvPicPr>
          <p:cNvPr id="593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0964" y="457200"/>
            <a:ext cx="9808984" cy="6073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灯片编号占位符 3"/>
          <p:cNvSpPr>
            <a:spLocks noGrp="1"/>
          </p:cNvSpPr>
          <p:nvPr>
            <p:ph type="sldNum" sz="quarter" idx="12"/>
          </p:nvPr>
        </p:nvSpPr>
        <p:spPr>
          <a:xfrm>
            <a:off x="8776198" y="193424"/>
            <a:ext cx="2381250" cy="457200"/>
          </a:xfrm>
          <a:noFill/>
        </p:spPr>
        <p:txBody>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7C404138-23E2-4C4E-ADDB-15AF15372994}" type="slidenum">
              <a:rPr kumimoji="0" lang="zh-CN" altLang="en-US" sz="2200" smtClean="0">
                <a:solidFill>
                  <a:srgbClr val="0000FF"/>
                </a:solidFill>
              </a:rPr>
              <a:pPr eaLnBrk="1" hangingPunct="1"/>
              <a:t>6</a:t>
            </a:fld>
            <a:endParaRPr kumimoji="0" lang="en-US" altLang="zh-CN" sz="2200" smtClean="0">
              <a:solidFill>
                <a:srgbClr val="0000FF"/>
              </a:solidFill>
            </a:endParaRPr>
          </a:p>
        </p:txBody>
      </p:sp>
      <p:sp>
        <p:nvSpPr>
          <p:cNvPr id="2" name="矩形 1"/>
          <p:cNvSpPr>
            <a:spLocks noChangeArrowheads="1"/>
          </p:cNvSpPr>
          <p:nvPr/>
        </p:nvSpPr>
        <p:spPr bwMode="auto">
          <a:xfrm>
            <a:off x="680410" y="279153"/>
            <a:ext cx="5715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b="1" dirty="0"/>
              <a:t>(3) </a:t>
            </a:r>
            <a:r>
              <a:rPr lang="zh-CN" altLang="en-US" b="1" dirty="0"/>
              <a:t>设计牙型</a:t>
            </a:r>
          </a:p>
        </p:txBody>
      </p:sp>
      <p:sp>
        <p:nvSpPr>
          <p:cNvPr id="3" name="矩形 2"/>
          <p:cNvSpPr>
            <a:spLocks noChangeArrowheads="1"/>
          </p:cNvSpPr>
          <p:nvPr/>
        </p:nvSpPr>
        <p:spPr bwMode="auto">
          <a:xfrm>
            <a:off x="247391" y="726828"/>
            <a:ext cx="57150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dirty="0"/>
              <a:t>        设计牙型是指在基本牙型基础上</a:t>
            </a:r>
            <a:r>
              <a:rPr lang="en-US" altLang="zh-CN" b="1" dirty="0"/>
              <a:t>,</a:t>
            </a:r>
            <a:r>
              <a:rPr lang="zh-CN" altLang="en-US" b="1" dirty="0"/>
              <a:t>具有圆弧或平直形状牙顶和牙底的螺纹牙型。</a:t>
            </a:r>
            <a:r>
              <a:rPr lang="zh-CN" altLang="en-US" b="1" dirty="0">
                <a:solidFill>
                  <a:srgbClr val="FF0000"/>
                </a:solidFill>
              </a:rPr>
              <a:t>它是内、外螺纹极限偏差的起始点。</a:t>
            </a:r>
          </a:p>
        </p:txBody>
      </p:sp>
      <p:pic>
        <p:nvPicPr>
          <p:cNvPr id="7184" name="Picture 1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56798" y="371832"/>
            <a:ext cx="4718050" cy="37830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Text Box 4"/>
          <p:cNvSpPr txBox="1">
            <a:spLocks noChangeArrowheads="1"/>
          </p:cNvSpPr>
          <p:nvPr/>
        </p:nvSpPr>
        <p:spPr bwMode="auto">
          <a:xfrm>
            <a:off x="784448" y="2295768"/>
            <a:ext cx="5876925" cy="474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a:t>(1) 大径 </a:t>
            </a:r>
            <a:r>
              <a:rPr lang="en-US" altLang="zh-CN" b="1"/>
              <a:t>—</a:t>
            </a:r>
            <a:r>
              <a:rPr lang="zh-CN" altLang="en-US" b="1">
                <a:solidFill>
                  <a:srgbClr val="FF0000"/>
                </a:solidFill>
              </a:rPr>
              <a:t>公称</a:t>
            </a:r>
            <a:r>
              <a:rPr lang="zh-CN" altLang="en-US" b="1"/>
              <a:t>直径（</a:t>
            </a:r>
            <a:r>
              <a:rPr lang="en-US" altLang="zh-CN" b="1" i="1"/>
              <a:t>D</a:t>
            </a:r>
            <a:r>
              <a:rPr lang="en-US" altLang="zh-CN" b="1"/>
              <a:t>、</a:t>
            </a:r>
            <a:r>
              <a:rPr lang="en-US" altLang="zh-CN" b="1" i="1"/>
              <a:t>d </a:t>
            </a:r>
            <a:r>
              <a:rPr lang="en-US" altLang="zh-CN" b="1"/>
              <a:t>) </a:t>
            </a:r>
            <a:endParaRPr lang="zh-CN" altLang="en-US" b="1"/>
          </a:p>
        </p:txBody>
      </p:sp>
      <p:sp>
        <p:nvSpPr>
          <p:cNvPr id="20" name="Text Box 5"/>
          <p:cNvSpPr txBox="1">
            <a:spLocks noChangeArrowheads="1"/>
          </p:cNvSpPr>
          <p:nvPr/>
        </p:nvSpPr>
        <p:spPr bwMode="auto">
          <a:xfrm>
            <a:off x="369882" y="2671884"/>
            <a:ext cx="5437187" cy="1435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spcBef>
                <a:spcPct val="50000"/>
              </a:spcBef>
            </a:pPr>
            <a:r>
              <a:rPr lang="zh-CN" altLang="en-US" b="1" dirty="0"/>
              <a:t>        大径是指与外螺纹牙顶或与内螺纹牙底相重合的假想圆柱的直径，它是内外螺纹的 </a:t>
            </a:r>
            <a:r>
              <a:rPr lang="zh-CN" altLang="en-US" b="1" dirty="0">
                <a:solidFill>
                  <a:srgbClr val="CC3300"/>
                </a:solidFill>
              </a:rPr>
              <a:t>公称直径</a:t>
            </a:r>
            <a:r>
              <a:rPr lang="zh-CN" altLang="en-US" b="1" dirty="0"/>
              <a:t>，并且</a:t>
            </a:r>
            <a:r>
              <a:rPr lang="en-US" altLang="zh-CN" b="1" i="1" dirty="0"/>
              <a:t>D</a:t>
            </a:r>
            <a:r>
              <a:rPr lang="en-US" altLang="zh-CN" b="1" dirty="0"/>
              <a:t>=</a:t>
            </a:r>
            <a:r>
              <a:rPr lang="en-US" altLang="zh-CN" b="1" i="1" dirty="0"/>
              <a:t>d</a:t>
            </a:r>
            <a:r>
              <a:rPr lang="zh-CN" altLang="en-US" b="1" i="1" dirty="0"/>
              <a:t>。</a:t>
            </a:r>
            <a:endParaRPr lang="zh-CN" altLang="en-US" b="1" dirty="0"/>
          </a:p>
        </p:txBody>
      </p:sp>
      <p:sp>
        <p:nvSpPr>
          <p:cNvPr id="21" name="Text Box 31"/>
          <p:cNvSpPr txBox="1">
            <a:spLocks noChangeArrowheads="1"/>
          </p:cNvSpPr>
          <p:nvPr/>
        </p:nvSpPr>
        <p:spPr bwMode="auto">
          <a:xfrm>
            <a:off x="752698" y="1879965"/>
            <a:ext cx="6210300" cy="46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a:t>2. 主要几何参数（见图</a:t>
            </a:r>
            <a:r>
              <a:rPr lang="en-US" altLang="zh-CN" b="1"/>
              <a:t>9.1</a:t>
            </a:r>
            <a:r>
              <a:rPr lang="zh-CN" altLang="en-US" b="1"/>
              <a:t>所示）</a:t>
            </a:r>
          </a:p>
        </p:txBody>
      </p:sp>
      <p:sp>
        <p:nvSpPr>
          <p:cNvPr id="4" name="矩形 3"/>
          <p:cNvSpPr>
            <a:spLocks noChangeArrowheads="1"/>
          </p:cNvSpPr>
          <p:nvPr/>
        </p:nvSpPr>
        <p:spPr bwMode="auto">
          <a:xfrm>
            <a:off x="925054" y="4006850"/>
            <a:ext cx="938053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dirty="0"/>
              <a:t>公称直径（代表螺纹规格的直径）与螺距标准系列见表</a:t>
            </a:r>
            <a:r>
              <a:rPr lang="en-US" altLang="zh-CN" b="1" dirty="0"/>
              <a:t>9.1</a:t>
            </a:r>
            <a:r>
              <a:rPr lang="zh-CN" altLang="en-US" b="1" dirty="0"/>
              <a:t>所示。</a:t>
            </a:r>
            <a:endParaRPr lang="zh-CN" altLang="en-US" dirty="0"/>
          </a:p>
        </p:txBody>
      </p:sp>
      <p:cxnSp>
        <p:nvCxnSpPr>
          <p:cNvPr id="7" name="直接连接符 6"/>
          <p:cNvCxnSpPr>
            <a:cxnSpLocks noChangeShapeType="1"/>
          </p:cNvCxnSpPr>
          <p:nvPr/>
        </p:nvCxnSpPr>
        <p:spPr bwMode="auto">
          <a:xfrm>
            <a:off x="6171111" y="1267182"/>
            <a:ext cx="3943350" cy="0"/>
          </a:xfrm>
          <a:prstGeom prst="line">
            <a:avLst/>
          </a:prstGeom>
          <a:noFill/>
          <a:ln w="38100" algn="ctr">
            <a:solidFill>
              <a:srgbClr val="C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 name="直接箭头连接符 8"/>
          <p:cNvCxnSpPr>
            <a:cxnSpLocks noChangeShapeType="1"/>
          </p:cNvCxnSpPr>
          <p:nvPr/>
        </p:nvCxnSpPr>
        <p:spPr bwMode="auto">
          <a:xfrm flipV="1">
            <a:off x="9971586" y="1267182"/>
            <a:ext cx="0" cy="2228850"/>
          </a:xfrm>
          <a:prstGeom prst="straightConnector1">
            <a:avLst/>
          </a:prstGeom>
          <a:noFill/>
          <a:ln w="38100" algn="ctr">
            <a:solidFill>
              <a:srgbClr val="C0000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593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5628" y="4379305"/>
            <a:ext cx="8390473" cy="2238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6" name="直接连接符 5"/>
          <p:cNvCxnSpPr/>
          <p:nvPr/>
        </p:nvCxnSpPr>
        <p:spPr bwMode="auto">
          <a:xfrm>
            <a:off x="1553028" y="5079165"/>
            <a:ext cx="2169882" cy="29029"/>
          </a:xfrm>
          <a:prstGeom prst="line">
            <a:avLst/>
          </a:prstGeom>
          <a:solidFill>
            <a:schemeClr val="accent1"/>
          </a:solidFill>
          <a:ln w="381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up)">
                                      <p:cBhvr>
                                        <p:cTn id="12" dur="1750"/>
                                        <p:tgtEl>
                                          <p:spTgt spid="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21">
                                            <p:txEl>
                                              <p:pRg st="0" end="0"/>
                                            </p:txEl>
                                          </p:spTgt>
                                        </p:tgtEl>
                                        <p:attrNameLst>
                                          <p:attrName>style.visibility</p:attrName>
                                        </p:attrNameLst>
                                      </p:cBhvr>
                                      <p:to>
                                        <p:strVal val="visible"/>
                                      </p:to>
                                    </p:set>
                                    <p:animEffect transition="in" filter="wipe(left)">
                                      <p:cBhvr>
                                        <p:cTn id="17" dur="300"/>
                                        <p:tgtEl>
                                          <p:spTgt spid="21">
                                            <p:txEl>
                                              <p:pRg st="0" end="0"/>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 presetClass="entr" presetSubtype="2" fill="hold" nodeType="clickEffect">
                                  <p:stCondLst>
                                    <p:cond delay="0"/>
                                  </p:stCondLst>
                                  <p:childTnLst>
                                    <p:set>
                                      <p:cBhvr>
                                        <p:cTn id="21" dur="1" fill="hold">
                                          <p:stCondLst>
                                            <p:cond delay="0"/>
                                          </p:stCondLst>
                                        </p:cTn>
                                        <p:tgtEl>
                                          <p:spTgt spid="7184"/>
                                        </p:tgtEl>
                                        <p:attrNameLst>
                                          <p:attrName>style.visibility</p:attrName>
                                        </p:attrNameLst>
                                      </p:cBhvr>
                                      <p:to>
                                        <p:strVal val="visible"/>
                                      </p:to>
                                    </p:set>
                                    <p:anim calcmode="lin" valueType="num">
                                      <p:cBhvr additive="base">
                                        <p:cTn id="22" dur="2500" fill="hold"/>
                                        <p:tgtEl>
                                          <p:spTgt spid="7184"/>
                                        </p:tgtEl>
                                        <p:attrNameLst>
                                          <p:attrName>ppt_x</p:attrName>
                                        </p:attrNameLst>
                                      </p:cBhvr>
                                      <p:tavLst>
                                        <p:tav tm="0">
                                          <p:val>
                                            <p:strVal val="1+#ppt_w/2"/>
                                          </p:val>
                                        </p:tav>
                                        <p:tav tm="100000">
                                          <p:val>
                                            <p:strVal val="#ppt_x"/>
                                          </p:val>
                                        </p:tav>
                                      </p:tavLst>
                                    </p:anim>
                                    <p:anim calcmode="lin" valueType="num">
                                      <p:cBhvr additive="base">
                                        <p:cTn id="23" dur="2500" fill="hold"/>
                                        <p:tgtEl>
                                          <p:spTgt spid="7184"/>
                                        </p:tgtEl>
                                        <p:attrNameLst>
                                          <p:attrName>ppt_y</p:attrName>
                                        </p:attrNameLst>
                                      </p:cBhvr>
                                      <p:tavLst>
                                        <p:tav tm="0">
                                          <p:val>
                                            <p:strVal val="#ppt_y"/>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grpId="0" nodeType="clickEffect">
                                  <p:stCondLst>
                                    <p:cond delay="0"/>
                                  </p:stCondLst>
                                  <p:iterate type="wd">
                                    <p:tmPct val="100000"/>
                                  </p:iterate>
                                  <p:childTnLst>
                                    <p:set>
                                      <p:cBhvr>
                                        <p:cTn id="27" dur="1" fill="hold">
                                          <p:stCondLst>
                                            <p:cond delay="0"/>
                                          </p:stCondLst>
                                        </p:cTn>
                                        <p:tgtEl>
                                          <p:spTgt spid="19">
                                            <p:txEl>
                                              <p:pRg st="0" end="0"/>
                                            </p:txEl>
                                          </p:spTgt>
                                        </p:tgtEl>
                                        <p:attrNameLst>
                                          <p:attrName>style.visibility</p:attrName>
                                        </p:attrNameLst>
                                      </p:cBhvr>
                                      <p:to>
                                        <p:strVal val="visible"/>
                                      </p:to>
                                    </p:set>
                                    <p:animEffect transition="in" filter="wipe(left)">
                                      <p:cBhvr>
                                        <p:cTn id="28" dur="300"/>
                                        <p:tgtEl>
                                          <p:spTgt spid="19">
                                            <p:txEl>
                                              <p:pRg st="0" end="0"/>
                                            </p:txEl>
                                          </p:spTgt>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nodeType="click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wipe(left)">
                                      <p:cBhvr>
                                        <p:cTn id="33" dur="500"/>
                                        <p:tgtEl>
                                          <p:spTgt spid="7"/>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22" presetClass="entr" presetSubtype="4" fill="hold" nodeType="click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wipe(down)">
                                      <p:cBhvr>
                                        <p:cTn id="38" dur="500"/>
                                        <p:tgtEl>
                                          <p:spTgt spid="9"/>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22" presetClass="entr" presetSubtype="8" fill="hold" grpId="0" nodeType="clickEffect">
                                  <p:stCondLst>
                                    <p:cond delay="0"/>
                                  </p:stCondLst>
                                  <p:iterate type="wd">
                                    <p:tmPct val="100000"/>
                                  </p:iterate>
                                  <p:childTnLst>
                                    <p:set>
                                      <p:cBhvr>
                                        <p:cTn id="42" dur="1" fill="hold">
                                          <p:stCondLst>
                                            <p:cond delay="0"/>
                                          </p:stCondLst>
                                        </p:cTn>
                                        <p:tgtEl>
                                          <p:spTgt spid="20"/>
                                        </p:tgtEl>
                                        <p:attrNameLst>
                                          <p:attrName>style.visibility</p:attrName>
                                        </p:attrNameLst>
                                      </p:cBhvr>
                                      <p:to>
                                        <p:strVal val="visible"/>
                                      </p:to>
                                    </p:set>
                                    <p:animEffect transition="in" filter="wipe(left)">
                                      <p:cBhvr>
                                        <p:cTn id="43" dur="300"/>
                                        <p:tgtEl>
                                          <p:spTgt spid="20"/>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wipe(left)">
                                      <p:cBhvr>
                                        <p:cTn id="48" dur="500"/>
                                        <p:tgtEl>
                                          <p:spTgt spid="4"/>
                                        </p:tgtEl>
                                      </p:cBhvr>
                                    </p:animEffect>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nodeType="clickEffect">
                                  <p:stCondLst>
                                    <p:cond delay="0"/>
                                  </p:stCondLst>
                                  <p:childTnLst>
                                    <p:set>
                                      <p:cBhvr>
                                        <p:cTn id="52" dur="1" fill="hold">
                                          <p:stCondLst>
                                            <p:cond delay="0"/>
                                          </p:stCondLst>
                                        </p:cTn>
                                        <p:tgtEl>
                                          <p:spTgt spid="59395"/>
                                        </p:tgtEl>
                                        <p:attrNameLst>
                                          <p:attrName>style.visibility</p:attrName>
                                        </p:attrNameLst>
                                      </p:cBhvr>
                                      <p:to>
                                        <p:strVal val="visible"/>
                                      </p:to>
                                    </p:set>
                                    <p:anim calcmode="lin" valueType="num">
                                      <p:cBhvr additive="base">
                                        <p:cTn id="53" dur="500" fill="hold"/>
                                        <p:tgtEl>
                                          <p:spTgt spid="59395"/>
                                        </p:tgtEl>
                                        <p:attrNameLst>
                                          <p:attrName>ppt_x</p:attrName>
                                        </p:attrNameLst>
                                      </p:cBhvr>
                                      <p:tavLst>
                                        <p:tav tm="0">
                                          <p:val>
                                            <p:strVal val="#ppt_x"/>
                                          </p:val>
                                        </p:tav>
                                        <p:tav tm="100000">
                                          <p:val>
                                            <p:strVal val="#ppt_x"/>
                                          </p:val>
                                        </p:tav>
                                      </p:tavLst>
                                    </p:anim>
                                    <p:anim calcmode="lin" valueType="num">
                                      <p:cBhvr additive="base">
                                        <p:cTn id="54" dur="500" fill="hold"/>
                                        <p:tgtEl>
                                          <p:spTgt spid="59395"/>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nodeType="clickEffect">
                                  <p:stCondLst>
                                    <p:cond delay="0"/>
                                  </p:stCondLst>
                                  <p:childTnLst>
                                    <p:set>
                                      <p:cBhvr>
                                        <p:cTn id="58" dur="1" fill="hold">
                                          <p:stCondLst>
                                            <p:cond delay="0"/>
                                          </p:stCondLst>
                                        </p:cTn>
                                        <p:tgtEl>
                                          <p:spTgt spid="6"/>
                                        </p:tgtEl>
                                        <p:attrNameLst>
                                          <p:attrName>style.visibility</p:attrName>
                                        </p:attrNameLst>
                                      </p:cBhvr>
                                      <p:to>
                                        <p:strVal val="visible"/>
                                      </p:to>
                                    </p:set>
                                    <p:animEffect transition="in" filter="wipe(left)">
                                      <p:cBhvr>
                                        <p:cTn id="5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19" grpId="0" build="p" autoUpdateAnimBg="0"/>
      <p:bldP spid="20" grpId="0" autoUpdateAnimBg="0"/>
      <p:bldP spid="21" grpId="0" build="p" autoUpdateAnimBg="0"/>
      <p:bldP spid="4"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灯片编号占位符 3"/>
          <p:cNvSpPr>
            <a:spLocks noGrp="1"/>
          </p:cNvSpPr>
          <p:nvPr>
            <p:ph type="sldNum" sz="quarter" idx="12"/>
          </p:nvPr>
        </p:nvSpPr>
        <p:spPr>
          <a:noFill/>
        </p:spPr>
        <p:txBody>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B6F9CB3B-DCD8-40BC-A79F-66A48FF83558}" type="slidenum">
              <a:rPr kumimoji="0" lang="zh-CN" altLang="en-US" sz="2200" smtClean="0">
                <a:solidFill>
                  <a:srgbClr val="0000FF"/>
                </a:solidFill>
              </a:rPr>
              <a:pPr eaLnBrk="1" hangingPunct="1"/>
              <a:t>60</a:t>
            </a:fld>
            <a:endParaRPr kumimoji="0" lang="en-US" altLang="zh-CN" sz="2200" smtClean="0">
              <a:solidFill>
                <a:srgbClr val="0000FF"/>
              </a:solidFill>
            </a:endParaRPr>
          </a:p>
        </p:txBody>
      </p:sp>
      <p:pic>
        <p:nvPicPr>
          <p:cNvPr id="604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2797" y="1467531"/>
            <a:ext cx="10094080" cy="27851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灯片编号占位符 5"/>
          <p:cNvSpPr>
            <a:spLocks noGrp="1"/>
          </p:cNvSpPr>
          <p:nvPr>
            <p:ph type="sldNum" sz="quarter" idx="12"/>
          </p:nvPr>
        </p:nvSpPr>
        <p:spPr>
          <a:noFill/>
        </p:spPr>
        <p:txBody>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10FB05CE-CE8A-4F3D-A5F0-5BE213909C96}" type="slidenum">
              <a:rPr kumimoji="0" lang="zh-CN" altLang="en-US" sz="2200" smtClean="0">
                <a:solidFill>
                  <a:srgbClr val="0000FF"/>
                </a:solidFill>
              </a:rPr>
              <a:pPr eaLnBrk="1" hangingPunct="1"/>
              <a:t>61</a:t>
            </a:fld>
            <a:endParaRPr kumimoji="0" lang="en-US" altLang="zh-CN" sz="2200" smtClean="0">
              <a:solidFill>
                <a:srgbClr val="0000FF"/>
              </a:solidFill>
            </a:endParaRPr>
          </a:p>
        </p:txBody>
      </p:sp>
      <p:pic>
        <p:nvPicPr>
          <p:cNvPr id="614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5868" y="226559"/>
            <a:ext cx="9738054" cy="6261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灯片编号占位符 3"/>
          <p:cNvSpPr>
            <a:spLocks noGrp="1"/>
          </p:cNvSpPr>
          <p:nvPr>
            <p:ph type="sldNum" sz="quarter" idx="12"/>
          </p:nvPr>
        </p:nvSpPr>
        <p:spPr>
          <a:noFill/>
        </p:spPr>
        <p:txBody>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848C5747-7DA8-4621-A0E6-28B0725332DB}" type="slidenum">
              <a:rPr kumimoji="0" lang="zh-CN" altLang="en-US" sz="2200" smtClean="0">
                <a:solidFill>
                  <a:srgbClr val="0000FF"/>
                </a:solidFill>
              </a:rPr>
              <a:pPr eaLnBrk="1" hangingPunct="1"/>
              <a:t>62</a:t>
            </a:fld>
            <a:endParaRPr kumimoji="0" lang="en-US" altLang="zh-CN" sz="2200" smtClean="0">
              <a:solidFill>
                <a:srgbClr val="0000FF"/>
              </a:solidFill>
            </a:endParaRPr>
          </a:p>
        </p:txBody>
      </p:sp>
      <p:pic>
        <p:nvPicPr>
          <p:cNvPr id="624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2664" y="529770"/>
            <a:ext cx="10208635" cy="55839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灯片编号占位符 3"/>
          <p:cNvSpPr>
            <a:spLocks noGrp="1"/>
          </p:cNvSpPr>
          <p:nvPr>
            <p:ph type="sldNum" sz="quarter" idx="12"/>
          </p:nvPr>
        </p:nvSpPr>
        <p:spPr>
          <a:noFill/>
        </p:spPr>
        <p:txBody>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75804A87-7449-49A5-A4AB-AD1A9CE71191}" type="slidenum">
              <a:rPr kumimoji="0" lang="zh-CN" altLang="en-US" sz="2200" smtClean="0">
                <a:solidFill>
                  <a:srgbClr val="0000FF"/>
                </a:solidFill>
              </a:rPr>
              <a:pPr eaLnBrk="1" hangingPunct="1"/>
              <a:t>63</a:t>
            </a:fld>
            <a:endParaRPr kumimoji="0" lang="en-US" altLang="zh-CN" sz="2200" smtClean="0">
              <a:solidFill>
                <a:srgbClr val="0000FF"/>
              </a:solidFill>
            </a:endParaRPr>
          </a:p>
        </p:txBody>
      </p:sp>
      <p:pic>
        <p:nvPicPr>
          <p:cNvPr id="634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5028" y="936172"/>
            <a:ext cx="9604839" cy="53485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灯片编号占位符 3"/>
          <p:cNvSpPr>
            <a:spLocks noGrp="1"/>
          </p:cNvSpPr>
          <p:nvPr>
            <p:ph type="sldNum" sz="quarter" idx="12"/>
          </p:nvPr>
        </p:nvSpPr>
        <p:spPr>
          <a:noFill/>
        </p:spPr>
        <p:txBody>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848A89C6-8E6C-4742-9EBA-DEA9EBB8A391}" type="slidenum">
              <a:rPr kumimoji="0" lang="zh-CN" altLang="en-US" sz="2200" smtClean="0">
                <a:solidFill>
                  <a:srgbClr val="0000FF"/>
                </a:solidFill>
              </a:rPr>
              <a:pPr eaLnBrk="1" hangingPunct="1"/>
              <a:t>64</a:t>
            </a:fld>
            <a:endParaRPr kumimoji="0" lang="en-US" altLang="zh-CN" sz="2200" smtClean="0">
              <a:solidFill>
                <a:srgbClr val="0000FF"/>
              </a:solidFill>
            </a:endParaRPr>
          </a:p>
        </p:txBody>
      </p:sp>
      <p:pic>
        <p:nvPicPr>
          <p:cNvPr id="645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21015" y="389842"/>
            <a:ext cx="9211690" cy="5996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灯片编号占位符 3"/>
          <p:cNvSpPr>
            <a:spLocks noGrp="1"/>
          </p:cNvSpPr>
          <p:nvPr>
            <p:ph type="sldNum" sz="quarter" idx="12"/>
          </p:nvPr>
        </p:nvSpPr>
        <p:spPr>
          <a:noFill/>
        </p:spPr>
        <p:txBody>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963B3C6B-4E6A-4E98-B432-7CC22554AB1B}" type="slidenum">
              <a:rPr kumimoji="0" lang="zh-CN" altLang="en-US" sz="2200" smtClean="0">
                <a:solidFill>
                  <a:srgbClr val="0000FF"/>
                </a:solidFill>
              </a:rPr>
              <a:pPr eaLnBrk="1" hangingPunct="1"/>
              <a:t>65</a:t>
            </a:fld>
            <a:endParaRPr kumimoji="0" lang="en-US" altLang="zh-CN" sz="2200" smtClean="0">
              <a:solidFill>
                <a:srgbClr val="0000FF"/>
              </a:solidFill>
            </a:endParaRPr>
          </a:p>
        </p:txBody>
      </p:sp>
      <p:sp>
        <p:nvSpPr>
          <p:cNvPr id="4" name="圆角矩形 3">
            <a:hlinkClick r:id="rId2" action="ppaction://hlinksldjump"/>
          </p:cNvPr>
          <p:cNvSpPr/>
          <p:nvPr/>
        </p:nvSpPr>
        <p:spPr bwMode="auto">
          <a:xfrm>
            <a:off x="3062201" y="5903790"/>
            <a:ext cx="1728788" cy="550068"/>
          </a:xfrm>
          <a:prstGeom prst="roundRect">
            <a:avLst/>
          </a:prstGeom>
          <a:noFill/>
          <a:ln w="38100" cap="flat" cmpd="sng" algn="ctr">
            <a:solidFill>
              <a:schemeClr val="accent1">
                <a:lumMod val="7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zh-CN" altLang="en-US" sz="2400" b="1" i="0" u="none" strike="noStrike" cap="none" normalizeH="0" baseline="0" dirty="0" smtClean="0">
                <a:ln>
                  <a:noFill/>
                </a:ln>
                <a:solidFill>
                  <a:schemeClr val="tx1"/>
                </a:solidFill>
                <a:effectLst/>
                <a:latin typeface="方正舒体" pitchFamily="2" charset="-122"/>
                <a:ea typeface="方正舒体" pitchFamily="2" charset="-122"/>
              </a:rPr>
              <a:t>返回</a:t>
            </a:r>
            <a:r>
              <a:rPr kumimoji="1" lang="zh-CN" altLang="en-US" sz="2400" b="1" i="0" u="none" strike="noStrike" cap="none" normalizeH="0" baseline="0" dirty="0" smtClean="0">
                <a:ln>
                  <a:noFill/>
                </a:ln>
                <a:solidFill>
                  <a:srgbClr val="FF0000"/>
                </a:solidFill>
                <a:effectLst/>
                <a:latin typeface="方正舒体" pitchFamily="2" charset="-122"/>
                <a:ea typeface="方正舒体" pitchFamily="2" charset="-122"/>
              </a:rPr>
              <a:t>目录</a:t>
            </a:r>
            <a:r>
              <a:rPr kumimoji="1" lang="en-US" altLang="zh-CN" sz="2400" b="1" i="0" u="none" strike="noStrike" cap="none" normalizeH="0" baseline="0" dirty="0" smtClean="0">
                <a:ln>
                  <a:noFill/>
                </a:ln>
                <a:solidFill>
                  <a:srgbClr val="FF0000"/>
                </a:solidFill>
                <a:effectLst/>
                <a:latin typeface="方正舒体" pitchFamily="2" charset="-122"/>
                <a:ea typeface="方正舒体" pitchFamily="2" charset="-122"/>
              </a:rPr>
              <a:t>2</a:t>
            </a:r>
            <a:endParaRPr kumimoji="1" lang="zh-CN" altLang="en-US" sz="2400" b="1" i="0" u="none" strike="noStrike" cap="none" normalizeH="0" baseline="0" dirty="0" smtClean="0">
              <a:ln>
                <a:noFill/>
              </a:ln>
              <a:solidFill>
                <a:srgbClr val="FF0000"/>
              </a:solidFill>
              <a:effectLst/>
              <a:latin typeface="方正舒体" pitchFamily="2" charset="-122"/>
              <a:ea typeface="方正舒体" pitchFamily="2" charset="-122"/>
            </a:endParaRPr>
          </a:p>
        </p:txBody>
      </p:sp>
      <p:sp>
        <p:nvSpPr>
          <p:cNvPr id="5" name="圆角矩形 4">
            <a:hlinkClick r:id="rId3" action="ppaction://hlinksldjump"/>
          </p:cNvPr>
          <p:cNvSpPr/>
          <p:nvPr/>
        </p:nvSpPr>
        <p:spPr bwMode="auto">
          <a:xfrm>
            <a:off x="6397219" y="6031168"/>
            <a:ext cx="1460906" cy="487229"/>
          </a:xfrm>
          <a:prstGeom prst="roundRect">
            <a:avLst>
              <a:gd name="adj" fmla="val 50000"/>
            </a:avLst>
          </a:prstGeom>
          <a:noFill/>
          <a:ln w="38100" cap="flat" cmpd="sng" algn="ctr">
            <a:solidFill>
              <a:srgbClr val="C0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CN" altLang="en-US" sz="2000" b="1" dirty="0" smtClean="0">
                <a:latin typeface="方正舒体" pitchFamily="2" charset="-122"/>
                <a:ea typeface="方正舒体" pitchFamily="2" charset="-122"/>
              </a:rPr>
              <a:t>返回</a:t>
            </a:r>
            <a:r>
              <a:rPr lang="zh-CN" altLang="en-US" sz="2000" b="1" dirty="0" smtClean="0">
                <a:solidFill>
                  <a:srgbClr val="FF0000"/>
                </a:solidFill>
                <a:latin typeface="方正舒体" pitchFamily="2" charset="-122"/>
                <a:ea typeface="方正舒体" pitchFamily="2" charset="-122"/>
              </a:rPr>
              <a:t>目录</a:t>
            </a:r>
            <a:r>
              <a:rPr lang="en-US" altLang="zh-CN" sz="2000" b="1" dirty="0" smtClean="0">
                <a:solidFill>
                  <a:srgbClr val="FF0000"/>
                </a:solidFill>
                <a:latin typeface="方正舒体" pitchFamily="2" charset="-122"/>
                <a:ea typeface="方正舒体" pitchFamily="2" charset="-122"/>
              </a:rPr>
              <a:t>1</a:t>
            </a:r>
            <a:endParaRPr kumimoji="1" lang="zh-CN" altLang="en-US" sz="2000" b="1" i="0" u="none" strike="noStrike" cap="none" normalizeH="0" baseline="0" dirty="0" smtClean="0">
              <a:ln>
                <a:noFill/>
              </a:ln>
              <a:solidFill>
                <a:srgbClr val="FF0000"/>
              </a:solidFill>
              <a:effectLst/>
              <a:latin typeface="方正舒体" pitchFamily="2" charset="-122"/>
              <a:ea typeface="方正舒体" pitchFamily="2" charset="-122"/>
            </a:endParaRPr>
          </a:p>
        </p:txBody>
      </p:sp>
      <p:pic>
        <p:nvPicPr>
          <p:cNvPr id="6553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4306" y="593944"/>
            <a:ext cx="9854864" cy="52988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20" name="Text Box 4"/>
          <p:cNvSpPr txBox="1">
            <a:spLocks noChangeArrowheads="1"/>
          </p:cNvSpPr>
          <p:nvPr/>
        </p:nvSpPr>
        <p:spPr bwMode="auto">
          <a:xfrm>
            <a:off x="851053" y="233045"/>
            <a:ext cx="5748338" cy="474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(2） 小径(</a:t>
            </a:r>
            <a:r>
              <a:rPr lang="en-US" altLang="zh-CN" b="1" i="1" dirty="0"/>
              <a:t>D</a:t>
            </a:r>
            <a:r>
              <a:rPr lang="en-US" altLang="zh-CN" b="1" baseline="-30000" dirty="0"/>
              <a:t>1</a:t>
            </a:r>
            <a:r>
              <a:rPr lang="en-US" altLang="zh-CN" b="1" dirty="0"/>
              <a:t>、</a:t>
            </a:r>
            <a:r>
              <a:rPr lang="en-US" altLang="zh-CN" b="1" i="1" dirty="0"/>
              <a:t>d</a:t>
            </a:r>
            <a:r>
              <a:rPr lang="en-US" altLang="zh-CN" b="1" baseline="-30000" dirty="0"/>
              <a:t>1</a:t>
            </a:r>
            <a:r>
              <a:rPr lang="en-US" altLang="zh-CN" b="1" dirty="0"/>
              <a:t>) </a:t>
            </a:r>
            <a:endParaRPr lang="zh-CN" altLang="en-US" b="1" dirty="0"/>
          </a:p>
        </p:txBody>
      </p:sp>
      <p:sp>
        <p:nvSpPr>
          <p:cNvPr id="86021" name="Text Box 5"/>
          <p:cNvSpPr txBox="1">
            <a:spLocks noChangeArrowheads="1"/>
          </p:cNvSpPr>
          <p:nvPr/>
        </p:nvSpPr>
        <p:spPr bwMode="auto">
          <a:xfrm>
            <a:off x="1035050" y="1595073"/>
            <a:ext cx="7280275" cy="1135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spcBef>
                <a:spcPct val="50000"/>
              </a:spcBef>
            </a:pPr>
            <a:r>
              <a:rPr lang="zh-CN" altLang="en-US" b="1" dirty="0"/>
              <a:t>内螺纹小径</a:t>
            </a:r>
            <a:r>
              <a:rPr lang="en-US" altLang="zh-CN" b="1" i="1" dirty="0"/>
              <a:t>D</a:t>
            </a:r>
            <a:r>
              <a:rPr lang="en-US" altLang="zh-CN" b="1" baseline="-25000" dirty="0"/>
              <a:t>1</a:t>
            </a:r>
            <a:r>
              <a:rPr lang="en-US" altLang="zh-CN" b="1" dirty="0"/>
              <a:t>、</a:t>
            </a:r>
            <a:r>
              <a:rPr lang="zh-CN" altLang="en-US" b="1" dirty="0"/>
              <a:t>外螺纹大径</a:t>
            </a:r>
            <a:r>
              <a:rPr lang="en-US" altLang="zh-CN" b="1" i="1" dirty="0"/>
              <a:t>d </a:t>
            </a:r>
            <a:r>
              <a:rPr lang="zh-CN" altLang="en-US" b="1" dirty="0">
                <a:cs typeface="Times New Roman" pitchFamily="18" charset="0"/>
              </a:rPr>
              <a:t>又称螺纹</a:t>
            </a:r>
            <a:r>
              <a:rPr lang="zh-CN" altLang="en-US" b="1" dirty="0">
                <a:solidFill>
                  <a:srgbClr val="FF0000"/>
                </a:solidFill>
              </a:rPr>
              <a:t>顶径。</a:t>
            </a:r>
            <a:endParaRPr lang="en-US" altLang="zh-CN" b="1" dirty="0">
              <a:solidFill>
                <a:srgbClr val="FF0000"/>
              </a:solidFill>
            </a:endParaRPr>
          </a:p>
          <a:p>
            <a:pPr eaLnBrk="1" hangingPunct="1">
              <a:lnSpc>
                <a:spcPct val="120000"/>
              </a:lnSpc>
              <a:spcBef>
                <a:spcPct val="50000"/>
              </a:spcBef>
            </a:pPr>
            <a:r>
              <a:rPr lang="zh-CN" altLang="en-US" b="1" dirty="0"/>
              <a:t>内螺纹大径</a:t>
            </a:r>
            <a:r>
              <a:rPr lang="en-US" altLang="zh-CN" b="1" i="1" dirty="0"/>
              <a:t>D</a:t>
            </a:r>
            <a:r>
              <a:rPr lang="en-US" altLang="zh-CN" b="1" dirty="0"/>
              <a:t>、</a:t>
            </a:r>
            <a:r>
              <a:rPr lang="zh-CN" altLang="en-US" b="1" dirty="0"/>
              <a:t>外螺纹小径</a:t>
            </a:r>
            <a:r>
              <a:rPr lang="en-US" altLang="zh-CN" b="1" i="1" dirty="0"/>
              <a:t>d</a:t>
            </a:r>
            <a:r>
              <a:rPr lang="en-US" altLang="zh-CN" b="1" baseline="-25000" dirty="0"/>
              <a:t>1</a:t>
            </a:r>
            <a:r>
              <a:rPr lang="en-US" altLang="zh-CN" b="1" i="1" dirty="0"/>
              <a:t> </a:t>
            </a:r>
            <a:r>
              <a:rPr lang="zh-CN" altLang="en-US" b="1" dirty="0">
                <a:cs typeface="Times New Roman" pitchFamily="18" charset="0"/>
              </a:rPr>
              <a:t>又称螺纹</a:t>
            </a:r>
            <a:r>
              <a:rPr lang="zh-CN" altLang="en-US" b="1" dirty="0">
                <a:solidFill>
                  <a:srgbClr val="FF0000"/>
                </a:solidFill>
              </a:rPr>
              <a:t>底径。</a:t>
            </a:r>
          </a:p>
        </p:txBody>
      </p:sp>
      <p:sp>
        <p:nvSpPr>
          <p:cNvPr id="86027" name="Text Box 11"/>
          <p:cNvSpPr txBox="1">
            <a:spLocks noRot="1" noChangeAspect="1" noMove="1" noResize="1" noEditPoints="1" noAdjustHandles="1" noChangeArrowheads="1" noChangeShapeType="1" noTextEdit="1"/>
          </p:cNvSpPr>
          <p:nvPr/>
        </p:nvSpPr>
        <p:spPr bwMode="auto">
          <a:xfrm>
            <a:off x="286222" y="624389"/>
            <a:ext cx="10140771" cy="991909"/>
          </a:xfrm>
          <a:prstGeom prst="rect">
            <a:avLst/>
          </a:prstGeom>
          <a:blipFill rotWithShape="1">
            <a:blip r:embed="rId2"/>
            <a:stretch>
              <a:fillRect l="-782" t="-3067" b="-8589"/>
            </a:stretch>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r>
              <a:rPr lang="zh-CN" altLang="en-US">
                <a:noFill/>
              </a:rPr>
              <a:t> </a:t>
            </a:r>
          </a:p>
        </p:txBody>
      </p:sp>
      <p:pic>
        <p:nvPicPr>
          <p:cNvPr id="13" name="Picture 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68726" y="2704003"/>
            <a:ext cx="4718050" cy="37830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4" name="直接连接符 13"/>
          <p:cNvCxnSpPr>
            <a:cxnSpLocks noChangeShapeType="1"/>
          </p:cNvCxnSpPr>
          <p:nvPr/>
        </p:nvCxnSpPr>
        <p:spPr bwMode="auto">
          <a:xfrm>
            <a:off x="2792538" y="4755053"/>
            <a:ext cx="3943350" cy="17462"/>
          </a:xfrm>
          <a:prstGeom prst="line">
            <a:avLst/>
          </a:prstGeom>
          <a:noFill/>
          <a:ln w="38100" algn="ctr">
            <a:solidFill>
              <a:srgbClr val="C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 name="直接箭头连接符 14"/>
          <p:cNvCxnSpPr>
            <a:cxnSpLocks noChangeShapeType="1"/>
          </p:cNvCxnSpPr>
          <p:nvPr/>
        </p:nvCxnSpPr>
        <p:spPr bwMode="auto">
          <a:xfrm flipV="1">
            <a:off x="6334251" y="4772515"/>
            <a:ext cx="0" cy="1114425"/>
          </a:xfrm>
          <a:prstGeom prst="straightConnector1">
            <a:avLst/>
          </a:prstGeom>
          <a:noFill/>
          <a:ln w="38100" algn="ctr">
            <a:solidFill>
              <a:srgbClr val="C0000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200" name="灯片编号占位符 3"/>
          <p:cNvSpPr txBox="1">
            <a:spLocks/>
          </p:cNvSpPr>
          <p:nvPr/>
        </p:nvSpPr>
        <p:spPr bwMode="auto">
          <a:xfrm>
            <a:off x="8737600" y="155697"/>
            <a:ext cx="23812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r" eaLnBrk="1" hangingPunct="1"/>
            <a:fld id="{6D8FF5DC-E91F-44DE-A02B-7206AA2F9A0C}" type="slidenum">
              <a:rPr kumimoji="0" lang="zh-CN" altLang="en-US" sz="2200" b="1">
                <a:solidFill>
                  <a:srgbClr val="0000FF"/>
                </a:solidFill>
              </a:rPr>
              <a:pPr algn="r" eaLnBrk="1" hangingPunct="1"/>
              <a:t>7</a:t>
            </a:fld>
            <a:endParaRPr kumimoji="0" lang="en-US" altLang="zh-CN" sz="2200" b="1">
              <a:solidFill>
                <a:srgbClr val="0000FF"/>
              </a:solidFill>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86020">
                                            <p:txEl>
                                              <p:pRg st="0" end="0"/>
                                            </p:txEl>
                                          </p:spTgt>
                                        </p:tgtEl>
                                        <p:attrNameLst>
                                          <p:attrName>style.visibility</p:attrName>
                                        </p:attrNameLst>
                                      </p:cBhvr>
                                      <p:to>
                                        <p:strVal val="visible"/>
                                      </p:to>
                                    </p:set>
                                    <p:animEffect transition="in" filter="wipe(left)">
                                      <p:cBhvr>
                                        <p:cTn id="7" dur="300"/>
                                        <p:tgtEl>
                                          <p:spTgt spid="86020">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2"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2500" fill="hold"/>
                                        <p:tgtEl>
                                          <p:spTgt spid="13"/>
                                        </p:tgtEl>
                                        <p:attrNameLst>
                                          <p:attrName>ppt_x</p:attrName>
                                        </p:attrNameLst>
                                      </p:cBhvr>
                                      <p:tavLst>
                                        <p:tav tm="0">
                                          <p:val>
                                            <p:strVal val="1+#ppt_w/2"/>
                                          </p:val>
                                        </p:tav>
                                        <p:tav tm="100000">
                                          <p:val>
                                            <p:strVal val="#ppt_x"/>
                                          </p:val>
                                        </p:tav>
                                      </p:tavLst>
                                    </p:anim>
                                    <p:anim calcmode="lin" valueType="num">
                                      <p:cBhvr additive="base">
                                        <p:cTn id="13" dur="2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nodeType="click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wipe(left)">
                                      <p:cBhvr>
                                        <p:cTn id="18" dur="500"/>
                                        <p:tgtEl>
                                          <p:spTgt spid="14"/>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4" fill="hold" nodeType="click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down)">
                                      <p:cBhvr>
                                        <p:cTn id="23" dur="500"/>
                                        <p:tgtEl>
                                          <p:spTgt spid="15"/>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nodeType="clickEffect">
                                  <p:stCondLst>
                                    <p:cond delay="0"/>
                                  </p:stCondLst>
                                  <p:iterate type="wd">
                                    <p:tmPct val="100000"/>
                                  </p:iterate>
                                  <p:childTnLst>
                                    <p:set>
                                      <p:cBhvr>
                                        <p:cTn id="27" dur="1" fill="hold">
                                          <p:stCondLst>
                                            <p:cond delay="0"/>
                                          </p:stCondLst>
                                        </p:cTn>
                                        <p:tgtEl>
                                          <p:spTgt spid="86027"/>
                                        </p:tgtEl>
                                        <p:attrNameLst>
                                          <p:attrName>style.visibility</p:attrName>
                                        </p:attrNameLst>
                                      </p:cBhvr>
                                      <p:to>
                                        <p:strVal val="visible"/>
                                      </p:to>
                                    </p:set>
                                    <p:animEffect transition="in" filter="wipe(left)">
                                      <p:cBhvr>
                                        <p:cTn id="28" dur="300"/>
                                        <p:tgtEl>
                                          <p:spTgt spid="86027"/>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grpId="0" nodeType="clickEffect">
                                  <p:stCondLst>
                                    <p:cond delay="0"/>
                                  </p:stCondLst>
                                  <p:iterate type="wd">
                                    <p:tmPct val="100000"/>
                                  </p:iterate>
                                  <p:childTnLst>
                                    <p:set>
                                      <p:cBhvr>
                                        <p:cTn id="32" dur="1" fill="hold">
                                          <p:stCondLst>
                                            <p:cond delay="0"/>
                                          </p:stCondLst>
                                        </p:cTn>
                                        <p:tgtEl>
                                          <p:spTgt spid="86021"/>
                                        </p:tgtEl>
                                        <p:attrNameLst>
                                          <p:attrName>style.visibility</p:attrName>
                                        </p:attrNameLst>
                                      </p:cBhvr>
                                      <p:to>
                                        <p:strVal val="visible"/>
                                      </p:to>
                                    </p:set>
                                    <p:animEffect transition="in" filter="wipe(left)">
                                      <p:cBhvr>
                                        <p:cTn id="33" dur="300"/>
                                        <p:tgtEl>
                                          <p:spTgt spid="860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20" grpId="0" build="p" autoUpdateAnimBg="0"/>
      <p:bldP spid="86021"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灯片编号占位符 3"/>
          <p:cNvSpPr>
            <a:spLocks noGrp="1"/>
          </p:cNvSpPr>
          <p:nvPr>
            <p:ph type="sldNum" sz="quarter" idx="12"/>
          </p:nvPr>
        </p:nvSpPr>
        <p:spPr>
          <a:noFill/>
        </p:spPr>
        <p:txBody>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5DF796F0-EE67-45FF-8830-969E397B4926}" type="slidenum">
              <a:rPr kumimoji="0" lang="zh-CN" altLang="en-US" sz="2200" smtClean="0">
                <a:solidFill>
                  <a:srgbClr val="0000FF"/>
                </a:solidFill>
              </a:rPr>
              <a:pPr eaLnBrk="1" hangingPunct="1"/>
              <a:t>8</a:t>
            </a:fld>
            <a:endParaRPr kumimoji="0" lang="en-US" altLang="zh-CN" sz="2200" smtClean="0">
              <a:solidFill>
                <a:srgbClr val="0000FF"/>
              </a:solidFill>
            </a:endParaRPr>
          </a:p>
        </p:txBody>
      </p:sp>
      <p:sp>
        <p:nvSpPr>
          <p:cNvPr id="5125" name="Text Box 5"/>
          <p:cNvSpPr txBox="1">
            <a:spLocks noChangeArrowheads="1"/>
          </p:cNvSpPr>
          <p:nvPr/>
        </p:nvSpPr>
        <p:spPr bwMode="auto">
          <a:xfrm>
            <a:off x="797144" y="209060"/>
            <a:ext cx="6376987" cy="474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(3)  中径  (</a:t>
            </a:r>
            <a:r>
              <a:rPr lang="en-US" altLang="zh-CN" b="1" i="1" dirty="0"/>
              <a:t>D</a:t>
            </a:r>
            <a:r>
              <a:rPr lang="en-US" altLang="zh-CN" b="1" baseline="-30000" dirty="0"/>
              <a:t>2</a:t>
            </a:r>
            <a:r>
              <a:rPr lang="en-US" altLang="zh-CN" b="1" dirty="0"/>
              <a:t>、</a:t>
            </a:r>
            <a:r>
              <a:rPr lang="en-US" altLang="zh-CN" b="1" i="1" dirty="0"/>
              <a:t>d</a:t>
            </a:r>
            <a:r>
              <a:rPr lang="en-US" altLang="zh-CN" b="1" baseline="-30000" dirty="0"/>
              <a:t>2</a:t>
            </a:r>
            <a:r>
              <a:rPr lang="en-US" altLang="zh-CN" b="1" dirty="0"/>
              <a:t>) </a:t>
            </a:r>
            <a:endParaRPr lang="zh-CN" altLang="en-US" b="1" dirty="0"/>
          </a:p>
        </p:txBody>
      </p:sp>
      <p:sp>
        <p:nvSpPr>
          <p:cNvPr id="5126" name="Text Box 6"/>
          <p:cNvSpPr txBox="1">
            <a:spLocks noRot="1" noChangeAspect="1" noMove="1" noResize="1" noEditPoints="1" noAdjustHandles="1" noChangeArrowheads="1" noChangeShapeType="1" noTextEdit="1"/>
          </p:cNvSpPr>
          <p:nvPr/>
        </p:nvSpPr>
        <p:spPr bwMode="auto">
          <a:xfrm>
            <a:off x="186648" y="635000"/>
            <a:ext cx="10520362" cy="991909"/>
          </a:xfrm>
          <a:prstGeom prst="rect">
            <a:avLst/>
          </a:prstGeom>
          <a:blipFill rotWithShape="1">
            <a:blip r:embed="rId2"/>
            <a:stretch>
              <a:fillRect l="-812" t="-3067" b="-8589"/>
            </a:stretch>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r>
              <a:rPr lang="zh-CN" altLang="en-US">
                <a:noFill/>
              </a:rPr>
              <a:t> </a:t>
            </a:r>
          </a:p>
        </p:txBody>
      </p:sp>
      <p:sp>
        <p:nvSpPr>
          <p:cNvPr id="9221" name="Rectangle 55"/>
          <p:cNvSpPr>
            <a:spLocks noChangeArrowheads="1"/>
          </p:cNvSpPr>
          <p:nvPr/>
        </p:nvSpPr>
        <p:spPr bwMode="auto">
          <a:xfrm>
            <a:off x="890588" y="3708400"/>
            <a:ext cx="585787" cy="2098675"/>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p>
            <a:endParaRPr lang="zh-CN" altLang="en-US"/>
          </a:p>
        </p:txBody>
      </p:sp>
      <p:pic>
        <p:nvPicPr>
          <p:cNvPr id="9222" name="Picture 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28282" y="1577975"/>
            <a:ext cx="5265737" cy="4532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 name="直接连接符 4"/>
          <p:cNvCxnSpPr>
            <a:cxnSpLocks noChangeShapeType="1"/>
          </p:cNvCxnSpPr>
          <p:nvPr/>
        </p:nvCxnSpPr>
        <p:spPr bwMode="auto">
          <a:xfrm>
            <a:off x="5760082" y="3454400"/>
            <a:ext cx="4179887" cy="0"/>
          </a:xfrm>
          <a:prstGeom prst="line">
            <a:avLst/>
          </a:prstGeom>
          <a:noFill/>
          <a:ln w="57150" algn="ctr">
            <a:solidFill>
              <a:srgbClr val="C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 name="直接箭头连接符 6"/>
          <p:cNvCxnSpPr>
            <a:cxnSpLocks noChangeShapeType="1"/>
          </p:cNvCxnSpPr>
          <p:nvPr/>
        </p:nvCxnSpPr>
        <p:spPr bwMode="auto">
          <a:xfrm flipV="1">
            <a:off x="9852657" y="3454400"/>
            <a:ext cx="0" cy="1639888"/>
          </a:xfrm>
          <a:prstGeom prst="straightConnector1">
            <a:avLst/>
          </a:prstGeom>
          <a:noFill/>
          <a:ln w="38100" algn="ctr">
            <a:solidFill>
              <a:srgbClr val="C0000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14" name="组合 13"/>
          <p:cNvGrpSpPr>
            <a:grpSpLocks/>
          </p:cNvGrpSpPr>
          <p:nvPr/>
        </p:nvGrpSpPr>
        <p:grpSpPr bwMode="auto">
          <a:xfrm>
            <a:off x="7704769" y="1685925"/>
            <a:ext cx="2306638" cy="1768475"/>
            <a:chOff x="8302171" y="1686124"/>
            <a:chExt cx="2307771" cy="1768279"/>
          </a:xfrm>
        </p:grpSpPr>
        <p:cxnSp>
          <p:nvCxnSpPr>
            <p:cNvPr id="9231" name="直接连接符 8"/>
            <p:cNvCxnSpPr>
              <a:cxnSpLocks noChangeShapeType="1"/>
            </p:cNvCxnSpPr>
            <p:nvPr/>
          </p:nvCxnSpPr>
          <p:spPr bwMode="auto">
            <a:xfrm flipV="1">
              <a:off x="8302171" y="2147789"/>
              <a:ext cx="972458" cy="1306614"/>
            </a:xfrm>
            <a:prstGeom prst="line">
              <a:avLst/>
            </a:prstGeom>
            <a:noFill/>
            <a:ln w="28575" algn="ctr">
              <a:solidFill>
                <a:srgbClr val="C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232" name="TextBox 9"/>
            <p:cNvSpPr txBox="1">
              <a:spLocks noChangeArrowheads="1"/>
            </p:cNvSpPr>
            <p:nvPr/>
          </p:nvSpPr>
          <p:spPr bwMode="auto">
            <a:xfrm>
              <a:off x="8965746" y="1686124"/>
              <a:ext cx="164419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a:t>中径线</a:t>
              </a:r>
            </a:p>
          </p:txBody>
        </p:sp>
      </p:grpSp>
      <p:sp>
        <p:nvSpPr>
          <p:cNvPr id="20" name="Text Box 1028"/>
          <p:cNvSpPr txBox="1">
            <a:spLocks noChangeArrowheads="1"/>
          </p:cNvSpPr>
          <p:nvPr/>
        </p:nvSpPr>
        <p:spPr bwMode="auto">
          <a:xfrm>
            <a:off x="751071" y="1619250"/>
            <a:ext cx="4770438" cy="474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 (</a:t>
            </a:r>
            <a:r>
              <a:rPr lang="en-US" altLang="zh-CN" b="1" dirty="0"/>
              <a:t>4</a:t>
            </a:r>
            <a:r>
              <a:rPr lang="zh-CN" altLang="en-US" b="1" dirty="0"/>
              <a:t>) 单一中径 (</a:t>
            </a:r>
            <a:r>
              <a:rPr lang="en-US" altLang="zh-CN" b="1" i="1" dirty="0"/>
              <a:t>D</a:t>
            </a:r>
            <a:r>
              <a:rPr lang="en-US" altLang="zh-CN" b="1" baseline="-30000" dirty="0"/>
              <a:t>2S</a:t>
            </a:r>
            <a:r>
              <a:rPr lang="en-US" altLang="zh-CN" b="1" dirty="0"/>
              <a:t>、</a:t>
            </a:r>
            <a:r>
              <a:rPr lang="en-US" altLang="zh-CN" b="1" i="1" dirty="0"/>
              <a:t>d</a:t>
            </a:r>
            <a:r>
              <a:rPr lang="en-US" altLang="zh-CN" b="1" baseline="-30000" dirty="0"/>
              <a:t>2S</a:t>
            </a:r>
            <a:r>
              <a:rPr lang="en-US" altLang="zh-CN" b="1" dirty="0"/>
              <a:t>)</a:t>
            </a:r>
            <a:endParaRPr lang="zh-CN" altLang="en-US" b="1" dirty="0"/>
          </a:p>
        </p:txBody>
      </p:sp>
      <p:sp>
        <p:nvSpPr>
          <p:cNvPr id="21" name="Text Box 1036"/>
          <p:cNvSpPr txBox="1">
            <a:spLocks noChangeArrowheads="1"/>
          </p:cNvSpPr>
          <p:nvPr/>
        </p:nvSpPr>
        <p:spPr bwMode="auto">
          <a:xfrm>
            <a:off x="247867" y="2144258"/>
            <a:ext cx="5053895" cy="23215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50000"/>
              </a:lnSpc>
            </a:pPr>
            <a:r>
              <a:rPr lang="zh-CN" altLang="en-US" b="1" dirty="0"/>
              <a:t>        单一中径是指一个假想圆柱的直径，该圆柱的母线通过实际螺纹上</a:t>
            </a:r>
            <a:r>
              <a:rPr lang="zh-CN" altLang="en-US" b="1" dirty="0">
                <a:solidFill>
                  <a:srgbClr val="FF0000"/>
                </a:solidFill>
              </a:rPr>
              <a:t>牙</a:t>
            </a:r>
            <a:r>
              <a:rPr lang="zh-CN" altLang="en-US" b="1" dirty="0">
                <a:solidFill>
                  <a:srgbClr val="FF3300"/>
                </a:solidFill>
              </a:rPr>
              <a:t>槽宽度等于螺距公称尺寸一半的地方。</a:t>
            </a:r>
            <a:r>
              <a:rPr lang="zh-CN" altLang="en-US" b="1" dirty="0"/>
              <a:t>见图</a:t>
            </a:r>
            <a:r>
              <a:rPr lang="en-US" altLang="zh-CN" b="1" dirty="0"/>
              <a:t>9.2</a:t>
            </a:r>
            <a:r>
              <a:rPr lang="zh-CN" altLang="en-US" b="1" dirty="0"/>
              <a:t>所示。</a:t>
            </a:r>
            <a:endParaRPr lang="en-US" altLang="zh-CN" b="1" dirty="0">
              <a:solidFill>
                <a:srgbClr val="FF3300"/>
              </a:solidFill>
            </a:endParaRPr>
          </a:p>
        </p:txBody>
      </p:sp>
      <p:sp>
        <p:nvSpPr>
          <p:cNvPr id="22" name="Text Box 1040"/>
          <p:cNvSpPr txBox="1">
            <a:spLocks noChangeArrowheads="1"/>
          </p:cNvSpPr>
          <p:nvPr/>
        </p:nvSpPr>
        <p:spPr bwMode="auto">
          <a:xfrm>
            <a:off x="313780" y="4367380"/>
            <a:ext cx="5102225" cy="1143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50000"/>
              </a:lnSpc>
              <a:spcBef>
                <a:spcPct val="50000"/>
              </a:spcBef>
            </a:pPr>
            <a:r>
              <a:rPr lang="zh-CN" altLang="en-US" b="1" dirty="0"/>
              <a:t>        单一中径 可以用三针测得，用它表示螺纹的实际中径(</a:t>
            </a:r>
            <a:r>
              <a:rPr lang="en-US" altLang="zh-CN" b="1" i="1" dirty="0"/>
              <a:t>D</a:t>
            </a:r>
            <a:r>
              <a:rPr lang="en-US" altLang="zh-CN" b="1" baseline="-30000" dirty="0"/>
              <a:t>2a</a:t>
            </a:r>
            <a:r>
              <a:rPr lang="en-US" altLang="zh-CN" b="1" dirty="0"/>
              <a:t>、</a:t>
            </a:r>
            <a:r>
              <a:rPr lang="en-US" altLang="zh-CN" b="1" i="1" dirty="0"/>
              <a:t>d</a:t>
            </a:r>
            <a:r>
              <a:rPr lang="en-US" altLang="zh-CN" b="1" baseline="-30000" dirty="0"/>
              <a:t>2a</a:t>
            </a:r>
            <a:r>
              <a:rPr lang="en-US" altLang="zh-CN" b="1" dirty="0"/>
              <a:t>)</a:t>
            </a:r>
            <a:r>
              <a:rPr lang="zh-CN" altLang="en-US" b="1" dirty="0"/>
              <a:t>。</a:t>
            </a:r>
          </a:p>
        </p:txBody>
      </p:sp>
      <p:cxnSp>
        <p:nvCxnSpPr>
          <p:cNvPr id="16" name="直接连接符 15"/>
          <p:cNvCxnSpPr/>
          <p:nvPr/>
        </p:nvCxnSpPr>
        <p:spPr bwMode="auto">
          <a:xfrm>
            <a:off x="5645782" y="3286125"/>
            <a:ext cx="4686300" cy="0"/>
          </a:xfrm>
          <a:prstGeom prst="line">
            <a:avLst/>
          </a:prstGeom>
          <a:solidFill>
            <a:schemeClr val="accent1"/>
          </a:solidFill>
          <a:ln w="38100" cap="flat" cmpd="sng" algn="ctr">
            <a:solidFill>
              <a:schemeClr val="accent1">
                <a:lumMod val="75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 name="直接箭头连接符 17"/>
          <p:cNvCxnSpPr/>
          <p:nvPr/>
        </p:nvCxnSpPr>
        <p:spPr bwMode="auto">
          <a:xfrm flipV="1">
            <a:off x="10217782" y="3286125"/>
            <a:ext cx="0" cy="1808163"/>
          </a:xfrm>
          <a:prstGeom prst="straightConnector1">
            <a:avLst/>
          </a:prstGeom>
          <a:solidFill>
            <a:schemeClr val="accent1"/>
          </a:solidFill>
          <a:ln w="38100" cap="flat" cmpd="sng" algn="ctr">
            <a:solidFill>
              <a:schemeClr val="accent1">
                <a:lumMod val="75000"/>
              </a:schemeClr>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5125">
                                            <p:txEl>
                                              <p:pRg st="0" end="0"/>
                                            </p:txEl>
                                          </p:spTgt>
                                        </p:tgtEl>
                                        <p:attrNameLst>
                                          <p:attrName>style.visibility</p:attrName>
                                        </p:attrNameLst>
                                      </p:cBhvr>
                                      <p:to>
                                        <p:strVal val="visible"/>
                                      </p:to>
                                    </p:set>
                                    <p:animEffect transition="in" filter="wipe(left)">
                                      <p:cBhvr>
                                        <p:cTn id="7" dur="300"/>
                                        <p:tgtEl>
                                          <p:spTgt spid="512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nodeType="clickEffect">
                                  <p:stCondLst>
                                    <p:cond delay="0"/>
                                  </p:stCondLst>
                                  <p:childTnLst>
                                    <p:set>
                                      <p:cBhvr>
                                        <p:cTn id="11" dur="1" fill="hold">
                                          <p:stCondLst>
                                            <p:cond delay="0"/>
                                          </p:stCondLst>
                                        </p:cTn>
                                        <p:tgtEl>
                                          <p:spTgt spid="9222"/>
                                        </p:tgtEl>
                                        <p:attrNameLst>
                                          <p:attrName>style.visibility</p:attrName>
                                        </p:attrNameLst>
                                      </p:cBhvr>
                                      <p:to>
                                        <p:strVal val="visible"/>
                                      </p:to>
                                    </p:set>
                                    <p:anim calcmode="lin" valueType="num">
                                      <p:cBhvr additive="base">
                                        <p:cTn id="12" dur="2500" fill="hold"/>
                                        <p:tgtEl>
                                          <p:spTgt spid="9222"/>
                                        </p:tgtEl>
                                        <p:attrNameLst>
                                          <p:attrName>ppt_x</p:attrName>
                                        </p:attrNameLst>
                                      </p:cBhvr>
                                      <p:tavLst>
                                        <p:tav tm="0">
                                          <p:val>
                                            <p:strVal val="#ppt_x"/>
                                          </p:val>
                                        </p:tav>
                                        <p:tav tm="100000">
                                          <p:val>
                                            <p:strVal val="#ppt_x"/>
                                          </p:val>
                                        </p:tav>
                                      </p:tavLst>
                                    </p:anim>
                                    <p:anim calcmode="lin" valueType="num">
                                      <p:cBhvr additive="base">
                                        <p:cTn id="13" dur="2500" fill="hold"/>
                                        <p:tgtEl>
                                          <p:spTgt spid="9222"/>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left)">
                                      <p:cBhvr>
                                        <p:cTn id="18" dur="500"/>
                                        <p:tgtEl>
                                          <p:spTgt spid="5"/>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4"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down)">
                                      <p:cBhvr>
                                        <p:cTn id="23" dur="500"/>
                                        <p:tgtEl>
                                          <p:spTgt spid="7"/>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nodeType="clickEffect">
                                  <p:stCondLst>
                                    <p:cond delay="0"/>
                                  </p:stCondLst>
                                  <p:iterate type="wd">
                                    <p:tmPct val="100000"/>
                                  </p:iterate>
                                  <p:childTnLst>
                                    <p:set>
                                      <p:cBhvr>
                                        <p:cTn id="27" dur="1" fill="hold">
                                          <p:stCondLst>
                                            <p:cond delay="0"/>
                                          </p:stCondLst>
                                        </p:cTn>
                                        <p:tgtEl>
                                          <p:spTgt spid="5126"/>
                                        </p:tgtEl>
                                        <p:attrNameLst>
                                          <p:attrName>style.visibility</p:attrName>
                                        </p:attrNameLst>
                                      </p:cBhvr>
                                      <p:to>
                                        <p:strVal val="visible"/>
                                      </p:to>
                                    </p:set>
                                    <p:animEffect transition="in" filter="wipe(left)">
                                      <p:cBhvr>
                                        <p:cTn id="28" dur="300"/>
                                        <p:tgtEl>
                                          <p:spTgt spid="5126"/>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1" fill="hold" nodeType="click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wipe(up)">
                                      <p:cBhvr>
                                        <p:cTn id="33" dur="1500"/>
                                        <p:tgtEl>
                                          <p:spTgt spid="14"/>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22" presetClass="entr" presetSubtype="8" fill="hold" grpId="0" nodeType="clickEffect">
                                  <p:stCondLst>
                                    <p:cond delay="0"/>
                                  </p:stCondLst>
                                  <p:iterate type="wd">
                                    <p:tmPct val="100000"/>
                                  </p:iterate>
                                  <p:childTnLst>
                                    <p:set>
                                      <p:cBhvr>
                                        <p:cTn id="37" dur="1" fill="hold">
                                          <p:stCondLst>
                                            <p:cond delay="0"/>
                                          </p:stCondLst>
                                        </p:cTn>
                                        <p:tgtEl>
                                          <p:spTgt spid="20">
                                            <p:txEl>
                                              <p:pRg st="0" end="0"/>
                                            </p:txEl>
                                          </p:spTgt>
                                        </p:tgtEl>
                                        <p:attrNameLst>
                                          <p:attrName>style.visibility</p:attrName>
                                        </p:attrNameLst>
                                      </p:cBhvr>
                                      <p:to>
                                        <p:strVal val="visible"/>
                                      </p:to>
                                    </p:set>
                                    <p:animEffect transition="in" filter="wipe(left)">
                                      <p:cBhvr>
                                        <p:cTn id="38" dur="300"/>
                                        <p:tgtEl>
                                          <p:spTgt spid="20">
                                            <p:txEl>
                                              <p:pRg st="0" end="0"/>
                                            </p:txEl>
                                          </p:spTgt>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22" presetClass="entr" presetSubtype="8" fill="hold" nodeType="click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wipe(left)">
                                      <p:cBhvr>
                                        <p:cTn id="43" dur="500"/>
                                        <p:tgtEl>
                                          <p:spTgt spid="16"/>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22" presetClass="entr" presetSubtype="4" fill="hold" nodeType="click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wipe(down)">
                                      <p:cBhvr>
                                        <p:cTn id="48" dur="500"/>
                                        <p:tgtEl>
                                          <p:spTgt spid="18"/>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22" presetClass="entr" presetSubtype="8" fill="hold" grpId="0" nodeType="clickEffect">
                                  <p:stCondLst>
                                    <p:cond delay="0"/>
                                  </p:stCondLst>
                                  <p:iterate type="wd">
                                    <p:tmPct val="100000"/>
                                  </p:iterate>
                                  <p:childTnLst>
                                    <p:set>
                                      <p:cBhvr>
                                        <p:cTn id="52" dur="1" fill="hold">
                                          <p:stCondLst>
                                            <p:cond delay="0"/>
                                          </p:stCondLst>
                                        </p:cTn>
                                        <p:tgtEl>
                                          <p:spTgt spid="21"/>
                                        </p:tgtEl>
                                        <p:attrNameLst>
                                          <p:attrName>style.visibility</p:attrName>
                                        </p:attrNameLst>
                                      </p:cBhvr>
                                      <p:to>
                                        <p:strVal val="visible"/>
                                      </p:to>
                                    </p:set>
                                    <p:animEffect transition="in" filter="wipe(left)">
                                      <p:cBhvr>
                                        <p:cTn id="53" dur="300"/>
                                        <p:tgtEl>
                                          <p:spTgt spid="21"/>
                                        </p:tgtEl>
                                      </p:cBhvr>
                                    </p:animEffect>
                                  </p:childTnLst>
                                </p:cTn>
                              </p:par>
                            </p:childTnLst>
                          </p:cTn>
                        </p:par>
                      </p:childTnLst>
                    </p:cTn>
                  </p:par>
                  <p:par>
                    <p:cTn id="54" fill="hold" nodeType="clickPar">
                      <p:stCondLst>
                        <p:cond delay="indefinite"/>
                      </p:stCondLst>
                      <p:childTnLst>
                        <p:par>
                          <p:cTn id="55" fill="hold" nodeType="withGroup">
                            <p:stCondLst>
                              <p:cond delay="0"/>
                            </p:stCondLst>
                            <p:childTnLst>
                              <p:par>
                                <p:cTn id="56" presetID="22" presetClass="entr" presetSubtype="8" fill="hold" grpId="0" nodeType="clickEffect">
                                  <p:stCondLst>
                                    <p:cond delay="0"/>
                                  </p:stCondLst>
                                  <p:iterate type="wd">
                                    <p:tmPct val="100000"/>
                                  </p:iterate>
                                  <p:childTnLst>
                                    <p:set>
                                      <p:cBhvr>
                                        <p:cTn id="57" dur="1" fill="hold">
                                          <p:stCondLst>
                                            <p:cond delay="0"/>
                                          </p:stCondLst>
                                        </p:cTn>
                                        <p:tgtEl>
                                          <p:spTgt spid="22">
                                            <p:txEl>
                                              <p:pRg st="0" end="0"/>
                                            </p:txEl>
                                          </p:spTgt>
                                        </p:tgtEl>
                                        <p:attrNameLst>
                                          <p:attrName>style.visibility</p:attrName>
                                        </p:attrNameLst>
                                      </p:cBhvr>
                                      <p:to>
                                        <p:strVal val="visible"/>
                                      </p:to>
                                    </p:set>
                                    <p:animEffect transition="in" filter="wipe(left)">
                                      <p:cBhvr>
                                        <p:cTn id="58" dur="300"/>
                                        <p:tgtEl>
                                          <p:spTgt spid="2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5" grpId="0" build="p" autoUpdateAnimBg="0"/>
      <p:bldP spid="20" grpId="0" build="p" autoUpdateAnimBg="0"/>
      <p:bldP spid="21" grpId="0" autoUpdateAnimBg="0"/>
      <p:bldP spid="22" grpId="0" build="p"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灯片编号占位符 3"/>
          <p:cNvSpPr>
            <a:spLocks noGrp="1"/>
          </p:cNvSpPr>
          <p:nvPr>
            <p:ph type="sldNum" sz="quarter" idx="12"/>
          </p:nvPr>
        </p:nvSpPr>
        <p:spPr>
          <a:noFill/>
        </p:spPr>
        <p:txBody>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9D5E2D21-8F22-40A8-B50F-60E54EFCE12C}" type="slidenum">
              <a:rPr kumimoji="0" lang="zh-CN" altLang="en-US" sz="2200" smtClean="0">
                <a:solidFill>
                  <a:srgbClr val="0000FF"/>
                </a:solidFill>
              </a:rPr>
              <a:pPr eaLnBrk="1" hangingPunct="1"/>
              <a:t>9</a:t>
            </a:fld>
            <a:endParaRPr kumimoji="0" lang="en-US" altLang="zh-CN" sz="2200" smtClean="0">
              <a:solidFill>
                <a:srgbClr val="0000FF"/>
              </a:solidFill>
            </a:endParaRPr>
          </a:p>
        </p:txBody>
      </p:sp>
      <p:sp>
        <p:nvSpPr>
          <p:cNvPr id="45060" name="Text Box 4"/>
          <p:cNvSpPr txBox="1">
            <a:spLocks noRot="1" noChangeAspect="1" noMove="1" noResize="1" noEditPoints="1" noAdjustHandles="1" noChangeArrowheads="1" noChangeShapeType="1" noTextEdit="1"/>
          </p:cNvSpPr>
          <p:nvPr/>
        </p:nvSpPr>
        <p:spPr bwMode="auto">
          <a:xfrm>
            <a:off x="596900" y="165100"/>
            <a:ext cx="6027738" cy="474844"/>
          </a:xfrm>
          <a:prstGeom prst="rect">
            <a:avLst/>
          </a:prstGeom>
          <a:blipFill rotWithShape="1">
            <a:blip r:embed="rId2"/>
            <a:stretch>
              <a:fillRect l="-1314" t="-12821" b="-28205"/>
            </a:stretch>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r>
              <a:rPr lang="zh-CN" altLang="en-US">
                <a:noFill/>
              </a:rPr>
              <a:t> </a:t>
            </a:r>
          </a:p>
        </p:txBody>
      </p:sp>
      <p:sp>
        <p:nvSpPr>
          <p:cNvPr id="45061" name="Text Box 5"/>
          <p:cNvSpPr txBox="1">
            <a:spLocks noChangeArrowheads="1"/>
          </p:cNvSpPr>
          <p:nvPr/>
        </p:nvSpPr>
        <p:spPr bwMode="auto">
          <a:xfrm>
            <a:off x="739775" y="662232"/>
            <a:ext cx="10215563"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spcBef>
                <a:spcPct val="50000"/>
              </a:spcBef>
            </a:pPr>
            <a:r>
              <a:rPr lang="zh-CN" altLang="en-US" b="1" dirty="0">
                <a:solidFill>
                  <a:srgbClr val="FF0000"/>
                </a:solidFill>
              </a:rPr>
              <a:t> 螺距</a:t>
            </a:r>
            <a:r>
              <a:rPr lang="en-US" altLang="zh-CN" b="1" i="1" dirty="0">
                <a:solidFill>
                  <a:srgbClr val="FF0000"/>
                </a:solidFill>
              </a:rPr>
              <a:t>P</a:t>
            </a:r>
            <a:r>
              <a:rPr lang="zh-CN" altLang="en-US" b="1" dirty="0"/>
              <a:t>是指相邻两牙体上的对应牙侧与中径线相交两点间的轴向距离</a:t>
            </a:r>
            <a:r>
              <a:rPr lang="zh-CN" altLang="en-US" b="1" i="1" dirty="0"/>
              <a:t> </a:t>
            </a:r>
            <a:r>
              <a:rPr lang="en-US" altLang="zh-CN" b="1" i="1" dirty="0">
                <a:solidFill>
                  <a:srgbClr val="FF3300"/>
                </a:solidFill>
              </a:rPr>
              <a:t>P</a:t>
            </a:r>
            <a:r>
              <a:rPr lang="en-US" altLang="zh-CN" b="1" dirty="0"/>
              <a:t>。 </a:t>
            </a:r>
          </a:p>
        </p:txBody>
      </p:sp>
      <p:pic>
        <p:nvPicPr>
          <p:cNvPr id="47" name="Picture 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45925" y="1933344"/>
            <a:ext cx="5191125" cy="4164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8" name="AutoShape 43"/>
          <p:cNvSpPr>
            <a:spLocks noChangeArrowheads="1"/>
          </p:cNvSpPr>
          <p:nvPr/>
        </p:nvSpPr>
        <p:spPr bwMode="auto">
          <a:xfrm>
            <a:off x="4062046" y="5074885"/>
            <a:ext cx="1614992" cy="631324"/>
          </a:xfrm>
          <a:prstGeom prst="wedgeEllipseCallout">
            <a:avLst>
              <a:gd name="adj1" fmla="val 112001"/>
              <a:gd name="adj2" fmla="val -251539"/>
            </a:avLst>
          </a:prstGeom>
          <a:noFill/>
          <a:ln w="57150">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lstStyle/>
          <a:p>
            <a:pPr algn="ctr" defTabSz="1044575"/>
            <a:r>
              <a:rPr lang="zh-CN" altLang="en-US" b="1" dirty="0"/>
              <a:t>中径线</a:t>
            </a:r>
          </a:p>
        </p:txBody>
      </p:sp>
      <p:sp>
        <p:nvSpPr>
          <p:cNvPr id="2" name="矩形 1"/>
          <p:cNvSpPr>
            <a:spLocks noChangeArrowheads="1"/>
          </p:cNvSpPr>
          <p:nvPr/>
        </p:nvSpPr>
        <p:spPr bwMode="auto">
          <a:xfrm>
            <a:off x="173212" y="3833220"/>
            <a:ext cx="5396367"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b="1" dirty="0"/>
              <a:t>         对单线螺纹</a:t>
            </a:r>
            <a:r>
              <a:rPr lang="en-US" altLang="zh-CN" b="1" dirty="0"/>
              <a:t>,</a:t>
            </a:r>
            <a:r>
              <a:rPr lang="zh-CN" altLang="en-US" b="1" dirty="0"/>
              <a:t>导程等于螺距</a:t>
            </a:r>
            <a:r>
              <a:rPr lang="en-US" altLang="zh-CN" b="1" dirty="0"/>
              <a:t>;</a:t>
            </a:r>
          </a:p>
          <a:p>
            <a:pPr>
              <a:lnSpc>
                <a:spcPct val="150000"/>
              </a:lnSpc>
            </a:pPr>
            <a:r>
              <a:rPr lang="zh-CN" altLang="en-US" b="1" dirty="0"/>
              <a:t>         对多线螺纹</a:t>
            </a:r>
            <a:r>
              <a:rPr lang="en-US" altLang="zh-CN" b="1" dirty="0"/>
              <a:t>,</a:t>
            </a:r>
            <a:r>
              <a:rPr lang="zh-CN" altLang="en-US" b="1" dirty="0"/>
              <a:t>导程等于螺距与螺纹线数的乘积。</a:t>
            </a:r>
          </a:p>
        </p:txBody>
      </p:sp>
      <p:sp>
        <p:nvSpPr>
          <p:cNvPr id="4" name="椭圆 3"/>
          <p:cNvSpPr>
            <a:spLocks noChangeArrowheads="1"/>
          </p:cNvSpPr>
          <p:nvPr/>
        </p:nvSpPr>
        <p:spPr bwMode="auto">
          <a:xfrm>
            <a:off x="7514914" y="2006369"/>
            <a:ext cx="914400" cy="457200"/>
          </a:xfrm>
          <a:prstGeom prst="ellipse">
            <a:avLst/>
          </a:prstGeom>
          <a:noFill/>
          <a:ln w="57150" algn="ctr">
            <a:solidFill>
              <a:srgbClr val="C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5" name="矩形 4"/>
          <p:cNvSpPr>
            <a:spLocks noChangeArrowheads="1"/>
          </p:cNvSpPr>
          <p:nvPr/>
        </p:nvSpPr>
        <p:spPr bwMode="auto">
          <a:xfrm>
            <a:off x="808033" y="1770559"/>
            <a:ext cx="56197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dirty="0">
                <a:solidFill>
                  <a:srgbClr val="FF0000"/>
                </a:solidFill>
              </a:rPr>
              <a:t>同名牙侧</a:t>
            </a:r>
            <a:r>
              <a:rPr lang="zh-CN" altLang="en-US" b="1" dirty="0"/>
              <a:t>就是在同一旋面上的牙侧。 </a:t>
            </a:r>
            <a:endParaRPr lang="zh-CN" altLang="en-US" dirty="0"/>
          </a:p>
        </p:txBody>
      </p:sp>
      <p:sp>
        <p:nvSpPr>
          <p:cNvPr id="6" name="矩形 5"/>
          <p:cNvSpPr>
            <a:spLocks noChangeArrowheads="1"/>
          </p:cNvSpPr>
          <p:nvPr/>
        </p:nvSpPr>
        <p:spPr bwMode="auto">
          <a:xfrm>
            <a:off x="154770" y="2254869"/>
            <a:ext cx="5223278"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b="1" dirty="0"/>
              <a:t>         实际上</a:t>
            </a:r>
            <a:r>
              <a:rPr lang="en-US" altLang="zh-CN" b="1" dirty="0"/>
              <a:t>,</a:t>
            </a:r>
            <a:r>
              <a:rPr lang="zh-CN" altLang="en-US" b="1" dirty="0"/>
              <a:t>导程是一个点沿着在中径圆柱上的螺旋线旋转一周所对应的轴向位移。</a:t>
            </a:r>
            <a:endParaRPr lang="en-US" altLang="zh-CN" b="1" dirty="0"/>
          </a:p>
        </p:txBody>
      </p:sp>
      <mc:AlternateContent xmlns:mc="http://schemas.openxmlformats.org/markup-compatibility/2006">
        <mc:Choice xmlns:a14="http://schemas.microsoft.com/office/drawing/2010/main" Requires="a14">
          <p:sp>
            <p:nvSpPr>
              <p:cNvPr id="7" name="矩形 6"/>
              <p:cNvSpPr/>
              <p:nvPr/>
            </p:nvSpPr>
            <p:spPr>
              <a:xfrm>
                <a:off x="779457" y="1236319"/>
                <a:ext cx="9197182" cy="461665"/>
              </a:xfrm>
              <a:prstGeom prst="rect">
                <a:avLst/>
              </a:prstGeom>
            </p:spPr>
            <p:txBody>
              <a:bodyPr wrap="square">
                <a:spAutoFit/>
              </a:bodyPr>
              <a:lstStyle/>
              <a:p>
                <a:r>
                  <a:rPr lang="zh-CN" altLang="en-US" b="1" dirty="0" smtClean="0">
                    <a:solidFill>
                      <a:srgbClr val="FF0000"/>
                    </a:solidFill>
                  </a:rPr>
                  <a:t>导程</a:t>
                </a:r>
                <a14:m>
                  <m:oMath xmlns:m="http://schemas.openxmlformats.org/officeDocument/2006/math">
                    <m:sSub>
                      <m:sSubPr>
                        <m:ctrlPr>
                          <a:rPr lang="en-US" altLang="zh-CN" b="1" i="1" smtClean="0">
                            <a:solidFill>
                              <a:srgbClr val="FF0000"/>
                            </a:solidFill>
                            <a:latin typeface="Cambria Math"/>
                          </a:rPr>
                        </m:ctrlPr>
                      </m:sSubPr>
                      <m:e>
                        <m:r>
                          <a:rPr lang="en-US" altLang="zh-CN" b="1" i="1" smtClean="0">
                            <a:solidFill>
                              <a:srgbClr val="FF0000"/>
                            </a:solidFill>
                            <a:latin typeface="Cambria Math"/>
                          </a:rPr>
                          <m:t>𝑷</m:t>
                        </m:r>
                      </m:e>
                      <m:sub>
                        <m:r>
                          <a:rPr lang="en-US" altLang="zh-CN" b="1" i="0" smtClean="0">
                            <a:solidFill>
                              <a:srgbClr val="FF0000"/>
                            </a:solidFill>
                            <a:latin typeface="Cambria Math"/>
                          </a:rPr>
                          <m:t>𝐡</m:t>
                        </m:r>
                      </m:sub>
                    </m:sSub>
                  </m:oMath>
                </a14:m>
                <a:r>
                  <a:rPr lang="zh-CN" altLang="en-US" b="1" dirty="0" smtClean="0"/>
                  <a:t>是</a:t>
                </a:r>
                <a:r>
                  <a:rPr lang="zh-CN" altLang="en-US" b="1" dirty="0"/>
                  <a:t>指最邻近的两同名牙侧与中径线相交两点间的轴向</a:t>
                </a:r>
                <a:r>
                  <a:rPr lang="zh-CN" altLang="en-US" b="1" dirty="0" smtClean="0"/>
                  <a:t>距离。</a:t>
                </a:r>
                <a:endParaRPr lang="zh-CN" altLang="en-US" b="1" dirty="0"/>
              </a:p>
            </p:txBody>
          </p:sp>
        </mc:Choice>
        <mc:Fallback>
          <p:sp>
            <p:nvSpPr>
              <p:cNvPr id="7" name="矩形 6"/>
              <p:cNvSpPr>
                <a:spLocks noRot="1" noChangeAspect="1" noMove="1" noResize="1" noEditPoints="1" noAdjustHandles="1" noChangeArrowheads="1" noChangeShapeType="1" noTextEdit="1"/>
              </p:cNvSpPr>
              <p:nvPr/>
            </p:nvSpPr>
            <p:spPr>
              <a:xfrm>
                <a:off x="779457" y="1236319"/>
                <a:ext cx="9197182" cy="461665"/>
              </a:xfrm>
              <a:prstGeom prst="rect">
                <a:avLst/>
              </a:prstGeom>
              <a:blipFill rotWithShape="1">
                <a:blip r:embed="rId4"/>
                <a:stretch>
                  <a:fillRect l="-1060" t="-14474" r="-331" b="-25000"/>
                </a:stretch>
              </a:blipFill>
            </p:spPr>
            <p:txBody>
              <a:bodyPr/>
              <a:lstStyle/>
              <a:p>
                <a:r>
                  <a:rPr lang="zh-CN" altLang="en-US">
                    <a:noFill/>
                  </a:rPr>
                  <a:t> </a:t>
                </a:r>
              </a:p>
            </p:txBody>
          </p:sp>
        </mc:Fallback>
      </mc:AlternateContent>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45060"/>
                                        </p:tgtEl>
                                        <p:attrNameLst>
                                          <p:attrName>style.visibility</p:attrName>
                                        </p:attrNameLst>
                                      </p:cBhvr>
                                      <p:to>
                                        <p:strVal val="visible"/>
                                      </p:to>
                                    </p:set>
                                    <p:animEffect transition="in" filter="wipe(left)">
                                      <p:cBhvr>
                                        <p:cTn id="7" dur="500"/>
                                        <p:tgtEl>
                                          <p:spTgt spid="4506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2" fill="hold" nodeType="clickEffect">
                                  <p:stCondLst>
                                    <p:cond delay="0"/>
                                  </p:stCondLst>
                                  <p:childTnLst>
                                    <p:set>
                                      <p:cBhvr>
                                        <p:cTn id="11" dur="1" fill="hold">
                                          <p:stCondLst>
                                            <p:cond delay="0"/>
                                          </p:stCondLst>
                                        </p:cTn>
                                        <p:tgtEl>
                                          <p:spTgt spid="47"/>
                                        </p:tgtEl>
                                        <p:attrNameLst>
                                          <p:attrName>style.visibility</p:attrName>
                                        </p:attrNameLst>
                                      </p:cBhvr>
                                      <p:to>
                                        <p:strVal val="visible"/>
                                      </p:to>
                                    </p:set>
                                    <p:anim calcmode="lin" valueType="num">
                                      <p:cBhvr additive="base">
                                        <p:cTn id="12" dur="2500" fill="hold"/>
                                        <p:tgtEl>
                                          <p:spTgt spid="47"/>
                                        </p:tgtEl>
                                        <p:attrNameLst>
                                          <p:attrName>ppt_x</p:attrName>
                                        </p:attrNameLst>
                                      </p:cBhvr>
                                      <p:tavLst>
                                        <p:tav tm="0">
                                          <p:val>
                                            <p:strVal val="1+#ppt_w/2"/>
                                          </p:val>
                                        </p:tav>
                                        <p:tav tm="100000">
                                          <p:val>
                                            <p:strVal val="#ppt_x"/>
                                          </p:val>
                                        </p:tav>
                                      </p:tavLst>
                                    </p:anim>
                                    <p:anim calcmode="lin" valueType="num">
                                      <p:cBhvr additive="base">
                                        <p:cTn id="13" dur="2500" fill="hold"/>
                                        <p:tgtEl>
                                          <p:spTgt spid="47"/>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grpId="0" nodeType="clickEffect">
                                  <p:stCondLst>
                                    <p:cond delay="0"/>
                                  </p:stCondLst>
                                  <p:iterate type="wd">
                                    <p:tmPct val="100000"/>
                                  </p:iterate>
                                  <p:childTnLst>
                                    <p:set>
                                      <p:cBhvr>
                                        <p:cTn id="17" dur="1" fill="hold">
                                          <p:stCondLst>
                                            <p:cond delay="0"/>
                                          </p:stCondLst>
                                        </p:cTn>
                                        <p:tgtEl>
                                          <p:spTgt spid="45061"/>
                                        </p:tgtEl>
                                        <p:attrNameLst>
                                          <p:attrName>style.visibility</p:attrName>
                                        </p:attrNameLst>
                                      </p:cBhvr>
                                      <p:to>
                                        <p:strVal val="visible"/>
                                      </p:to>
                                    </p:set>
                                    <p:animEffect transition="in" filter="wipe(left)">
                                      <p:cBhvr>
                                        <p:cTn id="18" dur="300"/>
                                        <p:tgtEl>
                                          <p:spTgt spid="45061"/>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left)">
                                      <p:cBhvr>
                                        <p:cTn id="23" dur="5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42" fill="hold" grpId="0" nodeType="clickEffect">
                                  <p:stCondLst>
                                    <p:cond delay="0"/>
                                  </p:stCondLst>
                                  <p:childTnLst>
                                    <p:set>
                                      <p:cBhvr>
                                        <p:cTn id="27" dur="1" fill="hold">
                                          <p:stCondLst>
                                            <p:cond delay="0"/>
                                          </p:stCondLst>
                                        </p:cTn>
                                        <p:tgtEl>
                                          <p:spTgt spid="48"/>
                                        </p:tgtEl>
                                        <p:attrNameLst>
                                          <p:attrName>style.visibility</p:attrName>
                                        </p:attrNameLst>
                                      </p:cBhvr>
                                      <p:to>
                                        <p:strVal val="visible"/>
                                      </p:to>
                                    </p:set>
                                    <p:animEffect transition="in" filter="barn(outHorizontal)">
                                      <p:cBhvr>
                                        <p:cTn id="28" dur="500"/>
                                        <p:tgtEl>
                                          <p:spTgt spid="48"/>
                                        </p:tgtEl>
                                      </p:cBhvr>
                                    </p:animEffect>
                                  </p:childTnLst>
                                </p:cTn>
                              </p:par>
                            </p:childTnLst>
                          </p:cTn>
                        </p:par>
                      </p:childTnLst>
                    </p:cTn>
                  </p:par>
                  <p:par>
                    <p:cTn id="29" fill="hold">
                      <p:stCondLst>
                        <p:cond delay="indefinite"/>
                      </p:stCondLst>
                      <p:childTnLst>
                        <p:par>
                          <p:cTn id="30" fill="hold">
                            <p:stCondLst>
                              <p:cond delay="0"/>
                            </p:stCondLst>
                            <p:childTnLst>
                              <p:par>
                                <p:cTn id="31" presetID="31" presetClass="entr" presetSubtype="0" fill="hold" grpId="0" nodeType="clickEffect">
                                  <p:stCondLst>
                                    <p:cond delay="0"/>
                                  </p:stCondLst>
                                  <p:childTnLst>
                                    <p:set>
                                      <p:cBhvr>
                                        <p:cTn id="32" dur="1" fill="hold">
                                          <p:stCondLst>
                                            <p:cond delay="0"/>
                                          </p:stCondLst>
                                        </p:cTn>
                                        <p:tgtEl>
                                          <p:spTgt spid="4"/>
                                        </p:tgtEl>
                                        <p:attrNameLst>
                                          <p:attrName>style.visibility</p:attrName>
                                        </p:attrNameLst>
                                      </p:cBhvr>
                                      <p:to>
                                        <p:strVal val="visible"/>
                                      </p:to>
                                    </p:set>
                                    <p:anim calcmode="lin" valueType="num">
                                      <p:cBhvr>
                                        <p:cTn id="33" dur="1000" fill="hold"/>
                                        <p:tgtEl>
                                          <p:spTgt spid="4"/>
                                        </p:tgtEl>
                                        <p:attrNameLst>
                                          <p:attrName>ppt_w</p:attrName>
                                        </p:attrNameLst>
                                      </p:cBhvr>
                                      <p:tavLst>
                                        <p:tav tm="0">
                                          <p:val>
                                            <p:fltVal val="0"/>
                                          </p:val>
                                        </p:tav>
                                        <p:tav tm="100000">
                                          <p:val>
                                            <p:strVal val="#ppt_w"/>
                                          </p:val>
                                        </p:tav>
                                      </p:tavLst>
                                    </p:anim>
                                    <p:anim calcmode="lin" valueType="num">
                                      <p:cBhvr>
                                        <p:cTn id="34" dur="1000" fill="hold"/>
                                        <p:tgtEl>
                                          <p:spTgt spid="4"/>
                                        </p:tgtEl>
                                        <p:attrNameLst>
                                          <p:attrName>ppt_h</p:attrName>
                                        </p:attrNameLst>
                                      </p:cBhvr>
                                      <p:tavLst>
                                        <p:tav tm="0">
                                          <p:val>
                                            <p:fltVal val="0"/>
                                          </p:val>
                                        </p:tav>
                                        <p:tav tm="100000">
                                          <p:val>
                                            <p:strVal val="#ppt_h"/>
                                          </p:val>
                                        </p:tav>
                                      </p:tavLst>
                                    </p:anim>
                                    <p:anim calcmode="lin" valueType="num">
                                      <p:cBhvr>
                                        <p:cTn id="35" dur="1000" fill="hold"/>
                                        <p:tgtEl>
                                          <p:spTgt spid="4"/>
                                        </p:tgtEl>
                                        <p:attrNameLst>
                                          <p:attrName>style.rotation</p:attrName>
                                        </p:attrNameLst>
                                      </p:cBhvr>
                                      <p:tavLst>
                                        <p:tav tm="0">
                                          <p:val>
                                            <p:fltVal val="90"/>
                                          </p:val>
                                        </p:tav>
                                        <p:tav tm="100000">
                                          <p:val>
                                            <p:fltVal val="0"/>
                                          </p:val>
                                        </p:tav>
                                      </p:tavLst>
                                    </p:anim>
                                    <p:animEffect transition="in" filter="fade">
                                      <p:cBhvr>
                                        <p:cTn id="36" dur="1000"/>
                                        <p:tgtEl>
                                          <p:spTgt spid="4"/>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wipe(left)">
                                      <p:cBhvr>
                                        <p:cTn id="41" dur="500"/>
                                        <p:tgtEl>
                                          <p:spTgt spid="5"/>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6"/>
                                        </p:tgtEl>
                                        <p:attrNameLst>
                                          <p:attrName>style.visibility</p:attrName>
                                        </p:attrNameLst>
                                      </p:cBhvr>
                                      <p:to>
                                        <p:strVal val="visible"/>
                                      </p:to>
                                    </p:set>
                                    <p:animEffect transition="in" filter="wipe(left)">
                                      <p:cBhvr>
                                        <p:cTn id="46" dur="500"/>
                                        <p:tgtEl>
                                          <p:spTgt spid="6"/>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2"/>
                                        </p:tgtEl>
                                        <p:attrNameLst>
                                          <p:attrName>style.visibility</p:attrName>
                                        </p:attrNameLst>
                                      </p:cBhvr>
                                      <p:to>
                                        <p:strVal val="visible"/>
                                      </p:to>
                                    </p:set>
                                    <p:animEffect transition="in" filter="wipe(left)">
                                      <p:cBhvr>
                                        <p:cTn id="51"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61" grpId="0" autoUpdateAnimBg="0"/>
      <p:bldP spid="48" grpId="0" animBg="1" autoUpdateAnimBg="0"/>
      <p:bldP spid="2" grpId="0"/>
      <p:bldP spid="4" grpId="0" animBg="1"/>
      <p:bldP spid="5" grpId="0"/>
      <p:bldP spid="6" grpId="0"/>
      <p:bldP spid="7" grpId="0"/>
    </p:bldLst>
  </p:timing>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默认设计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en-US" sz="24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en-US" sz="24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7065</TotalTime>
  <Words>4283</Words>
  <Application>Microsoft Office PowerPoint</Application>
  <PresentationFormat>自定义</PresentationFormat>
  <Paragraphs>473</Paragraphs>
  <Slides>65</Slides>
  <Notes>1</Notes>
  <HiddenSlides>0</HiddenSlides>
  <MMClips>0</MMClips>
  <ScaleCrop>false</ScaleCrop>
  <HeadingPairs>
    <vt:vector size="6" baseType="variant">
      <vt:variant>
        <vt:lpstr>主题</vt:lpstr>
      </vt:variant>
      <vt:variant>
        <vt:i4>1</vt:i4>
      </vt:variant>
      <vt:variant>
        <vt:lpstr>嵌入 OLE 服务器</vt:lpstr>
      </vt:variant>
      <vt:variant>
        <vt:i4>2</vt:i4>
      </vt:variant>
      <vt:variant>
        <vt:lpstr>幻灯片标题</vt:lpstr>
      </vt:variant>
      <vt:variant>
        <vt:i4>65</vt:i4>
      </vt:variant>
    </vt:vector>
  </HeadingPairs>
  <TitlesOfParts>
    <vt:vector size="68" baseType="lpstr">
      <vt:lpstr>默认设计模板</vt:lpstr>
      <vt:lpstr>公式</vt:lpstr>
      <vt:lpstr>Equation</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Administrator</cp:lastModifiedBy>
  <cp:revision>325</cp:revision>
  <dcterms:created xsi:type="dcterms:W3CDTF">1601-01-01T00:00:00Z</dcterms:created>
  <dcterms:modified xsi:type="dcterms:W3CDTF">2018-11-17T01:47:00Z</dcterms:modified>
</cp:coreProperties>
</file>