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97" r:id="rId3"/>
    <p:sldId id="298" r:id="rId4"/>
    <p:sldId id="299" r:id="rId5"/>
    <p:sldId id="300" r:id="rId6"/>
    <p:sldId id="302" r:id="rId7"/>
    <p:sldId id="303" r:id="rId8"/>
    <p:sldId id="301" r:id="rId9"/>
    <p:sldId id="281" r:id="rId10"/>
    <p:sldId id="304" r:id="rId11"/>
    <p:sldId id="306" r:id="rId12"/>
    <p:sldId id="267" r:id="rId13"/>
    <p:sldId id="285" r:id="rId14"/>
    <p:sldId id="259" r:id="rId15"/>
    <p:sldId id="275" r:id="rId16"/>
    <p:sldId id="274" r:id="rId17"/>
    <p:sldId id="260" r:id="rId18"/>
    <p:sldId id="286" r:id="rId19"/>
    <p:sldId id="266" r:id="rId20"/>
    <p:sldId id="287" r:id="rId21"/>
    <p:sldId id="261" r:id="rId22"/>
    <p:sldId id="269" r:id="rId23"/>
    <p:sldId id="307" r:id="rId24"/>
    <p:sldId id="288" r:id="rId25"/>
    <p:sldId id="263" r:id="rId26"/>
    <p:sldId id="308" r:id="rId27"/>
    <p:sldId id="262" r:id="rId28"/>
    <p:sldId id="270" r:id="rId29"/>
    <p:sldId id="289" r:id="rId30"/>
    <p:sldId id="310" r:id="rId31"/>
    <p:sldId id="311" r:id="rId32"/>
    <p:sldId id="290" r:id="rId33"/>
    <p:sldId id="312" r:id="rId34"/>
    <p:sldId id="313" r:id="rId35"/>
    <p:sldId id="265" r:id="rId36"/>
    <p:sldId id="314" r:id="rId37"/>
    <p:sldId id="291" r:id="rId38"/>
    <p:sldId id="315" r:id="rId39"/>
    <p:sldId id="316" r:id="rId40"/>
    <p:sldId id="317" r:id="rId41"/>
    <p:sldId id="318" r:id="rId42"/>
    <p:sldId id="319" r:id="rId43"/>
    <p:sldId id="320" r:id="rId44"/>
    <p:sldId id="321" r:id="rId45"/>
    <p:sldId id="322" r:id="rId46"/>
    <p:sldId id="271" r:id="rId47"/>
    <p:sldId id="293" r:id="rId48"/>
    <p:sldId id="292" r:id="rId49"/>
    <p:sldId id="276" r:id="rId50"/>
    <p:sldId id="277" r:id="rId51"/>
    <p:sldId id="278" r:id="rId52"/>
  </p:sldIdLst>
  <p:sldSz cx="9144000" cy="6858000" type="screen4x3"/>
  <p:notesSz cx="6858000" cy="9144000"/>
  <p:defaultTextStyle>
    <a:defPPr>
      <a:defRPr lang="en-US"/>
    </a:defPPr>
    <a:lvl1pPr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5000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CCFFFF"/>
    <a:srgbClr val="D60093"/>
    <a:srgbClr val="FF3300"/>
    <a:srgbClr val="00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45" autoAdjust="0"/>
    <p:restoredTop sz="98237" autoAdjust="0"/>
  </p:normalViewPr>
  <p:slideViewPr>
    <p:cSldViewPr snapToGrid="0">
      <p:cViewPr varScale="1">
        <p:scale>
          <a:sx n="112" d="100"/>
          <a:sy n="112" d="100"/>
        </p:scale>
        <p:origin x="-181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wmf"/><Relationship Id="rId4" Type="http://schemas.openxmlformats.org/officeDocument/2006/relationships/image" Target="../media/image90.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92.wmf"/><Relationship Id="rId1" Type="http://schemas.openxmlformats.org/officeDocument/2006/relationships/image" Target="../media/image9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 Id="rId5" Type="http://schemas.openxmlformats.org/officeDocument/2006/relationships/image" Target="../media/image97.wmf"/><Relationship Id="rId4" Type="http://schemas.openxmlformats.org/officeDocument/2006/relationships/image" Target="../media/image96.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10.wmf"/><Relationship Id="rId1" Type="http://schemas.openxmlformats.org/officeDocument/2006/relationships/image" Target="../media/image10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13.wmf"/><Relationship Id="rId5" Type="http://schemas.openxmlformats.org/officeDocument/2006/relationships/image" Target="../media/image117.wmf"/><Relationship Id="rId4" Type="http://schemas.openxmlformats.org/officeDocument/2006/relationships/image" Target="../media/image11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 Id="rId4" Type="http://schemas.openxmlformats.org/officeDocument/2006/relationships/image" Target="../media/image12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 Id="rId6" Type="http://schemas.openxmlformats.org/officeDocument/2006/relationships/image" Target="../media/image130.wmf"/><Relationship Id="rId5" Type="http://schemas.openxmlformats.org/officeDocument/2006/relationships/image" Target="../media/image129.wmf"/><Relationship Id="rId4" Type="http://schemas.openxmlformats.org/officeDocument/2006/relationships/image" Target="../media/image12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4.wmf"/><Relationship Id="rId1" Type="http://schemas.openxmlformats.org/officeDocument/2006/relationships/image" Target="../media/image133.wmf"/><Relationship Id="rId4" Type="http://schemas.openxmlformats.org/officeDocument/2006/relationships/image" Target="../media/image136.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40.wmf"/><Relationship Id="rId1" Type="http://schemas.openxmlformats.org/officeDocument/2006/relationships/image" Target="../media/image139.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image" Target="../media/image154.wmf"/><Relationship Id="rId1" Type="http://schemas.openxmlformats.org/officeDocument/2006/relationships/image" Target="../media/image153.wmf"/><Relationship Id="rId5" Type="http://schemas.openxmlformats.org/officeDocument/2006/relationships/image" Target="../media/image157.wmf"/><Relationship Id="rId4" Type="http://schemas.openxmlformats.org/officeDocument/2006/relationships/image" Target="../media/image156.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56.wmf"/><Relationship Id="rId7" Type="http://schemas.openxmlformats.org/officeDocument/2006/relationships/image" Target="../media/image167.wmf"/><Relationship Id="rId2" Type="http://schemas.openxmlformats.org/officeDocument/2006/relationships/image" Target="../media/image163.wmf"/><Relationship Id="rId1" Type="http://schemas.openxmlformats.org/officeDocument/2006/relationships/image" Target="../media/image162.wmf"/><Relationship Id="rId6" Type="http://schemas.openxmlformats.org/officeDocument/2006/relationships/image" Target="../media/image166.wmf"/><Relationship Id="rId5" Type="http://schemas.openxmlformats.org/officeDocument/2006/relationships/image" Target="../media/image165.wmf"/><Relationship Id="rId4" Type="http://schemas.openxmlformats.org/officeDocument/2006/relationships/image" Target="../media/image164.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70.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7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7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573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9FA7F628-CB49-4261-964C-A9F30364C808}" type="slidenum">
              <a:rPr lang="zh-CN" altLang="en-US"/>
              <a:pPr>
                <a:defRPr/>
              </a:pPr>
              <a:t>‹#›</a:t>
            </a:fld>
            <a:endParaRPr lang="en-US" altLang="zh-CN"/>
          </a:p>
        </p:txBody>
      </p:sp>
    </p:spTree>
    <p:extLst>
      <p:ext uri="{BB962C8B-B14F-4D97-AF65-F5344CB8AC3E}">
        <p14:creationId xmlns:p14="http://schemas.microsoft.com/office/powerpoint/2010/main" val="30443749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9546CDA-462A-4273-8A30-ED3533EE827D}" type="slidenum">
              <a:rPr lang="zh-CN" altLang="en-US" sz="1200" smtClean="0"/>
              <a:pPr eaLnBrk="1" hangingPunct="1"/>
              <a:t>1</a:t>
            </a:fld>
            <a:endParaRPr lang="en-US" altLang="zh-CN" sz="120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FA7F628-CB49-4261-964C-A9F30364C808}" type="slidenum">
              <a:rPr lang="zh-CN" altLang="en-US" smtClean="0"/>
              <a:pPr>
                <a:defRPr/>
              </a:pPr>
              <a:t>17</a:t>
            </a:fld>
            <a:endParaRPr lang="en-US" altLang="zh-CN"/>
          </a:p>
        </p:txBody>
      </p:sp>
    </p:spTree>
    <p:extLst>
      <p:ext uri="{BB962C8B-B14F-4D97-AF65-F5344CB8AC3E}">
        <p14:creationId xmlns:p14="http://schemas.microsoft.com/office/powerpoint/2010/main" val="2114359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E614A37C-66F0-4A3E-977F-A2977F1C6FE6}" type="slidenum">
              <a:rPr lang="zh-CN" altLang="en-US"/>
              <a:pPr>
                <a:defRPr/>
              </a:pPr>
              <a:t>‹#›</a:t>
            </a:fld>
            <a:endParaRPr lang="en-US" altLang="zh-CN"/>
          </a:p>
        </p:txBody>
      </p:sp>
    </p:spTree>
    <p:extLst>
      <p:ext uri="{BB962C8B-B14F-4D97-AF65-F5344CB8AC3E}">
        <p14:creationId xmlns:p14="http://schemas.microsoft.com/office/powerpoint/2010/main" val="2361025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C0C7DD2-C771-447C-BC38-38573F3C2056}" type="slidenum">
              <a:rPr lang="zh-CN" altLang="en-US"/>
              <a:pPr>
                <a:defRPr/>
              </a:pPr>
              <a:t>‹#›</a:t>
            </a:fld>
            <a:endParaRPr lang="en-US" altLang="zh-CN"/>
          </a:p>
        </p:txBody>
      </p:sp>
    </p:spTree>
    <p:extLst>
      <p:ext uri="{BB962C8B-B14F-4D97-AF65-F5344CB8AC3E}">
        <p14:creationId xmlns:p14="http://schemas.microsoft.com/office/powerpoint/2010/main" val="3622564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02BAF6D-8EEE-4BE8-8C9B-367A1CDEB1F8}" type="slidenum">
              <a:rPr lang="zh-CN" altLang="en-US"/>
              <a:pPr>
                <a:defRPr/>
              </a:pPr>
              <a:t>‹#›</a:t>
            </a:fld>
            <a:endParaRPr lang="en-US" altLang="zh-CN"/>
          </a:p>
        </p:txBody>
      </p:sp>
    </p:spTree>
    <p:extLst>
      <p:ext uri="{BB962C8B-B14F-4D97-AF65-F5344CB8AC3E}">
        <p14:creationId xmlns:p14="http://schemas.microsoft.com/office/powerpoint/2010/main" val="859252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D2C70E4-29EC-4F3E-890D-93941C68D1A1}" type="slidenum">
              <a:rPr lang="zh-CN" altLang="en-US"/>
              <a:pPr>
                <a:defRPr/>
              </a:pPr>
              <a:t>‹#›</a:t>
            </a:fld>
            <a:endParaRPr lang="en-US" altLang="zh-CN"/>
          </a:p>
        </p:txBody>
      </p:sp>
    </p:spTree>
    <p:extLst>
      <p:ext uri="{BB962C8B-B14F-4D97-AF65-F5344CB8AC3E}">
        <p14:creationId xmlns:p14="http://schemas.microsoft.com/office/powerpoint/2010/main" val="142772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4AB25C7-5096-45FA-99D3-5922A47DFF53}" type="slidenum">
              <a:rPr lang="zh-CN" altLang="en-US"/>
              <a:pPr>
                <a:defRPr/>
              </a:pPr>
              <a:t>‹#›</a:t>
            </a:fld>
            <a:endParaRPr lang="en-US" altLang="zh-CN"/>
          </a:p>
        </p:txBody>
      </p:sp>
    </p:spTree>
    <p:extLst>
      <p:ext uri="{BB962C8B-B14F-4D97-AF65-F5344CB8AC3E}">
        <p14:creationId xmlns:p14="http://schemas.microsoft.com/office/powerpoint/2010/main" val="3708801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F83F985-4A7A-4443-B29B-5E6CA28E2611}" type="slidenum">
              <a:rPr lang="zh-CN" altLang="en-US"/>
              <a:pPr>
                <a:defRPr/>
              </a:pPr>
              <a:t>‹#›</a:t>
            </a:fld>
            <a:endParaRPr lang="en-US" altLang="zh-CN"/>
          </a:p>
        </p:txBody>
      </p:sp>
    </p:spTree>
    <p:extLst>
      <p:ext uri="{BB962C8B-B14F-4D97-AF65-F5344CB8AC3E}">
        <p14:creationId xmlns:p14="http://schemas.microsoft.com/office/powerpoint/2010/main" val="2603160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33D16AC-84A7-458E-A2EF-13611051CEE9}" type="slidenum">
              <a:rPr lang="zh-CN" altLang="en-US"/>
              <a:pPr>
                <a:defRPr/>
              </a:pPr>
              <a:t>‹#›</a:t>
            </a:fld>
            <a:endParaRPr lang="en-US" altLang="zh-CN"/>
          </a:p>
        </p:txBody>
      </p:sp>
    </p:spTree>
    <p:extLst>
      <p:ext uri="{BB962C8B-B14F-4D97-AF65-F5344CB8AC3E}">
        <p14:creationId xmlns:p14="http://schemas.microsoft.com/office/powerpoint/2010/main" val="2378638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D25C31F5-FF21-4725-B74F-2D504959164F}" type="slidenum">
              <a:rPr lang="zh-CN" altLang="en-US"/>
              <a:pPr>
                <a:defRPr/>
              </a:pPr>
              <a:t>‹#›</a:t>
            </a:fld>
            <a:endParaRPr lang="en-US" altLang="zh-CN"/>
          </a:p>
        </p:txBody>
      </p:sp>
    </p:spTree>
    <p:extLst>
      <p:ext uri="{BB962C8B-B14F-4D97-AF65-F5344CB8AC3E}">
        <p14:creationId xmlns:p14="http://schemas.microsoft.com/office/powerpoint/2010/main" val="1072107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11B070EA-D8F3-4664-9210-E687A998655A}" type="slidenum">
              <a:rPr lang="zh-CN" altLang="en-US"/>
              <a:pPr>
                <a:defRPr/>
              </a:pPr>
              <a:t>‹#›</a:t>
            </a:fld>
            <a:endParaRPr lang="en-US" altLang="zh-CN"/>
          </a:p>
        </p:txBody>
      </p:sp>
    </p:spTree>
    <p:extLst>
      <p:ext uri="{BB962C8B-B14F-4D97-AF65-F5344CB8AC3E}">
        <p14:creationId xmlns:p14="http://schemas.microsoft.com/office/powerpoint/2010/main" val="1062140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A9AD9A6-E1B3-465F-8DA4-CCF25C9FD19A}" type="slidenum">
              <a:rPr lang="zh-CN" altLang="en-US"/>
              <a:pPr>
                <a:defRPr/>
              </a:pPr>
              <a:t>‹#›</a:t>
            </a:fld>
            <a:endParaRPr lang="en-US" altLang="zh-CN"/>
          </a:p>
        </p:txBody>
      </p:sp>
    </p:spTree>
    <p:extLst>
      <p:ext uri="{BB962C8B-B14F-4D97-AF65-F5344CB8AC3E}">
        <p14:creationId xmlns:p14="http://schemas.microsoft.com/office/powerpoint/2010/main" val="497893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79622EA-1519-48C7-8310-AEA305EE95D2}" type="slidenum">
              <a:rPr lang="zh-CN" altLang="en-US"/>
              <a:pPr>
                <a:defRPr/>
              </a:pPr>
              <a:t>‹#›</a:t>
            </a:fld>
            <a:endParaRPr lang="en-US" altLang="zh-CN"/>
          </a:p>
        </p:txBody>
      </p:sp>
    </p:spTree>
    <p:extLst>
      <p:ext uri="{BB962C8B-B14F-4D97-AF65-F5344CB8AC3E}">
        <p14:creationId xmlns:p14="http://schemas.microsoft.com/office/powerpoint/2010/main" val="2083821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40DEF0-289B-44B8-B85A-D1F9B28543E8}" type="slidenum">
              <a:rPr lang="zh-CN" altLang="en-US"/>
              <a:pPr>
                <a:defRPr/>
              </a:pPr>
              <a:t>‹#›</a:t>
            </a:fld>
            <a:endParaRPr lang="en-US" altLang="zh-CN"/>
          </a:p>
        </p:txBody>
      </p:sp>
    </p:spTree>
    <p:extLst>
      <p:ext uri="{BB962C8B-B14F-4D97-AF65-F5344CB8AC3E}">
        <p14:creationId xmlns:p14="http://schemas.microsoft.com/office/powerpoint/2010/main" val="9040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defRPr kumimoji="0"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kumimoji="0" sz="1400"/>
            </a:lvl1pPr>
          </a:lstStyle>
          <a:p>
            <a:pPr>
              <a:defRPr/>
            </a:pPr>
            <a:endParaRPr lang="en-US" altLang="zh-CN"/>
          </a:p>
        </p:txBody>
      </p:sp>
      <p:sp>
        <p:nvSpPr>
          <p:cNvPr id="1030" name="Rectangle 6"/>
          <p:cNvSpPr>
            <a:spLocks noGrp="1" noChangeArrowheads="1"/>
          </p:cNvSpPr>
          <p:nvPr>
            <p:ph type="sldNum" sz="quarter" idx="4"/>
          </p:nvPr>
        </p:nvSpPr>
        <p:spPr bwMode="auto">
          <a:xfrm>
            <a:off x="7086600" y="152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kumimoji="0" sz="2000" b="1">
                <a:solidFill>
                  <a:srgbClr val="0000FF"/>
                </a:solidFill>
              </a:defRPr>
            </a:lvl1pPr>
          </a:lstStyle>
          <a:p>
            <a:pPr>
              <a:defRPr/>
            </a:pPr>
            <a:fld id="{7BE3E608-1AE6-425B-A79B-B7320B1CA646}"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 Target="slide2.xml"/><Relationship Id="rId7" Type="http://schemas.openxmlformats.org/officeDocument/2006/relationships/slide" Target="slide28.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38.xml"/><Relationship Id="rId5" Type="http://schemas.openxmlformats.org/officeDocument/2006/relationships/slide" Target="slide21.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44.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22.wmf"/><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oleObject" Target="../embeddings/oleObject14.bin"/><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image" Target="../media/image26.png"/><Relationship Id="rId11" Type="http://schemas.openxmlformats.org/officeDocument/2006/relationships/image" Target="../media/image21.wmf"/><Relationship Id="rId5" Type="http://schemas.openxmlformats.org/officeDocument/2006/relationships/image" Target="../media/image25.png"/><Relationship Id="rId10" Type="http://schemas.openxmlformats.org/officeDocument/2006/relationships/oleObject" Target="../embeddings/oleObject13.bin"/><Relationship Id="rId4" Type="http://schemas.openxmlformats.org/officeDocument/2006/relationships/image" Target="../media/image24.pn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31.wmf"/><Relationship Id="rId11" Type="http://schemas.openxmlformats.org/officeDocument/2006/relationships/image" Target="../media/image33.wmf"/><Relationship Id="rId5" Type="http://schemas.openxmlformats.org/officeDocument/2006/relationships/oleObject" Target="../embeddings/oleObject16.bin"/><Relationship Id="rId10" Type="http://schemas.openxmlformats.org/officeDocument/2006/relationships/oleObject" Target="../embeddings/oleObject18.bin"/><Relationship Id="rId4" Type="http://schemas.openxmlformats.org/officeDocument/2006/relationships/image" Target="../media/image30.wmf"/><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40.png"/><Relationship Id="rId4" Type="http://schemas.openxmlformats.org/officeDocument/2006/relationships/image" Target="../media/image37.wmf"/></Relationships>
</file>

<file path=ppt/slides/_rels/slide14.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47.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34.png"/></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9.png"/><Relationship Id="rId7" Type="http://schemas.openxmlformats.org/officeDocument/2006/relationships/image" Target="../media/image54.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6.png"/><Relationship Id="rId5" Type="http://schemas.openxmlformats.org/officeDocument/2006/relationships/image" Target="../media/image52.png"/><Relationship Id="rId10"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5.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64.png"/><Relationship Id="rId5" Type="http://schemas.openxmlformats.org/officeDocument/2006/relationships/image" Target="../media/image60.png"/><Relationship Id="rId10" Type="http://schemas.openxmlformats.org/officeDocument/2006/relationships/image" Target="../media/image34.png"/><Relationship Id="rId4" Type="http://schemas.openxmlformats.org/officeDocument/2006/relationships/image" Target="../media/image59.pn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Layout" Target="../slideLayouts/slideLayout2.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45.png"/><Relationship Id="rId12" Type="http://schemas.openxmlformats.org/officeDocument/2006/relationships/image" Target="../media/image73.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slide" Target="slide1.xml"/><Relationship Id="rId5" Type="http://schemas.openxmlformats.org/officeDocument/2006/relationships/image" Target="../media/image69.png"/><Relationship Id="rId10" Type="http://schemas.openxmlformats.org/officeDocument/2006/relationships/image" Target="../media/image72.png"/><Relationship Id="rId4" Type="http://schemas.openxmlformats.org/officeDocument/2006/relationships/image" Target="../media/image68.png"/><Relationship Id="rId9" Type="http://schemas.openxmlformats.org/officeDocument/2006/relationships/image" Target="../media/image34.pn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oleObject" Target="../embeddings/oleObject20.bin"/><Relationship Id="rId7"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wmf"/><Relationship Id="rId9" Type="http://schemas.openxmlformats.org/officeDocument/2006/relationships/slide" Target="slide1.xml"/></Relationships>
</file>

<file path=ppt/slides/_rels/slide2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image" Target="../media/image79.png"/><Relationship Id="rId7" Type="http://schemas.openxmlformats.org/officeDocument/2006/relationships/oleObject" Target="../embeddings/oleObject22.bin"/><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image" Target="../media/image83.wmf"/><Relationship Id="rId5" Type="http://schemas.openxmlformats.org/officeDocument/2006/relationships/oleObject" Target="../embeddings/oleObject21.bin"/><Relationship Id="rId10" Type="http://schemas.openxmlformats.org/officeDocument/2006/relationships/image" Target="../media/image85.wmf"/><Relationship Id="rId4" Type="http://schemas.openxmlformats.org/officeDocument/2006/relationships/image" Target="../media/image86.png"/><Relationship Id="rId9" Type="http://schemas.openxmlformats.org/officeDocument/2006/relationships/oleObject" Target="../embeddings/oleObject23.bin"/></Relationships>
</file>

<file path=ppt/slides/_rels/slide24.xml.rels><?xml version="1.0" encoding="UTF-8" standalone="yes"?>
<Relationships xmlns="http://schemas.openxmlformats.org/package/2006/relationships"><Relationship Id="rId8" Type="http://schemas.openxmlformats.org/officeDocument/2006/relationships/image" Target="../media/image89.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88.wmf"/><Relationship Id="rId5" Type="http://schemas.openxmlformats.org/officeDocument/2006/relationships/oleObject" Target="../embeddings/oleObject25.bin"/><Relationship Id="rId10" Type="http://schemas.openxmlformats.org/officeDocument/2006/relationships/image" Target="../media/image90.wmf"/><Relationship Id="rId4" Type="http://schemas.openxmlformats.org/officeDocument/2006/relationships/image" Target="../media/image87.wmf"/><Relationship Id="rId9" Type="http://schemas.openxmlformats.org/officeDocument/2006/relationships/oleObject" Target="../embeddings/oleObject27.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8.bin"/><Relationship Id="rId7" Type="http://schemas.openxmlformats.org/officeDocument/2006/relationships/image" Target="../media/image79.png"/><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92.wmf"/><Relationship Id="rId5" Type="http://schemas.openxmlformats.org/officeDocument/2006/relationships/oleObject" Target="../embeddings/oleObject29.bin"/><Relationship Id="rId4" Type="http://schemas.openxmlformats.org/officeDocument/2006/relationships/image" Target="../media/image91.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image" Target="../media/image97.wmf"/><Relationship Id="rId3" Type="http://schemas.openxmlformats.org/officeDocument/2006/relationships/oleObject" Target="../embeddings/oleObject30.bin"/><Relationship Id="rId7" Type="http://schemas.openxmlformats.org/officeDocument/2006/relationships/image" Target="../media/image94.wmf"/><Relationship Id="rId12" Type="http://schemas.openxmlformats.org/officeDocument/2006/relationships/oleObject" Target="../embeddings/oleObject34.bin"/><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oleObject" Target="../embeddings/oleObject31.bin"/><Relationship Id="rId11" Type="http://schemas.openxmlformats.org/officeDocument/2006/relationships/image" Target="../media/image96.wmf"/><Relationship Id="rId5" Type="http://schemas.openxmlformats.org/officeDocument/2006/relationships/image" Target="../media/image98.png"/><Relationship Id="rId10" Type="http://schemas.openxmlformats.org/officeDocument/2006/relationships/oleObject" Target="../embeddings/oleObject33.bin"/><Relationship Id="rId4" Type="http://schemas.openxmlformats.org/officeDocument/2006/relationships/image" Target="../media/image93.wmf"/><Relationship Id="rId9" Type="http://schemas.openxmlformats.org/officeDocument/2006/relationships/image" Target="../media/image95.w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oleObject" Target="../embeddings/oleObject35.bin"/><Relationship Id="rId7" Type="http://schemas.openxmlformats.org/officeDocument/2006/relationships/image" Target="../media/image102.png"/><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00.wmf"/><Relationship Id="rId5" Type="http://schemas.openxmlformats.org/officeDocument/2006/relationships/oleObject" Target="../embeddings/oleObject36.bin"/><Relationship Id="rId10" Type="http://schemas.openxmlformats.org/officeDocument/2006/relationships/slide" Target="slide1.xml"/><Relationship Id="rId4" Type="http://schemas.openxmlformats.org/officeDocument/2006/relationships/image" Target="../media/image99.wmf"/><Relationship Id="rId9" Type="http://schemas.openxmlformats.org/officeDocument/2006/relationships/image" Target="../media/image101.wmf"/></Relationships>
</file>

<file path=ppt/slides/_rels/slide2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 Id="rId5" Type="http://schemas.openxmlformats.org/officeDocument/2006/relationships/image" Target="../media/image106.png"/><Relationship Id="rId4" Type="http://schemas.openxmlformats.org/officeDocument/2006/relationships/image" Target="../media/image105.png"/></Relationships>
</file>

<file path=ppt/slides/_rels/slide2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8" Type="http://schemas.openxmlformats.org/officeDocument/2006/relationships/image" Target="../media/image110.wmf"/><Relationship Id="rId3" Type="http://schemas.openxmlformats.org/officeDocument/2006/relationships/image" Target="../media/image111.png"/><Relationship Id="rId7" Type="http://schemas.openxmlformats.org/officeDocument/2006/relationships/oleObject" Target="../embeddings/oleObject39.bin"/><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image" Target="../media/image109.wmf"/><Relationship Id="rId5" Type="http://schemas.openxmlformats.org/officeDocument/2006/relationships/oleObject" Target="../embeddings/oleObject38.bin"/><Relationship Id="rId4" Type="http://schemas.openxmlformats.org/officeDocument/2006/relationships/image" Target="../media/image112.png"/><Relationship Id="rId9" Type="http://schemas.openxmlformats.org/officeDocument/2006/relationships/image" Target="../media/image28.png"/></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oleObject" Target="../embeddings/oleObject44.bin"/><Relationship Id="rId3" Type="http://schemas.openxmlformats.org/officeDocument/2006/relationships/image" Target="../media/image118.png"/><Relationship Id="rId7" Type="http://schemas.openxmlformats.org/officeDocument/2006/relationships/image" Target="../media/image114.wmf"/><Relationship Id="rId12" Type="http://schemas.openxmlformats.org/officeDocument/2006/relationships/image" Target="../media/image116.wmf"/><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41.bin"/><Relationship Id="rId11" Type="http://schemas.openxmlformats.org/officeDocument/2006/relationships/oleObject" Target="../embeddings/oleObject43.bin"/><Relationship Id="rId5" Type="http://schemas.openxmlformats.org/officeDocument/2006/relationships/image" Target="../media/image113.wmf"/><Relationship Id="rId10" Type="http://schemas.openxmlformats.org/officeDocument/2006/relationships/image" Target="../media/image119.png"/><Relationship Id="rId4" Type="http://schemas.openxmlformats.org/officeDocument/2006/relationships/oleObject" Target="../embeddings/oleObject40.bin"/><Relationship Id="rId9" Type="http://schemas.openxmlformats.org/officeDocument/2006/relationships/image" Target="../media/image115.wmf"/><Relationship Id="rId14" Type="http://schemas.openxmlformats.org/officeDocument/2006/relationships/image" Target="../media/image117.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oleObject" Target="../embeddings/oleObject45.bin"/><Relationship Id="rId7" Type="http://schemas.openxmlformats.org/officeDocument/2006/relationships/image" Target="../media/image121.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46.bin"/><Relationship Id="rId11" Type="http://schemas.openxmlformats.org/officeDocument/2006/relationships/image" Target="../media/image123.wmf"/><Relationship Id="rId5" Type="http://schemas.openxmlformats.org/officeDocument/2006/relationships/image" Target="../media/image124.png"/><Relationship Id="rId10" Type="http://schemas.openxmlformats.org/officeDocument/2006/relationships/oleObject" Target="../embeddings/oleObject48.bin"/><Relationship Id="rId4" Type="http://schemas.openxmlformats.org/officeDocument/2006/relationships/image" Target="../media/image120.wmf"/><Relationship Id="rId9" Type="http://schemas.openxmlformats.org/officeDocument/2006/relationships/image" Target="../media/image122.wmf"/></Relationships>
</file>

<file path=ppt/slides/_rels/slide33.xml.rels><?xml version="1.0" encoding="UTF-8" standalone="yes"?>
<Relationships xmlns="http://schemas.openxmlformats.org/package/2006/relationships"><Relationship Id="rId8" Type="http://schemas.openxmlformats.org/officeDocument/2006/relationships/image" Target="../media/image127.wmf"/><Relationship Id="rId13" Type="http://schemas.openxmlformats.org/officeDocument/2006/relationships/image" Target="../media/image129.wmf"/><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oleObject" Target="../embeddings/oleObject53.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126.wmf"/><Relationship Id="rId11" Type="http://schemas.openxmlformats.org/officeDocument/2006/relationships/image" Target="../media/image128.wmf"/><Relationship Id="rId5" Type="http://schemas.openxmlformats.org/officeDocument/2006/relationships/oleObject" Target="../embeddings/oleObject50.bin"/><Relationship Id="rId15" Type="http://schemas.openxmlformats.org/officeDocument/2006/relationships/image" Target="../media/image130.wmf"/><Relationship Id="rId10" Type="http://schemas.openxmlformats.org/officeDocument/2006/relationships/oleObject" Target="../embeddings/oleObject52.bin"/><Relationship Id="rId4" Type="http://schemas.openxmlformats.org/officeDocument/2006/relationships/image" Target="../media/image125.wmf"/><Relationship Id="rId9" Type="http://schemas.openxmlformats.org/officeDocument/2006/relationships/image" Target="../media/image124.png"/><Relationship Id="rId14" Type="http://schemas.openxmlformats.org/officeDocument/2006/relationships/oleObject" Target="../embeddings/oleObject54.bin"/></Relationships>
</file>

<file path=ppt/slides/_rels/slide3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24.png"/><Relationship Id="rId1" Type="http://schemas.openxmlformats.org/officeDocument/2006/relationships/slideLayout" Target="../slideLayouts/slideLayout2.xml"/><Relationship Id="rId4" Type="http://schemas.openxmlformats.org/officeDocument/2006/relationships/image" Target="../media/image132.png"/></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image" Target="../media/image137.png"/><Relationship Id="rId7" Type="http://schemas.openxmlformats.org/officeDocument/2006/relationships/image" Target="../media/image134.wmf"/><Relationship Id="rId12" Type="http://schemas.openxmlformats.org/officeDocument/2006/relationships/image" Target="../media/image136.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56.bin"/><Relationship Id="rId11" Type="http://schemas.openxmlformats.org/officeDocument/2006/relationships/oleObject" Target="../embeddings/oleObject58.bin"/><Relationship Id="rId5" Type="http://schemas.openxmlformats.org/officeDocument/2006/relationships/image" Target="../media/image133.wmf"/><Relationship Id="rId10" Type="http://schemas.openxmlformats.org/officeDocument/2006/relationships/image" Target="../media/image138.png"/><Relationship Id="rId4" Type="http://schemas.openxmlformats.org/officeDocument/2006/relationships/oleObject" Target="../embeddings/oleObject55.bin"/><Relationship Id="rId9" Type="http://schemas.openxmlformats.org/officeDocument/2006/relationships/image" Target="../media/image135.wmf"/></Relationships>
</file>

<file path=ppt/slides/_rels/slide36.xml.rels><?xml version="1.0" encoding="UTF-8" standalone="yes"?>
<Relationships xmlns="http://schemas.openxmlformats.org/package/2006/relationships"><Relationship Id="rId8" Type="http://schemas.openxmlformats.org/officeDocument/2006/relationships/image" Target="../media/image140.wmf"/><Relationship Id="rId3" Type="http://schemas.openxmlformats.org/officeDocument/2006/relationships/image" Target="../media/image137.png"/><Relationship Id="rId7"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39.wmf"/><Relationship Id="rId5" Type="http://schemas.openxmlformats.org/officeDocument/2006/relationships/oleObject" Target="../embeddings/oleObject59.bin"/><Relationship Id="rId4" Type="http://schemas.openxmlformats.org/officeDocument/2006/relationships/image" Target="../media/image138.png"/></Relationships>
</file>

<file path=ppt/slides/_rels/slide3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5" Type="http://schemas.openxmlformats.org/officeDocument/2006/relationships/image" Target="../media/image144.png"/><Relationship Id="rId4" Type="http://schemas.openxmlformats.org/officeDocument/2006/relationships/image" Target="../media/image143.png"/></Relationships>
</file>

<file path=ppt/slides/_rels/slide39.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4.bin"/><Relationship Id="rId4" Type="http://schemas.openxmlformats.org/officeDocument/2006/relationships/image" Target="../media/image5.wmf"/></Relationships>
</file>

<file path=ppt/slides/_rels/slide40.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oleObject" Target="../embeddings/oleObject61.bin"/><Relationship Id="rId7" Type="http://schemas.openxmlformats.org/officeDocument/2006/relationships/oleObject" Target="../embeddings/oleObject63.bin"/><Relationship Id="rId2" Type="http://schemas.openxmlformats.org/officeDocument/2006/relationships/slideLayout" Target="../slideLayouts/slideLayout12.xml"/><Relationship Id="rId1" Type="http://schemas.openxmlformats.org/officeDocument/2006/relationships/vmlDrawing" Target="../drawings/vmlDrawing22.vml"/><Relationship Id="rId6" Type="http://schemas.openxmlformats.org/officeDocument/2006/relationships/image" Target="../media/image148.wmf"/><Relationship Id="rId11" Type="http://schemas.openxmlformats.org/officeDocument/2006/relationships/image" Target="../media/image152.png"/><Relationship Id="rId5" Type="http://schemas.openxmlformats.org/officeDocument/2006/relationships/oleObject" Target="../embeddings/oleObject62.bin"/><Relationship Id="rId10" Type="http://schemas.openxmlformats.org/officeDocument/2006/relationships/image" Target="../media/image151.png"/><Relationship Id="rId4" Type="http://schemas.openxmlformats.org/officeDocument/2006/relationships/image" Target="../media/image147.wmf"/><Relationship Id="rId9" Type="http://schemas.openxmlformats.org/officeDocument/2006/relationships/image" Target="../media/image150.png"/></Relationships>
</file>

<file path=ppt/slides/_rels/slide41.xml.rels><?xml version="1.0" encoding="UTF-8" standalone="yes"?>
<Relationships xmlns="http://schemas.openxmlformats.org/package/2006/relationships"><Relationship Id="rId8" Type="http://schemas.openxmlformats.org/officeDocument/2006/relationships/image" Target="../media/image155.wmf"/><Relationship Id="rId13" Type="http://schemas.openxmlformats.org/officeDocument/2006/relationships/image" Target="../media/image157.wmf"/><Relationship Id="rId18" Type="http://schemas.openxmlformats.org/officeDocument/2006/relationships/image" Target="../media/image151.png"/><Relationship Id="rId3" Type="http://schemas.openxmlformats.org/officeDocument/2006/relationships/oleObject" Target="../embeddings/oleObject64.bin"/><Relationship Id="rId7" Type="http://schemas.openxmlformats.org/officeDocument/2006/relationships/oleObject" Target="../embeddings/oleObject66.bin"/><Relationship Id="rId12" Type="http://schemas.openxmlformats.org/officeDocument/2006/relationships/oleObject" Target="../embeddings/oleObject68.bin"/><Relationship Id="rId17" Type="http://schemas.openxmlformats.org/officeDocument/2006/relationships/image" Target="../media/image150.png"/><Relationship Id="rId2" Type="http://schemas.openxmlformats.org/officeDocument/2006/relationships/slideLayout" Target="../slideLayouts/slideLayout2.xml"/><Relationship Id="rId16" Type="http://schemas.openxmlformats.org/officeDocument/2006/relationships/image" Target="../media/image161.png"/><Relationship Id="rId1" Type="http://schemas.openxmlformats.org/officeDocument/2006/relationships/vmlDrawing" Target="../drawings/vmlDrawing23.vml"/><Relationship Id="rId6" Type="http://schemas.openxmlformats.org/officeDocument/2006/relationships/image" Target="../media/image154.wmf"/><Relationship Id="rId11" Type="http://schemas.openxmlformats.org/officeDocument/2006/relationships/image" Target="../media/image156.wmf"/><Relationship Id="rId5" Type="http://schemas.openxmlformats.org/officeDocument/2006/relationships/oleObject" Target="../embeddings/oleObject65.bin"/><Relationship Id="rId15" Type="http://schemas.openxmlformats.org/officeDocument/2006/relationships/image" Target="../media/image160.png"/><Relationship Id="rId10" Type="http://schemas.openxmlformats.org/officeDocument/2006/relationships/oleObject" Target="../embeddings/oleObject67.bin"/><Relationship Id="rId4" Type="http://schemas.openxmlformats.org/officeDocument/2006/relationships/image" Target="../media/image153.wmf"/><Relationship Id="rId9" Type="http://schemas.openxmlformats.org/officeDocument/2006/relationships/image" Target="../media/image158.png"/><Relationship Id="rId14" Type="http://schemas.openxmlformats.org/officeDocument/2006/relationships/image" Target="../media/image159.png"/></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71.bin"/><Relationship Id="rId13" Type="http://schemas.openxmlformats.org/officeDocument/2006/relationships/image" Target="../media/image165.wmf"/><Relationship Id="rId3" Type="http://schemas.openxmlformats.org/officeDocument/2006/relationships/oleObject" Target="../embeddings/oleObject69.bin"/><Relationship Id="rId7" Type="http://schemas.openxmlformats.org/officeDocument/2006/relationships/image" Target="../media/image158.png"/><Relationship Id="rId12" Type="http://schemas.openxmlformats.org/officeDocument/2006/relationships/oleObject" Target="../embeddings/oleObject73.bin"/><Relationship Id="rId17" Type="http://schemas.openxmlformats.org/officeDocument/2006/relationships/image" Target="../media/image167.wmf"/><Relationship Id="rId2" Type="http://schemas.openxmlformats.org/officeDocument/2006/relationships/slideLayout" Target="../slideLayouts/slideLayout2.xml"/><Relationship Id="rId16" Type="http://schemas.openxmlformats.org/officeDocument/2006/relationships/oleObject" Target="../embeddings/oleObject75.bin"/><Relationship Id="rId1" Type="http://schemas.openxmlformats.org/officeDocument/2006/relationships/vmlDrawing" Target="../drawings/vmlDrawing24.vml"/><Relationship Id="rId6" Type="http://schemas.openxmlformats.org/officeDocument/2006/relationships/image" Target="../media/image163.wmf"/><Relationship Id="rId11" Type="http://schemas.openxmlformats.org/officeDocument/2006/relationships/image" Target="../media/image164.wmf"/><Relationship Id="rId5" Type="http://schemas.openxmlformats.org/officeDocument/2006/relationships/oleObject" Target="../embeddings/oleObject70.bin"/><Relationship Id="rId15" Type="http://schemas.openxmlformats.org/officeDocument/2006/relationships/image" Target="../media/image166.wmf"/><Relationship Id="rId10" Type="http://schemas.openxmlformats.org/officeDocument/2006/relationships/oleObject" Target="../embeddings/oleObject72.bin"/><Relationship Id="rId4" Type="http://schemas.openxmlformats.org/officeDocument/2006/relationships/image" Target="../media/image162.wmf"/><Relationship Id="rId9" Type="http://schemas.openxmlformats.org/officeDocument/2006/relationships/image" Target="../media/image156.wmf"/><Relationship Id="rId14" Type="http://schemas.openxmlformats.org/officeDocument/2006/relationships/oleObject" Target="../embeddings/oleObject74.bin"/></Relationships>
</file>

<file path=ppt/slides/_rels/slide4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slide" Target="slide1.xml"/><Relationship Id="rId5" Type="http://schemas.openxmlformats.org/officeDocument/2006/relationships/image" Target="../media/image171.wmf"/><Relationship Id="rId4" Type="http://schemas.openxmlformats.org/officeDocument/2006/relationships/image" Target="../media/image170.wmf"/></Relationships>
</file>

<file path=ppt/slides/_rels/slide4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77.bin"/><Relationship Id="rId7" Type="http://schemas.openxmlformats.org/officeDocument/2006/relationships/image" Target="../media/image175.png"/><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74.png"/><Relationship Id="rId5" Type="http://schemas.openxmlformats.org/officeDocument/2006/relationships/image" Target="../media/image173.png"/><Relationship Id="rId4" Type="http://schemas.openxmlformats.org/officeDocument/2006/relationships/image" Target="../media/image172.wmf"/></Relationships>
</file>

<file path=ppt/slides/_rels/slide47.xml.rels><?xml version="1.0" encoding="UTF-8" standalone="yes"?>
<Relationships xmlns="http://schemas.openxmlformats.org/package/2006/relationships"><Relationship Id="rId2" Type="http://schemas.openxmlformats.org/officeDocument/2006/relationships/image" Target="../media/image176.w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78.wmf"/><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177.wmf"/><Relationship Id="rId4" Type="http://schemas.openxmlformats.org/officeDocument/2006/relationships/oleObject" Target="../embeddings/oleObject78.bin"/></Relationships>
</file>

<file path=ppt/slides/_rels/slide49.xml.rels><?xml version="1.0" encoding="UTF-8" standalone="yes"?>
<Relationships xmlns="http://schemas.openxmlformats.org/package/2006/relationships"><Relationship Id="rId2" Type="http://schemas.openxmlformats.org/officeDocument/2006/relationships/image" Target="../media/image179.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0.w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81.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oleObject" Target="../embeddings/oleObject5.bin"/><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0.wmf"/><Relationship Id="rId5" Type="http://schemas.openxmlformats.org/officeDocument/2006/relationships/oleObject" Target="../embeddings/oleObject6.bin"/><Relationship Id="rId4" Type="http://schemas.openxmlformats.org/officeDocument/2006/relationships/image" Target="../media/image9.wmf"/><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oleObject" Target="../embeddings/oleObject7.bin"/><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4.wmf"/><Relationship Id="rId5" Type="http://schemas.openxmlformats.org/officeDocument/2006/relationships/oleObject" Target="../embeddings/oleObject8.bin"/><Relationship Id="rId4" Type="http://schemas.openxmlformats.org/officeDocument/2006/relationships/image" Target="../media/image13.wmf"/><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image" Target="../media/image18.wmf"/><Relationship Id="rId5" Type="http://schemas.openxmlformats.org/officeDocument/2006/relationships/oleObject" Target="../embeddings/oleObject10.bin"/><Relationship Id="rId4" Type="http://schemas.openxmlformats.org/officeDocument/2006/relationships/image" Target="../media/image17.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0.wmf"/><Relationship Id="rId5" Type="http://schemas.openxmlformats.org/officeDocument/2006/relationships/oleObject" Target="../embeddings/oleObject12.bin"/><Relationship Id="rId4" Type="http://schemas.openxmlformats.org/officeDocument/2006/relationships/image" Target="../media/image19.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xfrm>
            <a:off x="8243046" y="152400"/>
            <a:ext cx="748553"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3D96761-74C6-4B3D-8D8D-2D803B9D282A}" type="slidenum">
              <a:rPr kumimoji="0" lang="zh-CN" altLang="en-US" sz="2000" smtClean="0">
                <a:solidFill>
                  <a:srgbClr val="FF0000"/>
                </a:solidFill>
              </a:rPr>
              <a:pPr eaLnBrk="1" hangingPunct="1"/>
              <a:t>1</a:t>
            </a:fld>
            <a:endParaRPr kumimoji="0" lang="en-US" altLang="zh-CN" sz="2000" dirty="0" smtClean="0">
              <a:solidFill>
                <a:srgbClr val="FF0000"/>
              </a:solidFill>
            </a:endParaRPr>
          </a:p>
        </p:txBody>
      </p:sp>
      <p:sp>
        <p:nvSpPr>
          <p:cNvPr id="2051" name="Text Box 132"/>
          <p:cNvSpPr txBox="1">
            <a:spLocks noChangeArrowheads="1"/>
          </p:cNvSpPr>
          <p:nvPr/>
        </p:nvSpPr>
        <p:spPr bwMode="auto">
          <a:xfrm>
            <a:off x="1108659" y="539966"/>
            <a:ext cx="7230035" cy="64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4564" tIns="77281" rIns="154564" bIns="7728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spcBef>
                <a:spcPct val="0"/>
              </a:spcBef>
            </a:pPr>
            <a:r>
              <a:rPr kumimoji="0" lang="zh-CN" altLang="en-US" sz="3200" b="1" dirty="0">
                <a:latin typeface="宋体" pitchFamily="2" charset="-122"/>
              </a:rPr>
              <a:t>第4章 几何精度精度设计与检测 (3)      </a:t>
            </a:r>
            <a:endParaRPr kumimoji="0" lang="zh-CN" altLang="en-US" sz="3200" dirty="0">
              <a:latin typeface="宋体" pitchFamily="2" charset="-122"/>
            </a:endParaRPr>
          </a:p>
        </p:txBody>
      </p:sp>
      <p:sp>
        <p:nvSpPr>
          <p:cNvPr id="2052" name="Text Box 133">
            <a:hlinkClick r:id="rId3" action="ppaction://hlinksldjump"/>
          </p:cNvPr>
          <p:cNvSpPr txBox="1">
            <a:spLocks noChangeArrowheads="1"/>
          </p:cNvSpPr>
          <p:nvPr/>
        </p:nvSpPr>
        <p:spPr bwMode="auto">
          <a:xfrm>
            <a:off x="476834" y="1235815"/>
            <a:ext cx="82534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solidFill>
                  <a:schemeClr val="accent5">
                    <a:lumMod val="50000"/>
                  </a:schemeClr>
                </a:solidFill>
                <a:latin typeface="宋体" pitchFamily="2" charset="-122"/>
              </a:rPr>
              <a:t>4.3 公差原则与公差要求</a:t>
            </a:r>
            <a:r>
              <a:rPr lang="zh-CN" altLang="en-US" sz="2800" b="1" dirty="0">
                <a:solidFill>
                  <a:schemeClr val="accent5">
                    <a:lumMod val="50000"/>
                  </a:schemeClr>
                </a:solidFill>
              </a:rPr>
              <a:t>--------------</a:t>
            </a:r>
            <a:r>
              <a:rPr lang="en-US" altLang="zh-CN" sz="2800" b="1" dirty="0">
                <a:solidFill>
                  <a:schemeClr val="accent5">
                    <a:lumMod val="50000"/>
                  </a:schemeClr>
                </a:solidFill>
              </a:rPr>
              <a:t>---</a:t>
            </a:r>
            <a:r>
              <a:rPr lang="zh-CN" altLang="en-US" sz="2800" b="1" dirty="0">
                <a:solidFill>
                  <a:schemeClr val="accent5">
                    <a:lumMod val="50000"/>
                  </a:schemeClr>
                </a:solidFill>
              </a:rPr>
              <a:t>-------</a:t>
            </a:r>
            <a:r>
              <a:rPr lang="zh-CN" altLang="en-US" sz="2800" b="1" dirty="0">
                <a:solidFill>
                  <a:schemeClr val="accent5">
                    <a:lumMod val="50000"/>
                  </a:schemeClr>
                </a:solidFill>
                <a:latin typeface="宋体" pitchFamily="2" charset="-122"/>
              </a:rPr>
              <a:t>(2) </a:t>
            </a:r>
          </a:p>
        </p:txBody>
      </p:sp>
      <p:sp>
        <p:nvSpPr>
          <p:cNvPr id="2053" name="Text Box 134">
            <a:hlinkClick r:id="rId4" action="ppaction://hlinksldjump"/>
          </p:cNvPr>
          <p:cNvSpPr txBox="1">
            <a:spLocks noChangeArrowheads="1"/>
          </p:cNvSpPr>
          <p:nvPr/>
        </p:nvSpPr>
        <p:spPr bwMode="auto">
          <a:xfrm>
            <a:off x="784630" y="1809089"/>
            <a:ext cx="739345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4.3.1 </a:t>
            </a:r>
            <a:r>
              <a:rPr lang="zh-CN" altLang="en-US" b="1" dirty="0">
                <a:latin typeface="宋体" pitchFamily="2" charset="-122"/>
              </a:rPr>
              <a:t>有关公差原则的一些术语和定义 --</a:t>
            </a:r>
            <a:r>
              <a:rPr lang="en-US" altLang="zh-CN" b="1" dirty="0" smtClean="0">
                <a:latin typeface="宋体" pitchFamily="2" charset="-122"/>
              </a:rPr>
              <a:t>-</a:t>
            </a:r>
            <a:r>
              <a:rPr lang="zh-CN" altLang="en-US" b="1" dirty="0" smtClean="0">
                <a:latin typeface="宋体" pitchFamily="2" charset="-122"/>
              </a:rPr>
              <a:t>(</a:t>
            </a:r>
            <a:r>
              <a:rPr lang="zh-CN" altLang="en-US" b="1" dirty="0">
                <a:latin typeface="宋体" pitchFamily="2" charset="-122"/>
              </a:rPr>
              <a:t>3)</a:t>
            </a:r>
          </a:p>
        </p:txBody>
      </p:sp>
      <p:sp>
        <p:nvSpPr>
          <p:cNvPr id="2054" name="Text Box 135">
            <a:hlinkClick r:id="rId5" action="ppaction://hlinksldjump"/>
          </p:cNvPr>
          <p:cNvSpPr txBox="1">
            <a:spLocks noChangeArrowheads="1"/>
          </p:cNvSpPr>
          <p:nvPr/>
        </p:nvSpPr>
        <p:spPr bwMode="auto">
          <a:xfrm>
            <a:off x="797509" y="2286833"/>
            <a:ext cx="8042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4.3.2 </a:t>
            </a:r>
            <a:r>
              <a:rPr lang="zh-CN" altLang="en-US" b="1" dirty="0">
                <a:latin typeface="宋体" pitchFamily="2" charset="-122"/>
              </a:rPr>
              <a:t>独立原则</a:t>
            </a:r>
            <a:r>
              <a:rPr lang="zh-CN" altLang="en-US" b="1" dirty="0" smtClean="0">
                <a:latin typeface="宋体" pitchFamily="2" charset="-122"/>
              </a:rPr>
              <a:t>------------------------(</a:t>
            </a:r>
            <a:r>
              <a:rPr lang="zh-CN" altLang="en-US" b="1" dirty="0" smtClean="0">
                <a:latin typeface="宋体" pitchFamily="2" charset="-122"/>
              </a:rPr>
              <a:t>2</a:t>
            </a:r>
            <a:r>
              <a:rPr lang="en-US" altLang="zh-CN" b="1" dirty="0" smtClean="0">
                <a:latin typeface="宋体" pitchFamily="2" charset="-122"/>
              </a:rPr>
              <a:t>1)</a:t>
            </a:r>
            <a:endParaRPr lang="en-US" altLang="zh-CN" b="1" dirty="0">
              <a:latin typeface="宋体" pitchFamily="2" charset="-122"/>
            </a:endParaRPr>
          </a:p>
        </p:txBody>
      </p:sp>
      <p:sp>
        <p:nvSpPr>
          <p:cNvPr id="2055" name="Text Box 136">
            <a:hlinkClick r:id="rId6" action="ppaction://hlinksldjump"/>
          </p:cNvPr>
          <p:cNvSpPr txBox="1">
            <a:spLocks noChangeArrowheads="1"/>
          </p:cNvSpPr>
          <p:nvPr/>
        </p:nvSpPr>
        <p:spPr bwMode="auto">
          <a:xfrm>
            <a:off x="797509" y="2713871"/>
            <a:ext cx="77549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4.3.3 </a:t>
            </a:r>
            <a:r>
              <a:rPr lang="zh-CN" altLang="en-US" b="1" dirty="0">
                <a:latin typeface="宋体" pitchFamily="2" charset="-122"/>
              </a:rPr>
              <a:t>包容要求（</a:t>
            </a:r>
            <a:r>
              <a:rPr lang="en-US" altLang="zh-CN" b="1" dirty="0">
                <a:latin typeface="宋体" pitchFamily="2" charset="-122"/>
              </a:rPr>
              <a:t>ER</a:t>
            </a:r>
            <a:r>
              <a:rPr lang="en-US" altLang="zh-CN" b="1" dirty="0" smtClean="0">
                <a:latin typeface="宋体" pitchFamily="2" charset="-122"/>
              </a:rPr>
              <a:t>）--</a:t>
            </a:r>
            <a:r>
              <a:rPr lang="en-US" altLang="zh-CN" sz="2800" b="1" dirty="0" smtClean="0">
                <a:latin typeface="宋体" pitchFamily="2" charset="-122"/>
              </a:rPr>
              <a:t>--------------</a:t>
            </a:r>
            <a:r>
              <a:rPr lang="en-US" altLang="zh-CN" sz="2800" dirty="0" smtClean="0">
                <a:latin typeface="宋体" pitchFamily="2" charset="-122"/>
              </a:rPr>
              <a:t>(</a:t>
            </a:r>
            <a:r>
              <a:rPr lang="en-US" altLang="zh-CN" sz="2800" b="1" dirty="0" smtClean="0">
                <a:latin typeface="宋体" pitchFamily="2" charset="-122"/>
              </a:rPr>
              <a:t>22</a:t>
            </a:r>
            <a:r>
              <a:rPr lang="en-US" altLang="zh-CN" sz="2800" dirty="0" smtClean="0">
                <a:latin typeface="宋体" pitchFamily="2" charset="-122"/>
              </a:rPr>
              <a:t>)</a:t>
            </a:r>
            <a:endParaRPr lang="zh-CN" altLang="en-US" dirty="0"/>
          </a:p>
        </p:txBody>
      </p:sp>
      <p:sp>
        <p:nvSpPr>
          <p:cNvPr id="2056" name="Text Box 137">
            <a:hlinkClick r:id="rId7" action="ppaction://hlinksldjump"/>
          </p:cNvPr>
          <p:cNvSpPr txBox="1">
            <a:spLocks noChangeArrowheads="1"/>
          </p:cNvSpPr>
          <p:nvPr/>
        </p:nvSpPr>
        <p:spPr bwMode="auto">
          <a:xfrm>
            <a:off x="797509" y="3266321"/>
            <a:ext cx="7943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4.3.4 </a:t>
            </a:r>
            <a:r>
              <a:rPr lang="zh-CN" altLang="en-US" b="1" dirty="0">
                <a:latin typeface="宋体" pitchFamily="2" charset="-122"/>
              </a:rPr>
              <a:t>最大实体要求（</a:t>
            </a:r>
            <a:r>
              <a:rPr lang="en-US" altLang="zh-CN" b="1" dirty="0">
                <a:latin typeface="宋体" pitchFamily="2" charset="-122"/>
              </a:rPr>
              <a:t>MMR）</a:t>
            </a:r>
            <a:r>
              <a:rPr lang="en-US" altLang="zh-CN" dirty="0"/>
              <a:t> </a:t>
            </a:r>
            <a:r>
              <a:rPr lang="en-US" altLang="zh-CN" b="1" dirty="0" smtClean="0"/>
              <a:t>---------------------(28)</a:t>
            </a:r>
            <a:endParaRPr lang="zh-CN" altLang="en-US" b="1" dirty="0"/>
          </a:p>
        </p:txBody>
      </p:sp>
      <p:sp>
        <p:nvSpPr>
          <p:cNvPr id="2057" name="Text Box 138">
            <a:hlinkClick r:id="rId8" action="ppaction://hlinksldjump"/>
          </p:cNvPr>
          <p:cNvSpPr txBox="1">
            <a:spLocks noChangeArrowheads="1"/>
          </p:cNvSpPr>
          <p:nvPr/>
        </p:nvSpPr>
        <p:spPr bwMode="auto">
          <a:xfrm>
            <a:off x="476834" y="5244252"/>
            <a:ext cx="818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smtClean="0">
                <a:solidFill>
                  <a:schemeClr val="accent5">
                    <a:lumMod val="50000"/>
                  </a:schemeClr>
                </a:solidFill>
              </a:rPr>
              <a:t>作 </a:t>
            </a:r>
            <a:r>
              <a:rPr lang="zh-CN" altLang="en-US" b="1" dirty="0">
                <a:solidFill>
                  <a:schemeClr val="accent5">
                    <a:lumMod val="50000"/>
                  </a:schemeClr>
                </a:solidFill>
              </a:rPr>
              <a:t>业 题 解 释------------</a:t>
            </a:r>
            <a:r>
              <a:rPr lang="en-US" altLang="zh-CN" b="1" dirty="0" smtClean="0">
                <a:solidFill>
                  <a:schemeClr val="accent5">
                    <a:lumMod val="50000"/>
                  </a:schemeClr>
                </a:solidFill>
              </a:rPr>
              <a:t>----------------------------------------(</a:t>
            </a:r>
            <a:r>
              <a:rPr lang="en-US" altLang="zh-CN" b="1" dirty="0" smtClean="0">
                <a:solidFill>
                  <a:schemeClr val="accent5">
                    <a:lumMod val="50000"/>
                  </a:schemeClr>
                </a:solidFill>
              </a:rPr>
              <a:t>47)</a:t>
            </a:r>
            <a:endParaRPr lang="en-US" altLang="zh-CN" b="1" dirty="0">
              <a:solidFill>
                <a:schemeClr val="accent5">
                  <a:lumMod val="50000"/>
                </a:schemeClr>
              </a:solidFill>
            </a:endParaRPr>
          </a:p>
        </p:txBody>
      </p:sp>
      <p:sp>
        <p:nvSpPr>
          <p:cNvPr id="2058" name="Text Box 139">
            <a:hlinkClick r:id="rId9" action="ppaction://hlinksldjump"/>
          </p:cNvPr>
          <p:cNvSpPr txBox="1">
            <a:spLocks noChangeArrowheads="1"/>
          </p:cNvSpPr>
          <p:nvPr/>
        </p:nvSpPr>
        <p:spPr bwMode="auto">
          <a:xfrm>
            <a:off x="476834" y="4191740"/>
            <a:ext cx="819626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spcBef>
                <a:spcPct val="0"/>
              </a:spcBef>
            </a:pPr>
            <a:r>
              <a:rPr kumimoji="0" lang="zh-CN" altLang="en-US" b="1" dirty="0">
                <a:solidFill>
                  <a:schemeClr val="accent5">
                    <a:lumMod val="50000"/>
                  </a:schemeClr>
                </a:solidFill>
              </a:rPr>
              <a:t>课  堂  练  习---------------------</a:t>
            </a:r>
            <a:r>
              <a:rPr kumimoji="0" lang="en-US" altLang="zh-CN" b="1" dirty="0" smtClean="0">
                <a:solidFill>
                  <a:schemeClr val="accent5">
                    <a:lumMod val="50000"/>
                  </a:schemeClr>
                </a:solidFill>
              </a:rPr>
              <a:t>-------------------------------(45)</a:t>
            </a:r>
            <a:endParaRPr kumimoji="0" lang="en-US" altLang="zh-CN" b="1" dirty="0">
              <a:solidFill>
                <a:schemeClr val="accent5">
                  <a:lumMod val="50000"/>
                </a:schemeClr>
              </a:solidFill>
            </a:endParaRPr>
          </a:p>
        </p:txBody>
      </p:sp>
      <p:sp>
        <p:nvSpPr>
          <p:cNvPr id="2059" name="Text Box 140">
            <a:hlinkClick r:id="rId10" action="ppaction://hlinksldjump"/>
          </p:cNvPr>
          <p:cNvSpPr txBox="1">
            <a:spLocks noChangeArrowheads="1"/>
          </p:cNvSpPr>
          <p:nvPr/>
        </p:nvSpPr>
        <p:spPr bwMode="auto">
          <a:xfrm>
            <a:off x="476834" y="4710852"/>
            <a:ext cx="82248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chemeClr val="accent5">
                    <a:lumMod val="50000"/>
                  </a:schemeClr>
                </a:solidFill>
                <a:latin typeface="宋体" pitchFamily="2" charset="-122"/>
              </a:rPr>
              <a:t>作业: </a:t>
            </a:r>
            <a:r>
              <a:rPr lang="zh-CN" altLang="en-US" b="1" dirty="0">
                <a:solidFill>
                  <a:schemeClr val="accent5">
                    <a:lumMod val="50000"/>
                  </a:schemeClr>
                </a:solidFill>
              </a:rPr>
              <a:t>思考题 3,  作业题 </a:t>
            </a:r>
            <a:r>
              <a:rPr lang="en-US" altLang="zh-CN" b="1" dirty="0">
                <a:solidFill>
                  <a:schemeClr val="accent5">
                    <a:lumMod val="50000"/>
                  </a:schemeClr>
                </a:solidFill>
                <a:latin typeface="宋体" pitchFamily="2" charset="-122"/>
              </a:rPr>
              <a:t>4-</a:t>
            </a:r>
            <a:r>
              <a:rPr lang="en-US" altLang="zh-CN" b="1" dirty="0" smtClean="0">
                <a:solidFill>
                  <a:schemeClr val="accent5">
                    <a:lumMod val="50000"/>
                  </a:schemeClr>
                </a:solidFill>
                <a:latin typeface="宋体" pitchFamily="2" charset="-122"/>
              </a:rPr>
              <a:t>----------------------(46)</a:t>
            </a:r>
            <a:endParaRPr lang="en-US" altLang="zh-CN" b="1" dirty="0">
              <a:solidFill>
                <a:schemeClr val="accent5">
                  <a:lumMod val="50000"/>
                </a:schemeClr>
              </a:solidFill>
              <a:latin typeface="宋体" pitchFamily="2" charset="-122"/>
            </a:endParaRPr>
          </a:p>
        </p:txBody>
      </p:sp>
      <p:sp>
        <p:nvSpPr>
          <p:cNvPr id="2060" name="Text Box 143">
            <a:hlinkClick r:id="rId11" action="ppaction://hlinksldjump"/>
          </p:cNvPr>
          <p:cNvSpPr txBox="1">
            <a:spLocks noChangeArrowheads="1"/>
          </p:cNvSpPr>
          <p:nvPr/>
        </p:nvSpPr>
        <p:spPr bwMode="auto">
          <a:xfrm>
            <a:off x="797509" y="3721933"/>
            <a:ext cx="7943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4.3.5 </a:t>
            </a:r>
            <a:r>
              <a:rPr lang="zh-CN" altLang="en-US" b="1" dirty="0">
                <a:latin typeface="宋体" pitchFamily="2" charset="-122"/>
              </a:rPr>
              <a:t>最小实体要求（</a:t>
            </a:r>
            <a:r>
              <a:rPr lang="en-US" altLang="zh-CN" b="1" dirty="0">
                <a:latin typeface="宋体" pitchFamily="2" charset="-122"/>
              </a:rPr>
              <a:t>LMR）</a:t>
            </a:r>
            <a:r>
              <a:rPr lang="en-US" altLang="zh-CN" dirty="0"/>
              <a:t> </a:t>
            </a:r>
            <a:r>
              <a:rPr lang="en-US" altLang="zh-CN" b="1" dirty="0" smtClean="0"/>
              <a:t>---------------------(39)</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wipe(left)">
                                      <p:cBhvr>
                                        <p:cTn id="18" dur="500"/>
                                        <p:tgtEl>
                                          <p:spTgt spid="205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wipe(left)">
                                      <p:cBhvr>
                                        <p:cTn id="21" dur="500"/>
                                        <p:tgtEl>
                                          <p:spTgt spid="20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6"/>
                                        </p:tgtEl>
                                        <p:attrNameLst>
                                          <p:attrName>style.visibility</p:attrName>
                                        </p:attrNameLst>
                                      </p:cBhvr>
                                      <p:to>
                                        <p:strVal val="visible"/>
                                      </p:to>
                                    </p:set>
                                    <p:animEffect transition="in" filter="wipe(left)">
                                      <p:cBhvr>
                                        <p:cTn id="24" dur="500"/>
                                        <p:tgtEl>
                                          <p:spTgt spid="205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60"/>
                                        </p:tgtEl>
                                        <p:attrNameLst>
                                          <p:attrName>style.visibility</p:attrName>
                                        </p:attrNameLst>
                                      </p:cBhvr>
                                      <p:to>
                                        <p:strVal val="visible"/>
                                      </p:to>
                                    </p:set>
                                    <p:animEffect transition="in" filter="wipe(left)">
                                      <p:cBhvr>
                                        <p:cTn id="27" dur="500"/>
                                        <p:tgtEl>
                                          <p:spTgt spid="206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8"/>
                                        </p:tgtEl>
                                        <p:attrNameLst>
                                          <p:attrName>style.visibility</p:attrName>
                                        </p:attrNameLst>
                                      </p:cBhvr>
                                      <p:to>
                                        <p:strVal val="visible"/>
                                      </p:to>
                                    </p:set>
                                    <p:animEffect transition="in" filter="wipe(left)">
                                      <p:cBhvr>
                                        <p:cTn id="30" dur="500"/>
                                        <p:tgtEl>
                                          <p:spTgt spid="205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9"/>
                                        </p:tgtEl>
                                        <p:attrNameLst>
                                          <p:attrName>style.visibility</p:attrName>
                                        </p:attrNameLst>
                                      </p:cBhvr>
                                      <p:to>
                                        <p:strVal val="visible"/>
                                      </p:to>
                                    </p:set>
                                    <p:animEffect transition="in" filter="wipe(left)">
                                      <p:cBhvr>
                                        <p:cTn id="33" dur="500"/>
                                        <p:tgtEl>
                                          <p:spTgt spid="205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57"/>
                                        </p:tgtEl>
                                        <p:attrNameLst>
                                          <p:attrName>style.visibility</p:attrName>
                                        </p:attrNameLst>
                                      </p:cBhvr>
                                      <p:to>
                                        <p:strVal val="visible"/>
                                      </p:to>
                                    </p:set>
                                    <p:animEffect transition="in" filter="wipe(left)">
                                      <p:cBhvr>
                                        <p:cTn id="36"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71F4E9A-8638-4EAC-BC0F-D062656CD7E8}" type="slidenum">
              <a:rPr kumimoji="0" lang="zh-CN" altLang="en-US" sz="2000" smtClean="0">
                <a:solidFill>
                  <a:srgbClr val="0000FF"/>
                </a:solidFill>
              </a:rPr>
              <a:pPr eaLnBrk="1" hangingPunct="1"/>
              <a:t>10</a:t>
            </a:fld>
            <a:endParaRPr kumimoji="0" lang="en-US" altLang="zh-CN" sz="2000" smtClean="0">
              <a:solidFill>
                <a:srgbClr val="0000FF"/>
              </a:solidFill>
            </a:endParaRPr>
          </a:p>
        </p:txBody>
      </p:sp>
      <p:sp>
        <p:nvSpPr>
          <p:cNvPr id="91140" name="Text Box 4"/>
          <p:cNvSpPr txBox="1">
            <a:spLocks noChangeArrowheads="1"/>
          </p:cNvSpPr>
          <p:nvPr/>
        </p:nvSpPr>
        <p:spPr bwMode="auto">
          <a:xfrm>
            <a:off x="549431" y="412413"/>
            <a:ext cx="8191500"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ts val="2875"/>
              </a:lnSpc>
            </a:pPr>
            <a:r>
              <a:rPr lang="zh-CN" altLang="en-US" b="1" dirty="0"/>
              <a:t>5. </a:t>
            </a:r>
            <a:r>
              <a:rPr lang="zh-CN" altLang="en-US" b="1" dirty="0">
                <a:latin typeface="宋体" pitchFamily="2" charset="-122"/>
              </a:rPr>
              <a:t>最大实体实效状态</a:t>
            </a:r>
            <a:r>
              <a:rPr lang="zh-CN" altLang="en-US" b="1" dirty="0"/>
              <a:t>(</a:t>
            </a:r>
            <a:r>
              <a:rPr lang="en-US" altLang="zh-CN" b="1" dirty="0"/>
              <a:t>MMVC)</a:t>
            </a:r>
            <a:r>
              <a:rPr lang="zh-CN" altLang="en-US" b="1" dirty="0"/>
              <a:t>和最大实</a:t>
            </a:r>
            <a:r>
              <a:rPr lang="en-US" altLang="zh-CN" b="1" dirty="0"/>
              <a:t> </a:t>
            </a:r>
            <a:r>
              <a:rPr lang="zh-CN" altLang="en-US" b="1" dirty="0"/>
              <a:t>实效尺寸(</a:t>
            </a:r>
            <a:r>
              <a:rPr lang="en-US" altLang="zh-CN" b="1" dirty="0"/>
              <a:t>MMVS)</a:t>
            </a:r>
            <a:endParaRPr lang="zh-CN" altLang="en-US" b="1" dirty="0"/>
          </a:p>
        </p:txBody>
      </p:sp>
      <p:sp>
        <p:nvSpPr>
          <p:cNvPr id="91141" name="Text Box 5"/>
          <p:cNvSpPr txBox="1">
            <a:spLocks noChangeArrowheads="1"/>
          </p:cNvSpPr>
          <p:nvPr/>
        </p:nvSpPr>
        <p:spPr bwMode="auto">
          <a:xfrm>
            <a:off x="412642" y="774712"/>
            <a:ext cx="8010144" cy="105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b="1" dirty="0">
                <a:latin typeface="宋体" pitchFamily="2" charset="-122"/>
              </a:rPr>
              <a:t>   （</a:t>
            </a:r>
            <a:r>
              <a:rPr lang="en-US" altLang="zh-CN" b="1" dirty="0">
                <a:latin typeface="宋体" pitchFamily="2" charset="-122"/>
              </a:rPr>
              <a:t>1</a:t>
            </a:r>
            <a:r>
              <a:rPr lang="zh-CN" altLang="en-US" b="1" dirty="0">
                <a:latin typeface="宋体" pitchFamily="2" charset="-122"/>
              </a:rPr>
              <a:t>）</a:t>
            </a:r>
            <a:r>
              <a:rPr lang="en-US" altLang="zh-CN" b="1" dirty="0">
                <a:solidFill>
                  <a:srgbClr val="D60093"/>
                </a:solidFill>
              </a:rPr>
              <a:t>MMVC</a:t>
            </a:r>
            <a:r>
              <a:rPr lang="zh-CN" altLang="en-US" b="1" dirty="0">
                <a:latin typeface="宋体" pitchFamily="2" charset="-122"/>
              </a:rPr>
              <a:t>是指实际要素在给定长度上处于最大实体状态</a:t>
            </a:r>
            <a:r>
              <a:rPr lang="en-US" altLang="zh-CN" b="1" dirty="0">
                <a:latin typeface="宋体" pitchFamily="2" charset="-122"/>
              </a:rPr>
              <a:t>MMC，</a:t>
            </a:r>
            <a:r>
              <a:rPr lang="zh-CN" altLang="en-US" b="1" dirty="0">
                <a:latin typeface="宋体" pitchFamily="2" charset="-122"/>
              </a:rPr>
              <a:t>且其中心要素的 </a:t>
            </a:r>
            <a:r>
              <a:rPr lang="en-US" altLang="zh-CN" b="1" i="1" dirty="0">
                <a:solidFill>
                  <a:srgbClr val="FF3300"/>
                </a:solidFill>
              </a:rPr>
              <a:t>f</a:t>
            </a:r>
            <a:r>
              <a:rPr lang="zh-CN" altLang="en-US" b="1" baseline="-30000" dirty="0">
                <a:solidFill>
                  <a:srgbClr val="FF3300"/>
                </a:solidFill>
                <a:latin typeface="宋体" pitchFamily="2" charset="-122"/>
              </a:rPr>
              <a:t>几何</a:t>
            </a:r>
            <a:r>
              <a:rPr lang="zh-CN" altLang="en-US" b="1" dirty="0">
                <a:solidFill>
                  <a:srgbClr val="FF3300"/>
                </a:solidFill>
              </a:rPr>
              <a:t>=  </a:t>
            </a:r>
            <a:r>
              <a:rPr lang="en-US" altLang="zh-CN" b="1" i="1" dirty="0">
                <a:solidFill>
                  <a:srgbClr val="FF3300"/>
                </a:solidFill>
              </a:rPr>
              <a:t>t</a:t>
            </a:r>
            <a:r>
              <a:rPr lang="zh-CN" altLang="en-US" b="1" baseline="-30000" dirty="0">
                <a:solidFill>
                  <a:srgbClr val="FF3300"/>
                </a:solidFill>
                <a:latin typeface="宋体" pitchFamily="2" charset="-122"/>
              </a:rPr>
              <a:t>几何  </a:t>
            </a:r>
            <a:r>
              <a:rPr lang="zh-CN" altLang="en-US" b="1" dirty="0">
                <a:latin typeface="宋体" pitchFamily="2" charset="-122"/>
              </a:rPr>
              <a:t>时综合极限</a:t>
            </a:r>
            <a:r>
              <a:rPr lang="zh-CN" altLang="en-US" b="1" dirty="0" smtClean="0">
                <a:latin typeface="宋体" pitchFamily="2" charset="-122"/>
              </a:rPr>
              <a:t>状态）</a:t>
            </a:r>
            <a:r>
              <a:rPr lang="zh-CN" altLang="en-US" b="1" dirty="0">
                <a:latin typeface="宋体" pitchFamily="2" charset="-122"/>
              </a:rPr>
              <a:t>。</a:t>
            </a:r>
            <a:r>
              <a:rPr lang="zh-CN" altLang="en-US" b="1" dirty="0"/>
              <a:t> </a:t>
            </a:r>
          </a:p>
        </p:txBody>
      </p:sp>
      <p:sp>
        <p:nvSpPr>
          <p:cNvPr id="91164" name="Text Box 28"/>
          <p:cNvSpPr txBox="1">
            <a:spLocks noChangeArrowheads="1"/>
          </p:cNvSpPr>
          <p:nvPr/>
        </p:nvSpPr>
        <p:spPr bwMode="auto">
          <a:xfrm>
            <a:off x="365126" y="4144270"/>
            <a:ext cx="805765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    （</a:t>
            </a:r>
            <a:r>
              <a:rPr lang="en-US" altLang="zh-CN" dirty="0"/>
              <a:t>2</a:t>
            </a:r>
            <a:r>
              <a:rPr lang="zh-CN" altLang="en-US" dirty="0"/>
              <a:t>）</a:t>
            </a:r>
            <a:r>
              <a:rPr lang="en-US" altLang="zh-CN" b="1" dirty="0">
                <a:solidFill>
                  <a:srgbClr val="D60093"/>
                </a:solidFill>
              </a:rPr>
              <a:t>MMVS</a:t>
            </a:r>
            <a:r>
              <a:rPr lang="zh-CN" altLang="en-US" b="1" dirty="0"/>
              <a:t>是指在最大实体实效状态（</a:t>
            </a:r>
            <a:r>
              <a:rPr lang="en-US" altLang="zh-CN" b="1" dirty="0"/>
              <a:t>MMVC</a:t>
            </a:r>
            <a:r>
              <a:rPr lang="zh-CN" altLang="en-US" b="1" dirty="0"/>
              <a:t>）下的体外作用尺寸。</a:t>
            </a:r>
            <a:endParaRPr lang="en-US" altLang="zh-CN" b="1" dirty="0"/>
          </a:p>
        </p:txBody>
      </p:sp>
      <p:pic>
        <p:nvPicPr>
          <p:cNvPr id="12315"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000" y="2012668"/>
            <a:ext cx="6291295" cy="1886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a:spLocks noRot="1" noChangeAspect="1" noMove="1" noResize="1" noEditPoints="1" noAdjustHandles="1" noChangeArrowheads="1" noChangeShapeType="1" noTextEdit="1"/>
          </p:cNvSpPr>
          <p:nvPr/>
        </p:nvSpPr>
        <p:spPr bwMode="auto">
          <a:xfrm>
            <a:off x="6127081" y="2133200"/>
            <a:ext cx="1715169" cy="400029"/>
          </a:xfrm>
          <a:prstGeom prst="rect">
            <a:avLst/>
          </a:prstGeom>
          <a:blipFill rotWithShape="1">
            <a:blip r:embed="rId4"/>
            <a:stretch>
              <a:fillRect t="-7576" r="-3915" b="-25758"/>
            </a:stretch>
          </a:blipFill>
        </p:spPr>
        <p:txBody>
          <a:bodyPr/>
          <a:lstStyle/>
          <a:p>
            <a:pPr>
              <a:defRPr/>
            </a:pPr>
            <a:r>
              <a:rPr lang="zh-CN" altLang="en-US">
                <a:noFill/>
              </a:rPr>
              <a:t> </a:t>
            </a:r>
          </a:p>
        </p:txBody>
      </p:sp>
      <p:sp>
        <p:nvSpPr>
          <p:cNvPr id="27" name="TextBox 26"/>
          <p:cNvSpPr txBox="1">
            <a:spLocks noRot="1" noChangeAspect="1" noMove="1" noResize="1" noEditPoints="1" noAdjustHandles="1" noChangeArrowheads="1" noChangeShapeType="1" noTextEdit="1"/>
          </p:cNvSpPr>
          <p:nvPr/>
        </p:nvSpPr>
        <p:spPr bwMode="auto">
          <a:xfrm>
            <a:off x="3285044" y="1894097"/>
            <a:ext cx="1824368" cy="400029"/>
          </a:xfrm>
          <a:prstGeom prst="rect">
            <a:avLst/>
          </a:prstGeom>
          <a:blipFill rotWithShape="1">
            <a:blip r:embed="rId5"/>
            <a:stretch>
              <a:fillRect t="-7692" r="-3344" b="-27692"/>
            </a:stretch>
          </a:blipFill>
        </p:spPr>
        <p:txBody>
          <a:bodyPr/>
          <a:lstStyle/>
          <a:p>
            <a:pPr>
              <a:defRPr/>
            </a:pPr>
            <a:r>
              <a:rPr lang="zh-CN" altLang="en-US">
                <a:noFill/>
              </a:rPr>
              <a:t> </a:t>
            </a:r>
          </a:p>
        </p:txBody>
      </p:sp>
      <p:sp>
        <p:nvSpPr>
          <p:cNvPr id="28" name="TextBox 27"/>
          <p:cNvSpPr txBox="1">
            <a:spLocks noRot="1" noChangeAspect="1" noMove="1" noResize="1" noEditPoints="1" noAdjustHandles="1" noChangeArrowheads="1" noChangeShapeType="1" noTextEdit="1"/>
          </p:cNvSpPr>
          <p:nvPr/>
        </p:nvSpPr>
        <p:spPr bwMode="auto">
          <a:xfrm>
            <a:off x="5273219" y="1876425"/>
            <a:ext cx="1715169" cy="400029"/>
          </a:xfrm>
          <a:prstGeom prst="rect">
            <a:avLst/>
          </a:prstGeom>
          <a:blipFill rotWithShape="1">
            <a:blip r:embed="rId6"/>
            <a:stretch>
              <a:fillRect l="-356" t="-7692" b="-27692"/>
            </a:stretch>
          </a:blipFill>
        </p:spPr>
        <p:txBody>
          <a:bodyPr/>
          <a:lstStyle/>
          <a:p>
            <a:pPr>
              <a:defRPr/>
            </a:pPr>
            <a:r>
              <a:rPr lang="zh-CN" altLang="en-US">
                <a:noFill/>
              </a:rPr>
              <a:t> </a:t>
            </a:r>
          </a:p>
        </p:txBody>
      </p:sp>
      <p:cxnSp>
        <p:nvCxnSpPr>
          <p:cNvPr id="12320" name="直接连接符 4"/>
          <p:cNvCxnSpPr>
            <a:cxnSpLocks noChangeShapeType="1"/>
          </p:cNvCxnSpPr>
          <p:nvPr/>
        </p:nvCxnSpPr>
        <p:spPr bwMode="auto">
          <a:xfrm>
            <a:off x="3793805" y="2410038"/>
            <a:ext cx="1037422"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21" name="直接连接符 30"/>
          <p:cNvCxnSpPr>
            <a:cxnSpLocks noChangeShapeType="1"/>
          </p:cNvCxnSpPr>
          <p:nvPr/>
        </p:nvCxnSpPr>
        <p:spPr bwMode="auto">
          <a:xfrm>
            <a:off x="5431841" y="2379486"/>
            <a:ext cx="739914"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22" name="直接连接符 8"/>
          <p:cNvCxnSpPr>
            <a:cxnSpLocks noChangeShapeType="1"/>
          </p:cNvCxnSpPr>
          <p:nvPr/>
        </p:nvCxnSpPr>
        <p:spPr bwMode="auto">
          <a:xfrm flipV="1">
            <a:off x="5445492" y="2381666"/>
            <a:ext cx="0" cy="206569"/>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23" name="直接连接符 10"/>
          <p:cNvCxnSpPr>
            <a:cxnSpLocks noChangeShapeType="1"/>
          </p:cNvCxnSpPr>
          <p:nvPr/>
        </p:nvCxnSpPr>
        <p:spPr bwMode="auto">
          <a:xfrm>
            <a:off x="6619419" y="2608971"/>
            <a:ext cx="1105668"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24" name="TextBox 12"/>
          <p:cNvSpPr txBox="1">
            <a:spLocks noChangeArrowheads="1"/>
          </p:cNvSpPr>
          <p:nvPr/>
        </p:nvSpPr>
        <p:spPr bwMode="auto">
          <a:xfrm>
            <a:off x="1603242" y="3555726"/>
            <a:ext cx="2137454" cy="4000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dirty="0"/>
              <a:t>（</a:t>
            </a:r>
            <a:r>
              <a:rPr lang="en-US" altLang="zh-CN" sz="2000" b="1" dirty="0"/>
              <a:t>a)  </a:t>
            </a:r>
            <a:r>
              <a:rPr lang="zh-CN" altLang="en-US" sz="2000" b="1" dirty="0"/>
              <a:t>图样标注</a:t>
            </a:r>
          </a:p>
        </p:txBody>
      </p:sp>
      <p:sp>
        <p:nvSpPr>
          <p:cNvPr id="12325" name="TextBox 39"/>
          <p:cNvSpPr txBox="1">
            <a:spLocks noChangeArrowheads="1"/>
          </p:cNvSpPr>
          <p:nvPr/>
        </p:nvSpPr>
        <p:spPr bwMode="auto">
          <a:xfrm>
            <a:off x="5032283" y="3576503"/>
            <a:ext cx="2137454" cy="4000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a:t>
            </a:r>
            <a:r>
              <a:rPr lang="en-US" altLang="zh-CN" sz="2000" b="1"/>
              <a:t>b)  </a:t>
            </a:r>
            <a:r>
              <a:rPr lang="zh-CN" altLang="en-US" sz="2000" b="1"/>
              <a:t>轴线弯曲</a:t>
            </a:r>
          </a:p>
        </p:txBody>
      </p:sp>
      <p:sp>
        <p:nvSpPr>
          <p:cNvPr id="42" name="Line 33"/>
          <p:cNvSpPr>
            <a:spLocks noChangeShapeType="1"/>
          </p:cNvSpPr>
          <p:nvPr/>
        </p:nvSpPr>
        <p:spPr bwMode="auto">
          <a:xfrm>
            <a:off x="5486400" y="2806545"/>
            <a:ext cx="0" cy="603250"/>
          </a:xfrm>
          <a:prstGeom prst="line">
            <a:avLst/>
          </a:prstGeom>
          <a:noFill/>
          <a:ln w="57150">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3" name="Line 34"/>
          <p:cNvSpPr>
            <a:spLocks noChangeShapeType="1"/>
          </p:cNvSpPr>
          <p:nvPr/>
        </p:nvSpPr>
        <p:spPr bwMode="auto">
          <a:xfrm>
            <a:off x="4845050" y="2746220"/>
            <a:ext cx="0" cy="762000"/>
          </a:xfrm>
          <a:prstGeom prst="line">
            <a:avLst/>
          </a:prstGeom>
          <a:noFill/>
          <a:ln w="57150">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 name="Rectangle 35"/>
          <p:cNvSpPr>
            <a:spLocks noChangeArrowheads="1"/>
          </p:cNvSpPr>
          <p:nvPr/>
        </p:nvSpPr>
        <p:spPr bwMode="auto">
          <a:xfrm>
            <a:off x="3630613" y="1906588"/>
            <a:ext cx="1492250" cy="417512"/>
          </a:xfrm>
          <a:prstGeom prst="rect">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Rectangle 36"/>
          <p:cNvSpPr>
            <a:spLocks noChangeArrowheads="1"/>
          </p:cNvSpPr>
          <p:nvPr/>
        </p:nvSpPr>
        <p:spPr bwMode="auto">
          <a:xfrm>
            <a:off x="6575425" y="2133600"/>
            <a:ext cx="1279525" cy="422275"/>
          </a:xfrm>
          <a:prstGeom prst="rect">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168" name="组合 91167"/>
          <p:cNvGrpSpPr>
            <a:grpSpLocks/>
          </p:cNvGrpSpPr>
          <p:nvPr/>
        </p:nvGrpSpPr>
        <p:grpSpPr bwMode="auto">
          <a:xfrm>
            <a:off x="3794125" y="3424082"/>
            <a:ext cx="3375025" cy="800100"/>
            <a:chOff x="3794075" y="3334511"/>
            <a:chExt cx="3375305" cy="801008"/>
          </a:xfrm>
        </p:grpSpPr>
        <p:cxnSp>
          <p:nvCxnSpPr>
            <p:cNvPr id="12309" name="直接连接符 15"/>
            <p:cNvCxnSpPr>
              <a:cxnSpLocks noChangeShapeType="1"/>
            </p:cNvCxnSpPr>
            <p:nvPr/>
          </p:nvCxnSpPr>
          <p:spPr bwMode="auto">
            <a:xfrm>
              <a:off x="5232270" y="3334511"/>
              <a:ext cx="0" cy="759818"/>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10" name="直接连接符 48"/>
            <p:cNvCxnSpPr>
              <a:cxnSpLocks noChangeShapeType="1"/>
            </p:cNvCxnSpPr>
            <p:nvPr/>
          </p:nvCxnSpPr>
          <p:spPr bwMode="auto">
            <a:xfrm>
              <a:off x="7169380" y="3375701"/>
              <a:ext cx="0" cy="759818"/>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311" name="组合 24"/>
            <p:cNvGrpSpPr>
              <a:grpSpLocks/>
            </p:cNvGrpSpPr>
            <p:nvPr/>
          </p:nvGrpSpPr>
          <p:grpSpPr bwMode="auto">
            <a:xfrm>
              <a:off x="3794075" y="3623795"/>
              <a:ext cx="3375305" cy="400110"/>
              <a:chOff x="3794075" y="3623795"/>
              <a:chExt cx="3375305" cy="400110"/>
            </a:xfrm>
          </p:grpSpPr>
          <p:cxnSp>
            <p:nvCxnSpPr>
              <p:cNvPr id="12312" name="直接连接符 18"/>
              <p:cNvCxnSpPr>
                <a:cxnSpLocks noChangeShapeType="1"/>
              </p:cNvCxnSpPr>
              <p:nvPr/>
            </p:nvCxnSpPr>
            <p:spPr bwMode="auto">
              <a:xfrm>
                <a:off x="5232270" y="3982961"/>
                <a:ext cx="1937110" cy="0"/>
              </a:xfrm>
              <a:prstGeom prst="line">
                <a:avLst/>
              </a:prstGeom>
              <a:noFill/>
              <a:ln w="9525" algn="ctr">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13" name="直接连接符 20"/>
              <p:cNvCxnSpPr>
                <a:cxnSpLocks noChangeShapeType="1"/>
              </p:cNvCxnSpPr>
              <p:nvPr/>
            </p:nvCxnSpPr>
            <p:spPr bwMode="auto">
              <a:xfrm>
                <a:off x="4012442" y="3985145"/>
                <a:ext cx="120618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14" name="TextBox 22"/>
              <p:cNvSpPr txBox="1">
                <a:spLocks noChangeArrowheads="1"/>
              </p:cNvSpPr>
              <p:nvPr/>
            </p:nvSpPr>
            <p:spPr bwMode="auto">
              <a:xfrm>
                <a:off x="3794075" y="3623795"/>
                <a:ext cx="13153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2000" b="1">
                    <a:solidFill>
                      <a:srgbClr val="FF0000"/>
                    </a:solidFill>
                  </a:rPr>
                  <a:t>给定长度</a:t>
                </a:r>
              </a:p>
            </p:txBody>
          </p:sp>
        </p:grpSp>
      </p:grpSp>
      <p:cxnSp>
        <p:nvCxnSpPr>
          <p:cNvPr id="91172" name="直接连接符 91171"/>
          <p:cNvCxnSpPr>
            <a:cxnSpLocks noChangeShapeType="1"/>
          </p:cNvCxnSpPr>
          <p:nvPr/>
        </p:nvCxnSpPr>
        <p:spPr bwMode="auto">
          <a:xfrm>
            <a:off x="5486400" y="2658907"/>
            <a:ext cx="714375" cy="0"/>
          </a:xfrm>
          <a:prstGeom prst="line">
            <a:avLst/>
          </a:prstGeom>
          <a:noFill/>
          <a:ln w="38100" algn="ctr">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合 3"/>
          <p:cNvGrpSpPr>
            <a:grpSpLocks/>
          </p:cNvGrpSpPr>
          <p:nvPr/>
        </p:nvGrpSpPr>
        <p:grpSpPr bwMode="auto">
          <a:xfrm>
            <a:off x="724974" y="4976299"/>
            <a:ext cx="4980368" cy="727075"/>
            <a:chOff x="1589347" y="5268033"/>
            <a:chExt cx="5625840" cy="726814"/>
          </a:xfrm>
        </p:grpSpPr>
        <p:sp>
          <p:nvSpPr>
            <p:cNvPr id="2" name="TextBox 1"/>
            <p:cNvSpPr txBox="1">
              <a:spLocks noRot="1" noChangeAspect="1" noMove="1" noResize="1" noEditPoints="1" noAdjustHandles="1" noChangeArrowheads="1" noChangeShapeType="1" noTextEdit="1"/>
            </p:cNvSpPr>
            <p:nvPr/>
          </p:nvSpPr>
          <p:spPr>
            <a:xfrm>
              <a:off x="1589347" y="5268033"/>
              <a:ext cx="5625840" cy="551882"/>
            </a:xfrm>
            <a:prstGeom prst="rect">
              <a:avLst/>
            </a:prstGeom>
            <a:blipFill rotWithShape="1">
              <a:blip r:embed="rId7"/>
              <a:stretch>
                <a:fillRect l="-217" t="-12222" b="-18889"/>
              </a:stretch>
            </a:blipFill>
          </p:spPr>
          <p:txBody>
            <a:bodyPr/>
            <a:lstStyle/>
            <a:p>
              <a:pPr>
                <a:defRPr/>
              </a:pPr>
              <a:r>
                <a:rPr lang="zh-CN" altLang="en-US">
                  <a:noFill/>
                </a:rPr>
                <a:t> </a:t>
              </a:r>
            </a:p>
          </p:txBody>
        </p:sp>
        <p:pic>
          <p:nvPicPr>
            <p:cNvPr id="12308" name="Picture 31" descr="C:\Documents and Settings\Administrator\桌面\2015年第9版资料\2015年第9版图\j4b20b.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62912" y="5342245"/>
              <a:ext cx="652602" cy="652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a:grpSpLocks/>
          </p:cNvGrpSpPr>
          <p:nvPr/>
        </p:nvGrpSpPr>
        <p:grpSpPr bwMode="auto">
          <a:xfrm>
            <a:off x="744406" y="5694363"/>
            <a:ext cx="4747756" cy="652462"/>
            <a:chOff x="1589347" y="5410485"/>
            <a:chExt cx="5625840" cy="652602"/>
          </a:xfrm>
        </p:grpSpPr>
        <p:sp>
          <p:nvSpPr>
            <p:cNvPr id="35" name="TextBox 34"/>
            <p:cNvSpPr txBox="1">
              <a:spLocks noRot="1" noChangeAspect="1" noMove="1" noResize="1" noEditPoints="1" noAdjustHandles="1" noChangeArrowheads="1" noChangeShapeType="1" noTextEdit="1"/>
            </p:cNvSpPr>
            <p:nvPr/>
          </p:nvSpPr>
          <p:spPr>
            <a:xfrm>
              <a:off x="1589347" y="5418161"/>
              <a:ext cx="5625840" cy="551882"/>
            </a:xfrm>
            <a:prstGeom prst="rect">
              <a:avLst/>
            </a:prstGeom>
            <a:blipFill rotWithShape="1">
              <a:blip r:embed="rId9"/>
              <a:stretch>
                <a:fillRect l="-217" t="-12088" b="-17582"/>
              </a:stretch>
            </a:blipFill>
          </p:spPr>
          <p:txBody>
            <a:bodyPr/>
            <a:lstStyle/>
            <a:p>
              <a:pPr>
                <a:defRPr/>
              </a:pPr>
              <a:r>
                <a:rPr lang="zh-CN" altLang="en-US">
                  <a:noFill/>
                </a:rPr>
                <a:t> </a:t>
              </a:r>
            </a:p>
          </p:txBody>
        </p:sp>
        <p:pic>
          <p:nvPicPr>
            <p:cNvPr id="12306" name="Picture 31" descr="C:\Documents and Settings\Administrator\桌面\2015年第9版资料\2015年第9版图\j4b20b.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9392" y="5410485"/>
              <a:ext cx="652602" cy="652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5" name="对象 4"/>
          <p:cNvGraphicFramePr>
            <a:graphicFrameLocks noChangeAspect="1"/>
          </p:cNvGraphicFramePr>
          <p:nvPr>
            <p:extLst>
              <p:ext uri="{D42A27DB-BD31-4B8C-83A1-F6EECF244321}">
                <p14:modId xmlns:p14="http://schemas.microsoft.com/office/powerpoint/2010/main" val="1799221610"/>
              </p:ext>
            </p:extLst>
          </p:nvPr>
        </p:nvGraphicFramePr>
        <p:xfrm>
          <a:off x="5532928" y="4994275"/>
          <a:ext cx="2693987" cy="427038"/>
        </p:xfrm>
        <a:graphic>
          <a:graphicData uri="http://schemas.openxmlformats.org/presentationml/2006/ole">
            <mc:AlternateContent xmlns:mc="http://schemas.openxmlformats.org/markup-compatibility/2006">
              <mc:Choice xmlns:v="urn:schemas-microsoft-com:vml" Requires="v">
                <p:oleObj spid="_x0000_s12376" name="公式" r:id="rId10" imgW="1524000" imgH="241300" progId="Equation.3">
                  <p:embed/>
                </p:oleObj>
              </mc:Choice>
              <mc:Fallback>
                <p:oleObj name="公式" r:id="rId10" imgW="1524000" imgH="241300" progId="Equation.3">
                  <p:embed/>
                  <p:pic>
                    <p:nvPicPr>
                      <p:cNvPr id="0" name="对象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32928" y="4994275"/>
                        <a:ext cx="269398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对象 37"/>
          <p:cNvGraphicFramePr>
            <a:graphicFrameLocks noChangeAspect="1"/>
          </p:cNvGraphicFramePr>
          <p:nvPr>
            <p:extLst>
              <p:ext uri="{D42A27DB-BD31-4B8C-83A1-F6EECF244321}">
                <p14:modId xmlns:p14="http://schemas.microsoft.com/office/powerpoint/2010/main" val="701002037"/>
              </p:ext>
            </p:extLst>
          </p:nvPr>
        </p:nvGraphicFramePr>
        <p:xfrm>
          <a:off x="5642465" y="5764213"/>
          <a:ext cx="2625725" cy="427037"/>
        </p:xfrm>
        <a:graphic>
          <a:graphicData uri="http://schemas.openxmlformats.org/presentationml/2006/ole">
            <mc:AlternateContent xmlns:mc="http://schemas.openxmlformats.org/markup-compatibility/2006">
              <mc:Choice xmlns:v="urn:schemas-microsoft-com:vml" Requires="v">
                <p:oleObj spid="_x0000_s12377" name="公式" r:id="rId12" imgW="1485900" imgH="241300" progId="Equation.3">
                  <p:embed/>
                </p:oleObj>
              </mc:Choice>
              <mc:Fallback>
                <p:oleObj name="公式" r:id="rId12" imgW="1485900" imgH="241300" progId="Equation.3">
                  <p:embed/>
                  <p:pic>
                    <p:nvPicPr>
                      <p:cNvPr id="0" name="对象 3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42465" y="5764213"/>
                        <a:ext cx="26257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1140">
                                            <p:txEl>
                                              <p:pRg st="0" end="0"/>
                                            </p:txEl>
                                          </p:spTgt>
                                        </p:tgtEl>
                                        <p:attrNameLst>
                                          <p:attrName>style.visibility</p:attrName>
                                        </p:attrNameLst>
                                      </p:cBhvr>
                                      <p:to>
                                        <p:strVal val="visible"/>
                                      </p:to>
                                    </p:set>
                                    <p:animEffect transition="in" filter="wipe(left)">
                                      <p:cBhvr>
                                        <p:cTn id="7" dur="300"/>
                                        <p:tgtEl>
                                          <p:spTgt spid="911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1141"/>
                                        </p:tgtEl>
                                        <p:attrNameLst>
                                          <p:attrName>style.visibility</p:attrName>
                                        </p:attrNameLst>
                                      </p:cBhvr>
                                      <p:to>
                                        <p:strVal val="visible"/>
                                      </p:to>
                                    </p:set>
                                    <p:animEffect transition="in" filter="wipe(left)">
                                      <p:cBhvr>
                                        <p:cTn id="12" dur="300"/>
                                        <p:tgtEl>
                                          <p:spTgt spid="911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91168"/>
                                        </p:tgtEl>
                                        <p:attrNameLst>
                                          <p:attrName>style.visibility</p:attrName>
                                        </p:attrNameLst>
                                      </p:cBhvr>
                                      <p:to>
                                        <p:strVal val="visible"/>
                                      </p:to>
                                    </p:set>
                                    <p:animEffect transition="in" filter="wipe(down)">
                                      <p:cBhvr>
                                        <p:cTn id="17" dur="2000"/>
                                        <p:tgtEl>
                                          <p:spTgt spid="911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2000"/>
                                        <p:tgtEl>
                                          <p:spTgt spid="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1000" fill="hold"/>
                                        <p:tgtEl>
                                          <p:spTgt spid="45"/>
                                        </p:tgtEl>
                                        <p:attrNameLst>
                                          <p:attrName>ppt_w</p:attrName>
                                        </p:attrNameLst>
                                      </p:cBhvr>
                                      <p:tavLst>
                                        <p:tav tm="0">
                                          <p:val>
                                            <p:fltVal val="0"/>
                                          </p:val>
                                        </p:tav>
                                        <p:tav tm="100000">
                                          <p:val>
                                            <p:strVal val="#ppt_w"/>
                                          </p:val>
                                        </p:tav>
                                      </p:tavLst>
                                    </p:anim>
                                    <p:anim calcmode="lin" valueType="num">
                                      <p:cBhvr>
                                        <p:cTn id="28" dur="1000" fill="hold"/>
                                        <p:tgtEl>
                                          <p:spTgt spid="45"/>
                                        </p:tgtEl>
                                        <p:attrNameLst>
                                          <p:attrName>ppt_h</p:attrName>
                                        </p:attrNameLst>
                                      </p:cBhvr>
                                      <p:tavLst>
                                        <p:tav tm="0">
                                          <p:val>
                                            <p:fltVal val="0"/>
                                          </p:val>
                                        </p:tav>
                                        <p:tav tm="100000">
                                          <p:val>
                                            <p:strVal val="#ppt_h"/>
                                          </p:val>
                                        </p:tav>
                                      </p:tavLst>
                                    </p:anim>
                                    <p:anim calcmode="lin" valueType="num">
                                      <p:cBhvr>
                                        <p:cTn id="29" dur="1000" fill="hold"/>
                                        <p:tgtEl>
                                          <p:spTgt spid="45"/>
                                        </p:tgtEl>
                                        <p:attrNameLst>
                                          <p:attrName>style.rotation</p:attrName>
                                        </p:attrNameLst>
                                      </p:cBhvr>
                                      <p:tavLst>
                                        <p:tav tm="0">
                                          <p:val>
                                            <p:fltVal val="90"/>
                                          </p:val>
                                        </p:tav>
                                        <p:tav tm="100000">
                                          <p:val>
                                            <p:fltVal val="0"/>
                                          </p:val>
                                        </p:tav>
                                      </p:tavLst>
                                    </p:anim>
                                    <p:animEffect transition="in" filter="fade">
                                      <p:cBhvr>
                                        <p:cTn id="30" dur="1000"/>
                                        <p:tgtEl>
                                          <p:spTgt spid="4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4" fill="hold" nodeType="clickEffect">
                                  <p:stCondLst>
                                    <p:cond delay="0"/>
                                  </p:stCondLst>
                                  <p:childTnLst>
                                    <p:set>
                                      <p:cBhvr>
                                        <p:cTn id="34" dur="1" fill="hold">
                                          <p:stCondLst>
                                            <p:cond delay="0"/>
                                          </p:stCondLst>
                                        </p:cTn>
                                        <p:tgtEl>
                                          <p:spTgt spid="91172"/>
                                        </p:tgtEl>
                                        <p:attrNameLst>
                                          <p:attrName>style.visibility</p:attrName>
                                        </p:attrNameLst>
                                      </p:cBhvr>
                                      <p:to>
                                        <p:strVal val="visible"/>
                                      </p:to>
                                    </p:set>
                                    <p:animEffect transition="in" filter="wipe(down)">
                                      <p:cBhvr>
                                        <p:cTn id="35" dur="3250"/>
                                        <p:tgtEl>
                                          <p:spTgt spid="9117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2750"/>
                                        <p:tgtEl>
                                          <p:spTgt spid="4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1000" fill="hold"/>
                                        <p:tgtEl>
                                          <p:spTgt spid="44"/>
                                        </p:tgtEl>
                                        <p:attrNameLst>
                                          <p:attrName>ppt_w</p:attrName>
                                        </p:attrNameLst>
                                      </p:cBhvr>
                                      <p:tavLst>
                                        <p:tav tm="0">
                                          <p:val>
                                            <p:fltVal val="0"/>
                                          </p:val>
                                        </p:tav>
                                        <p:tav tm="100000">
                                          <p:val>
                                            <p:strVal val="#ppt_w"/>
                                          </p:val>
                                        </p:tav>
                                      </p:tavLst>
                                    </p:anim>
                                    <p:anim calcmode="lin" valueType="num">
                                      <p:cBhvr>
                                        <p:cTn id="46" dur="1000" fill="hold"/>
                                        <p:tgtEl>
                                          <p:spTgt spid="44"/>
                                        </p:tgtEl>
                                        <p:attrNameLst>
                                          <p:attrName>ppt_h</p:attrName>
                                        </p:attrNameLst>
                                      </p:cBhvr>
                                      <p:tavLst>
                                        <p:tav tm="0">
                                          <p:val>
                                            <p:fltVal val="0"/>
                                          </p:val>
                                        </p:tav>
                                        <p:tav tm="100000">
                                          <p:val>
                                            <p:strVal val="#ppt_h"/>
                                          </p:val>
                                        </p:tav>
                                      </p:tavLst>
                                    </p:anim>
                                    <p:anim calcmode="lin" valueType="num">
                                      <p:cBhvr>
                                        <p:cTn id="47" dur="1000" fill="hold"/>
                                        <p:tgtEl>
                                          <p:spTgt spid="44"/>
                                        </p:tgtEl>
                                        <p:attrNameLst>
                                          <p:attrName>style.rotation</p:attrName>
                                        </p:attrNameLst>
                                      </p:cBhvr>
                                      <p:tavLst>
                                        <p:tav tm="0">
                                          <p:val>
                                            <p:fltVal val="90"/>
                                          </p:val>
                                        </p:tav>
                                        <p:tav tm="100000">
                                          <p:val>
                                            <p:fltVal val="0"/>
                                          </p:val>
                                        </p:tav>
                                      </p:tavLst>
                                    </p:anim>
                                    <p:animEffect transition="in" filter="fade">
                                      <p:cBhvr>
                                        <p:cTn id="48" dur="1000"/>
                                        <p:tgtEl>
                                          <p:spTgt spid="4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91164"/>
                                        </p:tgtEl>
                                        <p:attrNameLst>
                                          <p:attrName>style.visibility</p:attrName>
                                        </p:attrNameLst>
                                      </p:cBhvr>
                                      <p:to>
                                        <p:strVal val="visible"/>
                                      </p:to>
                                    </p:set>
                                    <p:animEffect transition="in" filter="wipe(left)">
                                      <p:cBhvr>
                                        <p:cTn id="53" dur="2000"/>
                                        <p:tgtEl>
                                          <p:spTgt spid="9116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2000"/>
                                        <p:tgtEl>
                                          <p:spTgt spid="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500"/>
                                        <p:tgtEl>
                                          <p:spTgt spid="5"/>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2250"/>
                                        <p:tgtEl>
                                          <p:spTgt spid="34"/>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nodeType="click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left)">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autoUpdateAnimBg="0"/>
      <p:bldP spid="91141" grpId="0" autoUpdateAnimBg="0"/>
      <p:bldP spid="91164" grpId="0"/>
      <p:bldP spid="42" grpId="0" animBg="1"/>
      <p:bldP spid="43" grpId="0" animBg="1"/>
      <p:bldP spid="44" grpId="0" animBg="1"/>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0A007A41-FD48-4C81-927D-B8D37E71FF58}" type="slidenum">
              <a:rPr kumimoji="0" lang="zh-CN" altLang="en-US" sz="2000" smtClean="0">
                <a:solidFill>
                  <a:srgbClr val="0000FF"/>
                </a:solidFill>
              </a:rPr>
              <a:pPr eaLnBrk="1" hangingPunct="1"/>
              <a:t>11</a:t>
            </a:fld>
            <a:endParaRPr kumimoji="0" lang="en-US" altLang="zh-CN" sz="2000" smtClean="0">
              <a:solidFill>
                <a:srgbClr val="0000FF"/>
              </a:solidFill>
            </a:endParaRPr>
          </a:p>
        </p:txBody>
      </p:sp>
      <p:sp>
        <p:nvSpPr>
          <p:cNvPr id="93188" name="Text Box 4"/>
          <p:cNvSpPr txBox="1">
            <a:spLocks noChangeArrowheads="1"/>
          </p:cNvSpPr>
          <p:nvPr/>
        </p:nvSpPr>
        <p:spPr bwMode="auto">
          <a:xfrm>
            <a:off x="543307" y="526942"/>
            <a:ext cx="845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6</a:t>
            </a:r>
            <a:r>
              <a:rPr lang="zh-CN" altLang="en-US" b="1" dirty="0">
                <a:latin typeface="宋体" pitchFamily="2" charset="-122"/>
              </a:rPr>
              <a:t>.最小实体实效状态(</a:t>
            </a:r>
            <a:r>
              <a:rPr lang="en-US" altLang="zh-CN" b="1" dirty="0"/>
              <a:t>LMVC</a:t>
            </a:r>
            <a:r>
              <a:rPr lang="en-US" altLang="zh-CN" b="1" dirty="0">
                <a:latin typeface="宋体" pitchFamily="2" charset="-122"/>
              </a:rPr>
              <a:t>)</a:t>
            </a:r>
            <a:r>
              <a:rPr lang="zh-CN" altLang="en-US" b="1" dirty="0"/>
              <a:t>和最小实体实效尺寸(</a:t>
            </a:r>
            <a:r>
              <a:rPr lang="en-US" altLang="zh-CN" b="1" dirty="0"/>
              <a:t>LMVS)</a:t>
            </a:r>
            <a:endParaRPr lang="zh-CN" altLang="en-US" b="1" dirty="0"/>
          </a:p>
        </p:txBody>
      </p:sp>
      <p:graphicFrame>
        <p:nvGraphicFramePr>
          <p:cNvPr id="93194" name="Object 10"/>
          <p:cNvGraphicFramePr>
            <a:graphicFrameLocks noChangeAspect="1"/>
          </p:cNvGraphicFramePr>
          <p:nvPr>
            <p:extLst>
              <p:ext uri="{D42A27DB-BD31-4B8C-83A1-F6EECF244321}">
                <p14:modId xmlns:p14="http://schemas.microsoft.com/office/powerpoint/2010/main" val="3300841262"/>
              </p:ext>
            </p:extLst>
          </p:nvPr>
        </p:nvGraphicFramePr>
        <p:xfrm>
          <a:off x="1698905" y="5306702"/>
          <a:ext cx="3894137" cy="638175"/>
        </p:xfrm>
        <a:graphic>
          <a:graphicData uri="http://schemas.openxmlformats.org/presentationml/2006/ole">
            <mc:AlternateContent xmlns:mc="http://schemas.openxmlformats.org/markup-compatibility/2006">
              <mc:Choice xmlns:v="urn:schemas-microsoft-com:vml" Requires="v">
                <p:oleObj spid="_x0000_s13426" name="公式" r:id="rId3" imgW="1473200" imgH="241300" progId="Equation.3">
                  <p:embed/>
                </p:oleObj>
              </mc:Choice>
              <mc:Fallback>
                <p:oleObj name="公式" r:id="rId3" imgW="1473200" imgH="2413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905" y="5306702"/>
                        <a:ext cx="3894137"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3195" name="Object 11"/>
          <p:cNvGraphicFramePr>
            <a:graphicFrameLocks noChangeAspect="1"/>
          </p:cNvGraphicFramePr>
          <p:nvPr>
            <p:extLst>
              <p:ext uri="{D42A27DB-BD31-4B8C-83A1-F6EECF244321}">
                <p14:modId xmlns:p14="http://schemas.microsoft.com/office/powerpoint/2010/main" val="4123505811"/>
              </p:ext>
            </p:extLst>
          </p:nvPr>
        </p:nvGraphicFramePr>
        <p:xfrm>
          <a:off x="1712936" y="3769488"/>
          <a:ext cx="3665537" cy="581025"/>
        </p:xfrm>
        <a:graphic>
          <a:graphicData uri="http://schemas.openxmlformats.org/presentationml/2006/ole">
            <mc:AlternateContent xmlns:mc="http://schemas.openxmlformats.org/markup-compatibility/2006">
              <mc:Choice xmlns:v="urn:schemas-microsoft-com:vml" Requires="v">
                <p:oleObj spid="_x0000_s13427" name="公式" r:id="rId5" imgW="1524000" imgH="241300" progId="Equation.3">
                  <p:embed/>
                </p:oleObj>
              </mc:Choice>
              <mc:Fallback>
                <p:oleObj name="公式" r:id="rId5" imgW="1524000" imgH="24130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2936" y="3769488"/>
                        <a:ext cx="36655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3197" name="Text Box 13"/>
          <p:cNvSpPr txBox="1">
            <a:spLocks noChangeArrowheads="1"/>
          </p:cNvSpPr>
          <p:nvPr/>
        </p:nvSpPr>
        <p:spPr bwMode="auto">
          <a:xfrm>
            <a:off x="418282" y="1866981"/>
            <a:ext cx="7827963"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smtClean="0"/>
              <a:t>         （</a:t>
            </a:r>
            <a:r>
              <a:rPr lang="en-US" altLang="zh-CN" b="1" dirty="0"/>
              <a:t>2</a:t>
            </a:r>
            <a:r>
              <a:rPr lang="zh-CN" altLang="en-US" b="1" dirty="0"/>
              <a:t>）</a:t>
            </a:r>
            <a:r>
              <a:rPr lang="en-US" altLang="zh-CN" b="1" dirty="0">
                <a:solidFill>
                  <a:srgbClr val="D60093"/>
                </a:solidFill>
              </a:rPr>
              <a:t>LMVS</a:t>
            </a:r>
            <a:r>
              <a:rPr lang="en-US" altLang="zh-CN" b="1" dirty="0"/>
              <a:t> —</a:t>
            </a:r>
            <a:r>
              <a:rPr lang="zh-CN" altLang="en-US" b="1" dirty="0"/>
              <a:t>是指在最小实体实效状态</a:t>
            </a:r>
            <a:r>
              <a:rPr lang="en-US" altLang="zh-CN" b="1" dirty="0">
                <a:solidFill>
                  <a:srgbClr val="FF3300"/>
                </a:solidFill>
              </a:rPr>
              <a:t>LMVC</a:t>
            </a:r>
            <a:r>
              <a:rPr lang="zh-CN" altLang="en-US" b="1" dirty="0" smtClean="0"/>
              <a:t>下体内作用</a:t>
            </a:r>
            <a:r>
              <a:rPr lang="zh-CN" altLang="en-US" b="1" dirty="0"/>
              <a:t>尺寸。</a:t>
            </a:r>
            <a:endParaRPr lang="en-US" altLang="zh-CN" b="1" dirty="0"/>
          </a:p>
        </p:txBody>
      </p:sp>
      <p:sp>
        <p:nvSpPr>
          <p:cNvPr id="93199" name="Text Box 15"/>
          <p:cNvSpPr txBox="1">
            <a:spLocks noChangeArrowheads="1"/>
          </p:cNvSpPr>
          <p:nvPr/>
        </p:nvSpPr>
        <p:spPr bwMode="auto">
          <a:xfrm>
            <a:off x="473504" y="888331"/>
            <a:ext cx="803943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b="1" dirty="0">
                <a:latin typeface="宋体" pitchFamily="2" charset="-122"/>
              </a:rPr>
              <a:t>    （</a:t>
            </a:r>
            <a:r>
              <a:rPr lang="en-US" altLang="zh-CN" b="1" dirty="0">
                <a:latin typeface="宋体" pitchFamily="2" charset="-122"/>
              </a:rPr>
              <a:t>1</a:t>
            </a:r>
            <a:r>
              <a:rPr lang="zh-CN" altLang="en-US" b="1" dirty="0">
                <a:latin typeface="宋体" pitchFamily="2" charset="-122"/>
              </a:rPr>
              <a:t>）</a:t>
            </a:r>
            <a:r>
              <a:rPr lang="en-US" altLang="zh-CN" b="1" dirty="0">
                <a:solidFill>
                  <a:srgbClr val="D60093"/>
                </a:solidFill>
              </a:rPr>
              <a:t>LMVC</a:t>
            </a:r>
            <a:r>
              <a:rPr lang="zh-CN" altLang="en-US" b="1" dirty="0">
                <a:latin typeface="宋体" pitchFamily="2" charset="-122"/>
              </a:rPr>
              <a:t>是指实际要素在给定长度上处于最小实体状态</a:t>
            </a:r>
            <a:r>
              <a:rPr lang="en-US" altLang="zh-CN" b="1" dirty="0">
                <a:latin typeface="宋体" pitchFamily="2" charset="-122"/>
              </a:rPr>
              <a:t>LMC</a:t>
            </a:r>
            <a:r>
              <a:rPr lang="zh-CN" altLang="en-US" b="1" dirty="0">
                <a:latin typeface="宋体" pitchFamily="2" charset="-122"/>
              </a:rPr>
              <a:t>且其中心要素的 </a:t>
            </a:r>
            <a:r>
              <a:rPr lang="en-US" altLang="zh-CN" b="1" i="1" dirty="0">
                <a:solidFill>
                  <a:srgbClr val="FF3300"/>
                </a:solidFill>
              </a:rPr>
              <a:t>f</a:t>
            </a:r>
            <a:r>
              <a:rPr lang="zh-CN" altLang="en-US" b="1" baseline="-30000" dirty="0">
                <a:solidFill>
                  <a:srgbClr val="FF3300"/>
                </a:solidFill>
                <a:latin typeface="宋体" pitchFamily="2" charset="-122"/>
              </a:rPr>
              <a:t>几何</a:t>
            </a:r>
            <a:r>
              <a:rPr lang="zh-CN" altLang="en-US" b="1" dirty="0">
                <a:solidFill>
                  <a:srgbClr val="FF3300"/>
                </a:solidFill>
              </a:rPr>
              <a:t>=  </a:t>
            </a:r>
            <a:r>
              <a:rPr lang="en-US" altLang="zh-CN" b="1" i="1" dirty="0">
                <a:solidFill>
                  <a:srgbClr val="FF3300"/>
                </a:solidFill>
              </a:rPr>
              <a:t>t</a:t>
            </a:r>
            <a:r>
              <a:rPr lang="zh-CN" altLang="en-US" b="1" baseline="-30000" dirty="0">
                <a:solidFill>
                  <a:srgbClr val="FF3300"/>
                </a:solidFill>
                <a:latin typeface="宋体" pitchFamily="2" charset="-122"/>
              </a:rPr>
              <a:t>几何  </a:t>
            </a:r>
            <a:r>
              <a:rPr lang="zh-CN" altLang="en-US" b="1" dirty="0">
                <a:latin typeface="宋体" pitchFamily="2" charset="-122"/>
              </a:rPr>
              <a:t>时综合极限状态。</a:t>
            </a:r>
            <a:r>
              <a:rPr lang="zh-CN" altLang="en-US" b="1" dirty="0"/>
              <a:t> </a:t>
            </a:r>
          </a:p>
        </p:txBody>
      </p:sp>
      <p:grpSp>
        <p:nvGrpSpPr>
          <p:cNvPr id="3" name="组合 2"/>
          <p:cNvGrpSpPr>
            <a:grpSpLocks/>
          </p:cNvGrpSpPr>
          <p:nvPr/>
        </p:nvGrpSpPr>
        <p:grpSpPr bwMode="auto">
          <a:xfrm>
            <a:off x="1001713" y="4343089"/>
            <a:ext cx="6835775" cy="885825"/>
            <a:chOff x="838200" y="4383088"/>
            <a:chExt cx="6835775" cy="884949"/>
          </a:xfrm>
        </p:grpSpPr>
        <p:graphicFrame>
          <p:nvGraphicFramePr>
            <p:cNvPr id="13324" name="Object 18"/>
            <p:cNvGraphicFramePr>
              <a:graphicFrameLocks noChangeAspect="1"/>
            </p:cNvGraphicFramePr>
            <p:nvPr/>
          </p:nvGraphicFramePr>
          <p:xfrm>
            <a:off x="838200" y="4383088"/>
            <a:ext cx="6835775" cy="827087"/>
          </p:xfrm>
          <a:graphic>
            <a:graphicData uri="http://schemas.openxmlformats.org/presentationml/2006/ole">
              <mc:AlternateContent xmlns:mc="http://schemas.openxmlformats.org/markup-compatibility/2006">
                <mc:Choice xmlns:v="urn:schemas-microsoft-com:vml" Requires="v">
                  <p:oleObj spid="_x0000_s13428" name="公式" r:id="rId7" imgW="1993900" imgH="241300" progId="Equation.3">
                    <p:embed/>
                  </p:oleObj>
                </mc:Choice>
                <mc:Fallback>
                  <p:oleObj name="公式" r:id="rId7" imgW="1993900" imgH="241300"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4383088"/>
                          <a:ext cx="683577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325" name="Picture 15" descr="C:\Documents and Settings\Administrator\桌面\2015年第9版资料\2015年第9版图\j4b20c.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69019" y="4521769"/>
              <a:ext cx="869098" cy="74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a:grpSpLocks/>
          </p:cNvGrpSpPr>
          <p:nvPr/>
        </p:nvGrpSpPr>
        <p:grpSpPr bwMode="auto">
          <a:xfrm>
            <a:off x="974725" y="2992485"/>
            <a:ext cx="6181725" cy="760412"/>
            <a:chOff x="974725" y="2814638"/>
            <a:chExt cx="6181725" cy="761078"/>
          </a:xfrm>
        </p:grpSpPr>
        <p:graphicFrame>
          <p:nvGraphicFramePr>
            <p:cNvPr id="13322" name="Object 16"/>
            <p:cNvGraphicFramePr>
              <a:graphicFrameLocks noChangeAspect="1"/>
            </p:cNvGraphicFramePr>
            <p:nvPr/>
          </p:nvGraphicFramePr>
          <p:xfrm>
            <a:off x="974725" y="2814638"/>
            <a:ext cx="6181725" cy="638175"/>
          </p:xfrm>
          <a:graphic>
            <a:graphicData uri="http://schemas.openxmlformats.org/presentationml/2006/ole">
              <mc:AlternateContent xmlns:mc="http://schemas.openxmlformats.org/markup-compatibility/2006">
                <mc:Choice xmlns:v="urn:schemas-microsoft-com:vml" Requires="v">
                  <p:oleObj spid="_x0000_s13429" name="公式" r:id="rId10" imgW="2336800" imgH="241300" progId="Equation.3">
                    <p:embed/>
                  </p:oleObj>
                </mc:Choice>
                <mc:Fallback>
                  <p:oleObj name="公式" r:id="rId10" imgW="2336800" imgH="241300" progId="Equation.3">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4725" y="2814638"/>
                          <a:ext cx="6181725"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13323" name="Picture 15" descr="C:\Documents and Settings\Administrator\桌面\2015年第9版资料\2015年第9版图\j4b20c.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96333" y="2843297"/>
              <a:ext cx="845960" cy="732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8">
                                            <p:txEl>
                                              <p:pRg st="0" end="0"/>
                                            </p:txEl>
                                          </p:spTgt>
                                        </p:tgtEl>
                                        <p:attrNameLst>
                                          <p:attrName>style.visibility</p:attrName>
                                        </p:attrNameLst>
                                      </p:cBhvr>
                                      <p:to>
                                        <p:strVal val="visible"/>
                                      </p:to>
                                    </p:set>
                                    <p:animEffect transition="in" filter="wipe(left)">
                                      <p:cBhvr>
                                        <p:cTn id="7" dur="300"/>
                                        <p:tgtEl>
                                          <p:spTgt spid="931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199"/>
                                        </p:tgtEl>
                                        <p:attrNameLst>
                                          <p:attrName>style.visibility</p:attrName>
                                        </p:attrNameLst>
                                      </p:cBhvr>
                                      <p:to>
                                        <p:strVal val="visible"/>
                                      </p:to>
                                    </p:set>
                                    <p:animEffect transition="in" filter="wipe(left)">
                                      <p:cBhvr>
                                        <p:cTn id="12" dur="300"/>
                                        <p:tgtEl>
                                          <p:spTgt spid="931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3197"/>
                                        </p:tgtEl>
                                        <p:attrNameLst>
                                          <p:attrName>style.visibility</p:attrName>
                                        </p:attrNameLst>
                                      </p:cBhvr>
                                      <p:to>
                                        <p:strVal val="visible"/>
                                      </p:to>
                                    </p:set>
                                    <p:animEffect transition="in" filter="wipe(left)">
                                      <p:cBhvr>
                                        <p:cTn id="17" dur="300"/>
                                        <p:tgtEl>
                                          <p:spTgt spid="931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93195"/>
                                        </p:tgtEl>
                                        <p:attrNameLst>
                                          <p:attrName>style.visibility</p:attrName>
                                        </p:attrNameLst>
                                      </p:cBhvr>
                                      <p:to>
                                        <p:strVal val="visible"/>
                                      </p:to>
                                    </p:set>
                                    <p:animEffect transition="in" filter="wipe(left)">
                                      <p:cBhvr>
                                        <p:cTn id="27" dur="500"/>
                                        <p:tgtEl>
                                          <p:spTgt spid="931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3194"/>
                                        </p:tgtEl>
                                        <p:attrNameLst>
                                          <p:attrName>style.visibility</p:attrName>
                                        </p:attrNameLst>
                                      </p:cBhvr>
                                      <p:to>
                                        <p:strVal val="visible"/>
                                      </p:to>
                                    </p:set>
                                    <p:animEffect transition="in" filter="wipe(left)">
                                      <p:cBhvr>
                                        <p:cTn id="37" dur="500"/>
                                        <p:tgtEl>
                                          <p:spTgt spid="93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build="p" autoUpdateAnimBg="0"/>
      <p:bldP spid="93197" grpId="0" autoUpdateAnimBg="0"/>
      <p:bldP spid="9319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A8B3C63-6BC9-4194-B95E-7E56889399A1}" type="slidenum">
              <a:rPr kumimoji="0" lang="zh-CN" altLang="en-US" sz="2000" smtClean="0">
                <a:solidFill>
                  <a:srgbClr val="0000FF"/>
                </a:solidFill>
              </a:rPr>
              <a:pPr eaLnBrk="1" hangingPunct="1"/>
              <a:t>12</a:t>
            </a:fld>
            <a:endParaRPr kumimoji="0" lang="en-US" altLang="zh-CN" sz="2000" smtClean="0">
              <a:solidFill>
                <a:srgbClr val="0000FF"/>
              </a:solidFill>
            </a:endParaRPr>
          </a:p>
        </p:txBody>
      </p:sp>
      <p:sp>
        <p:nvSpPr>
          <p:cNvPr id="19460" name="Text Box 4"/>
          <p:cNvSpPr txBox="1">
            <a:spLocks noChangeArrowheads="1"/>
          </p:cNvSpPr>
          <p:nvPr/>
        </p:nvSpPr>
        <p:spPr bwMode="auto">
          <a:xfrm>
            <a:off x="1085917" y="515940"/>
            <a:ext cx="2284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7. </a:t>
            </a:r>
            <a:r>
              <a:rPr lang="zh-CN" altLang="en-US" b="1" dirty="0">
                <a:latin typeface="宋体" pitchFamily="2" charset="-122"/>
              </a:rPr>
              <a:t>边界</a:t>
            </a:r>
            <a:r>
              <a:rPr lang="zh-CN" altLang="en-US" b="1" dirty="0"/>
              <a:t> </a:t>
            </a:r>
          </a:p>
        </p:txBody>
      </p:sp>
      <p:sp>
        <p:nvSpPr>
          <p:cNvPr id="19461" name="Text Box 5"/>
          <p:cNvSpPr txBox="1">
            <a:spLocks noChangeArrowheads="1"/>
          </p:cNvSpPr>
          <p:nvPr/>
        </p:nvSpPr>
        <p:spPr bwMode="auto">
          <a:xfrm>
            <a:off x="695920" y="1007752"/>
            <a:ext cx="7754177"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b="1" dirty="0"/>
              <a:t>          边界是设计给定的具有理想形状的极限包容面（既包括内表面，也包括外表面）。</a:t>
            </a:r>
          </a:p>
        </p:txBody>
      </p:sp>
      <p:sp>
        <p:nvSpPr>
          <p:cNvPr id="19462" name="Text Box 6"/>
          <p:cNvSpPr txBox="1">
            <a:spLocks noChangeArrowheads="1"/>
          </p:cNvSpPr>
          <p:nvPr/>
        </p:nvSpPr>
        <p:spPr bwMode="auto">
          <a:xfrm>
            <a:off x="1327400" y="2026569"/>
            <a:ext cx="6309775"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单一要素的边界没有方向和位置的约束。</a:t>
            </a:r>
          </a:p>
        </p:txBody>
      </p:sp>
      <p:sp>
        <p:nvSpPr>
          <p:cNvPr id="19493" name="Line 37"/>
          <p:cNvSpPr>
            <a:spLocks noChangeShapeType="1"/>
          </p:cNvSpPr>
          <p:nvPr/>
        </p:nvSpPr>
        <p:spPr bwMode="auto">
          <a:xfrm>
            <a:off x="4886325" y="3800475"/>
            <a:ext cx="2700338"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94" name="Line 38"/>
          <p:cNvSpPr>
            <a:spLocks noChangeShapeType="1"/>
          </p:cNvSpPr>
          <p:nvPr/>
        </p:nvSpPr>
        <p:spPr bwMode="auto">
          <a:xfrm>
            <a:off x="4900613" y="5300663"/>
            <a:ext cx="2700337"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9497" name="Group 41"/>
          <p:cNvGrpSpPr>
            <a:grpSpLocks/>
          </p:cNvGrpSpPr>
          <p:nvPr/>
        </p:nvGrpSpPr>
        <p:grpSpPr bwMode="auto">
          <a:xfrm>
            <a:off x="3843338" y="3176588"/>
            <a:ext cx="4943475" cy="2874962"/>
            <a:chOff x="2403" y="1560"/>
            <a:chExt cx="3114" cy="1811"/>
          </a:xfrm>
        </p:grpSpPr>
        <p:pic>
          <p:nvPicPr>
            <p:cNvPr id="14351" name="Picture 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3" y="1560"/>
              <a:ext cx="3114" cy="1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52" name="Line 39"/>
            <p:cNvSpPr>
              <a:spLocks noChangeShapeType="1"/>
            </p:cNvSpPr>
            <p:nvPr/>
          </p:nvSpPr>
          <p:spPr bwMode="auto">
            <a:xfrm>
              <a:off x="3069" y="1800"/>
              <a:ext cx="0" cy="119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353" name="Line 40"/>
            <p:cNvSpPr>
              <a:spLocks noChangeShapeType="1"/>
            </p:cNvSpPr>
            <p:nvPr/>
          </p:nvSpPr>
          <p:spPr bwMode="auto">
            <a:xfrm>
              <a:off x="4770" y="1872"/>
              <a:ext cx="0" cy="113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498" name="Text Box 42"/>
          <p:cNvSpPr txBox="1">
            <a:spLocks noChangeArrowheads="1"/>
          </p:cNvSpPr>
          <p:nvPr/>
        </p:nvSpPr>
        <p:spPr bwMode="auto">
          <a:xfrm>
            <a:off x="993775" y="2532063"/>
            <a:ext cx="4308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例如 下图：</a:t>
            </a:r>
          </a:p>
        </p:txBody>
      </p:sp>
      <p:grpSp>
        <p:nvGrpSpPr>
          <p:cNvPr id="19502" name="Group 46"/>
          <p:cNvGrpSpPr>
            <a:grpSpLocks/>
          </p:cNvGrpSpPr>
          <p:nvPr/>
        </p:nvGrpSpPr>
        <p:grpSpPr bwMode="auto">
          <a:xfrm>
            <a:off x="440656" y="3476625"/>
            <a:ext cx="3376613" cy="2251075"/>
            <a:chOff x="164" y="2190"/>
            <a:chExt cx="2127" cy="1418"/>
          </a:xfrm>
        </p:grpSpPr>
        <p:pic>
          <p:nvPicPr>
            <p:cNvPr id="14347" name="Picture 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 y="2190"/>
              <a:ext cx="2127" cy="1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348" name="Group 43"/>
            <p:cNvGrpSpPr>
              <a:grpSpLocks/>
            </p:cNvGrpSpPr>
            <p:nvPr/>
          </p:nvGrpSpPr>
          <p:grpSpPr bwMode="auto">
            <a:xfrm rot="-5400000">
              <a:off x="220" y="2255"/>
              <a:ext cx="281" cy="268"/>
              <a:chOff x="3748" y="647"/>
              <a:chExt cx="400" cy="382"/>
            </a:xfrm>
          </p:grpSpPr>
          <p:sp>
            <p:nvSpPr>
              <p:cNvPr id="14349" name="Oval 44"/>
              <p:cNvSpPr>
                <a:spLocks noChangeArrowheads="1"/>
              </p:cNvSpPr>
              <p:nvPr/>
            </p:nvSpPr>
            <p:spPr bwMode="auto">
              <a:xfrm>
                <a:off x="3748" y="647"/>
                <a:ext cx="400" cy="382"/>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50" name="WordArt 45"/>
              <p:cNvSpPr>
                <a:spLocks noChangeArrowheads="1" noChangeShapeType="1" noTextEdit="1"/>
              </p:cNvSpPr>
              <p:nvPr/>
            </p:nvSpPr>
            <p:spPr bwMode="auto">
              <a:xfrm>
                <a:off x="3813" y="738"/>
                <a:ext cx="257" cy="21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E</a:t>
                </a:r>
                <a:endParaRPr lang="zh-CN" altLang="en-US" sz="3600" kern="10">
                  <a:ln w="9525">
                    <a:solidFill>
                      <a:srgbClr val="000000"/>
                    </a:solidFill>
                    <a:round/>
                    <a:headEnd/>
                    <a:tailEnd/>
                  </a:ln>
                  <a:solidFill>
                    <a:srgbClr val="000000"/>
                  </a:solidFill>
                  <a:latin typeface="宋体"/>
                  <a:ea typeface="宋体"/>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9460"/>
                                        </p:tgtEl>
                                        <p:attrNameLst>
                                          <p:attrName>style.visibility</p:attrName>
                                        </p:attrNameLst>
                                      </p:cBhvr>
                                      <p:to>
                                        <p:strVal val="visible"/>
                                      </p:to>
                                    </p:set>
                                    <p:animEffect transition="in" filter="wipe(left)">
                                      <p:cBhvr>
                                        <p:cTn id="7" dur="300"/>
                                        <p:tgtEl>
                                          <p:spTgt spid="194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9461"/>
                                        </p:tgtEl>
                                        <p:attrNameLst>
                                          <p:attrName>style.visibility</p:attrName>
                                        </p:attrNameLst>
                                      </p:cBhvr>
                                      <p:to>
                                        <p:strVal val="visible"/>
                                      </p:to>
                                    </p:set>
                                    <p:animEffect transition="in" filter="wipe(left)">
                                      <p:cBhvr>
                                        <p:cTn id="12" dur="300"/>
                                        <p:tgtEl>
                                          <p:spTgt spid="194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9462"/>
                                        </p:tgtEl>
                                        <p:attrNameLst>
                                          <p:attrName>style.visibility</p:attrName>
                                        </p:attrNameLst>
                                      </p:cBhvr>
                                      <p:to>
                                        <p:strVal val="visible"/>
                                      </p:to>
                                    </p:set>
                                    <p:animEffect transition="in" filter="wipe(left)">
                                      <p:cBhvr>
                                        <p:cTn id="17" dur="300"/>
                                        <p:tgtEl>
                                          <p:spTgt spid="194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9498"/>
                                        </p:tgtEl>
                                        <p:attrNameLst>
                                          <p:attrName>style.visibility</p:attrName>
                                        </p:attrNameLst>
                                      </p:cBhvr>
                                      <p:to>
                                        <p:strVal val="visible"/>
                                      </p:to>
                                    </p:set>
                                    <p:animEffect transition="in" filter="wipe(left)">
                                      <p:cBhvr>
                                        <p:cTn id="22" dur="300"/>
                                        <p:tgtEl>
                                          <p:spTgt spid="1949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nodeType="clickEffect">
                                  <p:stCondLst>
                                    <p:cond delay="0"/>
                                  </p:stCondLst>
                                  <p:childTnLst>
                                    <p:set>
                                      <p:cBhvr>
                                        <p:cTn id="26" dur="1" fill="hold">
                                          <p:stCondLst>
                                            <p:cond delay="0"/>
                                          </p:stCondLst>
                                        </p:cTn>
                                        <p:tgtEl>
                                          <p:spTgt spid="19502"/>
                                        </p:tgtEl>
                                        <p:attrNameLst>
                                          <p:attrName>style.visibility</p:attrName>
                                        </p:attrNameLst>
                                      </p:cBhvr>
                                      <p:to>
                                        <p:strVal val="visible"/>
                                      </p:to>
                                    </p:set>
                                    <p:anim calcmode="lin" valueType="num">
                                      <p:cBhvr additive="base">
                                        <p:cTn id="27" dur="500" fill="hold"/>
                                        <p:tgtEl>
                                          <p:spTgt spid="19502"/>
                                        </p:tgtEl>
                                        <p:attrNameLst>
                                          <p:attrName>ppt_x</p:attrName>
                                        </p:attrNameLst>
                                      </p:cBhvr>
                                      <p:tavLst>
                                        <p:tav tm="0">
                                          <p:val>
                                            <p:strVal val="0-#ppt_w/2"/>
                                          </p:val>
                                        </p:tav>
                                        <p:tav tm="100000">
                                          <p:val>
                                            <p:strVal val="#ppt_x"/>
                                          </p:val>
                                        </p:tav>
                                      </p:tavLst>
                                    </p:anim>
                                    <p:anim calcmode="lin" valueType="num">
                                      <p:cBhvr additive="base">
                                        <p:cTn id="28" dur="500" fill="hold"/>
                                        <p:tgtEl>
                                          <p:spTgt spid="19502"/>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nodeType="clickEffect">
                                  <p:stCondLst>
                                    <p:cond delay="0"/>
                                  </p:stCondLst>
                                  <p:childTnLst>
                                    <p:set>
                                      <p:cBhvr>
                                        <p:cTn id="32" dur="1" fill="hold">
                                          <p:stCondLst>
                                            <p:cond delay="0"/>
                                          </p:stCondLst>
                                        </p:cTn>
                                        <p:tgtEl>
                                          <p:spTgt spid="19497"/>
                                        </p:tgtEl>
                                        <p:attrNameLst>
                                          <p:attrName>style.visibility</p:attrName>
                                        </p:attrNameLst>
                                      </p:cBhvr>
                                      <p:to>
                                        <p:strVal val="visible"/>
                                      </p:to>
                                    </p:set>
                                    <p:anim calcmode="lin" valueType="num">
                                      <p:cBhvr additive="base">
                                        <p:cTn id="33" dur="500" fill="hold"/>
                                        <p:tgtEl>
                                          <p:spTgt spid="19497"/>
                                        </p:tgtEl>
                                        <p:attrNameLst>
                                          <p:attrName>ppt_x</p:attrName>
                                        </p:attrNameLst>
                                      </p:cBhvr>
                                      <p:tavLst>
                                        <p:tav tm="0">
                                          <p:val>
                                            <p:strVal val="1+#ppt_w/2"/>
                                          </p:val>
                                        </p:tav>
                                        <p:tav tm="100000">
                                          <p:val>
                                            <p:strVal val="#ppt_x"/>
                                          </p:val>
                                        </p:tav>
                                      </p:tavLst>
                                    </p:anim>
                                    <p:anim calcmode="lin" valueType="num">
                                      <p:cBhvr additive="base">
                                        <p:cTn id="34" dur="500" fill="hold"/>
                                        <p:tgtEl>
                                          <p:spTgt spid="19497"/>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19493"/>
                                        </p:tgtEl>
                                        <p:attrNameLst>
                                          <p:attrName>style.visibility</p:attrName>
                                        </p:attrNameLst>
                                      </p:cBhvr>
                                      <p:to>
                                        <p:strVal val="visible"/>
                                      </p:to>
                                    </p:set>
                                    <p:anim calcmode="lin" valueType="num">
                                      <p:cBhvr>
                                        <p:cTn id="39" dur="500" fill="hold"/>
                                        <p:tgtEl>
                                          <p:spTgt spid="19493"/>
                                        </p:tgtEl>
                                        <p:attrNameLst>
                                          <p:attrName>ppt_x</p:attrName>
                                        </p:attrNameLst>
                                      </p:cBhvr>
                                      <p:tavLst>
                                        <p:tav tm="0">
                                          <p:val>
                                            <p:strVal val="#ppt_x-#ppt_w/2"/>
                                          </p:val>
                                        </p:tav>
                                        <p:tav tm="100000">
                                          <p:val>
                                            <p:strVal val="#ppt_x"/>
                                          </p:val>
                                        </p:tav>
                                      </p:tavLst>
                                    </p:anim>
                                    <p:anim calcmode="lin" valueType="num">
                                      <p:cBhvr>
                                        <p:cTn id="40" dur="500" fill="hold"/>
                                        <p:tgtEl>
                                          <p:spTgt spid="19493"/>
                                        </p:tgtEl>
                                        <p:attrNameLst>
                                          <p:attrName>ppt_y</p:attrName>
                                        </p:attrNameLst>
                                      </p:cBhvr>
                                      <p:tavLst>
                                        <p:tav tm="0">
                                          <p:val>
                                            <p:strVal val="#ppt_y"/>
                                          </p:val>
                                        </p:tav>
                                        <p:tav tm="100000">
                                          <p:val>
                                            <p:strVal val="#ppt_y"/>
                                          </p:val>
                                        </p:tav>
                                      </p:tavLst>
                                    </p:anim>
                                    <p:anim calcmode="lin" valueType="num">
                                      <p:cBhvr>
                                        <p:cTn id="41" dur="500" fill="hold"/>
                                        <p:tgtEl>
                                          <p:spTgt spid="19493"/>
                                        </p:tgtEl>
                                        <p:attrNameLst>
                                          <p:attrName>ppt_w</p:attrName>
                                        </p:attrNameLst>
                                      </p:cBhvr>
                                      <p:tavLst>
                                        <p:tav tm="0">
                                          <p:val>
                                            <p:fltVal val="0"/>
                                          </p:val>
                                        </p:tav>
                                        <p:tav tm="100000">
                                          <p:val>
                                            <p:strVal val="#ppt_w"/>
                                          </p:val>
                                        </p:tav>
                                      </p:tavLst>
                                    </p:anim>
                                    <p:anim calcmode="lin" valueType="num">
                                      <p:cBhvr>
                                        <p:cTn id="42" dur="500" fill="hold"/>
                                        <p:tgtEl>
                                          <p:spTgt spid="19493"/>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19494"/>
                                        </p:tgtEl>
                                        <p:attrNameLst>
                                          <p:attrName>style.visibility</p:attrName>
                                        </p:attrNameLst>
                                      </p:cBhvr>
                                      <p:to>
                                        <p:strVal val="visible"/>
                                      </p:to>
                                    </p:set>
                                    <p:anim calcmode="lin" valueType="num">
                                      <p:cBhvr>
                                        <p:cTn id="47" dur="500" fill="hold"/>
                                        <p:tgtEl>
                                          <p:spTgt spid="19494"/>
                                        </p:tgtEl>
                                        <p:attrNameLst>
                                          <p:attrName>ppt_x</p:attrName>
                                        </p:attrNameLst>
                                      </p:cBhvr>
                                      <p:tavLst>
                                        <p:tav tm="0">
                                          <p:val>
                                            <p:strVal val="#ppt_x-#ppt_w/2"/>
                                          </p:val>
                                        </p:tav>
                                        <p:tav tm="100000">
                                          <p:val>
                                            <p:strVal val="#ppt_x"/>
                                          </p:val>
                                        </p:tav>
                                      </p:tavLst>
                                    </p:anim>
                                    <p:anim calcmode="lin" valueType="num">
                                      <p:cBhvr>
                                        <p:cTn id="48" dur="500" fill="hold"/>
                                        <p:tgtEl>
                                          <p:spTgt spid="19494"/>
                                        </p:tgtEl>
                                        <p:attrNameLst>
                                          <p:attrName>ppt_y</p:attrName>
                                        </p:attrNameLst>
                                      </p:cBhvr>
                                      <p:tavLst>
                                        <p:tav tm="0">
                                          <p:val>
                                            <p:strVal val="#ppt_y"/>
                                          </p:val>
                                        </p:tav>
                                        <p:tav tm="100000">
                                          <p:val>
                                            <p:strVal val="#ppt_y"/>
                                          </p:val>
                                        </p:tav>
                                      </p:tavLst>
                                    </p:anim>
                                    <p:anim calcmode="lin" valueType="num">
                                      <p:cBhvr>
                                        <p:cTn id="49" dur="500" fill="hold"/>
                                        <p:tgtEl>
                                          <p:spTgt spid="19494"/>
                                        </p:tgtEl>
                                        <p:attrNameLst>
                                          <p:attrName>ppt_w</p:attrName>
                                        </p:attrNameLst>
                                      </p:cBhvr>
                                      <p:tavLst>
                                        <p:tav tm="0">
                                          <p:val>
                                            <p:fltVal val="0"/>
                                          </p:val>
                                        </p:tav>
                                        <p:tav tm="100000">
                                          <p:val>
                                            <p:strVal val="#ppt_w"/>
                                          </p:val>
                                        </p:tav>
                                      </p:tavLst>
                                    </p:anim>
                                    <p:anim calcmode="lin" valueType="num">
                                      <p:cBhvr>
                                        <p:cTn id="50" dur="500" fill="hold"/>
                                        <p:tgtEl>
                                          <p:spTgt spid="194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1" grpId="0" autoUpdateAnimBg="0"/>
      <p:bldP spid="19462" grpId="0" autoUpdateAnimBg="0"/>
      <p:bldP spid="19493" grpId="0" animBg="1"/>
      <p:bldP spid="19494" grpId="0" animBg="1"/>
      <p:bldP spid="1949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77709F9-E671-49E9-A5F0-FE24B1D06FAE}" type="slidenum">
              <a:rPr kumimoji="0" lang="zh-CN" altLang="en-US" sz="2000" smtClean="0">
                <a:solidFill>
                  <a:srgbClr val="0000FF"/>
                </a:solidFill>
              </a:rPr>
              <a:pPr eaLnBrk="1" hangingPunct="1"/>
              <a:t>13</a:t>
            </a:fld>
            <a:endParaRPr kumimoji="0" lang="en-US" altLang="zh-CN" sz="2000" smtClean="0">
              <a:solidFill>
                <a:srgbClr val="0000FF"/>
              </a:solidFill>
            </a:endParaRPr>
          </a:p>
        </p:txBody>
      </p:sp>
      <p:sp>
        <p:nvSpPr>
          <p:cNvPr id="57348" name="Text Box 4"/>
          <p:cNvSpPr txBox="1">
            <a:spLocks noChangeArrowheads="1"/>
          </p:cNvSpPr>
          <p:nvPr/>
        </p:nvSpPr>
        <p:spPr bwMode="auto">
          <a:xfrm>
            <a:off x="500063" y="557754"/>
            <a:ext cx="803275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sz="2800" b="1" dirty="0"/>
              <a:t>关联要素的边界应与基准保持图样上给定的方向或位置关系。</a:t>
            </a:r>
          </a:p>
        </p:txBody>
      </p:sp>
      <p:grpSp>
        <p:nvGrpSpPr>
          <p:cNvPr id="57425" name="Group 81"/>
          <p:cNvGrpSpPr>
            <a:grpSpLocks/>
          </p:cNvGrpSpPr>
          <p:nvPr/>
        </p:nvGrpSpPr>
        <p:grpSpPr bwMode="auto">
          <a:xfrm>
            <a:off x="4179888" y="1619250"/>
            <a:ext cx="3025775" cy="2882900"/>
            <a:chOff x="2903" y="1100"/>
            <a:chExt cx="1906" cy="1816"/>
          </a:xfrm>
        </p:grpSpPr>
        <p:sp>
          <p:nvSpPr>
            <p:cNvPr id="15389" name="Text Box 62"/>
            <p:cNvSpPr txBox="1">
              <a:spLocks noChangeArrowheads="1"/>
            </p:cNvSpPr>
            <p:nvPr/>
          </p:nvSpPr>
          <p:spPr bwMode="auto">
            <a:xfrm>
              <a:off x="3817" y="1100"/>
              <a:ext cx="23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A</a:t>
              </a:r>
            </a:p>
          </p:txBody>
        </p:sp>
        <p:grpSp>
          <p:nvGrpSpPr>
            <p:cNvPr id="15390" name="Group 51"/>
            <p:cNvGrpSpPr>
              <a:grpSpLocks/>
            </p:cNvGrpSpPr>
            <p:nvPr/>
          </p:nvGrpSpPr>
          <p:grpSpPr bwMode="auto">
            <a:xfrm>
              <a:off x="3011" y="1575"/>
              <a:ext cx="1485" cy="1008"/>
              <a:chOff x="3276" y="1359"/>
              <a:chExt cx="1485" cy="1008"/>
            </a:xfrm>
          </p:grpSpPr>
          <p:sp>
            <p:nvSpPr>
              <p:cNvPr id="15406" name="Rectangle 46"/>
              <p:cNvSpPr>
                <a:spLocks noChangeArrowheads="1"/>
              </p:cNvSpPr>
              <p:nvPr/>
            </p:nvSpPr>
            <p:spPr bwMode="auto">
              <a:xfrm>
                <a:off x="3276" y="1359"/>
                <a:ext cx="576" cy="1008"/>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407" name="Line 48"/>
              <p:cNvSpPr>
                <a:spLocks noChangeShapeType="1"/>
              </p:cNvSpPr>
              <p:nvPr/>
            </p:nvSpPr>
            <p:spPr bwMode="auto">
              <a:xfrm>
                <a:off x="3843" y="2160"/>
                <a:ext cx="675" cy="183"/>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8" name="Line 49"/>
              <p:cNvSpPr>
                <a:spLocks noChangeShapeType="1"/>
              </p:cNvSpPr>
              <p:nvPr/>
            </p:nvSpPr>
            <p:spPr bwMode="auto">
              <a:xfrm>
                <a:off x="3843" y="1566"/>
                <a:ext cx="918" cy="246"/>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9" name="Line 50"/>
              <p:cNvSpPr>
                <a:spLocks noChangeShapeType="1"/>
              </p:cNvSpPr>
              <p:nvPr/>
            </p:nvSpPr>
            <p:spPr bwMode="auto">
              <a:xfrm flipH="1">
                <a:off x="4509" y="1791"/>
                <a:ext cx="225" cy="54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5391" name="Line 54"/>
            <p:cNvSpPr>
              <a:spLocks noChangeShapeType="1"/>
            </p:cNvSpPr>
            <p:nvPr/>
          </p:nvSpPr>
          <p:spPr bwMode="auto">
            <a:xfrm>
              <a:off x="2903" y="2124"/>
              <a:ext cx="1746"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2" name="Line 55"/>
            <p:cNvSpPr>
              <a:spLocks noChangeShapeType="1"/>
            </p:cNvSpPr>
            <p:nvPr/>
          </p:nvSpPr>
          <p:spPr bwMode="auto">
            <a:xfrm>
              <a:off x="3524" y="2088"/>
              <a:ext cx="981" cy="263"/>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3" name="Line 56"/>
            <p:cNvSpPr>
              <a:spLocks noChangeShapeType="1"/>
            </p:cNvSpPr>
            <p:nvPr/>
          </p:nvSpPr>
          <p:spPr bwMode="auto">
            <a:xfrm>
              <a:off x="3596" y="1773"/>
              <a:ext cx="882"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4" name="Line 59"/>
            <p:cNvSpPr>
              <a:spLocks noChangeShapeType="1"/>
            </p:cNvSpPr>
            <p:nvPr/>
          </p:nvSpPr>
          <p:spPr bwMode="auto">
            <a:xfrm>
              <a:off x="3587" y="2558"/>
              <a:ext cx="882"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5" name="Line 60"/>
            <p:cNvSpPr>
              <a:spLocks noChangeShapeType="1"/>
            </p:cNvSpPr>
            <p:nvPr/>
          </p:nvSpPr>
          <p:spPr bwMode="auto">
            <a:xfrm>
              <a:off x="4469" y="1584"/>
              <a:ext cx="0" cy="10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6" name="Line 61"/>
            <p:cNvSpPr>
              <a:spLocks noChangeShapeType="1"/>
            </p:cNvSpPr>
            <p:nvPr/>
          </p:nvSpPr>
          <p:spPr bwMode="auto">
            <a:xfrm flipV="1">
              <a:off x="3587" y="1449"/>
              <a:ext cx="297" cy="17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7" name="Line 63"/>
            <p:cNvSpPr>
              <a:spLocks noChangeShapeType="1"/>
            </p:cNvSpPr>
            <p:nvPr/>
          </p:nvSpPr>
          <p:spPr bwMode="auto">
            <a:xfrm>
              <a:off x="4469" y="2547"/>
              <a:ext cx="32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8" name="Line 64"/>
            <p:cNvSpPr>
              <a:spLocks noChangeShapeType="1"/>
            </p:cNvSpPr>
            <p:nvPr/>
          </p:nvSpPr>
          <p:spPr bwMode="auto">
            <a:xfrm>
              <a:off x="4478" y="1782"/>
              <a:ext cx="32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9" name="Line 65"/>
            <p:cNvSpPr>
              <a:spLocks noChangeShapeType="1"/>
            </p:cNvSpPr>
            <p:nvPr/>
          </p:nvSpPr>
          <p:spPr bwMode="auto">
            <a:xfrm>
              <a:off x="4685" y="1782"/>
              <a:ext cx="0" cy="774"/>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0" name="Line 66"/>
            <p:cNvSpPr>
              <a:spLocks noChangeShapeType="1"/>
            </p:cNvSpPr>
            <p:nvPr/>
          </p:nvSpPr>
          <p:spPr bwMode="auto">
            <a:xfrm>
              <a:off x="3587" y="2583"/>
              <a:ext cx="0" cy="3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1" name="Arc 67"/>
            <p:cNvSpPr>
              <a:spLocks/>
            </p:cNvSpPr>
            <p:nvPr/>
          </p:nvSpPr>
          <p:spPr bwMode="auto">
            <a:xfrm rot="2743190">
              <a:off x="3704" y="2505"/>
              <a:ext cx="102" cy="369"/>
            </a:xfrm>
            <a:custGeom>
              <a:avLst/>
              <a:gdLst>
                <a:gd name="T0" fmla="*/ 0 w 22066"/>
                <a:gd name="T1" fmla="*/ 0 h 43200"/>
                <a:gd name="T2" fmla="*/ 0 w 22066"/>
                <a:gd name="T3" fmla="*/ 0 h 43200"/>
                <a:gd name="T4" fmla="*/ 0 w 22066"/>
                <a:gd name="T5" fmla="*/ 0 h 43200"/>
                <a:gd name="T6" fmla="*/ 0 60000 65536"/>
                <a:gd name="T7" fmla="*/ 0 60000 65536"/>
                <a:gd name="T8" fmla="*/ 0 60000 65536"/>
              </a:gdLst>
              <a:ahLst/>
              <a:cxnLst>
                <a:cxn ang="T6">
                  <a:pos x="T0" y="T1"/>
                </a:cxn>
                <a:cxn ang="T7">
                  <a:pos x="T2" y="T3"/>
                </a:cxn>
                <a:cxn ang="T8">
                  <a:pos x="T4" y="T5"/>
                </a:cxn>
              </a:cxnLst>
              <a:rect l="0" t="0" r="r" b="b"/>
              <a:pathLst>
                <a:path w="22066" h="43200" fill="none" extrusionOk="0">
                  <a:moveTo>
                    <a:pt x="465" y="0"/>
                  </a:moveTo>
                  <a:cubicBezTo>
                    <a:pt x="12395" y="0"/>
                    <a:pt x="22066" y="9670"/>
                    <a:pt x="22066" y="21600"/>
                  </a:cubicBezTo>
                  <a:cubicBezTo>
                    <a:pt x="22066" y="33529"/>
                    <a:pt x="12395" y="43200"/>
                    <a:pt x="466" y="43200"/>
                  </a:cubicBezTo>
                  <a:cubicBezTo>
                    <a:pt x="310" y="43200"/>
                    <a:pt x="155" y="43198"/>
                    <a:pt x="0" y="43194"/>
                  </a:cubicBezTo>
                </a:path>
                <a:path w="22066" h="43200" stroke="0" extrusionOk="0">
                  <a:moveTo>
                    <a:pt x="465" y="0"/>
                  </a:moveTo>
                  <a:cubicBezTo>
                    <a:pt x="12395" y="0"/>
                    <a:pt x="22066" y="9670"/>
                    <a:pt x="22066" y="21600"/>
                  </a:cubicBezTo>
                  <a:cubicBezTo>
                    <a:pt x="22066" y="33529"/>
                    <a:pt x="12395" y="43200"/>
                    <a:pt x="466" y="43200"/>
                  </a:cubicBezTo>
                  <a:cubicBezTo>
                    <a:pt x="310" y="43200"/>
                    <a:pt x="155" y="43198"/>
                    <a:pt x="0" y="43194"/>
                  </a:cubicBezTo>
                  <a:lnTo>
                    <a:pt x="466" y="21600"/>
                  </a:lnTo>
                  <a:lnTo>
                    <a:pt x="465" y="0"/>
                  </a:lnTo>
                  <a:close/>
                </a:path>
              </a:pathLst>
            </a:custGeom>
            <a:noFill/>
            <a:ln w="28575">
              <a:solidFill>
                <a:schemeClr val="tx1"/>
              </a:solidFill>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aphicFrame>
          <p:nvGraphicFramePr>
            <p:cNvPr id="15402" name="Object 69"/>
            <p:cNvGraphicFramePr>
              <a:graphicFrameLocks noChangeAspect="1"/>
            </p:cNvGraphicFramePr>
            <p:nvPr/>
          </p:nvGraphicFramePr>
          <p:xfrm>
            <a:off x="3808" y="2672"/>
            <a:ext cx="269" cy="227"/>
          </p:xfrm>
          <a:graphic>
            <a:graphicData uri="http://schemas.openxmlformats.org/presentationml/2006/ole">
              <mc:AlternateContent xmlns:mc="http://schemas.openxmlformats.org/markup-compatibility/2006">
                <mc:Choice xmlns:v="urn:schemas-microsoft-com:vml" Requires="v">
                  <p:oleObj spid="_x0000_s15435" name="Equation" r:id="rId3" imgW="241195" imgH="203112" progId="Equation.3">
                    <p:embed/>
                  </p:oleObj>
                </mc:Choice>
                <mc:Fallback>
                  <p:oleObj name="Equation" r:id="rId3" imgW="241195" imgH="203112" progId="Equation.3">
                    <p:embed/>
                    <p:pic>
                      <p:nvPicPr>
                        <p:cNvPr id="0" name="Object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8" y="2672"/>
                          <a:ext cx="269" cy="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403" name="Line 70"/>
            <p:cNvSpPr>
              <a:spLocks noChangeShapeType="1"/>
            </p:cNvSpPr>
            <p:nvPr/>
          </p:nvSpPr>
          <p:spPr bwMode="auto">
            <a:xfrm flipV="1">
              <a:off x="4091" y="1404"/>
              <a:ext cx="203" cy="35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4" name="Line 71"/>
            <p:cNvSpPr>
              <a:spLocks noChangeShapeType="1"/>
            </p:cNvSpPr>
            <p:nvPr/>
          </p:nvSpPr>
          <p:spPr bwMode="auto">
            <a:xfrm>
              <a:off x="4289" y="1413"/>
              <a:ext cx="3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405" name="Text Box 72"/>
            <p:cNvSpPr txBox="1">
              <a:spLocks noChangeArrowheads="1"/>
            </p:cNvSpPr>
            <p:nvPr/>
          </p:nvSpPr>
          <p:spPr bwMode="auto">
            <a:xfrm>
              <a:off x="4168" y="1104"/>
              <a:ext cx="64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solidFill>
                    <a:srgbClr val="FF3300"/>
                  </a:solidFill>
                </a:rPr>
                <a:t>MMVB</a:t>
              </a:r>
            </a:p>
          </p:txBody>
        </p:sp>
      </p:grpSp>
      <p:sp>
        <p:nvSpPr>
          <p:cNvPr id="57418" name="Text Box 74"/>
          <p:cNvSpPr txBox="1">
            <a:spLocks noChangeArrowheads="1"/>
          </p:cNvSpPr>
          <p:nvPr/>
        </p:nvSpPr>
        <p:spPr bwMode="auto">
          <a:xfrm>
            <a:off x="3536951" y="1116554"/>
            <a:ext cx="28432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例如：</a:t>
            </a:r>
          </a:p>
        </p:txBody>
      </p:sp>
      <p:sp>
        <p:nvSpPr>
          <p:cNvPr id="57419" name="Text Box 75"/>
          <p:cNvSpPr txBox="1">
            <a:spLocks noChangeArrowheads="1"/>
          </p:cNvSpPr>
          <p:nvPr/>
        </p:nvSpPr>
        <p:spPr bwMode="auto">
          <a:xfrm>
            <a:off x="759207" y="5008563"/>
            <a:ext cx="8102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latin typeface="宋体" pitchFamily="2" charset="-122"/>
              </a:rPr>
              <a:t>是指理想形状的极限包容面的直径或宽度。</a:t>
            </a:r>
            <a:r>
              <a:rPr lang="zh-CN" altLang="en-US" sz="2800" b="1"/>
              <a:t> </a:t>
            </a:r>
          </a:p>
        </p:txBody>
      </p:sp>
      <p:sp>
        <p:nvSpPr>
          <p:cNvPr id="57420" name="Text Box 76"/>
          <p:cNvSpPr txBox="1">
            <a:spLocks noChangeArrowheads="1"/>
          </p:cNvSpPr>
          <p:nvPr/>
        </p:nvSpPr>
        <p:spPr bwMode="auto">
          <a:xfrm>
            <a:off x="584582" y="4421188"/>
            <a:ext cx="49387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latin typeface="宋体" pitchFamily="2" charset="-122"/>
              </a:rPr>
              <a:t> </a:t>
            </a:r>
            <a:r>
              <a:rPr lang="zh-CN" altLang="en-US" sz="2800" b="1" dirty="0">
                <a:latin typeface="宋体" pitchFamily="2" charset="-122"/>
              </a:rPr>
              <a:t>边界尺寸</a:t>
            </a:r>
            <a:r>
              <a:rPr lang="zh-CN" altLang="en-US" sz="2800" b="1" dirty="0"/>
              <a:t>（</a:t>
            </a:r>
            <a:r>
              <a:rPr lang="en-US" altLang="zh-CN" sz="2800" b="1" dirty="0"/>
              <a:t>BS）</a:t>
            </a:r>
            <a:r>
              <a:rPr lang="en-US" altLang="zh-CN" sz="2800" b="1" dirty="0">
                <a:cs typeface="Times New Roman" pitchFamily="18" charset="0"/>
              </a:rPr>
              <a:t>—</a:t>
            </a:r>
            <a:endParaRPr lang="zh-CN" altLang="en-US" sz="2800" b="1" dirty="0">
              <a:cs typeface="Times New Roman" pitchFamily="18" charset="0"/>
            </a:endParaRPr>
          </a:p>
        </p:txBody>
      </p:sp>
      <p:sp>
        <p:nvSpPr>
          <p:cNvPr id="57426" name="AutoShape 82"/>
          <p:cNvSpPr>
            <a:spLocks noChangeArrowheads="1"/>
          </p:cNvSpPr>
          <p:nvPr/>
        </p:nvSpPr>
        <p:spPr bwMode="auto">
          <a:xfrm>
            <a:off x="7485063" y="2743200"/>
            <a:ext cx="1147762" cy="1398588"/>
          </a:xfrm>
          <a:prstGeom prst="wedgeRoundRectCallout">
            <a:avLst>
              <a:gd name="adj1" fmla="val -89556"/>
              <a:gd name="adj2" fmla="val -13222"/>
              <a:gd name="adj3" fmla="val 16667"/>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边界尺寸(</a:t>
            </a:r>
            <a:r>
              <a:rPr lang="en-US" altLang="zh-CN" b="1">
                <a:solidFill>
                  <a:srgbClr val="FF3300"/>
                </a:solidFill>
              </a:rPr>
              <a:t>BS</a:t>
            </a:r>
            <a:r>
              <a:rPr lang="en-US" altLang="zh-CN" b="1"/>
              <a:t>)</a:t>
            </a:r>
          </a:p>
        </p:txBody>
      </p:sp>
      <p:sp>
        <p:nvSpPr>
          <p:cNvPr id="57427" name="Rectangle 83"/>
          <p:cNvSpPr>
            <a:spLocks noChangeArrowheads="1"/>
          </p:cNvSpPr>
          <p:nvPr/>
        </p:nvSpPr>
        <p:spPr bwMode="auto">
          <a:xfrm>
            <a:off x="5514975" y="4106863"/>
            <a:ext cx="590550" cy="479425"/>
          </a:xfrm>
          <a:prstGeom prst="rect">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7437" name="Group 93"/>
          <p:cNvGrpSpPr>
            <a:grpSpLocks/>
          </p:cNvGrpSpPr>
          <p:nvPr/>
        </p:nvGrpSpPr>
        <p:grpSpPr bwMode="auto">
          <a:xfrm>
            <a:off x="742950" y="1992313"/>
            <a:ext cx="3171825" cy="2265362"/>
            <a:chOff x="468" y="1255"/>
            <a:chExt cx="1998" cy="1427"/>
          </a:xfrm>
        </p:grpSpPr>
        <p:sp>
          <p:nvSpPr>
            <p:cNvPr id="15371" name="Rectangle 7"/>
            <p:cNvSpPr>
              <a:spLocks noChangeArrowheads="1"/>
            </p:cNvSpPr>
            <p:nvPr/>
          </p:nvSpPr>
          <p:spPr bwMode="auto">
            <a:xfrm>
              <a:off x="594" y="1561"/>
              <a:ext cx="576" cy="981"/>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2" name="Rectangle 8"/>
            <p:cNvSpPr>
              <a:spLocks noChangeArrowheads="1"/>
            </p:cNvSpPr>
            <p:nvPr/>
          </p:nvSpPr>
          <p:spPr bwMode="auto">
            <a:xfrm>
              <a:off x="1170" y="1714"/>
              <a:ext cx="1017" cy="63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3" name="Line 9"/>
            <p:cNvSpPr>
              <a:spLocks noChangeShapeType="1"/>
            </p:cNvSpPr>
            <p:nvPr/>
          </p:nvSpPr>
          <p:spPr bwMode="auto">
            <a:xfrm>
              <a:off x="468" y="2038"/>
              <a:ext cx="1998"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4" name="Line 15"/>
            <p:cNvSpPr>
              <a:spLocks noChangeShapeType="1"/>
            </p:cNvSpPr>
            <p:nvPr/>
          </p:nvSpPr>
          <p:spPr bwMode="auto">
            <a:xfrm>
              <a:off x="2187" y="1723"/>
              <a:ext cx="24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5" name="Line 16"/>
            <p:cNvSpPr>
              <a:spLocks noChangeShapeType="1"/>
            </p:cNvSpPr>
            <p:nvPr/>
          </p:nvSpPr>
          <p:spPr bwMode="auto">
            <a:xfrm>
              <a:off x="2187" y="2353"/>
              <a:ext cx="24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6" name="Line 17"/>
            <p:cNvSpPr>
              <a:spLocks noChangeShapeType="1"/>
            </p:cNvSpPr>
            <p:nvPr/>
          </p:nvSpPr>
          <p:spPr bwMode="auto">
            <a:xfrm>
              <a:off x="2331" y="1723"/>
              <a:ext cx="0" cy="612"/>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7" name="Line 18"/>
            <p:cNvSpPr>
              <a:spLocks noChangeShapeType="1"/>
            </p:cNvSpPr>
            <p:nvPr/>
          </p:nvSpPr>
          <p:spPr bwMode="auto">
            <a:xfrm>
              <a:off x="2331" y="1399"/>
              <a:ext cx="0" cy="324"/>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8" name="Line 19"/>
            <p:cNvSpPr>
              <a:spLocks noChangeShapeType="1"/>
            </p:cNvSpPr>
            <p:nvPr/>
          </p:nvSpPr>
          <p:spPr bwMode="auto">
            <a:xfrm>
              <a:off x="2034" y="1399"/>
              <a:ext cx="29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5379" name="Group 44"/>
            <p:cNvGrpSpPr>
              <a:grpSpLocks/>
            </p:cNvGrpSpPr>
            <p:nvPr/>
          </p:nvGrpSpPr>
          <p:grpSpPr bwMode="auto">
            <a:xfrm>
              <a:off x="1062" y="1255"/>
              <a:ext cx="969" cy="261"/>
              <a:chOff x="3258" y="1413"/>
              <a:chExt cx="969" cy="261"/>
            </a:xfrm>
          </p:grpSpPr>
          <p:sp>
            <p:nvSpPr>
              <p:cNvPr id="15386" name="Rectangle 41"/>
              <p:cNvSpPr>
                <a:spLocks noChangeArrowheads="1"/>
              </p:cNvSpPr>
              <p:nvPr/>
            </p:nvSpPr>
            <p:spPr bwMode="auto">
              <a:xfrm>
                <a:off x="3258" y="1413"/>
                <a:ext cx="324" cy="26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a:t>
                </a:r>
              </a:p>
            </p:txBody>
          </p:sp>
          <p:sp>
            <p:nvSpPr>
              <p:cNvPr id="15387" name="Rectangle 42"/>
              <p:cNvSpPr>
                <a:spLocks noChangeArrowheads="1"/>
              </p:cNvSpPr>
              <p:nvPr/>
            </p:nvSpPr>
            <p:spPr bwMode="auto">
              <a:xfrm>
                <a:off x="3903" y="1413"/>
                <a:ext cx="324" cy="261"/>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mc:AlternateContent xmlns:mc="http://schemas.openxmlformats.org/markup-compatibility/2006" xmlns:a14="http://schemas.microsoft.com/office/drawing/2010/main">
            <mc:Choice Requires="a14">
              <p:sp>
                <p:nvSpPr>
                  <p:cNvPr id="15388" name="Rectangle 43"/>
                  <p:cNvSpPr>
                    <a:spLocks noChangeArrowheads="1"/>
                  </p:cNvSpPr>
                  <p:nvPr/>
                </p:nvSpPr>
                <p:spPr bwMode="auto">
                  <a:xfrm>
                    <a:off x="3585" y="1413"/>
                    <a:ext cx="324" cy="261"/>
                  </a:xfrm>
                  <a:prstGeom prst="rect">
                    <a:avLst/>
                  </a:prstGeom>
                  <a:noFill/>
                  <a:ln w="28575">
                    <a:solidFill>
                      <a:schemeClr val="tx1"/>
                    </a:solidFill>
                    <a:miter lim="800000"/>
                    <a:headEnd/>
                    <a:tailEnd/>
                  </a:ln>
                  <a:effectLst/>
                  <a:extLst>
                    <a:ext uri="{909E8E84-426E-40DD-AFC4-6F175D3DCCD1}">
                      <a14:hiddenFill>
                        <a:solidFill>
                          <a:schemeClr val="accent1"/>
                        </a:solidFill>
                      </a14:hiddenFill>
                    </a:ext>
                    <a:ext uri="{AF507438-7753-43E0-B8FC-AC1667EBCBE1}">
                      <a14:hiddenEffects>
                        <a:effectLst>
                          <a:outerShdw dist="35921" dir="2700000" algn="ctr" rotWithShape="0">
                            <a:schemeClr val="bg2"/>
                          </a:outerShdw>
                        </a:effectLst>
                      </a14:hiddenEffects>
                    </a:ext>
                  </a:extLst>
                </p:spPr>
                <p:txBody>
                  <a:bodyPr wrap="none" anchor="ctr"/>
                  <a:lstStyle/>
                  <a:p>
                    <a:pPr algn="ctr"/>
                    <a14:m>
                      <m:oMath xmlns:m="http://schemas.openxmlformats.org/officeDocument/2006/math">
                        <m:r>
                          <a:rPr lang="en-US" altLang="zh-CN" i="1" dirty="0" smtClean="0">
                            <a:latin typeface="Cambria Math"/>
                            <a:ea typeface="Cambria Math"/>
                          </a:rPr>
                          <m:t>∅</m:t>
                        </m:r>
                      </m:oMath>
                    </a14:m>
                    <a:r>
                      <a:rPr lang="en-US" altLang="zh-CN" i="1" dirty="0" err="1"/>
                      <a:t>t</a:t>
                    </a:r>
                    <a:endParaRPr lang="en-US" altLang="zh-CN" i="1" dirty="0"/>
                  </a:p>
                </p:txBody>
              </p:sp>
            </mc:Choice>
            <mc:Fallback xmlns="">
              <p:sp>
                <p:nvSpPr>
                  <p:cNvPr id="15388" name="Rectangle 43"/>
                  <p:cNvSpPr>
                    <a:spLocks noRot="1" noChangeAspect="1" noMove="1" noResize="1" noEditPoints="1" noAdjustHandles="1" noChangeArrowheads="1" noChangeShapeType="1" noTextEdit="1"/>
                  </p:cNvSpPr>
                  <p:nvPr/>
                </p:nvSpPr>
                <p:spPr bwMode="auto">
                  <a:xfrm>
                    <a:off x="3585" y="1413"/>
                    <a:ext cx="324" cy="261"/>
                  </a:xfrm>
                  <a:prstGeom prst="rect">
                    <a:avLst/>
                  </a:prstGeom>
                  <a:blipFill rotWithShape="1">
                    <a:blip r:embed="rId5"/>
                    <a:stretch>
                      <a:fillRect t="-13699" r="-8989" b="-31507"/>
                    </a:stretch>
                  </a:blip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grpSp>
          <p:nvGrpSpPr>
            <p:cNvPr id="15380" name="Group 90"/>
            <p:cNvGrpSpPr>
              <a:grpSpLocks/>
            </p:cNvGrpSpPr>
            <p:nvPr/>
          </p:nvGrpSpPr>
          <p:grpSpPr bwMode="auto">
            <a:xfrm>
              <a:off x="1158" y="2377"/>
              <a:ext cx="540" cy="236"/>
              <a:chOff x="4854" y="889"/>
              <a:chExt cx="540" cy="236"/>
            </a:xfrm>
          </p:grpSpPr>
          <p:sp>
            <p:nvSpPr>
              <p:cNvPr id="15382" name="Line 86"/>
              <p:cNvSpPr>
                <a:spLocks noChangeShapeType="1"/>
              </p:cNvSpPr>
              <p:nvPr/>
            </p:nvSpPr>
            <p:spPr bwMode="auto">
              <a:xfrm rot="-5400000">
                <a:off x="5115" y="926"/>
                <a:ext cx="0" cy="1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5383" name="Group 89"/>
              <p:cNvGrpSpPr>
                <a:grpSpLocks/>
              </p:cNvGrpSpPr>
              <p:nvPr/>
            </p:nvGrpSpPr>
            <p:grpSpPr bwMode="auto">
              <a:xfrm>
                <a:off x="4854" y="889"/>
                <a:ext cx="540" cy="236"/>
                <a:chOff x="4854" y="889"/>
                <a:chExt cx="540" cy="236"/>
              </a:xfrm>
            </p:grpSpPr>
            <p:sp>
              <p:nvSpPr>
                <p:cNvPr id="15384" name="AutoShape 84"/>
                <p:cNvSpPr>
                  <a:spLocks noChangeArrowheads="1"/>
                </p:cNvSpPr>
                <p:nvPr/>
              </p:nvSpPr>
              <p:spPr bwMode="auto">
                <a:xfrm rot="16200000" flipV="1">
                  <a:off x="4838" y="905"/>
                  <a:ext cx="236" cy="204"/>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5" name="Rectangle 87"/>
                <p:cNvSpPr>
                  <a:spLocks noChangeArrowheads="1"/>
                </p:cNvSpPr>
                <p:nvPr/>
              </p:nvSpPr>
              <p:spPr bwMode="auto">
                <a:xfrm>
                  <a:off x="5190" y="905"/>
                  <a:ext cx="204" cy="20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grpSp>
        </p:grpSp>
        <p:sp>
          <p:nvSpPr>
            <p:cNvPr id="15381" name="Line 91"/>
            <p:cNvSpPr>
              <a:spLocks noChangeShapeType="1"/>
            </p:cNvSpPr>
            <p:nvPr/>
          </p:nvSpPr>
          <p:spPr bwMode="auto">
            <a:xfrm>
              <a:off x="1158" y="2538"/>
              <a:ext cx="0" cy="14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7348"/>
                                        </p:tgtEl>
                                        <p:attrNameLst>
                                          <p:attrName>style.visibility</p:attrName>
                                        </p:attrNameLst>
                                      </p:cBhvr>
                                      <p:to>
                                        <p:strVal val="visible"/>
                                      </p:to>
                                    </p:set>
                                    <p:animEffect transition="in" filter="wipe(left)">
                                      <p:cBhvr>
                                        <p:cTn id="7" dur="300"/>
                                        <p:tgtEl>
                                          <p:spTgt spid="573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7418"/>
                                        </p:tgtEl>
                                        <p:attrNameLst>
                                          <p:attrName>style.visibility</p:attrName>
                                        </p:attrNameLst>
                                      </p:cBhvr>
                                      <p:to>
                                        <p:strVal val="visible"/>
                                      </p:to>
                                    </p:set>
                                    <p:animEffect transition="in" filter="wipe(left)">
                                      <p:cBhvr>
                                        <p:cTn id="12" dur="300"/>
                                        <p:tgtEl>
                                          <p:spTgt spid="574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57437"/>
                                        </p:tgtEl>
                                        <p:attrNameLst>
                                          <p:attrName>style.visibility</p:attrName>
                                        </p:attrNameLst>
                                      </p:cBhvr>
                                      <p:to>
                                        <p:strVal val="visible"/>
                                      </p:to>
                                    </p:set>
                                    <p:anim calcmode="lin" valueType="num">
                                      <p:cBhvr additive="base">
                                        <p:cTn id="17" dur="500" fill="hold"/>
                                        <p:tgtEl>
                                          <p:spTgt spid="57437"/>
                                        </p:tgtEl>
                                        <p:attrNameLst>
                                          <p:attrName>ppt_x</p:attrName>
                                        </p:attrNameLst>
                                      </p:cBhvr>
                                      <p:tavLst>
                                        <p:tav tm="0">
                                          <p:val>
                                            <p:strVal val="0-#ppt_w/2"/>
                                          </p:val>
                                        </p:tav>
                                        <p:tav tm="100000">
                                          <p:val>
                                            <p:strVal val="#ppt_x"/>
                                          </p:val>
                                        </p:tav>
                                      </p:tavLst>
                                    </p:anim>
                                    <p:anim calcmode="lin" valueType="num">
                                      <p:cBhvr additive="base">
                                        <p:cTn id="18" dur="500" fill="hold"/>
                                        <p:tgtEl>
                                          <p:spTgt spid="5743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57425"/>
                                        </p:tgtEl>
                                        <p:attrNameLst>
                                          <p:attrName>style.visibility</p:attrName>
                                        </p:attrNameLst>
                                      </p:cBhvr>
                                      <p:to>
                                        <p:strVal val="visible"/>
                                      </p:to>
                                    </p:set>
                                    <p:anim calcmode="lin" valueType="num">
                                      <p:cBhvr additive="base">
                                        <p:cTn id="23" dur="500" fill="hold"/>
                                        <p:tgtEl>
                                          <p:spTgt spid="57425"/>
                                        </p:tgtEl>
                                        <p:attrNameLst>
                                          <p:attrName>ppt_x</p:attrName>
                                        </p:attrNameLst>
                                      </p:cBhvr>
                                      <p:tavLst>
                                        <p:tav tm="0">
                                          <p:val>
                                            <p:strVal val="1+#ppt_w/2"/>
                                          </p:val>
                                        </p:tav>
                                        <p:tav tm="100000">
                                          <p:val>
                                            <p:strVal val="#ppt_x"/>
                                          </p:val>
                                        </p:tav>
                                      </p:tavLst>
                                    </p:anim>
                                    <p:anim calcmode="lin" valueType="num">
                                      <p:cBhvr additive="base">
                                        <p:cTn id="24" dur="500" fill="hold"/>
                                        <p:tgtEl>
                                          <p:spTgt spid="57425"/>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42" fill="hold" grpId="0" nodeType="clickEffect">
                                  <p:stCondLst>
                                    <p:cond delay="0"/>
                                  </p:stCondLst>
                                  <p:childTnLst>
                                    <p:set>
                                      <p:cBhvr>
                                        <p:cTn id="28" dur="1" fill="hold">
                                          <p:stCondLst>
                                            <p:cond delay="0"/>
                                          </p:stCondLst>
                                        </p:cTn>
                                        <p:tgtEl>
                                          <p:spTgt spid="57427"/>
                                        </p:tgtEl>
                                        <p:attrNameLst>
                                          <p:attrName>style.visibility</p:attrName>
                                        </p:attrNameLst>
                                      </p:cBhvr>
                                      <p:to>
                                        <p:strVal val="visible"/>
                                      </p:to>
                                    </p:set>
                                    <p:animEffect transition="in" filter="barn(outHorizontal)">
                                      <p:cBhvr>
                                        <p:cTn id="29" dur="500"/>
                                        <p:tgtEl>
                                          <p:spTgt spid="5742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57420"/>
                                        </p:tgtEl>
                                        <p:attrNameLst>
                                          <p:attrName>style.visibility</p:attrName>
                                        </p:attrNameLst>
                                      </p:cBhvr>
                                      <p:to>
                                        <p:strVal val="visible"/>
                                      </p:to>
                                    </p:set>
                                    <p:animEffect transition="in" filter="wipe(left)">
                                      <p:cBhvr>
                                        <p:cTn id="34" dur="300"/>
                                        <p:tgtEl>
                                          <p:spTgt spid="5742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57419"/>
                                        </p:tgtEl>
                                        <p:attrNameLst>
                                          <p:attrName>style.visibility</p:attrName>
                                        </p:attrNameLst>
                                      </p:cBhvr>
                                      <p:to>
                                        <p:strVal val="visible"/>
                                      </p:to>
                                    </p:set>
                                    <p:animEffect transition="in" filter="wipe(left)">
                                      <p:cBhvr>
                                        <p:cTn id="39" dur="300"/>
                                        <p:tgtEl>
                                          <p:spTgt spid="5741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2" fill="hold" grpId="0" nodeType="clickEffect">
                                  <p:stCondLst>
                                    <p:cond delay="0"/>
                                  </p:stCondLst>
                                  <p:childTnLst>
                                    <p:set>
                                      <p:cBhvr>
                                        <p:cTn id="43" dur="1" fill="hold">
                                          <p:stCondLst>
                                            <p:cond delay="0"/>
                                          </p:stCondLst>
                                        </p:cTn>
                                        <p:tgtEl>
                                          <p:spTgt spid="57426"/>
                                        </p:tgtEl>
                                        <p:attrNameLst>
                                          <p:attrName>style.visibility</p:attrName>
                                        </p:attrNameLst>
                                      </p:cBhvr>
                                      <p:to>
                                        <p:strVal val="visible"/>
                                      </p:to>
                                    </p:set>
                                    <p:anim calcmode="lin" valueType="num">
                                      <p:cBhvr>
                                        <p:cTn id="44" dur="500" fill="hold"/>
                                        <p:tgtEl>
                                          <p:spTgt spid="57426"/>
                                        </p:tgtEl>
                                        <p:attrNameLst>
                                          <p:attrName>ppt_x</p:attrName>
                                        </p:attrNameLst>
                                      </p:cBhvr>
                                      <p:tavLst>
                                        <p:tav tm="0">
                                          <p:val>
                                            <p:strVal val="#ppt_x+#ppt_w/2"/>
                                          </p:val>
                                        </p:tav>
                                        <p:tav tm="100000">
                                          <p:val>
                                            <p:strVal val="#ppt_x"/>
                                          </p:val>
                                        </p:tav>
                                      </p:tavLst>
                                    </p:anim>
                                    <p:anim calcmode="lin" valueType="num">
                                      <p:cBhvr>
                                        <p:cTn id="45" dur="500" fill="hold"/>
                                        <p:tgtEl>
                                          <p:spTgt spid="57426"/>
                                        </p:tgtEl>
                                        <p:attrNameLst>
                                          <p:attrName>ppt_y</p:attrName>
                                        </p:attrNameLst>
                                      </p:cBhvr>
                                      <p:tavLst>
                                        <p:tav tm="0">
                                          <p:val>
                                            <p:strVal val="#ppt_y"/>
                                          </p:val>
                                        </p:tav>
                                        <p:tav tm="100000">
                                          <p:val>
                                            <p:strVal val="#ppt_y"/>
                                          </p:val>
                                        </p:tav>
                                      </p:tavLst>
                                    </p:anim>
                                    <p:anim calcmode="lin" valueType="num">
                                      <p:cBhvr>
                                        <p:cTn id="46" dur="500" fill="hold"/>
                                        <p:tgtEl>
                                          <p:spTgt spid="57426"/>
                                        </p:tgtEl>
                                        <p:attrNameLst>
                                          <p:attrName>ppt_w</p:attrName>
                                        </p:attrNameLst>
                                      </p:cBhvr>
                                      <p:tavLst>
                                        <p:tav tm="0">
                                          <p:val>
                                            <p:fltVal val="0"/>
                                          </p:val>
                                        </p:tav>
                                        <p:tav tm="100000">
                                          <p:val>
                                            <p:strVal val="#ppt_w"/>
                                          </p:val>
                                        </p:tav>
                                      </p:tavLst>
                                    </p:anim>
                                    <p:anim calcmode="lin" valueType="num">
                                      <p:cBhvr>
                                        <p:cTn id="47" dur="500" fill="hold"/>
                                        <p:tgtEl>
                                          <p:spTgt spid="574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autoUpdateAnimBg="0"/>
      <p:bldP spid="57418" grpId="0" autoUpdateAnimBg="0"/>
      <p:bldP spid="57419" grpId="0" autoUpdateAnimBg="0"/>
      <p:bldP spid="57420" grpId="0" autoUpdateAnimBg="0"/>
      <p:bldP spid="57426" grpId="0" animBg="1" autoUpdateAnimBg="0"/>
      <p:bldP spid="574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1DBF34E2-5FBC-492C-BFBB-DAB15D2AF414}" type="slidenum">
              <a:rPr kumimoji="0" lang="zh-CN" altLang="en-US" sz="2000" smtClean="0">
                <a:solidFill>
                  <a:srgbClr val="0000FF"/>
                </a:solidFill>
              </a:rPr>
              <a:pPr eaLnBrk="1" hangingPunct="1"/>
              <a:t>14</a:t>
            </a:fld>
            <a:endParaRPr kumimoji="0" lang="en-US" altLang="zh-CN" sz="2000" smtClean="0">
              <a:solidFill>
                <a:srgbClr val="0000FF"/>
              </a:solidFill>
            </a:endParaRPr>
          </a:p>
        </p:txBody>
      </p:sp>
      <p:sp>
        <p:nvSpPr>
          <p:cNvPr id="8195" name="Text Box 3"/>
          <p:cNvSpPr txBox="1">
            <a:spLocks noChangeArrowheads="1"/>
          </p:cNvSpPr>
          <p:nvPr/>
        </p:nvSpPr>
        <p:spPr bwMode="auto">
          <a:xfrm>
            <a:off x="971489" y="428996"/>
            <a:ext cx="4822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latin typeface="宋体" pitchFamily="2" charset="-122"/>
              </a:rPr>
              <a:t>按边界尺寸可分 :</a:t>
            </a:r>
            <a:r>
              <a:rPr lang="zh-CN" altLang="en-US" sz="2800" b="1"/>
              <a:t> </a:t>
            </a:r>
          </a:p>
        </p:txBody>
      </p:sp>
      <p:sp>
        <p:nvSpPr>
          <p:cNvPr id="8196" name="Text Box 4"/>
          <p:cNvSpPr txBox="1">
            <a:spLocks noChangeArrowheads="1"/>
          </p:cNvSpPr>
          <p:nvPr/>
        </p:nvSpPr>
        <p:spPr bwMode="auto">
          <a:xfrm>
            <a:off x="445592" y="1406751"/>
            <a:ext cx="791100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a:t>
            </a:r>
            <a:r>
              <a:rPr lang="zh-CN" altLang="en-US" sz="2800" b="1" dirty="0"/>
              <a:t>是指具有理想形状且边界尺寸（</a:t>
            </a:r>
            <a:r>
              <a:rPr lang="en-US" altLang="zh-CN" sz="2800" b="1" dirty="0"/>
              <a:t>BS）</a:t>
            </a:r>
            <a:r>
              <a:rPr lang="zh-CN" altLang="en-US" sz="2800" b="1" dirty="0"/>
              <a:t>为</a:t>
            </a:r>
            <a:r>
              <a:rPr lang="zh-CN" altLang="en-US" sz="2800" b="1" dirty="0">
                <a:solidFill>
                  <a:srgbClr val="D60093"/>
                </a:solidFill>
              </a:rPr>
              <a:t>最大实体尺寸</a:t>
            </a:r>
            <a:r>
              <a:rPr lang="en-US" altLang="zh-CN" sz="2800" b="1" dirty="0"/>
              <a:t>MMS</a:t>
            </a:r>
            <a:r>
              <a:rPr lang="zh-CN" altLang="en-US" sz="2800" b="1" dirty="0"/>
              <a:t>的包容面。 </a:t>
            </a:r>
          </a:p>
        </p:txBody>
      </p:sp>
      <p:sp>
        <p:nvSpPr>
          <p:cNvPr id="8226" name="Text Box 34"/>
          <p:cNvSpPr txBox="1">
            <a:spLocks noChangeArrowheads="1"/>
          </p:cNvSpPr>
          <p:nvPr/>
        </p:nvSpPr>
        <p:spPr bwMode="auto">
          <a:xfrm>
            <a:off x="971489" y="940171"/>
            <a:ext cx="70659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（1）最大实体边界（</a:t>
            </a:r>
            <a:r>
              <a:rPr lang="en-US" altLang="zh-CN" sz="2800" b="1" dirty="0">
                <a:solidFill>
                  <a:srgbClr val="FF3300"/>
                </a:solidFill>
              </a:rPr>
              <a:t>MMB</a:t>
            </a:r>
            <a:r>
              <a:rPr lang="en-US" altLang="zh-CN" sz="2800" b="1" dirty="0"/>
              <a:t>）</a:t>
            </a:r>
            <a:r>
              <a:rPr lang="en-US" altLang="zh-CN" sz="2800" b="1" dirty="0">
                <a:cs typeface="Times New Roman" pitchFamily="18" charset="0"/>
              </a:rPr>
              <a:t>—</a:t>
            </a:r>
            <a:endParaRPr lang="zh-CN" altLang="en-US" sz="2800" b="1" dirty="0">
              <a:cs typeface="Times New Roman" pitchFamily="18" charset="0"/>
            </a:endParaRPr>
          </a:p>
        </p:txBody>
      </p:sp>
      <p:sp>
        <p:nvSpPr>
          <p:cNvPr id="8241" name="Rectangle 49"/>
          <p:cNvSpPr>
            <a:spLocks noChangeArrowheads="1"/>
          </p:cNvSpPr>
          <p:nvPr/>
        </p:nvSpPr>
        <p:spPr bwMode="auto">
          <a:xfrm>
            <a:off x="7843838" y="2800350"/>
            <a:ext cx="1114425" cy="528638"/>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Line 50"/>
          <p:cNvSpPr>
            <a:spLocks noChangeShapeType="1"/>
          </p:cNvSpPr>
          <p:nvPr/>
        </p:nvSpPr>
        <p:spPr bwMode="auto">
          <a:xfrm>
            <a:off x="5057775" y="3128963"/>
            <a:ext cx="27432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43" name="Line 51"/>
          <p:cNvSpPr>
            <a:spLocks noChangeShapeType="1"/>
          </p:cNvSpPr>
          <p:nvPr/>
        </p:nvSpPr>
        <p:spPr bwMode="auto">
          <a:xfrm>
            <a:off x="5072063" y="4643438"/>
            <a:ext cx="2743200"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46" name="Group 54"/>
          <p:cNvGrpSpPr>
            <a:grpSpLocks/>
          </p:cNvGrpSpPr>
          <p:nvPr/>
        </p:nvGrpSpPr>
        <p:grpSpPr bwMode="auto">
          <a:xfrm>
            <a:off x="4011613" y="2519363"/>
            <a:ext cx="4943475" cy="2874962"/>
            <a:chOff x="2527" y="1587"/>
            <a:chExt cx="3114" cy="1811"/>
          </a:xfrm>
        </p:grpSpPr>
        <p:pic>
          <p:nvPicPr>
            <p:cNvPr id="16399" name="Picture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7" y="1587"/>
              <a:ext cx="3114" cy="1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00" name="Line 52"/>
            <p:cNvSpPr>
              <a:spLocks noChangeShapeType="1"/>
            </p:cNvSpPr>
            <p:nvPr/>
          </p:nvSpPr>
          <p:spPr bwMode="auto">
            <a:xfrm flipH="1">
              <a:off x="3195" y="1701"/>
              <a:ext cx="9" cy="131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401" name="Line 53"/>
            <p:cNvSpPr>
              <a:spLocks noChangeShapeType="1"/>
            </p:cNvSpPr>
            <p:nvPr/>
          </p:nvSpPr>
          <p:spPr bwMode="auto">
            <a:xfrm>
              <a:off x="4905" y="1800"/>
              <a:ext cx="0" cy="127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250" name="Group 58"/>
          <p:cNvGrpSpPr>
            <a:grpSpLocks/>
          </p:cNvGrpSpPr>
          <p:nvPr/>
        </p:nvGrpSpPr>
        <p:grpSpPr bwMode="auto">
          <a:xfrm>
            <a:off x="644728" y="2941638"/>
            <a:ext cx="3376612" cy="2051050"/>
            <a:chOff x="325" y="1853"/>
            <a:chExt cx="2127" cy="1292"/>
          </a:xfrm>
        </p:grpSpPr>
        <p:pic>
          <p:nvPicPr>
            <p:cNvPr id="16395" name="Picture 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 y="1853"/>
              <a:ext cx="2127" cy="1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396" name="Group 55"/>
            <p:cNvGrpSpPr>
              <a:grpSpLocks/>
            </p:cNvGrpSpPr>
            <p:nvPr/>
          </p:nvGrpSpPr>
          <p:grpSpPr bwMode="auto">
            <a:xfrm rot="-5400000">
              <a:off x="346" y="1877"/>
              <a:ext cx="284" cy="272"/>
              <a:chOff x="3748" y="647"/>
              <a:chExt cx="400" cy="382"/>
            </a:xfrm>
          </p:grpSpPr>
          <p:sp>
            <p:nvSpPr>
              <p:cNvPr id="16397" name="Oval 56"/>
              <p:cNvSpPr>
                <a:spLocks noChangeArrowheads="1"/>
              </p:cNvSpPr>
              <p:nvPr/>
            </p:nvSpPr>
            <p:spPr bwMode="auto">
              <a:xfrm>
                <a:off x="3748" y="647"/>
                <a:ext cx="400" cy="382"/>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398" name="WordArt 57"/>
              <p:cNvSpPr>
                <a:spLocks noChangeArrowheads="1" noChangeShapeType="1" noTextEdit="1"/>
              </p:cNvSpPr>
              <p:nvPr/>
            </p:nvSpPr>
            <p:spPr bwMode="auto">
              <a:xfrm>
                <a:off x="3813" y="738"/>
                <a:ext cx="257" cy="21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E</a:t>
                </a:r>
                <a:endParaRPr lang="zh-CN" altLang="en-US" sz="3600" kern="10">
                  <a:ln w="9525">
                    <a:solidFill>
                      <a:srgbClr val="000000"/>
                    </a:solidFill>
                    <a:round/>
                    <a:headEnd/>
                    <a:tailEnd/>
                  </a:ln>
                  <a:solidFill>
                    <a:srgbClr val="000000"/>
                  </a:solidFill>
                  <a:latin typeface="宋体"/>
                  <a:ea typeface="宋体"/>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5"/>
                                        </p:tgtEl>
                                        <p:attrNameLst>
                                          <p:attrName>style.visibility</p:attrName>
                                        </p:attrNameLst>
                                      </p:cBhvr>
                                      <p:to>
                                        <p:strVal val="visible"/>
                                      </p:to>
                                    </p:set>
                                    <p:animEffect transition="in" filter="wipe(left)">
                                      <p:cBhvr>
                                        <p:cTn id="7" dur="300"/>
                                        <p:tgtEl>
                                          <p:spTgt spid="8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26">
                                            <p:txEl>
                                              <p:pRg st="0" end="0"/>
                                            </p:txEl>
                                          </p:spTgt>
                                        </p:tgtEl>
                                        <p:attrNameLst>
                                          <p:attrName>style.visibility</p:attrName>
                                        </p:attrNameLst>
                                      </p:cBhvr>
                                      <p:to>
                                        <p:strVal val="visible"/>
                                      </p:to>
                                    </p:set>
                                    <p:animEffect transition="in" filter="wipe(left)">
                                      <p:cBhvr>
                                        <p:cTn id="12" dur="300"/>
                                        <p:tgtEl>
                                          <p:spTgt spid="822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196"/>
                                        </p:tgtEl>
                                        <p:attrNameLst>
                                          <p:attrName>style.visibility</p:attrName>
                                        </p:attrNameLst>
                                      </p:cBhvr>
                                      <p:to>
                                        <p:strVal val="visible"/>
                                      </p:to>
                                    </p:set>
                                    <p:animEffect transition="in" filter="wipe(left)">
                                      <p:cBhvr>
                                        <p:cTn id="17" dur="300"/>
                                        <p:tgtEl>
                                          <p:spTgt spid="81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8250"/>
                                        </p:tgtEl>
                                        <p:attrNameLst>
                                          <p:attrName>style.visibility</p:attrName>
                                        </p:attrNameLst>
                                      </p:cBhvr>
                                      <p:to>
                                        <p:strVal val="visible"/>
                                      </p:to>
                                    </p:set>
                                    <p:anim calcmode="lin" valueType="num">
                                      <p:cBhvr additive="base">
                                        <p:cTn id="22" dur="500" fill="hold"/>
                                        <p:tgtEl>
                                          <p:spTgt spid="8250"/>
                                        </p:tgtEl>
                                        <p:attrNameLst>
                                          <p:attrName>ppt_x</p:attrName>
                                        </p:attrNameLst>
                                      </p:cBhvr>
                                      <p:tavLst>
                                        <p:tav tm="0">
                                          <p:val>
                                            <p:strVal val="0-#ppt_w/2"/>
                                          </p:val>
                                        </p:tav>
                                        <p:tav tm="100000">
                                          <p:val>
                                            <p:strVal val="#ppt_x"/>
                                          </p:val>
                                        </p:tav>
                                      </p:tavLst>
                                    </p:anim>
                                    <p:anim calcmode="lin" valueType="num">
                                      <p:cBhvr additive="base">
                                        <p:cTn id="23" dur="500" fill="hold"/>
                                        <p:tgtEl>
                                          <p:spTgt spid="8250"/>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8246"/>
                                        </p:tgtEl>
                                        <p:attrNameLst>
                                          <p:attrName>style.visibility</p:attrName>
                                        </p:attrNameLst>
                                      </p:cBhvr>
                                      <p:to>
                                        <p:strVal val="visible"/>
                                      </p:to>
                                    </p:set>
                                    <p:anim calcmode="lin" valueType="num">
                                      <p:cBhvr additive="base">
                                        <p:cTn id="28" dur="500" fill="hold"/>
                                        <p:tgtEl>
                                          <p:spTgt spid="8246"/>
                                        </p:tgtEl>
                                        <p:attrNameLst>
                                          <p:attrName>ppt_x</p:attrName>
                                        </p:attrNameLst>
                                      </p:cBhvr>
                                      <p:tavLst>
                                        <p:tav tm="0">
                                          <p:val>
                                            <p:strVal val="1+#ppt_w/2"/>
                                          </p:val>
                                        </p:tav>
                                        <p:tav tm="100000">
                                          <p:val>
                                            <p:strVal val="#ppt_x"/>
                                          </p:val>
                                        </p:tav>
                                      </p:tavLst>
                                    </p:anim>
                                    <p:anim calcmode="lin" valueType="num">
                                      <p:cBhvr additive="base">
                                        <p:cTn id="29" dur="500" fill="hold"/>
                                        <p:tgtEl>
                                          <p:spTgt spid="8246"/>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8" fill="hold" grpId="0" nodeType="clickEffect">
                                  <p:stCondLst>
                                    <p:cond delay="0"/>
                                  </p:stCondLst>
                                  <p:childTnLst>
                                    <p:set>
                                      <p:cBhvr>
                                        <p:cTn id="33" dur="1" fill="hold">
                                          <p:stCondLst>
                                            <p:cond delay="0"/>
                                          </p:stCondLst>
                                        </p:cTn>
                                        <p:tgtEl>
                                          <p:spTgt spid="8242"/>
                                        </p:tgtEl>
                                        <p:attrNameLst>
                                          <p:attrName>style.visibility</p:attrName>
                                        </p:attrNameLst>
                                      </p:cBhvr>
                                      <p:to>
                                        <p:strVal val="visible"/>
                                      </p:to>
                                    </p:set>
                                    <p:anim calcmode="lin" valueType="num">
                                      <p:cBhvr>
                                        <p:cTn id="34" dur="500" fill="hold"/>
                                        <p:tgtEl>
                                          <p:spTgt spid="8242"/>
                                        </p:tgtEl>
                                        <p:attrNameLst>
                                          <p:attrName>ppt_x</p:attrName>
                                        </p:attrNameLst>
                                      </p:cBhvr>
                                      <p:tavLst>
                                        <p:tav tm="0">
                                          <p:val>
                                            <p:strVal val="#ppt_x-#ppt_w/2"/>
                                          </p:val>
                                        </p:tav>
                                        <p:tav tm="100000">
                                          <p:val>
                                            <p:strVal val="#ppt_x"/>
                                          </p:val>
                                        </p:tav>
                                      </p:tavLst>
                                    </p:anim>
                                    <p:anim calcmode="lin" valueType="num">
                                      <p:cBhvr>
                                        <p:cTn id="35" dur="500" fill="hold"/>
                                        <p:tgtEl>
                                          <p:spTgt spid="8242"/>
                                        </p:tgtEl>
                                        <p:attrNameLst>
                                          <p:attrName>ppt_y</p:attrName>
                                        </p:attrNameLst>
                                      </p:cBhvr>
                                      <p:tavLst>
                                        <p:tav tm="0">
                                          <p:val>
                                            <p:strVal val="#ppt_y"/>
                                          </p:val>
                                        </p:tav>
                                        <p:tav tm="100000">
                                          <p:val>
                                            <p:strVal val="#ppt_y"/>
                                          </p:val>
                                        </p:tav>
                                      </p:tavLst>
                                    </p:anim>
                                    <p:anim calcmode="lin" valueType="num">
                                      <p:cBhvr>
                                        <p:cTn id="36" dur="500" fill="hold"/>
                                        <p:tgtEl>
                                          <p:spTgt spid="8242"/>
                                        </p:tgtEl>
                                        <p:attrNameLst>
                                          <p:attrName>ppt_w</p:attrName>
                                        </p:attrNameLst>
                                      </p:cBhvr>
                                      <p:tavLst>
                                        <p:tav tm="0">
                                          <p:val>
                                            <p:fltVal val="0"/>
                                          </p:val>
                                        </p:tav>
                                        <p:tav tm="100000">
                                          <p:val>
                                            <p:strVal val="#ppt_w"/>
                                          </p:val>
                                        </p:tav>
                                      </p:tavLst>
                                    </p:anim>
                                    <p:anim calcmode="lin" valueType="num">
                                      <p:cBhvr>
                                        <p:cTn id="37" dur="500" fill="hold"/>
                                        <p:tgtEl>
                                          <p:spTgt spid="8242"/>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8" fill="hold" grpId="0" nodeType="clickEffect">
                                  <p:stCondLst>
                                    <p:cond delay="0"/>
                                  </p:stCondLst>
                                  <p:childTnLst>
                                    <p:set>
                                      <p:cBhvr>
                                        <p:cTn id="41" dur="1" fill="hold">
                                          <p:stCondLst>
                                            <p:cond delay="0"/>
                                          </p:stCondLst>
                                        </p:cTn>
                                        <p:tgtEl>
                                          <p:spTgt spid="8243"/>
                                        </p:tgtEl>
                                        <p:attrNameLst>
                                          <p:attrName>style.visibility</p:attrName>
                                        </p:attrNameLst>
                                      </p:cBhvr>
                                      <p:to>
                                        <p:strVal val="visible"/>
                                      </p:to>
                                    </p:set>
                                    <p:anim calcmode="lin" valueType="num">
                                      <p:cBhvr>
                                        <p:cTn id="42" dur="500" fill="hold"/>
                                        <p:tgtEl>
                                          <p:spTgt spid="8243"/>
                                        </p:tgtEl>
                                        <p:attrNameLst>
                                          <p:attrName>ppt_x</p:attrName>
                                        </p:attrNameLst>
                                      </p:cBhvr>
                                      <p:tavLst>
                                        <p:tav tm="0">
                                          <p:val>
                                            <p:strVal val="#ppt_x-#ppt_w/2"/>
                                          </p:val>
                                        </p:tav>
                                        <p:tav tm="100000">
                                          <p:val>
                                            <p:strVal val="#ppt_x"/>
                                          </p:val>
                                        </p:tav>
                                      </p:tavLst>
                                    </p:anim>
                                    <p:anim calcmode="lin" valueType="num">
                                      <p:cBhvr>
                                        <p:cTn id="43" dur="500" fill="hold"/>
                                        <p:tgtEl>
                                          <p:spTgt spid="8243"/>
                                        </p:tgtEl>
                                        <p:attrNameLst>
                                          <p:attrName>ppt_y</p:attrName>
                                        </p:attrNameLst>
                                      </p:cBhvr>
                                      <p:tavLst>
                                        <p:tav tm="0">
                                          <p:val>
                                            <p:strVal val="#ppt_y"/>
                                          </p:val>
                                        </p:tav>
                                        <p:tav tm="100000">
                                          <p:val>
                                            <p:strVal val="#ppt_y"/>
                                          </p:val>
                                        </p:tav>
                                      </p:tavLst>
                                    </p:anim>
                                    <p:anim calcmode="lin" valueType="num">
                                      <p:cBhvr>
                                        <p:cTn id="44" dur="500" fill="hold"/>
                                        <p:tgtEl>
                                          <p:spTgt spid="8243"/>
                                        </p:tgtEl>
                                        <p:attrNameLst>
                                          <p:attrName>ppt_w</p:attrName>
                                        </p:attrNameLst>
                                      </p:cBhvr>
                                      <p:tavLst>
                                        <p:tav tm="0">
                                          <p:val>
                                            <p:fltVal val="0"/>
                                          </p:val>
                                        </p:tav>
                                        <p:tav tm="100000">
                                          <p:val>
                                            <p:strVal val="#ppt_w"/>
                                          </p:val>
                                        </p:tav>
                                      </p:tavLst>
                                    </p:anim>
                                    <p:anim calcmode="lin" valueType="num">
                                      <p:cBhvr>
                                        <p:cTn id="45" dur="500" fill="hold"/>
                                        <p:tgtEl>
                                          <p:spTgt spid="8243"/>
                                        </p:tgtEl>
                                        <p:attrNameLst>
                                          <p:attrName>ppt_h</p:attrName>
                                        </p:attrNameLst>
                                      </p:cBhvr>
                                      <p:tavLst>
                                        <p:tav tm="0">
                                          <p:val>
                                            <p:strVal val="#ppt_h"/>
                                          </p:val>
                                        </p:tav>
                                        <p:tav tm="100000">
                                          <p:val>
                                            <p:strVal val="#ppt_h"/>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241"/>
                                        </p:tgtEl>
                                        <p:attrNameLst>
                                          <p:attrName>style.visibility</p:attrName>
                                        </p:attrNameLst>
                                      </p:cBhvr>
                                      <p:to>
                                        <p:strVal val="visible"/>
                                      </p:to>
                                    </p:set>
                                    <p:animEffect transition="in" filter="wipe(left)">
                                      <p:cBhvr>
                                        <p:cTn id="50" dur="500"/>
                                        <p:tgtEl>
                                          <p:spTgt spid="8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utoUpdateAnimBg="0"/>
      <p:bldP spid="8196" grpId="0" autoUpdateAnimBg="0"/>
      <p:bldP spid="8226" grpId="0" build="p" autoUpdateAnimBg="0"/>
      <p:bldP spid="8241" grpId="0" animBg="1"/>
      <p:bldP spid="8242" grpId="0" animBg="1"/>
      <p:bldP spid="82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066090D3-F299-495A-89A7-C1D1EEF07459}" type="slidenum">
              <a:rPr kumimoji="0" lang="zh-CN" altLang="en-US" sz="2000" smtClean="0">
                <a:solidFill>
                  <a:srgbClr val="0000FF"/>
                </a:solidFill>
              </a:rPr>
              <a:pPr eaLnBrk="1" hangingPunct="1"/>
              <a:t>15</a:t>
            </a:fld>
            <a:endParaRPr kumimoji="0" lang="en-US" altLang="zh-CN" sz="2000" smtClean="0">
              <a:solidFill>
                <a:srgbClr val="0000FF"/>
              </a:solidFill>
            </a:endParaRPr>
          </a:p>
        </p:txBody>
      </p:sp>
      <p:sp>
        <p:nvSpPr>
          <p:cNvPr id="36868" name="Text Box 4"/>
          <p:cNvSpPr txBox="1">
            <a:spLocks noChangeArrowheads="1"/>
          </p:cNvSpPr>
          <p:nvPr/>
        </p:nvSpPr>
        <p:spPr bwMode="auto">
          <a:xfrm>
            <a:off x="476302" y="707857"/>
            <a:ext cx="7886700" cy="128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40000"/>
              </a:lnSpc>
            </a:pPr>
            <a:r>
              <a:rPr lang="zh-CN" altLang="en-US" sz="2800" b="1" dirty="0"/>
              <a:t>       是指有理想形状且</a:t>
            </a:r>
            <a:r>
              <a:rPr lang="en-US" altLang="zh-CN" sz="2800" b="1" dirty="0"/>
              <a:t>BS</a:t>
            </a:r>
            <a:r>
              <a:rPr lang="zh-CN" altLang="en-US" sz="2800" b="1" dirty="0"/>
              <a:t>为最大实体实效尺寸</a:t>
            </a:r>
            <a:r>
              <a:rPr lang="en-US" altLang="zh-CN" sz="2800" b="1" dirty="0"/>
              <a:t>MMVS</a:t>
            </a:r>
            <a:r>
              <a:rPr lang="zh-CN" altLang="en-US" sz="2800" b="1" dirty="0"/>
              <a:t>的包容面。 </a:t>
            </a:r>
          </a:p>
        </p:txBody>
      </p:sp>
      <p:sp>
        <p:nvSpPr>
          <p:cNvPr id="36869" name="Text Box 5"/>
          <p:cNvSpPr txBox="1">
            <a:spLocks noChangeArrowheads="1"/>
          </p:cNvSpPr>
          <p:nvPr/>
        </p:nvSpPr>
        <p:spPr bwMode="auto">
          <a:xfrm>
            <a:off x="882729" y="307279"/>
            <a:ext cx="6779621"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（2）最大实体实效边界（</a:t>
            </a:r>
            <a:r>
              <a:rPr lang="en-US" altLang="zh-CN" sz="2800" b="1" dirty="0">
                <a:solidFill>
                  <a:srgbClr val="FF3300"/>
                </a:solidFill>
              </a:rPr>
              <a:t>MMVB</a:t>
            </a:r>
            <a:r>
              <a:rPr lang="en-US" altLang="zh-CN" sz="2800" b="1" dirty="0"/>
              <a:t>）</a:t>
            </a:r>
            <a:r>
              <a:rPr lang="en-US" altLang="zh-CN" sz="2800" b="1" dirty="0">
                <a:cs typeface="Times New Roman" pitchFamily="18" charset="0"/>
              </a:rPr>
              <a:t>— </a:t>
            </a:r>
            <a:endParaRPr lang="zh-CN" altLang="en-US" sz="2800" b="1" dirty="0">
              <a:cs typeface="Times New Roman" pitchFamily="18" charset="0"/>
            </a:endParaRPr>
          </a:p>
        </p:txBody>
      </p:sp>
      <p:pic>
        <p:nvPicPr>
          <p:cNvPr id="17429"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846" y="1791019"/>
            <a:ext cx="4105307" cy="2180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30"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8626" y="3976409"/>
            <a:ext cx="4805747" cy="2424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Line 17"/>
          <p:cNvSpPr>
            <a:spLocks noChangeShapeType="1"/>
          </p:cNvSpPr>
          <p:nvPr/>
        </p:nvSpPr>
        <p:spPr bwMode="auto">
          <a:xfrm>
            <a:off x="2955833" y="5296088"/>
            <a:ext cx="3133164"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17"/>
          <p:cNvSpPr>
            <a:spLocks noChangeShapeType="1"/>
          </p:cNvSpPr>
          <p:nvPr/>
        </p:nvSpPr>
        <p:spPr bwMode="auto">
          <a:xfrm>
            <a:off x="2942386" y="6231685"/>
            <a:ext cx="3014662" cy="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Rectangle 19"/>
          <p:cNvSpPr>
            <a:spLocks noChangeArrowheads="1"/>
          </p:cNvSpPr>
          <p:nvPr/>
        </p:nvSpPr>
        <p:spPr bwMode="auto">
          <a:xfrm>
            <a:off x="3511085" y="4717117"/>
            <a:ext cx="1100137" cy="471488"/>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6869">
                                            <p:txEl>
                                              <p:pRg st="0" end="0"/>
                                            </p:txEl>
                                          </p:spTgt>
                                        </p:tgtEl>
                                        <p:attrNameLst>
                                          <p:attrName>style.visibility</p:attrName>
                                        </p:attrNameLst>
                                      </p:cBhvr>
                                      <p:to>
                                        <p:strVal val="visible"/>
                                      </p:to>
                                    </p:set>
                                    <p:animEffect transition="in" filter="wipe(left)">
                                      <p:cBhvr>
                                        <p:cTn id="7" dur="300"/>
                                        <p:tgtEl>
                                          <p:spTgt spid="3686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868"/>
                                        </p:tgtEl>
                                        <p:attrNameLst>
                                          <p:attrName>style.visibility</p:attrName>
                                        </p:attrNameLst>
                                      </p:cBhvr>
                                      <p:to>
                                        <p:strVal val="visible"/>
                                      </p:to>
                                    </p:set>
                                    <p:animEffect transition="in" filter="wipe(left)">
                                      <p:cBhvr>
                                        <p:cTn id="12" dur="300"/>
                                        <p:tgtEl>
                                          <p:spTgt spid="3686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7429"/>
                                        </p:tgtEl>
                                        <p:attrNameLst>
                                          <p:attrName>style.visibility</p:attrName>
                                        </p:attrNameLst>
                                      </p:cBhvr>
                                      <p:to>
                                        <p:strVal val="visible"/>
                                      </p:to>
                                    </p:set>
                                    <p:anim calcmode="lin" valueType="num">
                                      <p:cBhvr additive="base">
                                        <p:cTn id="17" dur="500" fill="hold"/>
                                        <p:tgtEl>
                                          <p:spTgt spid="17429"/>
                                        </p:tgtEl>
                                        <p:attrNameLst>
                                          <p:attrName>ppt_x</p:attrName>
                                        </p:attrNameLst>
                                      </p:cBhvr>
                                      <p:tavLst>
                                        <p:tav tm="0">
                                          <p:val>
                                            <p:strVal val="1+#ppt_w/2"/>
                                          </p:val>
                                        </p:tav>
                                        <p:tav tm="100000">
                                          <p:val>
                                            <p:strVal val="#ppt_x"/>
                                          </p:val>
                                        </p:tav>
                                      </p:tavLst>
                                    </p:anim>
                                    <p:anim calcmode="lin" valueType="num">
                                      <p:cBhvr additive="base">
                                        <p:cTn id="18" dur="500" fill="hold"/>
                                        <p:tgtEl>
                                          <p:spTgt spid="1742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430"/>
                                        </p:tgtEl>
                                        <p:attrNameLst>
                                          <p:attrName>style.visibility</p:attrName>
                                        </p:attrNameLst>
                                      </p:cBhvr>
                                      <p:to>
                                        <p:strVal val="visible"/>
                                      </p:to>
                                    </p:set>
                                    <p:anim calcmode="lin" valueType="num">
                                      <p:cBhvr additive="base">
                                        <p:cTn id="23" dur="500" fill="hold"/>
                                        <p:tgtEl>
                                          <p:spTgt spid="17430"/>
                                        </p:tgtEl>
                                        <p:attrNameLst>
                                          <p:attrName>ppt_x</p:attrName>
                                        </p:attrNameLst>
                                      </p:cBhvr>
                                      <p:tavLst>
                                        <p:tav tm="0">
                                          <p:val>
                                            <p:strVal val="#ppt_x"/>
                                          </p:val>
                                        </p:tav>
                                        <p:tav tm="100000">
                                          <p:val>
                                            <p:strVal val="#ppt_x"/>
                                          </p:val>
                                        </p:tav>
                                      </p:tavLst>
                                    </p:anim>
                                    <p:anim calcmode="lin" valueType="num">
                                      <p:cBhvr additive="base">
                                        <p:cTn id="24" dur="500" fill="hold"/>
                                        <p:tgtEl>
                                          <p:spTgt spid="1743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8"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ppt_x</p:attrName>
                                        </p:attrNameLst>
                                      </p:cBhvr>
                                      <p:tavLst>
                                        <p:tav tm="0">
                                          <p:val>
                                            <p:strVal val="#ppt_x-#ppt_w/2"/>
                                          </p:val>
                                        </p:tav>
                                        <p:tav tm="100000">
                                          <p:val>
                                            <p:strVal val="#ppt_x"/>
                                          </p:val>
                                        </p:tav>
                                      </p:tavLst>
                                    </p:anim>
                                    <p:anim calcmode="lin" valueType="num">
                                      <p:cBhvr>
                                        <p:cTn id="30" dur="500" fill="hold"/>
                                        <p:tgtEl>
                                          <p:spTgt spid="24"/>
                                        </p:tgtEl>
                                        <p:attrNameLst>
                                          <p:attrName>ppt_y</p:attrName>
                                        </p:attrNameLst>
                                      </p:cBhvr>
                                      <p:tavLst>
                                        <p:tav tm="0">
                                          <p:val>
                                            <p:strVal val="#ppt_y"/>
                                          </p:val>
                                        </p:tav>
                                        <p:tav tm="100000">
                                          <p:val>
                                            <p:strVal val="#ppt_y"/>
                                          </p:val>
                                        </p:tav>
                                      </p:tavLst>
                                    </p:anim>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8"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ppt_w/2"/>
                                          </p:val>
                                        </p:tav>
                                        <p:tav tm="100000">
                                          <p:val>
                                            <p:strVal val="#ppt_x"/>
                                          </p:val>
                                        </p:tav>
                                      </p:tavLst>
                                    </p:anim>
                                    <p:anim calcmode="lin" valueType="num">
                                      <p:cBhvr>
                                        <p:cTn id="38" dur="500" fill="hold"/>
                                        <p:tgtEl>
                                          <p:spTgt spid="23"/>
                                        </p:tgtEl>
                                        <p:attrNameLst>
                                          <p:attrName>ppt_y</p:attrName>
                                        </p:attrNameLst>
                                      </p:cBhvr>
                                      <p:tavLst>
                                        <p:tav tm="0">
                                          <p:val>
                                            <p:strVal val="#ppt_y"/>
                                          </p:val>
                                        </p:tav>
                                        <p:tav tm="100000">
                                          <p:val>
                                            <p:strVal val="#ppt_y"/>
                                          </p:val>
                                        </p:tav>
                                      </p:tavLst>
                                    </p:anim>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8"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ppt_x</p:attrName>
                                        </p:attrNameLst>
                                      </p:cBhvr>
                                      <p:tavLst>
                                        <p:tav tm="0">
                                          <p:val>
                                            <p:strVal val="#ppt_x-#ppt_w/2"/>
                                          </p:val>
                                        </p:tav>
                                        <p:tav tm="100000">
                                          <p:val>
                                            <p:strVal val="#ppt_x"/>
                                          </p:val>
                                        </p:tav>
                                      </p:tavLst>
                                    </p:anim>
                                    <p:anim calcmode="lin" valueType="num">
                                      <p:cBhvr>
                                        <p:cTn id="46" dur="500" fill="hold"/>
                                        <p:tgtEl>
                                          <p:spTgt spid="25"/>
                                        </p:tgtEl>
                                        <p:attrNameLst>
                                          <p:attrName>ppt_y</p:attrName>
                                        </p:attrNameLst>
                                      </p:cBhvr>
                                      <p:tavLst>
                                        <p:tav tm="0">
                                          <p:val>
                                            <p:strVal val="#ppt_y"/>
                                          </p:val>
                                        </p:tav>
                                        <p:tav tm="100000">
                                          <p:val>
                                            <p:strVal val="#ppt_y"/>
                                          </p:val>
                                        </p:tav>
                                      </p:tavLst>
                                    </p:anim>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utoUpdateAnimBg="0"/>
      <p:bldP spid="36869" grpId="0" build="p" autoUpdateAnimBg="0"/>
      <p:bldP spid="23"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5D6F331-B5C4-445F-9701-E8ACB379DCDA}" type="slidenum">
              <a:rPr kumimoji="0" lang="zh-CN" altLang="en-US" sz="2000" smtClean="0">
                <a:solidFill>
                  <a:srgbClr val="0000FF"/>
                </a:solidFill>
              </a:rPr>
              <a:pPr eaLnBrk="1" hangingPunct="1"/>
              <a:t>16</a:t>
            </a:fld>
            <a:endParaRPr kumimoji="0" lang="en-US" altLang="zh-CN" sz="2000" smtClean="0">
              <a:solidFill>
                <a:srgbClr val="0000FF"/>
              </a:solidFill>
            </a:endParaRPr>
          </a:p>
        </p:txBody>
      </p:sp>
      <p:sp>
        <p:nvSpPr>
          <p:cNvPr id="34820" name="Text Box 4"/>
          <p:cNvSpPr txBox="1">
            <a:spLocks noChangeArrowheads="1"/>
          </p:cNvSpPr>
          <p:nvPr/>
        </p:nvSpPr>
        <p:spPr bwMode="auto">
          <a:xfrm>
            <a:off x="742818" y="1529370"/>
            <a:ext cx="7761288" cy="128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40000"/>
              </a:lnSpc>
            </a:pPr>
            <a:r>
              <a:rPr lang="zh-CN" altLang="en-US" b="1"/>
              <a:t>         </a:t>
            </a:r>
            <a:r>
              <a:rPr lang="zh-CN" altLang="en-US" sz="2800" b="1"/>
              <a:t>是指具有理想形状 且 边界尺寸</a:t>
            </a:r>
            <a:r>
              <a:rPr lang="en-US" altLang="zh-CN" sz="2800" b="1"/>
              <a:t>BS </a:t>
            </a:r>
            <a:r>
              <a:rPr lang="zh-CN" altLang="en-US" sz="2800" b="1"/>
              <a:t>为最小实体尺寸</a:t>
            </a:r>
            <a:r>
              <a:rPr lang="en-US" altLang="zh-CN" sz="2800" b="1"/>
              <a:t>LMS</a:t>
            </a:r>
            <a:r>
              <a:rPr lang="zh-CN" altLang="en-US" sz="2800" b="1"/>
              <a:t>的包容面。 </a:t>
            </a:r>
          </a:p>
        </p:txBody>
      </p:sp>
      <p:sp>
        <p:nvSpPr>
          <p:cNvPr id="34821" name="Text Box 5"/>
          <p:cNvSpPr txBox="1">
            <a:spLocks noChangeArrowheads="1"/>
          </p:cNvSpPr>
          <p:nvPr/>
        </p:nvSpPr>
        <p:spPr bwMode="auto">
          <a:xfrm>
            <a:off x="806318" y="3396270"/>
            <a:ext cx="7610475" cy="128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40000"/>
              </a:lnSpc>
            </a:pPr>
            <a:r>
              <a:rPr lang="zh-CN" altLang="en-US" sz="2800" b="1" dirty="0"/>
              <a:t>        是指具有理想形状且边界尺寸</a:t>
            </a:r>
            <a:r>
              <a:rPr lang="en-US" altLang="zh-CN" sz="2800" b="1" dirty="0"/>
              <a:t>BS</a:t>
            </a:r>
            <a:r>
              <a:rPr lang="zh-CN" altLang="en-US" sz="2800" b="1" dirty="0"/>
              <a:t>为最小实体实效尺寸</a:t>
            </a:r>
            <a:r>
              <a:rPr lang="en-US" altLang="zh-CN" sz="2800" b="1" dirty="0"/>
              <a:t>LMVS</a:t>
            </a:r>
            <a:r>
              <a:rPr lang="zh-CN" altLang="en-US" sz="2800" b="1" dirty="0"/>
              <a:t>的包容面。 </a:t>
            </a:r>
          </a:p>
        </p:txBody>
      </p:sp>
      <p:sp>
        <p:nvSpPr>
          <p:cNvPr id="34822" name="Text Box 6"/>
          <p:cNvSpPr txBox="1">
            <a:spLocks noChangeArrowheads="1"/>
          </p:cNvSpPr>
          <p:nvPr/>
        </p:nvSpPr>
        <p:spPr bwMode="auto">
          <a:xfrm>
            <a:off x="680905" y="1062200"/>
            <a:ext cx="77358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（3）最小实体边界（ </a:t>
            </a:r>
            <a:r>
              <a:rPr lang="en-US" altLang="zh-CN" sz="2800" b="1" dirty="0"/>
              <a:t>LMB ）</a:t>
            </a:r>
            <a:r>
              <a:rPr lang="en-US" altLang="zh-CN" sz="2800" b="1" dirty="0">
                <a:cs typeface="Times New Roman" pitchFamily="18" charset="0"/>
              </a:rPr>
              <a:t>—</a:t>
            </a:r>
            <a:endParaRPr lang="zh-CN" altLang="en-US" sz="2800" b="1" dirty="0">
              <a:cs typeface="Times New Roman" pitchFamily="18" charset="0"/>
            </a:endParaRPr>
          </a:p>
        </p:txBody>
      </p:sp>
      <p:sp>
        <p:nvSpPr>
          <p:cNvPr id="34823" name="Text Box 7"/>
          <p:cNvSpPr txBox="1">
            <a:spLocks noChangeArrowheads="1"/>
          </p:cNvSpPr>
          <p:nvPr/>
        </p:nvSpPr>
        <p:spPr bwMode="auto">
          <a:xfrm>
            <a:off x="461449" y="2885274"/>
            <a:ext cx="7029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（4）最小实体实效边界（ </a:t>
            </a:r>
            <a:r>
              <a:rPr lang="en-US" altLang="zh-CN" sz="2800" b="1" dirty="0"/>
              <a:t>LMVB ）</a:t>
            </a:r>
            <a:r>
              <a:rPr lang="en-US" altLang="zh-CN" sz="2800" b="1" dirty="0">
                <a:cs typeface="Times New Roman" pitchFamily="18" charset="0"/>
              </a:rPr>
              <a:t>—</a:t>
            </a:r>
            <a:endParaRPr lang="zh-CN" altLang="en-US" sz="2800" b="1" dirty="0">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4822">
                                            <p:txEl>
                                              <p:pRg st="0" end="0"/>
                                            </p:txEl>
                                          </p:spTgt>
                                        </p:tgtEl>
                                        <p:attrNameLst>
                                          <p:attrName>style.visibility</p:attrName>
                                        </p:attrNameLst>
                                      </p:cBhvr>
                                      <p:to>
                                        <p:strVal val="visible"/>
                                      </p:to>
                                    </p:set>
                                    <p:animEffect transition="in" filter="wipe(left)">
                                      <p:cBhvr>
                                        <p:cTn id="7" dur="300"/>
                                        <p:tgtEl>
                                          <p:spTgt spid="348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4820"/>
                                        </p:tgtEl>
                                        <p:attrNameLst>
                                          <p:attrName>style.visibility</p:attrName>
                                        </p:attrNameLst>
                                      </p:cBhvr>
                                      <p:to>
                                        <p:strVal val="visible"/>
                                      </p:to>
                                    </p:set>
                                    <p:animEffect transition="in" filter="wipe(left)">
                                      <p:cBhvr>
                                        <p:cTn id="12" dur="300"/>
                                        <p:tgtEl>
                                          <p:spTgt spid="348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34823">
                                            <p:txEl>
                                              <p:pRg st="0" end="0"/>
                                            </p:txEl>
                                          </p:spTgt>
                                        </p:tgtEl>
                                        <p:attrNameLst>
                                          <p:attrName>style.visibility</p:attrName>
                                        </p:attrNameLst>
                                      </p:cBhvr>
                                      <p:to>
                                        <p:strVal val="visible"/>
                                      </p:to>
                                    </p:set>
                                    <p:animEffect transition="in" filter="wipe(left)">
                                      <p:cBhvr>
                                        <p:cTn id="17" dur="300"/>
                                        <p:tgtEl>
                                          <p:spTgt spid="3482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34821"/>
                                        </p:tgtEl>
                                        <p:attrNameLst>
                                          <p:attrName>style.visibility</p:attrName>
                                        </p:attrNameLst>
                                      </p:cBhvr>
                                      <p:to>
                                        <p:strVal val="visible"/>
                                      </p:to>
                                    </p:set>
                                    <p:animEffect transition="in" filter="wipe(left)">
                                      <p:cBhvr>
                                        <p:cTn id="22" dur="3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utoUpdateAnimBg="0"/>
      <p:bldP spid="34821" grpId="0" autoUpdateAnimBg="0"/>
      <p:bldP spid="34822" grpId="0" build="p" autoUpdateAnimBg="0"/>
      <p:bldP spid="34823"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8A747309-2952-45E1-8143-681AEBB140E7}" type="slidenum">
              <a:rPr kumimoji="0" lang="zh-CN" altLang="en-US" sz="2000" smtClean="0">
                <a:solidFill>
                  <a:srgbClr val="0000FF"/>
                </a:solidFill>
              </a:rPr>
              <a:pPr eaLnBrk="1" hangingPunct="1"/>
              <a:t>17</a:t>
            </a:fld>
            <a:endParaRPr kumimoji="0" lang="en-US" altLang="zh-CN" sz="2000" smtClean="0">
              <a:solidFill>
                <a:srgbClr val="0000FF"/>
              </a:solidFill>
            </a:endParaRPr>
          </a:p>
        </p:txBody>
      </p:sp>
      <p:sp>
        <p:nvSpPr>
          <p:cNvPr id="9218" name="Text Box 2"/>
          <p:cNvSpPr txBox="1">
            <a:spLocks noChangeArrowheads="1"/>
          </p:cNvSpPr>
          <p:nvPr/>
        </p:nvSpPr>
        <p:spPr bwMode="auto">
          <a:xfrm>
            <a:off x="618005" y="2090644"/>
            <a:ext cx="31718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en-US" altLang="zh-CN" b="1" dirty="0"/>
              <a:t>(1) </a:t>
            </a:r>
            <a:r>
              <a:rPr lang="zh-CN" altLang="en-US" sz="2000" b="1" dirty="0">
                <a:solidFill>
                  <a:srgbClr val="FF0000"/>
                </a:solidFill>
              </a:rPr>
              <a:t>最大实体尺寸</a:t>
            </a:r>
            <a:r>
              <a:rPr lang="en-US" altLang="zh-CN" b="1" dirty="0"/>
              <a:t>:</a:t>
            </a:r>
            <a:r>
              <a:rPr lang="zh-CN" altLang="en-US" b="1" dirty="0"/>
              <a:t> </a:t>
            </a:r>
          </a:p>
        </p:txBody>
      </p:sp>
      <p:sp>
        <p:nvSpPr>
          <p:cNvPr id="9357" name="Rectangle 141"/>
          <p:cNvSpPr>
            <a:spLocks noChangeArrowheads="1"/>
          </p:cNvSpPr>
          <p:nvPr/>
        </p:nvSpPr>
        <p:spPr bwMode="auto">
          <a:xfrm>
            <a:off x="82550" y="578317"/>
            <a:ext cx="8637588" cy="164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0"/>
              </a:spcBef>
            </a:pPr>
            <a:r>
              <a:rPr lang="zh-CN" altLang="en-US" b="1" dirty="0"/>
              <a:t>        </a:t>
            </a:r>
            <a:r>
              <a:rPr lang="zh-CN" altLang="en-US" sz="2000" b="1" dirty="0"/>
              <a:t>实际尺寸</a:t>
            </a:r>
            <a:r>
              <a:rPr lang="en-US" altLang="zh-CN" sz="2000" b="1" i="1" dirty="0"/>
              <a:t>d</a:t>
            </a:r>
            <a:r>
              <a:rPr lang="en-US" altLang="zh-CN" sz="2000" b="1" i="1" baseline="-25000" dirty="0"/>
              <a:t>a</a:t>
            </a:r>
            <a:r>
              <a:rPr lang="en-US" altLang="zh-CN" sz="2000" b="1" dirty="0"/>
              <a:t>=</a:t>
            </a:r>
            <a:r>
              <a:rPr lang="en-US" altLang="zh-CN" sz="2000" b="1" i="1" dirty="0">
                <a:latin typeface="Swis721 BT" pitchFamily="34" charset="0"/>
              </a:rPr>
              <a:t>Φ</a:t>
            </a:r>
            <a:r>
              <a:rPr lang="en-US" altLang="zh-CN" sz="2000" b="1" dirty="0"/>
              <a:t>16 </a:t>
            </a:r>
            <a:r>
              <a:rPr lang="en-US" altLang="zh-CN" sz="2000" b="1" i="1" dirty="0"/>
              <a:t>,</a:t>
            </a:r>
            <a:r>
              <a:rPr lang="zh-CN" altLang="en-US" sz="2000" b="1" dirty="0"/>
              <a:t>轴线直线度误差</a:t>
            </a:r>
            <a:r>
              <a:rPr lang="en-US" altLang="zh-CN" sz="2000" b="1" dirty="0"/>
              <a:t> </a:t>
            </a:r>
            <a:r>
              <a:rPr lang="en-US" altLang="zh-CN" sz="2000" b="1" i="1" dirty="0"/>
              <a:t>f</a:t>
            </a:r>
            <a:r>
              <a:rPr lang="en-US" altLang="zh-CN" sz="2000" b="1" baseline="-30000" dirty="0"/>
              <a:t>-</a:t>
            </a:r>
            <a:r>
              <a:rPr lang="en-US" altLang="zh-CN" sz="2000" b="1" dirty="0"/>
              <a:t>=</a:t>
            </a:r>
            <a:r>
              <a:rPr lang="az-Cyrl-AZ" altLang="zh-CN" sz="2000" b="1" i="1" dirty="0"/>
              <a:t>ф</a:t>
            </a:r>
            <a:r>
              <a:rPr lang="en-US" altLang="zh-CN" sz="2000" b="1" dirty="0"/>
              <a:t>0.02</a:t>
            </a:r>
            <a:r>
              <a:rPr lang="zh-CN" altLang="en-US" sz="2000" b="1" dirty="0"/>
              <a:t>。</a:t>
            </a:r>
            <a:endParaRPr lang="en-US" altLang="zh-CN" sz="2000" b="1" dirty="0"/>
          </a:p>
          <a:p>
            <a:pPr>
              <a:lnSpc>
                <a:spcPct val="120000"/>
              </a:lnSpc>
              <a:spcBef>
                <a:spcPct val="0"/>
              </a:spcBef>
            </a:pPr>
            <a:r>
              <a:rPr lang="zh-CN" altLang="en-US" sz="2000" b="1" dirty="0"/>
              <a:t>        求：轴的最大实体尺寸</a:t>
            </a:r>
            <a:r>
              <a:rPr lang="en-US" altLang="zh-CN" sz="2000" b="1" i="1" dirty="0" err="1"/>
              <a:t>d</a:t>
            </a:r>
            <a:r>
              <a:rPr lang="en-US" altLang="zh-CN" sz="2000" b="1" baseline="-25000" dirty="0" err="1"/>
              <a:t>M</a:t>
            </a:r>
            <a:r>
              <a:rPr lang="en-US" altLang="zh-CN" sz="2000" b="1" dirty="0"/>
              <a:t> (MMS)、</a:t>
            </a:r>
            <a:r>
              <a:rPr lang="zh-CN" altLang="en-US" sz="2000" b="1" dirty="0"/>
              <a:t>最小实体尺寸</a:t>
            </a:r>
            <a:r>
              <a:rPr lang="en-US" altLang="zh-CN" sz="2000" b="1" i="1" dirty="0" err="1"/>
              <a:t>d</a:t>
            </a:r>
            <a:r>
              <a:rPr lang="en-US" altLang="zh-CN" sz="2000" b="1" baseline="-25000" dirty="0" err="1"/>
              <a:t>L</a:t>
            </a:r>
            <a:r>
              <a:rPr lang="en-US" altLang="zh-CN" sz="2000" b="1" dirty="0"/>
              <a:t>(LMS)、</a:t>
            </a:r>
            <a:r>
              <a:rPr lang="zh-CN" altLang="en-US" sz="2000" b="1" dirty="0"/>
              <a:t>体外作用尺寸</a:t>
            </a:r>
            <a:r>
              <a:rPr lang="en-US" altLang="zh-CN" sz="2000" b="1" i="1" dirty="0" err="1"/>
              <a:t>d</a:t>
            </a:r>
            <a:r>
              <a:rPr lang="en-US" altLang="zh-CN" sz="2000" b="1" baseline="-25000" dirty="0" err="1"/>
              <a:t>fe</a:t>
            </a:r>
            <a:r>
              <a:rPr lang="en-US" altLang="zh-CN" sz="2000" b="1" dirty="0"/>
              <a:t>(EFS)</a:t>
            </a:r>
            <a:r>
              <a:rPr lang="zh-CN" altLang="en-US" sz="2000" b="1" dirty="0"/>
              <a:t>、体内作用尺寸</a:t>
            </a:r>
            <a:r>
              <a:rPr lang="en-US" altLang="zh-CN" sz="2000" b="1" i="1" dirty="0" err="1"/>
              <a:t>d</a:t>
            </a:r>
            <a:r>
              <a:rPr lang="en-US" altLang="zh-CN" sz="2000" b="1" baseline="-25000" dirty="0" err="1"/>
              <a:t>fi</a:t>
            </a:r>
            <a:r>
              <a:rPr lang="en-US" altLang="zh-CN" sz="2000" b="1" dirty="0"/>
              <a:t>(IFS)</a:t>
            </a:r>
            <a:r>
              <a:rPr lang="zh-CN" altLang="en-US" sz="2000" b="1" dirty="0"/>
              <a:t>、最大实体实效尺寸（</a:t>
            </a:r>
            <a:r>
              <a:rPr lang="en-US" altLang="zh-CN" sz="2000" b="1" dirty="0"/>
              <a:t>MMVS</a:t>
            </a:r>
            <a:r>
              <a:rPr lang="zh-CN" altLang="en-US" sz="2000" b="1" dirty="0"/>
              <a:t>）和最小实体实效尺寸（</a:t>
            </a:r>
            <a:r>
              <a:rPr lang="en-US" altLang="zh-CN" sz="2000" b="1" dirty="0"/>
              <a:t>LMVS</a:t>
            </a:r>
            <a:r>
              <a:rPr lang="zh-CN" altLang="en-US" sz="2000" b="1" dirty="0"/>
              <a:t>）。</a:t>
            </a:r>
          </a:p>
        </p:txBody>
      </p:sp>
      <p:sp>
        <p:nvSpPr>
          <p:cNvPr id="27" name="Text Box 2"/>
          <p:cNvSpPr txBox="1">
            <a:spLocks noChangeArrowheads="1"/>
          </p:cNvSpPr>
          <p:nvPr/>
        </p:nvSpPr>
        <p:spPr bwMode="auto">
          <a:xfrm>
            <a:off x="625475" y="2482850"/>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sz="2000" b="1" dirty="0">
                <a:solidFill>
                  <a:srgbClr val="FF0000"/>
                </a:solidFill>
              </a:rPr>
              <a:t>最小实体尺寸</a:t>
            </a:r>
            <a:r>
              <a:rPr lang="en-US" altLang="zh-CN" b="1" dirty="0"/>
              <a:t>:</a:t>
            </a:r>
            <a:r>
              <a:rPr lang="zh-CN" altLang="en-US" b="1" dirty="0"/>
              <a:t> </a:t>
            </a:r>
          </a:p>
        </p:txBody>
      </p:sp>
      <p:sp>
        <p:nvSpPr>
          <p:cNvPr id="19479" name="Text Box 110"/>
          <p:cNvSpPr txBox="1">
            <a:spLocks noChangeArrowheads="1"/>
          </p:cNvSpPr>
          <p:nvPr/>
        </p:nvSpPr>
        <p:spPr bwMode="auto">
          <a:xfrm>
            <a:off x="579437" y="205250"/>
            <a:ext cx="4720458" cy="536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 例4.1 </a:t>
            </a:r>
            <a:r>
              <a:rPr lang="zh-CN" altLang="en-US" b="1" dirty="0" smtClean="0"/>
              <a:t>按图</a:t>
            </a:r>
            <a:r>
              <a:rPr lang="en-US" altLang="zh-CN" b="1" dirty="0" smtClean="0"/>
              <a:t>4.28</a:t>
            </a:r>
            <a:r>
              <a:rPr lang="zh-CN" altLang="en-US" b="1" dirty="0" smtClean="0"/>
              <a:t>(</a:t>
            </a:r>
            <a:r>
              <a:rPr lang="en-US" altLang="zh-CN" b="1" dirty="0"/>
              <a:t>a)</a:t>
            </a:r>
            <a:r>
              <a:rPr lang="zh-CN" altLang="en-US" b="1" dirty="0"/>
              <a:t>加工一轴得 :</a:t>
            </a:r>
          </a:p>
        </p:txBody>
      </p:sp>
      <p:sp>
        <p:nvSpPr>
          <p:cNvPr id="26" name="Text Box 105"/>
          <p:cNvSpPr txBox="1">
            <a:spLocks noRot="1" noChangeAspect="1" noMove="1" noResize="1" noEditPoints="1" noAdjustHandles="1" noChangeArrowheads="1" noChangeShapeType="1" noTextEdit="1"/>
          </p:cNvSpPr>
          <p:nvPr/>
        </p:nvSpPr>
        <p:spPr bwMode="auto">
          <a:xfrm>
            <a:off x="3074025" y="2473115"/>
            <a:ext cx="5783371" cy="369332"/>
          </a:xfrm>
          <a:prstGeom prst="rect">
            <a:avLst/>
          </a:prstGeom>
          <a:blipFill rotWithShape="1">
            <a:blip r:embed="rId3"/>
            <a:stretch>
              <a:fillRect l="-632" t="-26667" b="-5000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sz="2000">
                <a:noFill/>
              </a:rPr>
              <a:t> </a:t>
            </a:r>
          </a:p>
        </p:txBody>
      </p:sp>
      <p:sp>
        <p:nvSpPr>
          <p:cNvPr id="28" name="Text Box 2"/>
          <p:cNvSpPr txBox="1">
            <a:spLocks noChangeArrowheads="1"/>
          </p:cNvSpPr>
          <p:nvPr/>
        </p:nvSpPr>
        <p:spPr bwMode="auto">
          <a:xfrm>
            <a:off x="596900" y="2919413"/>
            <a:ext cx="31718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(3) </a:t>
            </a:r>
            <a:r>
              <a:rPr lang="zh-CN" altLang="en-US" b="1" dirty="0">
                <a:solidFill>
                  <a:srgbClr val="FF0000"/>
                </a:solidFill>
              </a:rPr>
              <a:t>体外</a:t>
            </a:r>
            <a:r>
              <a:rPr lang="zh-CN" altLang="en-US" sz="2000" b="1" dirty="0">
                <a:solidFill>
                  <a:srgbClr val="FF0000"/>
                </a:solidFill>
              </a:rPr>
              <a:t>作用</a:t>
            </a:r>
            <a:r>
              <a:rPr lang="zh-CN" altLang="en-US" b="1" dirty="0">
                <a:solidFill>
                  <a:srgbClr val="FF0000"/>
                </a:solidFill>
              </a:rPr>
              <a:t>尺寸</a:t>
            </a:r>
            <a:r>
              <a:rPr lang="en-US" altLang="zh-CN" b="1" dirty="0"/>
              <a:t>:</a:t>
            </a:r>
            <a:r>
              <a:rPr lang="zh-CN" altLang="en-US" b="1" dirty="0"/>
              <a:t> </a:t>
            </a:r>
          </a:p>
        </p:txBody>
      </p:sp>
      <p:sp>
        <p:nvSpPr>
          <p:cNvPr id="29" name="Text Box 105"/>
          <p:cNvSpPr txBox="1">
            <a:spLocks noRot="1" noChangeAspect="1" noMove="1" noResize="1" noEditPoints="1" noAdjustHandles="1" noChangeArrowheads="1" noChangeShapeType="1" noTextEdit="1"/>
          </p:cNvSpPr>
          <p:nvPr/>
        </p:nvSpPr>
        <p:spPr bwMode="auto">
          <a:xfrm>
            <a:off x="3088408" y="2940354"/>
            <a:ext cx="6055596" cy="459549"/>
          </a:xfrm>
          <a:prstGeom prst="rect">
            <a:avLst/>
          </a:prstGeom>
          <a:blipFill rotWithShape="1">
            <a:blip r:embed="rId4"/>
            <a:stretch>
              <a:fillRect l="-705" t="-19737" b="-3026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30" name="Text Box 2"/>
          <p:cNvSpPr txBox="1">
            <a:spLocks noChangeArrowheads="1"/>
          </p:cNvSpPr>
          <p:nvPr/>
        </p:nvSpPr>
        <p:spPr bwMode="auto">
          <a:xfrm>
            <a:off x="563563" y="3395936"/>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solidFill>
                  <a:srgbClr val="FF0000"/>
                </a:solidFill>
              </a:rPr>
              <a:t>体内</a:t>
            </a:r>
            <a:r>
              <a:rPr lang="zh-CN" altLang="en-US" sz="2000" b="1" dirty="0">
                <a:solidFill>
                  <a:srgbClr val="FF0000"/>
                </a:solidFill>
              </a:rPr>
              <a:t>作用</a:t>
            </a:r>
            <a:r>
              <a:rPr lang="zh-CN" altLang="en-US" b="1" dirty="0">
                <a:solidFill>
                  <a:srgbClr val="FF0000"/>
                </a:solidFill>
              </a:rPr>
              <a:t>尺寸</a:t>
            </a:r>
            <a:r>
              <a:rPr lang="en-US" altLang="zh-CN" b="1" dirty="0"/>
              <a:t>:</a:t>
            </a:r>
            <a:r>
              <a:rPr lang="zh-CN" altLang="en-US" b="1" dirty="0"/>
              <a:t> </a:t>
            </a:r>
          </a:p>
        </p:txBody>
      </p:sp>
      <p:sp>
        <p:nvSpPr>
          <p:cNvPr id="31" name="Text Box 105"/>
          <p:cNvSpPr txBox="1">
            <a:spLocks noRot="1" noChangeAspect="1" noMove="1" noResize="1" noEditPoints="1" noAdjustHandles="1" noChangeArrowheads="1" noChangeShapeType="1" noTextEdit="1"/>
          </p:cNvSpPr>
          <p:nvPr/>
        </p:nvSpPr>
        <p:spPr bwMode="auto">
          <a:xfrm>
            <a:off x="2938280" y="3388551"/>
            <a:ext cx="6055596" cy="459549"/>
          </a:xfrm>
          <a:prstGeom prst="rect">
            <a:avLst/>
          </a:prstGeom>
          <a:blipFill rotWithShape="1">
            <a:blip r:embed="rId5"/>
            <a:stretch>
              <a:fillRect l="-604" t="-21333" b="-3066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32" name="Text Box 2"/>
          <p:cNvSpPr txBox="1">
            <a:spLocks noChangeArrowheads="1"/>
          </p:cNvSpPr>
          <p:nvPr/>
        </p:nvSpPr>
        <p:spPr bwMode="auto">
          <a:xfrm>
            <a:off x="604838" y="3840871"/>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(5) </a:t>
            </a:r>
            <a:r>
              <a:rPr lang="zh-CN" altLang="en-US" sz="2000" b="1" dirty="0">
                <a:solidFill>
                  <a:srgbClr val="FF0000"/>
                </a:solidFill>
              </a:rPr>
              <a:t>最大</a:t>
            </a:r>
            <a:r>
              <a:rPr lang="zh-CN" altLang="en-US" b="1" dirty="0">
                <a:solidFill>
                  <a:srgbClr val="FF0000"/>
                </a:solidFill>
              </a:rPr>
              <a:t>实体实效尺寸</a:t>
            </a:r>
            <a:r>
              <a:rPr lang="en-US" altLang="zh-CN" b="1" dirty="0"/>
              <a:t>:</a:t>
            </a:r>
            <a:r>
              <a:rPr lang="zh-CN" altLang="en-US" b="1" dirty="0"/>
              <a:t> </a:t>
            </a:r>
          </a:p>
        </p:txBody>
      </p:sp>
      <p:sp>
        <p:nvSpPr>
          <p:cNvPr id="34" name="Text Box 2"/>
          <p:cNvSpPr txBox="1">
            <a:spLocks noChangeArrowheads="1"/>
          </p:cNvSpPr>
          <p:nvPr/>
        </p:nvSpPr>
        <p:spPr bwMode="auto">
          <a:xfrm>
            <a:off x="604838" y="5252910"/>
            <a:ext cx="353218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(6)  </a:t>
            </a:r>
            <a:r>
              <a:rPr lang="zh-CN" altLang="en-US" sz="2000" b="1" dirty="0">
                <a:solidFill>
                  <a:srgbClr val="FF0000"/>
                </a:solidFill>
              </a:rPr>
              <a:t>最小</a:t>
            </a:r>
            <a:r>
              <a:rPr lang="zh-CN" altLang="en-US" b="1" dirty="0">
                <a:solidFill>
                  <a:srgbClr val="FF0000"/>
                </a:solidFill>
              </a:rPr>
              <a:t>实体实效尺寸</a:t>
            </a:r>
            <a:r>
              <a:rPr lang="en-US" altLang="zh-CN" b="1" dirty="0"/>
              <a:t>:</a:t>
            </a:r>
            <a:r>
              <a:rPr lang="zh-CN" altLang="en-US" b="1" dirty="0"/>
              <a:t> </a:t>
            </a:r>
          </a:p>
        </p:txBody>
      </p:sp>
      <p:grpSp>
        <p:nvGrpSpPr>
          <p:cNvPr id="3" name="组合 2"/>
          <p:cNvGrpSpPr>
            <a:grpSpLocks/>
          </p:cNvGrpSpPr>
          <p:nvPr/>
        </p:nvGrpSpPr>
        <p:grpSpPr bwMode="auto">
          <a:xfrm>
            <a:off x="780683" y="4324392"/>
            <a:ext cx="4383088" cy="908050"/>
            <a:chOff x="584997" y="4202653"/>
            <a:chExt cx="6055596" cy="907621"/>
          </a:xfrm>
        </p:grpSpPr>
        <p:sp>
          <p:nvSpPr>
            <p:cNvPr id="33" name="Text Box 105"/>
            <p:cNvSpPr txBox="1">
              <a:spLocks noRot="1" noChangeAspect="1" noMove="1" noResize="1" noEditPoints="1" noAdjustHandles="1" noChangeArrowheads="1" noChangeShapeType="1" noTextEdit="1"/>
            </p:cNvSpPr>
            <p:nvPr/>
          </p:nvSpPr>
          <p:spPr bwMode="auto">
            <a:xfrm>
              <a:off x="584997" y="4202653"/>
              <a:ext cx="6055596" cy="907621"/>
            </a:xfrm>
            <a:prstGeom prst="rect">
              <a:avLst/>
            </a:prstGeom>
            <a:blipFill rotWithShape="1">
              <a:blip r:embed="rId6"/>
              <a:stretch>
                <a:fillRect l="-1113" t="-17450" b="-20134"/>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19478" name="Picture 26" descr="C:\Documents and Settings\Administrator\桌面\2015年第9版资料\2015年第9版图\j4b20b.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4288" y="4223864"/>
              <a:ext cx="617773" cy="471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a:grpSpLocks/>
          </p:cNvGrpSpPr>
          <p:nvPr/>
        </p:nvGrpSpPr>
        <p:grpSpPr bwMode="auto">
          <a:xfrm>
            <a:off x="865199" y="5613142"/>
            <a:ext cx="4251094" cy="1016000"/>
            <a:chOff x="571349" y="5528935"/>
            <a:chExt cx="6055596" cy="1015610"/>
          </a:xfrm>
        </p:grpSpPr>
        <p:sp>
          <p:nvSpPr>
            <p:cNvPr id="35" name="Text Box 105"/>
            <p:cNvSpPr txBox="1">
              <a:spLocks noRot="1" noChangeAspect="1" noMove="1" noResize="1" noEditPoints="1" noAdjustHandles="1" noChangeArrowheads="1" noChangeShapeType="1" noTextEdit="1"/>
            </p:cNvSpPr>
            <p:nvPr/>
          </p:nvSpPr>
          <p:spPr bwMode="auto">
            <a:xfrm>
              <a:off x="571349" y="5616086"/>
              <a:ext cx="6055596" cy="928459"/>
            </a:xfrm>
            <a:prstGeom prst="rect">
              <a:avLst/>
            </a:prstGeom>
            <a:blipFill rotWithShape="1">
              <a:blip r:embed="rId8"/>
              <a:stretch>
                <a:fillRect l="-906" t="-16993" b="-5229"/>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19476" name="Picture 27" descr="C:\Documents and Settings\Administrator\桌面\2015年第9版资料\2015年第9版图\j4b20c.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82087" y="5528935"/>
              <a:ext cx="624285" cy="62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mc:AlternateContent xmlns:mc="http://schemas.openxmlformats.org/markup-compatibility/2006" xmlns:a14="http://schemas.microsoft.com/office/drawing/2010/main">
        <mc:Choice Requires="a14">
          <p:sp>
            <p:nvSpPr>
              <p:cNvPr id="6" name="TextBox 5"/>
              <p:cNvSpPr txBox="1"/>
              <p:nvPr/>
            </p:nvSpPr>
            <p:spPr>
              <a:xfrm>
                <a:off x="3929766" y="2007738"/>
                <a:ext cx="2778360" cy="461665"/>
              </a:xfrm>
              <a:prstGeom prst="rect">
                <a:avLst/>
              </a:prstGeom>
              <a:noFill/>
            </p:spPr>
            <p:txBody>
              <a:bodyPr wrap="square" rtlCol="0">
                <a:spAutoFit/>
              </a:bodyPr>
              <a:lstStyle/>
              <a:p>
                <a14:m>
                  <m:oMath xmlns:m="http://schemas.openxmlformats.org/officeDocument/2006/math">
                    <m:sSub>
                      <m:sSubPr>
                        <m:ctrlPr>
                          <a:rPr lang="en-US" altLang="zh-CN" i="1" smtClean="0">
                            <a:latin typeface="Cambria Math"/>
                          </a:rPr>
                        </m:ctrlPr>
                      </m:sSubPr>
                      <m:e>
                        <m:r>
                          <a:rPr lang="en-US" altLang="zh-CN" b="0" i="1" smtClean="0">
                            <a:latin typeface="Cambria Math"/>
                          </a:rPr>
                          <m:t>𝑑</m:t>
                        </m:r>
                      </m:e>
                      <m:sub>
                        <m:r>
                          <m:rPr>
                            <m:sty m:val="p"/>
                          </m:rPr>
                          <a:rPr lang="en-US" altLang="zh-CN" b="0" i="0" smtClean="0">
                            <a:latin typeface="Cambria Math"/>
                          </a:rPr>
                          <m:t>M</m:t>
                        </m:r>
                      </m:sub>
                    </m:sSub>
                  </m:oMath>
                </a14:m>
                <a:r>
                  <a:rPr lang="zh-CN" altLang="en-US" dirty="0" smtClean="0"/>
                  <a:t> </a:t>
                </a:r>
                <a:r>
                  <a:rPr lang="en-US" altLang="zh-CN" dirty="0" smtClean="0"/>
                  <a:t>= </a:t>
                </a:r>
                <a14:m>
                  <m:oMath xmlns:m="http://schemas.openxmlformats.org/officeDocument/2006/math">
                    <m:sSub>
                      <m:sSubPr>
                        <m:ctrlPr>
                          <a:rPr lang="en-US" altLang="zh-CN" i="1" smtClean="0">
                            <a:latin typeface="Cambria Math"/>
                          </a:rPr>
                        </m:ctrlPr>
                      </m:sSubPr>
                      <m:e>
                        <m:r>
                          <a:rPr lang="en-US" altLang="zh-CN" b="0" i="1" smtClean="0">
                            <a:latin typeface="Cambria Math"/>
                          </a:rPr>
                          <m:t>𝑑</m:t>
                        </m:r>
                      </m:e>
                      <m:sub>
                        <m:r>
                          <m:rPr>
                            <m:sty m:val="p"/>
                          </m:rPr>
                          <a:rPr lang="en-US" altLang="zh-CN" b="0" i="0" smtClean="0">
                            <a:latin typeface="Cambria Math"/>
                          </a:rPr>
                          <m:t>max</m:t>
                        </m:r>
                      </m:sub>
                    </m:sSub>
                  </m:oMath>
                </a14:m>
                <a:r>
                  <a:rPr lang="zh-CN" altLang="en-US" dirty="0" smtClean="0"/>
                  <a:t> </a:t>
                </a:r>
                <a:r>
                  <a:rPr lang="en-US" altLang="zh-CN" dirty="0" smtClean="0"/>
                  <a:t>= </a:t>
                </a:r>
                <a14:m>
                  <m:oMath xmlns:m="http://schemas.openxmlformats.org/officeDocument/2006/math">
                    <m:r>
                      <a:rPr lang="en-US" altLang="zh-CN" i="1" smtClean="0">
                        <a:latin typeface="Cambria Math"/>
                        <a:ea typeface="Cambria Math"/>
                      </a:rPr>
                      <m:t>∅</m:t>
                    </m:r>
                    <m:r>
                      <a:rPr lang="en-US" altLang="zh-CN" b="0" i="1" smtClean="0">
                        <a:latin typeface="Cambria Math"/>
                        <a:ea typeface="Cambria Math"/>
                      </a:rPr>
                      <m:t> 16</m:t>
                    </m:r>
                  </m:oMath>
                </a14:m>
                <a:endParaRPr lang="zh-CN" alt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3929766" y="2007738"/>
                <a:ext cx="2778360" cy="461665"/>
              </a:xfrm>
              <a:prstGeom prst="rect">
                <a:avLst/>
              </a:prstGeom>
              <a:blipFill rotWithShape="1">
                <a:blip r:embed="rId12"/>
                <a:stretch>
                  <a:fillRect l="-659" t="-10526" b="-28947"/>
                </a:stretch>
              </a:blipFill>
            </p:spPr>
            <p:txBody>
              <a:bodyPr/>
              <a:lstStyle/>
              <a:p>
                <a:r>
                  <a:rPr lang="zh-CN" altLang="en-US">
                    <a:noFill/>
                  </a:rPr>
                  <a:t> </a:t>
                </a:r>
              </a:p>
            </p:txBody>
          </p:sp>
        </mc:Fallback>
      </mc:AlternateContent>
      <p:pic>
        <p:nvPicPr>
          <p:cNvPr id="5325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37831" y="4010211"/>
            <a:ext cx="3957045" cy="2766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fade">
                                      <p:cBhvr>
                                        <p:cTn id="7" dur="1000"/>
                                        <p:tgtEl>
                                          <p:spTgt spid="53251"/>
                                        </p:tgtEl>
                                      </p:cBhvr>
                                    </p:animEffect>
                                    <p:anim calcmode="lin" valueType="num">
                                      <p:cBhvr>
                                        <p:cTn id="8" dur="1000" fill="hold"/>
                                        <p:tgtEl>
                                          <p:spTgt spid="53251"/>
                                        </p:tgtEl>
                                        <p:attrNameLst>
                                          <p:attrName>ppt_x</p:attrName>
                                        </p:attrNameLst>
                                      </p:cBhvr>
                                      <p:tavLst>
                                        <p:tav tm="0">
                                          <p:val>
                                            <p:strVal val="#ppt_x"/>
                                          </p:val>
                                        </p:tav>
                                        <p:tav tm="100000">
                                          <p:val>
                                            <p:strVal val="#ppt_x"/>
                                          </p:val>
                                        </p:tav>
                                      </p:tavLst>
                                    </p:anim>
                                    <p:anim calcmode="lin" valueType="num">
                                      <p:cBhvr>
                                        <p:cTn id="9" dur="1000" fill="hold"/>
                                        <p:tgtEl>
                                          <p:spTgt spid="532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wd">
                                    <p:tmPct val="100000"/>
                                  </p:iterate>
                                  <p:childTnLst>
                                    <p:set>
                                      <p:cBhvr>
                                        <p:cTn id="13" dur="1" fill="hold">
                                          <p:stCondLst>
                                            <p:cond delay="0"/>
                                          </p:stCondLst>
                                        </p:cTn>
                                        <p:tgtEl>
                                          <p:spTgt spid="9357"/>
                                        </p:tgtEl>
                                        <p:attrNameLst>
                                          <p:attrName>style.visibility</p:attrName>
                                        </p:attrNameLst>
                                      </p:cBhvr>
                                      <p:to>
                                        <p:strVal val="visible"/>
                                      </p:to>
                                    </p:set>
                                    <p:animEffect transition="in" filter="wipe(left)">
                                      <p:cBhvr>
                                        <p:cTn id="14" dur="300"/>
                                        <p:tgtEl>
                                          <p:spTgt spid="935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wd">
                                    <p:tmPct val="100000"/>
                                  </p:iterate>
                                  <p:childTnLst>
                                    <p:set>
                                      <p:cBhvr>
                                        <p:cTn id="18" dur="1" fill="hold">
                                          <p:stCondLst>
                                            <p:cond delay="0"/>
                                          </p:stCondLst>
                                        </p:cTn>
                                        <p:tgtEl>
                                          <p:spTgt spid="9218"/>
                                        </p:tgtEl>
                                        <p:attrNameLst>
                                          <p:attrName>style.visibility</p:attrName>
                                        </p:attrNameLst>
                                      </p:cBhvr>
                                      <p:to>
                                        <p:strVal val="visible"/>
                                      </p:to>
                                    </p:set>
                                    <p:animEffect transition="in" filter="wipe(left)">
                                      <p:cBhvr>
                                        <p:cTn id="19" dur="300"/>
                                        <p:tgtEl>
                                          <p:spTgt spid="92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27"/>
                                        </p:tgtEl>
                                        <p:attrNameLst>
                                          <p:attrName>style.visibility</p:attrName>
                                        </p:attrNameLst>
                                      </p:cBhvr>
                                      <p:to>
                                        <p:strVal val="visible"/>
                                      </p:to>
                                    </p:set>
                                    <p:animEffect transition="in" filter="wipe(left)">
                                      <p:cBhvr>
                                        <p:cTn id="29" dur="3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iterate type="wd">
                                    <p:tmPct val="100000"/>
                                  </p:iterate>
                                  <p:childTnLst>
                                    <p:set>
                                      <p:cBhvr>
                                        <p:cTn id="33" dur="1" fill="hold">
                                          <p:stCondLst>
                                            <p:cond delay="0"/>
                                          </p:stCondLst>
                                        </p:cTn>
                                        <p:tgtEl>
                                          <p:spTgt spid="26"/>
                                        </p:tgtEl>
                                        <p:attrNameLst>
                                          <p:attrName>style.visibility</p:attrName>
                                        </p:attrNameLst>
                                      </p:cBhvr>
                                      <p:to>
                                        <p:strVal val="visible"/>
                                      </p:to>
                                    </p:set>
                                    <p:animEffect transition="in" filter="wipe(left)">
                                      <p:cBhvr>
                                        <p:cTn id="34" dur="3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28"/>
                                        </p:tgtEl>
                                        <p:attrNameLst>
                                          <p:attrName>style.visibility</p:attrName>
                                        </p:attrNameLst>
                                      </p:cBhvr>
                                      <p:to>
                                        <p:strVal val="visible"/>
                                      </p:to>
                                    </p:set>
                                    <p:animEffect transition="in" filter="wipe(left)">
                                      <p:cBhvr>
                                        <p:cTn id="39" dur="3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iterate type="wd">
                                    <p:tmPct val="100000"/>
                                  </p:iterate>
                                  <p:childTnLst>
                                    <p:set>
                                      <p:cBhvr>
                                        <p:cTn id="43" dur="1" fill="hold">
                                          <p:stCondLst>
                                            <p:cond delay="0"/>
                                          </p:stCondLst>
                                        </p:cTn>
                                        <p:tgtEl>
                                          <p:spTgt spid="29"/>
                                        </p:tgtEl>
                                        <p:attrNameLst>
                                          <p:attrName>style.visibility</p:attrName>
                                        </p:attrNameLst>
                                      </p:cBhvr>
                                      <p:to>
                                        <p:strVal val="visible"/>
                                      </p:to>
                                    </p:set>
                                    <p:animEffect transition="in" filter="wipe(left)">
                                      <p:cBhvr>
                                        <p:cTn id="44" dur="3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30"/>
                                        </p:tgtEl>
                                        <p:attrNameLst>
                                          <p:attrName>style.visibility</p:attrName>
                                        </p:attrNameLst>
                                      </p:cBhvr>
                                      <p:to>
                                        <p:strVal val="visible"/>
                                      </p:to>
                                    </p:set>
                                    <p:animEffect transition="in" filter="wipe(left)">
                                      <p:cBhvr>
                                        <p:cTn id="49" dur="3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iterate type="wd">
                                    <p:tmPct val="100000"/>
                                  </p:iterate>
                                  <p:childTnLst>
                                    <p:set>
                                      <p:cBhvr>
                                        <p:cTn id="53" dur="1" fill="hold">
                                          <p:stCondLst>
                                            <p:cond delay="0"/>
                                          </p:stCondLst>
                                        </p:cTn>
                                        <p:tgtEl>
                                          <p:spTgt spid="31"/>
                                        </p:tgtEl>
                                        <p:attrNameLst>
                                          <p:attrName>style.visibility</p:attrName>
                                        </p:attrNameLst>
                                      </p:cBhvr>
                                      <p:to>
                                        <p:strVal val="visible"/>
                                      </p:to>
                                    </p:set>
                                    <p:animEffect transition="in" filter="wipe(left)">
                                      <p:cBhvr>
                                        <p:cTn id="54" dur="3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32"/>
                                        </p:tgtEl>
                                        <p:attrNameLst>
                                          <p:attrName>style.visibility</p:attrName>
                                        </p:attrNameLst>
                                      </p:cBhvr>
                                      <p:to>
                                        <p:strVal val="visible"/>
                                      </p:to>
                                    </p:set>
                                    <p:animEffect transition="in" filter="wipe(left)">
                                      <p:cBhvr>
                                        <p:cTn id="59" dur="300"/>
                                        <p:tgtEl>
                                          <p:spTgt spid="3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left)">
                                      <p:cBhvr>
                                        <p:cTn id="64" dur="2000"/>
                                        <p:tgtEl>
                                          <p:spTgt spid="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34"/>
                                        </p:tgtEl>
                                        <p:attrNameLst>
                                          <p:attrName>style.visibility</p:attrName>
                                        </p:attrNameLst>
                                      </p:cBhvr>
                                      <p:to>
                                        <p:strVal val="visible"/>
                                      </p:to>
                                    </p:set>
                                    <p:animEffect transition="in" filter="wipe(left)">
                                      <p:cBhvr>
                                        <p:cTn id="69" dur="3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left)">
                                      <p:cBhvr>
                                        <p:cTn id="74"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357" grpId="0" autoUpdateAnimBg="0"/>
      <p:bldP spid="27" grpId="0" autoUpdateAnimBg="0"/>
      <p:bldP spid="28" grpId="0" autoUpdateAnimBg="0"/>
      <p:bldP spid="30" grpId="0" autoUpdateAnimBg="0"/>
      <p:bldP spid="32" grpId="0" autoUpdateAnimBg="0"/>
      <p:bldP spid="34" grpId="0" autoUpdateAnimBg="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8CFAAACF-9808-499D-BC86-6D34633FAA6A}" type="slidenum">
              <a:rPr kumimoji="0" lang="zh-CN" altLang="en-US" sz="2000" smtClean="0">
                <a:solidFill>
                  <a:srgbClr val="0000FF"/>
                </a:solidFill>
              </a:rPr>
              <a:pPr eaLnBrk="1" hangingPunct="1"/>
              <a:t>18</a:t>
            </a:fld>
            <a:endParaRPr kumimoji="0" lang="en-US" altLang="zh-CN" sz="2000" smtClean="0">
              <a:solidFill>
                <a:srgbClr val="0000FF"/>
              </a:solidFill>
            </a:endParaRPr>
          </a:p>
        </p:txBody>
      </p:sp>
      <p:sp>
        <p:nvSpPr>
          <p:cNvPr id="18" name="Text Box 2"/>
          <p:cNvSpPr txBox="1">
            <a:spLocks noChangeArrowheads="1"/>
          </p:cNvSpPr>
          <p:nvPr/>
        </p:nvSpPr>
        <p:spPr bwMode="auto">
          <a:xfrm>
            <a:off x="752475" y="2173288"/>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a:t>
            </a:r>
            <a:r>
              <a:rPr lang="en-US" altLang="zh-CN" b="1" dirty="0"/>
              <a:t>(1) </a:t>
            </a:r>
            <a:r>
              <a:rPr lang="zh-CN" altLang="en-US" b="1" dirty="0">
                <a:solidFill>
                  <a:srgbClr val="FF0000"/>
                </a:solidFill>
              </a:rPr>
              <a:t>最大实体尺寸</a:t>
            </a:r>
            <a:r>
              <a:rPr lang="en-US" altLang="zh-CN" b="1" dirty="0"/>
              <a:t>:</a:t>
            </a:r>
            <a:r>
              <a:rPr lang="zh-CN" altLang="en-US" b="1" dirty="0"/>
              <a:t> </a:t>
            </a:r>
          </a:p>
        </p:txBody>
      </p:sp>
      <p:sp>
        <p:nvSpPr>
          <p:cNvPr id="19" name="Text Box 105"/>
          <p:cNvSpPr txBox="1">
            <a:spLocks noRot="1" noChangeAspect="1" noMove="1" noResize="1" noEditPoints="1" noAdjustHandles="1" noChangeArrowheads="1" noChangeShapeType="1" noTextEdit="1"/>
          </p:cNvSpPr>
          <p:nvPr/>
        </p:nvSpPr>
        <p:spPr bwMode="auto">
          <a:xfrm>
            <a:off x="3838318" y="2173446"/>
            <a:ext cx="3952733" cy="369332"/>
          </a:xfrm>
          <a:prstGeom prst="rect">
            <a:avLst/>
          </a:prstGeom>
          <a:blipFill rotWithShape="1">
            <a:blip r:embed="rId2"/>
            <a:stretch>
              <a:fillRect l="-926" t="-26667" b="-5000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mc:AlternateContent xmlns:mc="http://schemas.openxmlformats.org/markup-compatibility/2006">
        <mc:Choice xmlns:a14="http://schemas.microsoft.com/office/drawing/2010/main" Requires="a14">
          <p:sp>
            <p:nvSpPr>
              <p:cNvPr id="20" name="Rectangle 141"/>
              <p:cNvSpPr>
                <a:spLocks noChangeArrowheads="1"/>
              </p:cNvSpPr>
              <p:nvPr/>
            </p:nvSpPr>
            <p:spPr bwMode="auto">
              <a:xfrm>
                <a:off x="198461" y="600793"/>
                <a:ext cx="8533416" cy="164306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20000"/>
                  </a:lnSpc>
                  <a:spcBef>
                    <a:spcPct val="0"/>
                  </a:spcBef>
                </a:pPr>
                <a:r>
                  <a:rPr lang="zh-CN" altLang="en-US" b="1" dirty="0"/>
                  <a:t>        </a:t>
                </a:r>
                <a:r>
                  <a:rPr lang="zh-CN" altLang="en-US" sz="2000" b="1" dirty="0"/>
                  <a:t>实际尺寸</a:t>
                </a:r>
                <a:r>
                  <a:rPr lang="en-US" altLang="zh-CN" sz="2000" b="1" i="1" dirty="0"/>
                  <a:t>d</a:t>
                </a:r>
                <a:r>
                  <a:rPr lang="en-US" altLang="zh-CN" sz="2000" b="1" i="1" baseline="-25000" dirty="0"/>
                  <a:t>a</a:t>
                </a:r>
                <a:r>
                  <a:rPr lang="en-US" altLang="zh-CN" sz="2000" b="1" dirty="0"/>
                  <a:t>=</a:t>
                </a:r>
                <a14:m>
                  <m:oMath xmlns:m="http://schemas.openxmlformats.org/officeDocument/2006/math">
                    <m:r>
                      <a:rPr lang="en-US" altLang="zh-CN" sz="2000" b="1" i="1" dirty="0" smtClean="0">
                        <a:latin typeface="Cambria Math"/>
                        <a:ea typeface="Cambria Math"/>
                      </a:rPr>
                      <m:t>∅</m:t>
                    </m:r>
                  </m:oMath>
                </a14:m>
                <a:r>
                  <a:rPr lang="en-US" altLang="zh-CN" sz="2000" b="1" dirty="0"/>
                  <a:t>16 </a:t>
                </a:r>
                <a:r>
                  <a:rPr lang="en-US" altLang="zh-CN" sz="2000" b="1" i="1" dirty="0"/>
                  <a:t>,</a:t>
                </a:r>
                <a:r>
                  <a:rPr lang="zh-CN" altLang="en-US" sz="2000" b="1" dirty="0"/>
                  <a:t>孔的轴线直线度误差</a:t>
                </a:r>
                <a:r>
                  <a:rPr lang="en-US" altLang="zh-CN" sz="2000" b="1" dirty="0"/>
                  <a:t>   </a:t>
                </a:r>
                <a:r>
                  <a:rPr lang="en-US" altLang="zh-CN" sz="2000" b="1" i="1" dirty="0" smtClean="0"/>
                  <a:t>f</a:t>
                </a:r>
                <a:r>
                  <a:rPr lang="en-US" altLang="zh-CN" sz="2000" b="1" baseline="-30000" dirty="0" smtClean="0"/>
                  <a:t>- </a:t>
                </a:r>
                <a:r>
                  <a:rPr lang="en-US" altLang="zh-CN" sz="2000" b="1" dirty="0" smtClean="0"/>
                  <a:t>= </a:t>
                </a:r>
                <a14:m>
                  <m:oMath xmlns:m="http://schemas.openxmlformats.org/officeDocument/2006/math">
                    <m:r>
                      <a:rPr lang="az-Cyrl-AZ" altLang="zh-CN" sz="2000" b="1" i="1" dirty="0" smtClean="0">
                        <a:latin typeface="Cambria Math"/>
                        <a:ea typeface="Cambria Math"/>
                      </a:rPr>
                      <m:t>∅</m:t>
                    </m:r>
                  </m:oMath>
                </a14:m>
                <a:r>
                  <a:rPr lang="en-US" altLang="zh-CN" sz="2000" b="1" i="1" dirty="0" smtClean="0"/>
                  <a:t> </a:t>
                </a:r>
                <a:r>
                  <a:rPr lang="en-US" altLang="zh-CN" sz="2000" b="1" dirty="0" smtClean="0"/>
                  <a:t>0.02</a:t>
                </a:r>
                <a:r>
                  <a:rPr lang="zh-CN" altLang="en-US" sz="2000" b="1" dirty="0"/>
                  <a:t>。</a:t>
                </a:r>
                <a:endParaRPr lang="en-US" altLang="zh-CN" sz="2000" b="1" dirty="0"/>
              </a:p>
              <a:p>
                <a:pPr>
                  <a:lnSpc>
                    <a:spcPct val="120000"/>
                  </a:lnSpc>
                  <a:spcBef>
                    <a:spcPct val="0"/>
                  </a:spcBef>
                </a:pPr>
                <a:r>
                  <a:rPr lang="zh-CN" altLang="en-US" sz="2000" b="1" dirty="0"/>
                  <a:t>          求：孔的最大实体尺寸</a:t>
                </a:r>
                <a:r>
                  <a:rPr lang="en-US" altLang="zh-CN" sz="2000" b="1" i="1" dirty="0"/>
                  <a:t>D</a:t>
                </a:r>
                <a:r>
                  <a:rPr lang="en-US" altLang="zh-CN" sz="2000" b="1" baseline="-25000" dirty="0"/>
                  <a:t>M</a:t>
                </a:r>
                <a:r>
                  <a:rPr lang="en-US" altLang="zh-CN" sz="2000" b="1" dirty="0"/>
                  <a:t> (MMS)、</a:t>
                </a:r>
                <a:r>
                  <a:rPr lang="zh-CN" altLang="en-US" sz="2000" b="1" dirty="0"/>
                  <a:t>最小实体尺寸</a:t>
                </a:r>
                <a:r>
                  <a:rPr lang="en-US" altLang="zh-CN" sz="2000" b="1" i="1" dirty="0"/>
                  <a:t>D</a:t>
                </a:r>
                <a:r>
                  <a:rPr lang="en-US" altLang="zh-CN" sz="2000" b="1" baseline="-25000" dirty="0"/>
                  <a:t>L</a:t>
                </a:r>
                <a:r>
                  <a:rPr lang="en-US" altLang="zh-CN" sz="2000" b="1" dirty="0"/>
                  <a:t>(LMS)、</a:t>
                </a:r>
                <a:r>
                  <a:rPr lang="zh-CN" altLang="en-US" sz="2000" b="1" dirty="0"/>
                  <a:t>体外作用尺寸</a:t>
                </a:r>
                <a:r>
                  <a:rPr lang="en-US" altLang="zh-CN" sz="2000" b="1" i="1" dirty="0" err="1"/>
                  <a:t>D</a:t>
                </a:r>
                <a:r>
                  <a:rPr lang="en-US" altLang="zh-CN" sz="2000" b="1" baseline="-25000" dirty="0" err="1"/>
                  <a:t>fe</a:t>
                </a:r>
                <a:r>
                  <a:rPr lang="en-US" altLang="zh-CN" sz="2000" b="1" dirty="0"/>
                  <a:t>(EFS)</a:t>
                </a:r>
                <a:r>
                  <a:rPr lang="zh-CN" altLang="en-US" sz="2000" b="1" dirty="0"/>
                  <a:t>、体内作用尺寸</a:t>
                </a:r>
                <a:r>
                  <a:rPr lang="en-US" altLang="zh-CN" sz="2000" b="1" i="1" dirty="0" err="1"/>
                  <a:t>D</a:t>
                </a:r>
                <a:r>
                  <a:rPr lang="en-US" altLang="zh-CN" sz="2000" b="1" baseline="-25000" dirty="0" err="1"/>
                  <a:t>fi</a:t>
                </a:r>
                <a:r>
                  <a:rPr lang="en-US" altLang="zh-CN" sz="2000" b="1" dirty="0"/>
                  <a:t>(IFS)</a:t>
                </a:r>
                <a:r>
                  <a:rPr lang="zh-CN" altLang="en-US" sz="2000" b="1" dirty="0"/>
                  <a:t>、最大实体实效尺寸（</a:t>
                </a:r>
                <a:r>
                  <a:rPr lang="en-US" altLang="zh-CN" sz="2000" b="1" dirty="0"/>
                  <a:t>MMVS</a:t>
                </a:r>
                <a:r>
                  <a:rPr lang="zh-CN" altLang="en-US" sz="2000" b="1" dirty="0"/>
                  <a:t>）和最小实体实效尺寸（</a:t>
                </a:r>
                <a:r>
                  <a:rPr lang="en-US" altLang="zh-CN" sz="2000" b="1" dirty="0"/>
                  <a:t>LMVS</a:t>
                </a:r>
                <a:r>
                  <a:rPr lang="zh-CN" altLang="en-US" sz="2000" b="1" dirty="0"/>
                  <a:t>）。</a:t>
                </a:r>
              </a:p>
            </p:txBody>
          </p:sp>
        </mc:Choice>
        <mc:Fallback>
          <p:sp>
            <p:nvSpPr>
              <p:cNvPr id="20" name="Rectangle 141"/>
              <p:cNvSpPr>
                <a:spLocks noRot="1" noChangeAspect="1" noMove="1" noResize="1" noEditPoints="1" noAdjustHandles="1" noChangeArrowheads="1" noChangeShapeType="1" noTextEdit="1"/>
              </p:cNvSpPr>
              <p:nvPr/>
            </p:nvSpPr>
            <p:spPr bwMode="auto">
              <a:xfrm>
                <a:off x="198461" y="600793"/>
                <a:ext cx="8533416" cy="1643062"/>
              </a:xfrm>
              <a:prstGeom prst="rect">
                <a:avLst/>
              </a:prstGeom>
              <a:blipFill rotWithShape="1">
                <a:blip r:embed="rId3"/>
                <a:stretch>
                  <a:fillRect l="-786" b="-408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21" name="Text Box 2"/>
          <p:cNvSpPr txBox="1">
            <a:spLocks noChangeArrowheads="1"/>
          </p:cNvSpPr>
          <p:nvPr/>
        </p:nvSpPr>
        <p:spPr bwMode="auto">
          <a:xfrm>
            <a:off x="625475" y="2592388"/>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solidFill>
                  <a:srgbClr val="FF0000"/>
                </a:solidFill>
              </a:rPr>
              <a:t>最小实体尺寸</a:t>
            </a:r>
            <a:r>
              <a:rPr lang="en-US" altLang="zh-CN" b="1" dirty="0"/>
              <a:t>:</a:t>
            </a:r>
            <a:r>
              <a:rPr lang="zh-CN" altLang="en-US" b="1" dirty="0"/>
              <a:t> </a:t>
            </a:r>
          </a:p>
        </p:txBody>
      </p:sp>
      <p:sp>
        <p:nvSpPr>
          <p:cNvPr id="20504" name="Text Box 110"/>
          <p:cNvSpPr txBox="1">
            <a:spLocks noChangeArrowheads="1"/>
          </p:cNvSpPr>
          <p:nvPr/>
        </p:nvSpPr>
        <p:spPr bwMode="auto">
          <a:xfrm>
            <a:off x="666224" y="228085"/>
            <a:ext cx="5971645" cy="536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 例4.1 </a:t>
            </a:r>
            <a:r>
              <a:rPr lang="zh-CN" altLang="en-US" b="1" dirty="0" smtClean="0"/>
              <a:t>按图</a:t>
            </a:r>
            <a:r>
              <a:rPr lang="en-US" altLang="zh-CN" b="1" dirty="0" smtClean="0"/>
              <a:t>4.28</a:t>
            </a:r>
            <a:r>
              <a:rPr lang="zh-CN" altLang="en-US" b="1" dirty="0" smtClean="0"/>
              <a:t>(</a:t>
            </a:r>
            <a:r>
              <a:rPr lang="en-US" altLang="zh-CN" b="1" dirty="0"/>
              <a:t>b)</a:t>
            </a:r>
            <a:r>
              <a:rPr lang="zh-CN" altLang="en-US" b="1" dirty="0"/>
              <a:t>加工一孔得 :</a:t>
            </a:r>
          </a:p>
        </p:txBody>
      </p:sp>
      <p:sp>
        <p:nvSpPr>
          <p:cNvPr id="26" name="Text Box 105"/>
          <p:cNvSpPr txBox="1">
            <a:spLocks noRot="1" noChangeAspect="1" noMove="1" noResize="1" noEditPoints="1" noAdjustHandles="1" noChangeArrowheads="1" noChangeShapeType="1" noTextEdit="1"/>
          </p:cNvSpPr>
          <p:nvPr/>
        </p:nvSpPr>
        <p:spPr bwMode="auto">
          <a:xfrm>
            <a:off x="3251450" y="2609595"/>
            <a:ext cx="5087336" cy="369332"/>
          </a:xfrm>
          <a:prstGeom prst="rect">
            <a:avLst/>
          </a:prstGeom>
          <a:blipFill rotWithShape="1">
            <a:blip r:embed="rId4"/>
            <a:stretch>
              <a:fillRect l="-599" t="-24590" r="-958" b="-4918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27" name="Text Box 2"/>
          <p:cNvSpPr txBox="1">
            <a:spLocks noChangeArrowheads="1"/>
          </p:cNvSpPr>
          <p:nvPr/>
        </p:nvSpPr>
        <p:spPr bwMode="auto">
          <a:xfrm>
            <a:off x="596900" y="3028950"/>
            <a:ext cx="31718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(3) </a:t>
            </a:r>
            <a:r>
              <a:rPr lang="zh-CN" altLang="en-US" b="1">
                <a:solidFill>
                  <a:srgbClr val="FF0000"/>
                </a:solidFill>
              </a:rPr>
              <a:t>体外作用尺寸</a:t>
            </a:r>
            <a:r>
              <a:rPr lang="en-US" altLang="zh-CN" b="1"/>
              <a:t>:</a:t>
            </a:r>
            <a:r>
              <a:rPr lang="zh-CN" altLang="en-US" b="1"/>
              <a:t> </a:t>
            </a:r>
          </a:p>
        </p:txBody>
      </p:sp>
      <p:sp>
        <p:nvSpPr>
          <p:cNvPr id="28" name="Text Box 105"/>
          <p:cNvSpPr txBox="1">
            <a:spLocks noRot="1" noChangeAspect="1" noMove="1" noResize="1" noEditPoints="1" noAdjustHandles="1" noChangeArrowheads="1" noChangeShapeType="1" noTextEdit="1"/>
          </p:cNvSpPr>
          <p:nvPr/>
        </p:nvSpPr>
        <p:spPr bwMode="auto">
          <a:xfrm>
            <a:off x="3088408" y="3049538"/>
            <a:ext cx="6055596" cy="459549"/>
          </a:xfrm>
          <a:prstGeom prst="rect">
            <a:avLst/>
          </a:prstGeom>
          <a:blipFill rotWithShape="1">
            <a:blip r:embed="rId5"/>
            <a:stretch>
              <a:fillRect l="-604" t="-19737" b="-3026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29" name="Text Box 2"/>
          <p:cNvSpPr txBox="1">
            <a:spLocks noChangeArrowheads="1"/>
          </p:cNvSpPr>
          <p:nvPr/>
        </p:nvSpPr>
        <p:spPr bwMode="auto">
          <a:xfrm>
            <a:off x="563563" y="3508375"/>
            <a:ext cx="31718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solidFill>
                  <a:srgbClr val="FF0000"/>
                </a:solidFill>
              </a:rPr>
              <a:t>体内作用尺寸</a:t>
            </a:r>
            <a:r>
              <a:rPr lang="en-US" altLang="zh-CN" b="1" dirty="0"/>
              <a:t>:</a:t>
            </a:r>
            <a:r>
              <a:rPr lang="zh-CN" altLang="en-US" b="1" dirty="0"/>
              <a:t> </a:t>
            </a:r>
          </a:p>
        </p:txBody>
      </p:sp>
      <p:sp>
        <p:nvSpPr>
          <p:cNvPr id="30" name="Text Box 105"/>
          <p:cNvSpPr txBox="1">
            <a:spLocks noRot="1" noChangeAspect="1" noMove="1" noResize="1" noEditPoints="1" noAdjustHandles="1" noChangeArrowheads="1" noChangeShapeType="1" noTextEdit="1"/>
          </p:cNvSpPr>
          <p:nvPr/>
        </p:nvSpPr>
        <p:spPr bwMode="auto">
          <a:xfrm>
            <a:off x="2938280" y="3497735"/>
            <a:ext cx="6055596" cy="459549"/>
          </a:xfrm>
          <a:prstGeom prst="rect">
            <a:avLst/>
          </a:prstGeom>
          <a:blipFill rotWithShape="1">
            <a:blip r:embed="rId6"/>
            <a:stretch>
              <a:fillRect l="-504" t="-21333" b="-30667"/>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31" name="Text Box 2"/>
          <p:cNvSpPr txBox="1">
            <a:spLocks noChangeArrowheads="1"/>
          </p:cNvSpPr>
          <p:nvPr/>
        </p:nvSpPr>
        <p:spPr bwMode="auto">
          <a:xfrm>
            <a:off x="579080" y="3943350"/>
            <a:ext cx="31718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(5) </a:t>
            </a:r>
            <a:r>
              <a:rPr lang="zh-CN" altLang="en-US" b="1" dirty="0">
                <a:solidFill>
                  <a:srgbClr val="FF0000"/>
                </a:solidFill>
              </a:rPr>
              <a:t>最大实体实效尺寸</a:t>
            </a:r>
            <a:r>
              <a:rPr lang="en-US" altLang="zh-CN" b="1" dirty="0"/>
              <a:t>:</a:t>
            </a:r>
            <a:r>
              <a:rPr lang="zh-CN" altLang="en-US" b="1" dirty="0"/>
              <a:t> </a:t>
            </a:r>
          </a:p>
        </p:txBody>
      </p:sp>
      <p:sp>
        <p:nvSpPr>
          <p:cNvPr id="32" name="Text Box 2"/>
          <p:cNvSpPr txBox="1">
            <a:spLocks noChangeArrowheads="1"/>
          </p:cNvSpPr>
          <p:nvPr/>
        </p:nvSpPr>
        <p:spPr bwMode="auto">
          <a:xfrm>
            <a:off x="563563" y="5384893"/>
            <a:ext cx="353218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(6)  </a:t>
            </a:r>
            <a:r>
              <a:rPr lang="zh-CN" altLang="en-US" b="1" dirty="0">
                <a:solidFill>
                  <a:srgbClr val="FF0000"/>
                </a:solidFill>
              </a:rPr>
              <a:t>最小实体实效尺寸</a:t>
            </a:r>
            <a:r>
              <a:rPr lang="en-US" altLang="zh-CN" b="1" dirty="0"/>
              <a:t>:</a:t>
            </a:r>
            <a:r>
              <a:rPr lang="zh-CN" altLang="en-US" b="1" dirty="0"/>
              <a:t> </a:t>
            </a:r>
          </a:p>
        </p:txBody>
      </p:sp>
      <p:grpSp>
        <p:nvGrpSpPr>
          <p:cNvPr id="33" name="组合 32"/>
          <p:cNvGrpSpPr>
            <a:grpSpLocks/>
          </p:cNvGrpSpPr>
          <p:nvPr/>
        </p:nvGrpSpPr>
        <p:grpSpPr bwMode="auto">
          <a:xfrm>
            <a:off x="666750" y="4406713"/>
            <a:ext cx="4383088" cy="928688"/>
            <a:chOff x="584997" y="4202653"/>
            <a:chExt cx="6055596" cy="928459"/>
          </a:xfrm>
        </p:grpSpPr>
        <p:sp>
          <p:nvSpPr>
            <p:cNvPr id="34" name="Text Box 105"/>
            <p:cNvSpPr txBox="1">
              <a:spLocks noRot="1" noChangeAspect="1" noMove="1" noResize="1" noEditPoints="1" noAdjustHandles="1" noChangeArrowheads="1" noChangeShapeType="1" noTextEdit="1"/>
            </p:cNvSpPr>
            <p:nvPr/>
          </p:nvSpPr>
          <p:spPr bwMode="auto">
            <a:xfrm>
              <a:off x="584997" y="4202653"/>
              <a:ext cx="6055596" cy="928459"/>
            </a:xfrm>
            <a:prstGeom prst="rect">
              <a:avLst/>
            </a:prstGeom>
            <a:blipFill rotWithShape="1">
              <a:blip r:embed="rId7"/>
              <a:stretch>
                <a:fillRect l="-1113" t="-17105" b="-17763"/>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pic>
          <p:nvPicPr>
            <p:cNvPr id="20503" name="Picture 26" descr="C:\Documents and Settings\Administrator\桌面\2015年第9版资料\2015年第9版图\j4b20b.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4288" y="4223864"/>
              <a:ext cx="617773" cy="471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a:grpSpLocks/>
          </p:cNvGrpSpPr>
          <p:nvPr/>
        </p:nvGrpSpPr>
        <p:grpSpPr bwMode="auto">
          <a:xfrm>
            <a:off x="727143" y="5792601"/>
            <a:ext cx="4364038" cy="612775"/>
            <a:chOff x="685972" y="5738573"/>
            <a:chExt cx="4363866" cy="613751"/>
          </a:xfrm>
        </p:grpSpPr>
        <p:pic>
          <p:nvPicPr>
            <p:cNvPr id="20498" name="Picture 27" descr="C:\Documents and Settings\Administrator\桌面\2015年第9版资料\2015年第9版图\j4b20c.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08349" y="5738573"/>
              <a:ext cx="554666" cy="6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Rot="1" noChangeAspect="1" noMove="1" noResize="1" noEditPoints="1" noAdjustHandles="1" noChangeArrowheads="1" noChangeShapeType="1" noTextEdit="1"/>
            </p:cNvSpPr>
            <p:nvPr/>
          </p:nvSpPr>
          <p:spPr>
            <a:xfrm>
              <a:off x="685972" y="5769508"/>
              <a:ext cx="4363866" cy="551882"/>
            </a:xfrm>
            <a:prstGeom prst="rect">
              <a:avLst/>
            </a:prstGeom>
            <a:blipFill rotWithShape="1">
              <a:blip r:embed="rId10"/>
              <a:stretch>
                <a:fillRect l="-420" t="-8791" b="-16484"/>
              </a:stretch>
            </a:blipFill>
          </p:spPr>
          <p:txBody>
            <a:bodyPr/>
            <a:lstStyle/>
            <a:p>
              <a:pPr>
                <a:defRPr/>
              </a:pPr>
              <a:r>
                <a:rPr lang="zh-CN" altLang="en-US">
                  <a:noFill/>
                </a:rPr>
                <a:t> </a:t>
              </a:r>
            </a:p>
          </p:txBody>
        </p:sp>
      </p:grpSp>
      <p:pic>
        <p:nvPicPr>
          <p:cNvPr id="54275"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16596" y="4040450"/>
            <a:ext cx="2935731" cy="2589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500" fill="hold"/>
                                        <p:tgtEl>
                                          <p:spTgt spid="54275"/>
                                        </p:tgtEl>
                                        <p:attrNameLst>
                                          <p:attrName>ppt_x</p:attrName>
                                        </p:attrNameLst>
                                      </p:cBhvr>
                                      <p:tavLst>
                                        <p:tav tm="0">
                                          <p:val>
                                            <p:strVal val="1+#ppt_w/2"/>
                                          </p:val>
                                        </p:tav>
                                        <p:tav tm="100000">
                                          <p:val>
                                            <p:strVal val="#ppt_x"/>
                                          </p:val>
                                        </p:tav>
                                      </p:tavLst>
                                    </p:anim>
                                    <p:anim calcmode="lin" valueType="num">
                                      <p:cBhvr additive="base">
                                        <p:cTn id="8" dur="500" fill="hold"/>
                                        <p:tgtEl>
                                          <p:spTgt spid="542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20"/>
                                        </p:tgtEl>
                                        <p:attrNameLst>
                                          <p:attrName>style.visibility</p:attrName>
                                        </p:attrNameLst>
                                      </p:cBhvr>
                                      <p:to>
                                        <p:strVal val="visible"/>
                                      </p:to>
                                    </p:set>
                                    <p:animEffect transition="in" filter="wipe(left)">
                                      <p:cBhvr>
                                        <p:cTn id="13" dur="3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8"/>
                                        </p:tgtEl>
                                        <p:attrNameLst>
                                          <p:attrName>style.visibility</p:attrName>
                                        </p:attrNameLst>
                                      </p:cBhvr>
                                      <p:to>
                                        <p:strVal val="visible"/>
                                      </p:to>
                                    </p:set>
                                    <p:animEffect transition="in" filter="wipe(left)">
                                      <p:cBhvr>
                                        <p:cTn id="18" dur="3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iterate type="wd">
                                    <p:tmPct val="100000"/>
                                  </p:iterate>
                                  <p:childTnLst>
                                    <p:set>
                                      <p:cBhvr>
                                        <p:cTn id="22" dur="1" fill="hold">
                                          <p:stCondLst>
                                            <p:cond delay="0"/>
                                          </p:stCondLst>
                                        </p:cTn>
                                        <p:tgtEl>
                                          <p:spTgt spid="19"/>
                                        </p:tgtEl>
                                        <p:attrNameLst>
                                          <p:attrName>style.visibility</p:attrName>
                                        </p:attrNameLst>
                                      </p:cBhvr>
                                      <p:to>
                                        <p:strVal val="visible"/>
                                      </p:to>
                                    </p:set>
                                    <p:animEffect transition="in" filter="wipe(left)">
                                      <p:cBhvr>
                                        <p:cTn id="23" dur="3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1"/>
                                        </p:tgtEl>
                                        <p:attrNameLst>
                                          <p:attrName>style.visibility</p:attrName>
                                        </p:attrNameLst>
                                      </p:cBhvr>
                                      <p:to>
                                        <p:strVal val="visible"/>
                                      </p:to>
                                    </p:set>
                                    <p:animEffect transition="in" filter="wipe(left)">
                                      <p:cBhvr>
                                        <p:cTn id="28" dur="3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iterate type="wd">
                                    <p:tmPct val="100000"/>
                                  </p:iterate>
                                  <p:childTnLst>
                                    <p:set>
                                      <p:cBhvr>
                                        <p:cTn id="32" dur="1" fill="hold">
                                          <p:stCondLst>
                                            <p:cond delay="0"/>
                                          </p:stCondLst>
                                        </p:cTn>
                                        <p:tgtEl>
                                          <p:spTgt spid="26"/>
                                        </p:tgtEl>
                                        <p:attrNameLst>
                                          <p:attrName>style.visibility</p:attrName>
                                        </p:attrNameLst>
                                      </p:cBhvr>
                                      <p:to>
                                        <p:strVal val="visible"/>
                                      </p:to>
                                    </p:set>
                                    <p:animEffect transition="in" filter="wipe(left)">
                                      <p:cBhvr>
                                        <p:cTn id="33" dur="3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27"/>
                                        </p:tgtEl>
                                        <p:attrNameLst>
                                          <p:attrName>style.visibility</p:attrName>
                                        </p:attrNameLst>
                                      </p:cBhvr>
                                      <p:to>
                                        <p:strVal val="visible"/>
                                      </p:to>
                                    </p:set>
                                    <p:animEffect transition="in" filter="wipe(left)">
                                      <p:cBhvr>
                                        <p:cTn id="38" dur="3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iterate type="wd">
                                    <p:tmPct val="100000"/>
                                  </p:iterate>
                                  <p:childTnLst>
                                    <p:set>
                                      <p:cBhvr>
                                        <p:cTn id="42" dur="1" fill="hold">
                                          <p:stCondLst>
                                            <p:cond delay="0"/>
                                          </p:stCondLst>
                                        </p:cTn>
                                        <p:tgtEl>
                                          <p:spTgt spid="28"/>
                                        </p:tgtEl>
                                        <p:attrNameLst>
                                          <p:attrName>style.visibility</p:attrName>
                                        </p:attrNameLst>
                                      </p:cBhvr>
                                      <p:to>
                                        <p:strVal val="visible"/>
                                      </p:to>
                                    </p:set>
                                    <p:animEffect transition="in" filter="wipe(left)">
                                      <p:cBhvr>
                                        <p:cTn id="43" dur="3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29"/>
                                        </p:tgtEl>
                                        <p:attrNameLst>
                                          <p:attrName>style.visibility</p:attrName>
                                        </p:attrNameLst>
                                      </p:cBhvr>
                                      <p:to>
                                        <p:strVal val="visible"/>
                                      </p:to>
                                    </p:set>
                                    <p:animEffect transition="in" filter="wipe(left)">
                                      <p:cBhvr>
                                        <p:cTn id="48" dur="3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iterate type="wd">
                                    <p:tmPct val="100000"/>
                                  </p:iterate>
                                  <p:childTnLst>
                                    <p:set>
                                      <p:cBhvr>
                                        <p:cTn id="52" dur="1" fill="hold">
                                          <p:stCondLst>
                                            <p:cond delay="0"/>
                                          </p:stCondLst>
                                        </p:cTn>
                                        <p:tgtEl>
                                          <p:spTgt spid="30"/>
                                        </p:tgtEl>
                                        <p:attrNameLst>
                                          <p:attrName>style.visibility</p:attrName>
                                        </p:attrNameLst>
                                      </p:cBhvr>
                                      <p:to>
                                        <p:strVal val="visible"/>
                                      </p:to>
                                    </p:set>
                                    <p:animEffect transition="in" filter="wipe(left)">
                                      <p:cBhvr>
                                        <p:cTn id="53" dur="3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31"/>
                                        </p:tgtEl>
                                        <p:attrNameLst>
                                          <p:attrName>style.visibility</p:attrName>
                                        </p:attrNameLst>
                                      </p:cBhvr>
                                      <p:to>
                                        <p:strVal val="visible"/>
                                      </p:to>
                                    </p:set>
                                    <p:animEffect transition="in" filter="wipe(left)">
                                      <p:cBhvr>
                                        <p:cTn id="58" dur="3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2000"/>
                                        <p:tgtEl>
                                          <p:spTgt spid="3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32"/>
                                        </p:tgtEl>
                                        <p:attrNameLst>
                                          <p:attrName>style.visibility</p:attrName>
                                        </p:attrNameLst>
                                      </p:cBhvr>
                                      <p:to>
                                        <p:strVal val="visible"/>
                                      </p:to>
                                    </p:set>
                                    <p:animEffect transition="in" filter="wipe(left)">
                                      <p:cBhvr>
                                        <p:cTn id="68" dur="300"/>
                                        <p:tgtEl>
                                          <p:spTgt spid="3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P spid="20" grpId="0" autoUpdateAnimBg="0"/>
      <p:bldP spid="21" grpId="0" autoUpdateAnimBg="0"/>
      <p:bldP spid="27" grpId="0" autoUpdateAnimBg="0"/>
      <p:bldP spid="29" grpId="0" autoUpdateAnimBg="0"/>
      <p:bldP spid="31" grpId="0" autoUpdateAnimBg="0"/>
      <p:bldP spid="3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86291D54-D716-4678-B220-51843F6E6291}" type="slidenum">
              <a:rPr kumimoji="0" lang="zh-CN" altLang="en-US" sz="2000" smtClean="0">
                <a:solidFill>
                  <a:srgbClr val="0000FF"/>
                </a:solidFill>
              </a:rPr>
              <a:pPr eaLnBrk="1" hangingPunct="1"/>
              <a:t>19</a:t>
            </a:fld>
            <a:endParaRPr kumimoji="0" lang="en-US" altLang="zh-CN" sz="2000" smtClean="0">
              <a:solidFill>
                <a:srgbClr val="0000FF"/>
              </a:solidFill>
            </a:endParaRPr>
          </a:p>
        </p:txBody>
      </p:sp>
      <p:sp>
        <p:nvSpPr>
          <p:cNvPr id="3" name="Text Box 2"/>
          <p:cNvSpPr txBox="1">
            <a:spLocks noChangeArrowheads="1"/>
          </p:cNvSpPr>
          <p:nvPr/>
        </p:nvSpPr>
        <p:spPr bwMode="auto">
          <a:xfrm>
            <a:off x="669925" y="1885950"/>
            <a:ext cx="34671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解：</a:t>
            </a:r>
            <a:r>
              <a:rPr lang="en-US" altLang="zh-CN" b="1"/>
              <a:t>(1) </a:t>
            </a:r>
            <a:r>
              <a:rPr lang="zh-CN" altLang="en-US" b="1">
                <a:solidFill>
                  <a:srgbClr val="FF0000"/>
                </a:solidFill>
              </a:rPr>
              <a:t>最大实体尺寸</a:t>
            </a:r>
            <a:r>
              <a:rPr lang="en-US" altLang="zh-CN" b="1"/>
              <a:t>:</a:t>
            </a:r>
            <a:r>
              <a:rPr lang="zh-CN" altLang="en-US" b="1"/>
              <a:t> </a:t>
            </a:r>
          </a:p>
        </p:txBody>
      </p:sp>
      <p:sp>
        <p:nvSpPr>
          <p:cNvPr id="5" name="Rectangle 141"/>
          <p:cNvSpPr>
            <a:spLocks noRot="1" noChangeAspect="1" noMove="1" noResize="1" noEditPoints="1" noAdjustHandles="1" noChangeArrowheads="1" noChangeShapeType="1" noTextEdit="1"/>
          </p:cNvSpPr>
          <p:nvPr/>
        </p:nvSpPr>
        <p:spPr bwMode="auto">
          <a:xfrm>
            <a:off x="164438" y="985976"/>
            <a:ext cx="8637588" cy="904863"/>
          </a:xfrm>
          <a:prstGeom prst="rect">
            <a:avLst/>
          </a:prstGeom>
          <a:blipFill rotWithShape="1">
            <a:blip r:embed="rId2"/>
            <a:stretch>
              <a:fillRect l="-776" r="-141" b="-8108"/>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zh-CN" altLang="en-US">
                <a:noFill/>
              </a:rPr>
              <a:t> </a:t>
            </a:r>
          </a:p>
        </p:txBody>
      </p:sp>
      <p:sp>
        <p:nvSpPr>
          <p:cNvPr id="6" name="Text Box 2"/>
          <p:cNvSpPr txBox="1">
            <a:spLocks noChangeArrowheads="1"/>
          </p:cNvSpPr>
          <p:nvPr/>
        </p:nvSpPr>
        <p:spPr bwMode="auto">
          <a:xfrm>
            <a:off x="625475" y="2332038"/>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(2) </a:t>
            </a:r>
            <a:r>
              <a:rPr lang="zh-CN" altLang="en-US" b="1">
                <a:solidFill>
                  <a:srgbClr val="FF0000"/>
                </a:solidFill>
              </a:rPr>
              <a:t>最小实体尺寸</a:t>
            </a:r>
            <a:r>
              <a:rPr lang="en-US" altLang="zh-CN" b="1"/>
              <a:t>:</a:t>
            </a:r>
            <a:r>
              <a:rPr lang="zh-CN" altLang="en-US" b="1"/>
              <a:t> </a:t>
            </a:r>
          </a:p>
        </p:txBody>
      </p:sp>
      <mc:AlternateContent xmlns:mc="http://schemas.openxmlformats.org/markup-compatibility/2006">
        <mc:Choice xmlns:a14="http://schemas.microsoft.com/office/drawing/2010/main" Requires="a14">
          <p:sp>
            <p:nvSpPr>
              <p:cNvPr id="21528" name="Text Box 110"/>
              <p:cNvSpPr txBox="1">
                <a:spLocks noChangeArrowheads="1"/>
              </p:cNvSpPr>
              <p:nvPr/>
            </p:nvSpPr>
            <p:spPr bwMode="auto">
              <a:xfrm>
                <a:off x="393700" y="136676"/>
                <a:ext cx="8121650" cy="97872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       例4.1 </a:t>
                </a:r>
                <a:r>
                  <a:rPr lang="zh-CN" altLang="en-US" b="1" dirty="0" smtClean="0"/>
                  <a:t>按图</a:t>
                </a:r>
                <a:r>
                  <a:rPr lang="en-US" altLang="zh-CN" b="1" dirty="0" smtClean="0"/>
                  <a:t>4.28</a:t>
                </a:r>
                <a:r>
                  <a:rPr lang="zh-CN" altLang="en-US" b="1" dirty="0" smtClean="0"/>
                  <a:t>(</a:t>
                </a:r>
                <a:r>
                  <a:rPr lang="en-US" altLang="zh-CN" b="1" dirty="0"/>
                  <a:t>c)</a:t>
                </a:r>
                <a:r>
                  <a:rPr lang="zh-CN" altLang="en-US" b="1" dirty="0"/>
                  <a:t>加工一阶梯轴得 :实际尺寸</a:t>
                </a:r>
                <a:r>
                  <a:rPr lang="en-US" altLang="zh-CN" b="1" i="1" dirty="0"/>
                  <a:t>d</a:t>
                </a:r>
                <a:r>
                  <a:rPr lang="en-US" altLang="zh-CN" b="1" i="1" baseline="-25000" dirty="0"/>
                  <a:t>a</a:t>
                </a:r>
                <a:r>
                  <a:rPr lang="en-US" altLang="zh-CN" b="1" dirty="0"/>
                  <a:t>=</a:t>
                </a:r>
                <a14:m>
                  <m:oMath xmlns:m="http://schemas.openxmlformats.org/officeDocument/2006/math">
                    <m:r>
                      <a:rPr lang="en-US" altLang="zh-CN" b="1" i="1" dirty="0" smtClean="0">
                        <a:latin typeface="Cambria Math"/>
                        <a:ea typeface="Cambria Math"/>
                      </a:rPr>
                      <m:t>∅</m:t>
                    </m:r>
                  </m:oMath>
                </a14:m>
                <a:r>
                  <a:rPr lang="en-US" altLang="zh-CN" b="1" dirty="0"/>
                  <a:t>16 </a:t>
                </a:r>
                <a:r>
                  <a:rPr lang="en-US" altLang="zh-CN" b="1" i="1" dirty="0"/>
                  <a:t>,</a:t>
                </a:r>
                <a:r>
                  <a:rPr lang="zh-CN" altLang="en-US" b="1" dirty="0"/>
                  <a:t>轴线垂直度误差</a:t>
                </a:r>
                <a:r>
                  <a:rPr lang="en-US" altLang="zh-CN" b="1" dirty="0"/>
                  <a:t> </a:t>
                </a:r>
                <a:r>
                  <a:rPr lang="en-US" altLang="zh-CN" b="1" i="1" dirty="0"/>
                  <a:t>f</a:t>
                </a:r>
                <a:r>
                  <a:rPr lang="en-US" altLang="zh-CN" b="1" baseline="-30000" dirty="0"/>
                  <a:t>-</a:t>
                </a:r>
                <a:r>
                  <a:rPr lang="en-US" altLang="zh-CN" b="1" dirty="0"/>
                  <a:t>=</a:t>
                </a:r>
                <a14:m>
                  <m:oMath xmlns:m="http://schemas.openxmlformats.org/officeDocument/2006/math">
                    <m:r>
                      <a:rPr lang="az-Cyrl-AZ" altLang="zh-CN" b="1" i="1" dirty="0" smtClean="0">
                        <a:latin typeface="Cambria Math"/>
                        <a:ea typeface="Cambria Math"/>
                      </a:rPr>
                      <m:t>∅</m:t>
                    </m:r>
                  </m:oMath>
                </a14:m>
                <a:r>
                  <a:rPr lang="en-US" altLang="zh-CN" b="1" dirty="0"/>
                  <a:t>0.08</a:t>
                </a:r>
                <a:r>
                  <a:rPr lang="zh-CN" altLang="en-US" b="1" dirty="0"/>
                  <a:t>。</a:t>
                </a:r>
              </a:p>
            </p:txBody>
          </p:sp>
        </mc:Choice>
        <mc:Fallback>
          <p:sp>
            <p:nvSpPr>
              <p:cNvPr id="21528" name="Text Box 110"/>
              <p:cNvSpPr txBox="1">
                <a:spLocks noRot="1" noChangeAspect="1" noMove="1" noResize="1" noEditPoints="1" noAdjustHandles="1" noChangeArrowheads="1" noChangeShapeType="1" noTextEdit="1"/>
              </p:cNvSpPr>
              <p:nvPr/>
            </p:nvSpPr>
            <p:spPr bwMode="auto">
              <a:xfrm>
                <a:off x="393700" y="136676"/>
                <a:ext cx="8121650" cy="978729"/>
              </a:xfrm>
              <a:prstGeom prst="rect">
                <a:avLst/>
              </a:prstGeom>
              <a:blipFill rotWithShape="1">
                <a:blip r:embed="rId3"/>
                <a:stretch>
                  <a:fillRect l="-1201" t="-3727" r="-1126" b="-93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2" name="Text Box 2"/>
          <p:cNvSpPr txBox="1">
            <a:spLocks noChangeArrowheads="1"/>
          </p:cNvSpPr>
          <p:nvPr/>
        </p:nvSpPr>
        <p:spPr bwMode="auto">
          <a:xfrm>
            <a:off x="623888" y="2782888"/>
            <a:ext cx="31718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(3) </a:t>
            </a:r>
            <a:r>
              <a:rPr lang="zh-CN" altLang="en-US" b="1">
                <a:solidFill>
                  <a:srgbClr val="FF0000"/>
                </a:solidFill>
              </a:rPr>
              <a:t>体外作用尺寸</a:t>
            </a:r>
            <a:r>
              <a:rPr lang="en-US" altLang="zh-CN" b="1"/>
              <a:t>:</a:t>
            </a:r>
            <a:r>
              <a:rPr lang="zh-CN" altLang="en-US" b="1"/>
              <a:t> </a:t>
            </a:r>
          </a:p>
        </p:txBody>
      </p:sp>
      <p:sp>
        <p:nvSpPr>
          <p:cNvPr id="14" name="Text Box 2"/>
          <p:cNvSpPr txBox="1">
            <a:spLocks noChangeArrowheads="1"/>
          </p:cNvSpPr>
          <p:nvPr/>
        </p:nvSpPr>
        <p:spPr bwMode="auto">
          <a:xfrm>
            <a:off x="563563" y="3278188"/>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(4) </a:t>
            </a:r>
            <a:r>
              <a:rPr lang="zh-CN" altLang="en-US" b="1">
                <a:solidFill>
                  <a:srgbClr val="FF0000"/>
                </a:solidFill>
              </a:rPr>
              <a:t>体内作用尺寸</a:t>
            </a:r>
            <a:r>
              <a:rPr lang="en-US" altLang="zh-CN" b="1"/>
              <a:t>:</a:t>
            </a:r>
            <a:r>
              <a:rPr lang="zh-CN" altLang="en-US" b="1"/>
              <a:t> </a:t>
            </a:r>
          </a:p>
        </p:txBody>
      </p:sp>
      <p:sp>
        <p:nvSpPr>
          <p:cNvPr id="16" name="Text Box 2"/>
          <p:cNvSpPr txBox="1">
            <a:spLocks noChangeArrowheads="1"/>
          </p:cNvSpPr>
          <p:nvPr/>
        </p:nvSpPr>
        <p:spPr bwMode="auto">
          <a:xfrm>
            <a:off x="604838" y="3835400"/>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(5) </a:t>
            </a:r>
            <a:r>
              <a:rPr lang="zh-CN" altLang="en-US" b="1">
                <a:solidFill>
                  <a:srgbClr val="FF0000"/>
                </a:solidFill>
              </a:rPr>
              <a:t>最大实体实效尺寸</a:t>
            </a:r>
            <a:r>
              <a:rPr lang="en-US" altLang="zh-CN" b="1"/>
              <a:t>:</a:t>
            </a:r>
            <a:r>
              <a:rPr lang="zh-CN" altLang="en-US" b="1"/>
              <a:t> </a:t>
            </a:r>
          </a:p>
        </p:txBody>
      </p:sp>
      <p:sp>
        <p:nvSpPr>
          <p:cNvPr id="17" name="Text Box 2"/>
          <p:cNvSpPr txBox="1">
            <a:spLocks noChangeArrowheads="1"/>
          </p:cNvSpPr>
          <p:nvPr/>
        </p:nvSpPr>
        <p:spPr bwMode="auto">
          <a:xfrm>
            <a:off x="633413" y="4819650"/>
            <a:ext cx="353218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(6)  </a:t>
            </a:r>
            <a:r>
              <a:rPr lang="zh-CN" altLang="en-US" b="1">
                <a:solidFill>
                  <a:srgbClr val="FF0000"/>
                </a:solidFill>
              </a:rPr>
              <a:t>最小实体实效尺寸</a:t>
            </a:r>
            <a:r>
              <a:rPr lang="en-US" altLang="zh-CN" b="1"/>
              <a:t>:</a:t>
            </a:r>
            <a:r>
              <a:rPr lang="zh-CN" altLang="en-US" b="1"/>
              <a:t> </a:t>
            </a:r>
          </a:p>
        </p:txBody>
      </p:sp>
      <p:sp>
        <p:nvSpPr>
          <p:cNvPr id="25" name="TextBox 24"/>
          <p:cNvSpPr txBox="1">
            <a:spLocks noRot="1" noChangeAspect="1" noMove="1" noResize="1" noEditPoints="1" noAdjustHandles="1" noChangeArrowheads="1" noChangeShapeType="1" noTextEdit="1"/>
          </p:cNvSpPr>
          <p:nvPr/>
        </p:nvSpPr>
        <p:spPr>
          <a:xfrm>
            <a:off x="4016160" y="1854085"/>
            <a:ext cx="4335482" cy="461665"/>
          </a:xfrm>
          <a:prstGeom prst="rect">
            <a:avLst/>
          </a:prstGeom>
          <a:blipFill rotWithShape="1">
            <a:blip r:embed="rId4"/>
            <a:stretch>
              <a:fillRect l="-422" t="-10526" b="-28947"/>
            </a:stretch>
          </a:blipFill>
        </p:spPr>
        <p:txBody>
          <a:bodyPr/>
          <a:lstStyle/>
          <a:p>
            <a:pPr>
              <a:defRPr/>
            </a:pPr>
            <a:r>
              <a:rPr lang="zh-CN" altLang="en-US">
                <a:noFill/>
              </a:rPr>
              <a:t> </a:t>
            </a:r>
          </a:p>
        </p:txBody>
      </p:sp>
      <p:sp>
        <p:nvSpPr>
          <p:cNvPr id="29" name="TextBox 28"/>
          <p:cNvSpPr txBox="1">
            <a:spLocks noRot="1" noChangeAspect="1" noMove="1" noResize="1" noEditPoints="1" noAdjustHandles="1" noChangeArrowheads="1" noChangeShapeType="1" noTextEdit="1"/>
          </p:cNvSpPr>
          <p:nvPr/>
        </p:nvSpPr>
        <p:spPr>
          <a:xfrm>
            <a:off x="3347408" y="2326983"/>
            <a:ext cx="4335482" cy="461665"/>
          </a:xfrm>
          <a:prstGeom prst="rect">
            <a:avLst/>
          </a:prstGeom>
          <a:blipFill rotWithShape="1">
            <a:blip r:embed="rId5"/>
            <a:stretch>
              <a:fillRect l="-281" t="-10667" b="-30667"/>
            </a:stretch>
          </a:blipFill>
        </p:spPr>
        <p:txBody>
          <a:bodyPr/>
          <a:lstStyle/>
          <a:p>
            <a:pPr>
              <a:defRPr/>
            </a:pPr>
            <a:r>
              <a:rPr lang="zh-CN" altLang="en-US">
                <a:noFill/>
              </a:rPr>
              <a:t> </a:t>
            </a:r>
          </a:p>
        </p:txBody>
      </p:sp>
      <p:sp>
        <p:nvSpPr>
          <p:cNvPr id="26" name="TextBox 25"/>
          <p:cNvSpPr txBox="1">
            <a:spLocks noRot="1" noChangeAspect="1" noMove="1" noResize="1" noEditPoints="1" noAdjustHandles="1" noChangeArrowheads="1" noChangeShapeType="1" noTextEdit="1"/>
          </p:cNvSpPr>
          <p:nvPr/>
        </p:nvSpPr>
        <p:spPr>
          <a:xfrm>
            <a:off x="3234096" y="2782933"/>
            <a:ext cx="3937380" cy="551882"/>
          </a:xfrm>
          <a:prstGeom prst="rect">
            <a:avLst/>
          </a:prstGeom>
          <a:blipFill rotWithShape="1">
            <a:blip r:embed="rId6"/>
            <a:stretch>
              <a:fillRect l="-465" t="-8889" b="-17778"/>
            </a:stretch>
          </a:blipFill>
        </p:spPr>
        <p:txBody>
          <a:bodyPr/>
          <a:lstStyle/>
          <a:p>
            <a:pPr>
              <a:defRPr/>
            </a:pPr>
            <a:r>
              <a:rPr lang="zh-CN" altLang="en-US">
                <a:noFill/>
              </a:rPr>
              <a:t> </a:t>
            </a:r>
          </a:p>
        </p:txBody>
      </p:sp>
      <p:sp>
        <p:nvSpPr>
          <p:cNvPr id="31" name="TextBox 30"/>
          <p:cNvSpPr txBox="1">
            <a:spLocks noRot="1" noChangeAspect="1" noMove="1" noResize="1" noEditPoints="1" noAdjustHandles="1" noChangeArrowheads="1" noChangeShapeType="1" noTextEdit="1"/>
          </p:cNvSpPr>
          <p:nvPr/>
        </p:nvSpPr>
        <p:spPr>
          <a:xfrm>
            <a:off x="3215719" y="3232623"/>
            <a:ext cx="3937380" cy="551882"/>
          </a:xfrm>
          <a:prstGeom prst="rect">
            <a:avLst/>
          </a:prstGeom>
          <a:blipFill rotWithShape="1">
            <a:blip r:embed="rId7"/>
            <a:stretch>
              <a:fillRect l="-465" t="-8791" b="-16484"/>
            </a:stretch>
          </a:blipFill>
        </p:spPr>
        <p:txBody>
          <a:bodyPr/>
          <a:lstStyle/>
          <a:p>
            <a:pPr>
              <a:defRPr/>
            </a:pPr>
            <a:r>
              <a:rPr lang="zh-CN" altLang="en-US">
                <a:noFill/>
              </a:rPr>
              <a:t> </a:t>
            </a:r>
          </a:p>
        </p:txBody>
      </p:sp>
      <p:grpSp>
        <p:nvGrpSpPr>
          <p:cNvPr id="27" name="组合 26"/>
          <p:cNvGrpSpPr>
            <a:grpSpLocks/>
          </p:cNvGrpSpPr>
          <p:nvPr/>
        </p:nvGrpSpPr>
        <p:grpSpPr bwMode="auto">
          <a:xfrm>
            <a:off x="604838" y="4265613"/>
            <a:ext cx="4532312" cy="550862"/>
            <a:chOff x="604837" y="4224391"/>
            <a:chExt cx="4532295" cy="551882"/>
          </a:xfrm>
        </p:grpSpPr>
        <p:pic>
          <p:nvPicPr>
            <p:cNvPr id="21524" name="Picture 26" descr="C:\Documents and Settings\Administrator\桌面\2015年第9版资料\2015年第9版图\j4b20b.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92144" y="4304136"/>
              <a:ext cx="447149" cy="47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a:spLocks noRot="1" noChangeAspect="1" noMove="1" noResize="1" noEditPoints="1" noAdjustHandles="1" noChangeArrowheads="1" noChangeShapeType="1" noTextEdit="1"/>
            </p:cNvSpPr>
            <p:nvPr/>
          </p:nvSpPr>
          <p:spPr>
            <a:xfrm>
              <a:off x="604837" y="4224391"/>
              <a:ext cx="4532295" cy="551882"/>
            </a:xfrm>
            <a:prstGeom prst="rect">
              <a:avLst/>
            </a:prstGeom>
            <a:blipFill rotWithShape="1">
              <a:blip r:embed="rId9"/>
              <a:stretch>
                <a:fillRect l="-269" t="-8889" b="-17778"/>
              </a:stretch>
            </a:blipFill>
          </p:spPr>
          <p:txBody>
            <a:bodyPr/>
            <a:lstStyle/>
            <a:p>
              <a:pPr>
                <a:defRPr/>
              </a:pPr>
              <a:r>
                <a:rPr lang="zh-CN" altLang="en-US">
                  <a:noFill/>
                </a:rPr>
                <a:t> </a:t>
              </a:r>
            </a:p>
          </p:txBody>
        </p:sp>
      </p:grpSp>
      <p:grpSp>
        <p:nvGrpSpPr>
          <p:cNvPr id="28" name="组合 27"/>
          <p:cNvGrpSpPr>
            <a:grpSpLocks/>
          </p:cNvGrpSpPr>
          <p:nvPr/>
        </p:nvGrpSpPr>
        <p:grpSpPr bwMode="auto">
          <a:xfrm>
            <a:off x="604838" y="5233988"/>
            <a:ext cx="4597400" cy="625475"/>
            <a:chOff x="604838" y="5343623"/>
            <a:chExt cx="4597948" cy="624525"/>
          </a:xfrm>
        </p:grpSpPr>
        <p:pic>
          <p:nvPicPr>
            <p:cNvPr id="21522" name="Picture 27" descr="C:\Documents and Settings\Administrator\桌面\2015年第9版资料\2015年第9版图\j4b20c.t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96709" y="5343623"/>
              <a:ext cx="624195" cy="62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a:spLocks noRot="1" noChangeAspect="1" noMove="1" noResize="1" noEditPoints="1" noAdjustHandles="1" noChangeArrowheads="1" noChangeShapeType="1" noTextEdit="1"/>
            </p:cNvSpPr>
            <p:nvPr/>
          </p:nvSpPr>
          <p:spPr>
            <a:xfrm>
              <a:off x="604838" y="5375322"/>
              <a:ext cx="4597948" cy="551882"/>
            </a:xfrm>
            <a:prstGeom prst="rect">
              <a:avLst/>
            </a:prstGeom>
            <a:blipFill rotWithShape="1">
              <a:blip r:embed="rId11"/>
              <a:stretch>
                <a:fillRect l="-265" t="-8889" b="-17778"/>
              </a:stretch>
            </a:blipFill>
          </p:spPr>
          <p:txBody>
            <a:bodyPr/>
            <a:lstStyle/>
            <a:p>
              <a:pPr>
                <a:defRPr/>
              </a:pPr>
              <a:r>
                <a:rPr lang="zh-CN" altLang="en-US">
                  <a:noFill/>
                </a:rPr>
                <a:t> </a:t>
              </a:r>
            </a:p>
          </p:txBody>
        </p:sp>
      </p:grpSp>
      <p:pic>
        <p:nvPicPr>
          <p:cNvPr id="5529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90529" y="3822950"/>
            <a:ext cx="3915595" cy="293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fade">
                                      <p:cBhvr>
                                        <p:cTn id="7" dur="1000"/>
                                        <p:tgtEl>
                                          <p:spTgt spid="55298"/>
                                        </p:tgtEl>
                                      </p:cBhvr>
                                    </p:animEffect>
                                    <p:anim calcmode="lin" valueType="num">
                                      <p:cBhvr>
                                        <p:cTn id="8" dur="1000" fill="hold"/>
                                        <p:tgtEl>
                                          <p:spTgt spid="55298"/>
                                        </p:tgtEl>
                                        <p:attrNameLst>
                                          <p:attrName>ppt_x</p:attrName>
                                        </p:attrNameLst>
                                      </p:cBhvr>
                                      <p:tavLst>
                                        <p:tav tm="0">
                                          <p:val>
                                            <p:strVal val="#ppt_x"/>
                                          </p:val>
                                        </p:tav>
                                        <p:tav tm="100000">
                                          <p:val>
                                            <p:strVal val="#ppt_x"/>
                                          </p:val>
                                        </p:tav>
                                      </p:tavLst>
                                    </p:anim>
                                    <p:anim calcmode="lin" valueType="num">
                                      <p:cBhvr>
                                        <p:cTn id="9" dur="1000" fill="hold"/>
                                        <p:tgtEl>
                                          <p:spTgt spid="552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iterate type="wd">
                                    <p:tmPct val="100000"/>
                                  </p:iterate>
                                  <p:childTnLst>
                                    <p:set>
                                      <p:cBhvr>
                                        <p:cTn id="13" dur="1" fill="hold">
                                          <p:stCondLst>
                                            <p:cond delay="0"/>
                                          </p:stCondLst>
                                        </p:cTn>
                                        <p:tgtEl>
                                          <p:spTgt spid="5"/>
                                        </p:tgtEl>
                                        <p:attrNameLst>
                                          <p:attrName>style.visibility</p:attrName>
                                        </p:attrNameLst>
                                      </p:cBhvr>
                                      <p:to>
                                        <p:strVal val="visible"/>
                                      </p:to>
                                    </p:set>
                                    <p:animEffect transition="in" filter="wipe(left)">
                                      <p:cBhvr>
                                        <p:cTn id="14" dur="3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wd">
                                    <p:tmPct val="100000"/>
                                  </p:iterate>
                                  <p:childTnLst>
                                    <p:set>
                                      <p:cBhvr>
                                        <p:cTn id="18" dur="1" fill="hold">
                                          <p:stCondLst>
                                            <p:cond delay="0"/>
                                          </p:stCondLst>
                                        </p:cTn>
                                        <p:tgtEl>
                                          <p:spTgt spid="3"/>
                                        </p:tgtEl>
                                        <p:attrNameLst>
                                          <p:attrName>style.visibility</p:attrName>
                                        </p:attrNameLst>
                                      </p:cBhvr>
                                      <p:to>
                                        <p:strVal val="visible"/>
                                      </p:to>
                                    </p:set>
                                    <p:animEffect transition="in" filter="wipe(left)">
                                      <p:cBhvr>
                                        <p:cTn id="19" dur="3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6"/>
                                        </p:tgtEl>
                                        <p:attrNameLst>
                                          <p:attrName>style.visibility</p:attrName>
                                        </p:attrNameLst>
                                      </p:cBhvr>
                                      <p:to>
                                        <p:strVal val="visible"/>
                                      </p:to>
                                    </p:set>
                                    <p:animEffect transition="in" filter="wipe(left)">
                                      <p:cBhvr>
                                        <p:cTn id="29" dur="3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12"/>
                                        </p:tgtEl>
                                        <p:attrNameLst>
                                          <p:attrName>style.visibility</p:attrName>
                                        </p:attrNameLst>
                                      </p:cBhvr>
                                      <p:to>
                                        <p:strVal val="visible"/>
                                      </p:to>
                                    </p:set>
                                    <p:animEffect transition="in" filter="wipe(left)">
                                      <p:cBhvr>
                                        <p:cTn id="39" dur="3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14"/>
                                        </p:tgtEl>
                                        <p:attrNameLst>
                                          <p:attrName>style.visibility</p:attrName>
                                        </p:attrNameLst>
                                      </p:cBhvr>
                                      <p:to>
                                        <p:strVal val="visible"/>
                                      </p:to>
                                    </p:set>
                                    <p:animEffect transition="in" filter="wipe(left)">
                                      <p:cBhvr>
                                        <p:cTn id="49" dur="3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16"/>
                                        </p:tgtEl>
                                        <p:attrNameLst>
                                          <p:attrName>style.visibility</p:attrName>
                                        </p:attrNameLst>
                                      </p:cBhvr>
                                      <p:to>
                                        <p:strVal val="visible"/>
                                      </p:to>
                                    </p:set>
                                    <p:animEffect transition="in" filter="wipe(left)">
                                      <p:cBhvr>
                                        <p:cTn id="59" dur="3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iterate type="wd">
                                    <p:tmPct val="100000"/>
                                  </p:iterate>
                                  <p:childTnLst>
                                    <p:set>
                                      <p:cBhvr>
                                        <p:cTn id="68" dur="1" fill="hold">
                                          <p:stCondLst>
                                            <p:cond delay="0"/>
                                          </p:stCondLst>
                                        </p:cTn>
                                        <p:tgtEl>
                                          <p:spTgt spid="17"/>
                                        </p:tgtEl>
                                        <p:attrNameLst>
                                          <p:attrName>style.visibility</p:attrName>
                                        </p:attrNameLst>
                                      </p:cBhvr>
                                      <p:to>
                                        <p:strVal val="visible"/>
                                      </p:to>
                                    </p:set>
                                    <p:animEffect transition="in" filter="wipe(left)">
                                      <p:cBhvr>
                                        <p:cTn id="69" dur="3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6" grpId="0" autoUpdateAnimBg="0"/>
      <p:bldP spid="12" grpId="0" autoUpdateAnimBg="0"/>
      <p:bldP spid="14" grpId="0" autoUpdateAnimBg="0"/>
      <p:bldP spid="16" grpId="0" autoUpdateAnimBg="0"/>
      <p:bldP spid="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866C53D-F0BD-4839-9D50-C3D1072E673F}" type="slidenum">
              <a:rPr kumimoji="0" lang="zh-CN" altLang="en-US" sz="2000" smtClean="0">
                <a:solidFill>
                  <a:srgbClr val="0000FF"/>
                </a:solidFill>
              </a:rPr>
              <a:pPr eaLnBrk="1" hangingPunct="1"/>
              <a:t>2</a:t>
            </a:fld>
            <a:endParaRPr kumimoji="0" lang="en-US" altLang="zh-CN" sz="2000" smtClean="0">
              <a:solidFill>
                <a:srgbClr val="0000FF"/>
              </a:solidFill>
            </a:endParaRPr>
          </a:p>
        </p:txBody>
      </p:sp>
      <p:sp>
        <p:nvSpPr>
          <p:cNvPr id="81924" name="Text Box 4"/>
          <p:cNvSpPr txBox="1">
            <a:spLocks noChangeArrowheads="1"/>
          </p:cNvSpPr>
          <p:nvPr/>
        </p:nvSpPr>
        <p:spPr bwMode="auto">
          <a:xfrm>
            <a:off x="1360472" y="552719"/>
            <a:ext cx="4854061"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latin typeface="宋体" pitchFamily="2" charset="-122"/>
              </a:rPr>
              <a:t>4.3 公差原则与公差要求 </a:t>
            </a:r>
          </a:p>
        </p:txBody>
      </p:sp>
      <p:sp>
        <p:nvSpPr>
          <p:cNvPr id="81925" name="Text Box 5"/>
          <p:cNvSpPr txBox="1">
            <a:spLocks noChangeArrowheads="1"/>
          </p:cNvSpPr>
          <p:nvPr/>
        </p:nvSpPr>
        <p:spPr bwMode="auto">
          <a:xfrm>
            <a:off x="641091" y="1295428"/>
            <a:ext cx="36099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   </a:t>
            </a:r>
            <a:r>
              <a:rPr lang="zh-CN" altLang="en-US" sz="2800" b="1" dirty="0"/>
              <a:t>公差原则 </a:t>
            </a:r>
            <a:r>
              <a:rPr lang="zh-CN" altLang="en-US" sz="2800" b="1" dirty="0">
                <a:cs typeface="Times New Roman" pitchFamily="18" charset="0"/>
              </a:rPr>
              <a:t>—</a:t>
            </a:r>
          </a:p>
        </p:txBody>
      </p:sp>
      <p:sp>
        <p:nvSpPr>
          <p:cNvPr id="81926" name="Text Box 6"/>
          <p:cNvSpPr txBox="1">
            <a:spLocks noChangeArrowheads="1"/>
          </p:cNvSpPr>
          <p:nvPr/>
        </p:nvSpPr>
        <p:spPr bwMode="auto">
          <a:xfrm>
            <a:off x="591961" y="1722465"/>
            <a:ext cx="4140279" cy="121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30000"/>
              </a:lnSpc>
            </a:pPr>
            <a:r>
              <a:rPr lang="zh-CN" altLang="en-US" dirty="0"/>
              <a:t> </a:t>
            </a:r>
            <a:r>
              <a:rPr lang="zh-CN" altLang="en-US" sz="2800" b="1" dirty="0"/>
              <a:t>是指处理 </a:t>
            </a:r>
            <a:r>
              <a:rPr lang="en-US" altLang="zh-CN" sz="2800" b="1" i="1" dirty="0">
                <a:solidFill>
                  <a:srgbClr val="FF3300"/>
                </a:solidFill>
              </a:rPr>
              <a:t>t</a:t>
            </a:r>
            <a:r>
              <a:rPr lang="zh-CN" altLang="en-US" sz="2800" b="1" baseline="-30000" dirty="0">
                <a:solidFill>
                  <a:srgbClr val="FF3300"/>
                </a:solidFill>
              </a:rPr>
              <a:t>几何</a:t>
            </a:r>
            <a:r>
              <a:rPr lang="zh-CN" altLang="en-US" sz="2800" b="1" dirty="0"/>
              <a:t>和 </a:t>
            </a:r>
            <a:r>
              <a:rPr lang="en-US" altLang="zh-CN" sz="2800" b="1" i="1" dirty="0">
                <a:solidFill>
                  <a:srgbClr val="FF3300"/>
                </a:solidFill>
              </a:rPr>
              <a:t>T</a:t>
            </a:r>
            <a:r>
              <a:rPr lang="zh-CN" altLang="en-US" sz="2800" b="1" baseline="-30000" dirty="0">
                <a:solidFill>
                  <a:srgbClr val="FF3300"/>
                </a:solidFill>
              </a:rPr>
              <a:t>尺</a:t>
            </a:r>
            <a:r>
              <a:rPr lang="zh-CN" altLang="en-US" sz="2800" b="1" dirty="0"/>
              <a:t>之间</a:t>
            </a:r>
            <a:r>
              <a:rPr lang="zh-CN" altLang="en-US" sz="2800" b="1" dirty="0" smtClean="0"/>
              <a:t>关系</a:t>
            </a:r>
            <a:r>
              <a:rPr lang="zh-CN" altLang="en-US" sz="2800" b="1" dirty="0"/>
              <a:t>应遵循的原则。</a:t>
            </a:r>
          </a:p>
        </p:txBody>
      </p:sp>
      <p:sp>
        <p:nvSpPr>
          <p:cNvPr id="3082" name="Rectangle 13"/>
          <p:cNvSpPr>
            <a:spLocks noChangeArrowheads="1"/>
          </p:cNvSpPr>
          <p:nvPr/>
        </p:nvSpPr>
        <p:spPr bwMode="auto">
          <a:xfrm>
            <a:off x="5277307" y="4193046"/>
            <a:ext cx="434975" cy="1317625"/>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2" name="组合 11"/>
          <p:cNvGrpSpPr/>
          <p:nvPr/>
        </p:nvGrpSpPr>
        <p:grpSpPr>
          <a:xfrm>
            <a:off x="4958438" y="810855"/>
            <a:ext cx="3757736" cy="2348444"/>
            <a:chOff x="733302" y="2087939"/>
            <a:chExt cx="3757736" cy="2348444"/>
          </a:xfrm>
        </p:grpSpPr>
        <p:pic>
          <p:nvPicPr>
            <p:cNvPr id="3081"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3302" y="2087939"/>
              <a:ext cx="3757736" cy="2348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 name="TextBox 1"/>
                <p:cNvSpPr txBox="1"/>
                <p:nvPr/>
              </p:nvSpPr>
              <p:spPr>
                <a:xfrm rot="16200000">
                  <a:off x="3509972" y="3303937"/>
                  <a:ext cx="1206804" cy="408060"/>
                </a:xfrm>
                <a:prstGeom prst="rect">
                  <a:avLst/>
                </a:prstGeom>
                <a:solidFill>
                  <a:schemeClr val="bg1"/>
                </a:solidFill>
              </p:spPr>
              <p:txBody>
                <a:bodyPr wrap="non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2000" i="1" smtClean="0">
                                <a:latin typeface="Cambria Math"/>
                              </a:rPr>
                            </m:ctrlPr>
                          </m:sSubSupPr>
                          <m:e>
                            <m:r>
                              <a:rPr lang="en-US" altLang="zh-CN" sz="2000" i="1" smtClean="0">
                                <a:latin typeface="Cambria Math"/>
                                <a:ea typeface="Cambria Math"/>
                              </a:rPr>
                              <m:t>∅</m:t>
                            </m:r>
                            <m:r>
                              <a:rPr lang="en-US" altLang="zh-CN" sz="2000" b="0" i="1" smtClean="0">
                                <a:latin typeface="Cambria Math"/>
                              </a:rPr>
                              <m:t>16</m:t>
                            </m:r>
                          </m:e>
                          <m:sub>
                            <m:r>
                              <a:rPr lang="en-US" altLang="zh-CN" sz="2000" b="0" i="1" smtClean="0">
                                <a:latin typeface="Cambria Math"/>
                              </a:rPr>
                              <m:t>−0.07</m:t>
                            </m:r>
                          </m:sub>
                          <m:sup>
                            <m:r>
                              <a:rPr lang="en-US" altLang="zh-CN" sz="2000" b="0" i="1" smtClean="0">
                                <a:latin typeface="Cambria Math"/>
                              </a:rPr>
                              <m:t>  0</m:t>
                            </m:r>
                          </m:sup>
                        </m:sSubSup>
                      </m:oMath>
                    </m:oMathPara>
                  </a14:m>
                  <a:endParaRPr lang="zh-CN" altLang="en-US" sz="2000" dirty="0"/>
                </a:p>
              </p:txBody>
            </p:sp>
          </mc:Choice>
          <mc:Fallback xmlns="">
            <p:sp>
              <p:nvSpPr>
                <p:cNvPr id="2" name="TextBox 1"/>
                <p:cNvSpPr txBox="1">
                  <a:spLocks noRot="1" noChangeAspect="1" noMove="1" noResize="1" noEditPoints="1" noAdjustHandles="1" noChangeArrowheads="1" noChangeShapeType="1" noTextEdit="1"/>
                </p:cNvSpPr>
                <p:nvPr/>
              </p:nvSpPr>
              <p:spPr>
                <a:xfrm rot="16200000">
                  <a:off x="3509972" y="3303937"/>
                  <a:ext cx="1206804" cy="408060"/>
                </a:xfrm>
                <a:prstGeom prst="rect">
                  <a:avLst/>
                </a:prstGeom>
                <a:blipFill rotWithShape="1">
                  <a:blip r:embed="rId3"/>
                  <a:stretch>
                    <a:fillRect r="-4478"/>
                  </a:stretch>
                </a:blipFill>
              </p:spPr>
              <p:txBody>
                <a:bodyPr/>
                <a:lstStyle/>
                <a:p>
                  <a:r>
                    <a:rPr lang="zh-CN" altLang="en-US">
                      <a:noFill/>
                    </a:rPr>
                    <a:t> </a:t>
                  </a:r>
                </a:p>
              </p:txBody>
            </p:sp>
          </mc:Fallback>
        </mc:AlternateContent>
        <p:cxnSp>
          <p:nvCxnSpPr>
            <p:cNvPr id="8" name="直接连接符 7"/>
            <p:cNvCxnSpPr/>
            <p:nvPr/>
          </p:nvCxnSpPr>
          <p:spPr bwMode="auto">
            <a:xfrm>
              <a:off x="2853485" y="2904565"/>
              <a:ext cx="1637553"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5" name="Group 34"/>
          <p:cNvGrpSpPr>
            <a:grpSpLocks/>
          </p:cNvGrpSpPr>
          <p:nvPr/>
        </p:nvGrpSpPr>
        <p:grpSpPr bwMode="auto">
          <a:xfrm>
            <a:off x="1053032" y="3249880"/>
            <a:ext cx="2222500" cy="2181225"/>
            <a:chOff x="185" y="397"/>
            <a:chExt cx="1400" cy="1374"/>
          </a:xfrm>
        </p:grpSpPr>
        <p:sp>
          <p:nvSpPr>
            <p:cNvPr id="26" name="Text Box 4"/>
            <p:cNvSpPr txBox="1">
              <a:spLocks noChangeArrowheads="1"/>
            </p:cNvSpPr>
            <p:nvPr/>
          </p:nvSpPr>
          <p:spPr bwMode="auto">
            <a:xfrm>
              <a:off x="185" y="491"/>
              <a:ext cx="1170" cy="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0"/>
                </a:spcBef>
              </a:pPr>
              <a:r>
                <a:rPr lang="en-US" altLang="zh-CN" sz="2800" i="1" dirty="0">
                  <a:solidFill>
                    <a:srgbClr val="FF3300"/>
                  </a:solidFill>
                </a:rPr>
                <a:t>t</a:t>
              </a:r>
              <a:r>
                <a:rPr lang="zh-CN" altLang="en-US" sz="2800" b="1" baseline="-30000" dirty="0">
                  <a:solidFill>
                    <a:srgbClr val="FF3300"/>
                  </a:solidFill>
                </a:rPr>
                <a:t>几何</a:t>
              </a:r>
              <a:r>
                <a:rPr lang="zh-CN" altLang="en-US" sz="2800" b="1" baseline="-30000" dirty="0"/>
                <a:t> </a:t>
              </a:r>
              <a:r>
                <a:rPr lang="zh-CN" altLang="en-US" sz="2800" b="1" dirty="0"/>
                <a:t>和 </a:t>
              </a:r>
              <a:r>
                <a:rPr lang="en-US" altLang="zh-CN" sz="2800" b="1" i="1" dirty="0">
                  <a:solidFill>
                    <a:srgbClr val="FF3300"/>
                  </a:solidFill>
                </a:rPr>
                <a:t>T</a:t>
              </a:r>
              <a:r>
                <a:rPr lang="zh-CN" altLang="en-US" sz="2800" b="1" baseline="-30000" dirty="0">
                  <a:solidFill>
                    <a:srgbClr val="FF3300"/>
                  </a:solidFill>
                </a:rPr>
                <a:t>尺</a:t>
              </a:r>
              <a:r>
                <a:rPr lang="zh-CN" altLang="en-US" sz="2800" b="1" dirty="0"/>
                <a:t> </a:t>
              </a:r>
              <a:r>
                <a:rPr lang="zh-CN" altLang="en-US" sz="2800" b="1" dirty="0" smtClean="0"/>
                <a:t>     之 </a:t>
              </a:r>
              <a:r>
                <a:rPr lang="zh-CN" altLang="en-US" sz="2800" b="1" dirty="0"/>
                <a:t>间</a:t>
              </a:r>
              <a:r>
                <a:rPr lang="zh-CN" altLang="en-US" sz="2800" b="1" dirty="0" smtClean="0"/>
                <a:t>的</a:t>
              </a:r>
              <a:endParaRPr lang="en-US" altLang="zh-CN" sz="2800" b="1" dirty="0" smtClean="0"/>
            </a:p>
            <a:p>
              <a:pPr eaLnBrk="1" hangingPunct="1">
                <a:lnSpc>
                  <a:spcPct val="150000"/>
                </a:lnSpc>
                <a:spcBef>
                  <a:spcPct val="0"/>
                </a:spcBef>
              </a:pPr>
              <a:r>
                <a:rPr lang="zh-CN" altLang="en-US" sz="2800" b="1" dirty="0" smtClean="0"/>
                <a:t> </a:t>
              </a:r>
              <a:r>
                <a:rPr lang="zh-CN" altLang="en-US" sz="2800" b="1" dirty="0"/>
                <a:t>关系：</a:t>
              </a:r>
            </a:p>
          </p:txBody>
        </p:sp>
        <p:sp>
          <p:nvSpPr>
            <p:cNvPr id="27" name="AutoShape 5"/>
            <p:cNvSpPr>
              <a:spLocks/>
            </p:cNvSpPr>
            <p:nvPr/>
          </p:nvSpPr>
          <p:spPr bwMode="auto">
            <a:xfrm>
              <a:off x="1381" y="397"/>
              <a:ext cx="204" cy="1197"/>
            </a:xfrm>
            <a:prstGeom prst="leftBrace">
              <a:avLst>
                <a:gd name="adj1" fmla="val 4889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8" name="Text Box 6"/>
          <p:cNvSpPr txBox="1">
            <a:spLocks noChangeArrowheads="1"/>
          </p:cNvSpPr>
          <p:nvPr/>
        </p:nvSpPr>
        <p:spPr bwMode="auto">
          <a:xfrm>
            <a:off x="3244835" y="3081605"/>
            <a:ext cx="3608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无</a:t>
            </a:r>
            <a:r>
              <a:rPr lang="zh-CN" altLang="en-US" sz="2800" dirty="0"/>
              <a:t>：</a:t>
            </a:r>
            <a:r>
              <a:rPr lang="zh-CN" altLang="en-US" sz="2800" b="1" dirty="0"/>
              <a:t>独立原则</a:t>
            </a:r>
            <a:r>
              <a:rPr lang="zh-CN" altLang="en-US" dirty="0"/>
              <a:t> </a:t>
            </a:r>
          </a:p>
        </p:txBody>
      </p:sp>
      <p:grpSp>
        <p:nvGrpSpPr>
          <p:cNvPr id="29" name="Group 35"/>
          <p:cNvGrpSpPr>
            <a:grpSpLocks/>
          </p:cNvGrpSpPr>
          <p:nvPr/>
        </p:nvGrpSpPr>
        <p:grpSpPr bwMode="auto">
          <a:xfrm>
            <a:off x="3244835" y="4075380"/>
            <a:ext cx="1438275" cy="1914525"/>
            <a:chOff x="1651" y="917"/>
            <a:chExt cx="906" cy="1206"/>
          </a:xfrm>
        </p:grpSpPr>
        <p:sp>
          <p:nvSpPr>
            <p:cNvPr id="30" name="Text Box 7"/>
            <p:cNvSpPr txBox="1">
              <a:spLocks noChangeArrowheads="1"/>
            </p:cNvSpPr>
            <p:nvPr/>
          </p:nvSpPr>
          <p:spPr bwMode="auto">
            <a:xfrm>
              <a:off x="1651" y="1330"/>
              <a:ext cx="90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a:t>有： </a:t>
              </a:r>
            </a:p>
          </p:txBody>
        </p:sp>
        <p:sp>
          <p:nvSpPr>
            <p:cNvPr id="31" name="AutoShape 8"/>
            <p:cNvSpPr>
              <a:spLocks/>
            </p:cNvSpPr>
            <p:nvPr/>
          </p:nvSpPr>
          <p:spPr bwMode="auto">
            <a:xfrm>
              <a:off x="2104" y="917"/>
              <a:ext cx="261" cy="1206"/>
            </a:xfrm>
            <a:prstGeom prst="leftBrace">
              <a:avLst>
                <a:gd name="adj1" fmla="val 38506"/>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2" name="Text Box 9"/>
          <p:cNvSpPr txBox="1">
            <a:spLocks noChangeArrowheads="1"/>
          </p:cNvSpPr>
          <p:nvPr/>
        </p:nvSpPr>
        <p:spPr bwMode="auto">
          <a:xfrm>
            <a:off x="4383072" y="3816617"/>
            <a:ext cx="26098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包容要求</a:t>
            </a:r>
            <a:r>
              <a:rPr lang="zh-CN" altLang="en-US" sz="2800"/>
              <a:t> </a:t>
            </a:r>
          </a:p>
        </p:txBody>
      </p:sp>
      <p:sp>
        <p:nvSpPr>
          <p:cNvPr id="33" name="Text Box 11"/>
          <p:cNvSpPr txBox="1">
            <a:spLocks noChangeArrowheads="1"/>
          </p:cNvSpPr>
          <p:nvPr/>
        </p:nvSpPr>
        <p:spPr bwMode="auto">
          <a:xfrm>
            <a:off x="4383072" y="4445267"/>
            <a:ext cx="2911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最大实体要求</a:t>
            </a:r>
            <a:r>
              <a:rPr lang="zh-CN" altLang="en-US" b="1" dirty="0"/>
              <a:t> </a:t>
            </a:r>
          </a:p>
        </p:txBody>
      </p:sp>
      <p:sp>
        <p:nvSpPr>
          <p:cNvPr id="34" name="Text Box 12"/>
          <p:cNvSpPr txBox="1">
            <a:spLocks noChangeArrowheads="1"/>
          </p:cNvSpPr>
          <p:nvPr/>
        </p:nvSpPr>
        <p:spPr bwMode="auto">
          <a:xfrm>
            <a:off x="4383072" y="5067566"/>
            <a:ext cx="3333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最小实体要求</a:t>
            </a:r>
            <a:r>
              <a:rPr lang="zh-CN" altLang="en-US" dirty="0"/>
              <a:t> </a:t>
            </a:r>
          </a:p>
        </p:txBody>
      </p:sp>
      <p:sp>
        <p:nvSpPr>
          <p:cNvPr id="35" name="Text Box 13"/>
          <p:cNvSpPr txBox="1">
            <a:spLocks noChangeArrowheads="1"/>
          </p:cNvSpPr>
          <p:nvPr/>
        </p:nvSpPr>
        <p:spPr bwMode="auto">
          <a:xfrm>
            <a:off x="4383072" y="5655996"/>
            <a:ext cx="28670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可逆要求</a:t>
            </a:r>
            <a:r>
              <a:rPr lang="zh-CN" altLang="en-US" sz="2800" dirty="0"/>
              <a:t> </a:t>
            </a:r>
          </a:p>
        </p:txBody>
      </p:sp>
      <p:grpSp>
        <p:nvGrpSpPr>
          <p:cNvPr id="36" name="Group 31"/>
          <p:cNvGrpSpPr>
            <a:grpSpLocks/>
          </p:cNvGrpSpPr>
          <p:nvPr/>
        </p:nvGrpSpPr>
        <p:grpSpPr bwMode="auto">
          <a:xfrm>
            <a:off x="6692344" y="4409812"/>
            <a:ext cx="565150" cy="565150"/>
            <a:chOff x="4004" y="1149"/>
            <a:chExt cx="356" cy="356"/>
          </a:xfrm>
        </p:grpSpPr>
        <p:sp>
          <p:nvSpPr>
            <p:cNvPr id="37" name="Oval 15"/>
            <p:cNvSpPr>
              <a:spLocks noChangeArrowheads="1"/>
            </p:cNvSpPr>
            <p:nvPr/>
          </p:nvSpPr>
          <p:spPr bwMode="auto">
            <a:xfrm>
              <a:off x="4004" y="1149"/>
              <a:ext cx="356" cy="356"/>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 name="WordArt 16"/>
            <p:cNvSpPr>
              <a:spLocks noChangeArrowheads="1" noChangeShapeType="1" noTextEdit="1"/>
            </p:cNvSpPr>
            <p:nvPr/>
          </p:nvSpPr>
          <p:spPr bwMode="auto">
            <a:xfrm>
              <a:off x="4053" y="1251"/>
              <a:ext cx="249" cy="166"/>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M</a:t>
              </a:r>
              <a:endParaRPr lang="zh-CN" altLang="en-US" sz="3600" kern="10">
                <a:ln w="9525">
                  <a:solidFill>
                    <a:srgbClr val="000000"/>
                  </a:solidFill>
                  <a:round/>
                  <a:headEnd/>
                  <a:tailEnd/>
                </a:ln>
                <a:solidFill>
                  <a:srgbClr val="000000"/>
                </a:solidFill>
                <a:latin typeface="宋体"/>
                <a:ea typeface="宋体"/>
              </a:endParaRPr>
            </a:p>
          </p:txBody>
        </p:sp>
      </p:grpSp>
      <p:grpSp>
        <p:nvGrpSpPr>
          <p:cNvPr id="39" name="Group 29"/>
          <p:cNvGrpSpPr>
            <a:grpSpLocks/>
          </p:cNvGrpSpPr>
          <p:nvPr/>
        </p:nvGrpSpPr>
        <p:grpSpPr bwMode="auto">
          <a:xfrm>
            <a:off x="6028768" y="3722958"/>
            <a:ext cx="635000" cy="606425"/>
            <a:chOff x="3748" y="647"/>
            <a:chExt cx="400" cy="382"/>
          </a:xfrm>
        </p:grpSpPr>
        <p:sp>
          <p:nvSpPr>
            <p:cNvPr id="40" name="Oval 18"/>
            <p:cNvSpPr>
              <a:spLocks noChangeArrowheads="1"/>
            </p:cNvSpPr>
            <p:nvPr/>
          </p:nvSpPr>
          <p:spPr bwMode="auto">
            <a:xfrm>
              <a:off x="3748" y="647"/>
              <a:ext cx="400" cy="382"/>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1" name="WordArt 19"/>
            <p:cNvSpPr>
              <a:spLocks noChangeArrowheads="1" noChangeShapeType="1" noTextEdit="1"/>
            </p:cNvSpPr>
            <p:nvPr/>
          </p:nvSpPr>
          <p:spPr bwMode="auto">
            <a:xfrm>
              <a:off x="3813" y="738"/>
              <a:ext cx="257" cy="211"/>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E</a:t>
              </a:r>
              <a:endParaRPr lang="zh-CN" altLang="en-US" sz="3600" kern="10">
                <a:ln w="9525">
                  <a:solidFill>
                    <a:srgbClr val="000000"/>
                  </a:solidFill>
                  <a:round/>
                  <a:headEnd/>
                  <a:tailEnd/>
                </a:ln>
                <a:solidFill>
                  <a:srgbClr val="000000"/>
                </a:solidFill>
                <a:latin typeface="宋体"/>
                <a:ea typeface="宋体"/>
              </a:endParaRPr>
            </a:p>
          </p:txBody>
        </p:sp>
      </p:grpSp>
      <p:grpSp>
        <p:nvGrpSpPr>
          <p:cNvPr id="42" name="Group 33"/>
          <p:cNvGrpSpPr>
            <a:grpSpLocks/>
          </p:cNvGrpSpPr>
          <p:nvPr/>
        </p:nvGrpSpPr>
        <p:grpSpPr bwMode="auto">
          <a:xfrm>
            <a:off x="6715110" y="5045341"/>
            <a:ext cx="611187" cy="557213"/>
            <a:chOff x="3837" y="1544"/>
            <a:chExt cx="385" cy="351"/>
          </a:xfrm>
        </p:grpSpPr>
        <p:sp>
          <p:nvSpPr>
            <p:cNvPr id="43" name="Oval 21"/>
            <p:cNvSpPr>
              <a:spLocks noChangeArrowheads="1"/>
            </p:cNvSpPr>
            <p:nvPr/>
          </p:nvSpPr>
          <p:spPr bwMode="auto">
            <a:xfrm>
              <a:off x="3837" y="1544"/>
              <a:ext cx="385" cy="351"/>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4" name="WordArt 22"/>
            <p:cNvSpPr>
              <a:spLocks noChangeArrowheads="1" noChangeShapeType="1" noTextEdit="1"/>
            </p:cNvSpPr>
            <p:nvPr/>
          </p:nvSpPr>
          <p:spPr bwMode="auto">
            <a:xfrm>
              <a:off x="3925" y="1630"/>
              <a:ext cx="256" cy="200"/>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L</a:t>
              </a:r>
              <a:endParaRPr lang="zh-CN" altLang="en-US" sz="3600" kern="10">
                <a:ln w="9525">
                  <a:solidFill>
                    <a:srgbClr val="000000"/>
                  </a:solidFill>
                  <a:round/>
                  <a:headEnd/>
                  <a:tailEnd/>
                </a:ln>
                <a:solidFill>
                  <a:srgbClr val="000000"/>
                </a:solidFill>
                <a:latin typeface="宋体"/>
                <a:ea typeface="宋体"/>
              </a:endParaRPr>
            </a:p>
          </p:txBody>
        </p:sp>
      </p:grpSp>
      <p:grpSp>
        <p:nvGrpSpPr>
          <p:cNvPr id="45" name="Group 32"/>
          <p:cNvGrpSpPr>
            <a:grpSpLocks/>
          </p:cNvGrpSpPr>
          <p:nvPr/>
        </p:nvGrpSpPr>
        <p:grpSpPr bwMode="auto">
          <a:xfrm>
            <a:off x="6067400" y="5648586"/>
            <a:ext cx="569912" cy="531813"/>
            <a:chOff x="3589" y="2004"/>
            <a:chExt cx="359" cy="335"/>
          </a:xfrm>
        </p:grpSpPr>
        <p:sp>
          <p:nvSpPr>
            <p:cNvPr id="46" name="Oval 24"/>
            <p:cNvSpPr>
              <a:spLocks noChangeArrowheads="1"/>
            </p:cNvSpPr>
            <p:nvPr/>
          </p:nvSpPr>
          <p:spPr bwMode="auto">
            <a:xfrm>
              <a:off x="3589" y="2004"/>
              <a:ext cx="359" cy="335"/>
            </a:xfrm>
            <a:prstGeom prst="ellipse">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7" name="WordArt 25"/>
            <p:cNvSpPr>
              <a:spLocks noChangeArrowheads="1" noChangeShapeType="1" noTextEdit="1"/>
            </p:cNvSpPr>
            <p:nvPr/>
          </p:nvSpPr>
          <p:spPr bwMode="auto">
            <a:xfrm>
              <a:off x="3651" y="2083"/>
              <a:ext cx="230" cy="186"/>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R</a:t>
              </a:r>
              <a:endParaRPr lang="zh-CN" altLang="en-US" sz="3600" kern="10">
                <a:ln w="9525">
                  <a:solidFill>
                    <a:srgbClr val="000000"/>
                  </a:solidFill>
                  <a:round/>
                  <a:headEnd/>
                  <a:tailEnd/>
                </a:ln>
                <a:solidFill>
                  <a:srgbClr val="000000"/>
                </a:solidFill>
                <a:latin typeface="宋体"/>
                <a:ea typeface="宋体"/>
              </a:endParaRPr>
            </a:p>
          </p:txBody>
        </p:sp>
      </p:grpSp>
      <p:sp>
        <p:nvSpPr>
          <p:cNvPr id="48" name="圆角矩形 47">
            <a:hlinkClick r:id="rId4"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24">
                                            <p:txEl>
                                              <p:pRg st="0" end="0"/>
                                            </p:txEl>
                                          </p:spTgt>
                                        </p:tgtEl>
                                        <p:attrNameLst>
                                          <p:attrName>style.visibility</p:attrName>
                                        </p:attrNameLst>
                                      </p:cBhvr>
                                      <p:to>
                                        <p:strVal val="visible"/>
                                      </p:to>
                                    </p:set>
                                    <p:animEffect transition="in" filter="wipe(left)">
                                      <p:cBhvr>
                                        <p:cTn id="7" dur="300"/>
                                        <p:tgtEl>
                                          <p:spTgt spid="819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25"/>
                                        </p:tgtEl>
                                        <p:attrNameLst>
                                          <p:attrName>style.visibility</p:attrName>
                                        </p:attrNameLst>
                                      </p:cBhvr>
                                      <p:to>
                                        <p:strVal val="visible"/>
                                      </p:to>
                                    </p:set>
                                    <p:animEffect transition="in" filter="wipe(left)">
                                      <p:cBhvr>
                                        <p:cTn id="12" dur="300"/>
                                        <p:tgtEl>
                                          <p:spTgt spid="8192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1926"/>
                                        </p:tgtEl>
                                        <p:attrNameLst>
                                          <p:attrName>style.visibility</p:attrName>
                                        </p:attrNameLst>
                                      </p:cBhvr>
                                      <p:to>
                                        <p:strVal val="visible"/>
                                      </p:to>
                                    </p:set>
                                    <p:animEffect transition="in" filter="wipe(left)">
                                      <p:cBhvr>
                                        <p:cTn id="23" dur="300"/>
                                        <p:tgtEl>
                                          <p:spTgt spid="81926"/>
                                        </p:tgtEl>
                                      </p:cBhvr>
                                    </p:animEffect>
                                  </p:childTnLst>
                                </p:cTn>
                              </p:par>
                            </p:childTnLst>
                          </p:cTn>
                        </p:par>
                        <p:par>
                          <p:cTn id="24" fill="hold">
                            <p:stCondLst>
                              <p:cond delay="48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20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8"/>
                                        </p:tgtEl>
                                        <p:attrNameLst>
                                          <p:attrName>style.visibility</p:attrName>
                                        </p:attrNameLst>
                                      </p:cBhvr>
                                      <p:to>
                                        <p:strVal val="visible"/>
                                      </p:to>
                                    </p:set>
                                    <p:animEffect transition="in" filter="wipe(left)">
                                      <p:cBhvr>
                                        <p:cTn id="32" dur="3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20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32"/>
                                        </p:tgtEl>
                                        <p:attrNameLst>
                                          <p:attrName>style.visibility</p:attrName>
                                        </p:attrNameLst>
                                      </p:cBhvr>
                                      <p:to>
                                        <p:strVal val="visible"/>
                                      </p:to>
                                    </p:set>
                                    <p:animEffect transition="in" filter="wipe(left)">
                                      <p:cBhvr>
                                        <p:cTn id="42" dur="3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arn(outHorizontal)">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33"/>
                                        </p:tgtEl>
                                        <p:attrNameLst>
                                          <p:attrName>style.visibility</p:attrName>
                                        </p:attrNameLst>
                                      </p:cBhvr>
                                      <p:to>
                                        <p:strVal val="visible"/>
                                      </p:to>
                                    </p:set>
                                    <p:animEffect transition="in" filter="wipe(left)">
                                      <p:cBhvr>
                                        <p:cTn id="52" dur="3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barn(outHorizontal)">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34"/>
                                        </p:tgtEl>
                                        <p:attrNameLst>
                                          <p:attrName>style.visibility</p:attrName>
                                        </p:attrNameLst>
                                      </p:cBhvr>
                                      <p:to>
                                        <p:strVal val="visible"/>
                                      </p:to>
                                    </p:set>
                                    <p:animEffect transition="in" filter="wipe(left)">
                                      <p:cBhvr>
                                        <p:cTn id="62" dur="3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barn(outHorizontal)">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iterate type="wd">
                                    <p:tmPct val="100000"/>
                                  </p:iterate>
                                  <p:childTnLst>
                                    <p:set>
                                      <p:cBhvr>
                                        <p:cTn id="71" dur="1" fill="hold">
                                          <p:stCondLst>
                                            <p:cond delay="0"/>
                                          </p:stCondLst>
                                        </p:cTn>
                                        <p:tgtEl>
                                          <p:spTgt spid="35"/>
                                        </p:tgtEl>
                                        <p:attrNameLst>
                                          <p:attrName>style.visibility</p:attrName>
                                        </p:attrNameLst>
                                      </p:cBhvr>
                                      <p:to>
                                        <p:strVal val="visible"/>
                                      </p:to>
                                    </p:set>
                                    <p:animEffect transition="in" filter="wipe(left)">
                                      <p:cBhvr>
                                        <p:cTn id="72" dur="3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nodeType="click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barn(outHorizontal)">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build="p" autoUpdateAnimBg="0"/>
      <p:bldP spid="81925" grpId="0" autoUpdateAnimBg="0"/>
      <p:bldP spid="81926" grpId="0" autoUpdateAnimBg="0"/>
      <p:bldP spid="28" grpId="0" autoUpdateAnimBg="0"/>
      <p:bldP spid="32" grpId="0" autoUpdateAnimBg="0"/>
      <p:bldP spid="33" grpId="0" autoUpdateAnimBg="0"/>
      <p:bldP spid="34" grpId="0" autoUpdateAnimBg="0"/>
      <p:bldP spid="3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xfrm>
            <a:off x="7169150" y="69850"/>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FADBD21-9520-42C2-8777-F75EA96BBFEB}" type="slidenum">
              <a:rPr kumimoji="0" lang="zh-CN" altLang="en-US" sz="2000" smtClean="0">
                <a:solidFill>
                  <a:srgbClr val="0000FF"/>
                </a:solidFill>
              </a:rPr>
              <a:pPr eaLnBrk="1" hangingPunct="1"/>
              <a:t>20</a:t>
            </a:fld>
            <a:endParaRPr kumimoji="0" lang="en-US" altLang="zh-CN" sz="2000" smtClean="0">
              <a:solidFill>
                <a:srgbClr val="0000FF"/>
              </a:solidFill>
            </a:endParaRPr>
          </a:p>
        </p:txBody>
      </p:sp>
      <p:sp>
        <p:nvSpPr>
          <p:cNvPr id="5" name="Text Box 2"/>
          <p:cNvSpPr txBox="1">
            <a:spLocks noChangeArrowheads="1"/>
          </p:cNvSpPr>
          <p:nvPr/>
        </p:nvSpPr>
        <p:spPr bwMode="auto">
          <a:xfrm>
            <a:off x="779463" y="1844675"/>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解：</a:t>
            </a:r>
            <a:r>
              <a:rPr lang="en-US" altLang="zh-CN" b="1"/>
              <a:t>(1) </a:t>
            </a:r>
            <a:r>
              <a:rPr lang="zh-CN" altLang="en-US" b="1">
                <a:solidFill>
                  <a:srgbClr val="FF0000"/>
                </a:solidFill>
              </a:rPr>
              <a:t>最大实体尺寸</a:t>
            </a:r>
            <a:r>
              <a:rPr lang="en-US" altLang="zh-CN" b="1"/>
              <a:t>:</a:t>
            </a:r>
            <a:r>
              <a:rPr lang="zh-CN" altLang="en-US" b="1"/>
              <a:t> </a:t>
            </a:r>
          </a:p>
        </p:txBody>
      </p:sp>
      <p:sp>
        <p:nvSpPr>
          <p:cNvPr id="7" name="Rectangle 141"/>
          <p:cNvSpPr>
            <a:spLocks noChangeArrowheads="1"/>
          </p:cNvSpPr>
          <p:nvPr/>
        </p:nvSpPr>
        <p:spPr bwMode="auto">
          <a:xfrm>
            <a:off x="355600" y="1064156"/>
            <a:ext cx="8637588"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0"/>
              </a:spcBef>
            </a:pPr>
            <a:r>
              <a:rPr lang="zh-CN" altLang="en-US" sz="2000" b="1"/>
              <a:t>      求：孔的最大实体尺寸</a:t>
            </a:r>
            <a:r>
              <a:rPr lang="en-US" altLang="zh-CN" sz="2000" b="1" i="1"/>
              <a:t>D</a:t>
            </a:r>
            <a:r>
              <a:rPr lang="en-US" altLang="zh-CN" sz="2000" b="1" baseline="-25000"/>
              <a:t>M</a:t>
            </a:r>
            <a:r>
              <a:rPr lang="en-US" altLang="zh-CN" sz="2000" b="1"/>
              <a:t>、</a:t>
            </a:r>
            <a:r>
              <a:rPr lang="zh-CN" altLang="en-US" sz="2000" b="1"/>
              <a:t>最小实体尺寸</a:t>
            </a:r>
            <a:r>
              <a:rPr lang="en-US" altLang="zh-CN" sz="2000" b="1" i="1"/>
              <a:t>D</a:t>
            </a:r>
            <a:r>
              <a:rPr lang="en-US" altLang="zh-CN" sz="2000" b="1" baseline="-25000"/>
              <a:t>L</a:t>
            </a:r>
            <a:r>
              <a:rPr lang="en-US" altLang="zh-CN" sz="2000" b="1"/>
              <a:t>、</a:t>
            </a:r>
            <a:r>
              <a:rPr lang="zh-CN" altLang="en-US" sz="2000" b="1"/>
              <a:t>体外作用尺寸</a:t>
            </a:r>
            <a:r>
              <a:rPr lang="en-US" altLang="zh-CN" sz="2000" b="1" i="1"/>
              <a:t>D</a:t>
            </a:r>
            <a:r>
              <a:rPr lang="en-US" altLang="zh-CN" sz="2000" b="1" baseline="-25000"/>
              <a:t>fe</a:t>
            </a:r>
            <a:r>
              <a:rPr lang="zh-CN" altLang="en-US" sz="2000" b="1"/>
              <a:t>、体内作用尺寸</a:t>
            </a:r>
            <a:r>
              <a:rPr lang="en-US" altLang="zh-CN" sz="2000" b="1" i="1"/>
              <a:t>D</a:t>
            </a:r>
            <a:r>
              <a:rPr lang="en-US" altLang="zh-CN" sz="2000" b="1" baseline="-25000"/>
              <a:t>fi</a:t>
            </a:r>
            <a:r>
              <a:rPr lang="zh-CN" altLang="en-US" sz="2000" b="1"/>
              <a:t>、最大实体实效尺寸和最小实体实效尺寸。</a:t>
            </a:r>
          </a:p>
        </p:txBody>
      </p:sp>
      <p:sp>
        <p:nvSpPr>
          <p:cNvPr id="8" name="Text Box 2"/>
          <p:cNvSpPr txBox="1">
            <a:spLocks noChangeArrowheads="1"/>
          </p:cNvSpPr>
          <p:nvPr/>
        </p:nvSpPr>
        <p:spPr bwMode="auto">
          <a:xfrm>
            <a:off x="666750" y="2292350"/>
            <a:ext cx="317182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(2) </a:t>
            </a:r>
            <a:r>
              <a:rPr lang="zh-CN" altLang="en-US" b="1">
                <a:solidFill>
                  <a:srgbClr val="FF0000"/>
                </a:solidFill>
              </a:rPr>
              <a:t>最小实体尺寸</a:t>
            </a:r>
            <a:r>
              <a:rPr lang="en-US" altLang="zh-CN" b="1"/>
              <a:t>:</a:t>
            </a:r>
            <a:r>
              <a:rPr lang="zh-CN" altLang="en-US" b="1"/>
              <a:t> </a:t>
            </a:r>
          </a:p>
        </p:txBody>
      </p:sp>
      <mc:AlternateContent xmlns:mc="http://schemas.openxmlformats.org/markup-compatibility/2006">
        <mc:Choice xmlns:a14="http://schemas.microsoft.com/office/drawing/2010/main" Requires="a14">
          <p:sp>
            <p:nvSpPr>
              <p:cNvPr id="22554" name="Text Box 110"/>
              <p:cNvSpPr txBox="1">
                <a:spLocks noChangeArrowheads="1"/>
              </p:cNvSpPr>
              <p:nvPr/>
            </p:nvSpPr>
            <p:spPr bwMode="auto">
              <a:xfrm>
                <a:off x="149225" y="163883"/>
                <a:ext cx="8504238" cy="97872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t>        例4.</a:t>
                </a:r>
                <a:r>
                  <a:rPr lang="zh-CN" altLang="en-US" b="1" dirty="0" smtClean="0"/>
                  <a:t>1按图</a:t>
                </a:r>
                <a:r>
                  <a:rPr lang="en-US" altLang="zh-CN" b="1" dirty="0" smtClean="0"/>
                  <a:t>4.28</a:t>
                </a:r>
                <a:r>
                  <a:rPr lang="zh-CN" altLang="en-US" b="1" dirty="0" smtClean="0"/>
                  <a:t>(</a:t>
                </a:r>
                <a:r>
                  <a:rPr lang="en-US" altLang="zh-CN" b="1" dirty="0"/>
                  <a:t>d)</a:t>
                </a:r>
                <a:r>
                  <a:rPr lang="zh-CN" altLang="en-US" b="1" dirty="0"/>
                  <a:t>加工一孔得</a:t>
                </a:r>
                <a:r>
                  <a:rPr lang="en-US" altLang="zh-CN" b="1" dirty="0"/>
                  <a:t>:</a:t>
                </a:r>
                <a:r>
                  <a:rPr lang="zh-CN" altLang="en-US" b="1" dirty="0"/>
                  <a:t>实 际尺寸</a:t>
                </a:r>
                <a:r>
                  <a:rPr lang="en-US" altLang="zh-CN" b="1" i="1" dirty="0"/>
                  <a:t>d</a:t>
                </a:r>
                <a:r>
                  <a:rPr lang="en-US" altLang="zh-CN" b="1" i="1" baseline="-25000" dirty="0"/>
                  <a:t>a</a:t>
                </a:r>
                <a:r>
                  <a:rPr lang="en-US" altLang="zh-CN" b="1" dirty="0"/>
                  <a:t>=</a:t>
                </a:r>
                <a14:m>
                  <m:oMath xmlns:m="http://schemas.openxmlformats.org/officeDocument/2006/math">
                    <m:r>
                      <a:rPr lang="en-US" altLang="zh-CN" b="1" i="1" dirty="0" smtClean="0">
                        <a:latin typeface="Cambria Math"/>
                        <a:ea typeface="Cambria Math"/>
                      </a:rPr>
                      <m:t>∅</m:t>
                    </m:r>
                  </m:oMath>
                </a14:m>
                <a:r>
                  <a:rPr lang="en-US" altLang="zh-CN" b="1" dirty="0"/>
                  <a:t>16 </a:t>
                </a:r>
                <a:r>
                  <a:rPr lang="en-US" altLang="zh-CN" b="1" i="1" dirty="0"/>
                  <a:t>,</a:t>
                </a:r>
                <a:r>
                  <a:rPr lang="zh-CN" altLang="en-US" b="1" dirty="0"/>
                  <a:t>孔的轴线垂直度误差</a:t>
                </a:r>
                <a:r>
                  <a:rPr lang="en-US" altLang="zh-CN" b="1" dirty="0"/>
                  <a:t>   </a:t>
                </a:r>
                <a:r>
                  <a:rPr lang="en-US" altLang="zh-CN" b="1" i="1" dirty="0"/>
                  <a:t>f</a:t>
                </a:r>
                <a:r>
                  <a:rPr lang="en-US" altLang="zh-CN" b="1" baseline="-30000" dirty="0"/>
                  <a:t>-</a:t>
                </a:r>
                <a:r>
                  <a:rPr lang="en-US" altLang="zh-CN" b="1" dirty="0"/>
                  <a:t>=</a:t>
                </a:r>
                <a:r>
                  <a:rPr lang="en-US" altLang="zh-CN" b="1" dirty="0">
                    <a:ea typeface="Cambria Math"/>
                  </a:rPr>
                  <a:t> </a:t>
                </a:r>
                <a14:m>
                  <m:oMath xmlns:m="http://schemas.openxmlformats.org/officeDocument/2006/math">
                    <m:r>
                      <a:rPr lang="en-US" altLang="zh-CN" b="1" i="1" dirty="0">
                        <a:latin typeface="Cambria Math"/>
                        <a:ea typeface="Cambria Math"/>
                      </a:rPr>
                      <m:t>∅ </m:t>
                    </m:r>
                  </m:oMath>
                </a14:m>
                <a:r>
                  <a:rPr lang="en-US" altLang="zh-CN" b="1" dirty="0"/>
                  <a:t>0.08</a:t>
                </a:r>
                <a:r>
                  <a:rPr lang="zh-CN" altLang="en-US" b="1" dirty="0"/>
                  <a:t>。</a:t>
                </a:r>
              </a:p>
            </p:txBody>
          </p:sp>
        </mc:Choice>
        <mc:Fallback>
          <p:sp>
            <p:nvSpPr>
              <p:cNvPr id="22554" name="Text Box 110"/>
              <p:cNvSpPr txBox="1">
                <a:spLocks noRot="1" noChangeAspect="1" noMove="1" noResize="1" noEditPoints="1" noAdjustHandles="1" noChangeArrowheads="1" noChangeShapeType="1" noTextEdit="1"/>
              </p:cNvSpPr>
              <p:nvPr/>
            </p:nvSpPr>
            <p:spPr bwMode="auto">
              <a:xfrm>
                <a:off x="149225" y="163883"/>
                <a:ext cx="8504238" cy="978729"/>
              </a:xfrm>
              <a:prstGeom prst="rect">
                <a:avLst/>
              </a:prstGeom>
              <a:blipFill rotWithShape="1">
                <a:blip r:embed="rId2"/>
                <a:stretch>
                  <a:fillRect l="-1074" t="-3750" r="-1074" b="-10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14" name="Text Box 2"/>
          <p:cNvSpPr txBox="1">
            <a:spLocks noChangeArrowheads="1"/>
          </p:cNvSpPr>
          <p:nvPr/>
        </p:nvSpPr>
        <p:spPr bwMode="auto">
          <a:xfrm>
            <a:off x="666750" y="2719388"/>
            <a:ext cx="31718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(3) </a:t>
            </a:r>
            <a:r>
              <a:rPr lang="zh-CN" altLang="en-US" b="1">
                <a:solidFill>
                  <a:srgbClr val="FF0000"/>
                </a:solidFill>
              </a:rPr>
              <a:t>体外作用尺寸</a:t>
            </a:r>
            <a:r>
              <a:rPr lang="en-US" altLang="zh-CN" b="1"/>
              <a:t>:</a:t>
            </a:r>
            <a:r>
              <a:rPr lang="zh-CN" altLang="en-US" b="1"/>
              <a:t> </a:t>
            </a:r>
          </a:p>
        </p:txBody>
      </p:sp>
      <p:sp>
        <p:nvSpPr>
          <p:cNvPr id="16" name="Text Box 2"/>
          <p:cNvSpPr txBox="1">
            <a:spLocks noChangeArrowheads="1"/>
          </p:cNvSpPr>
          <p:nvPr/>
        </p:nvSpPr>
        <p:spPr bwMode="auto">
          <a:xfrm>
            <a:off x="617538" y="3152775"/>
            <a:ext cx="317182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(4) </a:t>
            </a:r>
            <a:r>
              <a:rPr lang="zh-CN" altLang="en-US" b="1">
                <a:solidFill>
                  <a:srgbClr val="FF0000"/>
                </a:solidFill>
              </a:rPr>
              <a:t>体内作用尺寸</a:t>
            </a:r>
            <a:r>
              <a:rPr lang="en-US" altLang="zh-CN" b="1"/>
              <a:t>:</a:t>
            </a:r>
            <a:r>
              <a:rPr lang="zh-CN" altLang="en-US" b="1"/>
              <a:t> </a:t>
            </a:r>
          </a:p>
        </p:txBody>
      </p:sp>
      <p:sp>
        <p:nvSpPr>
          <p:cNvPr id="18" name="Text Box 2"/>
          <p:cNvSpPr txBox="1">
            <a:spLocks noChangeArrowheads="1"/>
          </p:cNvSpPr>
          <p:nvPr/>
        </p:nvSpPr>
        <p:spPr bwMode="auto">
          <a:xfrm>
            <a:off x="617538" y="3573463"/>
            <a:ext cx="31718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(5) </a:t>
            </a:r>
            <a:r>
              <a:rPr lang="zh-CN" altLang="en-US" b="1">
                <a:solidFill>
                  <a:srgbClr val="FF0000"/>
                </a:solidFill>
              </a:rPr>
              <a:t>最大实体实效尺寸</a:t>
            </a:r>
            <a:r>
              <a:rPr lang="en-US" altLang="zh-CN" b="1"/>
              <a:t>:</a:t>
            </a:r>
            <a:r>
              <a:rPr lang="zh-CN" altLang="en-US" b="1"/>
              <a:t> </a:t>
            </a:r>
          </a:p>
        </p:txBody>
      </p:sp>
      <p:sp>
        <p:nvSpPr>
          <p:cNvPr id="19" name="Text Box 2"/>
          <p:cNvSpPr txBox="1">
            <a:spLocks noChangeArrowheads="1"/>
          </p:cNvSpPr>
          <p:nvPr/>
        </p:nvSpPr>
        <p:spPr bwMode="auto">
          <a:xfrm>
            <a:off x="666750" y="4630738"/>
            <a:ext cx="3532188"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(6)  </a:t>
            </a:r>
            <a:r>
              <a:rPr lang="zh-CN" altLang="en-US" b="1">
                <a:solidFill>
                  <a:srgbClr val="FF0000"/>
                </a:solidFill>
              </a:rPr>
              <a:t>最小实体实效尺寸</a:t>
            </a:r>
            <a:r>
              <a:rPr lang="en-US" altLang="zh-CN" b="1"/>
              <a:t>:</a:t>
            </a:r>
            <a:r>
              <a:rPr lang="zh-CN" altLang="en-US" b="1"/>
              <a:t> </a:t>
            </a:r>
          </a:p>
        </p:txBody>
      </p:sp>
      <p:sp>
        <p:nvSpPr>
          <p:cNvPr id="9" name="TextBox 8"/>
          <p:cNvSpPr txBox="1">
            <a:spLocks noRot="1" noChangeAspect="1" noMove="1" noResize="1" noEditPoints="1" noAdjustHandles="1" noChangeArrowheads="1" noChangeShapeType="1" noTextEdit="1"/>
          </p:cNvSpPr>
          <p:nvPr/>
        </p:nvSpPr>
        <p:spPr>
          <a:xfrm>
            <a:off x="4019701" y="1812686"/>
            <a:ext cx="3104430" cy="461665"/>
          </a:xfrm>
          <a:prstGeom prst="rect">
            <a:avLst/>
          </a:prstGeom>
          <a:blipFill rotWithShape="1">
            <a:blip r:embed="rId3"/>
            <a:stretch>
              <a:fillRect l="-392" t="-10526" b="-28947"/>
            </a:stretch>
          </a:blipFill>
        </p:spPr>
        <p:txBody>
          <a:bodyPr/>
          <a:lstStyle/>
          <a:p>
            <a:pPr>
              <a:defRPr/>
            </a:pPr>
            <a:r>
              <a:rPr lang="zh-CN" altLang="en-US">
                <a:noFill/>
              </a:rPr>
              <a:t> </a:t>
            </a:r>
          </a:p>
        </p:txBody>
      </p:sp>
      <p:sp>
        <p:nvSpPr>
          <p:cNvPr id="29" name="TextBox 28"/>
          <p:cNvSpPr txBox="1">
            <a:spLocks noRot="1" noChangeAspect="1" noMove="1" noResize="1" noEditPoints="1" noAdjustHandles="1" noChangeArrowheads="1" noChangeShapeType="1" noTextEdit="1"/>
          </p:cNvSpPr>
          <p:nvPr/>
        </p:nvSpPr>
        <p:spPr>
          <a:xfrm>
            <a:off x="3421187" y="2245449"/>
            <a:ext cx="3104430" cy="461665"/>
          </a:xfrm>
          <a:prstGeom prst="rect">
            <a:avLst/>
          </a:prstGeom>
          <a:blipFill rotWithShape="1">
            <a:blip r:embed="rId4"/>
            <a:stretch>
              <a:fillRect l="-393" t="-10526" b="-28947"/>
            </a:stretch>
          </a:blipFill>
        </p:spPr>
        <p:txBody>
          <a:bodyPr/>
          <a:lstStyle/>
          <a:p>
            <a:pPr>
              <a:defRPr/>
            </a:pPr>
            <a:r>
              <a:rPr lang="zh-CN" altLang="en-US">
                <a:noFill/>
              </a:rPr>
              <a:t> </a:t>
            </a:r>
          </a:p>
        </p:txBody>
      </p:sp>
      <p:sp>
        <p:nvSpPr>
          <p:cNvPr id="30" name="TextBox 29"/>
          <p:cNvSpPr txBox="1">
            <a:spLocks noRot="1" noChangeAspect="1" noMove="1" noResize="1" noEditPoints="1" noAdjustHandles="1" noChangeArrowheads="1" noChangeShapeType="1" noTextEdit="1"/>
          </p:cNvSpPr>
          <p:nvPr/>
        </p:nvSpPr>
        <p:spPr>
          <a:xfrm>
            <a:off x="3420361" y="2678796"/>
            <a:ext cx="4276975" cy="551882"/>
          </a:xfrm>
          <a:prstGeom prst="rect">
            <a:avLst/>
          </a:prstGeom>
          <a:blipFill rotWithShape="1">
            <a:blip r:embed="rId5"/>
            <a:stretch>
              <a:fillRect l="-285" t="-8791" b="-16484"/>
            </a:stretch>
          </a:blipFill>
        </p:spPr>
        <p:txBody>
          <a:bodyPr/>
          <a:lstStyle/>
          <a:p>
            <a:pPr>
              <a:defRPr/>
            </a:pPr>
            <a:r>
              <a:rPr lang="zh-CN" altLang="en-US">
                <a:noFill/>
              </a:rPr>
              <a:t> </a:t>
            </a:r>
          </a:p>
        </p:txBody>
      </p:sp>
      <p:sp>
        <p:nvSpPr>
          <p:cNvPr id="31" name="TextBox 30"/>
          <p:cNvSpPr txBox="1">
            <a:spLocks noRot="1" noChangeAspect="1" noMove="1" noResize="1" noEditPoints="1" noAdjustHandles="1" noChangeArrowheads="1" noChangeShapeType="1" noTextEdit="1"/>
          </p:cNvSpPr>
          <p:nvPr/>
        </p:nvSpPr>
        <p:spPr>
          <a:xfrm>
            <a:off x="3388681" y="3126731"/>
            <a:ext cx="4276975" cy="551882"/>
          </a:xfrm>
          <a:prstGeom prst="rect">
            <a:avLst/>
          </a:prstGeom>
          <a:blipFill rotWithShape="1">
            <a:blip r:embed="rId6"/>
            <a:stretch>
              <a:fillRect l="-428" t="-8889" b="-17778"/>
            </a:stretch>
          </a:blipFill>
        </p:spPr>
        <p:txBody>
          <a:bodyPr/>
          <a:lstStyle/>
          <a:p>
            <a:pPr>
              <a:defRPr/>
            </a:pPr>
            <a:r>
              <a:rPr lang="zh-CN" altLang="en-US">
                <a:noFill/>
              </a:rPr>
              <a:t> </a:t>
            </a:r>
          </a:p>
        </p:txBody>
      </p:sp>
      <p:grpSp>
        <p:nvGrpSpPr>
          <p:cNvPr id="10" name="组合 9"/>
          <p:cNvGrpSpPr>
            <a:grpSpLocks/>
          </p:cNvGrpSpPr>
          <p:nvPr/>
        </p:nvGrpSpPr>
        <p:grpSpPr bwMode="auto">
          <a:xfrm>
            <a:off x="590550" y="4010025"/>
            <a:ext cx="4686300" cy="550863"/>
            <a:chOff x="604838" y="4036593"/>
            <a:chExt cx="4686033" cy="551882"/>
          </a:xfrm>
        </p:grpSpPr>
        <p:pic>
          <p:nvPicPr>
            <p:cNvPr id="22548" name="Picture 26" descr="C:\Documents and Settings\Administrator\桌面\2015年第9版资料\2015年第9版图\j4b20b.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9446" y="4116445"/>
              <a:ext cx="447149" cy="47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1"/>
            <p:cNvSpPr txBox="1">
              <a:spLocks noRot="1" noChangeAspect="1" noMove="1" noResize="1" noEditPoints="1" noAdjustHandles="1" noChangeArrowheads="1" noChangeShapeType="1" noTextEdit="1"/>
            </p:cNvSpPr>
            <p:nvPr/>
          </p:nvSpPr>
          <p:spPr>
            <a:xfrm>
              <a:off x="604838" y="4036593"/>
              <a:ext cx="4686033" cy="551882"/>
            </a:xfrm>
            <a:prstGeom prst="rect">
              <a:avLst/>
            </a:prstGeom>
            <a:blipFill rotWithShape="1">
              <a:blip r:embed="rId8"/>
              <a:stretch>
                <a:fillRect l="-390" t="-8889" b="-17778"/>
              </a:stretch>
            </a:blipFill>
          </p:spPr>
          <p:txBody>
            <a:bodyPr/>
            <a:lstStyle/>
            <a:p>
              <a:pPr>
                <a:defRPr/>
              </a:pPr>
              <a:r>
                <a:rPr lang="zh-CN" altLang="en-US">
                  <a:noFill/>
                </a:rPr>
                <a:t> </a:t>
              </a:r>
            </a:p>
          </p:txBody>
        </p:sp>
      </p:grpSp>
      <p:grpSp>
        <p:nvGrpSpPr>
          <p:cNvPr id="11" name="组合 10"/>
          <p:cNvGrpSpPr>
            <a:grpSpLocks/>
          </p:cNvGrpSpPr>
          <p:nvPr/>
        </p:nvGrpSpPr>
        <p:grpSpPr bwMode="auto">
          <a:xfrm>
            <a:off x="530225" y="5033963"/>
            <a:ext cx="4686300" cy="623887"/>
            <a:chOff x="530211" y="5033538"/>
            <a:chExt cx="4686033" cy="623550"/>
          </a:xfrm>
        </p:grpSpPr>
        <p:pic>
          <p:nvPicPr>
            <p:cNvPr id="22546" name="Picture 27" descr="C:\Documents and Settings\Administrator\桌面\2015年第9版资料\2015年第9版图\j4b20c.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16118" y="5033538"/>
              <a:ext cx="636829" cy="62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a:spLocks noRot="1" noChangeAspect="1" noMove="1" noResize="1" noEditPoints="1" noAdjustHandles="1" noChangeArrowheads="1" noChangeShapeType="1" noTextEdit="1"/>
            </p:cNvSpPr>
            <p:nvPr/>
          </p:nvSpPr>
          <p:spPr>
            <a:xfrm>
              <a:off x="530211" y="5057045"/>
              <a:ext cx="4686033" cy="551882"/>
            </a:xfrm>
            <a:prstGeom prst="rect">
              <a:avLst/>
            </a:prstGeom>
            <a:blipFill rotWithShape="1">
              <a:blip r:embed="rId10"/>
              <a:stretch>
                <a:fillRect l="-390" t="-8889" b="-17778"/>
              </a:stretch>
            </a:blipFill>
          </p:spPr>
          <p:txBody>
            <a:bodyPr/>
            <a:lstStyle/>
            <a:p>
              <a:pPr>
                <a:defRPr/>
              </a:pPr>
              <a:r>
                <a:rPr lang="zh-CN" altLang="en-US">
                  <a:noFill/>
                </a:rPr>
                <a:t> </a:t>
              </a:r>
            </a:p>
          </p:txBody>
        </p:sp>
      </p:grpSp>
      <p:sp>
        <p:nvSpPr>
          <p:cNvPr id="34" name="圆角矩形 33">
            <a:hlinkClick r:id="rId11" action="ppaction://hlinksldjump"/>
          </p:cNvPr>
          <p:cNvSpPr/>
          <p:nvPr/>
        </p:nvSpPr>
        <p:spPr bwMode="auto">
          <a:xfrm>
            <a:off x="1103862" y="5909724"/>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grpSp>
        <p:nvGrpSpPr>
          <p:cNvPr id="23" name="组合 22"/>
          <p:cNvGrpSpPr/>
          <p:nvPr/>
        </p:nvGrpSpPr>
        <p:grpSpPr>
          <a:xfrm>
            <a:off x="5050645" y="3768766"/>
            <a:ext cx="3191834" cy="2997200"/>
            <a:chOff x="5050645" y="3768766"/>
            <a:chExt cx="3191834" cy="2997200"/>
          </a:xfrm>
        </p:grpSpPr>
        <p:pic>
          <p:nvPicPr>
            <p:cNvPr id="56322"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0645" y="3768766"/>
              <a:ext cx="3191834" cy="2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直接箭头连接符 19"/>
            <p:cNvCxnSpPr/>
            <p:nvPr/>
          </p:nvCxnSpPr>
          <p:spPr bwMode="auto">
            <a:xfrm>
              <a:off x="8075054" y="4010025"/>
              <a:ext cx="25757" cy="989013"/>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箭头连接符 21"/>
            <p:cNvCxnSpPr/>
            <p:nvPr/>
          </p:nvCxnSpPr>
          <p:spPr bwMode="auto">
            <a:xfrm>
              <a:off x="8100811" y="5057483"/>
              <a:ext cx="0" cy="969830"/>
            </a:xfrm>
            <a:prstGeom prst="straightConnector1">
              <a:avLst/>
            </a:prstGeom>
            <a:solidFill>
              <a:schemeClr val="accent1"/>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3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8"/>
                                        </p:tgtEl>
                                        <p:attrNameLst>
                                          <p:attrName>style.visibility</p:attrName>
                                        </p:attrNameLst>
                                      </p:cBhvr>
                                      <p:to>
                                        <p:strVal val="visible"/>
                                      </p:to>
                                    </p:set>
                                    <p:animEffect transition="in" filter="wipe(left)">
                                      <p:cBhvr>
                                        <p:cTn id="28" dur="3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4"/>
                                        </p:tgtEl>
                                        <p:attrNameLst>
                                          <p:attrName>style.visibility</p:attrName>
                                        </p:attrNameLst>
                                      </p:cBhvr>
                                      <p:to>
                                        <p:strVal val="visible"/>
                                      </p:to>
                                    </p:set>
                                    <p:animEffect transition="in" filter="wipe(left)">
                                      <p:cBhvr>
                                        <p:cTn id="38" dur="3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iterate type="wd">
                                    <p:tmPct val="100000"/>
                                  </p:iterate>
                                  <p:childTnLst>
                                    <p:set>
                                      <p:cBhvr>
                                        <p:cTn id="47" dur="1" fill="hold">
                                          <p:stCondLst>
                                            <p:cond delay="0"/>
                                          </p:stCondLst>
                                        </p:cTn>
                                        <p:tgtEl>
                                          <p:spTgt spid="16"/>
                                        </p:tgtEl>
                                        <p:attrNameLst>
                                          <p:attrName>style.visibility</p:attrName>
                                        </p:attrNameLst>
                                      </p:cBhvr>
                                      <p:to>
                                        <p:strVal val="visible"/>
                                      </p:to>
                                    </p:set>
                                    <p:animEffect transition="in" filter="wipe(left)">
                                      <p:cBhvr>
                                        <p:cTn id="48" dur="3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iterate type="wd">
                                    <p:tmPct val="100000"/>
                                  </p:iterate>
                                  <p:childTnLst>
                                    <p:set>
                                      <p:cBhvr>
                                        <p:cTn id="57" dur="1" fill="hold">
                                          <p:stCondLst>
                                            <p:cond delay="0"/>
                                          </p:stCondLst>
                                        </p:cTn>
                                        <p:tgtEl>
                                          <p:spTgt spid="18"/>
                                        </p:tgtEl>
                                        <p:attrNameLst>
                                          <p:attrName>style.visibility</p:attrName>
                                        </p:attrNameLst>
                                      </p:cBhvr>
                                      <p:to>
                                        <p:strVal val="visible"/>
                                      </p:to>
                                    </p:set>
                                    <p:animEffect transition="in" filter="wipe(left)">
                                      <p:cBhvr>
                                        <p:cTn id="58" dur="3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iterate type="wd">
                                    <p:tmPct val="100000"/>
                                  </p:iterate>
                                  <p:childTnLst>
                                    <p:set>
                                      <p:cBhvr>
                                        <p:cTn id="67" dur="1" fill="hold">
                                          <p:stCondLst>
                                            <p:cond delay="0"/>
                                          </p:stCondLst>
                                        </p:cTn>
                                        <p:tgtEl>
                                          <p:spTgt spid="19"/>
                                        </p:tgtEl>
                                        <p:attrNameLst>
                                          <p:attrName>style.visibility</p:attrName>
                                        </p:attrNameLst>
                                      </p:cBhvr>
                                      <p:to>
                                        <p:strVal val="visible"/>
                                      </p:to>
                                    </p:set>
                                    <p:animEffect transition="in" filter="wipe(left)">
                                      <p:cBhvr>
                                        <p:cTn id="68" dur="3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P spid="8" grpId="0" autoUpdateAnimBg="0"/>
      <p:bldP spid="14" grpId="0" autoUpdateAnimBg="0"/>
      <p:bldP spid="16" grpId="0" autoUpdateAnimBg="0"/>
      <p:bldP spid="18" grpId="0" autoUpdateAnimBg="0"/>
      <p:bldP spid="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7735E7C-4CAC-43BC-A8A5-592DECB47A62}" type="slidenum">
              <a:rPr kumimoji="0" lang="zh-CN" altLang="en-US" sz="2000" smtClean="0">
                <a:solidFill>
                  <a:srgbClr val="0000FF"/>
                </a:solidFill>
              </a:rPr>
              <a:pPr eaLnBrk="1" hangingPunct="1"/>
              <a:t>21</a:t>
            </a:fld>
            <a:endParaRPr kumimoji="0" lang="en-US" altLang="zh-CN" sz="2000" smtClean="0">
              <a:solidFill>
                <a:srgbClr val="0000FF"/>
              </a:solidFill>
            </a:endParaRPr>
          </a:p>
        </p:txBody>
      </p:sp>
      <p:sp>
        <p:nvSpPr>
          <p:cNvPr id="10242" name="Text Box 2"/>
          <p:cNvSpPr txBox="1">
            <a:spLocks noChangeArrowheads="1"/>
          </p:cNvSpPr>
          <p:nvPr/>
        </p:nvSpPr>
        <p:spPr bwMode="auto">
          <a:xfrm>
            <a:off x="1051782" y="243421"/>
            <a:ext cx="3748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latin typeface="宋体" pitchFamily="2" charset="-122"/>
              </a:rPr>
              <a:t>4.3.2 </a:t>
            </a:r>
            <a:r>
              <a:rPr lang="zh-CN" altLang="en-US" sz="2800" b="1" dirty="0">
                <a:latin typeface="宋体" pitchFamily="2" charset="-122"/>
              </a:rPr>
              <a:t>独立原则 </a:t>
            </a:r>
          </a:p>
        </p:txBody>
      </p:sp>
      <p:sp>
        <p:nvSpPr>
          <p:cNvPr id="10244" name="Text Box 4"/>
          <p:cNvSpPr txBox="1">
            <a:spLocks noChangeArrowheads="1"/>
          </p:cNvSpPr>
          <p:nvPr/>
        </p:nvSpPr>
        <p:spPr bwMode="auto">
          <a:xfrm>
            <a:off x="467765" y="670169"/>
            <a:ext cx="776287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0"/>
              </a:spcBef>
            </a:pPr>
            <a:r>
              <a:rPr lang="zh-CN" altLang="en-US" b="1" dirty="0"/>
              <a:t>        图样上对某要素的</a:t>
            </a:r>
            <a:r>
              <a:rPr lang="en-US" altLang="zh-CN" b="1" i="1" dirty="0"/>
              <a:t>t</a:t>
            </a:r>
            <a:r>
              <a:rPr lang="zh-CN" altLang="en-US" b="1" baseline="-30000" dirty="0"/>
              <a:t>几何</a:t>
            </a:r>
            <a:r>
              <a:rPr lang="zh-CN" altLang="en-US" b="1" dirty="0"/>
              <a:t>与</a:t>
            </a:r>
            <a:r>
              <a:rPr lang="en-US" altLang="zh-CN" b="1" i="1" dirty="0"/>
              <a:t>T</a:t>
            </a:r>
            <a:r>
              <a:rPr lang="zh-CN" altLang="en-US" b="1" baseline="-30000" dirty="0"/>
              <a:t>尺</a:t>
            </a:r>
            <a:r>
              <a:rPr lang="zh-CN" altLang="en-US" b="1" dirty="0">
                <a:solidFill>
                  <a:srgbClr val="FF3300"/>
                </a:solidFill>
              </a:rPr>
              <a:t>各自独立</a:t>
            </a:r>
            <a:r>
              <a:rPr lang="zh-CN" altLang="en-US" b="1" dirty="0"/>
              <a:t>，彼此无关，分别满足各自公差要求。标注示例</a:t>
            </a:r>
            <a:r>
              <a:rPr lang="zh-CN" altLang="en-US" b="1" dirty="0">
                <a:solidFill>
                  <a:srgbClr val="FF3300"/>
                </a:solidFill>
              </a:rPr>
              <a:t>如图</a:t>
            </a:r>
            <a:r>
              <a:rPr lang="en-US" altLang="zh-CN" b="1" dirty="0">
                <a:solidFill>
                  <a:srgbClr val="FF3300"/>
                </a:solidFill>
              </a:rPr>
              <a:t>4.29</a:t>
            </a:r>
            <a:r>
              <a:rPr lang="zh-CN" altLang="en-US" b="1" dirty="0">
                <a:solidFill>
                  <a:srgbClr val="FF3300"/>
                </a:solidFill>
              </a:rPr>
              <a:t>所示</a:t>
            </a:r>
            <a:r>
              <a:rPr lang="zh-CN" altLang="en-US" b="1" dirty="0" smtClean="0">
                <a:solidFill>
                  <a:srgbClr val="FF3300"/>
                </a:solidFill>
              </a:rPr>
              <a:t>。</a:t>
            </a:r>
            <a:endParaRPr lang="en-US" altLang="zh-CN" b="1" dirty="0"/>
          </a:p>
        </p:txBody>
      </p:sp>
      <p:sp>
        <p:nvSpPr>
          <p:cNvPr id="10269" name="Rectangle 29"/>
          <p:cNvSpPr>
            <a:spLocks noChangeArrowheads="1"/>
          </p:cNvSpPr>
          <p:nvPr/>
        </p:nvSpPr>
        <p:spPr bwMode="auto">
          <a:xfrm>
            <a:off x="407988" y="4678363"/>
            <a:ext cx="802322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b="1" dirty="0">
                <a:solidFill>
                  <a:srgbClr val="FF3300"/>
                </a:solidFill>
              </a:rPr>
              <a:t>应用</a:t>
            </a:r>
            <a:r>
              <a:rPr lang="zh-CN" altLang="en-US" b="1" dirty="0"/>
              <a:t>：独立原则应用于有特殊功能要求的要素。</a:t>
            </a:r>
          </a:p>
        </p:txBody>
      </p:sp>
      <p:sp>
        <p:nvSpPr>
          <p:cNvPr id="10270" name="Rectangle 30"/>
          <p:cNvSpPr>
            <a:spLocks noChangeArrowheads="1"/>
          </p:cNvSpPr>
          <p:nvPr/>
        </p:nvSpPr>
        <p:spPr bwMode="auto">
          <a:xfrm>
            <a:off x="416104" y="5226945"/>
            <a:ext cx="775811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solidFill>
                  <a:srgbClr val="FF3300"/>
                </a:solidFill>
              </a:rPr>
              <a:t>检测</a:t>
            </a:r>
            <a:r>
              <a:rPr lang="zh-CN" altLang="en-US" b="1" dirty="0"/>
              <a:t>：对于实际尺寸用两点法测量，其几何误差用普通</a:t>
            </a:r>
            <a:endParaRPr lang="en-US" altLang="zh-CN" b="1" dirty="0"/>
          </a:p>
          <a:p>
            <a:r>
              <a:rPr lang="en-US" altLang="zh-CN" b="1" dirty="0"/>
              <a:t>             </a:t>
            </a:r>
            <a:r>
              <a:rPr lang="zh-CN" altLang="en-US" b="1" dirty="0"/>
              <a:t> 计量器具或专用量具测量。 </a:t>
            </a:r>
          </a:p>
        </p:txBody>
      </p:sp>
      <p:graphicFrame>
        <p:nvGraphicFramePr>
          <p:cNvPr id="23562" name="Object 33"/>
          <p:cNvGraphicFramePr>
            <a:graphicFrameLocks noChangeAspect="1"/>
          </p:cNvGraphicFramePr>
          <p:nvPr>
            <p:extLst>
              <p:ext uri="{D42A27DB-BD31-4B8C-83A1-F6EECF244321}">
                <p14:modId xmlns:p14="http://schemas.microsoft.com/office/powerpoint/2010/main" val="2009826550"/>
              </p:ext>
            </p:extLst>
          </p:nvPr>
        </p:nvGraphicFramePr>
        <p:xfrm>
          <a:off x="630285" y="1591207"/>
          <a:ext cx="3932237" cy="1479550"/>
        </p:xfrm>
        <a:graphic>
          <a:graphicData uri="http://schemas.openxmlformats.org/presentationml/2006/ole">
            <mc:AlternateContent xmlns:mc="http://schemas.openxmlformats.org/markup-compatibility/2006">
              <mc:Choice xmlns:v="urn:schemas-microsoft-com:vml" Requires="v">
                <p:oleObj spid="_x0000_s23589" name="公式" r:id="rId3" imgW="1282700" imgH="482600" progId="Equation.3">
                  <p:embed/>
                </p:oleObj>
              </mc:Choice>
              <mc:Fallback>
                <p:oleObj name="公式" r:id="rId3" imgW="1282700" imgH="482600" progId="Equation.3">
                  <p:embed/>
                  <p:pic>
                    <p:nvPicPr>
                      <p:cNvPr id="0"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285" y="1591207"/>
                        <a:ext cx="3932237" cy="14795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3567"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2175" y="1568450"/>
            <a:ext cx="3851275" cy="290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a:spLocks noRot="1" noChangeAspect="1" noMove="1" noResize="1" noEditPoints="1" noAdjustHandles="1" noChangeArrowheads="1" noChangeShapeType="1" noTextEdit="1"/>
          </p:cNvSpPr>
          <p:nvPr/>
        </p:nvSpPr>
        <p:spPr>
          <a:xfrm>
            <a:off x="416249" y="3040924"/>
            <a:ext cx="3323230" cy="629916"/>
          </a:xfrm>
          <a:prstGeom prst="rect">
            <a:avLst/>
          </a:prstGeom>
          <a:blipFill rotWithShape="1">
            <a:blip r:embed="rId6"/>
            <a:stretch>
              <a:fillRect t="-12621" b="-6796"/>
            </a:stretch>
          </a:blipFill>
        </p:spPr>
        <p:txBody>
          <a:bodyPr/>
          <a:lstStyle/>
          <a:p>
            <a:pPr>
              <a:defRPr/>
            </a:pPr>
            <a:r>
              <a:rPr lang="zh-CN" altLang="en-US">
                <a:noFill/>
              </a:rPr>
              <a:t> </a:t>
            </a:r>
          </a:p>
        </p:txBody>
      </p:sp>
      <p:sp>
        <p:nvSpPr>
          <p:cNvPr id="16" name="TextBox 15"/>
          <p:cNvSpPr txBox="1">
            <a:spLocks noRot="1" noChangeAspect="1" noMove="1" noResize="1" noEditPoints="1" noAdjustHandles="1" noChangeArrowheads="1" noChangeShapeType="1" noTextEdit="1"/>
          </p:cNvSpPr>
          <p:nvPr/>
        </p:nvSpPr>
        <p:spPr>
          <a:xfrm>
            <a:off x="366449" y="3569385"/>
            <a:ext cx="3323230" cy="631327"/>
          </a:xfrm>
          <a:prstGeom prst="rect">
            <a:avLst/>
          </a:prstGeom>
          <a:blipFill rotWithShape="1">
            <a:blip r:embed="rId7"/>
            <a:stretch>
              <a:fillRect t="-12621" b="-6796"/>
            </a:stretch>
          </a:blipFill>
        </p:spPr>
        <p:txBody>
          <a:bodyPr/>
          <a:lstStyle/>
          <a:p>
            <a:pPr>
              <a:defRPr/>
            </a:pPr>
            <a:r>
              <a:rPr lang="zh-CN" altLang="en-US">
                <a:noFill/>
              </a:rPr>
              <a:t> </a:t>
            </a:r>
          </a:p>
        </p:txBody>
      </p:sp>
      <p:sp>
        <p:nvSpPr>
          <p:cNvPr id="17" name="TextBox 16"/>
          <p:cNvSpPr txBox="1">
            <a:spLocks noRot="1" noChangeAspect="1" noMove="1" noResize="1" noEditPoints="1" noAdjustHandles="1" noChangeArrowheads="1" noChangeShapeType="1" noTextEdit="1"/>
          </p:cNvSpPr>
          <p:nvPr/>
        </p:nvSpPr>
        <p:spPr>
          <a:xfrm>
            <a:off x="366449" y="4091756"/>
            <a:ext cx="3323230" cy="632737"/>
          </a:xfrm>
          <a:prstGeom prst="rect">
            <a:avLst/>
          </a:prstGeom>
          <a:blipFill rotWithShape="1">
            <a:blip r:embed="rId8"/>
            <a:stretch>
              <a:fillRect t="-12500" b="-5769"/>
            </a:stretch>
          </a:blipFill>
        </p:spPr>
        <p:txBody>
          <a:bodyPr/>
          <a:lstStyle/>
          <a:p>
            <a:pPr>
              <a:defRPr/>
            </a:pPr>
            <a:r>
              <a:rPr lang="zh-CN" altLang="en-US">
                <a:noFill/>
              </a:rPr>
              <a:t> </a:t>
            </a:r>
          </a:p>
        </p:txBody>
      </p:sp>
      <p:sp>
        <p:nvSpPr>
          <p:cNvPr id="12" name="圆角矩形 11">
            <a:hlinkClick r:id="rId9"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left)">
                                      <p:cBhvr>
                                        <p:cTn id="7" dur="3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244"/>
                                        </p:tgtEl>
                                        <p:attrNameLst>
                                          <p:attrName>style.visibility</p:attrName>
                                        </p:attrNameLst>
                                      </p:cBhvr>
                                      <p:to>
                                        <p:strVal val="visible"/>
                                      </p:to>
                                    </p:set>
                                    <p:animEffect transition="in" filter="wipe(left)">
                                      <p:cBhvr>
                                        <p:cTn id="12" dur="300"/>
                                        <p:tgtEl>
                                          <p:spTgt spid="102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3567"/>
                                        </p:tgtEl>
                                        <p:attrNameLst>
                                          <p:attrName>style.visibility</p:attrName>
                                        </p:attrNameLst>
                                      </p:cBhvr>
                                      <p:to>
                                        <p:strVal val="visible"/>
                                      </p:to>
                                    </p:set>
                                    <p:anim calcmode="lin" valueType="num">
                                      <p:cBhvr additive="base">
                                        <p:cTn id="17" dur="2500" fill="hold"/>
                                        <p:tgtEl>
                                          <p:spTgt spid="23567"/>
                                        </p:tgtEl>
                                        <p:attrNameLst>
                                          <p:attrName>ppt_x</p:attrName>
                                        </p:attrNameLst>
                                      </p:cBhvr>
                                      <p:tavLst>
                                        <p:tav tm="0">
                                          <p:val>
                                            <p:strVal val="#ppt_x"/>
                                          </p:val>
                                        </p:tav>
                                        <p:tav tm="100000">
                                          <p:val>
                                            <p:strVal val="#ppt_x"/>
                                          </p:val>
                                        </p:tav>
                                      </p:tavLst>
                                    </p:anim>
                                    <p:anim calcmode="lin" valueType="num">
                                      <p:cBhvr additive="base">
                                        <p:cTn id="18" dur="2500" fill="hold"/>
                                        <p:tgtEl>
                                          <p:spTgt spid="2356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23562"/>
                                        </p:tgtEl>
                                        <p:attrNameLst>
                                          <p:attrName>style.visibility</p:attrName>
                                        </p:attrNameLst>
                                      </p:cBhvr>
                                      <p:to>
                                        <p:strVal val="visible"/>
                                      </p:to>
                                    </p:set>
                                    <p:anim calcmode="lin" valueType="num">
                                      <p:cBhvr>
                                        <p:cTn id="23" dur="2250" fill="hold"/>
                                        <p:tgtEl>
                                          <p:spTgt spid="23562"/>
                                        </p:tgtEl>
                                        <p:attrNameLst>
                                          <p:attrName>ppt_w</p:attrName>
                                        </p:attrNameLst>
                                      </p:cBhvr>
                                      <p:tavLst>
                                        <p:tav tm="0">
                                          <p:val>
                                            <p:fltVal val="0"/>
                                          </p:val>
                                        </p:tav>
                                        <p:tav tm="100000">
                                          <p:val>
                                            <p:strVal val="#ppt_w"/>
                                          </p:val>
                                        </p:tav>
                                      </p:tavLst>
                                    </p:anim>
                                    <p:anim calcmode="lin" valueType="num">
                                      <p:cBhvr>
                                        <p:cTn id="24" dur="2250" fill="hold"/>
                                        <p:tgtEl>
                                          <p:spTgt spid="23562"/>
                                        </p:tgtEl>
                                        <p:attrNameLst>
                                          <p:attrName>ppt_h</p:attrName>
                                        </p:attrNameLst>
                                      </p:cBhvr>
                                      <p:tavLst>
                                        <p:tav tm="0">
                                          <p:val>
                                            <p:fltVal val="0"/>
                                          </p:val>
                                        </p:tav>
                                        <p:tav tm="100000">
                                          <p:val>
                                            <p:strVal val="#ppt_h"/>
                                          </p:val>
                                        </p:tav>
                                      </p:tavLst>
                                    </p:anim>
                                    <p:anim calcmode="lin" valueType="num">
                                      <p:cBhvr>
                                        <p:cTn id="25" dur="2250" fill="hold"/>
                                        <p:tgtEl>
                                          <p:spTgt spid="23562"/>
                                        </p:tgtEl>
                                        <p:attrNameLst>
                                          <p:attrName>style.rotation</p:attrName>
                                        </p:attrNameLst>
                                      </p:cBhvr>
                                      <p:tavLst>
                                        <p:tav tm="0">
                                          <p:val>
                                            <p:fltVal val="90"/>
                                          </p:val>
                                        </p:tav>
                                        <p:tav tm="100000">
                                          <p:val>
                                            <p:fltVal val="0"/>
                                          </p:val>
                                        </p:tav>
                                      </p:tavLst>
                                    </p:anim>
                                    <p:animEffect transition="in" filter="fade">
                                      <p:cBhvr>
                                        <p:cTn id="26" dur="2250"/>
                                        <p:tgtEl>
                                          <p:spTgt spid="2356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iterate type="wd">
                                    <p:tmPct val="100000"/>
                                  </p:iterate>
                                  <p:childTnLst>
                                    <p:set>
                                      <p:cBhvr>
                                        <p:cTn id="45" dur="1" fill="hold">
                                          <p:stCondLst>
                                            <p:cond delay="0"/>
                                          </p:stCondLst>
                                        </p:cTn>
                                        <p:tgtEl>
                                          <p:spTgt spid="10269"/>
                                        </p:tgtEl>
                                        <p:attrNameLst>
                                          <p:attrName>style.visibility</p:attrName>
                                        </p:attrNameLst>
                                      </p:cBhvr>
                                      <p:to>
                                        <p:strVal val="visible"/>
                                      </p:to>
                                    </p:set>
                                    <p:animEffect transition="in" filter="wipe(left)">
                                      <p:cBhvr>
                                        <p:cTn id="46" dur="300"/>
                                        <p:tgtEl>
                                          <p:spTgt spid="1026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iterate type="wd">
                                    <p:tmPct val="100000"/>
                                  </p:iterate>
                                  <p:childTnLst>
                                    <p:set>
                                      <p:cBhvr>
                                        <p:cTn id="50" dur="1" fill="hold">
                                          <p:stCondLst>
                                            <p:cond delay="0"/>
                                          </p:stCondLst>
                                        </p:cTn>
                                        <p:tgtEl>
                                          <p:spTgt spid="10270"/>
                                        </p:tgtEl>
                                        <p:attrNameLst>
                                          <p:attrName>style.visibility</p:attrName>
                                        </p:attrNameLst>
                                      </p:cBhvr>
                                      <p:to>
                                        <p:strVal val="visible"/>
                                      </p:to>
                                    </p:set>
                                    <p:animEffect transition="in" filter="wipe(left)">
                                      <p:cBhvr>
                                        <p:cTn id="51" dur="300"/>
                                        <p:tgtEl>
                                          <p:spTgt spid="1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P spid="10244" grpId="0" autoUpdateAnimBg="0"/>
      <p:bldP spid="10269" grpId="0" autoUpdateAnimBg="0"/>
      <p:bldP spid="1027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F1408E6-A5A1-426E-8961-6F516F12748C}" type="slidenum">
              <a:rPr kumimoji="0" lang="zh-CN" altLang="en-US" sz="2000" smtClean="0">
                <a:solidFill>
                  <a:srgbClr val="0000FF"/>
                </a:solidFill>
              </a:rPr>
              <a:pPr eaLnBrk="1" hangingPunct="1"/>
              <a:t>22</a:t>
            </a:fld>
            <a:endParaRPr kumimoji="0" lang="en-US" altLang="zh-CN" sz="2000" smtClean="0">
              <a:solidFill>
                <a:srgbClr val="0000FF"/>
              </a:solidFill>
            </a:endParaRPr>
          </a:p>
        </p:txBody>
      </p:sp>
      <p:sp>
        <p:nvSpPr>
          <p:cNvPr id="24580" name="Text Box 4"/>
          <p:cNvSpPr txBox="1">
            <a:spLocks noChangeArrowheads="1"/>
          </p:cNvSpPr>
          <p:nvPr/>
        </p:nvSpPr>
        <p:spPr bwMode="auto">
          <a:xfrm>
            <a:off x="990873" y="25294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4.3.3 </a:t>
            </a:r>
            <a:r>
              <a:rPr lang="zh-CN" altLang="en-US" b="1" dirty="0">
                <a:latin typeface="宋体" pitchFamily="2" charset="-122"/>
              </a:rPr>
              <a:t>包容要求（</a:t>
            </a:r>
            <a:r>
              <a:rPr lang="en-US" altLang="zh-CN" b="1" dirty="0">
                <a:latin typeface="宋体" pitchFamily="2" charset="-122"/>
              </a:rPr>
              <a:t>ER）</a:t>
            </a:r>
            <a:endParaRPr lang="zh-CN" altLang="en-US" b="1" dirty="0"/>
          </a:p>
        </p:txBody>
      </p:sp>
      <p:sp>
        <p:nvSpPr>
          <p:cNvPr id="24594" name="Text Box 18"/>
          <p:cNvSpPr txBox="1">
            <a:spLocks noChangeArrowheads="1"/>
          </p:cNvSpPr>
          <p:nvPr/>
        </p:nvSpPr>
        <p:spPr bwMode="auto">
          <a:xfrm>
            <a:off x="954695" y="718084"/>
            <a:ext cx="7178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包容要求的图样标注 </a:t>
            </a:r>
            <a:r>
              <a:rPr lang="en-US" altLang="zh-CN" b="1" dirty="0"/>
              <a:t>[</a:t>
            </a:r>
            <a:r>
              <a:rPr lang="zh-CN" altLang="en-US" b="1" dirty="0"/>
              <a:t>见</a:t>
            </a:r>
            <a:r>
              <a:rPr lang="zh-CN" altLang="en-US" b="1" dirty="0">
                <a:latin typeface="宋体" pitchFamily="2" charset="-122"/>
              </a:rPr>
              <a:t>图</a:t>
            </a:r>
            <a:r>
              <a:rPr lang="zh-CN" altLang="en-US" b="1" dirty="0"/>
              <a:t>4.30 </a:t>
            </a:r>
            <a:r>
              <a:rPr lang="en-US" altLang="zh-CN" b="1" dirty="0"/>
              <a:t>(a)</a:t>
            </a:r>
            <a:r>
              <a:rPr lang="zh-CN" altLang="en-US" b="1" dirty="0"/>
              <a:t>所示  </a:t>
            </a:r>
            <a:r>
              <a:rPr lang="en-US" altLang="zh-CN" b="1" dirty="0"/>
              <a:t>] </a:t>
            </a:r>
          </a:p>
        </p:txBody>
      </p:sp>
      <p:grpSp>
        <p:nvGrpSpPr>
          <p:cNvPr id="24624" name="Group 48"/>
          <p:cNvGrpSpPr>
            <a:grpSpLocks/>
          </p:cNvGrpSpPr>
          <p:nvPr/>
        </p:nvGrpSpPr>
        <p:grpSpPr bwMode="auto">
          <a:xfrm>
            <a:off x="382790" y="3929063"/>
            <a:ext cx="2687638" cy="2198687"/>
            <a:chOff x="192" y="2384"/>
            <a:chExt cx="1693" cy="1385"/>
          </a:xfrm>
        </p:grpSpPr>
        <p:pic>
          <p:nvPicPr>
            <p:cNvPr id="24599" name="Picture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 y="2384"/>
              <a:ext cx="1693" cy="1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600" name="Text Box 42"/>
            <p:cNvSpPr txBox="1">
              <a:spLocks noChangeArrowheads="1"/>
            </p:cNvSpPr>
            <p:nvPr/>
          </p:nvSpPr>
          <p:spPr bwMode="auto">
            <a:xfrm>
              <a:off x="351" y="3478"/>
              <a:ext cx="141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4.30</a:t>
              </a:r>
              <a:r>
                <a:rPr lang="zh-CN" altLang="en-US" sz="1800" b="1"/>
                <a:t>（</a:t>
              </a:r>
              <a:r>
                <a:rPr lang="en-US" altLang="zh-CN" sz="1800" b="1"/>
                <a:t>a) </a:t>
              </a:r>
              <a:r>
                <a:rPr lang="zh-CN" altLang="en-US" sz="1800" b="1"/>
                <a:t>包容要求</a:t>
              </a:r>
            </a:p>
          </p:txBody>
        </p:sp>
      </p:grpSp>
      <p:grpSp>
        <p:nvGrpSpPr>
          <p:cNvPr id="24621" name="Group 45"/>
          <p:cNvGrpSpPr>
            <a:grpSpLocks/>
          </p:cNvGrpSpPr>
          <p:nvPr/>
        </p:nvGrpSpPr>
        <p:grpSpPr bwMode="auto">
          <a:xfrm>
            <a:off x="376619" y="1104902"/>
            <a:ext cx="7885113" cy="979488"/>
            <a:chOff x="278" y="716"/>
            <a:chExt cx="4967" cy="617"/>
          </a:xfrm>
        </p:grpSpPr>
        <p:sp>
          <p:nvSpPr>
            <p:cNvPr id="24597" name="Text Box 5"/>
            <p:cNvSpPr txBox="1">
              <a:spLocks noChangeArrowheads="1"/>
            </p:cNvSpPr>
            <p:nvPr/>
          </p:nvSpPr>
          <p:spPr bwMode="auto">
            <a:xfrm>
              <a:off x="278" y="716"/>
              <a:ext cx="4967"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  包容</a:t>
              </a:r>
              <a:r>
                <a:rPr lang="zh-CN" altLang="en-US" b="1" dirty="0"/>
                <a:t>要求用于单一要素的一种相关要求。图样上 应在尺寸极限偏差或尺寸公差带代号后加注符 号        。</a:t>
              </a:r>
            </a:p>
          </p:txBody>
        </p:sp>
        <p:pic>
          <p:nvPicPr>
            <p:cNvPr id="24598" name="Picture 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7" y="946"/>
              <a:ext cx="342" cy="373"/>
            </a:xfrm>
            <a:prstGeom prst="rect">
              <a:avLst/>
            </a:prstGeom>
            <a:solidFill>
              <a:srgbClr val="FFCCFF"/>
            </a:solidFill>
            <a:ln>
              <a:noFill/>
            </a:ln>
            <a:effectLst/>
            <a:extLst>
              <a:ext uri="{91240B29-F687-4F45-9708-019B960494DF}">
                <a14:hiddenLine xmlns:a14="http://schemas.microsoft.com/office/drawing/2010/main" w="9525">
                  <a:solidFill>
                    <a:srgbClr val="D6009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622" name="Text Box 46"/>
          <p:cNvSpPr txBox="1">
            <a:spLocks noChangeArrowheads="1"/>
          </p:cNvSpPr>
          <p:nvPr/>
        </p:nvSpPr>
        <p:spPr bwMode="auto">
          <a:xfrm>
            <a:off x="625499" y="1924050"/>
            <a:ext cx="46180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2.</a:t>
            </a:r>
            <a:r>
              <a:rPr lang="zh-CN" altLang="en-US" b="1" dirty="0">
                <a:latin typeface="宋体" pitchFamily="2" charset="-122"/>
              </a:rPr>
              <a:t>包容要求的含义：</a:t>
            </a:r>
          </a:p>
        </p:txBody>
      </p:sp>
      <p:sp>
        <p:nvSpPr>
          <p:cNvPr id="24626" name="Text Box 50"/>
          <p:cNvSpPr txBox="1">
            <a:spLocks noChangeArrowheads="1"/>
          </p:cNvSpPr>
          <p:nvPr/>
        </p:nvSpPr>
        <p:spPr bwMode="auto">
          <a:xfrm>
            <a:off x="331274" y="2295079"/>
            <a:ext cx="8022019"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latin typeface="宋体" pitchFamily="2" charset="-122"/>
              </a:rPr>
              <a:t>    包容要求的的实际要素应遵守最大实体边界（</a:t>
            </a:r>
            <a:r>
              <a:rPr lang="en-US" altLang="zh-CN" b="1" dirty="0">
                <a:solidFill>
                  <a:srgbClr val="D60093"/>
                </a:solidFill>
                <a:latin typeface="宋体" pitchFamily="2" charset="-122"/>
              </a:rPr>
              <a:t>MMB</a:t>
            </a:r>
            <a:r>
              <a:rPr lang="zh-CN" altLang="en-US" b="1" dirty="0">
                <a:latin typeface="宋体" pitchFamily="2" charset="-122"/>
              </a:rPr>
              <a:t>），即其作用尺寸应不超出最大实体尺寸（</a:t>
            </a:r>
            <a:r>
              <a:rPr lang="en-US" altLang="zh-CN" b="1" dirty="0">
                <a:solidFill>
                  <a:srgbClr val="D60093"/>
                </a:solidFill>
                <a:latin typeface="宋体" pitchFamily="2" charset="-122"/>
              </a:rPr>
              <a:t>MMS</a:t>
            </a:r>
            <a:r>
              <a:rPr lang="zh-CN" altLang="en-US" b="1" dirty="0">
                <a:latin typeface="宋体" pitchFamily="2" charset="-122"/>
              </a:rPr>
              <a:t>）</a:t>
            </a:r>
            <a:r>
              <a:rPr lang="en-US" altLang="zh-CN" b="1" dirty="0">
                <a:latin typeface="宋体" pitchFamily="2" charset="-122"/>
              </a:rPr>
              <a:t>,</a:t>
            </a:r>
            <a:r>
              <a:rPr lang="zh-CN" altLang="en-US" b="1" dirty="0">
                <a:latin typeface="宋体" pitchFamily="2" charset="-122"/>
              </a:rPr>
              <a:t>其实际尺寸不超出最小实体尺寸（</a:t>
            </a:r>
            <a:r>
              <a:rPr lang="en-US" altLang="zh-CN" b="1" dirty="0">
                <a:solidFill>
                  <a:srgbClr val="D60093"/>
                </a:solidFill>
                <a:latin typeface="宋体" pitchFamily="2" charset="-122"/>
              </a:rPr>
              <a:t>LMS</a:t>
            </a:r>
            <a:r>
              <a:rPr lang="zh-CN" altLang="en-US" b="1" dirty="0">
                <a:latin typeface="宋体" pitchFamily="2" charset="-122"/>
              </a:rPr>
              <a:t>）</a:t>
            </a:r>
            <a:r>
              <a:rPr lang="en-US" altLang="zh-CN" b="1" dirty="0">
                <a:latin typeface="宋体" pitchFamily="2" charset="-122"/>
              </a:rPr>
              <a:t>,</a:t>
            </a:r>
            <a:r>
              <a:rPr lang="zh-CN" altLang="en-US" b="1" dirty="0">
                <a:latin typeface="宋体" pitchFamily="2" charset="-122"/>
              </a:rPr>
              <a:t>如图</a:t>
            </a:r>
            <a:r>
              <a:rPr lang="en-US" altLang="zh-CN" b="1" dirty="0">
                <a:latin typeface="宋体" pitchFamily="2" charset="-122"/>
              </a:rPr>
              <a:t>4.30</a:t>
            </a:r>
            <a:r>
              <a:rPr lang="zh-CN" altLang="en-US" b="1" dirty="0">
                <a:latin typeface="宋体" pitchFamily="2" charset="-122"/>
              </a:rPr>
              <a:t>（</a:t>
            </a:r>
            <a:r>
              <a:rPr lang="en-US" altLang="zh-CN" b="1" dirty="0">
                <a:latin typeface="宋体" pitchFamily="2" charset="-122"/>
              </a:rPr>
              <a:t>b</a:t>
            </a:r>
            <a:r>
              <a:rPr lang="zh-CN" altLang="en-US" b="1" dirty="0">
                <a:latin typeface="宋体" pitchFamily="2" charset="-122"/>
              </a:rPr>
              <a:t>）、（</a:t>
            </a:r>
            <a:r>
              <a:rPr lang="en-US" altLang="zh-CN" b="1" dirty="0">
                <a:latin typeface="宋体" pitchFamily="2" charset="-122"/>
              </a:rPr>
              <a:t>c</a:t>
            </a:r>
            <a:r>
              <a:rPr lang="zh-CN" altLang="en-US" b="1" dirty="0">
                <a:latin typeface="宋体" pitchFamily="2" charset="-122"/>
              </a:rPr>
              <a:t>）所示。</a:t>
            </a:r>
            <a:endParaRPr lang="en-US" altLang="zh-CN" b="1" dirty="0">
              <a:latin typeface="宋体" pitchFamily="2" charset="-122"/>
            </a:endParaRPr>
          </a:p>
        </p:txBody>
      </p:sp>
      <p:grpSp>
        <p:nvGrpSpPr>
          <p:cNvPr id="24638" name="Group 62"/>
          <p:cNvGrpSpPr>
            <a:grpSpLocks/>
          </p:cNvGrpSpPr>
          <p:nvPr/>
        </p:nvGrpSpPr>
        <p:grpSpPr bwMode="auto">
          <a:xfrm>
            <a:off x="3038475" y="3889375"/>
            <a:ext cx="3248025" cy="2152650"/>
            <a:chOff x="1914" y="2553"/>
            <a:chExt cx="2046" cy="1356"/>
          </a:xfrm>
        </p:grpSpPr>
        <p:grpSp>
          <p:nvGrpSpPr>
            <p:cNvPr id="24592" name="Group 52"/>
            <p:cNvGrpSpPr>
              <a:grpSpLocks/>
            </p:cNvGrpSpPr>
            <p:nvPr/>
          </p:nvGrpSpPr>
          <p:grpSpPr bwMode="auto">
            <a:xfrm>
              <a:off x="1914" y="2553"/>
              <a:ext cx="2046" cy="1356"/>
              <a:chOff x="1914" y="2553"/>
              <a:chExt cx="2046" cy="1356"/>
            </a:xfrm>
          </p:grpSpPr>
          <p:pic>
            <p:nvPicPr>
              <p:cNvPr id="24595" name="Picture 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4" y="2553"/>
                <a:ext cx="2046" cy="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6" name="Text Box 51"/>
              <p:cNvSpPr txBox="1">
                <a:spLocks noChangeArrowheads="1"/>
              </p:cNvSpPr>
              <p:nvPr/>
            </p:nvSpPr>
            <p:spPr bwMode="auto">
              <a:xfrm>
                <a:off x="2003" y="3697"/>
                <a:ext cx="167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a:t>
                </a:r>
                <a:r>
                  <a:rPr lang="en-US" altLang="zh-CN" sz="1600" b="1"/>
                  <a:t>b</a:t>
                </a:r>
                <a:r>
                  <a:rPr lang="zh-CN" altLang="en-US" sz="1600" b="1"/>
                  <a:t>）圆柱表面有形状误差</a:t>
                </a:r>
                <a:endParaRPr lang="en-US" altLang="zh-CN" sz="1600" b="1"/>
              </a:p>
            </p:txBody>
          </p:sp>
        </p:grpSp>
        <p:sp>
          <p:nvSpPr>
            <p:cNvPr id="24593" name="Line 58"/>
            <p:cNvSpPr>
              <a:spLocks noChangeShapeType="1"/>
            </p:cNvSpPr>
            <p:nvPr/>
          </p:nvSpPr>
          <p:spPr bwMode="auto">
            <a:xfrm>
              <a:off x="2011" y="2819"/>
              <a:ext cx="1496" cy="0"/>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Line 59"/>
            <p:cNvSpPr>
              <a:spLocks noChangeShapeType="1"/>
            </p:cNvSpPr>
            <p:nvPr/>
          </p:nvSpPr>
          <p:spPr bwMode="auto">
            <a:xfrm>
              <a:off x="2042" y="3374"/>
              <a:ext cx="1496" cy="0"/>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639" name="Group 63"/>
          <p:cNvGrpSpPr>
            <a:grpSpLocks/>
          </p:cNvGrpSpPr>
          <p:nvPr/>
        </p:nvGrpSpPr>
        <p:grpSpPr bwMode="auto">
          <a:xfrm>
            <a:off x="5965981" y="3827571"/>
            <a:ext cx="2867025" cy="2151063"/>
            <a:chOff x="3823" y="2725"/>
            <a:chExt cx="1806" cy="1355"/>
          </a:xfrm>
        </p:grpSpPr>
        <p:grpSp>
          <p:nvGrpSpPr>
            <p:cNvPr id="24587" name="Group 54"/>
            <p:cNvGrpSpPr>
              <a:grpSpLocks/>
            </p:cNvGrpSpPr>
            <p:nvPr/>
          </p:nvGrpSpPr>
          <p:grpSpPr bwMode="auto">
            <a:xfrm>
              <a:off x="3823" y="2725"/>
              <a:ext cx="1806" cy="1355"/>
              <a:chOff x="3823" y="2725"/>
              <a:chExt cx="1806" cy="1355"/>
            </a:xfrm>
          </p:grpSpPr>
          <p:pic>
            <p:nvPicPr>
              <p:cNvPr id="24590" name="Picture 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3" y="2725"/>
                <a:ext cx="1806" cy="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1" name="Text Box 53"/>
              <p:cNvSpPr txBox="1">
                <a:spLocks noChangeArrowheads="1"/>
              </p:cNvSpPr>
              <p:nvPr/>
            </p:nvSpPr>
            <p:spPr bwMode="auto">
              <a:xfrm>
                <a:off x="3983" y="3868"/>
                <a:ext cx="150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600" b="1"/>
                  <a:t>(c) </a:t>
                </a:r>
                <a:r>
                  <a:rPr lang="zh-CN" altLang="en-US" sz="1600" b="1"/>
                  <a:t>圆柱轴线有形状误差</a:t>
                </a:r>
              </a:p>
            </p:txBody>
          </p:sp>
        </p:grpSp>
        <p:sp>
          <p:nvSpPr>
            <p:cNvPr id="24588" name="Line 60"/>
            <p:cNvSpPr>
              <a:spLocks noChangeShapeType="1"/>
            </p:cNvSpPr>
            <p:nvPr/>
          </p:nvSpPr>
          <p:spPr bwMode="auto">
            <a:xfrm>
              <a:off x="3931" y="3001"/>
              <a:ext cx="1476" cy="0"/>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89" name="Line 61"/>
            <p:cNvSpPr>
              <a:spLocks noChangeShapeType="1"/>
            </p:cNvSpPr>
            <p:nvPr/>
          </p:nvSpPr>
          <p:spPr bwMode="auto">
            <a:xfrm>
              <a:off x="3911" y="3546"/>
              <a:ext cx="1476" cy="0"/>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580">
                                            <p:txEl>
                                              <p:pRg st="0" end="0"/>
                                            </p:txEl>
                                          </p:spTgt>
                                        </p:tgtEl>
                                        <p:attrNameLst>
                                          <p:attrName>style.visibility</p:attrName>
                                        </p:attrNameLst>
                                      </p:cBhvr>
                                      <p:to>
                                        <p:strVal val="visible"/>
                                      </p:to>
                                    </p:set>
                                    <p:animEffect transition="in" filter="wipe(left)">
                                      <p:cBhvr>
                                        <p:cTn id="7" dur="300"/>
                                        <p:tgtEl>
                                          <p:spTgt spid="245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4594"/>
                                        </p:tgtEl>
                                        <p:attrNameLst>
                                          <p:attrName>style.visibility</p:attrName>
                                        </p:attrNameLst>
                                      </p:cBhvr>
                                      <p:to>
                                        <p:strVal val="visible"/>
                                      </p:to>
                                    </p:set>
                                    <p:animEffect transition="in" filter="wipe(left)">
                                      <p:cBhvr>
                                        <p:cTn id="12" dur="300"/>
                                        <p:tgtEl>
                                          <p:spTgt spid="245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24624"/>
                                        </p:tgtEl>
                                        <p:attrNameLst>
                                          <p:attrName>style.visibility</p:attrName>
                                        </p:attrNameLst>
                                      </p:cBhvr>
                                      <p:to>
                                        <p:strVal val="visible"/>
                                      </p:to>
                                    </p:set>
                                    <p:anim calcmode="lin" valueType="num">
                                      <p:cBhvr additive="base">
                                        <p:cTn id="17" dur="500" fill="hold"/>
                                        <p:tgtEl>
                                          <p:spTgt spid="24624"/>
                                        </p:tgtEl>
                                        <p:attrNameLst>
                                          <p:attrName>ppt_x</p:attrName>
                                        </p:attrNameLst>
                                      </p:cBhvr>
                                      <p:tavLst>
                                        <p:tav tm="0">
                                          <p:val>
                                            <p:strVal val="0-#ppt_w/2"/>
                                          </p:val>
                                        </p:tav>
                                        <p:tav tm="100000">
                                          <p:val>
                                            <p:strVal val="#ppt_x"/>
                                          </p:val>
                                        </p:tav>
                                      </p:tavLst>
                                    </p:anim>
                                    <p:anim calcmode="lin" valueType="num">
                                      <p:cBhvr additive="base">
                                        <p:cTn id="18" dur="500" fill="hold"/>
                                        <p:tgtEl>
                                          <p:spTgt spid="2462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24621"/>
                                        </p:tgtEl>
                                        <p:attrNameLst>
                                          <p:attrName>style.visibility</p:attrName>
                                        </p:attrNameLst>
                                      </p:cBhvr>
                                      <p:to>
                                        <p:strVal val="visible"/>
                                      </p:to>
                                    </p:set>
                                    <p:animEffect transition="in" filter="wipe(left)">
                                      <p:cBhvr>
                                        <p:cTn id="23" dur="2000"/>
                                        <p:tgtEl>
                                          <p:spTgt spid="2462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24622"/>
                                        </p:tgtEl>
                                        <p:attrNameLst>
                                          <p:attrName>style.visibility</p:attrName>
                                        </p:attrNameLst>
                                      </p:cBhvr>
                                      <p:to>
                                        <p:strVal val="visible"/>
                                      </p:to>
                                    </p:set>
                                    <p:animEffect transition="in" filter="wipe(left)">
                                      <p:cBhvr>
                                        <p:cTn id="28" dur="300"/>
                                        <p:tgtEl>
                                          <p:spTgt spid="2462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24626"/>
                                        </p:tgtEl>
                                        <p:attrNameLst>
                                          <p:attrName>style.visibility</p:attrName>
                                        </p:attrNameLst>
                                      </p:cBhvr>
                                      <p:to>
                                        <p:strVal val="visible"/>
                                      </p:to>
                                    </p:set>
                                    <p:animEffect transition="in" filter="wipe(left)">
                                      <p:cBhvr>
                                        <p:cTn id="33" dur="300"/>
                                        <p:tgtEl>
                                          <p:spTgt spid="2462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24638"/>
                                        </p:tgtEl>
                                        <p:attrNameLst>
                                          <p:attrName>style.visibility</p:attrName>
                                        </p:attrNameLst>
                                      </p:cBhvr>
                                      <p:to>
                                        <p:strVal val="visible"/>
                                      </p:to>
                                    </p:set>
                                    <p:anim calcmode="lin" valueType="num">
                                      <p:cBhvr additive="base">
                                        <p:cTn id="38" dur="2000" fill="hold"/>
                                        <p:tgtEl>
                                          <p:spTgt spid="24638"/>
                                        </p:tgtEl>
                                        <p:attrNameLst>
                                          <p:attrName>ppt_x</p:attrName>
                                        </p:attrNameLst>
                                      </p:cBhvr>
                                      <p:tavLst>
                                        <p:tav tm="0">
                                          <p:val>
                                            <p:strVal val="#ppt_x"/>
                                          </p:val>
                                        </p:tav>
                                        <p:tav tm="100000">
                                          <p:val>
                                            <p:strVal val="#ppt_x"/>
                                          </p:val>
                                        </p:tav>
                                      </p:tavLst>
                                    </p:anim>
                                    <p:anim calcmode="lin" valueType="num">
                                      <p:cBhvr additive="base">
                                        <p:cTn id="39" dur="2000" fill="hold"/>
                                        <p:tgtEl>
                                          <p:spTgt spid="24638"/>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6" fill="hold" nodeType="clickEffect">
                                  <p:stCondLst>
                                    <p:cond delay="0"/>
                                  </p:stCondLst>
                                  <p:childTnLst>
                                    <p:set>
                                      <p:cBhvr>
                                        <p:cTn id="43" dur="1" fill="hold">
                                          <p:stCondLst>
                                            <p:cond delay="0"/>
                                          </p:stCondLst>
                                        </p:cTn>
                                        <p:tgtEl>
                                          <p:spTgt spid="24639"/>
                                        </p:tgtEl>
                                        <p:attrNameLst>
                                          <p:attrName>style.visibility</p:attrName>
                                        </p:attrNameLst>
                                      </p:cBhvr>
                                      <p:to>
                                        <p:strVal val="visible"/>
                                      </p:to>
                                    </p:set>
                                    <p:anim calcmode="lin" valueType="num">
                                      <p:cBhvr additive="base">
                                        <p:cTn id="44" dur="2000" fill="hold"/>
                                        <p:tgtEl>
                                          <p:spTgt spid="24639"/>
                                        </p:tgtEl>
                                        <p:attrNameLst>
                                          <p:attrName>ppt_x</p:attrName>
                                        </p:attrNameLst>
                                      </p:cBhvr>
                                      <p:tavLst>
                                        <p:tav tm="0">
                                          <p:val>
                                            <p:strVal val="1+#ppt_w/2"/>
                                          </p:val>
                                        </p:tav>
                                        <p:tav tm="100000">
                                          <p:val>
                                            <p:strVal val="#ppt_x"/>
                                          </p:val>
                                        </p:tav>
                                      </p:tavLst>
                                    </p:anim>
                                    <p:anim calcmode="lin" valueType="num">
                                      <p:cBhvr additive="base">
                                        <p:cTn id="45" dur="2000" fill="hold"/>
                                        <p:tgtEl>
                                          <p:spTgt spid="246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autoUpdateAnimBg="0"/>
      <p:bldP spid="24594" grpId="0" autoUpdateAnimBg="0"/>
      <p:bldP spid="24622" grpId="0" autoUpdateAnimBg="0"/>
      <p:bldP spid="2462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B699395-DBAE-4A94-9B7E-53194C5B5B13}" type="slidenum">
              <a:rPr kumimoji="0" lang="zh-CN" altLang="en-US" sz="2000" smtClean="0">
                <a:solidFill>
                  <a:srgbClr val="0000FF"/>
                </a:solidFill>
              </a:rPr>
              <a:pPr eaLnBrk="1" hangingPunct="1"/>
              <a:t>23</a:t>
            </a:fld>
            <a:endParaRPr kumimoji="0" lang="en-US" altLang="zh-CN" sz="2000" smtClean="0">
              <a:solidFill>
                <a:srgbClr val="0000FF"/>
              </a:solidFill>
            </a:endParaRPr>
          </a:p>
        </p:txBody>
      </p:sp>
      <p:sp>
        <p:nvSpPr>
          <p:cNvPr id="96260" name="Text Box 4"/>
          <p:cNvSpPr txBox="1">
            <a:spLocks noChangeArrowheads="1"/>
          </p:cNvSpPr>
          <p:nvPr/>
        </p:nvSpPr>
        <p:spPr bwMode="auto">
          <a:xfrm>
            <a:off x="881778" y="491971"/>
            <a:ext cx="4618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3.</a:t>
            </a:r>
            <a:r>
              <a:rPr lang="zh-CN" altLang="en-US" b="1" dirty="0">
                <a:latin typeface="宋体" pitchFamily="2" charset="-122"/>
              </a:rPr>
              <a:t>包容要求的动态公差带图</a:t>
            </a:r>
          </a:p>
        </p:txBody>
      </p:sp>
      <p:grpSp>
        <p:nvGrpSpPr>
          <p:cNvPr id="96261" name="Group 5"/>
          <p:cNvGrpSpPr>
            <a:grpSpLocks/>
          </p:cNvGrpSpPr>
          <p:nvPr/>
        </p:nvGrpSpPr>
        <p:grpSpPr bwMode="auto">
          <a:xfrm>
            <a:off x="1390247" y="3858422"/>
            <a:ext cx="2687638" cy="2198688"/>
            <a:chOff x="192" y="2285"/>
            <a:chExt cx="1693" cy="1385"/>
          </a:xfrm>
        </p:grpSpPr>
        <p:pic>
          <p:nvPicPr>
            <p:cNvPr id="2561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 y="2285"/>
              <a:ext cx="1693" cy="1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9" name="Text Box 7"/>
            <p:cNvSpPr txBox="1">
              <a:spLocks noChangeArrowheads="1"/>
            </p:cNvSpPr>
            <p:nvPr/>
          </p:nvSpPr>
          <p:spPr bwMode="auto">
            <a:xfrm>
              <a:off x="351" y="3370"/>
              <a:ext cx="141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4.30</a:t>
              </a:r>
              <a:r>
                <a:rPr lang="zh-CN" altLang="en-US" sz="1800" b="1"/>
                <a:t>（</a:t>
              </a:r>
              <a:r>
                <a:rPr lang="en-US" altLang="zh-CN" sz="1800" b="1"/>
                <a:t>a) </a:t>
              </a:r>
              <a:r>
                <a:rPr lang="zh-CN" altLang="en-US" sz="1800" b="1"/>
                <a:t>包容要求</a:t>
              </a:r>
            </a:p>
          </p:txBody>
        </p:sp>
      </p:grpSp>
      <p:sp>
        <p:nvSpPr>
          <p:cNvPr id="96267" name="Text Box 11"/>
          <p:cNvSpPr txBox="1">
            <a:spLocks noChangeArrowheads="1"/>
          </p:cNvSpPr>
          <p:nvPr/>
        </p:nvSpPr>
        <p:spPr bwMode="auto">
          <a:xfrm>
            <a:off x="544512" y="938417"/>
            <a:ext cx="780097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latin typeface="宋体" pitchFamily="2" charset="-122"/>
              </a:rPr>
              <a:t>    图</a:t>
            </a:r>
            <a:r>
              <a:rPr lang="en-US" altLang="zh-CN" b="1" dirty="0">
                <a:latin typeface="宋体" pitchFamily="2" charset="-122"/>
              </a:rPr>
              <a:t>4.30</a:t>
            </a:r>
            <a:r>
              <a:rPr lang="zh-CN" altLang="en-US" b="1" dirty="0">
                <a:latin typeface="宋体" pitchFamily="2" charset="-122"/>
              </a:rPr>
              <a:t>（</a:t>
            </a:r>
            <a:r>
              <a:rPr lang="en-US" altLang="zh-CN" b="1" dirty="0">
                <a:latin typeface="宋体" pitchFamily="2" charset="-122"/>
              </a:rPr>
              <a:t>d</a:t>
            </a:r>
            <a:r>
              <a:rPr lang="zh-CN" altLang="en-US" b="1" dirty="0">
                <a:latin typeface="宋体" pitchFamily="2" charset="-122"/>
              </a:rPr>
              <a:t>）所示为表达图</a:t>
            </a:r>
            <a:r>
              <a:rPr lang="en-US" altLang="zh-CN" b="1" dirty="0">
                <a:latin typeface="宋体" pitchFamily="2" charset="-122"/>
              </a:rPr>
              <a:t>4.30</a:t>
            </a:r>
            <a:r>
              <a:rPr lang="zh-CN" altLang="en-US" b="1" dirty="0">
                <a:latin typeface="宋体" pitchFamily="2" charset="-122"/>
              </a:rPr>
              <a:t>（</a:t>
            </a:r>
            <a:r>
              <a:rPr lang="en-US" altLang="zh-CN" b="1" dirty="0">
                <a:latin typeface="宋体" pitchFamily="2" charset="-122"/>
              </a:rPr>
              <a:t>a</a:t>
            </a:r>
            <a:r>
              <a:rPr lang="zh-CN" altLang="en-US" b="1" dirty="0">
                <a:latin typeface="宋体" pitchFamily="2" charset="-122"/>
              </a:rPr>
              <a:t>）所示包容要求的动态公差带图，它表示圆柱轴线直线度误差允许值</a:t>
            </a:r>
            <a:r>
              <a:rPr lang="en-US" altLang="zh-CN" b="1" i="1" dirty="0">
                <a:latin typeface="宋体" pitchFamily="2" charset="-122"/>
              </a:rPr>
              <a:t>t</a:t>
            </a:r>
            <a:r>
              <a:rPr lang="zh-CN" altLang="en-US" b="1" dirty="0">
                <a:latin typeface="宋体" pitchFamily="2" charset="-122"/>
              </a:rPr>
              <a:t>随圆柱实际尺寸</a:t>
            </a:r>
            <a:r>
              <a:rPr lang="en-US" altLang="zh-CN" b="1" i="1" dirty="0">
                <a:latin typeface="宋体" pitchFamily="2" charset="-122"/>
              </a:rPr>
              <a:t>d</a:t>
            </a:r>
            <a:r>
              <a:rPr lang="en-US" altLang="zh-CN" b="1" baseline="-25000" dirty="0">
                <a:latin typeface="宋体" pitchFamily="2" charset="-122"/>
              </a:rPr>
              <a:t>a</a:t>
            </a:r>
            <a:r>
              <a:rPr lang="zh-CN" altLang="en-US" b="1" dirty="0">
                <a:latin typeface="宋体" pitchFamily="2" charset="-122"/>
              </a:rPr>
              <a:t>变化的规律。</a:t>
            </a:r>
            <a:endParaRPr lang="zh-CN" altLang="en-US" b="1" baseline="-25000" dirty="0">
              <a:latin typeface="宋体" pitchFamily="2" charset="-122"/>
            </a:endParaRPr>
          </a:p>
        </p:txBody>
      </p:sp>
      <p:grpSp>
        <p:nvGrpSpPr>
          <p:cNvPr id="96290" name="Group 34"/>
          <p:cNvGrpSpPr>
            <a:grpSpLocks/>
          </p:cNvGrpSpPr>
          <p:nvPr/>
        </p:nvGrpSpPr>
        <p:grpSpPr bwMode="auto">
          <a:xfrm>
            <a:off x="4418013" y="3421056"/>
            <a:ext cx="3875087" cy="2941637"/>
            <a:chOff x="165" y="626"/>
            <a:chExt cx="2441" cy="1853"/>
          </a:xfrm>
        </p:grpSpPr>
        <p:pic>
          <p:nvPicPr>
            <p:cNvPr id="25614"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 y="626"/>
              <a:ext cx="2424" cy="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5" name="Text Box 31"/>
            <p:cNvSpPr txBox="1">
              <a:spLocks noChangeArrowheads="1"/>
            </p:cNvSpPr>
            <p:nvPr/>
          </p:nvSpPr>
          <p:spPr bwMode="auto">
            <a:xfrm>
              <a:off x="578" y="2248"/>
              <a:ext cx="1838"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4.30</a:t>
              </a:r>
              <a:r>
                <a:rPr lang="zh-CN" altLang="en-US" sz="1800" b="1"/>
                <a:t>（</a:t>
              </a:r>
              <a:r>
                <a:rPr lang="en-US" altLang="zh-CN" sz="1800" b="1"/>
                <a:t>d)</a:t>
              </a:r>
              <a:r>
                <a:rPr lang="zh-CN" altLang="en-US" sz="1800" b="1"/>
                <a:t>动态公差带图</a:t>
              </a:r>
            </a:p>
          </p:txBody>
        </p:sp>
        <p:sp>
          <p:nvSpPr>
            <p:cNvPr id="25616" name="Text Box 32"/>
            <p:cNvSpPr txBox="1">
              <a:spLocks noChangeArrowheads="1"/>
            </p:cNvSpPr>
            <p:nvPr/>
          </p:nvSpPr>
          <p:spPr bwMode="auto">
            <a:xfrm>
              <a:off x="306" y="1898"/>
              <a:ext cx="2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t>0</a:t>
              </a:r>
            </a:p>
          </p:txBody>
        </p:sp>
        <p:sp>
          <p:nvSpPr>
            <p:cNvPr id="25617" name="Text Box 33"/>
            <p:cNvSpPr txBox="1">
              <a:spLocks noChangeArrowheads="1"/>
            </p:cNvSpPr>
            <p:nvPr/>
          </p:nvSpPr>
          <p:spPr bwMode="auto">
            <a:xfrm>
              <a:off x="165" y="1434"/>
              <a:ext cx="4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a:t>0.02</a:t>
              </a:r>
            </a:p>
          </p:txBody>
        </p:sp>
      </p:grpSp>
      <p:sp>
        <p:nvSpPr>
          <p:cNvPr id="96291" name="AutoShape 35"/>
          <p:cNvSpPr>
            <a:spLocks noChangeArrowheads="1"/>
          </p:cNvSpPr>
          <p:nvPr/>
        </p:nvSpPr>
        <p:spPr bwMode="auto">
          <a:xfrm>
            <a:off x="6862764" y="3324218"/>
            <a:ext cx="1128712" cy="911225"/>
          </a:xfrm>
          <a:prstGeom prst="wedgeEllipseCallout">
            <a:avLst>
              <a:gd name="adj1" fmla="val -195902"/>
              <a:gd name="adj2" fmla="val 31668"/>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a:t>尺寸公差</a:t>
            </a:r>
          </a:p>
        </p:txBody>
      </p:sp>
      <p:graphicFrame>
        <p:nvGraphicFramePr>
          <p:cNvPr id="96292" name="Object 36"/>
          <p:cNvGraphicFramePr>
            <a:graphicFrameLocks noGrp="1" noChangeAspect="1"/>
          </p:cNvGraphicFramePr>
          <p:nvPr>
            <p:ph/>
            <p:extLst>
              <p:ext uri="{D42A27DB-BD31-4B8C-83A1-F6EECF244321}">
                <p14:modId xmlns:p14="http://schemas.microsoft.com/office/powerpoint/2010/main" val="2851893361"/>
              </p:ext>
            </p:extLst>
          </p:nvPr>
        </p:nvGraphicFramePr>
        <p:xfrm>
          <a:off x="560388" y="2426262"/>
          <a:ext cx="3925887" cy="487363"/>
        </p:xfrm>
        <a:graphic>
          <a:graphicData uri="http://schemas.openxmlformats.org/presentationml/2006/ole">
            <mc:AlternateContent xmlns:mc="http://schemas.openxmlformats.org/markup-compatibility/2006">
              <mc:Choice xmlns:v="urn:schemas-microsoft-com:vml" Requires="v">
                <p:oleObj spid="_x0000_s25692" name="公式" r:id="rId5" imgW="1841500" imgH="228600" progId="Equation.3">
                  <p:embed/>
                </p:oleObj>
              </mc:Choice>
              <mc:Fallback>
                <p:oleObj name="公式" r:id="rId5" imgW="1841500" imgH="228600" progId="Equation.3">
                  <p:embed/>
                  <p:pic>
                    <p:nvPicPr>
                      <p:cNvPr id="0"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388" y="2426262"/>
                        <a:ext cx="3925887" cy="487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6294" name="Object 38"/>
          <p:cNvGraphicFramePr>
            <a:graphicFrameLocks noChangeAspect="1"/>
          </p:cNvGraphicFramePr>
          <p:nvPr>
            <p:extLst>
              <p:ext uri="{D42A27DB-BD31-4B8C-83A1-F6EECF244321}">
                <p14:modId xmlns:p14="http://schemas.microsoft.com/office/powerpoint/2010/main" val="1994423272"/>
              </p:ext>
            </p:extLst>
          </p:nvPr>
        </p:nvGraphicFramePr>
        <p:xfrm>
          <a:off x="4906963" y="2470712"/>
          <a:ext cx="3684587" cy="430213"/>
        </p:xfrm>
        <a:graphic>
          <a:graphicData uri="http://schemas.openxmlformats.org/presentationml/2006/ole">
            <mc:AlternateContent xmlns:mc="http://schemas.openxmlformats.org/markup-compatibility/2006">
              <mc:Choice xmlns:v="urn:schemas-microsoft-com:vml" Requires="v">
                <p:oleObj spid="_x0000_s25693" name="公式" r:id="rId7" imgW="1955800" imgH="228600" progId="Equation.3">
                  <p:embed/>
                </p:oleObj>
              </mc:Choice>
              <mc:Fallback>
                <p:oleObj name="公式" r:id="rId7" imgW="1955800" imgH="228600" progId="Equation.3">
                  <p:embed/>
                  <p:pic>
                    <p:nvPicPr>
                      <p:cNvPr id="0"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06963" y="2470712"/>
                        <a:ext cx="368458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6295" name="Object 39"/>
          <p:cNvGraphicFramePr>
            <a:graphicFrameLocks noChangeAspect="1"/>
          </p:cNvGraphicFramePr>
          <p:nvPr>
            <p:extLst>
              <p:ext uri="{D42A27DB-BD31-4B8C-83A1-F6EECF244321}">
                <p14:modId xmlns:p14="http://schemas.microsoft.com/office/powerpoint/2010/main" val="3469786582"/>
              </p:ext>
            </p:extLst>
          </p:nvPr>
        </p:nvGraphicFramePr>
        <p:xfrm>
          <a:off x="577850" y="3000914"/>
          <a:ext cx="4903788" cy="454025"/>
        </p:xfrm>
        <a:graphic>
          <a:graphicData uri="http://schemas.openxmlformats.org/presentationml/2006/ole">
            <mc:AlternateContent xmlns:mc="http://schemas.openxmlformats.org/markup-compatibility/2006">
              <mc:Choice xmlns:v="urn:schemas-microsoft-com:vml" Requires="v">
                <p:oleObj spid="_x0000_s25694" name="公式" r:id="rId9" imgW="2603500" imgH="241300" progId="Equation.3">
                  <p:embed/>
                </p:oleObj>
              </mc:Choice>
              <mc:Fallback>
                <p:oleObj name="公式" r:id="rId9" imgW="2603500" imgH="241300" progId="Equation.3">
                  <p:embed/>
                  <p:pic>
                    <p:nvPicPr>
                      <p:cNvPr id="0"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7850" y="3000914"/>
                        <a:ext cx="490378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6296" name="Line 40"/>
          <p:cNvSpPr>
            <a:spLocks noChangeShapeType="1"/>
          </p:cNvSpPr>
          <p:nvPr/>
        </p:nvSpPr>
        <p:spPr bwMode="auto">
          <a:xfrm flipV="1">
            <a:off x="7008813" y="5981693"/>
            <a:ext cx="965200" cy="26988"/>
          </a:xfrm>
          <a:prstGeom prst="line">
            <a:avLst/>
          </a:prstGeom>
          <a:noFill/>
          <a:ln w="5715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8" name="Line 42"/>
          <p:cNvSpPr>
            <a:spLocks noChangeShapeType="1"/>
          </p:cNvSpPr>
          <p:nvPr/>
        </p:nvSpPr>
        <p:spPr bwMode="auto">
          <a:xfrm>
            <a:off x="6753225" y="5003793"/>
            <a:ext cx="0" cy="738188"/>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6299" name="Line 43"/>
          <p:cNvSpPr>
            <a:spLocks noChangeShapeType="1"/>
          </p:cNvSpPr>
          <p:nvPr/>
        </p:nvSpPr>
        <p:spPr bwMode="auto">
          <a:xfrm>
            <a:off x="4924425" y="5002206"/>
            <a:ext cx="1812925"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6260"/>
                                        </p:tgtEl>
                                        <p:attrNameLst>
                                          <p:attrName>style.visibility</p:attrName>
                                        </p:attrNameLst>
                                      </p:cBhvr>
                                      <p:to>
                                        <p:strVal val="visible"/>
                                      </p:to>
                                    </p:set>
                                    <p:animEffect transition="in" filter="wipe(left)">
                                      <p:cBhvr>
                                        <p:cTn id="7" dur="300"/>
                                        <p:tgtEl>
                                          <p:spTgt spid="962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96261"/>
                                        </p:tgtEl>
                                        <p:attrNameLst>
                                          <p:attrName>style.visibility</p:attrName>
                                        </p:attrNameLst>
                                      </p:cBhvr>
                                      <p:to>
                                        <p:strVal val="visible"/>
                                      </p:to>
                                    </p:set>
                                    <p:anim calcmode="lin" valueType="num">
                                      <p:cBhvr additive="base">
                                        <p:cTn id="12" dur="500" fill="hold"/>
                                        <p:tgtEl>
                                          <p:spTgt spid="96261"/>
                                        </p:tgtEl>
                                        <p:attrNameLst>
                                          <p:attrName>ppt_x</p:attrName>
                                        </p:attrNameLst>
                                      </p:cBhvr>
                                      <p:tavLst>
                                        <p:tav tm="0">
                                          <p:val>
                                            <p:strVal val="0-#ppt_w/2"/>
                                          </p:val>
                                        </p:tav>
                                        <p:tav tm="100000">
                                          <p:val>
                                            <p:strVal val="#ppt_x"/>
                                          </p:val>
                                        </p:tav>
                                      </p:tavLst>
                                    </p:anim>
                                    <p:anim calcmode="lin" valueType="num">
                                      <p:cBhvr additive="base">
                                        <p:cTn id="13" dur="500" fill="hold"/>
                                        <p:tgtEl>
                                          <p:spTgt spid="9626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96290"/>
                                        </p:tgtEl>
                                        <p:attrNameLst>
                                          <p:attrName>style.visibility</p:attrName>
                                        </p:attrNameLst>
                                      </p:cBhvr>
                                      <p:to>
                                        <p:strVal val="visible"/>
                                      </p:to>
                                    </p:set>
                                    <p:anim calcmode="lin" valueType="num">
                                      <p:cBhvr additive="base">
                                        <p:cTn id="18" dur="2000" fill="hold"/>
                                        <p:tgtEl>
                                          <p:spTgt spid="96290"/>
                                        </p:tgtEl>
                                        <p:attrNameLst>
                                          <p:attrName>ppt_x</p:attrName>
                                        </p:attrNameLst>
                                      </p:cBhvr>
                                      <p:tavLst>
                                        <p:tav tm="0">
                                          <p:val>
                                            <p:strVal val="1+#ppt_w/2"/>
                                          </p:val>
                                        </p:tav>
                                        <p:tav tm="100000">
                                          <p:val>
                                            <p:strVal val="#ppt_x"/>
                                          </p:val>
                                        </p:tav>
                                      </p:tavLst>
                                    </p:anim>
                                    <p:anim calcmode="lin" valueType="num">
                                      <p:cBhvr additive="base">
                                        <p:cTn id="19" dur="2000" fill="hold"/>
                                        <p:tgtEl>
                                          <p:spTgt spid="9629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96267"/>
                                        </p:tgtEl>
                                        <p:attrNameLst>
                                          <p:attrName>style.visibility</p:attrName>
                                        </p:attrNameLst>
                                      </p:cBhvr>
                                      <p:to>
                                        <p:strVal val="visible"/>
                                      </p:to>
                                    </p:set>
                                    <p:animEffect transition="in" filter="wipe(left)">
                                      <p:cBhvr>
                                        <p:cTn id="24" dur="300"/>
                                        <p:tgtEl>
                                          <p:spTgt spid="9626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96292"/>
                                        </p:tgtEl>
                                        <p:attrNameLst>
                                          <p:attrName>style.visibility</p:attrName>
                                        </p:attrNameLst>
                                      </p:cBhvr>
                                      <p:to>
                                        <p:strVal val="visible"/>
                                      </p:to>
                                    </p:set>
                                    <p:animEffect transition="in" filter="wipe(left)">
                                      <p:cBhvr>
                                        <p:cTn id="29" dur="2000"/>
                                        <p:tgtEl>
                                          <p:spTgt spid="9629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6296"/>
                                        </p:tgtEl>
                                        <p:attrNameLst>
                                          <p:attrName>style.visibility</p:attrName>
                                        </p:attrNameLst>
                                      </p:cBhvr>
                                      <p:to>
                                        <p:strVal val="visible"/>
                                      </p:to>
                                    </p:set>
                                    <p:animEffect transition="in" filter="wipe(left)">
                                      <p:cBhvr>
                                        <p:cTn id="34" dur="3000"/>
                                        <p:tgtEl>
                                          <p:spTgt spid="9629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96294"/>
                                        </p:tgtEl>
                                        <p:attrNameLst>
                                          <p:attrName>style.visibility</p:attrName>
                                        </p:attrNameLst>
                                      </p:cBhvr>
                                      <p:to>
                                        <p:strVal val="visible"/>
                                      </p:to>
                                    </p:set>
                                    <p:animEffect transition="in" filter="wipe(left)">
                                      <p:cBhvr>
                                        <p:cTn id="39" dur="2000"/>
                                        <p:tgtEl>
                                          <p:spTgt spid="9629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96298"/>
                                        </p:tgtEl>
                                        <p:attrNameLst>
                                          <p:attrName>style.visibility</p:attrName>
                                        </p:attrNameLst>
                                      </p:cBhvr>
                                      <p:to>
                                        <p:strVal val="visible"/>
                                      </p:to>
                                    </p:set>
                                    <p:animEffect transition="in" filter="wipe(down)">
                                      <p:cBhvr>
                                        <p:cTn id="44" dur="2000"/>
                                        <p:tgtEl>
                                          <p:spTgt spid="9629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96299"/>
                                        </p:tgtEl>
                                        <p:attrNameLst>
                                          <p:attrName>style.visibility</p:attrName>
                                        </p:attrNameLst>
                                      </p:cBhvr>
                                      <p:to>
                                        <p:strVal val="visible"/>
                                      </p:to>
                                    </p:set>
                                    <p:animEffect transition="in" filter="wipe(right)">
                                      <p:cBhvr>
                                        <p:cTn id="49" dur="2000"/>
                                        <p:tgtEl>
                                          <p:spTgt spid="9629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96295"/>
                                        </p:tgtEl>
                                        <p:attrNameLst>
                                          <p:attrName>style.visibility</p:attrName>
                                        </p:attrNameLst>
                                      </p:cBhvr>
                                      <p:to>
                                        <p:strVal val="visible"/>
                                      </p:to>
                                    </p:set>
                                    <p:animEffect transition="in" filter="wipe(left)">
                                      <p:cBhvr>
                                        <p:cTn id="54" dur="1000"/>
                                        <p:tgtEl>
                                          <p:spTgt spid="9629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2" fill="hold" grpId="0" nodeType="clickEffect">
                                  <p:stCondLst>
                                    <p:cond delay="0"/>
                                  </p:stCondLst>
                                  <p:childTnLst>
                                    <p:set>
                                      <p:cBhvr>
                                        <p:cTn id="58" dur="1" fill="hold">
                                          <p:stCondLst>
                                            <p:cond delay="0"/>
                                          </p:stCondLst>
                                        </p:cTn>
                                        <p:tgtEl>
                                          <p:spTgt spid="96291"/>
                                        </p:tgtEl>
                                        <p:attrNameLst>
                                          <p:attrName>style.visibility</p:attrName>
                                        </p:attrNameLst>
                                      </p:cBhvr>
                                      <p:to>
                                        <p:strVal val="visible"/>
                                      </p:to>
                                    </p:set>
                                    <p:anim calcmode="lin" valueType="num">
                                      <p:cBhvr>
                                        <p:cTn id="59" dur="500" fill="hold"/>
                                        <p:tgtEl>
                                          <p:spTgt spid="96291"/>
                                        </p:tgtEl>
                                        <p:attrNameLst>
                                          <p:attrName>ppt_x</p:attrName>
                                        </p:attrNameLst>
                                      </p:cBhvr>
                                      <p:tavLst>
                                        <p:tav tm="0">
                                          <p:val>
                                            <p:strVal val="#ppt_x+#ppt_w/2"/>
                                          </p:val>
                                        </p:tav>
                                        <p:tav tm="100000">
                                          <p:val>
                                            <p:strVal val="#ppt_x"/>
                                          </p:val>
                                        </p:tav>
                                      </p:tavLst>
                                    </p:anim>
                                    <p:anim calcmode="lin" valueType="num">
                                      <p:cBhvr>
                                        <p:cTn id="60" dur="500" fill="hold"/>
                                        <p:tgtEl>
                                          <p:spTgt spid="96291"/>
                                        </p:tgtEl>
                                        <p:attrNameLst>
                                          <p:attrName>ppt_y</p:attrName>
                                        </p:attrNameLst>
                                      </p:cBhvr>
                                      <p:tavLst>
                                        <p:tav tm="0">
                                          <p:val>
                                            <p:strVal val="#ppt_y"/>
                                          </p:val>
                                        </p:tav>
                                        <p:tav tm="100000">
                                          <p:val>
                                            <p:strVal val="#ppt_y"/>
                                          </p:val>
                                        </p:tav>
                                      </p:tavLst>
                                    </p:anim>
                                    <p:anim calcmode="lin" valueType="num">
                                      <p:cBhvr>
                                        <p:cTn id="61" dur="500" fill="hold"/>
                                        <p:tgtEl>
                                          <p:spTgt spid="96291"/>
                                        </p:tgtEl>
                                        <p:attrNameLst>
                                          <p:attrName>ppt_w</p:attrName>
                                        </p:attrNameLst>
                                      </p:cBhvr>
                                      <p:tavLst>
                                        <p:tav tm="0">
                                          <p:val>
                                            <p:fltVal val="0"/>
                                          </p:val>
                                        </p:tav>
                                        <p:tav tm="100000">
                                          <p:val>
                                            <p:strVal val="#ppt_w"/>
                                          </p:val>
                                        </p:tav>
                                      </p:tavLst>
                                    </p:anim>
                                    <p:anim calcmode="lin" valueType="num">
                                      <p:cBhvr>
                                        <p:cTn id="62" dur="500" fill="hold"/>
                                        <p:tgtEl>
                                          <p:spTgt spid="962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utoUpdateAnimBg="0"/>
      <p:bldP spid="96267" grpId="0" autoUpdateAnimBg="0"/>
      <p:bldP spid="96291" grpId="0" animBg="1" autoUpdateAnimBg="0"/>
      <p:bldP spid="96296" grpId="0" animBg="1"/>
      <p:bldP spid="96298" grpId="0" animBg="1"/>
      <p:bldP spid="9629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73EC025-07D9-4A70-9504-7D2D1B0B75FB}" type="slidenum">
              <a:rPr kumimoji="0" lang="zh-CN" altLang="en-US" sz="2000" smtClean="0">
                <a:solidFill>
                  <a:srgbClr val="0000FF"/>
                </a:solidFill>
              </a:rPr>
              <a:pPr eaLnBrk="1" hangingPunct="1"/>
              <a:t>24</a:t>
            </a:fld>
            <a:endParaRPr kumimoji="0" lang="en-US" altLang="zh-CN" sz="2000" smtClean="0">
              <a:solidFill>
                <a:srgbClr val="0000FF"/>
              </a:solidFill>
            </a:endParaRPr>
          </a:p>
        </p:txBody>
      </p:sp>
      <p:sp>
        <p:nvSpPr>
          <p:cNvPr id="63503" name="Text Box 15"/>
          <p:cNvSpPr txBox="1">
            <a:spLocks noChangeArrowheads="1"/>
          </p:cNvSpPr>
          <p:nvPr/>
        </p:nvSpPr>
        <p:spPr bwMode="auto">
          <a:xfrm>
            <a:off x="714804" y="389475"/>
            <a:ext cx="78851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t>对轴、孔有包容要求时，其合格条件由以下公式给出</a:t>
            </a:r>
          </a:p>
        </p:txBody>
      </p:sp>
      <p:graphicFrame>
        <p:nvGraphicFramePr>
          <p:cNvPr id="63504" name="Object 16"/>
          <p:cNvGraphicFramePr>
            <a:graphicFrameLocks noChangeAspect="1"/>
          </p:cNvGraphicFramePr>
          <p:nvPr/>
        </p:nvGraphicFramePr>
        <p:xfrm>
          <a:off x="741363" y="846138"/>
          <a:ext cx="6796087" cy="1201737"/>
        </p:xfrm>
        <a:graphic>
          <a:graphicData uri="http://schemas.openxmlformats.org/presentationml/2006/ole">
            <mc:AlternateContent xmlns:mc="http://schemas.openxmlformats.org/markup-compatibility/2006">
              <mc:Choice xmlns:v="urn:schemas-microsoft-com:vml" Requires="v">
                <p:oleObj spid="_x0000_s26728" name="公式" r:id="rId3" imgW="2730500" imgH="482600" progId="Equation.3">
                  <p:embed/>
                </p:oleObj>
              </mc:Choice>
              <mc:Fallback>
                <p:oleObj name="公式" r:id="rId3" imgW="2730500" imgH="482600"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363" y="846138"/>
                        <a:ext cx="6796087" cy="120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505" name="Object 17"/>
          <p:cNvGraphicFramePr>
            <a:graphicFrameLocks noChangeAspect="1"/>
          </p:cNvGraphicFramePr>
          <p:nvPr/>
        </p:nvGraphicFramePr>
        <p:xfrm>
          <a:off x="665163" y="2063750"/>
          <a:ext cx="7364412" cy="1201738"/>
        </p:xfrm>
        <a:graphic>
          <a:graphicData uri="http://schemas.openxmlformats.org/presentationml/2006/ole">
            <mc:AlternateContent xmlns:mc="http://schemas.openxmlformats.org/markup-compatibility/2006">
              <mc:Choice xmlns:v="urn:schemas-microsoft-com:vml" Requires="v">
                <p:oleObj spid="_x0000_s26729" name="公式" r:id="rId5" imgW="2959100" imgH="482600" progId="Equation.3">
                  <p:embed/>
                </p:oleObj>
              </mc:Choice>
              <mc:Fallback>
                <p:oleObj name="公式" r:id="rId5" imgW="2959100" imgH="482600"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163" y="2063750"/>
                        <a:ext cx="7364412" cy="120173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506" name="Object 18"/>
          <p:cNvGraphicFramePr>
            <a:graphicFrameLocks noChangeAspect="1"/>
          </p:cNvGraphicFramePr>
          <p:nvPr/>
        </p:nvGraphicFramePr>
        <p:xfrm>
          <a:off x="885825" y="3395663"/>
          <a:ext cx="6953250" cy="1201737"/>
        </p:xfrm>
        <a:graphic>
          <a:graphicData uri="http://schemas.openxmlformats.org/presentationml/2006/ole">
            <mc:AlternateContent xmlns:mc="http://schemas.openxmlformats.org/markup-compatibility/2006">
              <mc:Choice xmlns:v="urn:schemas-microsoft-com:vml" Requires="v">
                <p:oleObj spid="_x0000_s26730" name="公式" r:id="rId7" imgW="2794000" imgH="482600" progId="Equation.3">
                  <p:embed/>
                </p:oleObj>
              </mc:Choice>
              <mc:Fallback>
                <p:oleObj name="公式" r:id="rId7" imgW="2794000" imgH="482600"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5825" y="3395663"/>
                        <a:ext cx="6953250" cy="1201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507" name="Object 19"/>
          <p:cNvGraphicFramePr>
            <a:graphicFrameLocks noChangeAspect="1"/>
          </p:cNvGraphicFramePr>
          <p:nvPr/>
        </p:nvGraphicFramePr>
        <p:xfrm>
          <a:off x="715963" y="4724400"/>
          <a:ext cx="7489825" cy="1201738"/>
        </p:xfrm>
        <a:graphic>
          <a:graphicData uri="http://schemas.openxmlformats.org/presentationml/2006/ole">
            <mc:AlternateContent xmlns:mc="http://schemas.openxmlformats.org/markup-compatibility/2006">
              <mc:Choice xmlns:v="urn:schemas-microsoft-com:vml" Requires="v">
                <p:oleObj spid="_x0000_s26731" name="公式" r:id="rId9" imgW="3009900" imgH="482600" progId="Equation.3">
                  <p:embed/>
                </p:oleObj>
              </mc:Choice>
              <mc:Fallback>
                <p:oleObj name="公式" r:id="rId9" imgW="3009900" imgH="482600"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963" y="4724400"/>
                        <a:ext cx="7489825" cy="1201738"/>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503"/>
                                        </p:tgtEl>
                                        <p:attrNameLst>
                                          <p:attrName>style.visibility</p:attrName>
                                        </p:attrNameLst>
                                      </p:cBhvr>
                                      <p:to>
                                        <p:strVal val="visible"/>
                                      </p:to>
                                    </p:set>
                                    <p:animEffect transition="in" filter="wipe(left)">
                                      <p:cBhvr>
                                        <p:cTn id="7" dur="2000"/>
                                        <p:tgtEl>
                                          <p:spTgt spid="635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3504"/>
                                        </p:tgtEl>
                                        <p:attrNameLst>
                                          <p:attrName>style.visibility</p:attrName>
                                        </p:attrNameLst>
                                      </p:cBhvr>
                                      <p:to>
                                        <p:strVal val="visible"/>
                                      </p:to>
                                    </p:set>
                                    <p:animEffect transition="in" filter="wipe(left)">
                                      <p:cBhvr>
                                        <p:cTn id="12" dur="2000"/>
                                        <p:tgtEl>
                                          <p:spTgt spid="635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3505"/>
                                        </p:tgtEl>
                                        <p:attrNameLst>
                                          <p:attrName>style.visibility</p:attrName>
                                        </p:attrNameLst>
                                      </p:cBhvr>
                                      <p:to>
                                        <p:strVal val="visible"/>
                                      </p:to>
                                    </p:set>
                                    <p:animEffect transition="in" filter="wipe(left)">
                                      <p:cBhvr>
                                        <p:cTn id="17" dur="2000"/>
                                        <p:tgtEl>
                                          <p:spTgt spid="635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3506"/>
                                        </p:tgtEl>
                                        <p:attrNameLst>
                                          <p:attrName>style.visibility</p:attrName>
                                        </p:attrNameLst>
                                      </p:cBhvr>
                                      <p:to>
                                        <p:strVal val="visible"/>
                                      </p:to>
                                    </p:set>
                                    <p:animEffect transition="in" filter="wipe(left)">
                                      <p:cBhvr>
                                        <p:cTn id="22" dur="2000"/>
                                        <p:tgtEl>
                                          <p:spTgt spid="635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3507"/>
                                        </p:tgtEl>
                                        <p:attrNameLst>
                                          <p:attrName>style.visibility</p:attrName>
                                        </p:attrNameLst>
                                      </p:cBhvr>
                                      <p:to>
                                        <p:strVal val="visible"/>
                                      </p:to>
                                    </p:set>
                                    <p:animEffect transition="in" filter="wipe(left)">
                                      <p:cBhvr>
                                        <p:cTn id="27" dur="2000"/>
                                        <p:tgtEl>
                                          <p:spTgt spid="63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80F150A-2E42-46CC-9672-352082255E6B}" type="slidenum">
              <a:rPr kumimoji="0" lang="zh-CN" altLang="en-US" sz="2000" smtClean="0">
                <a:solidFill>
                  <a:srgbClr val="0000FF"/>
                </a:solidFill>
              </a:rPr>
              <a:pPr eaLnBrk="1" hangingPunct="1"/>
              <a:t>25</a:t>
            </a:fld>
            <a:endParaRPr kumimoji="0" lang="en-US" altLang="zh-CN" sz="2000" smtClean="0">
              <a:solidFill>
                <a:srgbClr val="0000FF"/>
              </a:solidFill>
            </a:endParaRPr>
          </a:p>
        </p:txBody>
      </p:sp>
      <p:sp>
        <p:nvSpPr>
          <p:cNvPr id="12300" name="Text Box 12"/>
          <p:cNvSpPr txBox="1">
            <a:spLocks noChangeArrowheads="1"/>
          </p:cNvSpPr>
          <p:nvPr/>
        </p:nvSpPr>
        <p:spPr bwMode="auto">
          <a:xfrm>
            <a:off x="839882" y="1077597"/>
            <a:ext cx="39417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其合格条件为</a:t>
            </a:r>
          </a:p>
        </p:txBody>
      </p:sp>
      <p:sp>
        <p:nvSpPr>
          <p:cNvPr id="12302" name="Text Box 14"/>
          <p:cNvSpPr txBox="1">
            <a:spLocks noChangeArrowheads="1"/>
          </p:cNvSpPr>
          <p:nvPr/>
        </p:nvSpPr>
        <p:spPr bwMode="auto">
          <a:xfrm>
            <a:off x="714469" y="536259"/>
            <a:ext cx="41862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例如图</a:t>
            </a:r>
            <a:r>
              <a:rPr lang="en-US" altLang="zh-CN" sz="2800" b="1" dirty="0"/>
              <a:t>4.30(a)</a:t>
            </a:r>
            <a:r>
              <a:rPr lang="zh-CN" altLang="en-US" sz="2800" b="1" dirty="0"/>
              <a:t>所示。</a:t>
            </a:r>
          </a:p>
        </p:txBody>
      </p:sp>
      <p:graphicFrame>
        <p:nvGraphicFramePr>
          <p:cNvPr id="12303" name="Object 15"/>
          <p:cNvGraphicFramePr>
            <a:graphicFrameLocks noChangeAspect="1"/>
          </p:cNvGraphicFramePr>
          <p:nvPr>
            <p:extLst>
              <p:ext uri="{D42A27DB-BD31-4B8C-83A1-F6EECF244321}">
                <p14:modId xmlns:p14="http://schemas.microsoft.com/office/powerpoint/2010/main" val="632713423"/>
              </p:ext>
            </p:extLst>
          </p:nvPr>
        </p:nvGraphicFramePr>
        <p:xfrm>
          <a:off x="879725" y="1723786"/>
          <a:ext cx="3013075" cy="2046288"/>
        </p:xfrm>
        <a:graphic>
          <a:graphicData uri="http://schemas.openxmlformats.org/presentationml/2006/ole">
            <mc:AlternateContent xmlns:mc="http://schemas.openxmlformats.org/markup-compatibility/2006">
              <mc:Choice xmlns:v="urn:schemas-microsoft-com:vml" Requires="v">
                <p:oleObj spid="_x0000_s27712" name="公式" r:id="rId3" imgW="990360" imgH="672840" progId="Equation.3">
                  <p:embed/>
                </p:oleObj>
              </mc:Choice>
              <mc:Fallback>
                <p:oleObj name="公式" r:id="rId3" imgW="990360" imgH="672840" progId="Equation.3">
                  <p:embed/>
                  <p:pic>
                    <p:nvPicPr>
                      <p:cNvPr id="0" name="Object 15"/>
                      <p:cNvPicPr>
                        <a:picLocks noChangeAspect="1" noChangeArrowheads="1"/>
                      </p:cNvPicPr>
                      <p:nvPr/>
                    </p:nvPicPr>
                    <p:blipFill>
                      <a:blip r:embed="rId4"/>
                      <a:srcRect/>
                      <a:stretch>
                        <a:fillRect/>
                      </a:stretch>
                    </p:blipFill>
                    <p:spPr bwMode="auto">
                      <a:xfrm>
                        <a:off x="879725" y="1723786"/>
                        <a:ext cx="3013075" cy="204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304" name="Object 16"/>
          <p:cNvGraphicFramePr>
            <a:graphicFrameLocks noChangeAspect="1"/>
          </p:cNvGraphicFramePr>
          <p:nvPr/>
        </p:nvGraphicFramePr>
        <p:xfrm>
          <a:off x="673100" y="3900488"/>
          <a:ext cx="6524625" cy="695325"/>
        </p:xfrm>
        <a:graphic>
          <a:graphicData uri="http://schemas.openxmlformats.org/presentationml/2006/ole">
            <mc:AlternateContent xmlns:mc="http://schemas.openxmlformats.org/markup-compatibility/2006">
              <mc:Choice xmlns:v="urn:schemas-microsoft-com:vml" Requires="v">
                <p:oleObj spid="_x0000_s27713" name="公式" r:id="rId5" imgW="2146300" imgH="228600" progId="Equation.3">
                  <p:embed/>
                </p:oleObj>
              </mc:Choice>
              <mc:Fallback>
                <p:oleObj name="公式" r:id="rId5" imgW="2146300" imgH="22860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100" y="3900488"/>
                        <a:ext cx="6524625"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308" name="Text Box 20"/>
          <p:cNvSpPr txBox="1">
            <a:spLocks noChangeArrowheads="1"/>
          </p:cNvSpPr>
          <p:nvPr/>
        </p:nvSpPr>
        <p:spPr bwMode="auto">
          <a:xfrm>
            <a:off x="617538" y="4672013"/>
            <a:ext cx="8218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00"/>
                </a:solidFill>
              </a:rPr>
              <a:t>应用</a:t>
            </a:r>
            <a:r>
              <a:rPr lang="zh-CN" altLang="en-US" b="1"/>
              <a:t>：</a:t>
            </a:r>
            <a:r>
              <a:rPr lang="zh-CN" altLang="en-US" sz="2800" b="1"/>
              <a:t>包容要求应用于有配合性质要求的要素。       </a:t>
            </a:r>
          </a:p>
        </p:txBody>
      </p:sp>
      <p:sp>
        <p:nvSpPr>
          <p:cNvPr id="12309" name="Text Box 21"/>
          <p:cNvSpPr txBox="1">
            <a:spLocks noChangeArrowheads="1"/>
          </p:cNvSpPr>
          <p:nvPr/>
        </p:nvSpPr>
        <p:spPr bwMode="auto">
          <a:xfrm>
            <a:off x="615950" y="5346700"/>
            <a:ext cx="76596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3300"/>
                </a:solidFill>
              </a:rPr>
              <a:t>检测</a:t>
            </a:r>
            <a:r>
              <a:rPr lang="zh-CN" altLang="en-US" b="1"/>
              <a:t>：</a:t>
            </a:r>
            <a:r>
              <a:rPr lang="zh-CN" altLang="en-US" sz="2800" b="1"/>
              <a:t>包容要求一般用光滑极限极限量规检验。</a:t>
            </a:r>
          </a:p>
        </p:txBody>
      </p:sp>
      <p:grpSp>
        <p:nvGrpSpPr>
          <p:cNvPr id="12337" name="Group 49"/>
          <p:cNvGrpSpPr>
            <a:grpSpLocks/>
          </p:cNvGrpSpPr>
          <p:nvPr/>
        </p:nvGrpSpPr>
        <p:grpSpPr bwMode="auto">
          <a:xfrm>
            <a:off x="4516438" y="496888"/>
            <a:ext cx="4098925" cy="3352800"/>
            <a:chOff x="2685" y="313"/>
            <a:chExt cx="2582" cy="2112"/>
          </a:xfrm>
        </p:grpSpPr>
        <p:pic>
          <p:nvPicPr>
            <p:cNvPr id="27658" name="Picture 4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85" y="313"/>
              <a:ext cx="2582" cy="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9" name="Text Box 48"/>
            <p:cNvSpPr txBox="1">
              <a:spLocks noChangeArrowheads="1"/>
            </p:cNvSpPr>
            <p:nvPr/>
          </p:nvSpPr>
          <p:spPr bwMode="auto">
            <a:xfrm>
              <a:off x="3209" y="2064"/>
              <a:ext cx="1892" cy="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图</a:t>
              </a:r>
              <a:r>
                <a:rPr lang="en-US" altLang="zh-CN" b="1"/>
                <a:t>4.30</a:t>
              </a:r>
              <a:r>
                <a:rPr lang="zh-CN" altLang="en-US" b="1"/>
                <a:t>（</a:t>
              </a:r>
              <a:r>
                <a:rPr lang="en-US" altLang="zh-CN" b="1"/>
                <a:t>a) </a:t>
              </a:r>
              <a:r>
                <a:rPr lang="zh-CN" altLang="en-US" b="1"/>
                <a:t>包容要求</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02"/>
                                        </p:tgtEl>
                                        <p:attrNameLst>
                                          <p:attrName>style.visibility</p:attrName>
                                        </p:attrNameLst>
                                      </p:cBhvr>
                                      <p:to>
                                        <p:strVal val="visible"/>
                                      </p:to>
                                    </p:set>
                                    <p:animEffect transition="in" filter="wipe(left)">
                                      <p:cBhvr>
                                        <p:cTn id="7" dur="300"/>
                                        <p:tgtEl>
                                          <p:spTgt spid="123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337"/>
                                        </p:tgtEl>
                                        <p:attrNameLst>
                                          <p:attrName>style.visibility</p:attrName>
                                        </p:attrNameLst>
                                      </p:cBhvr>
                                      <p:to>
                                        <p:strVal val="visible"/>
                                      </p:to>
                                    </p:set>
                                    <p:anim calcmode="lin" valueType="num">
                                      <p:cBhvr additive="base">
                                        <p:cTn id="12" dur="2000" fill="hold"/>
                                        <p:tgtEl>
                                          <p:spTgt spid="12337"/>
                                        </p:tgtEl>
                                        <p:attrNameLst>
                                          <p:attrName>ppt_x</p:attrName>
                                        </p:attrNameLst>
                                      </p:cBhvr>
                                      <p:tavLst>
                                        <p:tav tm="0">
                                          <p:val>
                                            <p:strVal val="1+#ppt_w/2"/>
                                          </p:val>
                                        </p:tav>
                                        <p:tav tm="100000">
                                          <p:val>
                                            <p:strVal val="#ppt_x"/>
                                          </p:val>
                                        </p:tav>
                                      </p:tavLst>
                                    </p:anim>
                                    <p:anim calcmode="lin" valueType="num">
                                      <p:cBhvr additive="base">
                                        <p:cTn id="13" dur="2000" fill="hold"/>
                                        <p:tgtEl>
                                          <p:spTgt spid="1233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00"/>
                                        </p:tgtEl>
                                        <p:attrNameLst>
                                          <p:attrName>style.visibility</p:attrName>
                                        </p:attrNameLst>
                                      </p:cBhvr>
                                      <p:to>
                                        <p:strVal val="visible"/>
                                      </p:to>
                                    </p:set>
                                    <p:animEffect transition="in" filter="wipe(left)">
                                      <p:cBhvr>
                                        <p:cTn id="18" dur="300"/>
                                        <p:tgtEl>
                                          <p:spTgt spid="1230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2303"/>
                                        </p:tgtEl>
                                        <p:attrNameLst>
                                          <p:attrName>style.visibility</p:attrName>
                                        </p:attrNameLst>
                                      </p:cBhvr>
                                      <p:to>
                                        <p:strVal val="visible"/>
                                      </p:to>
                                    </p:set>
                                    <p:animEffect transition="in" filter="wipe(left)">
                                      <p:cBhvr>
                                        <p:cTn id="23" dur="500"/>
                                        <p:tgtEl>
                                          <p:spTgt spid="1230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2304"/>
                                        </p:tgtEl>
                                        <p:attrNameLst>
                                          <p:attrName>style.visibility</p:attrName>
                                        </p:attrNameLst>
                                      </p:cBhvr>
                                      <p:to>
                                        <p:strVal val="visible"/>
                                      </p:to>
                                    </p:set>
                                    <p:animEffect transition="in" filter="wipe(left)">
                                      <p:cBhvr>
                                        <p:cTn id="28" dur="500"/>
                                        <p:tgtEl>
                                          <p:spTgt spid="1230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2308"/>
                                        </p:tgtEl>
                                        <p:attrNameLst>
                                          <p:attrName>style.visibility</p:attrName>
                                        </p:attrNameLst>
                                      </p:cBhvr>
                                      <p:to>
                                        <p:strVal val="visible"/>
                                      </p:to>
                                    </p:set>
                                    <p:animEffect transition="in" filter="wipe(left)">
                                      <p:cBhvr>
                                        <p:cTn id="33" dur="300"/>
                                        <p:tgtEl>
                                          <p:spTgt spid="1230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12309"/>
                                        </p:tgtEl>
                                        <p:attrNameLst>
                                          <p:attrName>style.visibility</p:attrName>
                                        </p:attrNameLst>
                                      </p:cBhvr>
                                      <p:to>
                                        <p:strVal val="visible"/>
                                      </p:to>
                                    </p:set>
                                    <p:animEffect transition="in" filter="wipe(left)">
                                      <p:cBhvr>
                                        <p:cTn id="38" dur="300"/>
                                        <p:tgtEl>
                                          <p:spTgt spid="12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0" grpId="0" autoUpdateAnimBg="0"/>
      <p:bldP spid="12302" grpId="0" autoUpdateAnimBg="0"/>
      <p:bldP spid="12308" grpId="0" autoUpdateAnimBg="0"/>
      <p:bldP spid="12309"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BE5AD28-A29D-4DD2-AE09-05BC22E5D91D}" type="slidenum">
              <a:rPr kumimoji="0" lang="zh-CN" altLang="en-US" sz="2000" smtClean="0">
                <a:solidFill>
                  <a:srgbClr val="0000FF"/>
                </a:solidFill>
              </a:rPr>
              <a:pPr eaLnBrk="1" hangingPunct="1"/>
              <a:t>26</a:t>
            </a:fld>
            <a:endParaRPr kumimoji="0" lang="en-US" altLang="zh-CN" sz="2000" smtClean="0">
              <a:solidFill>
                <a:srgbClr val="0000FF"/>
              </a:solidFill>
            </a:endParaRPr>
          </a:p>
        </p:txBody>
      </p:sp>
      <p:grpSp>
        <p:nvGrpSpPr>
          <p:cNvPr id="98316" name="Group 12"/>
          <p:cNvGrpSpPr>
            <a:grpSpLocks/>
          </p:cNvGrpSpPr>
          <p:nvPr/>
        </p:nvGrpSpPr>
        <p:grpSpPr bwMode="auto">
          <a:xfrm>
            <a:off x="242888" y="357722"/>
            <a:ext cx="8561387" cy="1508125"/>
            <a:chOff x="153" y="150"/>
            <a:chExt cx="5393" cy="950"/>
          </a:xfrm>
        </p:grpSpPr>
        <p:sp>
          <p:nvSpPr>
            <p:cNvPr id="28682" name="Text Box 4"/>
            <p:cNvSpPr txBox="1">
              <a:spLocks noChangeArrowheads="1"/>
            </p:cNvSpPr>
            <p:nvPr/>
          </p:nvSpPr>
          <p:spPr bwMode="auto">
            <a:xfrm>
              <a:off x="153" y="150"/>
              <a:ext cx="5347" cy="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a:t>        </a:t>
              </a:r>
              <a:r>
                <a:rPr lang="zh-CN" altLang="en-US" b="1" dirty="0"/>
                <a:t>例</a:t>
              </a:r>
              <a:r>
                <a:rPr lang="en-US" altLang="zh-CN" b="1" dirty="0"/>
                <a:t>4.2 </a:t>
              </a:r>
              <a:r>
                <a:rPr lang="zh-CN" altLang="en-US" b="1" dirty="0"/>
                <a:t>按尺寸                     加工一个轴，加工后测得轴的</a:t>
              </a:r>
              <a:r>
                <a:rPr lang="en-US" altLang="zh-CN" b="1" dirty="0"/>
                <a:t>  </a:t>
              </a:r>
              <a:r>
                <a:rPr lang="zh-CN" altLang="en-US" b="1" dirty="0"/>
                <a:t>实际尺寸</a:t>
              </a:r>
              <a:r>
                <a:rPr lang="zh-CN" altLang="en-US" dirty="0"/>
                <a:t>             </a:t>
              </a:r>
            </a:p>
          </p:txBody>
        </p:sp>
        <p:graphicFrame>
          <p:nvGraphicFramePr>
            <p:cNvPr id="28683" name="Object 6"/>
            <p:cNvGraphicFramePr>
              <a:graphicFrameLocks noChangeAspect="1"/>
            </p:cNvGraphicFramePr>
            <p:nvPr/>
          </p:nvGraphicFramePr>
          <p:xfrm>
            <a:off x="223" y="781"/>
            <a:ext cx="2638" cy="319"/>
          </p:xfrm>
          <a:graphic>
            <a:graphicData uri="http://schemas.openxmlformats.org/presentationml/2006/ole">
              <mc:AlternateContent xmlns:mc="http://schemas.openxmlformats.org/markup-compatibility/2006">
                <mc:Choice xmlns:v="urn:schemas-microsoft-com:vml" Requires="v">
                  <p:oleObj spid="_x0000_s28807" name="公式" r:id="rId3" imgW="1473200" imgH="203200" progId="Equation.3">
                    <p:embed/>
                  </p:oleObj>
                </mc:Choice>
                <mc:Fallback>
                  <p:oleObj name="公式" r:id="rId3" imgW="1473200" imgH="203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 y="781"/>
                          <a:ext cx="2638" cy="3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868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3" y="160"/>
              <a:ext cx="298"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8685" name="Object 9"/>
            <p:cNvGraphicFramePr>
              <a:graphicFrameLocks noChangeAspect="1"/>
            </p:cNvGraphicFramePr>
            <p:nvPr/>
          </p:nvGraphicFramePr>
          <p:xfrm>
            <a:off x="1031" y="483"/>
            <a:ext cx="4515" cy="305"/>
          </p:xfrm>
          <a:graphic>
            <a:graphicData uri="http://schemas.openxmlformats.org/presentationml/2006/ole">
              <mc:AlternateContent xmlns:mc="http://schemas.openxmlformats.org/markup-compatibility/2006">
                <mc:Choice xmlns:v="urn:schemas-microsoft-com:vml" Requires="v">
                  <p:oleObj spid="_x0000_s28808" name="公式" r:id="rId6" imgW="3378200" imgH="228600" progId="Equation.3">
                    <p:embed/>
                  </p:oleObj>
                </mc:Choice>
                <mc:Fallback>
                  <p:oleObj name="公式" r:id="rId6" imgW="3378200" imgH="22860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1" y="483"/>
                          <a:ext cx="4515" cy="3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686" name="Object 10"/>
            <p:cNvGraphicFramePr>
              <a:graphicFrameLocks noChangeAspect="1"/>
            </p:cNvGraphicFramePr>
            <p:nvPr/>
          </p:nvGraphicFramePr>
          <p:xfrm>
            <a:off x="1652" y="194"/>
            <a:ext cx="659" cy="268"/>
          </p:xfrm>
          <a:graphic>
            <a:graphicData uri="http://schemas.openxmlformats.org/presentationml/2006/ole">
              <mc:AlternateContent xmlns:mc="http://schemas.openxmlformats.org/markup-compatibility/2006">
                <mc:Choice xmlns:v="urn:schemas-microsoft-com:vml" Requires="v">
                  <p:oleObj spid="_x0000_s28809" name="公式" r:id="rId8" imgW="520474" imgH="241195" progId="Equation.3">
                    <p:embed/>
                  </p:oleObj>
                </mc:Choice>
                <mc:Fallback>
                  <p:oleObj name="公式" r:id="rId8" imgW="520474" imgH="241195"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2" y="194"/>
                          <a:ext cx="659" cy="2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98315" name="Object 11"/>
          <p:cNvGraphicFramePr>
            <a:graphicFrameLocks noChangeAspect="1"/>
          </p:cNvGraphicFramePr>
          <p:nvPr>
            <p:extLst>
              <p:ext uri="{D42A27DB-BD31-4B8C-83A1-F6EECF244321}">
                <p14:modId xmlns:p14="http://schemas.microsoft.com/office/powerpoint/2010/main" val="3425074340"/>
              </p:ext>
            </p:extLst>
          </p:nvPr>
        </p:nvGraphicFramePr>
        <p:xfrm>
          <a:off x="2792413" y="2394485"/>
          <a:ext cx="4271962" cy="479425"/>
        </p:xfrm>
        <a:graphic>
          <a:graphicData uri="http://schemas.openxmlformats.org/presentationml/2006/ole">
            <mc:AlternateContent xmlns:mc="http://schemas.openxmlformats.org/markup-compatibility/2006">
              <mc:Choice xmlns:v="urn:schemas-microsoft-com:vml" Requires="v">
                <p:oleObj spid="_x0000_s28810" name="公式" r:id="rId10" imgW="1790700" imgH="228600" progId="Equation.3">
                  <p:embed/>
                </p:oleObj>
              </mc:Choice>
              <mc:Fallback>
                <p:oleObj name="公式" r:id="rId10" imgW="1790700" imgH="228600" progId="Equation.3">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92413" y="2394485"/>
                        <a:ext cx="4271962"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17" name="Text Box 13"/>
          <p:cNvSpPr txBox="1">
            <a:spLocks noChangeArrowheads="1"/>
          </p:cNvSpPr>
          <p:nvPr/>
        </p:nvSpPr>
        <p:spPr bwMode="auto">
          <a:xfrm>
            <a:off x="693738" y="1865847"/>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解   按包容要求来判断。</a:t>
            </a:r>
          </a:p>
        </p:txBody>
      </p:sp>
      <p:sp>
        <p:nvSpPr>
          <p:cNvPr id="98318" name="Text Box 14"/>
          <p:cNvSpPr txBox="1">
            <a:spLocks noChangeArrowheads="1"/>
          </p:cNvSpPr>
          <p:nvPr/>
        </p:nvSpPr>
        <p:spPr bwMode="auto">
          <a:xfrm>
            <a:off x="788988" y="2364322"/>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依题意可得</a:t>
            </a:r>
          </a:p>
        </p:txBody>
      </p:sp>
      <p:sp>
        <p:nvSpPr>
          <p:cNvPr id="98319" name="Text Box 15"/>
          <p:cNvSpPr txBox="1">
            <a:spLocks noChangeArrowheads="1"/>
          </p:cNvSpPr>
          <p:nvPr/>
        </p:nvSpPr>
        <p:spPr bwMode="auto">
          <a:xfrm>
            <a:off x="884238" y="2775643"/>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由式（</a:t>
            </a:r>
            <a:r>
              <a:rPr lang="en-US" altLang="zh-CN" b="1" dirty="0"/>
              <a:t>4.14</a:t>
            </a:r>
            <a:r>
              <a:rPr lang="zh-CN" altLang="en-US" b="1" dirty="0"/>
              <a:t>）</a:t>
            </a:r>
          </a:p>
        </p:txBody>
      </p:sp>
      <p:graphicFrame>
        <p:nvGraphicFramePr>
          <p:cNvPr id="98324" name="Object 20"/>
          <p:cNvGraphicFramePr>
            <a:graphicFrameLocks noChangeAspect="1"/>
          </p:cNvGraphicFramePr>
          <p:nvPr>
            <p:extLst>
              <p:ext uri="{D42A27DB-BD31-4B8C-83A1-F6EECF244321}">
                <p14:modId xmlns:p14="http://schemas.microsoft.com/office/powerpoint/2010/main" val="355490140"/>
              </p:ext>
            </p:extLst>
          </p:nvPr>
        </p:nvGraphicFramePr>
        <p:xfrm>
          <a:off x="974725" y="3227364"/>
          <a:ext cx="7199313" cy="2047875"/>
        </p:xfrm>
        <a:graphic>
          <a:graphicData uri="http://schemas.openxmlformats.org/presentationml/2006/ole">
            <mc:AlternateContent xmlns:mc="http://schemas.openxmlformats.org/markup-compatibility/2006">
              <mc:Choice xmlns:v="urn:schemas-microsoft-com:vml" Requires="v">
                <p:oleObj spid="_x0000_s28811" name="公式" r:id="rId12" imgW="2197100" imgH="711200" progId="Equation.3">
                  <p:embed/>
                </p:oleObj>
              </mc:Choice>
              <mc:Fallback>
                <p:oleObj name="公式" r:id="rId12" imgW="2197100" imgH="711200" progId="Equation.3">
                  <p:embed/>
                  <p:pic>
                    <p:nvPicPr>
                      <p:cNvPr id="0" name="Object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74725" y="3227364"/>
                        <a:ext cx="7199313" cy="204787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25" name="Text Box 21"/>
          <p:cNvSpPr txBox="1">
            <a:spLocks noChangeArrowheads="1"/>
          </p:cNvSpPr>
          <p:nvPr/>
        </p:nvSpPr>
        <p:spPr bwMode="auto">
          <a:xfrm>
            <a:off x="478172" y="5322864"/>
            <a:ext cx="82581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可见满足式（</a:t>
            </a:r>
            <a:r>
              <a:rPr lang="en-US" altLang="zh-CN" b="1" dirty="0"/>
              <a:t>4.14</a:t>
            </a:r>
            <a:r>
              <a:rPr lang="zh-CN" altLang="en-US" b="1" dirty="0"/>
              <a:t>）要求，即体外作用尺寸不超出轴最大实体尺寸和实际尺寸不超出其最小实体尺寸。</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98316"/>
                                        </p:tgtEl>
                                        <p:attrNameLst>
                                          <p:attrName>style.visibility</p:attrName>
                                        </p:attrNameLst>
                                      </p:cBhvr>
                                      <p:to>
                                        <p:strVal val="visible"/>
                                      </p:to>
                                    </p:set>
                                    <p:animEffect transition="in" filter="wipe(left)">
                                      <p:cBhvr>
                                        <p:cTn id="7" dur="2000"/>
                                        <p:tgtEl>
                                          <p:spTgt spid="98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8317"/>
                                        </p:tgtEl>
                                        <p:attrNameLst>
                                          <p:attrName>style.visibility</p:attrName>
                                        </p:attrNameLst>
                                      </p:cBhvr>
                                      <p:to>
                                        <p:strVal val="visible"/>
                                      </p:to>
                                    </p:set>
                                    <p:animEffect transition="in" filter="wipe(left)">
                                      <p:cBhvr>
                                        <p:cTn id="12" dur="2000"/>
                                        <p:tgtEl>
                                          <p:spTgt spid="983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8318"/>
                                        </p:tgtEl>
                                        <p:attrNameLst>
                                          <p:attrName>style.visibility</p:attrName>
                                        </p:attrNameLst>
                                      </p:cBhvr>
                                      <p:to>
                                        <p:strVal val="visible"/>
                                      </p:to>
                                    </p:set>
                                    <p:animEffect transition="in" filter="wipe(left)">
                                      <p:cBhvr>
                                        <p:cTn id="17" dur="2000"/>
                                        <p:tgtEl>
                                          <p:spTgt spid="9831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98315"/>
                                        </p:tgtEl>
                                        <p:attrNameLst>
                                          <p:attrName>style.visibility</p:attrName>
                                        </p:attrNameLst>
                                      </p:cBhvr>
                                      <p:to>
                                        <p:strVal val="visible"/>
                                      </p:to>
                                    </p:set>
                                    <p:animEffect transition="in" filter="wipe(left)">
                                      <p:cBhvr>
                                        <p:cTn id="22" dur="2000"/>
                                        <p:tgtEl>
                                          <p:spTgt spid="983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8319"/>
                                        </p:tgtEl>
                                        <p:attrNameLst>
                                          <p:attrName>style.visibility</p:attrName>
                                        </p:attrNameLst>
                                      </p:cBhvr>
                                      <p:to>
                                        <p:strVal val="visible"/>
                                      </p:to>
                                    </p:set>
                                    <p:animEffect transition="in" filter="wipe(left)">
                                      <p:cBhvr>
                                        <p:cTn id="27" dur="2000"/>
                                        <p:tgtEl>
                                          <p:spTgt spid="9831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98324"/>
                                        </p:tgtEl>
                                        <p:attrNameLst>
                                          <p:attrName>style.visibility</p:attrName>
                                        </p:attrNameLst>
                                      </p:cBhvr>
                                      <p:to>
                                        <p:strVal val="visible"/>
                                      </p:to>
                                    </p:set>
                                    <p:animEffect transition="in" filter="wipe(left)">
                                      <p:cBhvr>
                                        <p:cTn id="32" dur="2000"/>
                                        <p:tgtEl>
                                          <p:spTgt spid="9832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8325"/>
                                        </p:tgtEl>
                                        <p:attrNameLst>
                                          <p:attrName>style.visibility</p:attrName>
                                        </p:attrNameLst>
                                      </p:cBhvr>
                                      <p:to>
                                        <p:strVal val="visible"/>
                                      </p:to>
                                    </p:set>
                                    <p:animEffect transition="in" filter="wipe(left)">
                                      <p:cBhvr>
                                        <p:cTn id="37" dur="2000"/>
                                        <p:tgtEl>
                                          <p:spTgt spid="98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7" grpId="0"/>
      <p:bldP spid="98318" grpId="0"/>
      <p:bldP spid="98319" grpId="0"/>
      <p:bldP spid="983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BE8EEF4-284E-4C4D-976C-8D48654CFEE1}" type="slidenum">
              <a:rPr kumimoji="0" lang="zh-CN" altLang="en-US" sz="2000" smtClean="0">
                <a:solidFill>
                  <a:srgbClr val="0000FF"/>
                </a:solidFill>
              </a:rPr>
              <a:pPr eaLnBrk="1" hangingPunct="1"/>
              <a:t>27</a:t>
            </a:fld>
            <a:endParaRPr kumimoji="0" lang="en-US" altLang="zh-CN" sz="2000" smtClean="0">
              <a:solidFill>
                <a:srgbClr val="0000FF"/>
              </a:solidFill>
            </a:endParaRPr>
          </a:p>
        </p:txBody>
      </p:sp>
      <p:graphicFrame>
        <p:nvGraphicFramePr>
          <p:cNvPr id="11336" name="Object 72"/>
          <p:cNvGraphicFramePr>
            <a:graphicFrameLocks noChangeAspect="1"/>
          </p:cNvGraphicFramePr>
          <p:nvPr>
            <p:extLst>
              <p:ext uri="{D42A27DB-BD31-4B8C-83A1-F6EECF244321}">
                <p14:modId xmlns:p14="http://schemas.microsoft.com/office/powerpoint/2010/main" val="2843991725"/>
              </p:ext>
            </p:extLst>
          </p:nvPr>
        </p:nvGraphicFramePr>
        <p:xfrm>
          <a:off x="2919950" y="2468412"/>
          <a:ext cx="4452937" cy="577850"/>
        </p:xfrm>
        <a:graphic>
          <a:graphicData uri="http://schemas.openxmlformats.org/presentationml/2006/ole">
            <mc:AlternateContent xmlns:mc="http://schemas.openxmlformats.org/markup-compatibility/2006">
              <mc:Choice xmlns:v="urn:schemas-microsoft-com:vml" Requires="v">
                <p:oleObj spid="_x0000_s29786" name="公式" r:id="rId3" imgW="1765300" imgH="228600" progId="Equation.3">
                  <p:embed/>
                </p:oleObj>
              </mc:Choice>
              <mc:Fallback>
                <p:oleObj name="公式" r:id="rId3" imgW="1765300" imgH="228600" progId="Equation.3">
                  <p:embed/>
                  <p:pic>
                    <p:nvPicPr>
                      <p:cNvPr id="0" name="Object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950" y="2468412"/>
                        <a:ext cx="4452937"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352" name="Group 88"/>
          <p:cNvGrpSpPr>
            <a:grpSpLocks/>
          </p:cNvGrpSpPr>
          <p:nvPr/>
        </p:nvGrpSpPr>
        <p:grpSpPr bwMode="auto">
          <a:xfrm>
            <a:off x="357927" y="449291"/>
            <a:ext cx="8169275" cy="1476375"/>
            <a:chOff x="120" y="130"/>
            <a:chExt cx="5146" cy="930"/>
          </a:xfrm>
        </p:grpSpPr>
        <p:graphicFrame>
          <p:nvGraphicFramePr>
            <p:cNvPr id="29706" name="Object 80"/>
            <p:cNvGraphicFramePr>
              <a:graphicFrameLocks noChangeAspect="1"/>
            </p:cNvGraphicFramePr>
            <p:nvPr/>
          </p:nvGraphicFramePr>
          <p:xfrm>
            <a:off x="120" y="137"/>
            <a:ext cx="5146" cy="923"/>
          </p:xfrm>
          <a:graphic>
            <a:graphicData uri="http://schemas.openxmlformats.org/presentationml/2006/ole">
              <mc:AlternateContent xmlns:mc="http://schemas.openxmlformats.org/markup-compatibility/2006">
                <mc:Choice xmlns:v="urn:schemas-microsoft-com:vml" Requires="v">
                  <p:oleObj spid="_x0000_s29787" name="公式" r:id="rId5" imgW="3886200" imgH="698500" progId="Equation.3">
                    <p:embed/>
                  </p:oleObj>
                </mc:Choice>
                <mc:Fallback>
                  <p:oleObj name="公式" r:id="rId5" imgW="3886200" imgH="698500" progId="Equation.3">
                    <p:embed/>
                    <p:pic>
                      <p:nvPicPr>
                        <p:cNvPr id="0" name="Object 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 y="137"/>
                          <a:ext cx="5146" cy="9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9707" name="Picture 8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24" y="130"/>
              <a:ext cx="278"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347" name="Text Box 83"/>
          <p:cNvSpPr txBox="1">
            <a:spLocks noChangeArrowheads="1"/>
          </p:cNvSpPr>
          <p:nvPr/>
        </p:nvSpPr>
        <p:spPr bwMode="auto">
          <a:xfrm>
            <a:off x="781587" y="1992162"/>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解   按包容要求来判断。</a:t>
            </a:r>
          </a:p>
        </p:txBody>
      </p:sp>
      <p:sp>
        <p:nvSpPr>
          <p:cNvPr id="11348" name="Text Box 84"/>
          <p:cNvSpPr txBox="1">
            <a:spLocks noChangeArrowheads="1"/>
          </p:cNvSpPr>
          <p:nvPr/>
        </p:nvSpPr>
        <p:spPr bwMode="auto">
          <a:xfrm>
            <a:off x="781587" y="2476350"/>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依题意可得</a:t>
            </a:r>
          </a:p>
        </p:txBody>
      </p:sp>
      <p:sp>
        <p:nvSpPr>
          <p:cNvPr id="11349" name="Text Box 85"/>
          <p:cNvSpPr txBox="1">
            <a:spLocks noChangeArrowheads="1"/>
          </p:cNvSpPr>
          <p:nvPr/>
        </p:nvSpPr>
        <p:spPr bwMode="auto">
          <a:xfrm>
            <a:off x="765700" y="2890840"/>
            <a:ext cx="4375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由式（</a:t>
            </a:r>
            <a:r>
              <a:rPr lang="en-US" altLang="zh-CN" b="1" dirty="0"/>
              <a:t>4.16</a:t>
            </a:r>
            <a:r>
              <a:rPr lang="zh-CN" altLang="en-US" b="1" dirty="0"/>
              <a:t>）</a:t>
            </a:r>
          </a:p>
        </p:txBody>
      </p:sp>
      <p:graphicFrame>
        <p:nvGraphicFramePr>
          <p:cNvPr id="11350" name="Object 86"/>
          <p:cNvGraphicFramePr>
            <a:graphicFrameLocks noChangeAspect="1"/>
          </p:cNvGraphicFramePr>
          <p:nvPr>
            <p:extLst>
              <p:ext uri="{D42A27DB-BD31-4B8C-83A1-F6EECF244321}">
                <p14:modId xmlns:p14="http://schemas.microsoft.com/office/powerpoint/2010/main" val="1550059012"/>
              </p:ext>
            </p:extLst>
          </p:nvPr>
        </p:nvGraphicFramePr>
        <p:xfrm>
          <a:off x="750888" y="3366033"/>
          <a:ext cx="7258050" cy="1949450"/>
        </p:xfrm>
        <a:graphic>
          <a:graphicData uri="http://schemas.openxmlformats.org/presentationml/2006/ole">
            <mc:AlternateContent xmlns:mc="http://schemas.openxmlformats.org/markup-compatibility/2006">
              <mc:Choice xmlns:v="urn:schemas-microsoft-com:vml" Requires="v">
                <p:oleObj spid="_x0000_s29788" name="公式" r:id="rId8" imgW="2654300" imgH="711200" progId="Equation.3">
                  <p:embed/>
                </p:oleObj>
              </mc:Choice>
              <mc:Fallback>
                <p:oleObj name="公式" r:id="rId8" imgW="2654300" imgH="711200" progId="Equation.3">
                  <p:embed/>
                  <p:pic>
                    <p:nvPicPr>
                      <p:cNvPr id="0" name="Object 8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0888" y="3366033"/>
                        <a:ext cx="7258050" cy="19494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51" name="Text Box 87"/>
          <p:cNvSpPr txBox="1">
            <a:spLocks noChangeArrowheads="1"/>
          </p:cNvSpPr>
          <p:nvPr/>
        </p:nvSpPr>
        <p:spPr bwMode="auto">
          <a:xfrm>
            <a:off x="413778" y="5273488"/>
            <a:ext cx="78287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可见满足式（</a:t>
            </a:r>
            <a:r>
              <a:rPr lang="en-US" altLang="zh-CN" b="1" dirty="0"/>
              <a:t>4.16</a:t>
            </a:r>
            <a:r>
              <a:rPr lang="zh-CN" altLang="en-US" b="1" dirty="0"/>
              <a:t>）要求，即体外作用尺寸不超出孔的最大实体尺寸和实际尺寸不超出其最小实体尺寸。</a:t>
            </a:r>
          </a:p>
        </p:txBody>
      </p:sp>
      <p:sp>
        <p:nvSpPr>
          <p:cNvPr id="13" name="圆角矩形 12">
            <a:hlinkClick r:id="rId10"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1352"/>
                                        </p:tgtEl>
                                        <p:attrNameLst>
                                          <p:attrName>style.visibility</p:attrName>
                                        </p:attrNameLst>
                                      </p:cBhvr>
                                      <p:to>
                                        <p:strVal val="visible"/>
                                      </p:to>
                                    </p:set>
                                    <p:animEffect transition="in" filter="wipe(left)">
                                      <p:cBhvr>
                                        <p:cTn id="7" dur="2000"/>
                                        <p:tgtEl>
                                          <p:spTgt spid="113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47"/>
                                        </p:tgtEl>
                                        <p:attrNameLst>
                                          <p:attrName>style.visibility</p:attrName>
                                        </p:attrNameLst>
                                      </p:cBhvr>
                                      <p:to>
                                        <p:strVal val="visible"/>
                                      </p:to>
                                    </p:set>
                                    <p:animEffect transition="in" filter="wipe(left)">
                                      <p:cBhvr>
                                        <p:cTn id="12" dur="2000"/>
                                        <p:tgtEl>
                                          <p:spTgt spid="113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48"/>
                                        </p:tgtEl>
                                        <p:attrNameLst>
                                          <p:attrName>style.visibility</p:attrName>
                                        </p:attrNameLst>
                                      </p:cBhvr>
                                      <p:to>
                                        <p:strVal val="visible"/>
                                      </p:to>
                                    </p:set>
                                    <p:animEffect transition="in" filter="wipe(left)">
                                      <p:cBhvr>
                                        <p:cTn id="17" dur="2000"/>
                                        <p:tgtEl>
                                          <p:spTgt spid="113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336"/>
                                        </p:tgtEl>
                                        <p:attrNameLst>
                                          <p:attrName>style.visibility</p:attrName>
                                        </p:attrNameLst>
                                      </p:cBhvr>
                                      <p:to>
                                        <p:strVal val="visible"/>
                                      </p:to>
                                    </p:set>
                                    <p:animEffect transition="in" filter="wipe(left)">
                                      <p:cBhvr>
                                        <p:cTn id="22" dur="500"/>
                                        <p:tgtEl>
                                          <p:spTgt spid="1133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349"/>
                                        </p:tgtEl>
                                        <p:attrNameLst>
                                          <p:attrName>style.visibility</p:attrName>
                                        </p:attrNameLst>
                                      </p:cBhvr>
                                      <p:to>
                                        <p:strVal val="visible"/>
                                      </p:to>
                                    </p:set>
                                    <p:animEffect transition="in" filter="wipe(left)">
                                      <p:cBhvr>
                                        <p:cTn id="27" dur="2000"/>
                                        <p:tgtEl>
                                          <p:spTgt spid="113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1350"/>
                                        </p:tgtEl>
                                        <p:attrNameLst>
                                          <p:attrName>style.visibility</p:attrName>
                                        </p:attrNameLst>
                                      </p:cBhvr>
                                      <p:to>
                                        <p:strVal val="visible"/>
                                      </p:to>
                                    </p:set>
                                    <p:animEffect transition="in" filter="wipe(left)">
                                      <p:cBhvr>
                                        <p:cTn id="32" dur="500"/>
                                        <p:tgtEl>
                                          <p:spTgt spid="1135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351"/>
                                        </p:tgtEl>
                                        <p:attrNameLst>
                                          <p:attrName>style.visibility</p:attrName>
                                        </p:attrNameLst>
                                      </p:cBhvr>
                                      <p:to>
                                        <p:strVal val="visible"/>
                                      </p:to>
                                    </p:set>
                                    <p:animEffect transition="in" filter="wipe(left)">
                                      <p:cBhvr>
                                        <p:cTn id="37" dur="2000"/>
                                        <p:tgtEl>
                                          <p:spTgt spid="11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47" grpId="0"/>
      <p:bldP spid="11348" grpId="0"/>
      <p:bldP spid="11349" grpId="0"/>
      <p:bldP spid="1135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7CE2FF2-AF72-4ED3-BD6F-832D6F292B1E}" type="slidenum">
              <a:rPr kumimoji="0" lang="zh-CN" altLang="en-US" sz="2000" smtClean="0">
                <a:solidFill>
                  <a:srgbClr val="0000FF"/>
                </a:solidFill>
              </a:rPr>
              <a:pPr eaLnBrk="1" hangingPunct="1"/>
              <a:t>28</a:t>
            </a:fld>
            <a:endParaRPr kumimoji="0" lang="en-US" altLang="zh-CN" sz="2000" smtClean="0">
              <a:solidFill>
                <a:srgbClr val="0000FF"/>
              </a:solidFill>
            </a:endParaRPr>
          </a:p>
        </p:txBody>
      </p:sp>
      <p:sp>
        <p:nvSpPr>
          <p:cNvPr id="26628" name="Text Box 4"/>
          <p:cNvSpPr txBox="1">
            <a:spLocks noChangeArrowheads="1"/>
          </p:cNvSpPr>
          <p:nvPr/>
        </p:nvSpPr>
        <p:spPr bwMode="auto">
          <a:xfrm>
            <a:off x="780918" y="336382"/>
            <a:ext cx="6407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latin typeface="宋体" pitchFamily="2" charset="-122"/>
              </a:rPr>
              <a:t>4.3.4 </a:t>
            </a:r>
            <a:r>
              <a:rPr lang="zh-CN" altLang="en-US" sz="2800" b="1" dirty="0">
                <a:latin typeface="宋体" pitchFamily="2" charset="-122"/>
              </a:rPr>
              <a:t>最大实体要求（</a:t>
            </a:r>
            <a:r>
              <a:rPr lang="en-US" altLang="zh-CN" sz="2800" b="1" dirty="0">
                <a:latin typeface="宋体" pitchFamily="2" charset="-122"/>
              </a:rPr>
              <a:t>MMR）</a:t>
            </a:r>
            <a:r>
              <a:rPr lang="en-US" altLang="zh-CN" dirty="0"/>
              <a:t> </a:t>
            </a:r>
            <a:endParaRPr lang="zh-CN" altLang="en-US" dirty="0"/>
          </a:p>
        </p:txBody>
      </p:sp>
      <p:sp>
        <p:nvSpPr>
          <p:cNvPr id="26629" name="Text Box 5"/>
          <p:cNvSpPr txBox="1">
            <a:spLocks noChangeArrowheads="1"/>
          </p:cNvSpPr>
          <p:nvPr/>
        </p:nvSpPr>
        <p:spPr bwMode="auto">
          <a:xfrm>
            <a:off x="386323" y="827357"/>
            <a:ext cx="816292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最大实体要求</a:t>
            </a:r>
            <a:r>
              <a:rPr lang="zh-CN" altLang="en-US" b="1" dirty="0">
                <a:solidFill>
                  <a:srgbClr val="D60093"/>
                </a:solidFill>
              </a:rPr>
              <a:t>适用于中心要素</a:t>
            </a:r>
            <a:r>
              <a:rPr lang="zh-CN" altLang="en-US" b="1" dirty="0"/>
              <a:t>有几何公差要求的情况。它是控制实际被测要素处于其</a:t>
            </a:r>
            <a:r>
              <a:rPr lang="zh-CN" altLang="en-US" b="1" dirty="0">
                <a:solidFill>
                  <a:srgbClr val="D60093"/>
                </a:solidFill>
              </a:rPr>
              <a:t>最大实体实效边界</a:t>
            </a:r>
            <a:r>
              <a:rPr lang="zh-CN" altLang="en-US" b="1" dirty="0"/>
              <a:t>之内的一种相关公差要求。当实际尺寸偏离最大实体尺寸时，允许其中心要素的的</a:t>
            </a:r>
            <a:r>
              <a:rPr lang="zh-CN" altLang="en-US" b="1" dirty="0">
                <a:solidFill>
                  <a:srgbClr val="D60093"/>
                </a:solidFill>
              </a:rPr>
              <a:t>几何误差值超出给定几何公差值</a:t>
            </a:r>
            <a:r>
              <a:rPr lang="zh-CN" altLang="en-US" b="1" dirty="0"/>
              <a:t>，即</a:t>
            </a:r>
            <a:r>
              <a:rPr lang="zh-CN" altLang="en-US" b="1" dirty="0">
                <a:solidFill>
                  <a:srgbClr val="D60093"/>
                </a:solidFill>
              </a:rPr>
              <a:t>只允许尺寸公差补赏给几何公差。</a:t>
            </a:r>
          </a:p>
        </p:txBody>
      </p:sp>
      <p:sp>
        <p:nvSpPr>
          <p:cNvPr id="26646" name="Text Box 22"/>
          <p:cNvSpPr txBox="1">
            <a:spLocks noChangeArrowheads="1"/>
          </p:cNvSpPr>
          <p:nvPr/>
        </p:nvSpPr>
        <p:spPr bwMode="auto">
          <a:xfrm>
            <a:off x="439738" y="3003550"/>
            <a:ext cx="5527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1.最大实体要求的图样标注（复习）</a:t>
            </a:r>
          </a:p>
        </p:txBody>
      </p:sp>
      <p:grpSp>
        <p:nvGrpSpPr>
          <p:cNvPr id="26668" name="Group 44"/>
          <p:cNvGrpSpPr>
            <a:grpSpLocks/>
          </p:cNvGrpSpPr>
          <p:nvPr/>
        </p:nvGrpSpPr>
        <p:grpSpPr bwMode="auto">
          <a:xfrm>
            <a:off x="200025" y="3433763"/>
            <a:ext cx="8194675" cy="630237"/>
            <a:chOff x="126" y="2025"/>
            <a:chExt cx="5162" cy="397"/>
          </a:xfrm>
        </p:grpSpPr>
        <p:sp>
          <p:nvSpPr>
            <p:cNvPr id="30736" name="Text Box 36"/>
            <p:cNvSpPr txBox="1">
              <a:spLocks noChangeArrowheads="1"/>
            </p:cNvSpPr>
            <p:nvPr/>
          </p:nvSpPr>
          <p:spPr bwMode="auto">
            <a:xfrm>
              <a:off x="126" y="2062"/>
              <a:ext cx="4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1</a:t>
              </a:r>
              <a:r>
                <a:rPr lang="zh-CN" altLang="en-US" b="1" dirty="0">
                  <a:latin typeface="宋体" pitchFamily="2" charset="-122"/>
                </a:rPr>
                <a:t>）最大实体要求应用于被测要素的标注</a:t>
              </a:r>
            </a:p>
          </p:txBody>
        </p:sp>
        <p:pic>
          <p:nvPicPr>
            <p:cNvPr id="30737"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1" y="2025"/>
              <a:ext cx="1367" cy="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669" name="Group 45"/>
          <p:cNvGrpSpPr>
            <a:grpSpLocks/>
          </p:cNvGrpSpPr>
          <p:nvPr/>
        </p:nvGrpSpPr>
        <p:grpSpPr bwMode="auto">
          <a:xfrm>
            <a:off x="193675" y="4017963"/>
            <a:ext cx="7972425" cy="554037"/>
            <a:chOff x="122" y="2341"/>
            <a:chExt cx="5022" cy="349"/>
          </a:xfrm>
        </p:grpSpPr>
        <p:sp>
          <p:nvSpPr>
            <p:cNvPr id="30734" name="Text Box 38"/>
            <p:cNvSpPr txBox="1">
              <a:spLocks noChangeArrowheads="1"/>
            </p:cNvSpPr>
            <p:nvPr/>
          </p:nvSpPr>
          <p:spPr bwMode="auto">
            <a:xfrm>
              <a:off x="122" y="2353"/>
              <a:ext cx="4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2</a:t>
              </a:r>
              <a:r>
                <a:rPr lang="zh-CN" altLang="en-US" b="1" dirty="0">
                  <a:latin typeface="宋体" pitchFamily="2" charset="-122"/>
                </a:rPr>
                <a:t>）最大实体要求应用于基准要素的标注</a:t>
              </a:r>
            </a:p>
          </p:txBody>
        </p:sp>
        <p:pic>
          <p:nvPicPr>
            <p:cNvPr id="30735" name="Picture 3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6" y="2341"/>
              <a:ext cx="1218" cy="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670" name="Group 46"/>
          <p:cNvGrpSpPr>
            <a:grpSpLocks/>
          </p:cNvGrpSpPr>
          <p:nvPr/>
        </p:nvGrpSpPr>
        <p:grpSpPr bwMode="auto">
          <a:xfrm>
            <a:off x="185738" y="4543425"/>
            <a:ext cx="8304212" cy="1033463"/>
            <a:chOff x="117" y="2724"/>
            <a:chExt cx="5231" cy="651"/>
          </a:xfrm>
        </p:grpSpPr>
        <p:sp>
          <p:nvSpPr>
            <p:cNvPr id="30732" name="Text Box 40"/>
            <p:cNvSpPr txBox="1">
              <a:spLocks noChangeArrowheads="1"/>
            </p:cNvSpPr>
            <p:nvPr/>
          </p:nvSpPr>
          <p:spPr bwMode="auto">
            <a:xfrm>
              <a:off x="117" y="2724"/>
              <a:ext cx="52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3</a:t>
              </a:r>
              <a:r>
                <a:rPr lang="zh-CN" altLang="en-US" b="1" dirty="0">
                  <a:latin typeface="宋体" pitchFamily="2" charset="-122"/>
                </a:rPr>
                <a:t>）最大实体要求同时应用于被测要素和基准要素的标注</a:t>
              </a:r>
            </a:p>
          </p:txBody>
        </p:sp>
        <p:pic>
          <p:nvPicPr>
            <p:cNvPr id="30733" name="Picture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2" y="3025"/>
              <a:ext cx="1638" cy="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672" name="Group 48"/>
          <p:cNvGrpSpPr>
            <a:grpSpLocks/>
          </p:cNvGrpSpPr>
          <p:nvPr/>
        </p:nvGrpSpPr>
        <p:grpSpPr bwMode="auto">
          <a:xfrm>
            <a:off x="222250" y="5588000"/>
            <a:ext cx="8304213" cy="1020763"/>
            <a:chOff x="140" y="3572"/>
            <a:chExt cx="5231" cy="643"/>
          </a:xfrm>
        </p:grpSpPr>
        <p:sp>
          <p:nvSpPr>
            <p:cNvPr id="30730" name="Text Box 42"/>
            <p:cNvSpPr txBox="1">
              <a:spLocks noChangeArrowheads="1"/>
            </p:cNvSpPr>
            <p:nvPr/>
          </p:nvSpPr>
          <p:spPr bwMode="auto">
            <a:xfrm>
              <a:off x="140" y="3572"/>
              <a:ext cx="52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4</a:t>
              </a:r>
              <a:r>
                <a:rPr lang="zh-CN" altLang="en-US" b="1" dirty="0">
                  <a:latin typeface="宋体" pitchFamily="2" charset="-122"/>
                </a:rPr>
                <a:t>）被测要素按可逆要求应用于最大实体要求的标注</a:t>
              </a:r>
            </a:p>
          </p:txBody>
        </p:sp>
        <p:pic>
          <p:nvPicPr>
            <p:cNvPr id="30731" name="Picture 4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4" y="3867"/>
              <a:ext cx="1414" cy="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6628"/>
                                        </p:tgtEl>
                                        <p:attrNameLst>
                                          <p:attrName>style.visibility</p:attrName>
                                        </p:attrNameLst>
                                      </p:cBhvr>
                                      <p:to>
                                        <p:strVal val="visible"/>
                                      </p:to>
                                    </p:set>
                                    <p:animEffect transition="in" filter="wipe(left)">
                                      <p:cBhvr>
                                        <p:cTn id="7" dur="300"/>
                                        <p:tgtEl>
                                          <p:spTgt spid="266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6629"/>
                                        </p:tgtEl>
                                        <p:attrNameLst>
                                          <p:attrName>style.visibility</p:attrName>
                                        </p:attrNameLst>
                                      </p:cBhvr>
                                      <p:to>
                                        <p:strVal val="visible"/>
                                      </p:to>
                                    </p:set>
                                    <p:animEffect transition="in" filter="wipe(left)">
                                      <p:cBhvr>
                                        <p:cTn id="12" dur="300"/>
                                        <p:tgtEl>
                                          <p:spTgt spid="26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6646"/>
                                        </p:tgtEl>
                                        <p:attrNameLst>
                                          <p:attrName>style.visibility</p:attrName>
                                        </p:attrNameLst>
                                      </p:cBhvr>
                                      <p:to>
                                        <p:strVal val="visible"/>
                                      </p:to>
                                    </p:set>
                                    <p:animEffect transition="in" filter="wipe(left)">
                                      <p:cBhvr>
                                        <p:cTn id="17" dur="300"/>
                                        <p:tgtEl>
                                          <p:spTgt spid="266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6668"/>
                                        </p:tgtEl>
                                        <p:attrNameLst>
                                          <p:attrName>style.visibility</p:attrName>
                                        </p:attrNameLst>
                                      </p:cBhvr>
                                      <p:to>
                                        <p:strVal val="visible"/>
                                      </p:to>
                                    </p:set>
                                    <p:animEffect transition="in" filter="wipe(left)">
                                      <p:cBhvr>
                                        <p:cTn id="22" dur="2000"/>
                                        <p:tgtEl>
                                          <p:spTgt spid="266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6669"/>
                                        </p:tgtEl>
                                        <p:attrNameLst>
                                          <p:attrName>style.visibility</p:attrName>
                                        </p:attrNameLst>
                                      </p:cBhvr>
                                      <p:to>
                                        <p:strVal val="visible"/>
                                      </p:to>
                                    </p:set>
                                    <p:animEffect transition="in" filter="wipe(left)">
                                      <p:cBhvr>
                                        <p:cTn id="27" dur="2000"/>
                                        <p:tgtEl>
                                          <p:spTgt spid="266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6670"/>
                                        </p:tgtEl>
                                        <p:attrNameLst>
                                          <p:attrName>style.visibility</p:attrName>
                                        </p:attrNameLst>
                                      </p:cBhvr>
                                      <p:to>
                                        <p:strVal val="visible"/>
                                      </p:to>
                                    </p:set>
                                    <p:animEffect transition="in" filter="wipe(left)">
                                      <p:cBhvr>
                                        <p:cTn id="32" dur="2000"/>
                                        <p:tgtEl>
                                          <p:spTgt spid="2667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6672"/>
                                        </p:tgtEl>
                                        <p:attrNameLst>
                                          <p:attrName>style.visibility</p:attrName>
                                        </p:attrNameLst>
                                      </p:cBhvr>
                                      <p:to>
                                        <p:strVal val="visible"/>
                                      </p:to>
                                    </p:set>
                                    <p:animEffect transition="in" filter="wipe(left)">
                                      <p:cBhvr>
                                        <p:cTn id="37" dur="2000"/>
                                        <p:tgtEl>
                                          <p:spTgt spid="26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utoUpdateAnimBg="0"/>
      <p:bldP spid="26629" grpId="0" autoUpdateAnimBg="0"/>
      <p:bldP spid="2664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FE74C6C-99E9-45DA-BC15-AC2C763DC358}" type="slidenum">
              <a:rPr kumimoji="0" lang="zh-CN" altLang="en-US" sz="2000" smtClean="0">
                <a:solidFill>
                  <a:srgbClr val="0000FF"/>
                </a:solidFill>
              </a:rPr>
              <a:pPr eaLnBrk="1" hangingPunct="1"/>
              <a:t>29</a:t>
            </a:fld>
            <a:endParaRPr kumimoji="0" lang="en-US" altLang="zh-CN" sz="2000" smtClean="0">
              <a:solidFill>
                <a:srgbClr val="0000FF"/>
              </a:solidFill>
            </a:endParaRPr>
          </a:p>
        </p:txBody>
      </p:sp>
      <p:sp>
        <p:nvSpPr>
          <p:cNvPr id="65540" name="Text Box 1028"/>
          <p:cNvSpPr txBox="1">
            <a:spLocks noChangeArrowheads="1"/>
          </p:cNvSpPr>
          <p:nvPr/>
        </p:nvSpPr>
        <p:spPr bwMode="auto">
          <a:xfrm>
            <a:off x="456199" y="916918"/>
            <a:ext cx="7824918"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10000"/>
              </a:lnSpc>
              <a:spcBef>
                <a:spcPct val="0"/>
              </a:spcBef>
            </a:pPr>
            <a:r>
              <a:rPr lang="zh-CN" altLang="en-US" b="1" dirty="0"/>
              <a:t>         用</a:t>
            </a:r>
            <a:r>
              <a:rPr lang="zh-CN" altLang="en-US" b="1" dirty="0">
                <a:latin typeface="宋体" pitchFamily="2" charset="-122"/>
              </a:rPr>
              <a:t>最大实体实效边界（</a:t>
            </a:r>
            <a:r>
              <a:rPr lang="en-US" altLang="zh-CN" b="1" dirty="0"/>
              <a:t>MMVB</a:t>
            </a:r>
            <a:r>
              <a:rPr lang="zh-CN" altLang="en-US" b="1" dirty="0"/>
              <a:t>）</a:t>
            </a:r>
            <a:r>
              <a:rPr lang="zh-CN" altLang="en-US" b="1" dirty="0">
                <a:latin typeface="宋体" pitchFamily="2" charset="-122"/>
              </a:rPr>
              <a:t>控制被测要素的实际尺寸和几何误差的综合结果，</a:t>
            </a:r>
            <a:r>
              <a:rPr lang="zh-CN" altLang="en-US" b="1" dirty="0">
                <a:solidFill>
                  <a:srgbClr val="D60093"/>
                </a:solidFill>
                <a:latin typeface="宋体" pitchFamily="2" charset="-122"/>
              </a:rPr>
              <a:t>要求体外作用尺寸（</a:t>
            </a:r>
            <a:r>
              <a:rPr lang="en-US" altLang="zh-CN" b="1" dirty="0">
                <a:solidFill>
                  <a:srgbClr val="D60093"/>
                </a:solidFill>
                <a:latin typeface="宋体" pitchFamily="2" charset="-122"/>
              </a:rPr>
              <a:t>EFS</a:t>
            </a:r>
            <a:r>
              <a:rPr lang="zh-CN" altLang="en-US" b="1" dirty="0">
                <a:solidFill>
                  <a:srgbClr val="D60093"/>
                </a:solidFill>
                <a:latin typeface="宋体" pitchFamily="2" charset="-122"/>
              </a:rPr>
              <a:t>）不超出最大实体实效尺寸（</a:t>
            </a:r>
            <a:r>
              <a:rPr lang="en-US" altLang="zh-CN" b="1" dirty="0">
                <a:solidFill>
                  <a:srgbClr val="D60093"/>
                </a:solidFill>
                <a:latin typeface="宋体" pitchFamily="2" charset="-122"/>
              </a:rPr>
              <a:t>MMVS</a:t>
            </a:r>
            <a:r>
              <a:rPr lang="zh-CN" altLang="en-US" b="1" dirty="0">
                <a:solidFill>
                  <a:srgbClr val="D60093"/>
                </a:solidFill>
                <a:latin typeface="宋体" pitchFamily="2" charset="-122"/>
              </a:rPr>
              <a:t>）</a:t>
            </a:r>
            <a:r>
              <a:rPr lang="en-US" altLang="zh-CN" b="1" dirty="0">
                <a:solidFill>
                  <a:srgbClr val="D60093"/>
                </a:solidFill>
                <a:latin typeface="宋体" pitchFamily="2" charset="-122"/>
              </a:rPr>
              <a:t>,</a:t>
            </a:r>
            <a:r>
              <a:rPr lang="zh-CN" altLang="en-US" b="1" dirty="0">
                <a:solidFill>
                  <a:srgbClr val="D60093"/>
                </a:solidFill>
              </a:rPr>
              <a:t>并且实际尺寸不超出其极限尺寸。</a:t>
            </a:r>
            <a:endParaRPr lang="en-US" altLang="zh-CN" b="1" dirty="0">
              <a:solidFill>
                <a:srgbClr val="D60093"/>
              </a:solidFill>
              <a:latin typeface="宋体" pitchFamily="2" charset="-122"/>
            </a:endParaRPr>
          </a:p>
        </p:txBody>
      </p:sp>
      <p:sp>
        <p:nvSpPr>
          <p:cNvPr id="65543" name="Text Box 1031"/>
          <p:cNvSpPr txBox="1">
            <a:spLocks noChangeArrowheads="1"/>
          </p:cNvSpPr>
          <p:nvPr/>
        </p:nvSpPr>
        <p:spPr bwMode="auto">
          <a:xfrm>
            <a:off x="778327" y="483709"/>
            <a:ext cx="6591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2. 最大实体要求的含义：</a:t>
            </a:r>
          </a:p>
        </p:txBody>
      </p:sp>
      <p:sp>
        <p:nvSpPr>
          <p:cNvPr id="65555" name="Text Box 1043"/>
          <p:cNvSpPr txBox="1">
            <a:spLocks noChangeArrowheads="1"/>
          </p:cNvSpPr>
          <p:nvPr/>
        </p:nvSpPr>
        <p:spPr bwMode="auto">
          <a:xfrm>
            <a:off x="865974" y="2527077"/>
            <a:ext cx="635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3. 合格性的判据</a:t>
            </a:r>
            <a:endParaRPr lang="en-US" altLang="zh-CN" b="1" dirty="0"/>
          </a:p>
        </p:txBody>
      </p:sp>
      <p:sp>
        <p:nvSpPr>
          <p:cNvPr id="65562" name="Text Box 1050"/>
          <p:cNvSpPr txBox="1">
            <a:spLocks noChangeArrowheads="1"/>
          </p:cNvSpPr>
          <p:nvPr/>
        </p:nvSpPr>
        <p:spPr bwMode="auto">
          <a:xfrm>
            <a:off x="361281" y="2891307"/>
            <a:ext cx="852514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对轴、孔有最大实体要求时，其合格性分别按式（</a:t>
            </a:r>
            <a:r>
              <a:rPr lang="en-US" altLang="zh-CN" b="1" dirty="0"/>
              <a:t>4.18</a:t>
            </a:r>
            <a:r>
              <a:rPr lang="zh-CN" altLang="en-US" b="1" dirty="0"/>
              <a:t>）和式（</a:t>
            </a:r>
            <a:r>
              <a:rPr lang="en-US" altLang="zh-CN" b="1" dirty="0"/>
              <a:t>2.20</a:t>
            </a:r>
            <a:r>
              <a:rPr lang="zh-CN" altLang="en-US" b="1" dirty="0"/>
              <a:t>）计算式判断</a:t>
            </a:r>
          </a:p>
        </p:txBody>
      </p:sp>
      <p:pic>
        <p:nvPicPr>
          <p:cNvPr id="3175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3959522"/>
            <a:ext cx="7756525" cy="1054100"/>
          </a:xfrm>
          <a:prstGeom prst="rect">
            <a:avLst/>
          </a:prstGeom>
          <a:solidFill>
            <a:srgbClr val="FF0000"/>
          </a:solidFill>
          <a:ln w="38100">
            <a:solidFill>
              <a:srgbClr val="C00000"/>
            </a:solidFill>
            <a:miter lim="800000"/>
            <a:headEnd/>
            <a:tailEnd/>
          </a:ln>
        </p:spPr>
      </p:pic>
      <p:pic>
        <p:nvPicPr>
          <p:cNvPr id="3175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875" y="5320009"/>
            <a:ext cx="7729538" cy="1066800"/>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5543"/>
                                        </p:tgtEl>
                                        <p:attrNameLst>
                                          <p:attrName>style.visibility</p:attrName>
                                        </p:attrNameLst>
                                      </p:cBhvr>
                                      <p:to>
                                        <p:strVal val="visible"/>
                                      </p:to>
                                    </p:set>
                                    <p:animEffect transition="in" filter="wipe(left)">
                                      <p:cBhvr>
                                        <p:cTn id="7" dur="300"/>
                                        <p:tgtEl>
                                          <p:spTgt spid="655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5540"/>
                                        </p:tgtEl>
                                        <p:attrNameLst>
                                          <p:attrName>style.visibility</p:attrName>
                                        </p:attrNameLst>
                                      </p:cBhvr>
                                      <p:to>
                                        <p:strVal val="visible"/>
                                      </p:to>
                                    </p:set>
                                    <p:animEffect transition="in" filter="wipe(left)">
                                      <p:cBhvr>
                                        <p:cTn id="12" dur="300"/>
                                        <p:tgtEl>
                                          <p:spTgt spid="655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5555"/>
                                        </p:tgtEl>
                                        <p:attrNameLst>
                                          <p:attrName>style.visibility</p:attrName>
                                        </p:attrNameLst>
                                      </p:cBhvr>
                                      <p:to>
                                        <p:strVal val="visible"/>
                                      </p:to>
                                    </p:set>
                                    <p:animEffect transition="in" filter="wipe(left)">
                                      <p:cBhvr>
                                        <p:cTn id="17" dur="300"/>
                                        <p:tgtEl>
                                          <p:spTgt spid="655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5562"/>
                                        </p:tgtEl>
                                        <p:attrNameLst>
                                          <p:attrName>style.visibility</p:attrName>
                                        </p:attrNameLst>
                                      </p:cBhvr>
                                      <p:to>
                                        <p:strVal val="visible"/>
                                      </p:to>
                                    </p:set>
                                    <p:animEffect transition="in" filter="wipe(left)">
                                      <p:cBhvr>
                                        <p:cTn id="22" dur="300"/>
                                        <p:tgtEl>
                                          <p:spTgt spid="6556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31755"/>
                                        </p:tgtEl>
                                        <p:attrNameLst>
                                          <p:attrName>style.visibility</p:attrName>
                                        </p:attrNameLst>
                                      </p:cBhvr>
                                      <p:to>
                                        <p:strVal val="visible"/>
                                      </p:to>
                                    </p:set>
                                    <p:animEffect transition="in" filter="circle(in)">
                                      <p:cBhvr>
                                        <p:cTn id="27" dur="2000"/>
                                        <p:tgtEl>
                                          <p:spTgt spid="3175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31756"/>
                                        </p:tgtEl>
                                        <p:attrNameLst>
                                          <p:attrName>style.visibility</p:attrName>
                                        </p:attrNameLst>
                                      </p:cBhvr>
                                      <p:to>
                                        <p:strVal val="visible"/>
                                      </p:to>
                                    </p:set>
                                    <p:animEffect transition="in" filter="circle(in)">
                                      <p:cBhvr>
                                        <p:cTn id="32" dur="2000"/>
                                        <p:tgtEl>
                                          <p:spTgt spid="31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utoUpdateAnimBg="0"/>
      <p:bldP spid="65543" grpId="0" autoUpdateAnimBg="0"/>
      <p:bldP spid="65555" grpId="0" autoUpdateAnimBg="0"/>
      <p:bldP spid="6556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87EB9134-A4D7-410D-BF9B-AF999C1E7252}" type="slidenum">
              <a:rPr kumimoji="0" lang="zh-CN" altLang="en-US" sz="2000" smtClean="0">
                <a:solidFill>
                  <a:srgbClr val="0000FF"/>
                </a:solidFill>
              </a:rPr>
              <a:pPr eaLnBrk="1" hangingPunct="1"/>
              <a:t>3</a:t>
            </a:fld>
            <a:endParaRPr kumimoji="0" lang="en-US" altLang="zh-CN" sz="2000" smtClean="0">
              <a:solidFill>
                <a:srgbClr val="0000FF"/>
              </a:solidFill>
            </a:endParaRPr>
          </a:p>
        </p:txBody>
      </p:sp>
      <p:sp>
        <p:nvSpPr>
          <p:cNvPr id="82948" name="Text Box 4"/>
          <p:cNvSpPr txBox="1">
            <a:spLocks noChangeArrowheads="1"/>
          </p:cNvSpPr>
          <p:nvPr/>
        </p:nvSpPr>
        <p:spPr bwMode="auto">
          <a:xfrm>
            <a:off x="692197" y="231777"/>
            <a:ext cx="7512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latin typeface="宋体" pitchFamily="2" charset="-122"/>
              </a:rPr>
              <a:t>4.3.1 </a:t>
            </a:r>
            <a:r>
              <a:rPr lang="zh-CN" altLang="en-US" sz="2800" b="1" dirty="0">
                <a:latin typeface="宋体" pitchFamily="2" charset="-122"/>
              </a:rPr>
              <a:t>有关公差原则的一些术语和定义 </a:t>
            </a:r>
          </a:p>
        </p:txBody>
      </p:sp>
      <p:sp>
        <p:nvSpPr>
          <p:cNvPr id="82949" name="Text Box 5"/>
          <p:cNvSpPr txBox="1">
            <a:spLocks noChangeArrowheads="1"/>
          </p:cNvSpPr>
          <p:nvPr/>
        </p:nvSpPr>
        <p:spPr bwMode="auto">
          <a:xfrm>
            <a:off x="704897" y="779465"/>
            <a:ext cx="7167563"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dirty="0"/>
              <a:t>  </a:t>
            </a:r>
            <a:r>
              <a:rPr lang="en-US" altLang="zh-CN" dirty="0"/>
              <a:t>1.  </a:t>
            </a:r>
            <a:r>
              <a:rPr lang="zh-CN" altLang="en-US" b="1" dirty="0">
                <a:latin typeface="宋体" pitchFamily="2" charset="-122"/>
              </a:rPr>
              <a:t>体外作用尺寸</a:t>
            </a:r>
            <a:r>
              <a:rPr lang="zh-CN" altLang="en-US" b="1" dirty="0"/>
              <a:t>（</a:t>
            </a:r>
            <a:r>
              <a:rPr lang="en-US" altLang="zh-CN" b="1" dirty="0"/>
              <a:t>EFS）(</a:t>
            </a:r>
            <a:r>
              <a:rPr lang="zh-CN" altLang="en-US" b="1" dirty="0">
                <a:latin typeface="宋体" pitchFamily="2" charset="-122"/>
              </a:rPr>
              <a:t>图</a:t>
            </a:r>
            <a:r>
              <a:rPr lang="zh-CN" altLang="en-US" b="1" dirty="0"/>
              <a:t>4.27)</a:t>
            </a:r>
            <a:r>
              <a:rPr lang="en-US" altLang="zh-CN" b="1" dirty="0"/>
              <a:t> </a:t>
            </a:r>
          </a:p>
        </p:txBody>
      </p:sp>
      <p:sp>
        <p:nvSpPr>
          <p:cNvPr id="82950" name="Text Box 6"/>
          <p:cNvSpPr txBox="1">
            <a:spLocks noChangeArrowheads="1"/>
          </p:cNvSpPr>
          <p:nvPr/>
        </p:nvSpPr>
        <p:spPr bwMode="auto">
          <a:xfrm>
            <a:off x="567173" y="1147765"/>
            <a:ext cx="7783512"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dirty="0">
                <a:solidFill>
                  <a:srgbClr val="FF3300"/>
                </a:solidFill>
              </a:rPr>
              <a:t>（</a:t>
            </a:r>
            <a:r>
              <a:rPr lang="en-US" altLang="zh-CN" b="1" dirty="0">
                <a:solidFill>
                  <a:srgbClr val="FF3300"/>
                </a:solidFill>
              </a:rPr>
              <a:t>1</a:t>
            </a:r>
            <a:r>
              <a:rPr lang="zh-CN" altLang="en-US" b="1" dirty="0">
                <a:solidFill>
                  <a:srgbClr val="FF3300"/>
                </a:solidFill>
              </a:rPr>
              <a:t>）孔</a:t>
            </a:r>
            <a:r>
              <a:rPr lang="zh-CN" altLang="en-US" b="1" dirty="0"/>
              <a:t>的体外作用尺寸（</a:t>
            </a:r>
            <a:r>
              <a:rPr lang="en-US" altLang="zh-CN" b="1" dirty="0" smtClean="0"/>
              <a:t>EFS</a:t>
            </a:r>
            <a:r>
              <a:rPr lang="zh-CN" altLang="en-US" b="1" dirty="0" smtClean="0"/>
              <a:t>）</a:t>
            </a:r>
            <a:r>
              <a:rPr lang="zh-CN" altLang="en-US" dirty="0" smtClean="0"/>
              <a:t> </a:t>
            </a:r>
            <a:r>
              <a:rPr lang="en-US" altLang="zh-CN" dirty="0" smtClean="0"/>
              <a:t>—</a:t>
            </a:r>
            <a:r>
              <a:rPr lang="zh-CN" altLang="en-US" b="1" dirty="0"/>
              <a:t>是指被测要素在给定长度上，与实际内表面（</a:t>
            </a:r>
            <a:r>
              <a:rPr lang="zh-CN" altLang="en-US" b="1" dirty="0">
                <a:solidFill>
                  <a:srgbClr val="0000FF"/>
                </a:solidFill>
              </a:rPr>
              <a:t>孔</a:t>
            </a:r>
            <a:r>
              <a:rPr lang="zh-CN" altLang="en-US" b="1" dirty="0"/>
              <a:t>）</a:t>
            </a:r>
            <a:r>
              <a:rPr lang="zh-CN" altLang="en-US" b="1" dirty="0">
                <a:solidFill>
                  <a:srgbClr val="FF3300"/>
                </a:solidFill>
              </a:rPr>
              <a:t>体外</a:t>
            </a:r>
            <a:r>
              <a:rPr lang="zh-CN" altLang="en-US" b="1" dirty="0"/>
              <a:t>相接的最</a:t>
            </a:r>
            <a:r>
              <a:rPr lang="zh-CN" altLang="en-US" b="1" dirty="0">
                <a:solidFill>
                  <a:srgbClr val="0000FF"/>
                </a:solidFill>
              </a:rPr>
              <a:t>大</a:t>
            </a:r>
            <a:r>
              <a:rPr lang="zh-CN" altLang="en-US" b="1" dirty="0"/>
              <a:t>理想面（最大理想轴）的直径或宽度。 </a:t>
            </a:r>
          </a:p>
        </p:txBody>
      </p:sp>
      <p:graphicFrame>
        <p:nvGraphicFramePr>
          <p:cNvPr id="82982" name="Object 38"/>
          <p:cNvGraphicFramePr>
            <a:graphicFrameLocks noGrp="1" noChangeAspect="1"/>
          </p:cNvGraphicFramePr>
          <p:nvPr>
            <p:ph/>
            <p:extLst>
              <p:ext uri="{D42A27DB-BD31-4B8C-83A1-F6EECF244321}">
                <p14:modId xmlns:p14="http://schemas.microsoft.com/office/powerpoint/2010/main" val="2182037277"/>
              </p:ext>
            </p:extLst>
          </p:nvPr>
        </p:nvGraphicFramePr>
        <p:xfrm>
          <a:off x="910961" y="2519363"/>
          <a:ext cx="3060513" cy="1113024"/>
        </p:xfrm>
        <a:graphic>
          <a:graphicData uri="http://schemas.openxmlformats.org/presentationml/2006/ole">
            <mc:AlternateContent xmlns:mc="http://schemas.openxmlformats.org/markup-compatibility/2006">
              <mc:Choice xmlns:v="urn:schemas-microsoft-com:vml" Requires="v">
                <p:oleObj spid="_x0000_s5195" name="公式" r:id="rId3" imgW="1257300" imgH="457200" progId="Equation.3">
                  <p:embed/>
                </p:oleObj>
              </mc:Choice>
              <mc:Fallback>
                <p:oleObj name="公式" r:id="rId3" imgW="1257300" imgH="457200" progId="Equation.3">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961" y="2519363"/>
                        <a:ext cx="3060513" cy="1113024"/>
                      </a:xfrm>
                      <a:prstGeom prst="rect">
                        <a:avLst/>
                      </a:prstGeom>
                      <a:noFill/>
                      <a:ln>
                        <a:noFill/>
                      </a:ln>
                      <a:effectLst/>
                    </p:spPr>
                  </p:pic>
                </p:oleObj>
              </mc:Fallback>
            </mc:AlternateContent>
          </a:graphicData>
        </a:graphic>
      </p:graphicFrame>
      <p:graphicFrame>
        <p:nvGraphicFramePr>
          <p:cNvPr id="82984" name="Object 40"/>
          <p:cNvGraphicFramePr>
            <a:graphicFrameLocks noChangeAspect="1"/>
          </p:cNvGraphicFramePr>
          <p:nvPr>
            <p:extLst>
              <p:ext uri="{D42A27DB-BD31-4B8C-83A1-F6EECF244321}">
                <p14:modId xmlns:p14="http://schemas.microsoft.com/office/powerpoint/2010/main" val="3528775419"/>
              </p:ext>
            </p:extLst>
          </p:nvPr>
        </p:nvGraphicFramePr>
        <p:xfrm>
          <a:off x="734102" y="3700930"/>
          <a:ext cx="3597368" cy="1197804"/>
        </p:xfrm>
        <a:graphic>
          <a:graphicData uri="http://schemas.openxmlformats.org/presentationml/2006/ole">
            <mc:AlternateContent xmlns:mc="http://schemas.openxmlformats.org/markup-compatibility/2006">
              <mc:Choice xmlns:v="urn:schemas-microsoft-com:vml" Requires="v">
                <p:oleObj spid="_x0000_s5196" name="公式" r:id="rId5" imgW="1371600" imgH="457200" progId="Equation.3">
                  <p:embed/>
                </p:oleObj>
              </mc:Choice>
              <mc:Fallback>
                <p:oleObj name="公式" r:id="rId5" imgW="1371600" imgH="457200" progId="Equation.3">
                  <p:embed/>
                  <p:pic>
                    <p:nvPicPr>
                      <p:cNvPr id="0"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102" y="3700930"/>
                        <a:ext cx="3597368" cy="1197804"/>
                      </a:xfrm>
                      <a:prstGeom prst="rect">
                        <a:avLst/>
                      </a:prstGeom>
                      <a:solidFill>
                        <a:srgbClr val="FFCCFF"/>
                      </a:solidFill>
                      <a:ln>
                        <a:noFill/>
                      </a:ln>
                      <a:effectLst/>
                    </p:spPr>
                  </p:pic>
                </p:oleObj>
              </mc:Fallback>
            </mc:AlternateContent>
          </a:graphicData>
        </a:graphic>
      </p:graphicFrame>
      <p:grpSp>
        <p:nvGrpSpPr>
          <p:cNvPr id="83008" name="Group 64"/>
          <p:cNvGrpSpPr>
            <a:grpSpLocks/>
          </p:cNvGrpSpPr>
          <p:nvPr/>
        </p:nvGrpSpPr>
        <p:grpSpPr bwMode="auto">
          <a:xfrm>
            <a:off x="4781550" y="2084667"/>
            <a:ext cx="4110038" cy="4246563"/>
            <a:chOff x="3046" y="1359"/>
            <a:chExt cx="2589" cy="2675"/>
          </a:xfrm>
        </p:grpSpPr>
        <p:pic>
          <p:nvPicPr>
            <p:cNvPr id="5130" name="Picture 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6" y="1396"/>
              <a:ext cx="2589" cy="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1" name="Text Box 26"/>
            <p:cNvSpPr txBox="1">
              <a:spLocks noChangeArrowheads="1"/>
            </p:cNvSpPr>
            <p:nvPr/>
          </p:nvSpPr>
          <p:spPr bwMode="auto">
            <a:xfrm>
              <a:off x="3590" y="3803"/>
              <a:ext cx="163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4.27</a:t>
              </a:r>
              <a:r>
                <a:rPr lang="zh-CN" altLang="en-US" sz="1800" b="1"/>
                <a:t>孔的作用尺寸</a:t>
              </a:r>
            </a:p>
          </p:txBody>
        </p:sp>
        <p:sp>
          <p:nvSpPr>
            <p:cNvPr id="5132" name="Line 28"/>
            <p:cNvSpPr>
              <a:spLocks noChangeShapeType="1"/>
            </p:cNvSpPr>
            <p:nvPr/>
          </p:nvSpPr>
          <p:spPr bwMode="auto">
            <a:xfrm>
              <a:off x="3571" y="3292"/>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3" name="Line 30"/>
            <p:cNvSpPr>
              <a:spLocks noChangeShapeType="1"/>
            </p:cNvSpPr>
            <p:nvPr/>
          </p:nvSpPr>
          <p:spPr bwMode="auto">
            <a:xfrm>
              <a:off x="3662" y="3179"/>
              <a:ext cx="0" cy="113"/>
            </a:xfrm>
            <a:prstGeom prst="line">
              <a:avLst/>
            </a:prstGeom>
            <a:noFill/>
            <a:ln w="9525">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4" name="Line 32"/>
            <p:cNvSpPr>
              <a:spLocks noChangeShapeType="1"/>
            </p:cNvSpPr>
            <p:nvPr/>
          </p:nvSpPr>
          <p:spPr bwMode="auto">
            <a:xfrm flipH="1" flipV="1">
              <a:off x="3662" y="3374"/>
              <a:ext cx="10" cy="134"/>
            </a:xfrm>
            <a:prstGeom prst="line">
              <a:avLst/>
            </a:prstGeom>
            <a:noFill/>
            <a:ln w="9525">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5" name="Line 33"/>
            <p:cNvSpPr>
              <a:spLocks noChangeShapeType="1"/>
            </p:cNvSpPr>
            <p:nvPr/>
          </p:nvSpPr>
          <p:spPr bwMode="auto">
            <a:xfrm>
              <a:off x="4402" y="2839"/>
              <a:ext cx="20" cy="55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6" name="Rectangle 34"/>
            <p:cNvSpPr>
              <a:spLocks noChangeArrowheads="1"/>
            </p:cNvSpPr>
            <p:nvPr/>
          </p:nvSpPr>
          <p:spPr bwMode="auto">
            <a:xfrm>
              <a:off x="5060" y="1359"/>
              <a:ext cx="318" cy="1480"/>
            </a:xfrm>
            <a:prstGeom prst="rect">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37" name="Line 42"/>
            <p:cNvSpPr>
              <a:spLocks noChangeShapeType="1"/>
            </p:cNvSpPr>
            <p:nvPr/>
          </p:nvSpPr>
          <p:spPr bwMode="auto">
            <a:xfrm>
              <a:off x="3970" y="3302"/>
              <a:ext cx="1440"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38" name="Line 43"/>
            <p:cNvSpPr>
              <a:spLocks noChangeShapeType="1"/>
            </p:cNvSpPr>
            <p:nvPr/>
          </p:nvSpPr>
          <p:spPr bwMode="auto">
            <a:xfrm>
              <a:off x="3950" y="2828"/>
              <a:ext cx="1440"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139" name="Group 48"/>
            <p:cNvGrpSpPr>
              <a:grpSpLocks noChangeAspect="1"/>
            </p:cNvGrpSpPr>
            <p:nvPr/>
          </p:nvGrpSpPr>
          <p:grpSpPr bwMode="auto">
            <a:xfrm rot="-5400000">
              <a:off x="4033" y="2876"/>
              <a:ext cx="343" cy="385"/>
              <a:chOff x="1234" y="3071"/>
              <a:chExt cx="343" cy="385"/>
            </a:xfrm>
          </p:grpSpPr>
          <p:sp>
            <p:nvSpPr>
              <p:cNvPr id="5144" name="AutoShape 47"/>
              <p:cNvSpPr>
                <a:spLocks noChangeAspect="1" noChangeArrowheads="1" noTextEdit="1"/>
              </p:cNvSpPr>
              <p:nvPr/>
            </p:nvSpPr>
            <p:spPr bwMode="auto">
              <a:xfrm>
                <a:off x="1234" y="3071"/>
                <a:ext cx="343" cy="38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45" name="Rectangle 49"/>
              <p:cNvSpPr>
                <a:spLocks noChangeArrowheads="1"/>
              </p:cNvSpPr>
              <p:nvPr/>
            </p:nvSpPr>
            <p:spPr bwMode="auto">
              <a:xfrm>
                <a:off x="1463" y="3258"/>
                <a:ext cx="7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900" i="1">
                    <a:solidFill>
                      <a:srgbClr val="000000"/>
                    </a:solidFill>
                  </a:rPr>
                  <a:t>a</a:t>
                </a:r>
                <a:endParaRPr lang="en-US" altLang="zh-CN"/>
              </a:p>
            </p:txBody>
          </p:sp>
          <p:sp>
            <p:nvSpPr>
              <p:cNvPr id="5146" name="Rectangle 50"/>
              <p:cNvSpPr>
                <a:spLocks noChangeArrowheads="1"/>
              </p:cNvSpPr>
              <p:nvPr/>
            </p:nvSpPr>
            <p:spPr bwMode="auto">
              <a:xfrm>
                <a:off x="1281" y="3100"/>
                <a:ext cx="185"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i="1">
                    <a:solidFill>
                      <a:srgbClr val="000000"/>
                    </a:solidFill>
                  </a:rPr>
                  <a:t>D</a:t>
                </a:r>
                <a:endParaRPr lang="en-US" altLang="zh-CN"/>
              </a:p>
            </p:txBody>
          </p:sp>
        </p:grpSp>
        <p:grpSp>
          <p:nvGrpSpPr>
            <p:cNvPr id="5140" name="Group 61"/>
            <p:cNvGrpSpPr>
              <a:grpSpLocks noChangeAspect="1"/>
            </p:cNvGrpSpPr>
            <p:nvPr/>
          </p:nvGrpSpPr>
          <p:grpSpPr bwMode="auto">
            <a:xfrm rot="-5400000">
              <a:off x="3476" y="3541"/>
              <a:ext cx="326" cy="258"/>
              <a:chOff x="2018" y="3551"/>
              <a:chExt cx="326" cy="258"/>
            </a:xfrm>
          </p:grpSpPr>
          <p:sp>
            <p:nvSpPr>
              <p:cNvPr id="5141" name="AutoShape 60"/>
              <p:cNvSpPr>
                <a:spLocks noChangeAspect="1" noChangeArrowheads="1" noTextEdit="1"/>
              </p:cNvSpPr>
              <p:nvPr/>
            </p:nvSpPr>
            <p:spPr bwMode="auto">
              <a:xfrm>
                <a:off x="2018" y="3551"/>
                <a:ext cx="326" cy="258"/>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42" name="Rectangle 62"/>
              <p:cNvSpPr>
                <a:spLocks noChangeArrowheads="1"/>
              </p:cNvSpPr>
              <p:nvPr/>
            </p:nvSpPr>
            <p:spPr bwMode="auto">
              <a:xfrm>
                <a:off x="2127" y="3678"/>
                <a:ext cx="192" cy="115"/>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a:solidFill>
                      <a:srgbClr val="000000"/>
                    </a:solidFill>
                    <a:latin typeface="宋体" pitchFamily="2" charset="-122"/>
                  </a:rPr>
                  <a:t>几何</a:t>
                </a:r>
                <a:endParaRPr lang="zh-CN" altLang="en-US"/>
              </a:p>
            </p:txBody>
          </p:sp>
          <p:sp>
            <p:nvSpPr>
              <p:cNvPr id="5143" name="Rectangle 63"/>
              <p:cNvSpPr>
                <a:spLocks noChangeArrowheads="1"/>
              </p:cNvSpPr>
              <p:nvPr/>
            </p:nvSpPr>
            <p:spPr bwMode="auto">
              <a:xfrm>
                <a:off x="2073" y="3570"/>
                <a:ext cx="44" cy="19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i="1">
                    <a:solidFill>
                      <a:srgbClr val="000000"/>
                    </a:solidFill>
                  </a:rPr>
                  <a:t>f</a:t>
                </a:r>
                <a:endParaRPr lang="en-US" altLang="zh-CN"/>
              </a:p>
            </p:txBody>
          </p:sp>
        </p:grpSp>
      </p:grpSp>
      <p:sp>
        <p:nvSpPr>
          <p:cNvPr id="83009" name="Text Box 65"/>
          <p:cNvSpPr txBox="1">
            <a:spLocks noChangeArrowheads="1"/>
          </p:cNvSpPr>
          <p:nvPr/>
        </p:nvSpPr>
        <p:spPr bwMode="auto">
          <a:xfrm>
            <a:off x="487075" y="4902355"/>
            <a:ext cx="4123578" cy="137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a:t>
            </a:r>
            <a:r>
              <a:rPr lang="zh-CN" altLang="en-US" b="1" dirty="0" smtClean="0"/>
              <a:t> 由此可见</a:t>
            </a:r>
            <a:r>
              <a:rPr lang="zh-CN" altLang="en-US" b="1" dirty="0"/>
              <a:t>，有几何误差的</a:t>
            </a:r>
            <a:r>
              <a:rPr lang="zh-CN" altLang="en-US" b="1" dirty="0" smtClean="0"/>
              <a:t>孔体外</a:t>
            </a:r>
            <a:r>
              <a:rPr lang="zh-CN" altLang="en-US" b="1" dirty="0"/>
              <a:t>作用尺寸小于其实际尺寸。</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2948">
                                            <p:txEl>
                                              <p:pRg st="0" end="0"/>
                                            </p:txEl>
                                          </p:spTgt>
                                        </p:tgtEl>
                                        <p:attrNameLst>
                                          <p:attrName>style.visibility</p:attrName>
                                        </p:attrNameLst>
                                      </p:cBhvr>
                                      <p:to>
                                        <p:strVal val="visible"/>
                                      </p:to>
                                    </p:set>
                                    <p:animEffect transition="in" filter="wipe(left)">
                                      <p:cBhvr>
                                        <p:cTn id="7" dur="300"/>
                                        <p:tgtEl>
                                          <p:spTgt spid="829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2949">
                                            <p:txEl>
                                              <p:pRg st="0" end="0"/>
                                            </p:txEl>
                                          </p:spTgt>
                                        </p:tgtEl>
                                        <p:attrNameLst>
                                          <p:attrName>style.visibility</p:attrName>
                                        </p:attrNameLst>
                                      </p:cBhvr>
                                      <p:to>
                                        <p:strVal val="visible"/>
                                      </p:to>
                                    </p:set>
                                    <p:animEffect transition="in" filter="wipe(left)">
                                      <p:cBhvr>
                                        <p:cTn id="12" dur="300"/>
                                        <p:tgtEl>
                                          <p:spTgt spid="8294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nodeType="clickEffect">
                                  <p:stCondLst>
                                    <p:cond delay="0"/>
                                  </p:stCondLst>
                                  <p:childTnLst>
                                    <p:set>
                                      <p:cBhvr>
                                        <p:cTn id="16" dur="1" fill="hold">
                                          <p:stCondLst>
                                            <p:cond delay="0"/>
                                          </p:stCondLst>
                                        </p:cTn>
                                        <p:tgtEl>
                                          <p:spTgt spid="83008"/>
                                        </p:tgtEl>
                                        <p:attrNameLst>
                                          <p:attrName>style.visibility</p:attrName>
                                        </p:attrNameLst>
                                      </p:cBhvr>
                                      <p:to>
                                        <p:strVal val="visible"/>
                                      </p:to>
                                    </p:set>
                                    <p:anim calcmode="lin" valueType="num">
                                      <p:cBhvr additive="base">
                                        <p:cTn id="17" dur="2000" fill="hold"/>
                                        <p:tgtEl>
                                          <p:spTgt spid="83008"/>
                                        </p:tgtEl>
                                        <p:attrNameLst>
                                          <p:attrName>ppt_x</p:attrName>
                                        </p:attrNameLst>
                                      </p:cBhvr>
                                      <p:tavLst>
                                        <p:tav tm="0">
                                          <p:val>
                                            <p:strVal val="1+#ppt_w/2"/>
                                          </p:val>
                                        </p:tav>
                                        <p:tav tm="100000">
                                          <p:val>
                                            <p:strVal val="#ppt_x"/>
                                          </p:val>
                                        </p:tav>
                                      </p:tavLst>
                                    </p:anim>
                                    <p:anim calcmode="lin" valueType="num">
                                      <p:cBhvr additive="base">
                                        <p:cTn id="18" dur="2000" fill="hold"/>
                                        <p:tgtEl>
                                          <p:spTgt spid="8300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2950"/>
                                        </p:tgtEl>
                                        <p:attrNameLst>
                                          <p:attrName>style.visibility</p:attrName>
                                        </p:attrNameLst>
                                      </p:cBhvr>
                                      <p:to>
                                        <p:strVal val="visible"/>
                                      </p:to>
                                    </p:set>
                                    <p:animEffect transition="in" filter="wipe(left)">
                                      <p:cBhvr>
                                        <p:cTn id="23" dur="300"/>
                                        <p:tgtEl>
                                          <p:spTgt spid="8295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82982"/>
                                        </p:tgtEl>
                                        <p:attrNameLst>
                                          <p:attrName>style.visibility</p:attrName>
                                        </p:attrNameLst>
                                      </p:cBhvr>
                                      <p:to>
                                        <p:strVal val="visible"/>
                                      </p:to>
                                    </p:set>
                                    <p:animEffect transition="in" filter="wipe(left)">
                                      <p:cBhvr>
                                        <p:cTn id="28" dur="2000"/>
                                        <p:tgtEl>
                                          <p:spTgt spid="829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82984"/>
                                        </p:tgtEl>
                                        <p:attrNameLst>
                                          <p:attrName>style.visibility</p:attrName>
                                        </p:attrNameLst>
                                      </p:cBhvr>
                                      <p:to>
                                        <p:strVal val="visible"/>
                                      </p:to>
                                    </p:set>
                                    <p:animEffect transition="in" filter="blinds(horizontal)">
                                      <p:cBhvr>
                                        <p:cTn id="33" dur="2000"/>
                                        <p:tgtEl>
                                          <p:spTgt spid="8298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3009"/>
                                        </p:tgtEl>
                                        <p:attrNameLst>
                                          <p:attrName>style.visibility</p:attrName>
                                        </p:attrNameLst>
                                      </p:cBhvr>
                                      <p:to>
                                        <p:strVal val="visible"/>
                                      </p:to>
                                    </p:set>
                                    <p:animEffect transition="in" filter="wipe(left)">
                                      <p:cBhvr>
                                        <p:cTn id="38" dur="2000"/>
                                        <p:tgtEl>
                                          <p:spTgt spid="830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build="p" autoUpdateAnimBg="0"/>
      <p:bldP spid="82949" grpId="0" build="p" autoUpdateAnimBg="0"/>
      <p:bldP spid="82950" grpId="0" autoUpdateAnimBg="0"/>
      <p:bldP spid="8300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C87EDCF5-7069-4B96-9F5B-59C88D331142}" type="slidenum">
              <a:rPr kumimoji="0" lang="zh-CN" altLang="en-US" sz="2000" smtClean="0">
                <a:solidFill>
                  <a:srgbClr val="0000FF"/>
                </a:solidFill>
              </a:rPr>
              <a:pPr eaLnBrk="1" hangingPunct="1"/>
              <a:t>30</a:t>
            </a:fld>
            <a:endParaRPr kumimoji="0" lang="en-US" altLang="zh-CN" sz="2000" smtClean="0">
              <a:solidFill>
                <a:srgbClr val="0000FF"/>
              </a:solidFill>
            </a:endParaRPr>
          </a:p>
        </p:txBody>
      </p:sp>
      <p:sp>
        <p:nvSpPr>
          <p:cNvPr id="102404" name="Text Box 4"/>
          <p:cNvSpPr txBox="1">
            <a:spLocks noChangeArrowheads="1"/>
          </p:cNvSpPr>
          <p:nvPr/>
        </p:nvSpPr>
        <p:spPr bwMode="auto">
          <a:xfrm>
            <a:off x="617203" y="399536"/>
            <a:ext cx="7231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t>最大实体要求应用示例</a:t>
            </a:r>
            <a:endParaRPr lang="en-US" altLang="zh-CN" b="1" dirty="0"/>
          </a:p>
        </p:txBody>
      </p:sp>
      <p:sp>
        <p:nvSpPr>
          <p:cNvPr id="102405" name="Text Box 5"/>
          <p:cNvSpPr txBox="1">
            <a:spLocks noChangeArrowheads="1"/>
          </p:cNvSpPr>
          <p:nvPr/>
        </p:nvSpPr>
        <p:spPr bwMode="auto">
          <a:xfrm>
            <a:off x="642603" y="898011"/>
            <a:ext cx="819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a:t>4.31</a:t>
            </a:r>
            <a:r>
              <a:rPr lang="zh-CN" altLang="en-US" b="1" dirty="0"/>
              <a:t>（</a:t>
            </a:r>
            <a:r>
              <a:rPr lang="en-US" altLang="zh-CN" b="1" dirty="0"/>
              <a:t>a</a:t>
            </a:r>
            <a:r>
              <a:rPr lang="zh-CN" altLang="en-US" b="1" dirty="0"/>
              <a:t>）所示为最大实体要求应用于单一要素标注示例。</a:t>
            </a:r>
            <a:endParaRPr lang="en-US" altLang="zh-CN" b="1" dirty="0"/>
          </a:p>
        </p:txBody>
      </p:sp>
      <p:pic>
        <p:nvPicPr>
          <p:cNvPr id="10240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248" y="3919538"/>
            <a:ext cx="3478212"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08"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79900" y="3921125"/>
            <a:ext cx="4021138" cy="217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2410" name="Object 10"/>
          <p:cNvGraphicFramePr>
            <a:graphicFrameLocks noGrp="1" noChangeAspect="1"/>
          </p:cNvGraphicFramePr>
          <p:nvPr>
            <p:ph/>
            <p:extLst>
              <p:ext uri="{D42A27DB-BD31-4B8C-83A1-F6EECF244321}">
                <p14:modId xmlns:p14="http://schemas.microsoft.com/office/powerpoint/2010/main" val="4130309814"/>
              </p:ext>
            </p:extLst>
          </p:nvPr>
        </p:nvGraphicFramePr>
        <p:xfrm>
          <a:off x="764841" y="1373200"/>
          <a:ext cx="7905750" cy="638175"/>
        </p:xfrm>
        <a:graphic>
          <a:graphicData uri="http://schemas.openxmlformats.org/presentationml/2006/ole">
            <mc:AlternateContent xmlns:mc="http://schemas.openxmlformats.org/markup-compatibility/2006">
              <mc:Choice xmlns:v="urn:schemas-microsoft-com:vml" Requires="v">
                <p:oleObj spid="_x0000_s33852" name="公式" r:id="rId5" imgW="2831760" imgH="228600" progId="Equation.3">
                  <p:embed/>
                </p:oleObj>
              </mc:Choice>
              <mc:Fallback>
                <p:oleObj name="公式" r:id="rId5" imgW="2831760" imgH="2286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841" y="1373200"/>
                        <a:ext cx="79057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2412" name="Text Box 12"/>
          <p:cNvSpPr txBox="1">
            <a:spLocks noChangeArrowheads="1"/>
          </p:cNvSpPr>
          <p:nvPr/>
        </p:nvSpPr>
        <p:spPr bwMode="auto">
          <a:xfrm>
            <a:off x="124697" y="1898652"/>
            <a:ext cx="8469312"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轴的边界为最大实体实效边界（</a:t>
            </a:r>
            <a:r>
              <a:rPr lang="en-US" altLang="zh-CN" b="1" dirty="0">
                <a:solidFill>
                  <a:srgbClr val="D60093"/>
                </a:solidFill>
              </a:rPr>
              <a:t>MMVB</a:t>
            </a:r>
            <a:r>
              <a:rPr lang="zh-CN" altLang="en-US" b="1" dirty="0"/>
              <a:t>）</a:t>
            </a:r>
            <a:r>
              <a:rPr lang="en-US" altLang="zh-CN" b="1" dirty="0"/>
              <a:t>,</a:t>
            </a:r>
            <a:r>
              <a:rPr lang="zh-CN" altLang="en-US" b="1" dirty="0"/>
              <a:t>其边界尺寸 （</a:t>
            </a:r>
            <a:r>
              <a:rPr lang="en-US" altLang="zh-CN" b="1" dirty="0">
                <a:solidFill>
                  <a:srgbClr val="D60093"/>
                </a:solidFill>
              </a:rPr>
              <a:t>BS</a:t>
            </a:r>
            <a:r>
              <a:rPr lang="zh-CN" altLang="en-US" b="1" dirty="0"/>
              <a:t>）为最大实体实效尺寸（</a:t>
            </a:r>
            <a:r>
              <a:rPr lang="en-US" altLang="zh-CN" b="1" dirty="0">
                <a:solidFill>
                  <a:srgbClr val="D60093"/>
                </a:solidFill>
              </a:rPr>
              <a:t>MMVS</a:t>
            </a:r>
            <a:r>
              <a:rPr lang="zh-CN" altLang="en-US" b="1" dirty="0"/>
              <a:t>）</a:t>
            </a:r>
            <a:endParaRPr lang="en-US" altLang="zh-CN" b="1" dirty="0"/>
          </a:p>
        </p:txBody>
      </p:sp>
      <p:grpSp>
        <p:nvGrpSpPr>
          <p:cNvPr id="2" name="组合 1"/>
          <p:cNvGrpSpPr>
            <a:grpSpLocks/>
          </p:cNvGrpSpPr>
          <p:nvPr/>
        </p:nvGrpSpPr>
        <p:grpSpPr bwMode="auto">
          <a:xfrm>
            <a:off x="819944" y="3047993"/>
            <a:ext cx="7181850" cy="609600"/>
            <a:chOff x="819944" y="2761633"/>
            <a:chExt cx="7181850" cy="609600"/>
          </a:xfrm>
        </p:grpSpPr>
        <p:graphicFrame>
          <p:nvGraphicFramePr>
            <p:cNvPr id="33802" name="Object 16"/>
            <p:cNvGraphicFramePr>
              <a:graphicFrameLocks noChangeAspect="1"/>
            </p:cNvGraphicFramePr>
            <p:nvPr/>
          </p:nvGraphicFramePr>
          <p:xfrm>
            <a:off x="819944" y="2761633"/>
            <a:ext cx="7181850" cy="609600"/>
          </p:xfrm>
          <a:graphic>
            <a:graphicData uri="http://schemas.openxmlformats.org/presentationml/2006/ole">
              <mc:AlternateContent xmlns:mc="http://schemas.openxmlformats.org/markup-compatibility/2006">
                <mc:Choice xmlns:v="urn:schemas-microsoft-com:vml" Requires="v">
                  <p:oleObj spid="_x0000_s33853" name="公式" r:id="rId7" imgW="2692400" imgH="228600" progId="Equation.3">
                    <p:embed/>
                  </p:oleObj>
                </mc:Choice>
                <mc:Fallback>
                  <p:oleObj name="公式" r:id="rId7" imgW="2692400" imgH="2286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9944" y="2761633"/>
                          <a:ext cx="71818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3803" name="Picture 10" descr="C:\Documents and Settings\Administrator\桌面\2015年第9版资料\2015年第9版图\j4b20b.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42509" y="2766312"/>
              <a:ext cx="600143" cy="6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wipe(left)">
                                      <p:cBhvr>
                                        <p:cTn id="7" dur="2000"/>
                                        <p:tgtEl>
                                          <p:spTgt spid="1024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05"/>
                                        </p:tgtEl>
                                        <p:attrNameLst>
                                          <p:attrName>style.visibility</p:attrName>
                                        </p:attrNameLst>
                                      </p:cBhvr>
                                      <p:to>
                                        <p:strVal val="visible"/>
                                      </p:to>
                                    </p:set>
                                    <p:animEffect transition="in" filter="wipe(left)">
                                      <p:cBhvr>
                                        <p:cTn id="12" dur="2000"/>
                                        <p:tgtEl>
                                          <p:spTgt spid="1024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102407"/>
                                        </p:tgtEl>
                                        <p:attrNameLst>
                                          <p:attrName>style.visibility</p:attrName>
                                        </p:attrNameLst>
                                      </p:cBhvr>
                                      <p:to>
                                        <p:strVal val="visible"/>
                                      </p:to>
                                    </p:set>
                                    <p:anim calcmode="lin" valueType="num">
                                      <p:cBhvr additive="base">
                                        <p:cTn id="17" dur="500" fill="hold"/>
                                        <p:tgtEl>
                                          <p:spTgt spid="102407"/>
                                        </p:tgtEl>
                                        <p:attrNameLst>
                                          <p:attrName>ppt_x</p:attrName>
                                        </p:attrNameLst>
                                      </p:cBhvr>
                                      <p:tavLst>
                                        <p:tav tm="0">
                                          <p:val>
                                            <p:strVal val="0-#ppt_w/2"/>
                                          </p:val>
                                        </p:tav>
                                        <p:tav tm="100000">
                                          <p:val>
                                            <p:strVal val="#ppt_x"/>
                                          </p:val>
                                        </p:tav>
                                      </p:tavLst>
                                    </p:anim>
                                    <p:anim calcmode="lin" valueType="num">
                                      <p:cBhvr additive="base">
                                        <p:cTn id="18" dur="500" fill="hold"/>
                                        <p:tgtEl>
                                          <p:spTgt spid="10240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6" fill="hold" nodeType="clickEffect">
                                  <p:stCondLst>
                                    <p:cond delay="0"/>
                                  </p:stCondLst>
                                  <p:childTnLst>
                                    <p:set>
                                      <p:cBhvr>
                                        <p:cTn id="22" dur="1" fill="hold">
                                          <p:stCondLst>
                                            <p:cond delay="0"/>
                                          </p:stCondLst>
                                        </p:cTn>
                                        <p:tgtEl>
                                          <p:spTgt spid="102408"/>
                                        </p:tgtEl>
                                        <p:attrNameLst>
                                          <p:attrName>style.visibility</p:attrName>
                                        </p:attrNameLst>
                                      </p:cBhvr>
                                      <p:to>
                                        <p:strVal val="visible"/>
                                      </p:to>
                                    </p:set>
                                    <p:anim calcmode="lin" valueType="num">
                                      <p:cBhvr additive="base">
                                        <p:cTn id="23" dur="2000" fill="hold"/>
                                        <p:tgtEl>
                                          <p:spTgt spid="102408"/>
                                        </p:tgtEl>
                                        <p:attrNameLst>
                                          <p:attrName>ppt_x</p:attrName>
                                        </p:attrNameLst>
                                      </p:cBhvr>
                                      <p:tavLst>
                                        <p:tav tm="0">
                                          <p:val>
                                            <p:strVal val="1+#ppt_w/2"/>
                                          </p:val>
                                        </p:tav>
                                        <p:tav tm="100000">
                                          <p:val>
                                            <p:strVal val="#ppt_x"/>
                                          </p:val>
                                        </p:tav>
                                      </p:tavLst>
                                    </p:anim>
                                    <p:anim calcmode="lin" valueType="num">
                                      <p:cBhvr additive="base">
                                        <p:cTn id="24" dur="2000" fill="hold"/>
                                        <p:tgtEl>
                                          <p:spTgt spid="10240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02410"/>
                                        </p:tgtEl>
                                        <p:attrNameLst>
                                          <p:attrName>style.visibility</p:attrName>
                                        </p:attrNameLst>
                                      </p:cBhvr>
                                      <p:to>
                                        <p:strVal val="visible"/>
                                      </p:to>
                                    </p:set>
                                    <p:animEffect transition="in" filter="wipe(left)">
                                      <p:cBhvr>
                                        <p:cTn id="29" dur="2000"/>
                                        <p:tgtEl>
                                          <p:spTgt spid="10241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2412"/>
                                        </p:tgtEl>
                                        <p:attrNameLst>
                                          <p:attrName>style.visibility</p:attrName>
                                        </p:attrNameLst>
                                      </p:cBhvr>
                                      <p:to>
                                        <p:strVal val="visible"/>
                                      </p:to>
                                    </p:set>
                                    <p:animEffect transition="in" filter="wipe(left)">
                                      <p:cBhvr>
                                        <p:cTn id="34" dur="2000"/>
                                        <p:tgtEl>
                                          <p:spTgt spid="10241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left)">
                                      <p:cBhvr>
                                        <p:cTn id="39"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p:bldP spid="102405" grpId="0"/>
      <p:bldP spid="1024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9792C2D5-3698-4B74-952D-669440B4BA2E}" type="slidenum">
              <a:rPr kumimoji="0" lang="zh-CN" altLang="en-US" sz="2000" smtClean="0">
                <a:solidFill>
                  <a:srgbClr val="0000FF"/>
                </a:solidFill>
              </a:rPr>
              <a:pPr eaLnBrk="1" hangingPunct="1"/>
              <a:t>31</a:t>
            </a:fld>
            <a:endParaRPr kumimoji="0" lang="en-US" altLang="zh-CN" sz="2000" smtClean="0">
              <a:solidFill>
                <a:srgbClr val="0000FF"/>
              </a:solidFill>
            </a:endParaRPr>
          </a:p>
        </p:txBody>
      </p:sp>
      <p:pic>
        <p:nvPicPr>
          <p:cNvPr id="1034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358" y="4365625"/>
            <a:ext cx="3478212"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429" name="Text Box 5"/>
          <p:cNvSpPr txBox="1">
            <a:spLocks noChangeArrowheads="1"/>
          </p:cNvSpPr>
          <p:nvPr/>
        </p:nvSpPr>
        <p:spPr bwMode="auto">
          <a:xfrm>
            <a:off x="710913" y="342029"/>
            <a:ext cx="805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a:t>4.31</a:t>
            </a:r>
            <a:r>
              <a:rPr lang="zh-CN" altLang="en-US" b="1" dirty="0"/>
              <a:t>（</a:t>
            </a:r>
            <a:r>
              <a:rPr lang="en-US" altLang="zh-CN" b="1" dirty="0"/>
              <a:t>c</a:t>
            </a:r>
            <a:r>
              <a:rPr lang="zh-CN" altLang="en-US" b="1" dirty="0"/>
              <a:t>）所示为图（</a:t>
            </a:r>
            <a:r>
              <a:rPr lang="en-US" altLang="zh-CN" b="1" dirty="0"/>
              <a:t>a</a:t>
            </a:r>
            <a:r>
              <a:rPr lang="zh-CN" altLang="en-US" b="1" dirty="0"/>
              <a:t>）的</a:t>
            </a:r>
            <a:r>
              <a:rPr lang="en-US" altLang="zh-CN" b="1" dirty="0"/>
              <a:t> </a:t>
            </a:r>
            <a:r>
              <a:rPr lang="zh-CN" altLang="en-US" b="1" dirty="0"/>
              <a:t>动态公差图，由图可见：</a:t>
            </a:r>
            <a:endParaRPr lang="en-US" altLang="zh-CN" b="1" dirty="0"/>
          </a:p>
        </p:txBody>
      </p:sp>
      <p:graphicFrame>
        <p:nvGraphicFramePr>
          <p:cNvPr id="103434" name="Object 10"/>
          <p:cNvGraphicFramePr>
            <a:graphicFrameLocks noChangeAspect="1"/>
          </p:cNvGraphicFramePr>
          <p:nvPr>
            <p:extLst>
              <p:ext uri="{D42A27DB-BD31-4B8C-83A1-F6EECF244321}">
                <p14:modId xmlns:p14="http://schemas.microsoft.com/office/powerpoint/2010/main" val="737882412"/>
              </p:ext>
            </p:extLst>
          </p:nvPr>
        </p:nvGraphicFramePr>
        <p:xfrm>
          <a:off x="853943" y="833438"/>
          <a:ext cx="5191125" cy="633412"/>
        </p:xfrm>
        <a:graphic>
          <a:graphicData uri="http://schemas.openxmlformats.org/presentationml/2006/ole">
            <mc:AlternateContent xmlns:mc="http://schemas.openxmlformats.org/markup-compatibility/2006">
              <mc:Choice xmlns:v="urn:schemas-microsoft-com:vml" Requires="v">
                <p:oleObj spid="_x0000_s34958" name="公式" r:id="rId4" imgW="1981200" imgH="241300" progId="Equation.3">
                  <p:embed/>
                </p:oleObj>
              </mc:Choice>
              <mc:Fallback>
                <p:oleObj name="公式" r:id="rId4" imgW="1981200" imgH="241300" progId="Equation.3">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943" y="833438"/>
                        <a:ext cx="5191125" cy="633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42" name="Object 18"/>
          <p:cNvGraphicFramePr>
            <a:graphicFrameLocks noChangeAspect="1"/>
          </p:cNvGraphicFramePr>
          <p:nvPr>
            <p:extLst>
              <p:ext uri="{D42A27DB-BD31-4B8C-83A1-F6EECF244321}">
                <p14:modId xmlns:p14="http://schemas.microsoft.com/office/powerpoint/2010/main" val="384395909"/>
              </p:ext>
            </p:extLst>
          </p:nvPr>
        </p:nvGraphicFramePr>
        <p:xfrm>
          <a:off x="826932" y="1427163"/>
          <a:ext cx="5884863" cy="473075"/>
        </p:xfrm>
        <a:graphic>
          <a:graphicData uri="http://schemas.openxmlformats.org/presentationml/2006/ole">
            <mc:AlternateContent xmlns:mc="http://schemas.openxmlformats.org/markup-compatibility/2006">
              <mc:Choice xmlns:v="urn:schemas-microsoft-com:vml" Requires="v">
                <p:oleObj spid="_x0000_s34959" name="公式" r:id="rId6" imgW="3009900" imgH="241300" progId="Equation.3">
                  <p:embed/>
                </p:oleObj>
              </mc:Choice>
              <mc:Fallback>
                <p:oleObj name="公式" r:id="rId6" imgW="3009900" imgH="241300" progId="Equation.3">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6932" y="1427163"/>
                        <a:ext cx="5884863"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443" name="Object 19"/>
          <p:cNvGraphicFramePr>
            <a:graphicFrameLocks noChangeAspect="1"/>
          </p:cNvGraphicFramePr>
          <p:nvPr>
            <p:extLst>
              <p:ext uri="{D42A27DB-BD31-4B8C-83A1-F6EECF244321}">
                <p14:modId xmlns:p14="http://schemas.microsoft.com/office/powerpoint/2010/main" val="2205227367"/>
              </p:ext>
            </p:extLst>
          </p:nvPr>
        </p:nvGraphicFramePr>
        <p:xfrm>
          <a:off x="828520" y="1928813"/>
          <a:ext cx="6472237" cy="944562"/>
        </p:xfrm>
        <a:graphic>
          <a:graphicData uri="http://schemas.openxmlformats.org/presentationml/2006/ole">
            <mc:AlternateContent xmlns:mc="http://schemas.openxmlformats.org/markup-compatibility/2006">
              <mc:Choice xmlns:v="urn:schemas-microsoft-com:vml" Requires="v">
                <p:oleObj spid="_x0000_s34960" name="公式" r:id="rId8" imgW="3136900" imgH="457200" progId="Equation.3">
                  <p:embed/>
                </p:oleObj>
              </mc:Choice>
              <mc:Fallback>
                <p:oleObj name="公式" r:id="rId8" imgW="3136900" imgH="457200" progId="Equation.3">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8520" y="1928813"/>
                        <a:ext cx="6472237" cy="944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456" name="Group 32"/>
          <p:cNvGrpSpPr>
            <a:grpSpLocks/>
          </p:cNvGrpSpPr>
          <p:nvPr/>
        </p:nvGrpSpPr>
        <p:grpSpPr bwMode="auto">
          <a:xfrm>
            <a:off x="4529138" y="3887788"/>
            <a:ext cx="3976687" cy="2643187"/>
            <a:chOff x="3022" y="2443"/>
            <a:chExt cx="2505" cy="1665"/>
          </a:xfrm>
        </p:grpSpPr>
        <p:grpSp>
          <p:nvGrpSpPr>
            <p:cNvPr id="34830" name="Group 27"/>
            <p:cNvGrpSpPr>
              <a:grpSpLocks/>
            </p:cNvGrpSpPr>
            <p:nvPr/>
          </p:nvGrpSpPr>
          <p:grpSpPr bwMode="auto">
            <a:xfrm>
              <a:off x="3218" y="2443"/>
              <a:ext cx="2309" cy="1665"/>
              <a:chOff x="3086" y="2493"/>
              <a:chExt cx="2309" cy="1665"/>
            </a:xfrm>
          </p:grpSpPr>
          <p:grpSp>
            <p:nvGrpSpPr>
              <p:cNvPr id="34832" name="Group 16"/>
              <p:cNvGrpSpPr>
                <a:grpSpLocks/>
              </p:cNvGrpSpPr>
              <p:nvPr/>
            </p:nvGrpSpPr>
            <p:grpSpPr bwMode="auto">
              <a:xfrm>
                <a:off x="3086" y="2493"/>
                <a:ext cx="2309" cy="1665"/>
                <a:chOff x="3105" y="2485"/>
                <a:chExt cx="2309" cy="1665"/>
              </a:xfrm>
            </p:grpSpPr>
            <p:pic>
              <p:nvPicPr>
                <p:cNvPr id="34839"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05" y="2485"/>
                  <a:ext cx="2309" cy="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40" name="Line 8"/>
                <p:cNvSpPr>
                  <a:spLocks noChangeShapeType="1"/>
                </p:cNvSpPr>
                <p:nvPr/>
              </p:nvSpPr>
              <p:spPr bwMode="auto">
                <a:xfrm flipH="1">
                  <a:off x="4386" y="2931"/>
                  <a:ext cx="20" cy="949"/>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1" name="Line 11"/>
                <p:cNvSpPr>
                  <a:spLocks noChangeShapeType="1"/>
                </p:cNvSpPr>
                <p:nvPr/>
              </p:nvSpPr>
              <p:spPr bwMode="auto">
                <a:xfrm>
                  <a:off x="4042" y="2930"/>
                  <a:ext cx="354"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42" name="Line 14"/>
                <p:cNvSpPr>
                  <a:spLocks noChangeShapeType="1"/>
                </p:cNvSpPr>
                <p:nvPr/>
              </p:nvSpPr>
              <p:spPr bwMode="auto">
                <a:xfrm>
                  <a:off x="3537" y="2920"/>
                  <a:ext cx="485"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4833" name="Line 21"/>
              <p:cNvSpPr>
                <a:spLocks noChangeShapeType="1"/>
              </p:cNvSpPr>
              <p:nvPr/>
            </p:nvSpPr>
            <p:spPr bwMode="auto">
              <a:xfrm>
                <a:off x="4881" y="3203"/>
                <a:ext cx="0" cy="657"/>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4" name="Line 22"/>
              <p:cNvSpPr>
                <a:spLocks noChangeShapeType="1"/>
              </p:cNvSpPr>
              <p:nvPr/>
            </p:nvSpPr>
            <p:spPr bwMode="auto">
              <a:xfrm>
                <a:off x="4002" y="3193"/>
                <a:ext cx="899" cy="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5" name="Line 23"/>
              <p:cNvSpPr>
                <a:spLocks noChangeShapeType="1"/>
              </p:cNvSpPr>
              <p:nvPr/>
            </p:nvSpPr>
            <p:spPr bwMode="auto">
              <a:xfrm>
                <a:off x="3527" y="3184"/>
                <a:ext cx="475"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6" name="Line 24"/>
              <p:cNvSpPr>
                <a:spLocks noChangeShapeType="1"/>
              </p:cNvSpPr>
              <p:nvPr/>
            </p:nvSpPr>
            <p:spPr bwMode="auto">
              <a:xfrm>
                <a:off x="3527" y="2941"/>
                <a:ext cx="485" cy="0"/>
              </a:xfrm>
              <a:prstGeom prst="line">
                <a:avLst/>
              </a:prstGeom>
              <a:noFill/>
              <a:ln w="38100">
                <a:solidFill>
                  <a:srgbClr val="D6009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7" name="Line 25"/>
              <p:cNvSpPr>
                <a:spLocks noChangeShapeType="1"/>
              </p:cNvSpPr>
              <p:nvPr/>
            </p:nvSpPr>
            <p:spPr bwMode="auto">
              <a:xfrm>
                <a:off x="4022" y="2799"/>
                <a:ext cx="0" cy="1071"/>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838" name="Line 26"/>
              <p:cNvSpPr>
                <a:spLocks noChangeShapeType="1"/>
              </p:cNvSpPr>
              <p:nvPr/>
            </p:nvSpPr>
            <p:spPr bwMode="auto">
              <a:xfrm>
                <a:off x="3527" y="2769"/>
                <a:ext cx="485"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4831" name="Text Box 31"/>
            <p:cNvSpPr txBox="1">
              <a:spLocks noChangeArrowheads="1"/>
            </p:cNvSpPr>
            <p:nvPr/>
          </p:nvSpPr>
          <p:spPr bwMode="auto">
            <a:xfrm>
              <a:off x="3022" y="2764"/>
              <a:ext cx="64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a:t>0.12</a:t>
              </a:r>
            </a:p>
          </p:txBody>
        </p:sp>
      </p:grpSp>
      <p:sp>
        <p:nvSpPr>
          <p:cNvPr id="103457" name="AutoShape 33"/>
          <p:cNvSpPr>
            <a:spLocks noChangeArrowheads="1"/>
          </p:cNvSpPr>
          <p:nvPr/>
        </p:nvSpPr>
        <p:spPr bwMode="auto">
          <a:xfrm>
            <a:off x="7769225" y="4449763"/>
            <a:ext cx="1025525" cy="609600"/>
          </a:xfrm>
          <a:prstGeom prst="wedgeEllipseCallout">
            <a:avLst>
              <a:gd name="adj1" fmla="val -127088"/>
              <a:gd name="adj2" fmla="val 204167"/>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1800" b="1"/>
              <a:t>19.98</a:t>
            </a:r>
          </a:p>
        </p:txBody>
      </p:sp>
      <p:graphicFrame>
        <p:nvGraphicFramePr>
          <p:cNvPr id="103459" name="Object 35"/>
          <p:cNvGraphicFramePr>
            <a:graphicFrameLocks noChangeAspect="1"/>
          </p:cNvGraphicFramePr>
          <p:nvPr/>
        </p:nvGraphicFramePr>
        <p:xfrm>
          <a:off x="1022350" y="3579813"/>
          <a:ext cx="3479800" cy="692150"/>
        </p:xfrm>
        <a:graphic>
          <a:graphicData uri="http://schemas.openxmlformats.org/presentationml/2006/ole">
            <mc:AlternateContent xmlns:mc="http://schemas.openxmlformats.org/markup-compatibility/2006">
              <mc:Choice xmlns:v="urn:schemas-microsoft-com:vml" Requires="v">
                <p:oleObj spid="_x0000_s34961" name="公式" r:id="rId11" imgW="1218671" imgH="241195" progId="Equation.3">
                  <p:embed/>
                </p:oleObj>
              </mc:Choice>
              <mc:Fallback>
                <p:oleObj name="公式" r:id="rId11" imgW="1218671" imgH="241195" progId="Equation.3">
                  <p:embed/>
                  <p:pic>
                    <p:nvPicPr>
                      <p:cNvPr id="0"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22350" y="3579813"/>
                        <a:ext cx="3479800" cy="69215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462" name="Group 38"/>
          <p:cNvGrpSpPr>
            <a:grpSpLocks/>
          </p:cNvGrpSpPr>
          <p:nvPr/>
        </p:nvGrpSpPr>
        <p:grpSpPr bwMode="auto">
          <a:xfrm>
            <a:off x="885825" y="2871788"/>
            <a:ext cx="6186488" cy="742950"/>
            <a:chOff x="337" y="1809"/>
            <a:chExt cx="3897" cy="468"/>
          </a:xfrm>
        </p:grpSpPr>
        <p:graphicFrame>
          <p:nvGraphicFramePr>
            <p:cNvPr id="34828" name="Object 34"/>
            <p:cNvGraphicFramePr>
              <a:graphicFrameLocks noChangeAspect="1"/>
            </p:cNvGraphicFramePr>
            <p:nvPr/>
          </p:nvGraphicFramePr>
          <p:xfrm>
            <a:off x="337" y="1891"/>
            <a:ext cx="3897" cy="315"/>
          </p:xfrm>
          <a:graphic>
            <a:graphicData uri="http://schemas.openxmlformats.org/presentationml/2006/ole">
              <mc:AlternateContent xmlns:mc="http://schemas.openxmlformats.org/markup-compatibility/2006">
                <mc:Choice xmlns:v="urn:schemas-microsoft-com:vml" Requires="v">
                  <p:oleObj spid="_x0000_s34962" name="公式" r:id="rId13" imgW="2997200" imgH="241300" progId="Equation.3">
                    <p:embed/>
                  </p:oleObj>
                </mc:Choice>
                <mc:Fallback>
                  <p:oleObj name="公式" r:id="rId13" imgW="2997200" imgH="241300" progId="Equation.3">
                    <p:embed/>
                    <p:pic>
                      <p:nvPicPr>
                        <p:cNvPr id="0"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7" y="1891"/>
                          <a:ext cx="3897" cy="315"/>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829" name="AutoShape 36"/>
            <p:cNvSpPr>
              <a:spLocks noChangeArrowheads="1"/>
            </p:cNvSpPr>
            <p:nvPr/>
          </p:nvSpPr>
          <p:spPr bwMode="auto">
            <a:xfrm>
              <a:off x="3164" y="1809"/>
              <a:ext cx="706" cy="468"/>
            </a:xfrm>
            <a:prstGeom prst="rightArrow">
              <a:avLst>
                <a:gd name="adj1" fmla="val 50000"/>
                <a:gd name="adj2" fmla="val 37714"/>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000" b="1"/>
                <a:t>补偿</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29"/>
                                        </p:tgtEl>
                                        <p:attrNameLst>
                                          <p:attrName>style.visibility</p:attrName>
                                        </p:attrNameLst>
                                      </p:cBhvr>
                                      <p:to>
                                        <p:strVal val="visible"/>
                                      </p:to>
                                    </p:set>
                                    <p:animEffect transition="in" filter="wipe(left)">
                                      <p:cBhvr>
                                        <p:cTn id="7" dur="2000"/>
                                        <p:tgtEl>
                                          <p:spTgt spid="1034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103428"/>
                                        </p:tgtEl>
                                        <p:attrNameLst>
                                          <p:attrName>style.visibility</p:attrName>
                                        </p:attrNameLst>
                                      </p:cBhvr>
                                      <p:to>
                                        <p:strVal val="visible"/>
                                      </p:to>
                                    </p:set>
                                    <p:anim calcmode="lin" valueType="num">
                                      <p:cBhvr additive="base">
                                        <p:cTn id="12" dur="2000" fill="hold"/>
                                        <p:tgtEl>
                                          <p:spTgt spid="103428"/>
                                        </p:tgtEl>
                                        <p:attrNameLst>
                                          <p:attrName>ppt_x</p:attrName>
                                        </p:attrNameLst>
                                      </p:cBhvr>
                                      <p:tavLst>
                                        <p:tav tm="0">
                                          <p:val>
                                            <p:strVal val="0-#ppt_w/2"/>
                                          </p:val>
                                        </p:tav>
                                        <p:tav tm="100000">
                                          <p:val>
                                            <p:strVal val="#ppt_x"/>
                                          </p:val>
                                        </p:tav>
                                      </p:tavLst>
                                    </p:anim>
                                    <p:anim calcmode="lin" valueType="num">
                                      <p:cBhvr additive="base">
                                        <p:cTn id="13" dur="2000" fill="hold"/>
                                        <p:tgtEl>
                                          <p:spTgt spid="10342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103456"/>
                                        </p:tgtEl>
                                        <p:attrNameLst>
                                          <p:attrName>style.visibility</p:attrName>
                                        </p:attrNameLst>
                                      </p:cBhvr>
                                      <p:to>
                                        <p:strVal val="visible"/>
                                      </p:to>
                                    </p:set>
                                    <p:anim calcmode="lin" valueType="num">
                                      <p:cBhvr additive="base">
                                        <p:cTn id="18" dur="2000" fill="hold"/>
                                        <p:tgtEl>
                                          <p:spTgt spid="103456"/>
                                        </p:tgtEl>
                                        <p:attrNameLst>
                                          <p:attrName>ppt_x</p:attrName>
                                        </p:attrNameLst>
                                      </p:cBhvr>
                                      <p:tavLst>
                                        <p:tav tm="0">
                                          <p:val>
                                            <p:strVal val="1+#ppt_w/2"/>
                                          </p:val>
                                        </p:tav>
                                        <p:tav tm="100000">
                                          <p:val>
                                            <p:strVal val="#ppt_x"/>
                                          </p:val>
                                        </p:tav>
                                      </p:tavLst>
                                    </p:anim>
                                    <p:anim calcmode="lin" valueType="num">
                                      <p:cBhvr additive="base">
                                        <p:cTn id="19" dur="2000" fill="hold"/>
                                        <p:tgtEl>
                                          <p:spTgt spid="103456"/>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103434"/>
                                        </p:tgtEl>
                                        <p:attrNameLst>
                                          <p:attrName>style.visibility</p:attrName>
                                        </p:attrNameLst>
                                      </p:cBhvr>
                                      <p:to>
                                        <p:strVal val="visible"/>
                                      </p:to>
                                    </p:set>
                                    <p:animEffect transition="in" filter="wipe(left)">
                                      <p:cBhvr>
                                        <p:cTn id="24" dur="2000"/>
                                        <p:tgtEl>
                                          <p:spTgt spid="10343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03457"/>
                                        </p:tgtEl>
                                        <p:attrNameLst>
                                          <p:attrName>style.visibility</p:attrName>
                                        </p:attrNameLst>
                                      </p:cBhvr>
                                      <p:to>
                                        <p:strVal val="visible"/>
                                      </p:to>
                                    </p:set>
                                    <p:animEffect transition="in" filter="wipe(up)">
                                      <p:cBhvr>
                                        <p:cTn id="29" dur="2000"/>
                                        <p:tgtEl>
                                          <p:spTgt spid="10345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03442"/>
                                        </p:tgtEl>
                                        <p:attrNameLst>
                                          <p:attrName>style.visibility</p:attrName>
                                        </p:attrNameLst>
                                      </p:cBhvr>
                                      <p:to>
                                        <p:strVal val="visible"/>
                                      </p:to>
                                    </p:set>
                                    <p:animEffect transition="in" filter="wipe(left)">
                                      <p:cBhvr>
                                        <p:cTn id="34" dur="2000"/>
                                        <p:tgtEl>
                                          <p:spTgt spid="10344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03443"/>
                                        </p:tgtEl>
                                        <p:attrNameLst>
                                          <p:attrName>style.visibility</p:attrName>
                                        </p:attrNameLst>
                                      </p:cBhvr>
                                      <p:to>
                                        <p:strVal val="visible"/>
                                      </p:to>
                                    </p:set>
                                    <p:animEffect transition="in" filter="wipe(left)">
                                      <p:cBhvr>
                                        <p:cTn id="39" dur="2000"/>
                                        <p:tgtEl>
                                          <p:spTgt spid="10344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03462"/>
                                        </p:tgtEl>
                                        <p:attrNameLst>
                                          <p:attrName>style.visibility</p:attrName>
                                        </p:attrNameLst>
                                      </p:cBhvr>
                                      <p:to>
                                        <p:strVal val="visible"/>
                                      </p:to>
                                    </p:set>
                                    <p:animEffect transition="in" filter="wipe(left)">
                                      <p:cBhvr>
                                        <p:cTn id="44" dur="2000"/>
                                        <p:tgtEl>
                                          <p:spTgt spid="10346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03459"/>
                                        </p:tgtEl>
                                        <p:attrNameLst>
                                          <p:attrName>style.visibility</p:attrName>
                                        </p:attrNameLst>
                                      </p:cBhvr>
                                      <p:to>
                                        <p:strVal val="visible"/>
                                      </p:to>
                                    </p:set>
                                    <p:animEffect transition="in" filter="wipe(left)">
                                      <p:cBhvr>
                                        <p:cTn id="49" dur="2000"/>
                                        <p:tgtEl>
                                          <p:spTgt spid="103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9" grpId="0"/>
      <p:bldP spid="1034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4E1EBA9-0B78-443F-BAFC-792D95621E31}" type="slidenum">
              <a:rPr kumimoji="0" lang="zh-CN" altLang="en-US" sz="2000" smtClean="0">
                <a:solidFill>
                  <a:srgbClr val="0000FF"/>
                </a:solidFill>
              </a:rPr>
              <a:pPr eaLnBrk="1" hangingPunct="1"/>
              <a:t>32</a:t>
            </a:fld>
            <a:endParaRPr kumimoji="0" lang="en-US" altLang="zh-CN" sz="2000" smtClean="0">
              <a:solidFill>
                <a:srgbClr val="0000FF"/>
              </a:solidFill>
            </a:endParaRPr>
          </a:p>
        </p:txBody>
      </p:sp>
      <p:sp>
        <p:nvSpPr>
          <p:cNvPr id="67589" name="Text Box 5"/>
          <p:cNvSpPr txBox="1">
            <a:spLocks noChangeArrowheads="1"/>
          </p:cNvSpPr>
          <p:nvPr/>
        </p:nvSpPr>
        <p:spPr bwMode="auto">
          <a:xfrm>
            <a:off x="244320" y="696389"/>
            <a:ext cx="8603466"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可逆要求（</a:t>
            </a:r>
            <a:r>
              <a:rPr lang="en-US" altLang="zh-CN" b="1" dirty="0"/>
              <a:t>RR)</a:t>
            </a:r>
            <a:r>
              <a:rPr lang="zh-CN" altLang="en-US" b="1" dirty="0"/>
              <a:t>用于最大实体要求</a:t>
            </a:r>
            <a:r>
              <a:rPr lang="en-US" altLang="zh-CN" b="1" dirty="0"/>
              <a:t>(MMR)</a:t>
            </a:r>
            <a:r>
              <a:rPr lang="zh-CN" altLang="en-US" b="1" dirty="0"/>
              <a:t>时,其图样标注和动态公差带图如下图所示</a:t>
            </a:r>
            <a:r>
              <a:rPr lang="en-US" altLang="zh-CN" b="1" dirty="0"/>
              <a:t>。</a:t>
            </a:r>
            <a:r>
              <a:rPr lang="zh-CN" altLang="en-US" b="1" dirty="0">
                <a:solidFill>
                  <a:srgbClr val="FF3300"/>
                </a:solidFill>
              </a:rPr>
              <a:t>可逆要求不能单独使用</a:t>
            </a:r>
            <a:r>
              <a:rPr lang="zh-CN" altLang="en-US" b="1" dirty="0"/>
              <a:t>，只能与最大实体要求和最小实体要求一起使用，也没有自己的边界。</a:t>
            </a:r>
          </a:p>
        </p:txBody>
      </p:sp>
      <p:sp>
        <p:nvSpPr>
          <p:cNvPr id="67610" name="Text Box 26"/>
          <p:cNvSpPr txBox="1">
            <a:spLocks noChangeArrowheads="1"/>
          </p:cNvSpPr>
          <p:nvPr/>
        </p:nvSpPr>
        <p:spPr bwMode="auto">
          <a:xfrm>
            <a:off x="449800" y="299693"/>
            <a:ext cx="7046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5.  </a:t>
            </a:r>
            <a:r>
              <a:rPr lang="zh-CN" altLang="en-US" b="1" dirty="0"/>
              <a:t>可逆要求（</a:t>
            </a:r>
            <a:r>
              <a:rPr lang="en-US" altLang="zh-CN" b="1" dirty="0"/>
              <a:t>RR</a:t>
            </a:r>
            <a:r>
              <a:rPr lang="zh-CN" altLang="en-US" b="1" dirty="0"/>
              <a:t>）用于最大实体要求（</a:t>
            </a:r>
            <a:r>
              <a:rPr lang="en-US" altLang="zh-CN" b="1" dirty="0"/>
              <a:t>MMR</a:t>
            </a:r>
            <a:r>
              <a:rPr lang="zh-CN" altLang="en-US" b="1" dirty="0"/>
              <a:t>）</a:t>
            </a:r>
          </a:p>
        </p:txBody>
      </p:sp>
      <p:grpSp>
        <p:nvGrpSpPr>
          <p:cNvPr id="67681" name="Group 97"/>
          <p:cNvGrpSpPr>
            <a:grpSpLocks/>
          </p:cNvGrpSpPr>
          <p:nvPr/>
        </p:nvGrpSpPr>
        <p:grpSpPr bwMode="auto">
          <a:xfrm>
            <a:off x="860317" y="4454657"/>
            <a:ext cx="3749675" cy="1971675"/>
            <a:chOff x="452" y="834"/>
            <a:chExt cx="2362" cy="1242"/>
          </a:xfrm>
        </p:grpSpPr>
        <p:sp>
          <p:nvSpPr>
            <p:cNvPr id="35858" name="Rectangle 30"/>
            <p:cNvSpPr>
              <a:spLocks noChangeArrowheads="1"/>
            </p:cNvSpPr>
            <p:nvPr/>
          </p:nvSpPr>
          <p:spPr bwMode="auto">
            <a:xfrm>
              <a:off x="928" y="1041"/>
              <a:ext cx="1485" cy="3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859" name="Group 36"/>
            <p:cNvGrpSpPr>
              <a:grpSpLocks/>
            </p:cNvGrpSpPr>
            <p:nvPr/>
          </p:nvGrpSpPr>
          <p:grpSpPr bwMode="auto">
            <a:xfrm>
              <a:off x="1153" y="834"/>
              <a:ext cx="1449" cy="234"/>
              <a:chOff x="1251" y="693"/>
              <a:chExt cx="1449" cy="234"/>
            </a:xfrm>
          </p:grpSpPr>
          <p:sp>
            <p:nvSpPr>
              <p:cNvPr id="35876" name="Rectangle 32"/>
              <p:cNvSpPr>
                <a:spLocks noChangeArrowheads="1"/>
              </p:cNvSpPr>
              <p:nvPr/>
            </p:nvSpPr>
            <p:spPr bwMode="auto">
              <a:xfrm>
                <a:off x="1251" y="693"/>
                <a:ext cx="378"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a:t>
                </a:r>
              </a:p>
            </p:txBody>
          </p:sp>
          <p:sp>
            <p:nvSpPr>
              <p:cNvPr id="35877" name="Rectangle 33"/>
              <p:cNvSpPr>
                <a:spLocks noChangeArrowheads="1"/>
              </p:cNvSpPr>
              <p:nvPr/>
            </p:nvSpPr>
            <p:spPr bwMode="auto">
              <a:xfrm>
                <a:off x="1629" y="693"/>
                <a:ext cx="1071"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dirty="0"/>
                  <a:t>Φ</a:t>
                </a:r>
                <a:r>
                  <a:rPr lang="en-US" altLang="zh-CN" dirty="0"/>
                  <a:t>0.1</a:t>
                </a:r>
              </a:p>
            </p:txBody>
          </p:sp>
          <p:sp>
            <p:nvSpPr>
              <p:cNvPr id="35878" name="Oval 34"/>
              <p:cNvSpPr>
                <a:spLocks noChangeArrowheads="1"/>
              </p:cNvSpPr>
              <p:nvPr/>
            </p:nvSpPr>
            <p:spPr bwMode="auto">
              <a:xfrm flipV="1">
                <a:off x="2124" y="702"/>
                <a:ext cx="225" cy="225"/>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M</a:t>
                </a:r>
              </a:p>
            </p:txBody>
          </p:sp>
          <p:sp>
            <p:nvSpPr>
              <p:cNvPr id="35879" name="Oval 35"/>
              <p:cNvSpPr>
                <a:spLocks noChangeArrowheads="1"/>
              </p:cNvSpPr>
              <p:nvPr/>
            </p:nvSpPr>
            <p:spPr bwMode="auto">
              <a:xfrm flipV="1">
                <a:off x="2391" y="717"/>
                <a:ext cx="225" cy="207"/>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R</a:t>
                </a:r>
              </a:p>
            </p:txBody>
          </p:sp>
        </p:grpSp>
        <p:sp>
          <p:nvSpPr>
            <p:cNvPr id="35860" name="Rectangle 39"/>
            <p:cNvSpPr>
              <a:spLocks noChangeArrowheads="1"/>
            </p:cNvSpPr>
            <p:nvPr/>
          </p:nvSpPr>
          <p:spPr bwMode="auto">
            <a:xfrm>
              <a:off x="1072" y="1248"/>
              <a:ext cx="1467" cy="504"/>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1" name="Line 40"/>
            <p:cNvSpPr>
              <a:spLocks noChangeShapeType="1"/>
            </p:cNvSpPr>
            <p:nvPr/>
          </p:nvSpPr>
          <p:spPr bwMode="auto">
            <a:xfrm>
              <a:off x="910" y="1491"/>
              <a:ext cx="1818" cy="0"/>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2" name="Line 41"/>
            <p:cNvSpPr>
              <a:spLocks noChangeShapeType="1"/>
            </p:cNvSpPr>
            <p:nvPr/>
          </p:nvSpPr>
          <p:spPr bwMode="auto">
            <a:xfrm>
              <a:off x="714" y="1248"/>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3" name="Line 42"/>
            <p:cNvSpPr>
              <a:spLocks noChangeShapeType="1"/>
            </p:cNvSpPr>
            <p:nvPr/>
          </p:nvSpPr>
          <p:spPr bwMode="auto">
            <a:xfrm>
              <a:off x="735" y="1752"/>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4" name="Line 43"/>
            <p:cNvSpPr>
              <a:spLocks noChangeShapeType="1"/>
            </p:cNvSpPr>
            <p:nvPr/>
          </p:nvSpPr>
          <p:spPr bwMode="auto">
            <a:xfrm flipV="1">
              <a:off x="811" y="942"/>
              <a:ext cx="0" cy="29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5" name="Line 44"/>
            <p:cNvSpPr>
              <a:spLocks noChangeShapeType="1"/>
            </p:cNvSpPr>
            <p:nvPr/>
          </p:nvSpPr>
          <p:spPr bwMode="auto">
            <a:xfrm>
              <a:off x="802" y="942"/>
              <a:ext cx="37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6" name="Line 45"/>
            <p:cNvSpPr>
              <a:spLocks noChangeShapeType="1"/>
            </p:cNvSpPr>
            <p:nvPr/>
          </p:nvSpPr>
          <p:spPr bwMode="auto">
            <a:xfrm>
              <a:off x="820" y="1239"/>
              <a:ext cx="0" cy="513"/>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67" name="Text Box 48"/>
            <p:cNvSpPr txBox="1">
              <a:spLocks noChangeArrowheads="1"/>
            </p:cNvSpPr>
            <p:nvPr/>
          </p:nvSpPr>
          <p:spPr bwMode="auto">
            <a:xfrm>
              <a:off x="699" y="1884"/>
              <a:ext cx="21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sz="1400" b="1">
                  <a:latin typeface="宋体" pitchFamily="2" charset="-122"/>
                </a:rPr>
                <a:t>可逆要求用于最大实体要求的图样标注</a:t>
              </a:r>
            </a:p>
          </p:txBody>
        </p:sp>
        <p:grpSp>
          <p:nvGrpSpPr>
            <p:cNvPr id="35868" name="Group 96"/>
            <p:cNvGrpSpPr>
              <a:grpSpLocks/>
            </p:cNvGrpSpPr>
            <p:nvPr/>
          </p:nvGrpSpPr>
          <p:grpSpPr bwMode="auto">
            <a:xfrm rot="-5400000">
              <a:off x="305" y="1364"/>
              <a:ext cx="546" cy="252"/>
              <a:chOff x="2711" y="2252"/>
              <a:chExt cx="546" cy="252"/>
            </a:xfrm>
          </p:grpSpPr>
          <p:sp>
            <p:nvSpPr>
              <p:cNvPr id="35869" name="AutoShape 88"/>
              <p:cNvSpPr>
                <a:spLocks noChangeAspect="1" noChangeArrowheads="1" noTextEdit="1"/>
              </p:cNvSpPr>
              <p:nvPr/>
            </p:nvSpPr>
            <p:spPr bwMode="auto">
              <a:xfrm>
                <a:off x="2711" y="2252"/>
                <a:ext cx="5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870" name="Rectangle 90"/>
              <p:cNvSpPr>
                <a:spLocks noChangeArrowheads="1"/>
              </p:cNvSpPr>
              <p:nvPr/>
            </p:nvSpPr>
            <p:spPr bwMode="auto">
              <a:xfrm>
                <a:off x="3010" y="227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a:t>
                </a:r>
                <a:endParaRPr lang="en-US" altLang="zh-CN"/>
              </a:p>
            </p:txBody>
          </p:sp>
          <p:sp>
            <p:nvSpPr>
              <p:cNvPr id="35871" name="Rectangle 91"/>
              <p:cNvSpPr>
                <a:spLocks noChangeArrowheads="1"/>
              </p:cNvSpPr>
              <p:nvPr/>
            </p:nvSpPr>
            <p:spPr bwMode="auto">
              <a:xfrm>
                <a:off x="2990" y="2270"/>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a:solidFill>
                      <a:srgbClr val="000000"/>
                    </a:solidFill>
                  </a:rPr>
                  <a:t> </a:t>
                </a:r>
                <a:endParaRPr lang="zh-CN" altLang="en-US"/>
              </a:p>
            </p:txBody>
          </p:sp>
          <p:sp>
            <p:nvSpPr>
              <p:cNvPr id="35872" name="Rectangle 92"/>
              <p:cNvSpPr>
                <a:spLocks noChangeArrowheads="1"/>
              </p:cNvSpPr>
              <p:nvPr/>
            </p:nvSpPr>
            <p:spPr bwMode="auto">
              <a:xfrm>
                <a:off x="3020" y="2381"/>
                <a:ext cx="21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0.033</a:t>
                </a:r>
                <a:endParaRPr lang="en-US" altLang="zh-CN"/>
              </a:p>
            </p:txBody>
          </p:sp>
          <p:sp>
            <p:nvSpPr>
              <p:cNvPr id="35873" name="Rectangle 93"/>
              <p:cNvSpPr>
                <a:spLocks noChangeArrowheads="1"/>
              </p:cNvSpPr>
              <p:nvPr/>
            </p:nvSpPr>
            <p:spPr bwMode="auto">
              <a:xfrm>
                <a:off x="2987" y="23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a:t>
                </a:r>
                <a:endParaRPr lang="en-US" altLang="zh-CN"/>
              </a:p>
            </p:txBody>
          </p:sp>
          <p:sp>
            <p:nvSpPr>
              <p:cNvPr id="35874" name="Rectangle 94"/>
              <p:cNvSpPr>
                <a:spLocks noChangeArrowheads="1"/>
              </p:cNvSpPr>
              <p:nvPr/>
            </p:nvSpPr>
            <p:spPr bwMode="auto">
              <a:xfrm>
                <a:off x="2823" y="2282"/>
                <a:ext cx="16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000000"/>
                    </a:solidFill>
                  </a:rPr>
                  <a:t>20</a:t>
                </a:r>
                <a:endParaRPr lang="en-US" altLang="zh-CN"/>
              </a:p>
            </p:txBody>
          </p:sp>
          <p:sp>
            <p:nvSpPr>
              <p:cNvPr id="35875" name="Rectangle 95"/>
              <p:cNvSpPr>
                <a:spLocks noChangeArrowheads="1"/>
              </p:cNvSpPr>
              <p:nvPr/>
            </p:nvSpPr>
            <p:spPr bwMode="auto">
              <a:xfrm>
                <a:off x="2723" y="2264"/>
                <a:ext cx="8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i="1">
                    <a:solidFill>
                      <a:srgbClr val="000000"/>
                    </a:solidFill>
                    <a:latin typeface="Symbol" pitchFamily="18" charset="2"/>
                  </a:rPr>
                  <a:t>f</a:t>
                </a:r>
                <a:endParaRPr lang="en-US" altLang="zh-CN"/>
              </a:p>
            </p:txBody>
          </p:sp>
        </p:grpSp>
      </p:grpSp>
      <p:sp>
        <p:nvSpPr>
          <p:cNvPr id="67685" name="Text Box 101"/>
          <p:cNvSpPr txBox="1">
            <a:spLocks noChangeArrowheads="1"/>
          </p:cNvSpPr>
          <p:nvPr/>
        </p:nvSpPr>
        <p:spPr bwMode="auto">
          <a:xfrm>
            <a:off x="888308" y="2031489"/>
            <a:ext cx="37766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由动态公差图可见</a:t>
            </a:r>
            <a:r>
              <a:rPr lang="en-US" altLang="zh-CN" b="1" dirty="0"/>
              <a:t>:</a:t>
            </a:r>
          </a:p>
        </p:txBody>
      </p:sp>
      <p:graphicFrame>
        <p:nvGraphicFramePr>
          <p:cNvPr id="67687" name="Object 103"/>
          <p:cNvGraphicFramePr>
            <a:graphicFrameLocks noChangeAspect="1"/>
          </p:cNvGraphicFramePr>
          <p:nvPr>
            <p:extLst>
              <p:ext uri="{D42A27DB-BD31-4B8C-83A1-F6EECF244321}">
                <p14:modId xmlns:p14="http://schemas.microsoft.com/office/powerpoint/2010/main" val="138626133"/>
              </p:ext>
            </p:extLst>
          </p:nvPr>
        </p:nvGraphicFramePr>
        <p:xfrm>
          <a:off x="713122" y="2508453"/>
          <a:ext cx="7443788" cy="427931"/>
        </p:xfrm>
        <a:graphic>
          <a:graphicData uri="http://schemas.openxmlformats.org/presentationml/2006/ole">
            <mc:AlternateContent xmlns:mc="http://schemas.openxmlformats.org/markup-compatibility/2006">
              <mc:Choice xmlns:v="urn:schemas-microsoft-com:vml" Requires="v">
                <p:oleObj spid="_x0000_s35976" name="公式" r:id="rId3" imgW="3340100" imgH="241300" progId="Equation.3">
                  <p:embed/>
                </p:oleObj>
              </mc:Choice>
              <mc:Fallback>
                <p:oleObj name="公式" r:id="rId3" imgW="3340100" imgH="241300" progId="Equation.3">
                  <p:embed/>
                  <p:pic>
                    <p:nvPicPr>
                      <p:cNvPr id="0" name="Object 1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122" y="2508453"/>
                        <a:ext cx="7443788" cy="427931"/>
                      </a:xfrm>
                      <a:prstGeom prst="rect">
                        <a:avLst/>
                      </a:prstGeom>
                      <a:noFill/>
                      <a:ln>
                        <a:noFill/>
                      </a:ln>
                      <a:effectLst/>
                      <a:extLst/>
                    </p:spPr>
                  </p:pic>
                </p:oleObj>
              </mc:Fallback>
            </mc:AlternateContent>
          </a:graphicData>
        </a:graphic>
      </p:graphicFrame>
      <p:grpSp>
        <p:nvGrpSpPr>
          <p:cNvPr id="67691" name="Group 107"/>
          <p:cNvGrpSpPr>
            <a:grpSpLocks/>
          </p:cNvGrpSpPr>
          <p:nvPr/>
        </p:nvGrpSpPr>
        <p:grpSpPr bwMode="auto">
          <a:xfrm>
            <a:off x="4770438" y="3490913"/>
            <a:ext cx="3951287" cy="3201987"/>
            <a:chOff x="3005" y="2199"/>
            <a:chExt cx="2489" cy="2017"/>
          </a:xfrm>
        </p:grpSpPr>
        <p:pic>
          <p:nvPicPr>
            <p:cNvPr id="35854" name="Picture 9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05" y="2199"/>
              <a:ext cx="2489" cy="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55" name="Text Box 99"/>
            <p:cNvSpPr txBox="1">
              <a:spLocks noChangeArrowheads="1"/>
            </p:cNvSpPr>
            <p:nvPr/>
          </p:nvSpPr>
          <p:spPr bwMode="auto">
            <a:xfrm>
              <a:off x="3224" y="3985"/>
              <a:ext cx="178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4.31</a:t>
              </a:r>
              <a:r>
                <a:rPr lang="zh-CN" altLang="en-US" sz="1800" b="1"/>
                <a:t>（</a:t>
              </a:r>
              <a:r>
                <a:rPr lang="en-US" altLang="zh-CN" sz="1800" b="1"/>
                <a:t>d</a:t>
              </a:r>
              <a:r>
                <a:rPr lang="zh-CN" altLang="en-US" sz="1800" b="1"/>
                <a:t>）动态公差图</a:t>
              </a:r>
            </a:p>
          </p:txBody>
        </p:sp>
        <p:sp>
          <p:nvSpPr>
            <p:cNvPr id="35856" name="Line 104"/>
            <p:cNvSpPr>
              <a:spLocks noChangeShapeType="1"/>
            </p:cNvSpPr>
            <p:nvPr/>
          </p:nvSpPr>
          <p:spPr bwMode="auto">
            <a:xfrm>
              <a:off x="3719" y="2708"/>
              <a:ext cx="0" cy="110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7" name="Line 105"/>
            <p:cNvSpPr>
              <a:spLocks noChangeShapeType="1"/>
            </p:cNvSpPr>
            <p:nvPr/>
          </p:nvSpPr>
          <p:spPr bwMode="auto">
            <a:xfrm>
              <a:off x="3557" y="2739"/>
              <a:ext cx="152"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67690" name="Object 106"/>
          <p:cNvGraphicFramePr>
            <a:graphicFrameLocks noChangeAspect="1"/>
          </p:cNvGraphicFramePr>
          <p:nvPr>
            <p:extLst>
              <p:ext uri="{D42A27DB-BD31-4B8C-83A1-F6EECF244321}">
                <p14:modId xmlns:p14="http://schemas.microsoft.com/office/powerpoint/2010/main" val="844752229"/>
              </p:ext>
            </p:extLst>
          </p:nvPr>
        </p:nvGraphicFramePr>
        <p:xfrm>
          <a:off x="712238" y="2979594"/>
          <a:ext cx="8037512" cy="417445"/>
        </p:xfrm>
        <a:graphic>
          <a:graphicData uri="http://schemas.openxmlformats.org/presentationml/2006/ole">
            <mc:AlternateContent xmlns:mc="http://schemas.openxmlformats.org/markup-compatibility/2006">
              <mc:Choice xmlns:v="urn:schemas-microsoft-com:vml" Requires="v">
                <p:oleObj spid="_x0000_s35977" name="公式" r:id="rId6" imgW="3606800" imgH="241300" progId="Equation.3">
                  <p:embed/>
                </p:oleObj>
              </mc:Choice>
              <mc:Fallback>
                <p:oleObj name="公式" r:id="rId6" imgW="3606800" imgH="241300" progId="Equation.3">
                  <p:embed/>
                  <p:pic>
                    <p:nvPicPr>
                      <p:cNvPr id="0" name="Object 10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238" y="2979594"/>
                        <a:ext cx="8037512" cy="417445"/>
                      </a:xfrm>
                      <a:prstGeom prst="rect">
                        <a:avLst/>
                      </a:prstGeom>
                      <a:noFill/>
                      <a:ln>
                        <a:noFill/>
                      </a:ln>
                      <a:effectLst/>
                      <a:extLst/>
                    </p:spPr>
                  </p:pic>
                </p:oleObj>
              </mc:Fallback>
            </mc:AlternateContent>
          </a:graphicData>
        </a:graphic>
      </p:graphicFrame>
      <p:grpSp>
        <p:nvGrpSpPr>
          <p:cNvPr id="67695" name="Group 111"/>
          <p:cNvGrpSpPr>
            <a:grpSpLocks/>
          </p:cNvGrpSpPr>
          <p:nvPr/>
        </p:nvGrpSpPr>
        <p:grpSpPr bwMode="auto">
          <a:xfrm>
            <a:off x="1620838" y="3497263"/>
            <a:ext cx="2166937" cy="609600"/>
            <a:chOff x="919" y="2203"/>
            <a:chExt cx="1365" cy="384"/>
          </a:xfrm>
        </p:grpSpPr>
        <p:sp>
          <p:nvSpPr>
            <p:cNvPr id="35852" name="AutoShape 108"/>
            <p:cNvSpPr>
              <a:spLocks noChangeArrowheads="1"/>
            </p:cNvSpPr>
            <p:nvPr/>
          </p:nvSpPr>
          <p:spPr bwMode="auto">
            <a:xfrm>
              <a:off x="919" y="2203"/>
              <a:ext cx="1365" cy="384"/>
            </a:xfrm>
            <a:prstGeom prst="wedgeEllipseCallout">
              <a:avLst>
                <a:gd name="adj1" fmla="val 131833"/>
                <a:gd name="adj2" fmla="val 90884"/>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35853" name="Object 110"/>
            <p:cNvGraphicFramePr>
              <a:graphicFrameLocks noChangeAspect="1"/>
            </p:cNvGraphicFramePr>
            <p:nvPr/>
          </p:nvGraphicFramePr>
          <p:xfrm>
            <a:off x="1095" y="2285"/>
            <a:ext cx="945" cy="244"/>
          </p:xfrm>
          <a:graphic>
            <a:graphicData uri="http://schemas.openxmlformats.org/presentationml/2006/ole">
              <mc:AlternateContent xmlns:mc="http://schemas.openxmlformats.org/markup-compatibility/2006">
                <mc:Choice xmlns:v="urn:schemas-microsoft-com:vml" Requires="v">
                  <p:oleObj spid="_x0000_s35978" name="公式" r:id="rId8" imgW="889000" imgH="228600" progId="Equation.3">
                    <p:embed/>
                  </p:oleObj>
                </mc:Choice>
                <mc:Fallback>
                  <p:oleObj name="公式" r:id="rId8" imgW="889000" imgH="228600" progId="Equation.3">
                    <p:embed/>
                    <p:pic>
                      <p:nvPicPr>
                        <p:cNvPr id="0" name="Object 1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5" y="2285"/>
                          <a:ext cx="945" cy="2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67696" name="Object 112"/>
          <p:cNvGraphicFramePr>
            <a:graphicFrameLocks noChangeAspect="1"/>
          </p:cNvGraphicFramePr>
          <p:nvPr>
            <p:extLst>
              <p:ext uri="{D42A27DB-BD31-4B8C-83A1-F6EECF244321}">
                <p14:modId xmlns:p14="http://schemas.microsoft.com/office/powerpoint/2010/main" val="880028198"/>
              </p:ext>
            </p:extLst>
          </p:nvPr>
        </p:nvGraphicFramePr>
        <p:xfrm>
          <a:off x="3810000" y="2026726"/>
          <a:ext cx="3567113" cy="461963"/>
        </p:xfrm>
        <a:graphic>
          <a:graphicData uri="http://schemas.openxmlformats.org/presentationml/2006/ole">
            <mc:AlternateContent xmlns:mc="http://schemas.openxmlformats.org/markup-compatibility/2006">
              <mc:Choice xmlns:v="urn:schemas-microsoft-com:vml" Requires="v">
                <p:oleObj spid="_x0000_s35979" name="公式" r:id="rId10" imgW="1600200" imgH="241300" progId="Equation.3">
                  <p:embed/>
                </p:oleObj>
              </mc:Choice>
              <mc:Fallback>
                <p:oleObj name="公式" r:id="rId10" imgW="1600200" imgH="241300" progId="Equation.3">
                  <p:embed/>
                  <p:pic>
                    <p:nvPicPr>
                      <p:cNvPr id="0" name="Object 1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10000" y="2026726"/>
                        <a:ext cx="3567113" cy="461963"/>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7610"/>
                                        </p:tgtEl>
                                        <p:attrNameLst>
                                          <p:attrName>style.visibility</p:attrName>
                                        </p:attrNameLst>
                                      </p:cBhvr>
                                      <p:to>
                                        <p:strVal val="visible"/>
                                      </p:to>
                                    </p:set>
                                    <p:animEffect transition="in" filter="wipe(left)">
                                      <p:cBhvr>
                                        <p:cTn id="7" dur="300"/>
                                        <p:tgtEl>
                                          <p:spTgt spid="67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7589"/>
                                        </p:tgtEl>
                                        <p:attrNameLst>
                                          <p:attrName>style.visibility</p:attrName>
                                        </p:attrNameLst>
                                      </p:cBhvr>
                                      <p:to>
                                        <p:strVal val="visible"/>
                                      </p:to>
                                    </p:set>
                                    <p:animEffect transition="in" filter="wipe(left)">
                                      <p:cBhvr>
                                        <p:cTn id="12" dur="300"/>
                                        <p:tgtEl>
                                          <p:spTgt spid="675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12" fill="hold" nodeType="clickEffect">
                                  <p:stCondLst>
                                    <p:cond delay="0"/>
                                  </p:stCondLst>
                                  <p:childTnLst>
                                    <p:set>
                                      <p:cBhvr>
                                        <p:cTn id="16" dur="1" fill="hold">
                                          <p:stCondLst>
                                            <p:cond delay="0"/>
                                          </p:stCondLst>
                                        </p:cTn>
                                        <p:tgtEl>
                                          <p:spTgt spid="67681"/>
                                        </p:tgtEl>
                                        <p:attrNameLst>
                                          <p:attrName>style.visibility</p:attrName>
                                        </p:attrNameLst>
                                      </p:cBhvr>
                                      <p:to>
                                        <p:strVal val="visible"/>
                                      </p:to>
                                    </p:set>
                                    <p:anim calcmode="lin" valueType="num">
                                      <p:cBhvr additive="base">
                                        <p:cTn id="17" dur="2000" fill="hold"/>
                                        <p:tgtEl>
                                          <p:spTgt spid="67681"/>
                                        </p:tgtEl>
                                        <p:attrNameLst>
                                          <p:attrName>ppt_x</p:attrName>
                                        </p:attrNameLst>
                                      </p:cBhvr>
                                      <p:tavLst>
                                        <p:tav tm="0">
                                          <p:val>
                                            <p:strVal val="0-#ppt_w/2"/>
                                          </p:val>
                                        </p:tav>
                                        <p:tav tm="100000">
                                          <p:val>
                                            <p:strVal val="#ppt_x"/>
                                          </p:val>
                                        </p:tav>
                                      </p:tavLst>
                                    </p:anim>
                                    <p:anim calcmode="lin" valueType="num">
                                      <p:cBhvr additive="base">
                                        <p:cTn id="18" dur="2000" fill="hold"/>
                                        <p:tgtEl>
                                          <p:spTgt spid="6768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6" fill="hold" nodeType="clickEffect">
                                  <p:stCondLst>
                                    <p:cond delay="0"/>
                                  </p:stCondLst>
                                  <p:childTnLst>
                                    <p:set>
                                      <p:cBhvr>
                                        <p:cTn id="22" dur="1" fill="hold">
                                          <p:stCondLst>
                                            <p:cond delay="0"/>
                                          </p:stCondLst>
                                        </p:cTn>
                                        <p:tgtEl>
                                          <p:spTgt spid="67691"/>
                                        </p:tgtEl>
                                        <p:attrNameLst>
                                          <p:attrName>style.visibility</p:attrName>
                                        </p:attrNameLst>
                                      </p:cBhvr>
                                      <p:to>
                                        <p:strVal val="visible"/>
                                      </p:to>
                                    </p:set>
                                    <p:anim calcmode="lin" valueType="num">
                                      <p:cBhvr additive="base">
                                        <p:cTn id="23" dur="500" fill="hold"/>
                                        <p:tgtEl>
                                          <p:spTgt spid="67691"/>
                                        </p:tgtEl>
                                        <p:attrNameLst>
                                          <p:attrName>ppt_x</p:attrName>
                                        </p:attrNameLst>
                                      </p:cBhvr>
                                      <p:tavLst>
                                        <p:tav tm="0">
                                          <p:val>
                                            <p:strVal val="1+#ppt_w/2"/>
                                          </p:val>
                                        </p:tav>
                                        <p:tav tm="100000">
                                          <p:val>
                                            <p:strVal val="#ppt_x"/>
                                          </p:val>
                                        </p:tav>
                                      </p:tavLst>
                                    </p:anim>
                                    <p:anim calcmode="lin" valueType="num">
                                      <p:cBhvr additive="base">
                                        <p:cTn id="24" dur="500" fill="hold"/>
                                        <p:tgtEl>
                                          <p:spTgt spid="67691"/>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7685"/>
                                        </p:tgtEl>
                                        <p:attrNameLst>
                                          <p:attrName>style.visibility</p:attrName>
                                        </p:attrNameLst>
                                      </p:cBhvr>
                                      <p:to>
                                        <p:strVal val="visible"/>
                                      </p:to>
                                    </p:set>
                                    <p:animEffect transition="in" filter="wipe(left)">
                                      <p:cBhvr>
                                        <p:cTn id="29" dur="2000"/>
                                        <p:tgtEl>
                                          <p:spTgt spid="6768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67696"/>
                                        </p:tgtEl>
                                        <p:attrNameLst>
                                          <p:attrName>style.visibility</p:attrName>
                                        </p:attrNameLst>
                                      </p:cBhvr>
                                      <p:to>
                                        <p:strVal val="visible"/>
                                      </p:to>
                                    </p:set>
                                    <p:animEffect transition="in" filter="wipe(left)">
                                      <p:cBhvr>
                                        <p:cTn id="34" dur="2000"/>
                                        <p:tgtEl>
                                          <p:spTgt spid="6769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67687"/>
                                        </p:tgtEl>
                                        <p:attrNameLst>
                                          <p:attrName>style.visibility</p:attrName>
                                        </p:attrNameLst>
                                      </p:cBhvr>
                                      <p:to>
                                        <p:strVal val="visible"/>
                                      </p:to>
                                    </p:set>
                                    <p:animEffect transition="in" filter="wipe(left)">
                                      <p:cBhvr>
                                        <p:cTn id="39" dur="2000"/>
                                        <p:tgtEl>
                                          <p:spTgt spid="6768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67695"/>
                                        </p:tgtEl>
                                        <p:attrNameLst>
                                          <p:attrName>style.visibility</p:attrName>
                                        </p:attrNameLst>
                                      </p:cBhvr>
                                      <p:to>
                                        <p:strVal val="visible"/>
                                      </p:to>
                                    </p:set>
                                    <p:animEffect transition="in" filter="wipe(left)">
                                      <p:cBhvr>
                                        <p:cTn id="44" dur="2000"/>
                                        <p:tgtEl>
                                          <p:spTgt spid="6769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67690"/>
                                        </p:tgtEl>
                                        <p:attrNameLst>
                                          <p:attrName>style.visibility</p:attrName>
                                        </p:attrNameLst>
                                      </p:cBhvr>
                                      <p:to>
                                        <p:strVal val="visible"/>
                                      </p:to>
                                    </p:set>
                                    <p:animEffect transition="in" filter="wipe(left)">
                                      <p:cBhvr>
                                        <p:cTn id="49" dur="2000"/>
                                        <p:tgtEl>
                                          <p:spTgt spid="67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autoUpdateAnimBg="0"/>
      <p:bldP spid="67610" grpId="0" autoUpdateAnimBg="0"/>
      <p:bldP spid="6768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CEC556DE-52E5-463A-86B7-16478FD48A07}" type="slidenum">
              <a:rPr kumimoji="0" lang="zh-CN" altLang="en-US" sz="2000" smtClean="0">
                <a:solidFill>
                  <a:srgbClr val="0000FF"/>
                </a:solidFill>
              </a:rPr>
              <a:pPr eaLnBrk="1" hangingPunct="1"/>
              <a:t>33</a:t>
            </a:fld>
            <a:endParaRPr kumimoji="0" lang="en-US" altLang="zh-CN" sz="2000" smtClean="0">
              <a:solidFill>
                <a:srgbClr val="0000FF"/>
              </a:solidFill>
            </a:endParaRPr>
          </a:p>
        </p:txBody>
      </p:sp>
      <p:grpSp>
        <p:nvGrpSpPr>
          <p:cNvPr id="106542" name="Group 46"/>
          <p:cNvGrpSpPr>
            <a:grpSpLocks/>
          </p:cNvGrpSpPr>
          <p:nvPr/>
        </p:nvGrpSpPr>
        <p:grpSpPr bwMode="auto">
          <a:xfrm>
            <a:off x="1127668" y="3217069"/>
            <a:ext cx="3862388" cy="871538"/>
            <a:chOff x="128" y="1707"/>
            <a:chExt cx="2433" cy="549"/>
          </a:xfrm>
        </p:grpSpPr>
        <p:graphicFrame>
          <p:nvGraphicFramePr>
            <p:cNvPr id="36907" name="Object 4"/>
            <p:cNvGraphicFramePr>
              <a:graphicFrameLocks noChangeAspect="1"/>
            </p:cNvGraphicFramePr>
            <p:nvPr/>
          </p:nvGraphicFramePr>
          <p:xfrm>
            <a:off x="128" y="1707"/>
            <a:ext cx="686" cy="496"/>
          </p:xfrm>
          <a:graphic>
            <a:graphicData uri="http://schemas.openxmlformats.org/presentationml/2006/ole">
              <mc:AlternateContent xmlns:mc="http://schemas.openxmlformats.org/markup-compatibility/2006">
                <mc:Choice xmlns:v="urn:schemas-microsoft-com:vml" Requires="v">
                  <p:oleObj spid="_x0000_s37048" name="Equation" r:id="rId3" imgW="266469" imgH="241091" progId="Equation.3">
                    <p:embed/>
                  </p:oleObj>
                </mc:Choice>
                <mc:Fallback>
                  <p:oleObj name="Equation" r:id="rId3" imgW="266469" imgH="241091"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 y="1707"/>
                          <a:ext cx="686"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908" name="AutoShape 5"/>
            <p:cNvSpPr>
              <a:spLocks noChangeArrowheads="1"/>
            </p:cNvSpPr>
            <p:nvPr/>
          </p:nvSpPr>
          <p:spPr bwMode="auto">
            <a:xfrm>
              <a:off x="724" y="1779"/>
              <a:ext cx="1179" cy="477"/>
            </a:xfrm>
            <a:prstGeom prst="leftRightArrow">
              <a:avLst>
                <a:gd name="adj1" fmla="val 50000"/>
                <a:gd name="adj2" fmla="val 49434"/>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t>补偿</a:t>
              </a:r>
            </a:p>
          </p:txBody>
        </p:sp>
        <p:graphicFrame>
          <p:nvGraphicFramePr>
            <p:cNvPr id="36909" name="Object 6"/>
            <p:cNvGraphicFramePr>
              <a:graphicFrameLocks noChangeAspect="1"/>
            </p:cNvGraphicFramePr>
            <p:nvPr/>
          </p:nvGraphicFramePr>
          <p:xfrm>
            <a:off x="2023" y="1774"/>
            <a:ext cx="538" cy="443"/>
          </p:xfrm>
          <a:graphic>
            <a:graphicData uri="http://schemas.openxmlformats.org/presentationml/2006/ole">
              <mc:AlternateContent xmlns:mc="http://schemas.openxmlformats.org/markup-compatibility/2006">
                <mc:Choice xmlns:v="urn:schemas-microsoft-com:vml" Requires="v">
                  <p:oleObj spid="_x0000_s37049" name="Equation" r:id="rId5" imgW="291973" imgH="241195" progId="Equation.3">
                    <p:embed/>
                  </p:oleObj>
                </mc:Choice>
                <mc:Fallback>
                  <p:oleObj name="Equation" r:id="rId5" imgW="291973" imgH="241195"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3" y="1774"/>
                          <a:ext cx="538"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6503" name="Group 7"/>
          <p:cNvGrpSpPr>
            <a:grpSpLocks/>
          </p:cNvGrpSpPr>
          <p:nvPr/>
        </p:nvGrpSpPr>
        <p:grpSpPr bwMode="auto">
          <a:xfrm>
            <a:off x="860317" y="4400550"/>
            <a:ext cx="3749675" cy="1971675"/>
            <a:chOff x="452" y="834"/>
            <a:chExt cx="2362" cy="1242"/>
          </a:xfrm>
        </p:grpSpPr>
        <p:sp>
          <p:nvSpPr>
            <p:cNvPr id="36885" name="Rectangle 8"/>
            <p:cNvSpPr>
              <a:spLocks noChangeArrowheads="1"/>
            </p:cNvSpPr>
            <p:nvPr/>
          </p:nvSpPr>
          <p:spPr bwMode="auto">
            <a:xfrm>
              <a:off x="928" y="1041"/>
              <a:ext cx="1485" cy="3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886" name="Group 9"/>
            <p:cNvGrpSpPr>
              <a:grpSpLocks/>
            </p:cNvGrpSpPr>
            <p:nvPr/>
          </p:nvGrpSpPr>
          <p:grpSpPr bwMode="auto">
            <a:xfrm>
              <a:off x="1153" y="834"/>
              <a:ext cx="1449" cy="234"/>
              <a:chOff x="1251" y="693"/>
              <a:chExt cx="1449" cy="234"/>
            </a:xfrm>
          </p:grpSpPr>
          <p:sp>
            <p:nvSpPr>
              <p:cNvPr id="36903" name="Rectangle 10"/>
              <p:cNvSpPr>
                <a:spLocks noChangeArrowheads="1"/>
              </p:cNvSpPr>
              <p:nvPr/>
            </p:nvSpPr>
            <p:spPr bwMode="auto">
              <a:xfrm>
                <a:off x="1251" y="693"/>
                <a:ext cx="378"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a:t>
                </a:r>
              </a:p>
            </p:txBody>
          </p:sp>
          <p:sp>
            <p:nvSpPr>
              <p:cNvPr id="36904" name="Rectangle 11"/>
              <p:cNvSpPr>
                <a:spLocks noChangeArrowheads="1"/>
              </p:cNvSpPr>
              <p:nvPr/>
            </p:nvSpPr>
            <p:spPr bwMode="auto">
              <a:xfrm>
                <a:off x="1629" y="693"/>
                <a:ext cx="1071"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t>Φ</a:t>
                </a:r>
                <a:r>
                  <a:rPr lang="en-US" altLang="zh-CN"/>
                  <a:t>0.1</a:t>
                </a:r>
              </a:p>
            </p:txBody>
          </p:sp>
          <p:sp>
            <p:nvSpPr>
              <p:cNvPr id="36905" name="Oval 12"/>
              <p:cNvSpPr>
                <a:spLocks noChangeArrowheads="1"/>
              </p:cNvSpPr>
              <p:nvPr/>
            </p:nvSpPr>
            <p:spPr bwMode="auto">
              <a:xfrm flipV="1">
                <a:off x="2124" y="702"/>
                <a:ext cx="225" cy="225"/>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M</a:t>
                </a:r>
              </a:p>
            </p:txBody>
          </p:sp>
          <p:sp>
            <p:nvSpPr>
              <p:cNvPr id="36906" name="Oval 13"/>
              <p:cNvSpPr>
                <a:spLocks noChangeArrowheads="1"/>
              </p:cNvSpPr>
              <p:nvPr/>
            </p:nvSpPr>
            <p:spPr bwMode="auto">
              <a:xfrm flipV="1">
                <a:off x="2391" y="717"/>
                <a:ext cx="225" cy="207"/>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R</a:t>
                </a:r>
              </a:p>
            </p:txBody>
          </p:sp>
        </p:grpSp>
        <p:sp>
          <p:nvSpPr>
            <p:cNvPr id="36887" name="Rectangle 14"/>
            <p:cNvSpPr>
              <a:spLocks noChangeArrowheads="1"/>
            </p:cNvSpPr>
            <p:nvPr/>
          </p:nvSpPr>
          <p:spPr bwMode="auto">
            <a:xfrm>
              <a:off x="1072" y="1248"/>
              <a:ext cx="1467" cy="504"/>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888" name="Line 15"/>
            <p:cNvSpPr>
              <a:spLocks noChangeShapeType="1"/>
            </p:cNvSpPr>
            <p:nvPr/>
          </p:nvSpPr>
          <p:spPr bwMode="auto">
            <a:xfrm>
              <a:off x="910" y="1491"/>
              <a:ext cx="1818" cy="0"/>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9" name="Line 16"/>
            <p:cNvSpPr>
              <a:spLocks noChangeShapeType="1"/>
            </p:cNvSpPr>
            <p:nvPr/>
          </p:nvSpPr>
          <p:spPr bwMode="auto">
            <a:xfrm>
              <a:off x="714" y="1248"/>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0" name="Line 17"/>
            <p:cNvSpPr>
              <a:spLocks noChangeShapeType="1"/>
            </p:cNvSpPr>
            <p:nvPr/>
          </p:nvSpPr>
          <p:spPr bwMode="auto">
            <a:xfrm>
              <a:off x="735" y="1752"/>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1" name="Line 18"/>
            <p:cNvSpPr>
              <a:spLocks noChangeShapeType="1"/>
            </p:cNvSpPr>
            <p:nvPr/>
          </p:nvSpPr>
          <p:spPr bwMode="auto">
            <a:xfrm flipV="1">
              <a:off x="811" y="942"/>
              <a:ext cx="0" cy="29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2" name="Line 19"/>
            <p:cNvSpPr>
              <a:spLocks noChangeShapeType="1"/>
            </p:cNvSpPr>
            <p:nvPr/>
          </p:nvSpPr>
          <p:spPr bwMode="auto">
            <a:xfrm>
              <a:off x="802" y="942"/>
              <a:ext cx="37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3" name="Line 20"/>
            <p:cNvSpPr>
              <a:spLocks noChangeShapeType="1"/>
            </p:cNvSpPr>
            <p:nvPr/>
          </p:nvSpPr>
          <p:spPr bwMode="auto">
            <a:xfrm>
              <a:off x="820" y="1239"/>
              <a:ext cx="0" cy="513"/>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94" name="Text Box 21"/>
            <p:cNvSpPr txBox="1">
              <a:spLocks noChangeArrowheads="1"/>
            </p:cNvSpPr>
            <p:nvPr/>
          </p:nvSpPr>
          <p:spPr bwMode="auto">
            <a:xfrm>
              <a:off x="699" y="1884"/>
              <a:ext cx="21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sz="1400" b="1">
                  <a:latin typeface="宋体" pitchFamily="2" charset="-122"/>
                </a:rPr>
                <a:t>可逆要求用于最大实体要求的图样标注</a:t>
              </a:r>
            </a:p>
          </p:txBody>
        </p:sp>
        <p:grpSp>
          <p:nvGrpSpPr>
            <p:cNvPr id="36895" name="Group 22"/>
            <p:cNvGrpSpPr>
              <a:grpSpLocks/>
            </p:cNvGrpSpPr>
            <p:nvPr/>
          </p:nvGrpSpPr>
          <p:grpSpPr bwMode="auto">
            <a:xfrm rot="-5400000">
              <a:off x="305" y="1364"/>
              <a:ext cx="546" cy="252"/>
              <a:chOff x="2711" y="2252"/>
              <a:chExt cx="546" cy="252"/>
            </a:xfrm>
          </p:grpSpPr>
          <p:sp>
            <p:nvSpPr>
              <p:cNvPr id="36896" name="AutoShape 23"/>
              <p:cNvSpPr>
                <a:spLocks noChangeAspect="1" noChangeArrowheads="1" noTextEdit="1"/>
              </p:cNvSpPr>
              <p:nvPr/>
            </p:nvSpPr>
            <p:spPr bwMode="auto">
              <a:xfrm>
                <a:off x="2711" y="2252"/>
                <a:ext cx="5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897" name="Rectangle 24"/>
              <p:cNvSpPr>
                <a:spLocks noChangeArrowheads="1"/>
              </p:cNvSpPr>
              <p:nvPr/>
            </p:nvSpPr>
            <p:spPr bwMode="auto">
              <a:xfrm>
                <a:off x="3010" y="227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a:t>
                </a:r>
                <a:endParaRPr lang="en-US" altLang="zh-CN"/>
              </a:p>
            </p:txBody>
          </p:sp>
          <p:sp>
            <p:nvSpPr>
              <p:cNvPr id="36898" name="Rectangle 25"/>
              <p:cNvSpPr>
                <a:spLocks noChangeArrowheads="1"/>
              </p:cNvSpPr>
              <p:nvPr/>
            </p:nvSpPr>
            <p:spPr bwMode="auto">
              <a:xfrm>
                <a:off x="2990" y="2270"/>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a:solidFill>
                      <a:srgbClr val="000000"/>
                    </a:solidFill>
                  </a:rPr>
                  <a:t> </a:t>
                </a:r>
                <a:endParaRPr lang="zh-CN" altLang="en-US"/>
              </a:p>
            </p:txBody>
          </p:sp>
          <p:sp>
            <p:nvSpPr>
              <p:cNvPr id="36899" name="Rectangle 26"/>
              <p:cNvSpPr>
                <a:spLocks noChangeArrowheads="1"/>
              </p:cNvSpPr>
              <p:nvPr/>
            </p:nvSpPr>
            <p:spPr bwMode="auto">
              <a:xfrm>
                <a:off x="3020" y="2381"/>
                <a:ext cx="21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0.033</a:t>
                </a:r>
                <a:endParaRPr lang="en-US" altLang="zh-CN"/>
              </a:p>
            </p:txBody>
          </p:sp>
          <p:sp>
            <p:nvSpPr>
              <p:cNvPr id="36900" name="Rectangle 27"/>
              <p:cNvSpPr>
                <a:spLocks noChangeArrowheads="1"/>
              </p:cNvSpPr>
              <p:nvPr/>
            </p:nvSpPr>
            <p:spPr bwMode="auto">
              <a:xfrm>
                <a:off x="2987" y="23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a:t>
                </a:r>
                <a:endParaRPr lang="en-US" altLang="zh-CN"/>
              </a:p>
            </p:txBody>
          </p:sp>
          <p:sp>
            <p:nvSpPr>
              <p:cNvPr id="36901" name="Rectangle 28"/>
              <p:cNvSpPr>
                <a:spLocks noChangeArrowheads="1"/>
              </p:cNvSpPr>
              <p:nvPr/>
            </p:nvSpPr>
            <p:spPr bwMode="auto">
              <a:xfrm>
                <a:off x="2823" y="2282"/>
                <a:ext cx="16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000000"/>
                    </a:solidFill>
                  </a:rPr>
                  <a:t>20</a:t>
                </a:r>
                <a:endParaRPr lang="en-US" altLang="zh-CN"/>
              </a:p>
            </p:txBody>
          </p:sp>
          <p:sp>
            <p:nvSpPr>
              <p:cNvPr id="36902" name="Rectangle 29"/>
              <p:cNvSpPr>
                <a:spLocks noChangeArrowheads="1"/>
              </p:cNvSpPr>
              <p:nvPr/>
            </p:nvSpPr>
            <p:spPr bwMode="auto">
              <a:xfrm>
                <a:off x="2723" y="2264"/>
                <a:ext cx="8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i="1">
                    <a:solidFill>
                      <a:srgbClr val="000000"/>
                    </a:solidFill>
                    <a:latin typeface="Symbol" pitchFamily="18" charset="2"/>
                  </a:rPr>
                  <a:t>f</a:t>
                </a:r>
                <a:endParaRPr lang="en-US" altLang="zh-CN"/>
              </a:p>
            </p:txBody>
          </p:sp>
        </p:grpSp>
      </p:grpSp>
      <p:sp>
        <p:nvSpPr>
          <p:cNvPr id="106531" name="Text Box 35"/>
          <p:cNvSpPr txBox="1">
            <a:spLocks noChangeArrowheads="1"/>
          </p:cNvSpPr>
          <p:nvPr/>
        </p:nvSpPr>
        <p:spPr bwMode="auto">
          <a:xfrm>
            <a:off x="695730" y="651314"/>
            <a:ext cx="3776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由动态公差图可见</a:t>
            </a:r>
            <a:r>
              <a:rPr lang="en-US" altLang="zh-CN" b="1" dirty="0"/>
              <a:t>:</a:t>
            </a:r>
          </a:p>
        </p:txBody>
      </p:sp>
      <p:graphicFrame>
        <p:nvGraphicFramePr>
          <p:cNvPr id="106532" name="Object 36"/>
          <p:cNvGraphicFramePr>
            <a:graphicFrameLocks noChangeAspect="1"/>
          </p:cNvGraphicFramePr>
          <p:nvPr>
            <p:extLst>
              <p:ext uri="{D42A27DB-BD31-4B8C-83A1-F6EECF244321}">
                <p14:modId xmlns:p14="http://schemas.microsoft.com/office/powerpoint/2010/main" val="1176275365"/>
              </p:ext>
            </p:extLst>
          </p:nvPr>
        </p:nvGraphicFramePr>
        <p:xfrm>
          <a:off x="724499" y="1223493"/>
          <a:ext cx="7453586" cy="450762"/>
        </p:xfrm>
        <a:graphic>
          <a:graphicData uri="http://schemas.openxmlformats.org/presentationml/2006/ole">
            <mc:AlternateContent xmlns:mc="http://schemas.openxmlformats.org/markup-compatibility/2006">
              <mc:Choice xmlns:v="urn:schemas-microsoft-com:vml" Requires="v">
                <p:oleObj spid="_x0000_s37050" name="公式" r:id="rId7" imgW="3721100" imgH="241300" progId="Equation.3">
                  <p:embed/>
                </p:oleObj>
              </mc:Choice>
              <mc:Fallback>
                <p:oleObj name="公式" r:id="rId7" imgW="3721100" imgH="241300" progId="Equation.3">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4499" y="1223493"/>
                        <a:ext cx="7453586" cy="450762"/>
                      </a:xfrm>
                      <a:prstGeom prst="rect">
                        <a:avLst/>
                      </a:prstGeom>
                      <a:noFill/>
                      <a:ln>
                        <a:noFill/>
                      </a:ln>
                      <a:effectLst/>
                      <a:extLst/>
                    </p:spPr>
                  </p:pic>
                </p:oleObj>
              </mc:Fallback>
            </mc:AlternateContent>
          </a:graphicData>
        </a:graphic>
      </p:graphicFrame>
      <p:grpSp>
        <p:nvGrpSpPr>
          <p:cNvPr id="106535" name="Group 39"/>
          <p:cNvGrpSpPr>
            <a:grpSpLocks/>
          </p:cNvGrpSpPr>
          <p:nvPr/>
        </p:nvGrpSpPr>
        <p:grpSpPr bwMode="auto">
          <a:xfrm>
            <a:off x="4770438" y="3163888"/>
            <a:ext cx="3951287" cy="3201987"/>
            <a:chOff x="3005" y="2199"/>
            <a:chExt cx="2489" cy="2017"/>
          </a:xfrm>
        </p:grpSpPr>
        <p:grpSp>
          <p:nvGrpSpPr>
            <p:cNvPr id="36878" name="Group 30"/>
            <p:cNvGrpSpPr>
              <a:grpSpLocks/>
            </p:cNvGrpSpPr>
            <p:nvPr/>
          </p:nvGrpSpPr>
          <p:grpSpPr bwMode="auto">
            <a:xfrm>
              <a:off x="3005" y="2199"/>
              <a:ext cx="2489" cy="2017"/>
              <a:chOff x="3005" y="2199"/>
              <a:chExt cx="2489" cy="2017"/>
            </a:xfrm>
          </p:grpSpPr>
          <p:pic>
            <p:nvPicPr>
              <p:cNvPr id="36881" name="Picture 3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05" y="2199"/>
                <a:ext cx="2489" cy="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82" name="Text Box 32"/>
              <p:cNvSpPr txBox="1">
                <a:spLocks noChangeArrowheads="1"/>
              </p:cNvSpPr>
              <p:nvPr/>
            </p:nvSpPr>
            <p:spPr bwMode="auto">
              <a:xfrm>
                <a:off x="3224" y="3985"/>
                <a:ext cx="178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4.31</a:t>
                </a:r>
                <a:r>
                  <a:rPr lang="zh-CN" altLang="en-US" sz="1800" b="1"/>
                  <a:t>（</a:t>
                </a:r>
                <a:r>
                  <a:rPr lang="en-US" altLang="zh-CN" sz="1800" b="1"/>
                  <a:t>d</a:t>
                </a:r>
                <a:r>
                  <a:rPr lang="zh-CN" altLang="en-US" sz="1800" b="1"/>
                  <a:t>）动态公差图</a:t>
                </a:r>
              </a:p>
            </p:txBody>
          </p:sp>
          <p:sp>
            <p:nvSpPr>
              <p:cNvPr id="36883" name="Line 33"/>
              <p:cNvSpPr>
                <a:spLocks noChangeShapeType="1"/>
              </p:cNvSpPr>
              <p:nvPr/>
            </p:nvSpPr>
            <p:spPr bwMode="auto">
              <a:xfrm>
                <a:off x="3719" y="2708"/>
                <a:ext cx="0" cy="110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4" name="Line 34"/>
              <p:cNvSpPr>
                <a:spLocks noChangeShapeType="1"/>
              </p:cNvSpPr>
              <p:nvPr/>
            </p:nvSpPr>
            <p:spPr bwMode="auto">
              <a:xfrm>
                <a:off x="3557" y="2739"/>
                <a:ext cx="152"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879" name="Line 37"/>
            <p:cNvSpPr>
              <a:spLocks noChangeShapeType="1"/>
            </p:cNvSpPr>
            <p:nvPr/>
          </p:nvSpPr>
          <p:spPr bwMode="auto">
            <a:xfrm>
              <a:off x="3557" y="3315"/>
              <a:ext cx="758"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880" name="Line 38"/>
            <p:cNvSpPr>
              <a:spLocks noChangeShapeType="1"/>
            </p:cNvSpPr>
            <p:nvPr/>
          </p:nvSpPr>
          <p:spPr bwMode="auto">
            <a:xfrm>
              <a:off x="4295" y="3325"/>
              <a:ext cx="0" cy="485"/>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aphicFrame>
        <p:nvGraphicFramePr>
          <p:cNvPr id="106536" name="Object 40"/>
          <p:cNvGraphicFramePr>
            <a:graphicFrameLocks noChangeAspect="1"/>
          </p:cNvGraphicFramePr>
          <p:nvPr>
            <p:extLst>
              <p:ext uri="{D42A27DB-BD31-4B8C-83A1-F6EECF244321}">
                <p14:modId xmlns:p14="http://schemas.microsoft.com/office/powerpoint/2010/main" val="2955479666"/>
              </p:ext>
            </p:extLst>
          </p:nvPr>
        </p:nvGraphicFramePr>
        <p:xfrm>
          <a:off x="688999" y="1747396"/>
          <a:ext cx="7463325" cy="445552"/>
        </p:xfrm>
        <a:graphic>
          <a:graphicData uri="http://schemas.openxmlformats.org/presentationml/2006/ole">
            <mc:AlternateContent xmlns:mc="http://schemas.openxmlformats.org/markup-compatibility/2006">
              <mc:Choice xmlns:v="urn:schemas-microsoft-com:vml" Requires="v">
                <p:oleObj spid="_x0000_s37051" name="公式" r:id="rId10" imgW="3975100" imgH="241300" progId="Equation.3">
                  <p:embed/>
                </p:oleObj>
              </mc:Choice>
              <mc:Fallback>
                <p:oleObj name="公式" r:id="rId10" imgW="3975100" imgH="241300" progId="Equation.3">
                  <p:embed/>
                  <p:pic>
                    <p:nvPicPr>
                      <p:cNvPr id="0" name="Object 4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8999" y="1747396"/>
                        <a:ext cx="7463325" cy="445552"/>
                      </a:xfrm>
                      <a:prstGeom prst="rect">
                        <a:avLst/>
                      </a:prstGeom>
                      <a:noFill/>
                      <a:ln>
                        <a:noFill/>
                      </a:ln>
                      <a:effectLst/>
                      <a:extLst/>
                    </p:spPr>
                  </p:pic>
                </p:oleObj>
              </mc:Fallback>
            </mc:AlternateContent>
          </a:graphicData>
        </a:graphic>
      </p:graphicFrame>
      <p:grpSp>
        <p:nvGrpSpPr>
          <p:cNvPr id="106540" name="Group 44"/>
          <p:cNvGrpSpPr>
            <a:grpSpLocks/>
          </p:cNvGrpSpPr>
          <p:nvPr/>
        </p:nvGrpSpPr>
        <p:grpSpPr bwMode="auto">
          <a:xfrm>
            <a:off x="6784975" y="3652838"/>
            <a:ext cx="1976438" cy="673100"/>
            <a:chOff x="4274" y="2507"/>
            <a:chExt cx="1245" cy="424"/>
          </a:xfrm>
        </p:grpSpPr>
        <p:sp>
          <p:nvSpPr>
            <p:cNvPr id="36876" name="AutoShape 41"/>
            <p:cNvSpPr>
              <a:spLocks noChangeArrowheads="1"/>
            </p:cNvSpPr>
            <p:nvPr/>
          </p:nvSpPr>
          <p:spPr bwMode="auto">
            <a:xfrm>
              <a:off x="4274" y="2507"/>
              <a:ext cx="1243" cy="424"/>
            </a:xfrm>
            <a:prstGeom prst="wedgeEllipseCallout">
              <a:avLst>
                <a:gd name="adj1" fmla="val -41310"/>
                <a:gd name="adj2" fmla="val 239620"/>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36877" name="Object 43"/>
            <p:cNvGraphicFramePr>
              <a:graphicFrameLocks noChangeAspect="1"/>
            </p:cNvGraphicFramePr>
            <p:nvPr/>
          </p:nvGraphicFramePr>
          <p:xfrm>
            <a:off x="4306" y="2602"/>
            <a:ext cx="1213" cy="261"/>
          </p:xfrm>
          <a:graphic>
            <a:graphicData uri="http://schemas.openxmlformats.org/presentationml/2006/ole">
              <mc:AlternateContent xmlns:mc="http://schemas.openxmlformats.org/markup-compatibility/2006">
                <mc:Choice xmlns:v="urn:schemas-microsoft-com:vml" Requires="v">
                  <p:oleObj spid="_x0000_s37052" name="公式" r:id="rId12" imgW="1129810" imgH="241195" progId="Equation.3">
                    <p:embed/>
                  </p:oleObj>
                </mc:Choice>
                <mc:Fallback>
                  <p:oleObj name="公式" r:id="rId12" imgW="1129810" imgH="241195" progId="Equation.3">
                    <p:embed/>
                    <p:pic>
                      <p:nvPicPr>
                        <p:cNvPr id="0" name="Object 4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06" y="2602"/>
                          <a:ext cx="1213" cy="2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6541" name="Text Box 45"/>
          <p:cNvSpPr txBox="1">
            <a:spLocks noChangeArrowheads="1"/>
          </p:cNvSpPr>
          <p:nvPr/>
        </p:nvSpPr>
        <p:spPr bwMode="auto">
          <a:xfrm>
            <a:off x="362410" y="2154310"/>
            <a:ext cx="8357191"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a:t>
            </a:r>
            <a:r>
              <a:rPr lang="zh-CN" altLang="en-US" b="1" dirty="0" smtClean="0"/>
              <a:t> 由此可见</a:t>
            </a:r>
            <a:r>
              <a:rPr lang="zh-CN" altLang="en-US" b="1" dirty="0"/>
              <a:t>，可逆要求应用于最大实体要求时，尺寸公差可以补偿给几何公差，几何公差也可以补偿给尺寸公差。</a:t>
            </a:r>
          </a:p>
        </p:txBody>
      </p:sp>
      <p:graphicFrame>
        <p:nvGraphicFramePr>
          <p:cNvPr id="106545" name="Object 49"/>
          <p:cNvGraphicFramePr>
            <a:graphicFrameLocks noChangeAspect="1"/>
          </p:cNvGraphicFramePr>
          <p:nvPr>
            <p:extLst>
              <p:ext uri="{D42A27DB-BD31-4B8C-83A1-F6EECF244321}">
                <p14:modId xmlns:p14="http://schemas.microsoft.com/office/powerpoint/2010/main" val="3125158083"/>
              </p:ext>
            </p:extLst>
          </p:nvPr>
        </p:nvGraphicFramePr>
        <p:xfrm>
          <a:off x="3482307" y="651314"/>
          <a:ext cx="4469605" cy="457200"/>
        </p:xfrm>
        <a:graphic>
          <a:graphicData uri="http://schemas.openxmlformats.org/presentationml/2006/ole">
            <mc:AlternateContent xmlns:mc="http://schemas.openxmlformats.org/markup-compatibility/2006">
              <mc:Choice xmlns:v="urn:schemas-microsoft-com:vml" Requires="v">
                <p:oleObj spid="_x0000_s37053" name="公式" r:id="rId14" imgW="2133600" imgH="241300" progId="Equation.3">
                  <p:embed/>
                </p:oleObj>
              </mc:Choice>
              <mc:Fallback>
                <p:oleObj name="公式" r:id="rId14" imgW="2133600" imgH="241300" progId="Equation.3">
                  <p:embed/>
                  <p:pic>
                    <p:nvPicPr>
                      <p:cNvPr id="0" name="Object 4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82307" y="651314"/>
                        <a:ext cx="4469605" cy="457200"/>
                      </a:xfrm>
                      <a:prstGeom prst="rect">
                        <a:avLst/>
                      </a:prstGeom>
                      <a:no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31"/>
                                        </p:tgtEl>
                                        <p:attrNameLst>
                                          <p:attrName>style.visibility</p:attrName>
                                        </p:attrNameLst>
                                      </p:cBhvr>
                                      <p:to>
                                        <p:strVal val="visible"/>
                                      </p:to>
                                    </p:set>
                                    <p:animEffect transition="in" filter="wipe(left)">
                                      <p:cBhvr>
                                        <p:cTn id="7" dur="2000"/>
                                        <p:tgtEl>
                                          <p:spTgt spid="1065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106503"/>
                                        </p:tgtEl>
                                        <p:attrNameLst>
                                          <p:attrName>style.visibility</p:attrName>
                                        </p:attrNameLst>
                                      </p:cBhvr>
                                      <p:to>
                                        <p:strVal val="visible"/>
                                      </p:to>
                                    </p:set>
                                    <p:anim calcmode="lin" valueType="num">
                                      <p:cBhvr additive="base">
                                        <p:cTn id="12" dur="2000" fill="hold"/>
                                        <p:tgtEl>
                                          <p:spTgt spid="106503"/>
                                        </p:tgtEl>
                                        <p:attrNameLst>
                                          <p:attrName>ppt_x</p:attrName>
                                        </p:attrNameLst>
                                      </p:cBhvr>
                                      <p:tavLst>
                                        <p:tav tm="0">
                                          <p:val>
                                            <p:strVal val="0-#ppt_w/2"/>
                                          </p:val>
                                        </p:tav>
                                        <p:tav tm="100000">
                                          <p:val>
                                            <p:strVal val="#ppt_x"/>
                                          </p:val>
                                        </p:tav>
                                      </p:tavLst>
                                    </p:anim>
                                    <p:anim calcmode="lin" valueType="num">
                                      <p:cBhvr additive="base">
                                        <p:cTn id="13" dur="2000" fill="hold"/>
                                        <p:tgtEl>
                                          <p:spTgt spid="10650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106535"/>
                                        </p:tgtEl>
                                        <p:attrNameLst>
                                          <p:attrName>style.visibility</p:attrName>
                                        </p:attrNameLst>
                                      </p:cBhvr>
                                      <p:to>
                                        <p:strVal val="visible"/>
                                      </p:to>
                                    </p:set>
                                    <p:anim calcmode="lin" valueType="num">
                                      <p:cBhvr additive="base">
                                        <p:cTn id="18" dur="500" fill="hold"/>
                                        <p:tgtEl>
                                          <p:spTgt spid="106535"/>
                                        </p:tgtEl>
                                        <p:attrNameLst>
                                          <p:attrName>ppt_x</p:attrName>
                                        </p:attrNameLst>
                                      </p:cBhvr>
                                      <p:tavLst>
                                        <p:tav tm="0">
                                          <p:val>
                                            <p:strVal val="1+#ppt_w/2"/>
                                          </p:val>
                                        </p:tav>
                                        <p:tav tm="100000">
                                          <p:val>
                                            <p:strVal val="#ppt_x"/>
                                          </p:val>
                                        </p:tav>
                                      </p:tavLst>
                                    </p:anim>
                                    <p:anim calcmode="lin" valueType="num">
                                      <p:cBhvr additive="base">
                                        <p:cTn id="19" dur="500" fill="hold"/>
                                        <p:tgtEl>
                                          <p:spTgt spid="10653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106545"/>
                                        </p:tgtEl>
                                        <p:attrNameLst>
                                          <p:attrName>style.visibility</p:attrName>
                                        </p:attrNameLst>
                                      </p:cBhvr>
                                      <p:to>
                                        <p:strVal val="visible"/>
                                      </p:to>
                                    </p:set>
                                    <p:animEffect transition="in" filter="wipe(left)">
                                      <p:cBhvr>
                                        <p:cTn id="24" dur="2000"/>
                                        <p:tgtEl>
                                          <p:spTgt spid="10654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06532"/>
                                        </p:tgtEl>
                                        <p:attrNameLst>
                                          <p:attrName>style.visibility</p:attrName>
                                        </p:attrNameLst>
                                      </p:cBhvr>
                                      <p:to>
                                        <p:strVal val="visible"/>
                                      </p:to>
                                    </p:set>
                                    <p:animEffect transition="in" filter="wipe(left)">
                                      <p:cBhvr>
                                        <p:cTn id="29" dur="2000"/>
                                        <p:tgtEl>
                                          <p:spTgt spid="10653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1" fill="hold" nodeType="clickEffect">
                                  <p:stCondLst>
                                    <p:cond delay="0"/>
                                  </p:stCondLst>
                                  <p:childTnLst>
                                    <p:set>
                                      <p:cBhvr>
                                        <p:cTn id="33" dur="1" fill="hold">
                                          <p:stCondLst>
                                            <p:cond delay="0"/>
                                          </p:stCondLst>
                                        </p:cTn>
                                        <p:tgtEl>
                                          <p:spTgt spid="106540"/>
                                        </p:tgtEl>
                                        <p:attrNameLst>
                                          <p:attrName>style.visibility</p:attrName>
                                        </p:attrNameLst>
                                      </p:cBhvr>
                                      <p:to>
                                        <p:strVal val="visible"/>
                                      </p:to>
                                    </p:set>
                                    <p:animEffect transition="in" filter="wipe(up)">
                                      <p:cBhvr>
                                        <p:cTn id="34" dur="2000"/>
                                        <p:tgtEl>
                                          <p:spTgt spid="10654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06536"/>
                                        </p:tgtEl>
                                        <p:attrNameLst>
                                          <p:attrName>style.visibility</p:attrName>
                                        </p:attrNameLst>
                                      </p:cBhvr>
                                      <p:to>
                                        <p:strVal val="visible"/>
                                      </p:to>
                                    </p:set>
                                    <p:animEffect transition="in" filter="wipe(left)">
                                      <p:cBhvr>
                                        <p:cTn id="39" dur="2000"/>
                                        <p:tgtEl>
                                          <p:spTgt spid="10653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06541"/>
                                        </p:tgtEl>
                                        <p:attrNameLst>
                                          <p:attrName>style.visibility</p:attrName>
                                        </p:attrNameLst>
                                      </p:cBhvr>
                                      <p:to>
                                        <p:strVal val="visible"/>
                                      </p:to>
                                    </p:set>
                                    <p:animEffect transition="in" filter="wipe(left)">
                                      <p:cBhvr>
                                        <p:cTn id="44" dur="2000"/>
                                        <p:tgtEl>
                                          <p:spTgt spid="106541"/>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06542"/>
                                        </p:tgtEl>
                                        <p:attrNameLst>
                                          <p:attrName>style.visibility</p:attrName>
                                        </p:attrNameLst>
                                      </p:cBhvr>
                                      <p:to>
                                        <p:strVal val="visible"/>
                                      </p:to>
                                    </p:set>
                                    <p:animEffect transition="in" filter="wipe(left)">
                                      <p:cBhvr>
                                        <p:cTn id="49" dur="2000"/>
                                        <p:tgtEl>
                                          <p:spTgt spid="106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31" grpId="0"/>
      <p:bldP spid="1065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7E28635-F30E-440A-A43D-325458C6AD77}" type="slidenum">
              <a:rPr kumimoji="0" lang="zh-CN" altLang="en-US" sz="2000" smtClean="0">
                <a:solidFill>
                  <a:srgbClr val="0000FF"/>
                </a:solidFill>
              </a:rPr>
              <a:pPr eaLnBrk="1" hangingPunct="1"/>
              <a:t>34</a:t>
            </a:fld>
            <a:endParaRPr kumimoji="0" lang="en-US" altLang="zh-CN" sz="2000" smtClean="0">
              <a:solidFill>
                <a:srgbClr val="0000FF"/>
              </a:solidFill>
            </a:endParaRPr>
          </a:p>
        </p:txBody>
      </p:sp>
      <p:grpSp>
        <p:nvGrpSpPr>
          <p:cNvPr id="107524" name="Group 4"/>
          <p:cNvGrpSpPr>
            <a:grpSpLocks/>
          </p:cNvGrpSpPr>
          <p:nvPr/>
        </p:nvGrpSpPr>
        <p:grpSpPr bwMode="auto">
          <a:xfrm>
            <a:off x="973185" y="3514593"/>
            <a:ext cx="3749675" cy="1971675"/>
            <a:chOff x="452" y="834"/>
            <a:chExt cx="2362" cy="1242"/>
          </a:xfrm>
        </p:grpSpPr>
        <p:sp>
          <p:nvSpPr>
            <p:cNvPr id="37905" name="Rectangle 5"/>
            <p:cNvSpPr>
              <a:spLocks noChangeArrowheads="1"/>
            </p:cNvSpPr>
            <p:nvPr/>
          </p:nvSpPr>
          <p:spPr bwMode="auto">
            <a:xfrm>
              <a:off x="928" y="1041"/>
              <a:ext cx="1485" cy="3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7906" name="Group 6"/>
            <p:cNvGrpSpPr>
              <a:grpSpLocks/>
            </p:cNvGrpSpPr>
            <p:nvPr/>
          </p:nvGrpSpPr>
          <p:grpSpPr bwMode="auto">
            <a:xfrm>
              <a:off x="1153" y="834"/>
              <a:ext cx="1457" cy="234"/>
              <a:chOff x="1251" y="693"/>
              <a:chExt cx="1457" cy="234"/>
            </a:xfrm>
          </p:grpSpPr>
          <p:sp>
            <p:nvSpPr>
              <p:cNvPr id="37923" name="Rectangle 7"/>
              <p:cNvSpPr>
                <a:spLocks noChangeArrowheads="1"/>
              </p:cNvSpPr>
              <p:nvPr/>
            </p:nvSpPr>
            <p:spPr bwMode="auto">
              <a:xfrm>
                <a:off x="1251" y="693"/>
                <a:ext cx="378"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a:t>
                </a:r>
              </a:p>
            </p:txBody>
          </p:sp>
          <p:sp>
            <p:nvSpPr>
              <p:cNvPr id="37924" name="Rectangle 8"/>
              <p:cNvSpPr>
                <a:spLocks noChangeArrowheads="1"/>
              </p:cNvSpPr>
              <p:nvPr/>
            </p:nvSpPr>
            <p:spPr bwMode="auto">
              <a:xfrm>
                <a:off x="1637" y="693"/>
                <a:ext cx="1071" cy="2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i="1">
                    <a:latin typeface="Swis721 BT" pitchFamily="34" charset="0"/>
                  </a:rPr>
                  <a:t>Φ</a:t>
                </a:r>
                <a:r>
                  <a:rPr lang="en-US" altLang="zh-CN"/>
                  <a:t>0.1</a:t>
                </a:r>
              </a:p>
            </p:txBody>
          </p:sp>
          <p:sp>
            <p:nvSpPr>
              <p:cNvPr id="37925" name="Oval 9"/>
              <p:cNvSpPr>
                <a:spLocks noChangeArrowheads="1"/>
              </p:cNvSpPr>
              <p:nvPr/>
            </p:nvSpPr>
            <p:spPr bwMode="auto">
              <a:xfrm flipV="1">
                <a:off x="2124" y="702"/>
                <a:ext cx="225" cy="225"/>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M</a:t>
                </a:r>
              </a:p>
            </p:txBody>
          </p:sp>
          <p:sp>
            <p:nvSpPr>
              <p:cNvPr id="37926" name="Oval 10"/>
              <p:cNvSpPr>
                <a:spLocks noChangeArrowheads="1"/>
              </p:cNvSpPr>
              <p:nvPr/>
            </p:nvSpPr>
            <p:spPr bwMode="auto">
              <a:xfrm flipV="1">
                <a:off x="2391" y="717"/>
                <a:ext cx="225" cy="207"/>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zh-CN"/>
                  <a:t>R</a:t>
                </a:r>
              </a:p>
            </p:txBody>
          </p:sp>
        </p:grpSp>
        <p:sp>
          <p:nvSpPr>
            <p:cNvPr id="37907" name="Rectangle 11"/>
            <p:cNvSpPr>
              <a:spLocks noChangeArrowheads="1"/>
            </p:cNvSpPr>
            <p:nvPr/>
          </p:nvSpPr>
          <p:spPr bwMode="auto">
            <a:xfrm>
              <a:off x="1072" y="1248"/>
              <a:ext cx="1467" cy="504"/>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908" name="Line 12"/>
            <p:cNvSpPr>
              <a:spLocks noChangeShapeType="1"/>
            </p:cNvSpPr>
            <p:nvPr/>
          </p:nvSpPr>
          <p:spPr bwMode="auto">
            <a:xfrm>
              <a:off x="910" y="1491"/>
              <a:ext cx="1818" cy="0"/>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9" name="Line 13"/>
            <p:cNvSpPr>
              <a:spLocks noChangeShapeType="1"/>
            </p:cNvSpPr>
            <p:nvPr/>
          </p:nvSpPr>
          <p:spPr bwMode="auto">
            <a:xfrm>
              <a:off x="714" y="1248"/>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0" name="Line 14"/>
            <p:cNvSpPr>
              <a:spLocks noChangeShapeType="1"/>
            </p:cNvSpPr>
            <p:nvPr/>
          </p:nvSpPr>
          <p:spPr bwMode="auto">
            <a:xfrm>
              <a:off x="735" y="1752"/>
              <a:ext cx="47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1" name="Line 15"/>
            <p:cNvSpPr>
              <a:spLocks noChangeShapeType="1"/>
            </p:cNvSpPr>
            <p:nvPr/>
          </p:nvSpPr>
          <p:spPr bwMode="auto">
            <a:xfrm flipV="1">
              <a:off x="811" y="942"/>
              <a:ext cx="0" cy="297"/>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2" name="Line 16"/>
            <p:cNvSpPr>
              <a:spLocks noChangeShapeType="1"/>
            </p:cNvSpPr>
            <p:nvPr/>
          </p:nvSpPr>
          <p:spPr bwMode="auto">
            <a:xfrm>
              <a:off x="802" y="942"/>
              <a:ext cx="37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3" name="Line 17"/>
            <p:cNvSpPr>
              <a:spLocks noChangeShapeType="1"/>
            </p:cNvSpPr>
            <p:nvPr/>
          </p:nvSpPr>
          <p:spPr bwMode="auto">
            <a:xfrm>
              <a:off x="820" y="1239"/>
              <a:ext cx="0" cy="513"/>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4" name="Text Box 18"/>
            <p:cNvSpPr txBox="1">
              <a:spLocks noChangeArrowheads="1"/>
            </p:cNvSpPr>
            <p:nvPr/>
          </p:nvSpPr>
          <p:spPr bwMode="auto">
            <a:xfrm>
              <a:off x="699" y="1884"/>
              <a:ext cx="2115"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sz="1400" b="1">
                  <a:latin typeface="宋体" pitchFamily="2" charset="-122"/>
                </a:rPr>
                <a:t>可逆要求用于最大实体要求的图样标注</a:t>
              </a:r>
            </a:p>
          </p:txBody>
        </p:sp>
        <p:grpSp>
          <p:nvGrpSpPr>
            <p:cNvPr id="37915" name="Group 19"/>
            <p:cNvGrpSpPr>
              <a:grpSpLocks/>
            </p:cNvGrpSpPr>
            <p:nvPr/>
          </p:nvGrpSpPr>
          <p:grpSpPr bwMode="auto">
            <a:xfrm rot="-5400000">
              <a:off x="305" y="1364"/>
              <a:ext cx="546" cy="252"/>
              <a:chOff x="2711" y="2252"/>
              <a:chExt cx="546" cy="252"/>
            </a:xfrm>
          </p:grpSpPr>
          <p:sp>
            <p:nvSpPr>
              <p:cNvPr id="37916" name="AutoShape 20"/>
              <p:cNvSpPr>
                <a:spLocks noChangeAspect="1" noChangeArrowheads="1" noTextEdit="1"/>
              </p:cNvSpPr>
              <p:nvPr/>
            </p:nvSpPr>
            <p:spPr bwMode="auto">
              <a:xfrm>
                <a:off x="2711" y="2252"/>
                <a:ext cx="5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917" name="Rectangle 21"/>
              <p:cNvSpPr>
                <a:spLocks noChangeArrowheads="1"/>
              </p:cNvSpPr>
              <p:nvPr/>
            </p:nvSpPr>
            <p:spPr bwMode="auto">
              <a:xfrm>
                <a:off x="3010" y="2270"/>
                <a:ext cx="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a:t>
                </a:r>
                <a:endParaRPr lang="en-US" altLang="zh-CN"/>
              </a:p>
            </p:txBody>
          </p:sp>
          <p:sp>
            <p:nvSpPr>
              <p:cNvPr id="37918" name="Rectangle 22"/>
              <p:cNvSpPr>
                <a:spLocks noChangeArrowheads="1"/>
              </p:cNvSpPr>
              <p:nvPr/>
            </p:nvSpPr>
            <p:spPr bwMode="auto">
              <a:xfrm>
                <a:off x="2990" y="2270"/>
                <a:ext cx="2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a:solidFill>
                      <a:srgbClr val="000000"/>
                    </a:solidFill>
                  </a:rPr>
                  <a:t> </a:t>
                </a:r>
                <a:endParaRPr lang="zh-CN" altLang="en-US"/>
              </a:p>
            </p:txBody>
          </p:sp>
          <p:sp>
            <p:nvSpPr>
              <p:cNvPr id="37919" name="Rectangle 23"/>
              <p:cNvSpPr>
                <a:spLocks noChangeArrowheads="1"/>
              </p:cNvSpPr>
              <p:nvPr/>
            </p:nvSpPr>
            <p:spPr bwMode="auto">
              <a:xfrm>
                <a:off x="3020" y="2381"/>
                <a:ext cx="21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0.033</a:t>
                </a:r>
                <a:endParaRPr lang="en-US" altLang="zh-CN"/>
              </a:p>
            </p:txBody>
          </p:sp>
          <p:sp>
            <p:nvSpPr>
              <p:cNvPr id="37920" name="Rectangle 24"/>
              <p:cNvSpPr>
                <a:spLocks noChangeArrowheads="1"/>
              </p:cNvSpPr>
              <p:nvPr/>
            </p:nvSpPr>
            <p:spPr bwMode="auto">
              <a:xfrm>
                <a:off x="2987" y="23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200">
                    <a:solidFill>
                      <a:srgbClr val="000000"/>
                    </a:solidFill>
                  </a:rPr>
                  <a:t>-</a:t>
                </a:r>
                <a:endParaRPr lang="en-US" altLang="zh-CN"/>
              </a:p>
            </p:txBody>
          </p:sp>
          <p:sp>
            <p:nvSpPr>
              <p:cNvPr id="37921" name="Rectangle 25"/>
              <p:cNvSpPr>
                <a:spLocks noChangeArrowheads="1"/>
              </p:cNvSpPr>
              <p:nvPr/>
            </p:nvSpPr>
            <p:spPr bwMode="auto">
              <a:xfrm>
                <a:off x="2823" y="2282"/>
                <a:ext cx="16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000000"/>
                    </a:solidFill>
                  </a:rPr>
                  <a:t>20</a:t>
                </a:r>
                <a:endParaRPr lang="en-US" altLang="zh-CN"/>
              </a:p>
            </p:txBody>
          </p:sp>
          <p:sp>
            <p:nvSpPr>
              <p:cNvPr id="37922" name="Rectangle 26"/>
              <p:cNvSpPr>
                <a:spLocks noChangeArrowheads="1"/>
              </p:cNvSpPr>
              <p:nvPr/>
            </p:nvSpPr>
            <p:spPr bwMode="auto">
              <a:xfrm>
                <a:off x="2723" y="2264"/>
                <a:ext cx="8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i="1">
                    <a:solidFill>
                      <a:srgbClr val="000000"/>
                    </a:solidFill>
                    <a:latin typeface="Symbol" pitchFamily="18" charset="2"/>
                  </a:rPr>
                  <a:t>f</a:t>
                </a:r>
                <a:endParaRPr lang="en-US" altLang="zh-CN"/>
              </a:p>
            </p:txBody>
          </p:sp>
        </p:grpSp>
      </p:grpSp>
      <p:grpSp>
        <p:nvGrpSpPr>
          <p:cNvPr id="107547" name="Group 27"/>
          <p:cNvGrpSpPr>
            <a:grpSpLocks/>
          </p:cNvGrpSpPr>
          <p:nvPr/>
        </p:nvGrpSpPr>
        <p:grpSpPr bwMode="auto">
          <a:xfrm>
            <a:off x="4580762" y="2524125"/>
            <a:ext cx="3951288" cy="3201988"/>
            <a:chOff x="3005" y="2199"/>
            <a:chExt cx="2489" cy="2017"/>
          </a:xfrm>
        </p:grpSpPr>
        <p:grpSp>
          <p:nvGrpSpPr>
            <p:cNvPr id="37898" name="Group 28"/>
            <p:cNvGrpSpPr>
              <a:grpSpLocks/>
            </p:cNvGrpSpPr>
            <p:nvPr/>
          </p:nvGrpSpPr>
          <p:grpSpPr bwMode="auto">
            <a:xfrm>
              <a:off x="3005" y="2199"/>
              <a:ext cx="2489" cy="2017"/>
              <a:chOff x="3005" y="2199"/>
              <a:chExt cx="2489" cy="2017"/>
            </a:xfrm>
          </p:grpSpPr>
          <p:pic>
            <p:nvPicPr>
              <p:cNvPr id="37901" name="Picture 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5" y="2199"/>
                <a:ext cx="2489" cy="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902" name="Text Box 30"/>
              <p:cNvSpPr txBox="1">
                <a:spLocks noChangeArrowheads="1"/>
              </p:cNvSpPr>
              <p:nvPr/>
            </p:nvSpPr>
            <p:spPr bwMode="auto">
              <a:xfrm>
                <a:off x="3224" y="3985"/>
                <a:ext cx="1787"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4.31</a:t>
                </a:r>
                <a:r>
                  <a:rPr lang="zh-CN" altLang="en-US" sz="1800" b="1"/>
                  <a:t>（</a:t>
                </a:r>
                <a:r>
                  <a:rPr lang="en-US" altLang="zh-CN" sz="1800" b="1"/>
                  <a:t>d</a:t>
                </a:r>
                <a:r>
                  <a:rPr lang="zh-CN" altLang="en-US" sz="1800" b="1"/>
                  <a:t>）动态公差图</a:t>
                </a:r>
              </a:p>
            </p:txBody>
          </p:sp>
          <p:sp>
            <p:nvSpPr>
              <p:cNvPr id="37903" name="Line 31"/>
              <p:cNvSpPr>
                <a:spLocks noChangeShapeType="1"/>
              </p:cNvSpPr>
              <p:nvPr/>
            </p:nvSpPr>
            <p:spPr bwMode="auto">
              <a:xfrm>
                <a:off x="3719" y="2708"/>
                <a:ext cx="0" cy="110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4" name="Line 32"/>
              <p:cNvSpPr>
                <a:spLocks noChangeShapeType="1"/>
              </p:cNvSpPr>
              <p:nvPr/>
            </p:nvSpPr>
            <p:spPr bwMode="auto">
              <a:xfrm>
                <a:off x="3557" y="2739"/>
                <a:ext cx="152"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7899" name="Line 33"/>
            <p:cNvSpPr>
              <a:spLocks noChangeShapeType="1"/>
            </p:cNvSpPr>
            <p:nvPr/>
          </p:nvSpPr>
          <p:spPr bwMode="auto">
            <a:xfrm>
              <a:off x="3557" y="3315"/>
              <a:ext cx="758" cy="0"/>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0" name="Line 34"/>
            <p:cNvSpPr>
              <a:spLocks noChangeShapeType="1"/>
            </p:cNvSpPr>
            <p:nvPr/>
          </p:nvSpPr>
          <p:spPr bwMode="auto">
            <a:xfrm>
              <a:off x="4295" y="3325"/>
              <a:ext cx="0" cy="485"/>
            </a:xfrm>
            <a:prstGeom prst="line">
              <a:avLst/>
            </a:prstGeom>
            <a:noFill/>
            <a:ln w="5715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7555" name="Text Box 35"/>
          <p:cNvSpPr txBox="1">
            <a:spLocks noChangeArrowheads="1"/>
          </p:cNvSpPr>
          <p:nvPr/>
        </p:nvSpPr>
        <p:spPr bwMode="auto">
          <a:xfrm>
            <a:off x="632680" y="607953"/>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6. </a:t>
            </a:r>
            <a:r>
              <a:rPr lang="zh-CN" altLang="en-US" b="1" dirty="0"/>
              <a:t>可逆要求用于最大实体要求时的合格性判断</a:t>
            </a:r>
            <a:r>
              <a:rPr lang="en-US" altLang="zh-CN" b="1" dirty="0"/>
              <a:t> </a:t>
            </a:r>
          </a:p>
        </p:txBody>
      </p:sp>
      <p:pic>
        <p:nvPicPr>
          <p:cNvPr id="36903" name="Picture 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238" y="1108683"/>
            <a:ext cx="6914635" cy="88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904" name="Picture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8425" y="2094520"/>
            <a:ext cx="7142163" cy="8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a:spLocks noChangeArrowheads="1"/>
          </p:cNvSpPr>
          <p:nvPr/>
        </p:nvSpPr>
        <p:spPr bwMode="auto">
          <a:xfrm>
            <a:off x="555148" y="1337292"/>
            <a:ext cx="1092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对轴：</a:t>
            </a:r>
          </a:p>
        </p:txBody>
      </p:sp>
      <p:sp>
        <p:nvSpPr>
          <p:cNvPr id="40" name="TextBox 39"/>
          <p:cNvSpPr txBox="1">
            <a:spLocks noChangeArrowheads="1"/>
          </p:cNvSpPr>
          <p:nvPr/>
        </p:nvSpPr>
        <p:spPr bwMode="auto">
          <a:xfrm>
            <a:off x="630605" y="2164825"/>
            <a:ext cx="1092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对孔：</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7555"/>
                                        </p:tgtEl>
                                        <p:attrNameLst>
                                          <p:attrName>style.visibility</p:attrName>
                                        </p:attrNameLst>
                                      </p:cBhvr>
                                      <p:to>
                                        <p:strVal val="visible"/>
                                      </p:to>
                                    </p:set>
                                    <p:animEffect transition="in" filter="wipe(left)">
                                      <p:cBhvr>
                                        <p:cTn id="7" dur="300"/>
                                        <p:tgtEl>
                                          <p:spTgt spid="107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107524"/>
                                        </p:tgtEl>
                                        <p:attrNameLst>
                                          <p:attrName>style.visibility</p:attrName>
                                        </p:attrNameLst>
                                      </p:cBhvr>
                                      <p:to>
                                        <p:strVal val="visible"/>
                                      </p:to>
                                    </p:set>
                                    <p:anim calcmode="lin" valueType="num">
                                      <p:cBhvr additive="base">
                                        <p:cTn id="12" dur="2000" fill="hold"/>
                                        <p:tgtEl>
                                          <p:spTgt spid="107524"/>
                                        </p:tgtEl>
                                        <p:attrNameLst>
                                          <p:attrName>ppt_x</p:attrName>
                                        </p:attrNameLst>
                                      </p:cBhvr>
                                      <p:tavLst>
                                        <p:tav tm="0">
                                          <p:val>
                                            <p:strVal val="0-#ppt_w/2"/>
                                          </p:val>
                                        </p:tav>
                                        <p:tav tm="100000">
                                          <p:val>
                                            <p:strVal val="#ppt_x"/>
                                          </p:val>
                                        </p:tav>
                                      </p:tavLst>
                                    </p:anim>
                                    <p:anim calcmode="lin" valueType="num">
                                      <p:cBhvr additive="base">
                                        <p:cTn id="13" dur="2000" fill="hold"/>
                                        <p:tgtEl>
                                          <p:spTgt spid="10752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107547"/>
                                        </p:tgtEl>
                                        <p:attrNameLst>
                                          <p:attrName>style.visibility</p:attrName>
                                        </p:attrNameLst>
                                      </p:cBhvr>
                                      <p:to>
                                        <p:strVal val="visible"/>
                                      </p:to>
                                    </p:set>
                                    <p:anim calcmode="lin" valueType="num">
                                      <p:cBhvr additive="base">
                                        <p:cTn id="18" dur="500" fill="hold"/>
                                        <p:tgtEl>
                                          <p:spTgt spid="107547"/>
                                        </p:tgtEl>
                                        <p:attrNameLst>
                                          <p:attrName>ppt_x</p:attrName>
                                        </p:attrNameLst>
                                      </p:cBhvr>
                                      <p:tavLst>
                                        <p:tav tm="0">
                                          <p:val>
                                            <p:strVal val="1+#ppt_w/2"/>
                                          </p:val>
                                        </p:tav>
                                        <p:tav tm="100000">
                                          <p:val>
                                            <p:strVal val="#ppt_x"/>
                                          </p:val>
                                        </p:tav>
                                      </p:tavLst>
                                    </p:anim>
                                    <p:anim calcmode="lin" valueType="num">
                                      <p:cBhvr additive="base">
                                        <p:cTn id="19" dur="500" fill="hold"/>
                                        <p:tgtEl>
                                          <p:spTgt spid="10754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36903"/>
                                        </p:tgtEl>
                                        <p:attrNameLst>
                                          <p:attrName>style.visibility</p:attrName>
                                        </p:attrNameLst>
                                      </p:cBhvr>
                                      <p:to>
                                        <p:strVal val="visible"/>
                                      </p:to>
                                    </p:set>
                                    <p:animEffect transition="in" filter="wipe(left)">
                                      <p:cBhvr>
                                        <p:cTn id="29" dur="500"/>
                                        <p:tgtEl>
                                          <p:spTgt spid="3690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36904"/>
                                        </p:tgtEl>
                                        <p:attrNameLst>
                                          <p:attrName>style.visibility</p:attrName>
                                        </p:attrNameLst>
                                      </p:cBhvr>
                                      <p:to>
                                        <p:strVal val="visible"/>
                                      </p:to>
                                    </p:set>
                                    <p:animEffect transition="in" filter="wipe(left)">
                                      <p:cBhvr>
                                        <p:cTn id="39" dur="500"/>
                                        <p:tgtEl>
                                          <p:spTgt spid="36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55" grpId="0" autoUpdateAnimBg="0"/>
      <p:bldP spid="2" grpId="0"/>
      <p:bldP spid="4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CCCD2D8-B156-4A53-A686-FB619EFEA7F7}" type="slidenum">
              <a:rPr kumimoji="0" lang="zh-CN" altLang="en-US" sz="2000" smtClean="0">
                <a:solidFill>
                  <a:srgbClr val="0000FF"/>
                </a:solidFill>
              </a:rPr>
              <a:pPr eaLnBrk="1" hangingPunct="1"/>
              <a:t>35</a:t>
            </a:fld>
            <a:endParaRPr kumimoji="0" lang="en-US" altLang="zh-CN" sz="2000" smtClean="0">
              <a:solidFill>
                <a:srgbClr val="0000FF"/>
              </a:solidFill>
            </a:endParaRPr>
          </a:p>
        </p:txBody>
      </p:sp>
      <p:sp>
        <p:nvSpPr>
          <p:cNvPr id="14356" name="Text Box 20"/>
          <p:cNvSpPr txBox="1">
            <a:spLocks noChangeArrowheads="1"/>
          </p:cNvSpPr>
          <p:nvPr/>
        </p:nvSpPr>
        <p:spPr bwMode="auto">
          <a:xfrm>
            <a:off x="500444" y="467305"/>
            <a:ext cx="8202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7.  </a:t>
            </a:r>
            <a:r>
              <a:rPr lang="zh-CN" altLang="en-US" b="1" dirty="0"/>
              <a:t>最大实体要求</a:t>
            </a:r>
            <a:r>
              <a:rPr lang="zh-CN" altLang="en-US" b="1" dirty="0">
                <a:latin typeface="宋体" pitchFamily="2" charset="-122"/>
              </a:rPr>
              <a:t>应用于被测要素，其几何公差值为</a:t>
            </a:r>
            <a:r>
              <a:rPr lang="zh-CN" altLang="en-US" b="1" dirty="0">
                <a:solidFill>
                  <a:srgbClr val="FF3300"/>
                </a:solidFill>
                <a:latin typeface="宋体" pitchFamily="2" charset="-122"/>
              </a:rPr>
              <a:t>零</a:t>
            </a:r>
            <a:endParaRPr lang="zh-CN" altLang="en-US" b="1" dirty="0"/>
          </a:p>
        </p:txBody>
      </p:sp>
      <p:sp>
        <p:nvSpPr>
          <p:cNvPr id="14366" name="Rectangle 30"/>
          <p:cNvSpPr>
            <a:spLocks noChangeArrowheads="1"/>
          </p:cNvSpPr>
          <p:nvPr/>
        </p:nvSpPr>
        <p:spPr bwMode="auto">
          <a:xfrm>
            <a:off x="850380" y="1669570"/>
            <a:ext cx="8096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宋体" pitchFamily="2" charset="-122"/>
              </a:rPr>
              <a:t>其图样标注示例和动态公差带图见图</a:t>
            </a:r>
            <a:r>
              <a:rPr lang="en-US" altLang="zh-CN" b="1" dirty="0">
                <a:latin typeface="宋体" pitchFamily="2" charset="-122"/>
              </a:rPr>
              <a:t>4.32</a:t>
            </a:r>
            <a:r>
              <a:rPr lang="zh-CN" altLang="en-US" b="1" dirty="0">
                <a:latin typeface="宋体" pitchFamily="2" charset="-122"/>
              </a:rPr>
              <a:t>。</a:t>
            </a:r>
          </a:p>
        </p:txBody>
      </p:sp>
      <p:sp>
        <p:nvSpPr>
          <p:cNvPr id="14382" name="Text Box 46"/>
          <p:cNvSpPr txBox="1">
            <a:spLocks noChangeArrowheads="1"/>
          </p:cNvSpPr>
          <p:nvPr/>
        </p:nvSpPr>
        <p:spPr bwMode="auto">
          <a:xfrm>
            <a:off x="263525" y="883230"/>
            <a:ext cx="8202613"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       </a:t>
            </a:r>
            <a:r>
              <a:rPr lang="zh-CN" altLang="en-US" b="1" dirty="0" smtClean="0"/>
              <a:t>  最大</a:t>
            </a:r>
            <a:r>
              <a:rPr lang="zh-CN" altLang="en-US" b="1" dirty="0"/>
              <a:t>实体要求</a:t>
            </a:r>
            <a:r>
              <a:rPr lang="zh-CN" altLang="en-US" b="1" dirty="0">
                <a:latin typeface="宋体" pitchFamily="2" charset="-122"/>
              </a:rPr>
              <a:t>应用于被测要素，且几何公差值为</a:t>
            </a:r>
            <a:r>
              <a:rPr lang="zh-CN" altLang="en-US" b="1" dirty="0">
                <a:solidFill>
                  <a:srgbClr val="FF3300"/>
                </a:solidFill>
                <a:latin typeface="宋体" pitchFamily="2" charset="-122"/>
              </a:rPr>
              <a:t>零</a:t>
            </a:r>
            <a:r>
              <a:rPr lang="zh-CN" altLang="en-US" b="1" dirty="0">
                <a:latin typeface="宋体" pitchFamily="2" charset="-122"/>
              </a:rPr>
              <a:t>时，则称为</a:t>
            </a:r>
            <a:r>
              <a:rPr lang="zh-CN" altLang="en-US" b="1" dirty="0"/>
              <a:t>“</a:t>
            </a:r>
            <a:r>
              <a:rPr lang="zh-CN" altLang="en-US" b="1" dirty="0">
                <a:solidFill>
                  <a:srgbClr val="FF0000"/>
                </a:solidFill>
                <a:latin typeface="宋体" pitchFamily="2" charset="-122"/>
              </a:rPr>
              <a:t>零几何公差</a:t>
            </a:r>
            <a:r>
              <a:rPr lang="zh-CN" altLang="en-US" b="1" dirty="0"/>
              <a:t>”</a:t>
            </a:r>
            <a:r>
              <a:rPr lang="zh-CN" altLang="en-US" b="1" dirty="0">
                <a:latin typeface="宋体" pitchFamily="2" charset="-122"/>
              </a:rPr>
              <a:t>。</a:t>
            </a:r>
            <a:endParaRPr lang="zh-CN" altLang="en-US" b="1" dirty="0"/>
          </a:p>
        </p:txBody>
      </p:sp>
      <p:grpSp>
        <p:nvGrpSpPr>
          <p:cNvPr id="14387" name="Group 51"/>
          <p:cNvGrpSpPr>
            <a:grpSpLocks/>
          </p:cNvGrpSpPr>
          <p:nvPr/>
        </p:nvGrpSpPr>
        <p:grpSpPr bwMode="auto">
          <a:xfrm>
            <a:off x="1345376" y="3582988"/>
            <a:ext cx="3170237" cy="2879725"/>
            <a:chOff x="371" y="2322"/>
            <a:chExt cx="1720" cy="1645"/>
          </a:xfrm>
        </p:grpSpPr>
        <p:pic>
          <p:nvPicPr>
            <p:cNvPr id="38932" name="Picture 4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 y="2322"/>
              <a:ext cx="1720" cy="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3" name="Text Box 50"/>
            <p:cNvSpPr txBox="1">
              <a:spLocks noChangeArrowheads="1"/>
            </p:cNvSpPr>
            <p:nvPr/>
          </p:nvSpPr>
          <p:spPr bwMode="auto">
            <a:xfrm>
              <a:off x="413" y="3775"/>
              <a:ext cx="1636"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4.32 </a:t>
              </a:r>
              <a:r>
                <a:rPr lang="zh-CN" altLang="en-US" sz="1600" b="1"/>
                <a:t>零几何公差标注</a:t>
              </a:r>
            </a:p>
          </p:txBody>
        </p:sp>
      </p:grpSp>
      <p:graphicFrame>
        <p:nvGraphicFramePr>
          <p:cNvPr id="14389" name="Object 53"/>
          <p:cNvGraphicFramePr>
            <a:graphicFrameLocks noChangeAspect="1"/>
          </p:cNvGraphicFramePr>
          <p:nvPr>
            <p:extLst>
              <p:ext uri="{D42A27DB-BD31-4B8C-83A1-F6EECF244321}">
                <p14:modId xmlns:p14="http://schemas.microsoft.com/office/powerpoint/2010/main" val="4076568537"/>
              </p:ext>
            </p:extLst>
          </p:nvPr>
        </p:nvGraphicFramePr>
        <p:xfrm>
          <a:off x="642043" y="2116185"/>
          <a:ext cx="5449663" cy="446713"/>
        </p:xfrm>
        <a:graphic>
          <a:graphicData uri="http://schemas.openxmlformats.org/presentationml/2006/ole">
            <mc:AlternateContent xmlns:mc="http://schemas.openxmlformats.org/markup-compatibility/2006">
              <mc:Choice xmlns:v="urn:schemas-microsoft-com:vml" Requires="v">
                <p:oleObj spid="_x0000_s39030" name="公式" r:id="rId4" imgW="2209680" imgH="241200" progId="Equation.3">
                  <p:embed/>
                </p:oleObj>
              </mc:Choice>
              <mc:Fallback>
                <p:oleObj name="公式" r:id="rId4" imgW="2209680" imgH="241200" progId="Equation.3">
                  <p:embed/>
                  <p:pic>
                    <p:nvPicPr>
                      <p:cNvPr id="0" name="Object 5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043" y="2116185"/>
                        <a:ext cx="5449663" cy="446713"/>
                      </a:xfrm>
                      <a:prstGeom prst="rect">
                        <a:avLst/>
                      </a:prstGeom>
                      <a:noFill/>
                      <a:ln>
                        <a:noFill/>
                      </a:ln>
                      <a:effectLst/>
                      <a:extLst/>
                    </p:spPr>
                  </p:pic>
                </p:oleObj>
              </mc:Fallback>
            </mc:AlternateContent>
          </a:graphicData>
        </a:graphic>
      </p:graphicFrame>
      <p:graphicFrame>
        <p:nvGraphicFramePr>
          <p:cNvPr id="14390" name="Object 54"/>
          <p:cNvGraphicFramePr>
            <a:graphicFrameLocks noChangeAspect="1"/>
          </p:cNvGraphicFramePr>
          <p:nvPr>
            <p:extLst>
              <p:ext uri="{D42A27DB-BD31-4B8C-83A1-F6EECF244321}">
                <p14:modId xmlns:p14="http://schemas.microsoft.com/office/powerpoint/2010/main" val="3347100515"/>
              </p:ext>
            </p:extLst>
          </p:nvPr>
        </p:nvGraphicFramePr>
        <p:xfrm>
          <a:off x="608013" y="3104482"/>
          <a:ext cx="6331638" cy="424331"/>
        </p:xfrm>
        <a:graphic>
          <a:graphicData uri="http://schemas.openxmlformats.org/presentationml/2006/ole">
            <mc:AlternateContent xmlns:mc="http://schemas.openxmlformats.org/markup-compatibility/2006">
              <mc:Choice xmlns:v="urn:schemas-microsoft-com:vml" Requires="v">
                <p:oleObj spid="_x0000_s39031" name="公式" r:id="rId6" imgW="2971800" imgH="241300" progId="Equation.3">
                  <p:embed/>
                </p:oleObj>
              </mc:Choice>
              <mc:Fallback>
                <p:oleObj name="公式" r:id="rId6" imgW="2971800" imgH="241300" progId="Equation.3">
                  <p:embed/>
                  <p:pic>
                    <p:nvPicPr>
                      <p:cNvPr id="0" name="Object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013" y="3104482"/>
                        <a:ext cx="6331638" cy="424331"/>
                      </a:xfrm>
                      <a:prstGeom prst="rect">
                        <a:avLst/>
                      </a:prstGeom>
                      <a:noFill/>
                      <a:ln>
                        <a:noFill/>
                      </a:ln>
                      <a:effectLst/>
                      <a:extLst/>
                    </p:spPr>
                  </p:pic>
                </p:oleObj>
              </mc:Fallback>
            </mc:AlternateContent>
          </a:graphicData>
        </a:graphic>
      </p:graphicFrame>
      <p:graphicFrame>
        <p:nvGraphicFramePr>
          <p:cNvPr id="14391" name="Object 55"/>
          <p:cNvGraphicFramePr>
            <a:graphicFrameLocks noChangeAspect="1"/>
          </p:cNvGraphicFramePr>
          <p:nvPr>
            <p:extLst>
              <p:ext uri="{D42A27DB-BD31-4B8C-83A1-F6EECF244321}">
                <p14:modId xmlns:p14="http://schemas.microsoft.com/office/powerpoint/2010/main" val="3791959897"/>
              </p:ext>
            </p:extLst>
          </p:nvPr>
        </p:nvGraphicFramePr>
        <p:xfrm>
          <a:off x="630238" y="2558382"/>
          <a:ext cx="8096250" cy="429518"/>
        </p:xfrm>
        <a:graphic>
          <a:graphicData uri="http://schemas.openxmlformats.org/presentationml/2006/ole">
            <mc:AlternateContent xmlns:mc="http://schemas.openxmlformats.org/markup-compatibility/2006">
              <mc:Choice xmlns:v="urn:schemas-microsoft-com:vml" Requires="v">
                <p:oleObj spid="_x0000_s39032" name="公式" r:id="rId8" imgW="3581400" imgH="241300" progId="Equation.3">
                  <p:embed/>
                </p:oleObj>
              </mc:Choice>
              <mc:Fallback>
                <p:oleObj name="公式" r:id="rId8" imgW="3581400" imgH="241300" progId="Equation.3">
                  <p:embed/>
                  <p:pic>
                    <p:nvPicPr>
                      <p:cNvPr id="0" name="Object 5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0238" y="2558382"/>
                        <a:ext cx="8096250" cy="429518"/>
                      </a:xfrm>
                      <a:prstGeom prst="rect">
                        <a:avLst/>
                      </a:prstGeom>
                      <a:noFill/>
                      <a:ln>
                        <a:noFill/>
                      </a:ln>
                      <a:effectLst/>
                      <a:extLst/>
                    </p:spPr>
                  </p:pic>
                </p:oleObj>
              </mc:Fallback>
            </mc:AlternateContent>
          </a:graphicData>
        </a:graphic>
      </p:graphicFrame>
      <p:grpSp>
        <p:nvGrpSpPr>
          <p:cNvPr id="14395" name="Group 59"/>
          <p:cNvGrpSpPr>
            <a:grpSpLocks/>
          </p:cNvGrpSpPr>
          <p:nvPr/>
        </p:nvGrpSpPr>
        <p:grpSpPr bwMode="auto">
          <a:xfrm>
            <a:off x="4657725" y="3584575"/>
            <a:ext cx="3729038" cy="3014663"/>
            <a:chOff x="3216" y="2311"/>
            <a:chExt cx="2349" cy="1899"/>
          </a:xfrm>
        </p:grpSpPr>
        <p:grpSp>
          <p:nvGrpSpPr>
            <p:cNvPr id="38926" name="Group 52"/>
            <p:cNvGrpSpPr>
              <a:grpSpLocks/>
            </p:cNvGrpSpPr>
            <p:nvPr/>
          </p:nvGrpSpPr>
          <p:grpSpPr bwMode="auto">
            <a:xfrm>
              <a:off x="3216" y="2311"/>
              <a:ext cx="2349" cy="1899"/>
              <a:chOff x="3216" y="2157"/>
              <a:chExt cx="2349" cy="1899"/>
            </a:xfrm>
          </p:grpSpPr>
          <p:pic>
            <p:nvPicPr>
              <p:cNvPr id="38930" name="Picture 4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16" y="2157"/>
                <a:ext cx="2349" cy="1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1" name="Text Box 49"/>
              <p:cNvSpPr txBox="1">
                <a:spLocks noChangeArrowheads="1"/>
              </p:cNvSpPr>
              <p:nvPr/>
            </p:nvSpPr>
            <p:spPr bwMode="auto">
              <a:xfrm>
                <a:off x="3699" y="3825"/>
                <a:ext cx="163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4.32  </a:t>
                </a:r>
                <a:r>
                  <a:rPr lang="zh-CN" altLang="en-US" sz="1800" b="1"/>
                  <a:t>动 态 公 差 图</a:t>
                </a:r>
              </a:p>
            </p:txBody>
          </p:sp>
        </p:grpSp>
        <p:sp>
          <p:nvSpPr>
            <p:cNvPr id="38927" name="Line 56"/>
            <p:cNvSpPr>
              <a:spLocks noChangeShapeType="1"/>
            </p:cNvSpPr>
            <p:nvPr/>
          </p:nvSpPr>
          <p:spPr bwMode="auto">
            <a:xfrm>
              <a:off x="4436" y="3274"/>
              <a:ext cx="0" cy="546"/>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28" name="Line 57"/>
            <p:cNvSpPr>
              <a:spLocks noChangeShapeType="1"/>
            </p:cNvSpPr>
            <p:nvPr/>
          </p:nvSpPr>
          <p:spPr bwMode="auto">
            <a:xfrm>
              <a:off x="3618" y="3294"/>
              <a:ext cx="838" cy="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929" name="Text Box 58"/>
            <p:cNvSpPr txBox="1">
              <a:spLocks noChangeArrowheads="1"/>
            </p:cNvSpPr>
            <p:nvPr/>
          </p:nvSpPr>
          <p:spPr bwMode="auto">
            <a:xfrm>
              <a:off x="3226" y="3167"/>
              <a:ext cx="3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800" b="1">
                  <a:solidFill>
                    <a:srgbClr val="D60093"/>
                  </a:solidFill>
                </a:rPr>
                <a:t>0.02</a:t>
              </a:r>
            </a:p>
          </p:txBody>
        </p:sp>
      </p:grpSp>
      <p:grpSp>
        <p:nvGrpSpPr>
          <p:cNvPr id="14399" name="Group 63"/>
          <p:cNvGrpSpPr>
            <a:grpSpLocks/>
          </p:cNvGrpSpPr>
          <p:nvPr/>
        </p:nvGrpSpPr>
        <p:grpSpPr bwMode="auto">
          <a:xfrm>
            <a:off x="7038975" y="3943350"/>
            <a:ext cx="1282700" cy="609600"/>
            <a:chOff x="4436" y="2577"/>
            <a:chExt cx="808" cy="384"/>
          </a:xfrm>
        </p:grpSpPr>
        <p:sp>
          <p:nvSpPr>
            <p:cNvPr id="38924" name="AutoShape 61"/>
            <p:cNvSpPr>
              <a:spLocks noChangeArrowheads="1"/>
            </p:cNvSpPr>
            <p:nvPr/>
          </p:nvSpPr>
          <p:spPr bwMode="auto">
            <a:xfrm>
              <a:off x="4436" y="2577"/>
              <a:ext cx="808" cy="384"/>
            </a:xfrm>
            <a:prstGeom prst="wedgeRoundRectCallout">
              <a:avLst>
                <a:gd name="adj1" fmla="val -73144"/>
                <a:gd name="adj2" fmla="val 261981"/>
                <a:gd name="adj3" fmla="val 16667"/>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aphicFrame>
          <p:nvGraphicFramePr>
            <p:cNvPr id="38925" name="Object 62"/>
            <p:cNvGraphicFramePr>
              <a:graphicFrameLocks noChangeAspect="1"/>
            </p:cNvGraphicFramePr>
            <p:nvPr/>
          </p:nvGraphicFramePr>
          <p:xfrm>
            <a:off x="4552" y="2615"/>
            <a:ext cx="660" cy="286"/>
          </p:xfrm>
          <a:graphic>
            <a:graphicData uri="http://schemas.openxmlformats.org/presentationml/2006/ole">
              <mc:AlternateContent xmlns:mc="http://schemas.openxmlformats.org/markup-compatibility/2006">
                <mc:Choice xmlns:v="urn:schemas-microsoft-com:vml" Requires="v">
                  <p:oleObj spid="_x0000_s39033" name="公式" r:id="rId11" imgW="469696" imgH="203112" progId="Equation.3">
                    <p:embed/>
                  </p:oleObj>
                </mc:Choice>
                <mc:Fallback>
                  <p:oleObj name="公式" r:id="rId11" imgW="469696" imgH="203112" progId="Equation.3">
                    <p:embed/>
                    <p:pic>
                      <p:nvPicPr>
                        <p:cNvPr id="0" name="Object 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2" y="2615"/>
                          <a:ext cx="660"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56"/>
                                        </p:tgtEl>
                                        <p:attrNameLst>
                                          <p:attrName>style.visibility</p:attrName>
                                        </p:attrNameLst>
                                      </p:cBhvr>
                                      <p:to>
                                        <p:strVal val="visible"/>
                                      </p:to>
                                    </p:set>
                                    <p:animEffect transition="in" filter="wipe(left)">
                                      <p:cBhvr>
                                        <p:cTn id="7" dur="300"/>
                                        <p:tgtEl>
                                          <p:spTgt spid="143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82"/>
                                        </p:tgtEl>
                                        <p:attrNameLst>
                                          <p:attrName>style.visibility</p:attrName>
                                        </p:attrNameLst>
                                      </p:cBhvr>
                                      <p:to>
                                        <p:strVal val="visible"/>
                                      </p:to>
                                    </p:set>
                                    <p:animEffect transition="in" filter="wipe(left)">
                                      <p:cBhvr>
                                        <p:cTn id="12" dur="300"/>
                                        <p:tgtEl>
                                          <p:spTgt spid="143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4366"/>
                                        </p:tgtEl>
                                        <p:attrNameLst>
                                          <p:attrName>style.visibility</p:attrName>
                                        </p:attrNameLst>
                                      </p:cBhvr>
                                      <p:to>
                                        <p:strVal val="visible"/>
                                      </p:to>
                                    </p:set>
                                    <p:animEffect transition="in" filter="wipe(left)">
                                      <p:cBhvr>
                                        <p:cTn id="17" dur="300"/>
                                        <p:tgtEl>
                                          <p:spTgt spid="143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12" fill="hold" nodeType="clickEffect">
                                  <p:stCondLst>
                                    <p:cond delay="0"/>
                                  </p:stCondLst>
                                  <p:childTnLst>
                                    <p:set>
                                      <p:cBhvr>
                                        <p:cTn id="21" dur="1" fill="hold">
                                          <p:stCondLst>
                                            <p:cond delay="0"/>
                                          </p:stCondLst>
                                        </p:cTn>
                                        <p:tgtEl>
                                          <p:spTgt spid="14387"/>
                                        </p:tgtEl>
                                        <p:attrNameLst>
                                          <p:attrName>style.visibility</p:attrName>
                                        </p:attrNameLst>
                                      </p:cBhvr>
                                      <p:to>
                                        <p:strVal val="visible"/>
                                      </p:to>
                                    </p:set>
                                    <p:anim calcmode="lin" valueType="num">
                                      <p:cBhvr additive="base">
                                        <p:cTn id="22" dur="2000" fill="hold"/>
                                        <p:tgtEl>
                                          <p:spTgt spid="14387"/>
                                        </p:tgtEl>
                                        <p:attrNameLst>
                                          <p:attrName>ppt_x</p:attrName>
                                        </p:attrNameLst>
                                      </p:cBhvr>
                                      <p:tavLst>
                                        <p:tav tm="0">
                                          <p:val>
                                            <p:strVal val="0-#ppt_w/2"/>
                                          </p:val>
                                        </p:tav>
                                        <p:tav tm="100000">
                                          <p:val>
                                            <p:strVal val="#ppt_x"/>
                                          </p:val>
                                        </p:tav>
                                      </p:tavLst>
                                    </p:anim>
                                    <p:anim calcmode="lin" valueType="num">
                                      <p:cBhvr additive="base">
                                        <p:cTn id="23" dur="2000" fill="hold"/>
                                        <p:tgtEl>
                                          <p:spTgt spid="14387"/>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6" fill="hold" nodeType="clickEffect">
                                  <p:stCondLst>
                                    <p:cond delay="0"/>
                                  </p:stCondLst>
                                  <p:childTnLst>
                                    <p:set>
                                      <p:cBhvr>
                                        <p:cTn id="27" dur="1" fill="hold">
                                          <p:stCondLst>
                                            <p:cond delay="0"/>
                                          </p:stCondLst>
                                        </p:cTn>
                                        <p:tgtEl>
                                          <p:spTgt spid="14395"/>
                                        </p:tgtEl>
                                        <p:attrNameLst>
                                          <p:attrName>style.visibility</p:attrName>
                                        </p:attrNameLst>
                                      </p:cBhvr>
                                      <p:to>
                                        <p:strVal val="visible"/>
                                      </p:to>
                                    </p:set>
                                    <p:anim calcmode="lin" valueType="num">
                                      <p:cBhvr additive="base">
                                        <p:cTn id="28" dur="2000" fill="hold"/>
                                        <p:tgtEl>
                                          <p:spTgt spid="14395"/>
                                        </p:tgtEl>
                                        <p:attrNameLst>
                                          <p:attrName>ppt_x</p:attrName>
                                        </p:attrNameLst>
                                      </p:cBhvr>
                                      <p:tavLst>
                                        <p:tav tm="0">
                                          <p:val>
                                            <p:strVal val="1+#ppt_w/2"/>
                                          </p:val>
                                        </p:tav>
                                        <p:tav tm="100000">
                                          <p:val>
                                            <p:strVal val="#ppt_x"/>
                                          </p:val>
                                        </p:tav>
                                      </p:tavLst>
                                    </p:anim>
                                    <p:anim calcmode="lin" valueType="num">
                                      <p:cBhvr additive="base">
                                        <p:cTn id="29" dur="2000" fill="hold"/>
                                        <p:tgtEl>
                                          <p:spTgt spid="1439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4389"/>
                                        </p:tgtEl>
                                        <p:attrNameLst>
                                          <p:attrName>style.visibility</p:attrName>
                                        </p:attrNameLst>
                                      </p:cBhvr>
                                      <p:to>
                                        <p:strVal val="visible"/>
                                      </p:to>
                                    </p:set>
                                    <p:animEffect transition="in" filter="wipe(left)">
                                      <p:cBhvr>
                                        <p:cTn id="34" dur="2000"/>
                                        <p:tgtEl>
                                          <p:spTgt spid="1438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4391"/>
                                        </p:tgtEl>
                                        <p:attrNameLst>
                                          <p:attrName>style.visibility</p:attrName>
                                        </p:attrNameLst>
                                      </p:cBhvr>
                                      <p:to>
                                        <p:strVal val="visible"/>
                                      </p:to>
                                    </p:set>
                                    <p:animEffect transition="in" filter="wipe(left)">
                                      <p:cBhvr>
                                        <p:cTn id="39" dur="2000"/>
                                        <p:tgtEl>
                                          <p:spTgt spid="1439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1" fill="hold" nodeType="clickEffect">
                                  <p:stCondLst>
                                    <p:cond delay="0"/>
                                  </p:stCondLst>
                                  <p:childTnLst>
                                    <p:set>
                                      <p:cBhvr>
                                        <p:cTn id="43" dur="1" fill="hold">
                                          <p:stCondLst>
                                            <p:cond delay="0"/>
                                          </p:stCondLst>
                                        </p:cTn>
                                        <p:tgtEl>
                                          <p:spTgt spid="14399"/>
                                        </p:tgtEl>
                                        <p:attrNameLst>
                                          <p:attrName>style.visibility</p:attrName>
                                        </p:attrNameLst>
                                      </p:cBhvr>
                                      <p:to>
                                        <p:strVal val="visible"/>
                                      </p:to>
                                    </p:set>
                                    <p:animEffect transition="in" filter="wipe(up)">
                                      <p:cBhvr>
                                        <p:cTn id="44" dur="2000"/>
                                        <p:tgtEl>
                                          <p:spTgt spid="1439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4390"/>
                                        </p:tgtEl>
                                        <p:attrNameLst>
                                          <p:attrName>style.visibility</p:attrName>
                                        </p:attrNameLst>
                                      </p:cBhvr>
                                      <p:to>
                                        <p:strVal val="visible"/>
                                      </p:to>
                                    </p:set>
                                    <p:animEffect transition="in" filter="wipe(left)">
                                      <p:cBhvr>
                                        <p:cTn id="49" dur="2000"/>
                                        <p:tgtEl>
                                          <p:spTgt spid="14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6" grpId="0" autoUpdateAnimBg="0"/>
      <p:bldP spid="14366" grpId="0" autoUpdateAnimBg="0"/>
      <p:bldP spid="1438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2C5799C3-77CB-4BEE-919E-44E42EF38071}" type="slidenum">
              <a:rPr kumimoji="0" lang="zh-CN" altLang="en-US" sz="2000" smtClean="0">
                <a:solidFill>
                  <a:srgbClr val="0000FF"/>
                </a:solidFill>
              </a:rPr>
              <a:pPr eaLnBrk="1" hangingPunct="1"/>
              <a:t>36</a:t>
            </a:fld>
            <a:endParaRPr kumimoji="0" lang="en-US" altLang="zh-CN" sz="2000" smtClean="0">
              <a:solidFill>
                <a:srgbClr val="0000FF"/>
              </a:solidFill>
            </a:endParaRPr>
          </a:p>
        </p:txBody>
      </p:sp>
      <p:grpSp>
        <p:nvGrpSpPr>
          <p:cNvPr id="108548" name="Group 4"/>
          <p:cNvGrpSpPr>
            <a:grpSpLocks/>
          </p:cNvGrpSpPr>
          <p:nvPr/>
        </p:nvGrpSpPr>
        <p:grpSpPr bwMode="auto">
          <a:xfrm>
            <a:off x="1062038" y="3595688"/>
            <a:ext cx="3170237" cy="2865437"/>
            <a:chOff x="371" y="2402"/>
            <a:chExt cx="1720" cy="1637"/>
          </a:xfrm>
        </p:grpSpPr>
        <p:pic>
          <p:nvPicPr>
            <p:cNvPr id="3995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 y="2402"/>
              <a:ext cx="1720" cy="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51" name="Text Box 6"/>
            <p:cNvSpPr txBox="1">
              <a:spLocks noChangeArrowheads="1"/>
            </p:cNvSpPr>
            <p:nvPr/>
          </p:nvSpPr>
          <p:spPr bwMode="auto">
            <a:xfrm>
              <a:off x="420" y="3847"/>
              <a:ext cx="1636"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4.32 </a:t>
              </a:r>
              <a:r>
                <a:rPr lang="zh-CN" altLang="en-US" sz="1600" b="1"/>
                <a:t>零几何公差标注</a:t>
              </a:r>
            </a:p>
          </p:txBody>
        </p:sp>
      </p:grpSp>
      <p:grpSp>
        <p:nvGrpSpPr>
          <p:cNvPr id="108551" name="Group 7"/>
          <p:cNvGrpSpPr>
            <a:grpSpLocks/>
          </p:cNvGrpSpPr>
          <p:nvPr/>
        </p:nvGrpSpPr>
        <p:grpSpPr bwMode="auto">
          <a:xfrm>
            <a:off x="4668838" y="3306763"/>
            <a:ext cx="3729037" cy="3028950"/>
            <a:chOff x="3171" y="2203"/>
            <a:chExt cx="2349" cy="1908"/>
          </a:xfrm>
        </p:grpSpPr>
        <p:grpSp>
          <p:nvGrpSpPr>
            <p:cNvPr id="39944" name="Group 8"/>
            <p:cNvGrpSpPr>
              <a:grpSpLocks/>
            </p:cNvGrpSpPr>
            <p:nvPr/>
          </p:nvGrpSpPr>
          <p:grpSpPr bwMode="auto">
            <a:xfrm>
              <a:off x="3171" y="2203"/>
              <a:ext cx="2349" cy="1908"/>
              <a:chOff x="3171" y="2049"/>
              <a:chExt cx="2349" cy="1908"/>
            </a:xfrm>
          </p:grpSpPr>
          <p:pic>
            <p:nvPicPr>
              <p:cNvPr id="39948"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1" y="2049"/>
                <a:ext cx="2349" cy="1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9" name="Text Box 10"/>
              <p:cNvSpPr txBox="1">
                <a:spLocks noChangeArrowheads="1"/>
              </p:cNvSpPr>
              <p:nvPr/>
            </p:nvSpPr>
            <p:spPr bwMode="auto">
              <a:xfrm>
                <a:off x="3699" y="3726"/>
                <a:ext cx="1636" cy="23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4.32  </a:t>
                </a:r>
                <a:r>
                  <a:rPr lang="zh-CN" altLang="en-US" sz="1800" b="1"/>
                  <a:t>动 态 公 差 图</a:t>
                </a:r>
              </a:p>
            </p:txBody>
          </p:sp>
        </p:grpSp>
        <p:sp>
          <p:nvSpPr>
            <p:cNvPr id="39945" name="Line 11"/>
            <p:cNvSpPr>
              <a:spLocks noChangeShapeType="1"/>
            </p:cNvSpPr>
            <p:nvPr/>
          </p:nvSpPr>
          <p:spPr bwMode="auto">
            <a:xfrm>
              <a:off x="4436" y="3193"/>
              <a:ext cx="0" cy="546"/>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46" name="Line 12"/>
            <p:cNvSpPr>
              <a:spLocks noChangeShapeType="1"/>
            </p:cNvSpPr>
            <p:nvPr/>
          </p:nvSpPr>
          <p:spPr bwMode="auto">
            <a:xfrm>
              <a:off x="3618" y="3231"/>
              <a:ext cx="838" cy="0"/>
            </a:xfrm>
            <a:prstGeom prst="line">
              <a:avLst/>
            </a:prstGeom>
            <a:noFill/>
            <a:ln w="57150">
              <a:solidFill>
                <a:srgbClr val="FF33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9947" name="Text Box 13"/>
            <p:cNvSpPr txBox="1">
              <a:spLocks noChangeArrowheads="1"/>
            </p:cNvSpPr>
            <p:nvPr/>
          </p:nvSpPr>
          <p:spPr bwMode="auto">
            <a:xfrm>
              <a:off x="3226" y="3140"/>
              <a:ext cx="3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1800" b="1">
                  <a:solidFill>
                    <a:srgbClr val="D60093"/>
                  </a:solidFill>
                </a:rPr>
                <a:t>0.02</a:t>
              </a:r>
            </a:p>
          </p:txBody>
        </p:sp>
      </p:grpSp>
      <p:sp>
        <p:nvSpPr>
          <p:cNvPr id="108558" name="Text Box 14"/>
          <p:cNvSpPr txBox="1">
            <a:spLocks noChangeArrowheads="1"/>
          </p:cNvSpPr>
          <p:nvPr/>
        </p:nvSpPr>
        <p:spPr bwMode="auto">
          <a:xfrm>
            <a:off x="358775" y="260884"/>
            <a:ext cx="74009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最大实体要求</a:t>
            </a:r>
            <a:r>
              <a:rPr lang="zh-CN" altLang="en-US" b="1" dirty="0">
                <a:latin typeface="宋体" pitchFamily="2" charset="-122"/>
              </a:rPr>
              <a:t>应用于被测要素，其几何公差值为</a:t>
            </a:r>
            <a:r>
              <a:rPr lang="zh-CN" altLang="en-US" b="1" dirty="0">
                <a:solidFill>
                  <a:srgbClr val="FF3300"/>
                </a:solidFill>
                <a:latin typeface="宋体" pitchFamily="2" charset="-122"/>
              </a:rPr>
              <a:t>零的合格性判断</a:t>
            </a:r>
            <a:r>
              <a:rPr lang="zh-CN" altLang="en-US" b="1" dirty="0">
                <a:latin typeface="宋体" pitchFamily="2" charset="-122"/>
              </a:rPr>
              <a:t>（见图</a:t>
            </a:r>
            <a:r>
              <a:rPr lang="en-US" altLang="zh-CN" b="1" dirty="0">
                <a:latin typeface="宋体" pitchFamily="2" charset="-122"/>
              </a:rPr>
              <a:t>4.32</a:t>
            </a:r>
            <a:r>
              <a:rPr lang="zh-CN" altLang="en-US" b="1" dirty="0">
                <a:latin typeface="宋体" pitchFamily="2" charset="-122"/>
              </a:rPr>
              <a:t>）</a:t>
            </a:r>
            <a:endParaRPr lang="en-US" altLang="zh-CN" b="1" dirty="0"/>
          </a:p>
        </p:txBody>
      </p:sp>
      <p:graphicFrame>
        <p:nvGraphicFramePr>
          <p:cNvPr id="108559" name="Object 15"/>
          <p:cNvGraphicFramePr>
            <a:graphicFrameLocks noChangeAspect="1"/>
          </p:cNvGraphicFramePr>
          <p:nvPr/>
        </p:nvGraphicFramePr>
        <p:xfrm>
          <a:off x="655638" y="1163638"/>
          <a:ext cx="6970712" cy="1119187"/>
        </p:xfrm>
        <a:graphic>
          <a:graphicData uri="http://schemas.openxmlformats.org/presentationml/2006/ole">
            <mc:AlternateContent xmlns:mc="http://schemas.openxmlformats.org/markup-compatibility/2006">
              <mc:Choice xmlns:v="urn:schemas-microsoft-com:vml" Requires="v">
                <p:oleObj spid="_x0000_s40000" name="公式" r:id="rId5" imgW="2882900" imgH="482600" progId="Equation.3">
                  <p:embed/>
                </p:oleObj>
              </mc:Choice>
              <mc:Fallback>
                <p:oleObj name="公式" r:id="rId5" imgW="2882900" imgH="4826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638" y="1163638"/>
                        <a:ext cx="6970712" cy="1119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8560" name="Object 16"/>
          <p:cNvGraphicFramePr>
            <a:graphicFrameLocks noChangeAspect="1"/>
          </p:cNvGraphicFramePr>
          <p:nvPr>
            <p:extLst>
              <p:ext uri="{D42A27DB-BD31-4B8C-83A1-F6EECF244321}">
                <p14:modId xmlns:p14="http://schemas.microsoft.com/office/powerpoint/2010/main" val="3504831280"/>
              </p:ext>
            </p:extLst>
          </p:nvPr>
        </p:nvGraphicFramePr>
        <p:xfrm>
          <a:off x="636611" y="2317750"/>
          <a:ext cx="7088188" cy="1119188"/>
        </p:xfrm>
        <a:graphic>
          <a:graphicData uri="http://schemas.openxmlformats.org/presentationml/2006/ole">
            <mc:AlternateContent xmlns:mc="http://schemas.openxmlformats.org/markup-compatibility/2006">
              <mc:Choice xmlns:v="urn:schemas-microsoft-com:vml" Requires="v">
                <p:oleObj spid="_x0000_s40001" name="公式" r:id="rId7" imgW="2933700" imgH="482600" progId="Equation.3">
                  <p:embed/>
                </p:oleObj>
              </mc:Choice>
              <mc:Fallback>
                <p:oleObj name="公式" r:id="rId7" imgW="2933700" imgH="4826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611" y="2317750"/>
                        <a:ext cx="7088188" cy="1119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8558"/>
                                        </p:tgtEl>
                                        <p:attrNameLst>
                                          <p:attrName>style.visibility</p:attrName>
                                        </p:attrNameLst>
                                      </p:cBhvr>
                                      <p:to>
                                        <p:strVal val="visible"/>
                                      </p:to>
                                    </p:set>
                                    <p:animEffect transition="in" filter="wipe(left)">
                                      <p:cBhvr>
                                        <p:cTn id="7" dur="300"/>
                                        <p:tgtEl>
                                          <p:spTgt spid="1085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12" fill="hold" nodeType="clickEffect">
                                  <p:stCondLst>
                                    <p:cond delay="0"/>
                                  </p:stCondLst>
                                  <p:childTnLst>
                                    <p:set>
                                      <p:cBhvr>
                                        <p:cTn id="11" dur="1" fill="hold">
                                          <p:stCondLst>
                                            <p:cond delay="0"/>
                                          </p:stCondLst>
                                        </p:cTn>
                                        <p:tgtEl>
                                          <p:spTgt spid="108548"/>
                                        </p:tgtEl>
                                        <p:attrNameLst>
                                          <p:attrName>style.visibility</p:attrName>
                                        </p:attrNameLst>
                                      </p:cBhvr>
                                      <p:to>
                                        <p:strVal val="visible"/>
                                      </p:to>
                                    </p:set>
                                    <p:anim calcmode="lin" valueType="num">
                                      <p:cBhvr additive="base">
                                        <p:cTn id="12" dur="2000" fill="hold"/>
                                        <p:tgtEl>
                                          <p:spTgt spid="108548"/>
                                        </p:tgtEl>
                                        <p:attrNameLst>
                                          <p:attrName>ppt_x</p:attrName>
                                        </p:attrNameLst>
                                      </p:cBhvr>
                                      <p:tavLst>
                                        <p:tav tm="0">
                                          <p:val>
                                            <p:strVal val="0-#ppt_w/2"/>
                                          </p:val>
                                        </p:tav>
                                        <p:tav tm="100000">
                                          <p:val>
                                            <p:strVal val="#ppt_x"/>
                                          </p:val>
                                        </p:tav>
                                      </p:tavLst>
                                    </p:anim>
                                    <p:anim calcmode="lin" valueType="num">
                                      <p:cBhvr additive="base">
                                        <p:cTn id="13" dur="2000" fill="hold"/>
                                        <p:tgtEl>
                                          <p:spTgt spid="10854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6" fill="hold" nodeType="clickEffect">
                                  <p:stCondLst>
                                    <p:cond delay="0"/>
                                  </p:stCondLst>
                                  <p:childTnLst>
                                    <p:set>
                                      <p:cBhvr>
                                        <p:cTn id="17" dur="1" fill="hold">
                                          <p:stCondLst>
                                            <p:cond delay="0"/>
                                          </p:stCondLst>
                                        </p:cTn>
                                        <p:tgtEl>
                                          <p:spTgt spid="108551"/>
                                        </p:tgtEl>
                                        <p:attrNameLst>
                                          <p:attrName>style.visibility</p:attrName>
                                        </p:attrNameLst>
                                      </p:cBhvr>
                                      <p:to>
                                        <p:strVal val="visible"/>
                                      </p:to>
                                    </p:set>
                                    <p:anim calcmode="lin" valueType="num">
                                      <p:cBhvr additive="base">
                                        <p:cTn id="18" dur="2000" fill="hold"/>
                                        <p:tgtEl>
                                          <p:spTgt spid="108551"/>
                                        </p:tgtEl>
                                        <p:attrNameLst>
                                          <p:attrName>ppt_x</p:attrName>
                                        </p:attrNameLst>
                                      </p:cBhvr>
                                      <p:tavLst>
                                        <p:tav tm="0">
                                          <p:val>
                                            <p:strVal val="1+#ppt_w/2"/>
                                          </p:val>
                                        </p:tav>
                                        <p:tav tm="100000">
                                          <p:val>
                                            <p:strVal val="#ppt_x"/>
                                          </p:val>
                                        </p:tav>
                                      </p:tavLst>
                                    </p:anim>
                                    <p:anim calcmode="lin" valueType="num">
                                      <p:cBhvr additive="base">
                                        <p:cTn id="19" dur="2000" fill="hold"/>
                                        <p:tgtEl>
                                          <p:spTgt spid="10855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108559"/>
                                        </p:tgtEl>
                                        <p:attrNameLst>
                                          <p:attrName>style.visibility</p:attrName>
                                        </p:attrNameLst>
                                      </p:cBhvr>
                                      <p:to>
                                        <p:strVal val="visible"/>
                                      </p:to>
                                    </p:set>
                                    <p:animEffect transition="in" filter="wipe(left)">
                                      <p:cBhvr>
                                        <p:cTn id="24" dur="2000"/>
                                        <p:tgtEl>
                                          <p:spTgt spid="10855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08560"/>
                                        </p:tgtEl>
                                        <p:attrNameLst>
                                          <p:attrName>style.visibility</p:attrName>
                                        </p:attrNameLst>
                                      </p:cBhvr>
                                      <p:to>
                                        <p:strVal val="visible"/>
                                      </p:to>
                                    </p:set>
                                    <p:animEffect transition="in" filter="wipe(left)">
                                      <p:cBhvr>
                                        <p:cTn id="29" dur="2000"/>
                                        <p:tgtEl>
                                          <p:spTgt spid="108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6E4B405-93B0-49BD-AECA-77DBB14CB831}" type="slidenum">
              <a:rPr kumimoji="0" lang="zh-CN" altLang="en-US" sz="2000" smtClean="0">
                <a:solidFill>
                  <a:srgbClr val="0000FF"/>
                </a:solidFill>
              </a:rPr>
              <a:pPr eaLnBrk="1" hangingPunct="1"/>
              <a:t>37</a:t>
            </a:fld>
            <a:endParaRPr kumimoji="0" lang="en-US" altLang="zh-CN" sz="2000" smtClean="0">
              <a:solidFill>
                <a:srgbClr val="0000FF"/>
              </a:solidFill>
            </a:endParaRPr>
          </a:p>
        </p:txBody>
      </p:sp>
      <p:sp>
        <p:nvSpPr>
          <p:cNvPr id="69637" name="Text Box 5"/>
          <p:cNvSpPr txBox="1">
            <a:spLocks noChangeArrowheads="1"/>
          </p:cNvSpPr>
          <p:nvPr/>
        </p:nvSpPr>
        <p:spPr bwMode="auto">
          <a:xfrm>
            <a:off x="350122" y="1438214"/>
            <a:ext cx="84359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b="1" dirty="0"/>
              <a:t>        最大实体要求用于只要求</a:t>
            </a:r>
            <a:r>
              <a:rPr lang="zh-CN" altLang="en-US" b="1" dirty="0">
                <a:solidFill>
                  <a:srgbClr val="FF3300"/>
                </a:solidFill>
              </a:rPr>
              <a:t>可装配性</a:t>
            </a:r>
            <a:r>
              <a:rPr lang="zh-CN" altLang="en-US" b="1" dirty="0"/>
              <a:t>的要素，这样可以充分利用图样上给出的公差。当被测实际要素偏离最大实体状态时，几何公差可以得到尺寸公差的补偿，从而提高零件的合格率，故有显著的经济效益。</a:t>
            </a:r>
            <a:r>
              <a:rPr lang="en-US" altLang="zh-CN" b="1" dirty="0"/>
              <a:t> </a:t>
            </a:r>
          </a:p>
        </p:txBody>
      </p:sp>
      <p:sp>
        <p:nvSpPr>
          <p:cNvPr id="69638" name="Text Box 6"/>
          <p:cNvSpPr txBox="1">
            <a:spLocks noChangeArrowheads="1"/>
          </p:cNvSpPr>
          <p:nvPr/>
        </p:nvSpPr>
        <p:spPr bwMode="auto">
          <a:xfrm>
            <a:off x="818434" y="4357626"/>
            <a:ext cx="8131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采用最大实体要求的要素验收时一般用</a:t>
            </a:r>
            <a:r>
              <a:rPr lang="zh-CN" altLang="en-US" b="1">
                <a:solidFill>
                  <a:srgbClr val="FF3300"/>
                </a:solidFill>
              </a:rPr>
              <a:t>功能量规</a:t>
            </a:r>
            <a:r>
              <a:rPr lang="zh-CN" altLang="en-US" b="1"/>
              <a:t>来检验。</a:t>
            </a:r>
          </a:p>
        </p:txBody>
      </p:sp>
      <p:sp>
        <p:nvSpPr>
          <p:cNvPr id="69639" name="Rectangle 7"/>
          <p:cNvSpPr>
            <a:spLocks noChangeArrowheads="1"/>
          </p:cNvSpPr>
          <p:nvPr/>
        </p:nvSpPr>
        <p:spPr bwMode="auto">
          <a:xfrm>
            <a:off x="1232772" y="922276"/>
            <a:ext cx="5997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3300"/>
                </a:solidFill>
              </a:rPr>
              <a:t>最大实体要求的应用</a:t>
            </a:r>
            <a:r>
              <a:rPr lang="zh-CN" altLang="en-US" sz="2800" b="1"/>
              <a:t>：</a:t>
            </a:r>
          </a:p>
        </p:txBody>
      </p:sp>
      <p:sp>
        <p:nvSpPr>
          <p:cNvPr id="69640" name="Rectangle 8"/>
          <p:cNvSpPr>
            <a:spLocks noChangeArrowheads="1"/>
          </p:cNvSpPr>
          <p:nvPr/>
        </p:nvSpPr>
        <p:spPr bwMode="auto">
          <a:xfrm>
            <a:off x="1159747" y="3802001"/>
            <a:ext cx="58562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FF3300"/>
                </a:solidFill>
              </a:rPr>
              <a:t>最大实体要求的检测</a:t>
            </a:r>
            <a:r>
              <a:rPr lang="zh-CN" altLang="en-US" sz="2800" b="1" dirty="0"/>
              <a:t>：</a:t>
            </a:r>
          </a:p>
        </p:txBody>
      </p:sp>
      <p:sp>
        <p:nvSpPr>
          <p:cNvPr id="8" name="圆角矩形 7">
            <a:hlinkClick r:id="rId2"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9639"/>
                                        </p:tgtEl>
                                        <p:attrNameLst>
                                          <p:attrName>style.visibility</p:attrName>
                                        </p:attrNameLst>
                                      </p:cBhvr>
                                      <p:to>
                                        <p:strVal val="visible"/>
                                      </p:to>
                                    </p:set>
                                    <p:animEffect transition="in" filter="wipe(left)">
                                      <p:cBhvr>
                                        <p:cTn id="7" dur="300"/>
                                        <p:tgtEl>
                                          <p:spTgt spid="696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9637"/>
                                        </p:tgtEl>
                                        <p:attrNameLst>
                                          <p:attrName>style.visibility</p:attrName>
                                        </p:attrNameLst>
                                      </p:cBhvr>
                                      <p:to>
                                        <p:strVal val="visible"/>
                                      </p:to>
                                    </p:set>
                                    <p:animEffect transition="in" filter="wipe(left)">
                                      <p:cBhvr>
                                        <p:cTn id="12" dur="300"/>
                                        <p:tgtEl>
                                          <p:spTgt spid="696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9640"/>
                                        </p:tgtEl>
                                        <p:attrNameLst>
                                          <p:attrName>style.visibility</p:attrName>
                                        </p:attrNameLst>
                                      </p:cBhvr>
                                      <p:to>
                                        <p:strVal val="visible"/>
                                      </p:to>
                                    </p:set>
                                    <p:animEffect transition="in" filter="wipe(left)">
                                      <p:cBhvr>
                                        <p:cTn id="17" dur="300"/>
                                        <p:tgtEl>
                                          <p:spTgt spid="696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69638"/>
                                        </p:tgtEl>
                                        <p:attrNameLst>
                                          <p:attrName>style.visibility</p:attrName>
                                        </p:attrNameLst>
                                      </p:cBhvr>
                                      <p:to>
                                        <p:strVal val="visible"/>
                                      </p:to>
                                    </p:set>
                                    <p:animEffect transition="in" filter="wipe(left)">
                                      <p:cBhvr>
                                        <p:cTn id="22" dur="3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utoUpdateAnimBg="0"/>
      <p:bldP spid="69638" grpId="0" autoUpdateAnimBg="0"/>
      <p:bldP spid="69639" grpId="0" autoUpdateAnimBg="0"/>
      <p:bldP spid="69640"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B7585AC6-053B-43D2-877D-D547C24DED1A}" type="slidenum">
              <a:rPr kumimoji="0" lang="zh-CN" altLang="en-US" sz="2000" smtClean="0">
                <a:solidFill>
                  <a:srgbClr val="0000FF"/>
                </a:solidFill>
              </a:rPr>
              <a:pPr eaLnBrk="1" hangingPunct="1"/>
              <a:t>38</a:t>
            </a:fld>
            <a:endParaRPr kumimoji="0" lang="en-US" altLang="zh-CN" sz="2000" smtClean="0">
              <a:solidFill>
                <a:srgbClr val="0000FF"/>
              </a:solidFill>
            </a:endParaRPr>
          </a:p>
        </p:txBody>
      </p:sp>
      <p:sp>
        <p:nvSpPr>
          <p:cNvPr id="109572" name="Text Box 4"/>
          <p:cNvSpPr txBox="1">
            <a:spLocks noChangeArrowheads="1"/>
          </p:cNvSpPr>
          <p:nvPr/>
        </p:nvSpPr>
        <p:spPr bwMode="auto">
          <a:xfrm>
            <a:off x="800194" y="387547"/>
            <a:ext cx="5497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latin typeface="宋体" pitchFamily="2" charset="-122"/>
              </a:rPr>
              <a:t>4.3.5 </a:t>
            </a:r>
            <a:r>
              <a:rPr lang="zh-CN" altLang="en-US" b="1">
                <a:latin typeface="宋体" pitchFamily="2" charset="-122"/>
              </a:rPr>
              <a:t>最小实体要求（</a:t>
            </a:r>
            <a:r>
              <a:rPr lang="en-US" altLang="zh-CN" b="1">
                <a:latin typeface="宋体" pitchFamily="2" charset="-122"/>
              </a:rPr>
              <a:t>LMR）</a:t>
            </a:r>
            <a:endParaRPr lang="zh-CN" altLang="en-US" b="1"/>
          </a:p>
        </p:txBody>
      </p:sp>
      <p:sp>
        <p:nvSpPr>
          <p:cNvPr id="109573" name="Text Box 5"/>
          <p:cNvSpPr txBox="1">
            <a:spLocks noChangeArrowheads="1"/>
          </p:cNvSpPr>
          <p:nvPr/>
        </p:nvSpPr>
        <p:spPr bwMode="auto">
          <a:xfrm>
            <a:off x="695419" y="798710"/>
            <a:ext cx="804862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最小实体要求</a:t>
            </a:r>
            <a:r>
              <a:rPr lang="zh-CN" altLang="en-US" b="1" dirty="0">
                <a:solidFill>
                  <a:srgbClr val="D60093"/>
                </a:solidFill>
              </a:rPr>
              <a:t>适用于中心要素</a:t>
            </a:r>
            <a:r>
              <a:rPr lang="zh-CN" altLang="en-US" b="1" dirty="0"/>
              <a:t>有几何公差要求的情况。它是控制实际被测要素处于其</a:t>
            </a:r>
            <a:r>
              <a:rPr lang="zh-CN" altLang="en-US" b="1" dirty="0">
                <a:solidFill>
                  <a:srgbClr val="D60093"/>
                </a:solidFill>
              </a:rPr>
              <a:t>最小实体实效边界</a:t>
            </a:r>
            <a:r>
              <a:rPr lang="zh-CN" altLang="en-US" b="1" dirty="0"/>
              <a:t>之内的一种相关公差要求。当实际尺寸偏离最小实体尺寸时，允许其中心要素的的</a:t>
            </a:r>
            <a:r>
              <a:rPr lang="zh-CN" altLang="en-US" b="1" dirty="0">
                <a:solidFill>
                  <a:srgbClr val="D60093"/>
                </a:solidFill>
              </a:rPr>
              <a:t>几何误差值超出给定几何公差值</a:t>
            </a:r>
            <a:r>
              <a:rPr lang="zh-CN" altLang="en-US" b="1" dirty="0"/>
              <a:t>，即</a:t>
            </a:r>
            <a:r>
              <a:rPr lang="zh-CN" altLang="en-US" b="1" dirty="0">
                <a:solidFill>
                  <a:srgbClr val="D60093"/>
                </a:solidFill>
              </a:rPr>
              <a:t>只允许尺寸公差尺寸公差补偿给几何公差。</a:t>
            </a:r>
          </a:p>
        </p:txBody>
      </p:sp>
      <p:sp>
        <p:nvSpPr>
          <p:cNvPr id="109574" name="Text Box 6"/>
          <p:cNvSpPr txBox="1">
            <a:spLocks noChangeArrowheads="1"/>
          </p:cNvSpPr>
          <p:nvPr/>
        </p:nvSpPr>
        <p:spPr bwMode="auto">
          <a:xfrm>
            <a:off x="439738" y="2959100"/>
            <a:ext cx="5527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1.最小实体要求的图样标注（复习）</a:t>
            </a:r>
          </a:p>
        </p:txBody>
      </p:sp>
      <p:grpSp>
        <p:nvGrpSpPr>
          <p:cNvPr id="109591" name="Group 23"/>
          <p:cNvGrpSpPr>
            <a:grpSpLocks/>
          </p:cNvGrpSpPr>
          <p:nvPr/>
        </p:nvGrpSpPr>
        <p:grpSpPr bwMode="auto">
          <a:xfrm>
            <a:off x="200025" y="3397250"/>
            <a:ext cx="7816850" cy="492125"/>
            <a:chOff x="126" y="2240"/>
            <a:chExt cx="4924" cy="310"/>
          </a:xfrm>
        </p:grpSpPr>
        <p:sp>
          <p:nvSpPr>
            <p:cNvPr id="42000" name="Text Box 8"/>
            <p:cNvSpPr txBox="1">
              <a:spLocks noChangeArrowheads="1"/>
            </p:cNvSpPr>
            <p:nvPr/>
          </p:nvSpPr>
          <p:spPr bwMode="auto">
            <a:xfrm>
              <a:off x="126" y="2252"/>
              <a:ext cx="4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latin typeface="宋体" pitchFamily="2" charset="-122"/>
                </a:rPr>
                <a:t>（</a:t>
              </a:r>
              <a:r>
                <a:rPr lang="en-US" altLang="zh-CN" b="1">
                  <a:latin typeface="宋体" pitchFamily="2" charset="-122"/>
                </a:rPr>
                <a:t>1</a:t>
              </a:r>
              <a:r>
                <a:rPr lang="zh-CN" altLang="en-US" b="1">
                  <a:latin typeface="宋体" pitchFamily="2" charset="-122"/>
                </a:rPr>
                <a:t>）最小实体要求应用于被测要素的标注</a:t>
              </a:r>
            </a:p>
          </p:txBody>
        </p:sp>
        <p:pic>
          <p:nvPicPr>
            <p:cNvPr id="42001"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23" y="2240"/>
              <a:ext cx="122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9592" name="Group 24"/>
          <p:cNvGrpSpPr>
            <a:grpSpLocks/>
          </p:cNvGrpSpPr>
          <p:nvPr/>
        </p:nvGrpSpPr>
        <p:grpSpPr bwMode="auto">
          <a:xfrm>
            <a:off x="168275" y="3933825"/>
            <a:ext cx="7924800" cy="500063"/>
            <a:chOff x="106" y="2588"/>
            <a:chExt cx="4992" cy="315"/>
          </a:xfrm>
        </p:grpSpPr>
        <p:sp>
          <p:nvSpPr>
            <p:cNvPr id="41998" name="Text Box 11"/>
            <p:cNvSpPr txBox="1">
              <a:spLocks noChangeArrowheads="1"/>
            </p:cNvSpPr>
            <p:nvPr/>
          </p:nvSpPr>
          <p:spPr bwMode="auto">
            <a:xfrm>
              <a:off x="106" y="2615"/>
              <a:ext cx="47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2</a:t>
              </a:r>
              <a:r>
                <a:rPr lang="zh-CN" altLang="en-US" b="1" dirty="0">
                  <a:latin typeface="宋体" pitchFamily="2" charset="-122"/>
                </a:rPr>
                <a:t>）最小实体要求应用于基准要素的标注</a:t>
              </a:r>
            </a:p>
          </p:txBody>
        </p:sp>
        <p:pic>
          <p:nvPicPr>
            <p:cNvPr id="41999" name="Picture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6" y="2588"/>
              <a:ext cx="1272"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9593" name="Group 25"/>
          <p:cNvGrpSpPr>
            <a:grpSpLocks/>
          </p:cNvGrpSpPr>
          <p:nvPr/>
        </p:nvGrpSpPr>
        <p:grpSpPr bwMode="auto">
          <a:xfrm>
            <a:off x="185738" y="4451350"/>
            <a:ext cx="8304212" cy="1035050"/>
            <a:chOff x="117" y="2914"/>
            <a:chExt cx="5231" cy="652"/>
          </a:xfrm>
        </p:grpSpPr>
        <p:sp>
          <p:nvSpPr>
            <p:cNvPr id="41996" name="Text Box 14"/>
            <p:cNvSpPr txBox="1">
              <a:spLocks noChangeArrowheads="1"/>
            </p:cNvSpPr>
            <p:nvPr/>
          </p:nvSpPr>
          <p:spPr bwMode="auto">
            <a:xfrm>
              <a:off x="117" y="2914"/>
              <a:ext cx="52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a:t>
              </a:r>
              <a:r>
                <a:rPr lang="en-US" altLang="zh-CN" b="1" dirty="0">
                  <a:latin typeface="宋体" pitchFamily="2" charset="-122"/>
                </a:rPr>
                <a:t>3</a:t>
              </a:r>
              <a:r>
                <a:rPr lang="zh-CN" altLang="en-US" b="1" dirty="0">
                  <a:latin typeface="宋体" pitchFamily="2" charset="-122"/>
                </a:rPr>
                <a:t>）最小实体要求同时应用于被测要素和基准要素的标注</a:t>
              </a:r>
            </a:p>
          </p:txBody>
        </p:sp>
        <p:pic>
          <p:nvPicPr>
            <p:cNvPr id="41997" name="Picture 2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6" y="3190"/>
              <a:ext cx="1861"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9594" name="Group 26"/>
          <p:cNvGrpSpPr>
            <a:grpSpLocks/>
          </p:cNvGrpSpPr>
          <p:nvPr/>
        </p:nvGrpSpPr>
        <p:grpSpPr bwMode="auto">
          <a:xfrm>
            <a:off x="174625" y="5448300"/>
            <a:ext cx="8304213" cy="965200"/>
            <a:chOff x="140" y="3552"/>
            <a:chExt cx="5231" cy="608"/>
          </a:xfrm>
        </p:grpSpPr>
        <p:sp>
          <p:nvSpPr>
            <p:cNvPr id="41994" name="Text Box 17"/>
            <p:cNvSpPr txBox="1">
              <a:spLocks noChangeArrowheads="1"/>
            </p:cNvSpPr>
            <p:nvPr/>
          </p:nvSpPr>
          <p:spPr bwMode="auto">
            <a:xfrm>
              <a:off x="140" y="3552"/>
              <a:ext cx="523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latin typeface="宋体" pitchFamily="2" charset="-122"/>
                </a:rPr>
                <a:t>（</a:t>
              </a:r>
              <a:r>
                <a:rPr lang="en-US" altLang="zh-CN" b="1">
                  <a:latin typeface="宋体" pitchFamily="2" charset="-122"/>
                </a:rPr>
                <a:t>4</a:t>
              </a:r>
              <a:r>
                <a:rPr lang="zh-CN" altLang="en-US" b="1">
                  <a:latin typeface="宋体" pitchFamily="2" charset="-122"/>
                </a:rPr>
                <a:t>）被测要素按可逆要求应用于最小实体要求的标注</a:t>
              </a:r>
            </a:p>
          </p:txBody>
        </p:sp>
        <p:pic>
          <p:nvPicPr>
            <p:cNvPr id="41995" name="Picture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4" y="3786"/>
              <a:ext cx="1465" cy="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left)">
                                      <p:cBhvr>
                                        <p:cTn id="7" dur="2000"/>
                                        <p:tgtEl>
                                          <p:spTgt spid="1095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9573"/>
                                        </p:tgtEl>
                                        <p:attrNameLst>
                                          <p:attrName>style.visibility</p:attrName>
                                        </p:attrNameLst>
                                      </p:cBhvr>
                                      <p:to>
                                        <p:strVal val="visible"/>
                                      </p:to>
                                    </p:set>
                                    <p:animEffect transition="in" filter="wipe(left)">
                                      <p:cBhvr>
                                        <p:cTn id="12" dur="300"/>
                                        <p:tgtEl>
                                          <p:spTgt spid="1095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9574"/>
                                        </p:tgtEl>
                                        <p:attrNameLst>
                                          <p:attrName>style.visibility</p:attrName>
                                        </p:attrNameLst>
                                      </p:cBhvr>
                                      <p:to>
                                        <p:strVal val="visible"/>
                                      </p:to>
                                    </p:set>
                                    <p:animEffect transition="in" filter="wipe(left)">
                                      <p:cBhvr>
                                        <p:cTn id="17" dur="300"/>
                                        <p:tgtEl>
                                          <p:spTgt spid="1095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9591"/>
                                        </p:tgtEl>
                                        <p:attrNameLst>
                                          <p:attrName>style.visibility</p:attrName>
                                        </p:attrNameLst>
                                      </p:cBhvr>
                                      <p:to>
                                        <p:strVal val="visible"/>
                                      </p:to>
                                    </p:set>
                                    <p:animEffect transition="in" filter="wipe(left)">
                                      <p:cBhvr>
                                        <p:cTn id="22" dur="2000"/>
                                        <p:tgtEl>
                                          <p:spTgt spid="10959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09592"/>
                                        </p:tgtEl>
                                        <p:attrNameLst>
                                          <p:attrName>style.visibility</p:attrName>
                                        </p:attrNameLst>
                                      </p:cBhvr>
                                      <p:to>
                                        <p:strVal val="visible"/>
                                      </p:to>
                                    </p:set>
                                    <p:animEffect transition="in" filter="wipe(left)">
                                      <p:cBhvr>
                                        <p:cTn id="27" dur="2000"/>
                                        <p:tgtEl>
                                          <p:spTgt spid="10959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9593"/>
                                        </p:tgtEl>
                                        <p:attrNameLst>
                                          <p:attrName>style.visibility</p:attrName>
                                        </p:attrNameLst>
                                      </p:cBhvr>
                                      <p:to>
                                        <p:strVal val="visible"/>
                                      </p:to>
                                    </p:set>
                                    <p:animEffect transition="in" filter="wipe(left)">
                                      <p:cBhvr>
                                        <p:cTn id="32" dur="2000"/>
                                        <p:tgtEl>
                                          <p:spTgt spid="10959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09594"/>
                                        </p:tgtEl>
                                        <p:attrNameLst>
                                          <p:attrName>style.visibility</p:attrName>
                                        </p:attrNameLst>
                                      </p:cBhvr>
                                      <p:to>
                                        <p:strVal val="visible"/>
                                      </p:to>
                                    </p:set>
                                    <p:animEffect transition="in" filter="wipe(left)">
                                      <p:cBhvr>
                                        <p:cTn id="37" dur="2000"/>
                                        <p:tgtEl>
                                          <p:spTgt spid="109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3" grpId="0" autoUpdateAnimBg="0"/>
      <p:bldP spid="109574"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DA9A073-4B52-4F2C-82D4-97F4D8497130}" type="slidenum">
              <a:rPr kumimoji="0" lang="zh-CN" altLang="en-US" sz="2000" smtClean="0">
                <a:solidFill>
                  <a:srgbClr val="0000FF"/>
                </a:solidFill>
              </a:rPr>
              <a:pPr eaLnBrk="1" hangingPunct="1"/>
              <a:t>39</a:t>
            </a:fld>
            <a:endParaRPr kumimoji="0" lang="en-US" altLang="zh-CN" sz="2000" smtClean="0">
              <a:solidFill>
                <a:srgbClr val="0000FF"/>
              </a:solidFill>
            </a:endParaRPr>
          </a:p>
        </p:txBody>
      </p:sp>
      <p:sp>
        <p:nvSpPr>
          <p:cNvPr id="110596" name="Text Box 4"/>
          <p:cNvSpPr txBox="1">
            <a:spLocks noChangeArrowheads="1"/>
          </p:cNvSpPr>
          <p:nvPr/>
        </p:nvSpPr>
        <p:spPr bwMode="auto">
          <a:xfrm>
            <a:off x="494499" y="786373"/>
            <a:ext cx="7541922" cy="171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10000"/>
              </a:lnSpc>
              <a:spcBef>
                <a:spcPct val="0"/>
              </a:spcBef>
            </a:pPr>
            <a:r>
              <a:rPr lang="zh-CN" altLang="en-US" b="1" dirty="0"/>
              <a:t>         用</a:t>
            </a:r>
            <a:r>
              <a:rPr lang="zh-CN" altLang="en-US" b="1" dirty="0">
                <a:latin typeface="宋体" pitchFamily="2" charset="-122"/>
              </a:rPr>
              <a:t>最小实体边界（</a:t>
            </a:r>
            <a:r>
              <a:rPr lang="en-US" altLang="zh-CN" b="1" dirty="0"/>
              <a:t>LMVB</a:t>
            </a:r>
            <a:r>
              <a:rPr lang="zh-CN" altLang="en-US" b="1" dirty="0"/>
              <a:t>）</a:t>
            </a:r>
            <a:r>
              <a:rPr lang="zh-CN" altLang="en-US" b="1" dirty="0">
                <a:latin typeface="宋体" pitchFamily="2" charset="-122"/>
              </a:rPr>
              <a:t>控制被测要素的实际尺寸和几何误差的综合结果，</a:t>
            </a:r>
            <a:r>
              <a:rPr lang="zh-CN" altLang="en-US" b="1" dirty="0">
                <a:solidFill>
                  <a:srgbClr val="D60093"/>
                </a:solidFill>
                <a:latin typeface="宋体" pitchFamily="2" charset="-122"/>
              </a:rPr>
              <a:t>要求体内作用尺寸（</a:t>
            </a:r>
            <a:r>
              <a:rPr lang="en-US" altLang="zh-CN" b="1" dirty="0">
                <a:solidFill>
                  <a:srgbClr val="D60093"/>
                </a:solidFill>
                <a:latin typeface="宋体" pitchFamily="2" charset="-122"/>
              </a:rPr>
              <a:t>IFS</a:t>
            </a:r>
            <a:r>
              <a:rPr lang="zh-CN" altLang="en-US" b="1" dirty="0">
                <a:solidFill>
                  <a:srgbClr val="D60093"/>
                </a:solidFill>
                <a:latin typeface="宋体" pitchFamily="2" charset="-122"/>
              </a:rPr>
              <a:t>）不超出最小实体实效尺寸（</a:t>
            </a:r>
            <a:r>
              <a:rPr lang="en-US" altLang="zh-CN" b="1" dirty="0">
                <a:solidFill>
                  <a:srgbClr val="D60093"/>
                </a:solidFill>
                <a:latin typeface="宋体" pitchFamily="2" charset="-122"/>
              </a:rPr>
              <a:t>LMVS</a:t>
            </a:r>
            <a:r>
              <a:rPr lang="zh-CN" altLang="en-US" b="1" dirty="0">
                <a:solidFill>
                  <a:srgbClr val="D60093"/>
                </a:solidFill>
                <a:latin typeface="宋体" pitchFamily="2" charset="-122"/>
              </a:rPr>
              <a:t>）</a:t>
            </a:r>
            <a:r>
              <a:rPr lang="en-US" altLang="zh-CN" b="1" dirty="0">
                <a:solidFill>
                  <a:srgbClr val="D60093"/>
                </a:solidFill>
                <a:latin typeface="宋体" pitchFamily="2" charset="-122"/>
              </a:rPr>
              <a:t>,</a:t>
            </a:r>
            <a:r>
              <a:rPr lang="zh-CN" altLang="en-US" b="1" dirty="0">
                <a:solidFill>
                  <a:srgbClr val="D60093"/>
                </a:solidFill>
              </a:rPr>
              <a:t>并且实际尺寸不超出其极限尺寸。</a:t>
            </a:r>
            <a:endParaRPr lang="en-US" altLang="zh-CN" b="1" dirty="0">
              <a:solidFill>
                <a:srgbClr val="D60093"/>
              </a:solidFill>
              <a:latin typeface="宋体" pitchFamily="2" charset="-122"/>
            </a:endParaRPr>
          </a:p>
        </p:txBody>
      </p:sp>
      <p:sp>
        <p:nvSpPr>
          <p:cNvPr id="110597" name="Text Box 5"/>
          <p:cNvSpPr txBox="1">
            <a:spLocks noChangeArrowheads="1"/>
          </p:cNvSpPr>
          <p:nvPr/>
        </p:nvSpPr>
        <p:spPr bwMode="auto">
          <a:xfrm>
            <a:off x="713932" y="339056"/>
            <a:ext cx="6591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latin typeface="宋体" pitchFamily="2" charset="-122"/>
              </a:rPr>
              <a:t>2. 最小实体要求的含义：</a:t>
            </a:r>
          </a:p>
        </p:txBody>
      </p:sp>
      <p:sp>
        <p:nvSpPr>
          <p:cNvPr id="110598" name="Text Box 6"/>
          <p:cNvSpPr txBox="1">
            <a:spLocks noChangeArrowheads="1"/>
          </p:cNvSpPr>
          <p:nvPr/>
        </p:nvSpPr>
        <p:spPr bwMode="auto">
          <a:xfrm>
            <a:off x="1059160" y="2408153"/>
            <a:ext cx="553757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3. 合格性的判据</a:t>
            </a:r>
            <a:endParaRPr lang="en-US" altLang="zh-CN" b="1" dirty="0"/>
          </a:p>
        </p:txBody>
      </p:sp>
      <p:sp>
        <p:nvSpPr>
          <p:cNvPr id="110601" name="Text Box 9"/>
          <p:cNvSpPr txBox="1">
            <a:spLocks noChangeArrowheads="1"/>
          </p:cNvSpPr>
          <p:nvPr/>
        </p:nvSpPr>
        <p:spPr bwMode="auto">
          <a:xfrm>
            <a:off x="746708" y="2831657"/>
            <a:ext cx="7482646"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对轴、孔有最小实体要求时，其合格性分别按式（</a:t>
            </a:r>
            <a:r>
              <a:rPr lang="en-US" altLang="zh-CN" b="1" dirty="0"/>
              <a:t>4.30</a:t>
            </a:r>
            <a:r>
              <a:rPr lang="zh-CN" altLang="en-US" b="1" dirty="0"/>
              <a:t>）和式（</a:t>
            </a:r>
            <a:r>
              <a:rPr lang="en-US" altLang="zh-CN" b="1" dirty="0"/>
              <a:t>4.32</a:t>
            </a:r>
            <a:r>
              <a:rPr lang="zh-CN" altLang="en-US" b="1" dirty="0"/>
              <a:t>）计算式判断</a:t>
            </a:r>
          </a:p>
        </p:txBody>
      </p:sp>
      <p:pic>
        <p:nvPicPr>
          <p:cNvPr id="4199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519" y="3914869"/>
            <a:ext cx="7229475" cy="942975"/>
          </a:xfrm>
          <a:prstGeom prst="rect">
            <a:avLst/>
          </a:prstGeom>
          <a:solidFill>
            <a:srgbClr val="FFC000"/>
          </a:solidFill>
          <a:ln w="28575">
            <a:solidFill>
              <a:srgbClr val="C00000"/>
            </a:solidFill>
            <a:miter lim="800000"/>
            <a:headEnd/>
            <a:tailEnd/>
          </a:ln>
        </p:spPr>
      </p:pic>
      <p:pic>
        <p:nvPicPr>
          <p:cNvPr id="41996" name="Picture 12"/>
          <p:cNvPicPr>
            <a:picLocks noChangeAspect="1" noChangeArrowheads="1"/>
          </p:cNvPicPr>
          <p:nvPr/>
        </p:nvPicPr>
        <p:blipFill>
          <a:blip r:embed="rId3"/>
          <a:srcRect/>
          <a:stretch>
            <a:fillRect/>
          </a:stretch>
        </p:blipFill>
        <p:spPr bwMode="auto">
          <a:xfrm>
            <a:off x="680119" y="5248369"/>
            <a:ext cx="7326313" cy="865188"/>
          </a:xfrm>
          <a:prstGeom prst="rect">
            <a:avLst/>
          </a:prstGeom>
          <a:noFill/>
          <a:ln w="38100" cap="flat" cmpd="sng">
            <a:solidFill>
              <a:schemeClr val="accent1">
                <a:lumMod val="75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0597"/>
                                        </p:tgtEl>
                                        <p:attrNameLst>
                                          <p:attrName>style.visibility</p:attrName>
                                        </p:attrNameLst>
                                      </p:cBhvr>
                                      <p:to>
                                        <p:strVal val="visible"/>
                                      </p:to>
                                    </p:set>
                                    <p:animEffect transition="in" filter="wipe(left)">
                                      <p:cBhvr>
                                        <p:cTn id="7" dur="300"/>
                                        <p:tgtEl>
                                          <p:spTgt spid="1105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0596"/>
                                        </p:tgtEl>
                                        <p:attrNameLst>
                                          <p:attrName>style.visibility</p:attrName>
                                        </p:attrNameLst>
                                      </p:cBhvr>
                                      <p:to>
                                        <p:strVal val="visible"/>
                                      </p:to>
                                    </p:set>
                                    <p:animEffect transition="in" filter="wipe(left)">
                                      <p:cBhvr>
                                        <p:cTn id="12" dur="300"/>
                                        <p:tgtEl>
                                          <p:spTgt spid="1105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0598"/>
                                        </p:tgtEl>
                                        <p:attrNameLst>
                                          <p:attrName>style.visibility</p:attrName>
                                        </p:attrNameLst>
                                      </p:cBhvr>
                                      <p:to>
                                        <p:strVal val="visible"/>
                                      </p:to>
                                    </p:set>
                                    <p:animEffect transition="in" filter="wipe(left)">
                                      <p:cBhvr>
                                        <p:cTn id="17" dur="300"/>
                                        <p:tgtEl>
                                          <p:spTgt spid="1105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10601"/>
                                        </p:tgtEl>
                                        <p:attrNameLst>
                                          <p:attrName>style.visibility</p:attrName>
                                        </p:attrNameLst>
                                      </p:cBhvr>
                                      <p:to>
                                        <p:strVal val="visible"/>
                                      </p:to>
                                    </p:set>
                                    <p:animEffect transition="in" filter="wipe(left)">
                                      <p:cBhvr>
                                        <p:cTn id="22" dur="300"/>
                                        <p:tgtEl>
                                          <p:spTgt spid="11060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1995"/>
                                        </p:tgtEl>
                                        <p:attrNameLst>
                                          <p:attrName>style.visibility</p:attrName>
                                        </p:attrNameLst>
                                      </p:cBhvr>
                                      <p:to>
                                        <p:strVal val="visible"/>
                                      </p:to>
                                    </p:set>
                                    <p:animEffect transition="in" filter="wipe(left)">
                                      <p:cBhvr>
                                        <p:cTn id="27" dur="2500"/>
                                        <p:tgtEl>
                                          <p:spTgt spid="4199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1" presetClass="entr" presetSubtype="0" fill="hold" nodeType="clickEffect">
                                  <p:stCondLst>
                                    <p:cond delay="0"/>
                                  </p:stCondLst>
                                  <p:childTnLst>
                                    <p:set>
                                      <p:cBhvr>
                                        <p:cTn id="31" dur="1" fill="hold">
                                          <p:stCondLst>
                                            <p:cond delay="0"/>
                                          </p:stCondLst>
                                        </p:cTn>
                                        <p:tgtEl>
                                          <p:spTgt spid="41996"/>
                                        </p:tgtEl>
                                        <p:attrNameLst>
                                          <p:attrName>style.visibility</p:attrName>
                                        </p:attrNameLst>
                                      </p:cBhvr>
                                      <p:to>
                                        <p:strVal val="visible"/>
                                      </p:to>
                                    </p:set>
                                    <p:anim calcmode="lin" valueType="num">
                                      <p:cBhvr>
                                        <p:cTn id="32" dur="1000" fill="hold"/>
                                        <p:tgtEl>
                                          <p:spTgt spid="41996"/>
                                        </p:tgtEl>
                                        <p:attrNameLst>
                                          <p:attrName>ppt_w</p:attrName>
                                        </p:attrNameLst>
                                      </p:cBhvr>
                                      <p:tavLst>
                                        <p:tav tm="0">
                                          <p:val>
                                            <p:fltVal val="0"/>
                                          </p:val>
                                        </p:tav>
                                        <p:tav tm="100000">
                                          <p:val>
                                            <p:strVal val="#ppt_w"/>
                                          </p:val>
                                        </p:tav>
                                      </p:tavLst>
                                    </p:anim>
                                    <p:anim calcmode="lin" valueType="num">
                                      <p:cBhvr>
                                        <p:cTn id="33" dur="1000" fill="hold"/>
                                        <p:tgtEl>
                                          <p:spTgt spid="41996"/>
                                        </p:tgtEl>
                                        <p:attrNameLst>
                                          <p:attrName>ppt_h</p:attrName>
                                        </p:attrNameLst>
                                      </p:cBhvr>
                                      <p:tavLst>
                                        <p:tav tm="0">
                                          <p:val>
                                            <p:fltVal val="0"/>
                                          </p:val>
                                        </p:tav>
                                        <p:tav tm="100000">
                                          <p:val>
                                            <p:strVal val="#ppt_h"/>
                                          </p:val>
                                        </p:tav>
                                      </p:tavLst>
                                    </p:anim>
                                    <p:anim calcmode="lin" valueType="num">
                                      <p:cBhvr>
                                        <p:cTn id="34" dur="1000" fill="hold"/>
                                        <p:tgtEl>
                                          <p:spTgt spid="41996"/>
                                        </p:tgtEl>
                                        <p:attrNameLst>
                                          <p:attrName>style.rotation</p:attrName>
                                        </p:attrNameLst>
                                      </p:cBhvr>
                                      <p:tavLst>
                                        <p:tav tm="0">
                                          <p:val>
                                            <p:fltVal val="90"/>
                                          </p:val>
                                        </p:tav>
                                        <p:tav tm="100000">
                                          <p:val>
                                            <p:fltVal val="0"/>
                                          </p:val>
                                        </p:tav>
                                      </p:tavLst>
                                    </p:anim>
                                    <p:animEffect transition="in" filter="fade">
                                      <p:cBhvr>
                                        <p:cTn id="35" dur="1000"/>
                                        <p:tgtEl>
                                          <p:spTgt spid="41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utoUpdateAnimBg="0"/>
      <p:bldP spid="110597" grpId="0" autoUpdateAnimBg="0"/>
      <p:bldP spid="110598" grpId="0" autoUpdateAnimBg="0"/>
      <p:bldP spid="11060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FF3129AF-4AE0-42E1-BB0B-30142BC1A137}" type="slidenum">
              <a:rPr kumimoji="0" lang="zh-CN" altLang="en-US" sz="2000" smtClean="0">
                <a:solidFill>
                  <a:srgbClr val="0000FF"/>
                </a:solidFill>
              </a:rPr>
              <a:pPr eaLnBrk="1" hangingPunct="1"/>
              <a:t>4</a:t>
            </a:fld>
            <a:endParaRPr kumimoji="0" lang="en-US" altLang="zh-CN" sz="2000" smtClean="0">
              <a:solidFill>
                <a:srgbClr val="0000FF"/>
              </a:solidFill>
            </a:endParaRPr>
          </a:p>
        </p:txBody>
      </p:sp>
      <p:sp>
        <p:nvSpPr>
          <p:cNvPr id="83974" name="Text Box 6"/>
          <p:cNvSpPr txBox="1">
            <a:spLocks noChangeArrowheads="1"/>
          </p:cNvSpPr>
          <p:nvPr/>
        </p:nvSpPr>
        <p:spPr bwMode="auto">
          <a:xfrm>
            <a:off x="458858" y="656707"/>
            <a:ext cx="7976807"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sz="2800" dirty="0"/>
              <a:t>         </a:t>
            </a:r>
            <a:r>
              <a:rPr lang="zh-CN" altLang="en-US" b="1" dirty="0"/>
              <a:t>是指被测要素在给定长度上，与实际外表面（</a:t>
            </a:r>
            <a:r>
              <a:rPr lang="zh-CN" altLang="en-US" b="1" dirty="0">
                <a:solidFill>
                  <a:srgbClr val="0000FF"/>
                </a:solidFill>
              </a:rPr>
              <a:t>轴</a:t>
            </a:r>
            <a:r>
              <a:rPr lang="zh-CN" altLang="en-US" b="1" dirty="0"/>
              <a:t>）</a:t>
            </a:r>
            <a:r>
              <a:rPr lang="zh-CN" altLang="en-US" b="1" dirty="0">
                <a:solidFill>
                  <a:srgbClr val="FF3300"/>
                </a:solidFill>
              </a:rPr>
              <a:t>体外</a:t>
            </a:r>
            <a:r>
              <a:rPr lang="zh-CN" altLang="en-US" b="1" dirty="0"/>
              <a:t>相接的最</a:t>
            </a:r>
            <a:r>
              <a:rPr lang="zh-CN" altLang="en-US" b="1" dirty="0">
                <a:solidFill>
                  <a:srgbClr val="0000FF"/>
                </a:solidFill>
              </a:rPr>
              <a:t>小</a:t>
            </a:r>
            <a:r>
              <a:rPr lang="zh-CN" altLang="en-US" b="1" dirty="0"/>
              <a:t>理想面（最小理想孔）的直径或宽度。 </a:t>
            </a:r>
          </a:p>
        </p:txBody>
      </p:sp>
      <p:sp>
        <p:nvSpPr>
          <p:cNvPr id="83975" name="Text Box 7"/>
          <p:cNvSpPr txBox="1">
            <a:spLocks noChangeArrowheads="1"/>
          </p:cNvSpPr>
          <p:nvPr/>
        </p:nvSpPr>
        <p:spPr bwMode="auto">
          <a:xfrm>
            <a:off x="477908" y="307988"/>
            <a:ext cx="566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）轴的体外作用尺寸（</a:t>
            </a:r>
            <a:r>
              <a:rPr lang="en-US" altLang="zh-CN" b="1" dirty="0"/>
              <a:t>EFS</a:t>
            </a:r>
            <a:r>
              <a:rPr lang="zh-CN" altLang="en-US" b="1" dirty="0"/>
              <a:t>） </a:t>
            </a:r>
            <a:r>
              <a:rPr lang="en-US" altLang="zh-CN" b="1" dirty="0">
                <a:cs typeface="Times New Roman" pitchFamily="18" charset="0"/>
              </a:rPr>
              <a:t>—</a:t>
            </a:r>
            <a:endParaRPr lang="zh-CN" altLang="en-US" b="1" dirty="0">
              <a:cs typeface="Times New Roman" pitchFamily="18" charset="0"/>
            </a:endParaRPr>
          </a:p>
        </p:txBody>
      </p:sp>
      <p:graphicFrame>
        <p:nvGraphicFramePr>
          <p:cNvPr id="83986" name="Object 18"/>
          <p:cNvGraphicFramePr>
            <a:graphicFrameLocks noChangeAspect="1"/>
          </p:cNvGraphicFramePr>
          <p:nvPr>
            <p:extLst>
              <p:ext uri="{D42A27DB-BD31-4B8C-83A1-F6EECF244321}">
                <p14:modId xmlns:p14="http://schemas.microsoft.com/office/powerpoint/2010/main" val="152952838"/>
              </p:ext>
            </p:extLst>
          </p:nvPr>
        </p:nvGraphicFramePr>
        <p:xfrm>
          <a:off x="1149133" y="1683810"/>
          <a:ext cx="6362700" cy="646113"/>
        </p:xfrm>
        <a:graphic>
          <a:graphicData uri="http://schemas.openxmlformats.org/presentationml/2006/ole">
            <mc:AlternateContent xmlns:mc="http://schemas.openxmlformats.org/markup-compatibility/2006">
              <mc:Choice xmlns:v="urn:schemas-microsoft-com:vml" Requires="v">
                <p:oleObj spid="_x0000_s6208" name="公式" r:id="rId3" imgW="2247900" imgH="228600" progId="Equation.3">
                  <p:embed/>
                </p:oleObj>
              </mc:Choice>
              <mc:Fallback>
                <p:oleObj name="公式" r:id="rId3" imgW="2247900" imgH="228600" progId="Equation.3">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9133" y="1683810"/>
                        <a:ext cx="6362700" cy="646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3987" name="Object 19"/>
          <p:cNvGraphicFramePr>
            <a:graphicFrameLocks noChangeAspect="1"/>
          </p:cNvGraphicFramePr>
          <p:nvPr>
            <p:extLst>
              <p:ext uri="{D42A27DB-BD31-4B8C-83A1-F6EECF244321}">
                <p14:modId xmlns:p14="http://schemas.microsoft.com/office/powerpoint/2010/main" val="537849314"/>
              </p:ext>
            </p:extLst>
          </p:nvPr>
        </p:nvGraphicFramePr>
        <p:xfrm>
          <a:off x="910097" y="2380393"/>
          <a:ext cx="3463131" cy="1186246"/>
        </p:xfrm>
        <a:graphic>
          <a:graphicData uri="http://schemas.openxmlformats.org/presentationml/2006/ole">
            <mc:AlternateContent xmlns:mc="http://schemas.openxmlformats.org/markup-compatibility/2006">
              <mc:Choice xmlns:v="urn:schemas-microsoft-com:vml" Requires="v">
                <p:oleObj spid="_x0000_s6209" name="公式" r:id="rId5" imgW="1333440" imgH="457200" progId="Equation.3">
                  <p:embed/>
                </p:oleObj>
              </mc:Choice>
              <mc:Fallback>
                <p:oleObj name="公式" r:id="rId5" imgW="1333440" imgH="457200" progId="Equation.3">
                  <p:embed/>
                  <p:pic>
                    <p:nvPicPr>
                      <p:cNvPr id="0" name="Object 19"/>
                      <p:cNvPicPr>
                        <a:picLocks noChangeAspect="1" noChangeArrowheads="1"/>
                      </p:cNvPicPr>
                      <p:nvPr/>
                    </p:nvPicPr>
                    <p:blipFill>
                      <a:blip r:embed="rId6"/>
                      <a:srcRect/>
                      <a:stretch>
                        <a:fillRect/>
                      </a:stretch>
                    </p:blipFill>
                    <p:spPr bwMode="auto">
                      <a:xfrm>
                        <a:off x="910097" y="2380393"/>
                        <a:ext cx="3463131" cy="1186246"/>
                      </a:xfrm>
                      <a:prstGeom prst="rect">
                        <a:avLst/>
                      </a:prstGeom>
                      <a:solidFill>
                        <a:srgbClr val="FFCCFF"/>
                      </a:solidFill>
                      <a:ln>
                        <a:noFill/>
                      </a:ln>
                      <a:effectLst/>
                    </p:spPr>
                  </p:pic>
                </p:oleObj>
              </mc:Fallback>
            </mc:AlternateContent>
          </a:graphicData>
        </a:graphic>
      </p:graphicFrame>
      <p:grpSp>
        <p:nvGrpSpPr>
          <p:cNvPr id="83999" name="Group 31"/>
          <p:cNvGrpSpPr>
            <a:grpSpLocks/>
          </p:cNvGrpSpPr>
          <p:nvPr/>
        </p:nvGrpSpPr>
        <p:grpSpPr bwMode="auto">
          <a:xfrm>
            <a:off x="4679950" y="2308225"/>
            <a:ext cx="3103563" cy="3862388"/>
            <a:chOff x="2948" y="1454"/>
            <a:chExt cx="1955" cy="2433"/>
          </a:xfrm>
        </p:grpSpPr>
        <p:pic>
          <p:nvPicPr>
            <p:cNvPr id="6155"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16" y="1454"/>
              <a:ext cx="1835" cy="2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56" name="Text Box 22"/>
            <p:cNvSpPr txBox="1">
              <a:spLocks noChangeArrowheads="1"/>
            </p:cNvSpPr>
            <p:nvPr/>
          </p:nvSpPr>
          <p:spPr bwMode="auto">
            <a:xfrm>
              <a:off x="3192" y="3656"/>
              <a:ext cx="17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4.27 </a:t>
              </a:r>
              <a:r>
                <a:rPr lang="zh-CN" altLang="en-US" sz="1800" b="1"/>
                <a:t>轴的体外作用尺寸</a:t>
              </a:r>
            </a:p>
          </p:txBody>
        </p:sp>
        <p:sp>
          <p:nvSpPr>
            <p:cNvPr id="6157" name="Rectangle 23"/>
            <p:cNvSpPr>
              <a:spLocks noChangeArrowheads="1"/>
            </p:cNvSpPr>
            <p:nvPr/>
          </p:nvSpPr>
          <p:spPr bwMode="auto">
            <a:xfrm>
              <a:off x="2948" y="1864"/>
              <a:ext cx="324" cy="144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58" name="Line 24"/>
            <p:cNvSpPr>
              <a:spLocks noChangeShapeType="1"/>
            </p:cNvSpPr>
            <p:nvPr/>
          </p:nvSpPr>
          <p:spPr bwMode="auto">
            <a:xfrm>
              <a:off x="3959" y="2605"/>
              <a:ext cx="0" cy="380"/>
            </a:xfrm>
            <a:prstGeom prst="line">
              <a:avLst/>
            </a:prstGeom>
            <a:noFill/>
            <a:ln w="38100">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59" name="Line 25"/>
            <p:cNvSpPr>
              <a:spLocks noChangeShapeType="1"/>
            </p:cNvSpPr>
            <p:nvPr/>
          </p:nvSpPr>
          <p:spPr bwMode="auto">
            <a:xfrm>
              <a:off x="3969" y="3057"/>
              <a:ext cx="0" cy="196"/>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0" name="Line 29"/>
            <p:cNvSpPr>
              <a:spLocks noChangeShapeType="1"/>
            </p:cNvSpPr>
            <p:nvPr/>
          </p:nvSpPr>
          <p:spPr bwMode="auto">
            <a:xfrm>
              <a:off x="3281" y="2582"/>
              <a:ext cx="1111"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61" name="Line 30"/>
            <p:cNvSpPr>
              <a:spLocks noChangeShapeType="1"/>
            </p:cNvSpPr>
            <p:nvPr/>
          </p:nvSpPr>
          <p:spPr bwMode="auto">
            <a:xfrm>
              <a:off x="3292" y="3066"/>
              <a:ext cx="1111"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4000" name="AutoShape 32"/>
          <p:cNvSpPr>
            <a:spLocks noChangeArrowheads="1"/>
          </p:cNvSpPr>
          <p:nvPr/>
        </p:nvSpPr>
        <p:spPr bwMode="auto">
          <a:xfrm>
            <a:off x="7038975" y="4991100"/>
            <a:ext cx="1893888" cy="557213"/>
          </a:xfrm>
          <a:prstGeom prst="wedgeRoundRectCallout">
            <a:avLst>
              <a:gd name="adj1" fmla="val -87634"/>
              <a:gd name="adj2" fmla="val -149713"/>
              <a:gd name="adj3" fmla="val 16667"/>
            </a:avLst>
          </a:prstGeom>
          <a:solidFill>
            <a:schemeClr val="bg1"/>
          </a:solidFill>
          <a:ln w="2857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800" b="1"/>
              <a:t>轴的实际尺寸</a:t>
            </a:r>
          </a:p>
        </p:txBody>
      </p:sp>
      <p:sp>
        <p:nvSpPr>
          <p:cNvPr id="84001" name="AutoShape 33"/>
          <p:cNvSpPr>
            <a:spLocks noChangeArrowheads="1"/>
          </p:cNvSpPr>
          <p:nvPr/>
        </p:nvSpPr>
        <p:spPr bwMode="auto">
          <a:xfrm>
            <a:off x="3027363" y="5160963"/>
            <a:ext cx="1255712" cy="1166812"/>
          </a:xfrm>
          <a:prstGeom prst="wedgeEllipseCallout">
            <a:avLst>
              <a:gd name="adj1" fmla="val 203602"/>
              <a:gd name="adj2" fmla="val -78056"/>
            </a:avLst>
          </a:prstGeom>
          <a:solidFill>
            <a:schemeClr val="bg1"/>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t>几何误差</a:t>
            </a:r>
          </a:p>
        </p:txBody>
      </p:sp>
      <p:sp>
        <p:nvSpPr>
          <p:cNvPr id="84002" name="Text Box 34"/>
          <p:cNvSpPr txBox="1">
            <a:spLocks noChangeArrowheads="1"/>
          </p:cNvSpPr>
          <p:nvPr/>
        </p:nvSpPr>
        <p:spPr bwMode="auto">
          <a:xfrm>
            <a:off x="624137" y="3708308"/>
            <a:ext cx="3690289"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由此可见，有几何误差的轴体外作用尺寸大于其实际尺寸。</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3975"/>
                                        </p:tgtEl>
                                        <p:attrNameLst>
                                          <p:attrName>style.visibility</p:attrName>
                                        </p:attrNameLst>
                                      </p:cBhvr>
                                      <p:to>
                                        <p:strVal val="visible"/>
                                      </p:to>
                                    </p:set>
                                    <p:animEffect transition="in" filter="wipe(left)">
                                      <p:cBhvr>
                                        <p:cTn id="7" dur="300"/>
                                        <p:tgtEl>
                                          <p:spTgt spid="839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nodeType="clickEffect">
                                  <p:stCondLst>
                                    <p:cond delay="0"/>
                                  </p:stCondLst>
                                  <p:childTnLst>
                                    <p:set>
                                      <p:cBhvr>
                                        <p:cTn id="11" dur="1" fill="hold">
                                          <p:stCondLst>
                                            <p:cond delay="0"/>
                                          </p:stCondLst>
                                        </p:cTn>
                                        <p:tgtEl>
                                          <p:spTgt spid="83999"/>
                                        </p:tgtEl>
                                        <p:attrNameLst>
                                          <p:attrName>style.visibility</p:attrName>
                                        </p:attrNameLst>
                                      </p:cBhvr>
                                      <p:to>
                                        <p:strVal val="visible"/>
                                      </p:to>
                                    </p:set>
                                    <p:anim calcmode="lin" valueType="num">
                                      <p:cBhvr additive="base">
                                        <p:cTn id="12" dur="2000" fill="hold"/>
                                        <p:tgtEl>
                                          <p:spTgt spid="83999"/>
                                        </p:tgtEl>
                                        <p:attrNameLst>
                                          <p:attrName>ppt_x</p:attrName>
                                        </p:attrNameLst>
                                      </p:cBhvr>
                                      <p:tavLst>
                                        <p:tav tm="0">
                                          <p:val>
                                            <p:strVal val="1+#ppt_w/2"/>
                                          </p:val>
                                        </p:tav>
                                        <p:tav tm="100000">
                                          <p:val>
                                            <p:strVal val="#ppt_x"/>
                                          </p:val>
                                        </p:tav>
                                      </p:tavLst>
                                    </p:anim>
                                    <p:anim calcmode="lin" valueType="num">
                                      <p:cBhvr additive="base">
                                        <p:cTn id="13" dur="2000" fill="hold"/>
                                        <p:tgtEl>
                                          <p:spTgt spid="8399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83974"/>
                                        </p:tgtEl>
                                        <p:attrNameLst>
                                          <p:attrName>style.visibility</p:attrName>
                                        </p:attrNameLst>
                                      </p:cBhvr>
                                      <p:to>
                                        <p:strVal val="visible"/>
                                      </p:to>
                                    </p:set>
                                    <p:animEffect transition="in" filter="wipe(left)">
                                      <p:cBhvr>
                                        <p:cTn id="18" dur="300"/>
                                        <p:tgtEl>
                                          <p:spTgt spid="839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83986"/>
                                        </p:tgtEl>
                                        <p:attrNameLst>
                                          <p:attrName>style.visibility</p:attrName>
                                        </p:attrNameLst>
                                      </p:cBhvr>
                                      <p:to>
                                        <p:strVal val="visible"/>
                                      </p:to>
                                    </p:set>
                                    <p:animEffect transition="in" filter="wipe(left)">
                                      <p:cBhvr>
                                        <p:cTn id="23" dur="2000"/>
                                        <p:tgtEl>
                                          <p:spTgt spid="8398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83987"/>
                                        </p:tgtEl>
                                        <p:attrNameLst>
                                          <p:attrName>style.visibility</p:attrName>
                                        </p:attrNameLst>
                                      </p:cBhvr>
                                      <p:to>
                                        <p:strVal val="visible"/>
                                      </p:to>
                                    </p:set>
                                    <p:animEffect transition="in" filter="blinds(horizontal)">
                                      <p:cBhvr>
                                        <p:cTn id="28" dur="2000"/>
                                        <p:tgtEl>
                                          <p:spTgt spid="8398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2" fill="hold" grpId="0" nodeType="clickEffect">
                                  <p:stCondLst>
                                    <p:cond delay="0"/>
                                  </p:stCondLst>
                                  <p:childTnLst>
                                    <p:set>
                                      <p:cBhvr>
                                        <p:cTn id="32" dur="1" fill="hold">
                                          <p:stCondLst>
                                            <p:cond delay="0"/>
                                          </p:stCondLst>
                                        </p:cTn>
                                        <p:tgtEl>
                                          <p:spTgt spid="84000"/>
                                        </p:tgtEl>
                                        <p:attrNameLst>
                                          <p:attrName>style.visibility</p:attrName>
                                        </p:attrNameLst>
                                      </p:cBhvr>
                                      <p:to>
                                        <p:strVal val="visible"/>
                                      </p:to>
                                    </p:set>
                                    <p:anim calcmode="lin" valueType="num">
                                      <p:cBhvr>
                                        <p:cTn id="33" dur="500" fill="hold"/>
                                        <p:tgtEl>
                                          <p:spTgt spid="84000"/>
                                        </p:tgtEl>
                                        <p:attrNameLst>
                                          <p:attrName>ppt_x</p:attrName>
                                        </p:attrNameLst>
                                      </p:cBhvr>
                                      <p:tavLst>
                                        <p:tav tm="0">
                                          <p:val>
                                            <p:strVal val="#ppt_x+#ppt_w/2"/>
                                          </p:val>
                                        </p:tav>
                                        <p:tav tm="100000">
                                          <p:val>
                                            <p:strVal val="#ppt_x"/>
                                          </p:val>
                                        </p:tav>
                                      </p:tavLst>
                                    </p:anim>
                                    <p:anim calcmode="lin" valueType="num">
                                      <p:cBhvr>
                                        <p:cTn id="34" dur="500" fill="hold"/>
                                        <p:tgtEl>
                                          <p:spTgt spid="84000"/>
                                        </p:tgtEl>
                                        <p:attrNameLst>
                                          <p:attrName>ppt_y</p:attrName>
                                        </p:attrNameLst>
                                      </p:cBhvr>
                                      <p:tavLst>
                                        <p:tav tm="0">
                                          <p:val>
                                            <p:strVal val="#ppt_y"/>
                                          </p:val>
                                        </p:tav>
                                        <p:tav tm="100000">
                                          <p:val>
                                            <p:strVal val="#ppt_y"/>
                                          </p:val>
                                        </p:tav>
                                      </p:tavLst>
                                    </p:anim>
                                    <p:anim calcmode="lin" valueType="num">
                                      <p:cBhvr>
                                        <p:cTn id="35" dur="500" fill="hold"/>
                                        <p:tgtEl>
                                          <p:spTgt spid="84000"/>
                                        </p:tgtEl>
                                        <p:attrNameLst>
                                          <p:attrName>ppt_w</p:attrName>
                                        </p:attrNameLst>
                                      </p:cBhvr>
                                      <p:tavLst>
                                        <p:tav tm="0">
                                          <p:val>
                                            <p:fltVal val="0"/>
                                          </p:val>
                                        </p:tav>
                                        <p:tav tm="100000">
                                          <p:val>
                                            <p:strVal val="#ppt_w"/>
                                          </p:val>
                                        </p:tav>
                                      </p:tavLst>
                                    </p:anim>
                                    <p:anim calcmode="lin" valueType="num">
                                      <p:cBhvr>
                                        <p:cTn id="36" dur="500" fill="hold"/>
                                        <p:tgtEl>
                                          <p:spTgt spid="84000"/>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2" fill="hold" grpId="0" nodeType="clickEffect">
                                  <p:stCondLst>
                                    <p:cond delay="0"/>
                                  </p:stCondLst>
                                  <p:childTnLst>
                                    <p:set>
                                      <p:cBhvr>
                                        <p:cTn id="40" dur="1" fill="hold">
                                          <p:stCondLst>
                                            <p:cond delay="0"/>
                                          </p:stCondLst>
                                        </p:cTn>
                                        <p:tgtEl>
                                          <p:spTgt spid="84001"/>
                                        </p:tgtEl>
                                        <p:attrNameLst>
                                          <p:attrName>style.visibility</p:attrName>
                                        </p:attrNameLst>
                                      </p:cBhvr>
                                      <p:to>
                                        <p:strVal val="visible"/>
                                      </p:to>
                                    </p:set>
                                    <p:anim calcmode="lin" valueType="num">
                                      <p:cBhvr>
                                        <p:cTn id="41" dur="500" fill="hold"/>
                                        <p:tgtEl>
                                          <p:spTgt spid="84001"/>
                                        </p:tgtEl>
                                        <p:attrNameLst>
                                          <p:attrName>ppt_x</p:attrName>
                                        </p:attrNameLst>
                                      </p:cBhvr>
                                      <p:tavLst>
                                        <p:tav tm="0">
                                          <p:val>
                                            <p:strVal val="#ppt_x+#ppt_w/2"/>
                                          </p:val>
                                        </p:tav>
                                        <p:tav tm="100000">
                                          <p:val>
                                            <p:strVal val="#ppt_x"/>
                                          </p:val>
                                        </p:tav>
                                      </p:tavLst>
                                    </p:anim>
                                    <p:anim calcmode="lin" valueType="num">
                                      <p:cBhvr>
                                        <p:cTn id="42" dur="500" fill="hold"/>
                                        <p:tgtEl>
                                          <p:spTgt spid="84001"/>
                                        </p:tgtEl>
                                        <p:attrNameLst>
                                          <p:attrName>ppt_y</p:attrName>
                                        </p:attrNameLst>
                                      </p:cBhvr>
                                      <p:tavLst>
                                        <p:tav tm="0">
                                          <p:val>
                                            <p:strVal val="#ppt_y"/>
                                          </p:val>
                                        </p:tav>
                                        <p:tav tm="100000">
                                          <p:val>
                                            <p:strVal val="#ppt_y"/>
                                          </p:val>
                                        </p:tav>
                                      </p:tavLst>
                                    </p:anim>
                                    <p:anim calcmode="lin" valueType="num">
                                      <p:cBhvr>
                                        <p:cTn id="43" dur="500" fill="hold"/>
                                        <p:tgtEl>
                                          <p:spTgt spid="84001"/>
                                        </p:tgtEl>
                                        <p:attrNameLst>
                                          <p:attrName>ppt_w</p:attrName>
                                        </p:attrNameLst>
                                      </p:cBhvr>
                                      <p:tavLst>
                                        <p:tav tm="0">
                                          <p:val>
                                            <p:fltVal val="0"/>
                                          </p:val>
                                        </p:tav>
                                        <p:tav tm="100000">
                                          <p:val>
                                            <p:strVal val="#ppt_w"/>
                                          </p:val>
                                        </p:tav>
                                      </p:tavLst>
                                    </p:anim>
                                    <p:anim calcmode="lin" valueType="num">
                                      <p:cBhvr>
                                        <p:cTn id="44" dur="500" fill="hold"/>
                                        <p:tgtEl>
                                          <p:spTgt spid="84001"/>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4002"/>
                                        </p:tgtEl>
                                        <p:attrNameLst>
                                          <p:attrName>style.visibility</p:attrName>
                                        </p:attrNameLst>
                                      </p:cBhvr>
                                      <p:to>
                                        <p:strVal val="visible"/>
                                      </p:to>
                                    </p:set>
                                    <p:animEffect transition="in" filter="wipe(left)">
                                      <p:cBhvr>
                                        <p:cTn id="49" dur="2000"/>
                                        <p:tgtEl>
                                          <p:spTgt spid="84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4" grpId="0" autoUpdateAnimBg="0"/>
      <p:bldP spid="83975" grpId="0" autoUpdateAnimBg="0"/>
      <p:bldP spid="84000" grpId="0" animBg="1" autoUpdateAnimBg="0"/>
      <p:bldP spid="84001" grpId="0" animBg="1" autoUpdateAnimBg="0"/>
      <p:bldP spid="8400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BBBDBD8-DCEF-4A43-9D0F-1C5063313E4B}" type="slidenum">
              <a:rPr kumimoji="0" lang="zh-CN" altLang="en-US" sz="2000" smtClean="0">
                <a:solidFill>
                  <a:srgbClr val="0000FF"/>
                </a:solidFill>
              </a:rPr>
              <a:pPr eaLnBrk="1" hangingPunct="1"/>
              <a:t>40</a:t>
            </a:fld>
            <a:endParaRPr kumimoji="0" lang="en-US" altLang="zh-CN" sz="2000" smtClean="0">
              <a:solidFill>
                <a:srgbClr val="0000FF"/>
              </a:solidFill>
            </a:endParaRPr>
          </a:p>
        </p:txBody>
      </p:sp>
      <p:sp>
        <p:nvSpPr>
          <p:cNvPr id="111620" name="Text Box 4"/>
          <p:cNvSpPr txBox="1">
            <a:spLocks noChangeArrowheads="1"/>
          </p:cNvSpPr>
          <p:nvPr/>
        </p:nvSpPr>
        <p:spPr bwMode="auto">
          <a:xfrm>
            <a:off x="900542" y="342052"/>
            <a:ext cx="500099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t>最小实体要求应用示例</a:t>
            </a:r>
            <a:endParaRPr lang="en-US" altLang="zh-CN" b="1" dirty="0"/>
          </a:p>
        </p:txBody>
      </p:sp>
      <p:sp>
        <p:nvSpPr>
          <p:cNvPr id="111621" name="Text Box 5"/>
          <p:cNvSpPr txBox="1">
            <a:spLocks noChangeArrowheads="1"/>
          </p:cNvSpPr>
          <p:nvPr/>
        </p:nvSpPr>
        <p:spPr bwMode="auto">
          <a:xfrm>
            <a:off x="516498" y="752164"/>
            <a:ext cx="761007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spcBef>
                <a:spcPct val="0"/>
              </a:spcBef>
            </a:pPr>
            <a:r>
              <a:rPr lang="zh-CN" altLang="en-US" b="1" dirty="0"/>
              <a:t>      </a:t>
            </a:r>
            <a:r>
              <a:rPr lang="zh-CN" altLang="en-US" b="1" dirty="0" smtClean="0"/>
              <a:t>   图</a:t>
            </a:r>
            <a:r>
              <a:rPr lang="en-US" altLang="zh-CN" b="1" dirty="0"/>
              <a:t>4.33</a:t>
            </a:r>
            <a:r>
              <a:rPr lang="zh-CN" altLang="en-US" b="1" dirty="0"/>
              <a:t>（</a:t>
            </a:r>
            <a:r>
              <a:rPr lang="en-US" altLang="zh-CN" b="1" dirty="0"/>
              <a:t>a</a:t>
            </a:r>
            <a:r>
              <a:rPr lang="zh-CN" altLang="en-US" b="1" dirty="0"/>
              <a:t>）所示为最小实体要求应用于关联要素标注示例。图（</a:t>
            </a:r>
            <a:r>
              <a:rPr lang="en-US" altLang="zh-CN" b="1" dirty="0"/>
              <a:t>b</a:t>
            </a:r>
            <a:r>
              <a:rPr lang="zh-CN" altLang="en-US" b="1" dirty="0"/>
              <a:t>）为其动态公差图，由图 可见：</a:t>
            </a:r>
            <a:endParaRPr lang="en-US" altLang="zh-CN" b="1" dirty="0"/>
          </a:p>
        </p:txBody>
      </p:sp>
      <p:graphicFrame>
        <p:nvGraphicFramePr>
          <p:cNvPr id="111630" name="Object 14"/>
          <p:cNvGraphicFramePr>
            <a:graphicFrameLocks noChangeAspect="1"/>
          </p:cNvGraphicFramePr>
          <p:nvPr>
            <p:extLst>
              <p:ext uri="{D42A27DB-BD31-4B8C-83A1-F6EECF244321}">
                <p14:modId xmlns:p14="http://schemas.microsoft.com/office/powerpoint/2010/main" val="601655687"/>
              </p:ext>
            </p:extLst>
          </p:nvPr>
        </p:nvGraphicFramePr>
        <p:xfrm>
          <a:off x="1220166" y="1590185"/>
          <a:ext cx="4133850" cy="468313"/>
        </p:xfrm>
        <a:graphic>
          <a:graphicData uri="http://schemas.openxmlformats.org/presentationml/2006/ole">
            <mc:AlternateContent xmlns:mc="http://schemas.openxmlformats.org/markup-compatibility/2006">
              <mc:Choice xmlns:v="urn:schemas-microsoft-com:vml" Requires="v">
                <p:oleObj spid="_x0000_s44132" name="公式" r:id="rId3" imgW="2133600" imgH="241300" progId="Equation.3">
                  <p:embed/>
                </p:oleObj>
              </mc:Choice>
              <mc:Fallback>
                <p:oleObj name="公式" r:id="rId3" imgW="2133600" imgH="241300" progId="Equation.3">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0166" y="1590185"/>
                        <a:ext cx="413385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31" name="Object 15"/>
          <p:cNvGraphicFramePr>
            <a:graphicFrameLocks noChangeAspect="1"/>
          </p:cNvGraphicFramePr>
          <p:nvPr>
            <p:extLst>
              <p:ext uri="{D42A27DB-BD31-4B8C-83A1-F6EECF244321}">
                <p14:modId xmlns:p14="http://schemas.microsoft.com/office/powerpoint/2010/main" val="2398823263"/>
              </p:ext>
            </p:extLst>
          </p:nvPr>
        </p:nvGraphicFramePr>
        <p:xfrm>
          <a:off x="1140791" y="2509348"/>
          <a:ext cx="6100762" cy="985837"/>
        </p:xfrm>
        <a:graphic>
          <a:graphicData uri="http://schemas.openxmlformats.org/presentationml/2006/ole">
            <mc:AlternateContent xmlns:mc="http://schemas.openxmlformats.org/markup-compatibility/2006">
              <mc:Choice xmlns:v="urn:schemas-microsoft-com:vml" Requires="v">
                <p:oleObj spid="_x0000_s44133" name="公式" r:id="rId5" imgW="2832100" imgH="457200" progId="Equation.3">
                  <p:embed/>
                </p:oleObj>
              </mc:Choice>
              <mc:Fallback>
                <p:oleObj name="公式" r:id="rId5" imgW="2832100" imgH="4572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0791" y="2509348"/>
                        <a:ext cx="6100762" cy="985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632" name="Object 16"/>
          <p:cNvGraphicFramePr>
            <a:graphicFrameLocks noGrp="1" noChangeAspect="1"/>
          </p:cNvGraphicFramePr>
          <p:nvPr>
            <p:ph/>
            <p:extLst>
              <p:ext uri="{D42A27DB-BD31-4B8C-83A1-F6EECF244321}">
                <p14:modId xmlns:p14="http://schemas.microsoft.com/office/powerpoint/2010/main" val="3616194806"/>
              </p:ext>
            </p:extLst>
          </p:nvPr>
        </p:nvGraphicFramePr>
        <p:xfrm>
          <a:off x="1170953" y="2023573"/>
          <a:ext cx="6099175" cy="495300"/>
        </p:xfrm>
        <a:graphic>
          <a:graphicData uri="http://schemas.openxmlformats.org/presentationml/2006/ole">
            <mc:AlternateContent xmlns:mc="http://schemas.openxmlformats.org/markup-compatibility/2006">
              <mc:Choice xmlns:v="urn:schemas-microsoft-com:vml" Requires="v">
                <p:oleObj spid="_x0000_s44134" name="公式" r:id="rId7" imgW="2971800" imgH="241300" progId="Equation.3">
                  <p:embed/>
                </p:oleObj>
              </mc:Choice>
              <mc:Fallback>
                <p:oleObj name="公式" r:id="rId7" imgW="2971800" imgH="2413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0953" y="2023573"/>
                        <a:ext cx="6099175"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1636" name="Group 20"/>
          <p:cNvGrpSpPr>
            <a:grpSpLocks/>
          </p:cNvGrpSpPr>
          <p:nvPr/>
        </p:nvGrpSpPr>
        <p:grpSpPr bwMode="auto">
          <a:xfrm>
            <a:off x="2582863" y="3417888"/>
            <a:ext cx="2825750" cy="3121025"/>
            <a:chOff x="1607" y="2154"/>
            <a:chExt cx="1780" cy="1966"/>
          </a:xfrm>
        </p:grpSpPr>
        <p:grpSp>
          <p:nvGrpSpPr>
            <p:cNvPr id="44055" name="Group 11"/>
            <p:cNvGrpSpPr>
              <a:grpSpLocks/>
            </p:cNvGrpSpPr>
            <p:nvPr/>
          </p:nvGrpSpPr>
          <p:grpSpPr bwMode="auto">
            <a:xfrm>
              <a:off x="1607" y="2154"/>
              <a:ext cx="1780" cy="1966"/>
              <a:chOff x="537" y="2134"/>
              <a:chExt cx="1780" cy="1966"/>
            </a:xfrm>
          </p:grpSpPr>
          <p:pic>
            <p:nvPicPr>
              <p:cNvPr id="44058"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7" y="2134"/>
                <a:ext cx="1780" cy="1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59" name="Text Box 10"/>
              <p:cNvSpPr txBox="1">
                <a:spLocks noChangeArrowheads="1"/>
              </p:cNvSpPr>
              <p:nvPr/>
            </p:nvSpPr>
            <p:spPr bwMode="auto">
              <a:xfrm>
                <a:off x="560" y="3888"/>
                <a:ext cx="16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4.33</a:t>
                </a:r>
                <a:r>
                  <a:rPr lang="zh-CN" altLang="en-US" sz="1600" b="1"/>
                  <a:t>（</a:t>
                </a:r>
                <a:r>
                  <a:rPr lang="en-US" altLang="zh-CN" sz="1600" b="1"/>
                  <a:t>a</a:t>
                </a:r>
                <a:r>
                  <a:rPr lang="zh-CN" altLang="en-US" sz="1600" b="1"/>
                  <a:t>）最小实体要求</a:t>
                </a:r>
                <a:endParaRPr lang="en-US" altLang="zh-CN" sz="1600" b="1"/>
              </a:p>
            </p:txBody>
          </p:sp>
        </p:grpSp>
        <p:pic>
          <p:nvPicPr>
            <p:cNvPr id="44056"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60" y="2353"/>
              <a:ext cx="211" cy="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57" name="Line 19"/>
            <p:cNvSpPr>
              <a:spLocks noChangeShapeType="1"/>
            </p:cNvSpPr>
            <p:nvPr/>
          </p:nvSpPr>
          <p:spPr bwMode="auto">
            <a:xfrm>
              <a:off x="3173" y="2355"/>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11647" name="Group 31"/>
          <p:cNvGrpSpPr>
            <a:grpSpLocks/>
          </p:cNvGrpSpPr>
          <p:nvPr/>
        </p:nvGrpSpPr>
        <p:grpSpPr bwMode="auto">
          <a:xfrm>
            <a:off x="5406107" y="3592715"/>
            <a:ext cx="3249612" cy="2970213"/>
            <a:chOff x="3655" y="2400"/>
            <a:chExt cx="2047" cy="1871"/>
          </a:xfrm>
        </p:grpSpPr>
        <p:grpSp>
          <p:nvGrpSpPr>
            <p:cNvPr id="44043" name="Group 29"/>
            <p:cNvGrpSpPr>
              <a:grpSpLocks/>
            </p:cNvGrpSpPr>
            <p:nvPr/>
          </p:nvGrpSpPr>
          <p:grpSpPr bwMode="auto">
            <a:xfrm>
              <a:off x="3713" y="2400"/>
              <a:ext cx="1989" cy="1871"/>
              <a:chOff x="3483" y="2310"/>
              <a:chExt cx="1989" cy="1871"/>
            </a:xfrm>
          </p:grpSpPr>
          <p:grpSp>
            <p:nvGrpSpPr>
              <p:cNvPr id="44045" name="Group 13"/>
              <p:cNvGrpSpPr>
                <a:grpSpLocks/>
              </p:cNvGrpSpPr>
              <p:nvPr/>
            </p:nvGrpSpPr>
            <p:grpSpPr bwMode="auto">
              <a:xfrm>
                <a:off x="3483" y="2310"/>
                <a:ext cx="1989" cy="1871"/>
                <a:chOff x="3303" y="2310"/>
                <a:chExt cx="1989" cy="1871"/>
              </a:xfrm>
            </p:grpSpPr>
            <p:pic>
              <p:nvPicPr>
                <p:cNvPr id="44053"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303" y="2310"/>
                  <a:ext cx="1989" cy="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54" name="Text Box 12"/>
                <p:cNvSpPr txBox="1">
                  <a:spLocks noChangeArrowheads="1"/>
                </p:cNvSpPr>
                <p:nvPr/>
              </p:nvSpPr>
              <p:spPr bwMode="auto">
                <a:xfrm>
                  <a:off x="3642" y="3969"/>
                  <a:ext cx="163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4.33</a:t>
                  </a:r>
                  <a:r>
                    <a:rPr lang="zh-CN" altLang="en-US" sz="1600" b="1"/>
                    <a:t>（</a:t>
                  </a:r>
                  <a:r>
                    <a:rPr lang="en-US" altLang="zh-CN" sz="1600" b="1"/>
                    <a:t>b</a:t>
                  </a:r>
                  <a:r>
                    <a:rPr lang="zh-CN" altLang="en-US" sz="1600" b="1"/>
                    <a:t>）动态公差图</a:t>
                  </a:r>
                </a:p>
              </p:txBody>
            </p:sp>
          </p:grpSp>
          <p:sp>
            <p:nvSpPr>
              <p:cNvPr id="44046" name="Line 21"/>
              <p:cNvSpPr>
                <a:spLocks noChangeShapeType="1"/>
              </p:cNvSpPr>
              <p:nvPr/>
            </p:nvSpPr>
            <p:spPr bwMode="auto">
              <a:xfrm>
                <a:off x="4184" y="3456"/>
                <a:ext cx="0" cy="354"/>
              </a:xfrm>
              <a:prstGeom prst="line">
                <a:avLst/>
              </a:prstGeom>
              <a:noFill/>
              <a:ln w="5715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047" name="Line 22"/>
              <p:cNvSpPr>
                <a:spLocks noChangeShapeType="1"/>
              </p:cNvSpPr>
              <p:nvPr/>
            </p:nvSpPr>
            <p:spPr bwMode="auto">
              <a:xfrm>
                <a:off x="3860" y="3466"/>
                <a:ext cx="324" cy="0"/>
              </a:xfrm>
              <a:prstGeom prst="line">
                <a:avLst/>
              </a:prstGeom>
              <a:noFill/>
              <a:ln w="3810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048" name="Line 23"/>
              <p:cNvSpPr>
                <a:spLocks noChangeShapeType="1"/>
              </p:cNvSpPr>
              <p:nvPr/>
            </p:nvSpPr>
            <p:spPr bwMode="auto">
              <a:xfrm>
                <a:off x="4628" y="3173"/>
                <a:ext cx="0" cy="627"/>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049" name="Line 24"/>
              <p:cNvSpPr>
                <a:spLocks noChangeShapeType="1"/>
              </p:cNvSpPr>
              <p:nvPr/>
            </p:nvSpPr>
            <p:spPr bwMode="auto">
              <a:xfrm>
                <a:off x="3850" y="3183"/>
                <a:ext cx="758" cy="0"/>
              </a:xfrm>
              <a:prstGeom prst="line">
                <a:avLst/>
              </a:prstGeom>
              <a:noFill/>
              <a:ln w="38100">
                <a:solidFill>
                  <a:srgbClr val="D6009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050" name="Text Box 26"/>
              <p:cNvSpPr txBox="1">
                <a:spLocks noChangeArrowheads="1"/>
              </p:cNvSpPr>
              <p:nvPr/>
            </p:nvSpPr>
            <p:spPr bwMode="auto">
              <a:xfrm>
                <a:off x="4319" y="3794"/>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a:solidFill>
                      <a:srgbClr val="D60093"/>
                    </a:solidFill>
                  </a:rPr>
                  <a:t>19.9</a:t>
                </a:r>
              </a:p>
            </p:txBody>
          </p:sp>
          <p:sp>
            <p:nvSpPr>
              <p:cNvPr id="44051" name="Line 27"/>
              <p:cNvSpPr>
                <a:spLocks noChangeShapeType="1"/>
              </p:cNvSpPr>
              <p:nvPr/>
            </p:nvSpPr>
            <p:spPr bwMode="auto">
              <a:xfrm>
                <a:off x="5053" y="2880"/>
                <a:ext cx="0" cy="950"/>
              </a:xfrm>
              <a:prstGeom prst="line">
                <a:avLst/>
              </a:prstGeom>
              <a:noFill/>
              <a:ln w="5715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4052" name="Line 28"/>
              <p:cNvSpPr>
                <a:spLocks noChangeShapeType="1"/>
              </p:cNvSpPr>
              <p:nvPr/>
            </p:nvSpPr>
            <p:spPr bwMode="auto">
              <a:xfrm>
                <a:off x="3860" y="2880"/>
                <a:ext cx="1183" cy="0"/>
              </a:xfrm>
              <a:prstGeom prst="line">
                <a:avLst/>
              </a:prstGeom>
              <a:noFill/>
              <a:ln w="57150">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4044" name="Text Box 30"/>
            <p:cNvSpPr txBox="1">
              <a:spLocks noChangeArrowheads="1"/>
            </p:cNvSpPr>
            <p:nvPr/>
          </p:nvSpPr>
          <p:spPr bwMode="auto">
            <a:xfrm>
              <a:off x="3655" y="3142"/>
              <a:ext cx="3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en-US" altLang="zh-CN" sz="1800" b="1" dirty="0">
                  <a:solidFill>
                    <a:srgbClr val="D60093"/>
                  </a:solidFill>
                </a:rPr>
                <a:t>0.2</a:t>
              </a:r>
            </a:p>
          </p:txBody>
        </p:sp>
      </p:grpSp>
      <p:sp>
        <p:nvSpPr>
          <p:cNvPr id="111648" name="Text Box 32"/>
          <p:cNvSpPr txBox="1">
            <a:spLocks noChangeArrowheads="1"/>
          </p:cNvSpPr>
          <p:nvPr/>
        </p:nvSpPr>
        <p:spPr bwMode="auto">
          <a:xfrm>
            <a:off x="521821" y="3515213"/>
            <a:ext cx="2206625" cy="2803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zh-CN" altLang="en-US" sz="2000" b="1" dirty="0"/>
              <a:t>        </a:t>
            </a:r>
            <a:r>
              <a:rPr lang="zh-CN" altLang="en-US" sz="2000" b="1" dirty="0">
                <a:solidFill>
                  <a:srgbClr val="FF0000"/>
                </a:solidFill>
              </a:rPr>
              <a:t>采用最小实体要求，当实际尺寸偏离最小实体尺寸时，几何公差可以得到尺寸公差的补偿。</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wipe(left)">
                                      <p:cBhvr>
                                        <p:cTn id="7" dur="2000"/>
                                        <p:tgtEl>
                                          <p:spTgt spid="1116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1621"/>
                                        </p:tgtEl>
                                        <p:attrNameLst>
                                          <p:attrName>style.visibility</p:attrName>
                                        </p:attrNameLst>
                                      </p:cBhvr>
                                      <p:to>
                                        <p:strVal val="visible"/>
                                      </p:to>
                                    </p:set>
                                    <p:animEffect transition="in" filter="wipe(left)">
                                      <p:cBhvr>
                                        <p:cTn id="12" dur="2000"/>
                                        <p:tgtEl>
                                          <p:spTgt spid="1116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1636"/>
                                        </p:tgtEl>
                                        <p:attrNameLst>
                                          <p:attrName>style.visibility</p:attrName>
                                        </p:attrNameLst>
                                      </p:cBhvr>
                                      <p:to>
                                        <p:strVal val="visible"/>
                                      </p:to>
                                    </p:set>
                                    <p:anim calcmode="lin" valueType="num">
                                      <p:cBhvr additive="base">
                                        <p:cTn id="17" dur="2000" fill="hold"/>
                                        <p:tgtEl>
                                          <p:spTgt spid="111636"/>
                                        </p:tgtEl>
                                        <p:attrNameLst>
                                          <p:attrName>ppt_x</p:attrName>
                                        </p:attrNameLst>
                                      </p:cBhvr>
                                      <p:tavLst>
                                        <p:tav tm="0">
                                          <p:val>
                                            <p:strVal val="#ppt_x"/>
                                          </p:val>
                                        </p:tav>
                                        <p:tav tm="100000">
                                          <p:val>
                                            <p:strVal val="#ppt_x"/>
                                          </p:val>
                                        </p:tav>
                                      </p:tavLst>
                                    </p:anim>
                                    <p:anim calcmode="lin" valueType="num">
                                      <p:cBhvr additive="base">
                                        <p:cTn id="18" dur="2000" fill="hold"/>
                                        <p:tgtEl>
                                          <p:spTgt spid="11163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111647"/>
                                        </p:tgtEl>
                                        <p:attrNameLst>
                                          <p:attrName>style.visibility</p:attrName>
                                        </p:attrNameLst>
                                      </p:cBhvr>
                                      <p:to>
                                        <p:strVal val="visible"/>
                                      </p:to>
                                    </p:set>
                                    <p:anim calcmode="lin" valueType="num">
                                      <p:cBhvr additive="base">
                                        <p:cTn id="23" dur="2000" fill="hold"/>
                                        <p:tgtEl>
                                          <p:spTgt spid="111647"/>
                                        </p:tgtEl>
                                        <p:attrNameLst>
                                          <p:attrName>ppt_x</p:attrName>
                                        </p:attrNameLst>
                                      </p:cBhvr>
                                      <p:tavLst>
                                        <p:tav tm="0">
                                          <p:val>
                                            <p:strVal val="1+#ppt_w/2"/>
                                          </p:val>
                                        </p:tav>
                                        <p:tav tm="100000">
                                          <p:val>
                                            <p:strVal val="#ppt_x"/>
                                          </p:val>
                                        </p:tav>
                                      </p:tavLst>
                                    </p:anim>
                                    <p:anim calcmode="lin" valueType="num">
                                      <p:cBhvr additive="base">
                                        <p:cTn id="24" dur="2000" fill="hold"/>
                                        <p:tgtEl>
                                          <p:spTgt spid="11164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11630"/>
                                        </p:tgtEl>
                                        <p:attrNameLst>
                                          <p:attrName>style.visibility</p:attrName>
                                        </p:attrNameLst>
                                      </p:cBhvr>
                                      <p:to>
                                        <p:strVal val="visible"/>
                                      </p:to>
                                    </p:set>
                                    <p:animEffect transition="in" filter="wipe(left)">
                                      <p:cBhvr>
                                        <p:cTn id="29" dur="2000"/>
                                        <p:tgtEl>
                                          <p:spTgt spid="11163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11632"/>
                                        </p:tgtEl>
                                        <p:attrNameLst>
                                          <p:attrName>style.visibility</p:attrName>
                                        </p:attrNameLst>
                                      </p:cBhvr>
                                      <p:to>
                                        <p:strVal val="visible"/>
                                      </p:to>
                                    </p:set>
                                    <p:animEffect transition="in" filter="wipe(left)">
                                      <p:cBhvr>
                                        <p:cTn id="34" dur="2000"/>
                                        <p:tgtEl>
                                          <p:spTgt spid="11163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11631"/>
                                        </p:tgtEl>
                                        <p:attrNameLst>
                                          <p:attrName>style.visibility</p:attrName>
                                        </p:attrNameLst>
                                      </p:cBhvr>
                                      <p:to>
                                        <p:strVal val="visible"/>
                                      </p:to>
                                    </p:set>
                                    <p:animEffect transition="in" filter="wipe(left)">
                                      <p:cBhvr>
                                        <p:cTn id="39" dur="2000"/>
                                        <p:tgtEl>
                                          <p:spTgt spid="11163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1648"/>
                                        </p:tgtEl>
                                        <p:attrNameLst>
                                          <p:attrName>style.visibility</p:attrName>
                                        </p:attrNameLst>
                                      </p:cBhvr>
                                      <p:to>
                                        <p:strVal val="visible"/>
                                      </p:to>
                                    </p:set>
                                    <p:animEffect transition="in" filter="wipe(left)">
                                      <p:cBhvr>
                                        <p:cTn id="44" dur="2000"/>
                                        <p:tgtEl>
                                          <p:spTgt spid="11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P spid="111621" grpId="0"/>
      <p:bldP spid="11164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1398B3B0-8A0B-4E9A-A5A3-9351878BD9BA}" type="slidenum">
              <a:rPr kumimoji="0" lang="zh-CN" altLang="en-US" sz="2000" smtClean="0">
                <a:solidFill>
                  <a:srgbClr val="0000FF"/>
                </a:solidFill>
              </a:rPr>
              <a:pPr eaLnBrk="1" hangingPunct="1"/>
              <a:t>41</a:t>
            </a:fld>
            <a:endParaRPr kumimoji="0" lang="en-US" altLang="zh-CN" sz="2000" smtClean="0">
              <a:solidFill>
                <a:srgbClr val="0000FF"/>
              </a:solidFill>
            </a:endParaRPr>
          </a:p>
        </p:txBody>
      </p:sp>
      <p:sp>
        <p:nvSpPr>
          <p:cNvPr id="112652" name="Text Box 12"/>
          <p:cNvSpPr txBox="1">
            <a:spLocks noChangeArrowheads="1"/>
          </p:cNvSpPr>
          <p:nvPr/>
        </p:nvSpPr>
        <p:spPr bwMode="auto">
          <a:xfrm>
            <a:off x="406447" y="605378"/>
            <a:ext cx="7784519"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可逆要求（</a:t>
            </a:r>
            <a:r>
              <a:rPr lang="en-US" altLang="zh-CN" b="1" dirty="0"/>
              <a:t>RR)</a:t>
            </a:r>
            <a:r>
              <a:rPr lang="zh-CN" altLang="en-US" b="1" dirty="0"/>
              <a:t>用于最小实体要求</a:t>
            </a:r>
            <a:r>
              <a:rPr lang="en-US" altLang="zh-CN" b="1" dirty="0"/>
              <a:t>(LMR)</a:t>
            </a:r>
            <a:r>
              <a:rPr lang="zh-CN" altLang="en-US" b="1" dirty="0"/>
              <a:t>时, 动态公差图如图</a:t>
            </a:r>
            <a:r>
              <a:rPr lang="en-US" altLang="zh-CN" b="1" dirty="0"/>
              <a:t>4.33(c)</a:t>
            </a:r>
            <a:r>
              <a:rPr lang="zh-CN" altLang="en-US" b="1" dirty="0"/>
              <a:t>所示</a:t>
            </a:r>
            <a:r>
              <a:rPr lang="en-US" altLang="zh-CN" b="1" dirty="0"/>
              <a:t>。</a:t>
            </a:r>
            <a:r>
              <a:rPr lang="zh-CN" altLang="en-US" b="1" dirty="0"/>
              <a:t>图</a:t>
            </a:r>
            <a:r>
              <a:rPr lang="en-US" altLang="zh-CN" b="1" dirty="0"/>
              <a:t>4.33</a:t>
            </a:r>
            <a:r>
              <a:rPr lang="zh-CN" altLang="en-US" b="1" dirty="0"/>
              <a:t>（</a:t>
            </a:r>
            <a:r>
              <a:rPr lang="en-US" altLang="zh-CN" b="1" dirty="0"/>
              <a:t>a</a:t>
            </a:r>
            <a:r>
              <a:rPr lang="zh-CN" altLang="en-US" b="1" dirty="0"/>
              <a:t>）中公差框格改为：</a:t>
            </a:r>
            <a:endParaRPr lang="en-US" altLang="zh-CN" b="1" dirty="0"/>
          </a:p>
        </p:txBody>
      </p:sp>
      <p:sp>
        <p:nvSpPr>
          <p:cNvPr id="112653" name="Text Box 13"/>
          <p:cNvSpPr txBox="1">
            <a:spLocks noChangeArrowheads="1"/>
          </p:cNvSpPr>
          <p:nvPr/>
        </p:nvSpPr>
        <p:spPr bwMode="auto">
          <a:xfrm>
            <a:off x="630106" y="217849"/>
            <a:ext cx="70469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5.  </a:t>
            </a:r>
            <a:r>
              <a:rPr lang="zh-CN" altLang="en-US" b="1" dirty="0"/>
              <a:t>可逆要求（</a:t>
            </a:r>
            <a:r>
              <a:rPr lang="en-US" altLang="zh-CN" b="1" dirty="0"/>
              <a:t>RR</a:t>
            </a:r>
            <a:r>
              <a:rPr lang="zh-CN" altLang="en-US" b="1" dirty="0"/>
              <a:t>）用于最小实体要求（</a:t>
            </a:r>
            <a:r>
              <a:rPr lang="en-US" altLang="zh-CN" b="1" dirty="0"/>
              <a:t>LMR</a:t>
            </a:r>
            <a:r>
              <a:rPr lang="zh-CN" altLang="en-US" b="1" dirty="0"/>
              <a:t>）</a:t>
            </a:r>
          </a:p>
        </p:txBody>
      </p:sp>
      <p:graphicFrame>
        <p:nvGraphicFramePr>
          <p:cNvPr id="112655" name="Object 15"/>
          <p:cNvGraphicFramePr>
            <a:graphicFrameLocks noChangeAspect="1"/>
          </p:cNvGraphicFramePr>
          <p:nvPr>
            <p:extLst>
              <p:ext uri="{D42A27DB-BD31-4B8C-83A1-F6EECF244321}">
                <p14:modId xmlns:p14="http://schemas.microsoft.com/office/powerpoint/2010/main" val="942667529"/>
              </p:ext>
            </p:extLst>
          </p:nvPr>
        </p:nvGraphicFramePr>
        <p:xfrm>
          <a:off x="800100" y="2257810"/>
          <a:ext cx="7331075" cy="432806"/>
        </p:xfrm>
        <a:graphic>
          <a:graphicData uri="http://schemas.openxmlformats.org/presentationml/2006/ole">
            <mc:AlternateContent xmlns:mc="http://schemas.openxmlformats.org/markup-compatibility/2006">
              <mc:Choice xmlns:v="urn:schemas-microsoft-com:vml" Requires="v">
                <p:oleObj spid="_x0000_s45212" name="公式" r:id="rId3" imgW="3289300" imgH="241300" progId="Equation.3">
                  <p:embed/>
                </p:oleObj>
              </mc:Choice>
              <mc:Fallback>
                <p:oleObj name="公式" r:id="rId3" imgW="3289300" imgH="241300"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2257810"/>
                        <a:ext cx="7331075" cy="432806"/>
                      </a:xfrm>
                      <a:prstGeom prst="rect">
                        <a:avLst/>
                      </a:prstGeom>
                      <a:noFill/>
                      <a:ln>
                        <a:noFill/>
                      </a:ln>
                      <a:extLst/>
                    </p:spPr>
                  </p:pic>
                </p:oleObj>
              </mc:Fallback>
            </mc:AlternateContent>
          </a:graphicData>
        </a:graphic>
      </p:graphicFrame>
      <p:graphicFrame>
        <p:nvGraphicFramePr>
          <p:cNvPr id="112656" name="Object 16"/>
          <p:cNvGraphicFramePr>
            <a:graphicFrameLocks noChangeAspect="1"/>
          </p:cNvGraphicFramePr>
          <p:nvPr>
            <p:extLst>
              <p:ext uri="{D42A27DB-BD31-4B8C-83A1-F6EECF244321}">
                <p14:modId xmlns:p14="http://schemas.microsoft.com/office/powerpoint/2010/main" val="3366816021"/>
              </p:ext>
            </p:extLst>
          </p:nvPr>
        </p:nvGraphicFramePr>
        <p:xfrm>
          <a:off x="808038" y="2780790"/>
          <a:ext cx="7753350" cy="476495"/>
        </p:xfrm>
        <a:graphic>
          <a:graphicData uri="http://schemas.openxmlformats.org/presentationml/2006/ole">
            <mc:AlternateContent xmlns:mc="http://schemas.openxmlformats.org/markup-compatibility/2006">
              <mc:Choice xmlns:v="urn:schemas-microsoft-com:vml" Requires="v">
                <p:oleObj spid="_x0000_s45213" name="公式" r:id="rId5" imgW="3479760" imgH="241200" progId="Equation.3">
                  <p:embed/>
                </p:oleObj>
              </mc:Choice>
              <mc:Fallback>
                <p:oleObj name="公式" r:id="rId5" imgW="3479760" imgH="24120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038" y="2780790"/>
                        <a:ext cx="7753350" cy="476495"/>
                      </a:xfrm>
                      <a:prstGeom prst="rect">
                        <a:avLst/>
                      </a:prstGeom>
                      <a:noFill/>
                      <a:ln>
                        <a:noFill/>
                      </a:ln>
                      <a:effectLst/>
                      <a:extLst/>
                    </p:spPr>
                  </p:pic>
                </p:oleObj>
              </mc:Fallback>
            </mc:AlternateContent>
          </a:graphicData>
        </a:graphic>
      </p:graphicFrame>
      <p:graphicFrame>
        <p:nvGraphicFramePr>
          <p:cNvPr id="112661" name="Object 21"/>
          <p:cNvGraphicFramePr>
            <a:graphicFrameLocks noChangeAspect="1"/>
          </p:cNvGraphicFramePr>
          <p:nvPr>
            <p:extLst>
              <p:ext uri="{D42A27DB-BD31-4B8C-83A1-F6EECF244321}">
                <p14:modId xmlns:p14="http://schemas.microsoft.com/office/powerpoint/2010/main" val="3621313545"/>
              </p:ext>
            </p:extLst>
          </p:nvPr>
        </p:nvGraphicFramePr>
        <p:xfrm>
          <a:off x="3992563" y="1652793"/>
          <a:ext cx="4357687" cy="444501"/>
        </p:xfrm>
        <a:graphic>
          <a:graphicData uri="http://schemas.openxmlformats.org/presentationml/2006/ole">
            <mc:AlternateContent xmlns:mc="http://schemas.openxmlformats.org/markup-compatibility/2006">
              <mc:Choice xmlns:v="urn:schemas-microsoft-com:vml" Requires="v">
                <p:oleObj spid="_x0000_s45214" name="公式" r:id="rId7" imgW="1955800" imgH="241300" progId="Equation.3">
                  <p:embed/>
                </p:oleObj>
              </mc:Choice>
              <mc:Fallback>
                <p:oleObj name="公式" r:id="rId7" imgW="1955800" imgH="241300" progId="Equation.3">
                  <p:embed/>
                  <p:pic>
                    <p:nvPicPr>
                      <p:cNvPr id="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2563" y="1652793"/>
                        <a:ext cx="4357687" cy="444501"/>
                      </a:xfrm>
                      <a:prstGeom prst="rect">
                        <a:avLst/>
                      </a:prstGeom>
                      <a:noFill/>
                      <a:ln>
                        <a:noFill/>
                      </a:ln>
                      <a:effectLst/>
                      <a:extLst/>
                    </p:spPr>
                  </p:pic>
                </p:oleObj>
              </mc:Fallback>
            </mc:AlternateContent>
          </a:graphicData>
        </a:graphic>
      </p:graphicFrame>
      <p:grpSp>
        <p:nvGrpSpPr>
          <p:cNvPr id="112665" name="Group 25"/>
          <p:cNvGrpSpPr>
            <a:grpSpLocks/>
          </p:cNvGrpSpPr>
          <p:nvPr/>
        </p:nvGrpSpPr>
        <p:grpSpPr bwMode="auto">
          <a:xfrm>
            <a:off x="4703763" y="3232150"/>
            <a:ext cx="3659187" cy="3330575"/>
            <a:chOff x="3171" y="2120"/>
            <a:chExt cx="2305" cy="2098"/>
          </a:xfrm>
        </p:grpSpPr>
        <p:grpSp>
          <p:nvGrpSpPr>
            <p:cNvPr id="45079" name="Group 22"/>
            <p:cNvGrpSpPr>
              <a:grpSpLocks/>
            </p:cNvGrpSpPr>
            <p:nvPr/>
          </p:nvGrpSpPr>
          <p:grpSpPr bwMode="auto">
            <a:xfrm>
              <a:off x="3400" y="2120"/>
              <a:ext cx="2076" cy="2098"/>
              <a:chOff x="3400" y="2120"/>
              <a:chExt cx="2076" cy="2098"/>
            </a:xfrm>
          </p:grpSpPr>
          <p:grpSp>
            <p:nvGrpSpPr>
              <p:cNvPr id="45082" name="Group 18"/>
              <p:cNvGrpSpPr>
                <a:grpSpLocks/>
              </p:cNvGrpSpPr>
              <p:nvPr/>
            </p:nvGrpSpPr>
            <p:grpSpPr bwMode="auto">
              <a:xfrm>
                <a:off x="3400" y="2120"/>
                <a:ext cx="2076" cy="2098"/>
                <a:chOff x="3400" y="2120"/>
                <a:chExt cx="2076" cy="2098"/>
              </a:xfrm>
            </p:grpSpPr>
            <p:pic>
              <p:nvPicPr>
                <p:cNvPr id="45085"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18" y="2120"/>
                  <a:ext cx="2058" cy="1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86" name="Text Box 17"/>
                <p:cNvSpPr txBox="1">
                  <a:spLocks noChangeArrowheads="1"/>
                </p:cNvSpPr>
                <p:nvPr/>
              </p:nvSpPr>
              <p:spPr bwMode="auto">
                <a:xfrm>
                  <a:off x="3400" y="4006"/>
                  <a:ext cx="193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4.33</a:t>
                  </a:r>
                  <a:r>
                    <a:rPr lang="zh-CN" altLang="en-US" sz="1600" b="1"/>
                    <a:t>（</a:t>
                  </a:r>
                  <a:r>
                    <a:rPr lang="en-US" altLang="zh-CN" sz="1600" b="1"/>
                    <a:t>c</a:t>
                  </a:r>
                  <a:r>
                    <a:rPr lang="zh-CN" altLang="en-US" sz="1600" b="1"/>
                    <a:t>）可逆要求动态公差图</a:t>
                  </a:r>
                  <a:endParaRPr lang="en-US" altLang="zh-CN" sz="1600" b="1"/>
                </a:p>
              </p:txBody>
            </p:sp>
          </p:grpSp>
          <p:sp>
            <p:nvSpPr>
              <p:cNvPr id="45083" name="Line 19"/>
              <p:cNvSpPr>
                <a:spLocks noChangeShapeType="1"/>
              </p:cNvSpPr>
              <p:nvPr/>
            </p:nvSpPr>
            <p:spPr bwMode="auto">
              <a:xfrm>
                <a:off x="4588" y="3065"/>
                <a:ext cx="10" cy="77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084" name="Line 20"/>
              <p:cNvSpPr>
                <a:spLocks noChangeShapeType="1"/>
              </p:cNvSpPr>
              <p:nvPr/>
            </p:nvSpPr>
            <p:spPr bwMode="auto">
              <a:xfrm>
                <a:off x="4198" y="3075"/>
                <a:ext cx="390"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5080" name="Text Box 23"/>
            <p:cNvSpPr txBox="1">
              <a:spLocks noChangeArrowheads="1"/>
            </p:cNvSpPr>
            <p:nvPr/>
          </p:nvSpPr>
          <p:spPr bwMode="auto">
            <a:xfrm>
              <a:off x="4482" y="3759"/>
              <a:ext cx="3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D60093"/>
                  </a:solidFill>
                </a:rPr>
                <a:t>d</a:t>
              </a:r>
              <a:r>
                <a:rPr lang="en-US" altLang="zh-CN" b="1" baseline="-25000">
                  <a:solidFill>
                    <a:srgbClr val="D60093"/>
                  </a:solidFill>
                </a:rPr>
                <a:t>a</a:t>
              </a:r>
            </a:p>
          </p:txBody>
        </p:sp>
        <p:graphicFrame>
          <p:nvGraphicFramePr>
            <p:cNvPr id="45081" name="Object 24"/>
            <p:cNvGraphicFramePr>
              <a:graphicFrameLocks noChangeAspect="1"/>
            </p:cNvGraphicFramePr>
            <p:nvPr/>
          </p:nvGraphicFramePr>
          <p:xfrm>
            <a:off x="3171" y="2961"/>
            <a:ext cx="920" cy="243"/>
          </p:xfrm>
          <a:graphic>
            <a:graphicData uri="http://schemas.openxmlformats.org/presentationml/2006/ole">
              <mc:AlternateContent xmlns:mc="http://schemas.openxmlformats.org/markup-compatibility/2006">
                <mc:Choice xmlns:v="urn:schemas-microsoft-com:vml" Requires="v">
                  <p:oleObj spid="_x0000_s45215" name="公式" r:id="rId10" imgW="863225" imgH="228501" progId="Equation.3">
                    <p:embed/>
                  </p:oleObj>
                </mc:Choice>
                <mc:Fallback>
                  <p:oleObj name="公式" r:id="rId10" imgW="863225" imgH="228501" progId="Equation.3">
                    <p:embed/>
                    <p:pic>
                      <p:nvPicPr>
                        <p:cNvPr id="0"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71" y="2961"/>
                          <a:ext cx="920" cy="24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2686" name="Group 46"/>
          <p:cNvGrpSpPr>
            <a:grpSpLocks/>
          </p:cNvGrpSpPr>
          <p:nvPr/>
        </p:nvGrpSpPr>
        <p:grpSpPr bwMode="auto">
          <a:xfrm>
            <a:off x="1057275" y="1621043"/>
            <a:ext cx="2743200" cy="557213"/>
            <a:chOff x="566" y="909"/>
            <a:chExt cx="1728" cy="351"/>
          </a:xfrm>
        </p:grpSpPr>
        <p:graphicFrame>
          <p:nvGraphicFramePr>
            <p:cNvPr id="45072" name="Object 31"/>
            <p:cNvGraphicFramePr>
              <a:graphicFrameLocks noChangeAspect="1"/>
            </p:cNvGraphicFramePr>
            <p:nvPr/>
          </p:nvGraphicFramePr>
          <p:xfrm>
            <a:off x="1059" y="957"/>
            <a:ext cx="374" cy="286"/>
          </p:xfrm>
          <a:graphic>
            <a:graphicData uri="http://schemas.openxmlformats.org/presentationml/2006/ole">
              <mc:AlternateContent xmlns:mc="http://schemas.openxmlformats.org/markup-compatibility/2006">
                <mc:Choice xmlns:v="urn:schemas-microsoft-com:vml" Requires="v">
                  <p:oleObj spid="_x0000_s45216" name="公式" r:id="rId12" imgW="266469" imgH="203024" progId="Equation.3">
                    <p:embed/>
                  </p:oleObj>
                </mc:Choice>
                <mc:Fallback>
                  <p:oleObj name="公式" r:id="rId12" imgW="266469" imgH="203024" progId="Equation.3">
                    <p:embed/>
                    <p:pic>
                      <p:nvPicPr>
                        <p:cNvPr id="0" name="Object 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59" y="957"/>
                          <a:ext cx="374"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073" name="Rectangle 32"/>
            <p:cNvSpPr>
              <a:spLocks noChangeArrowheads="1"/>
            </p:cNvSpPr>
            <p:nvPr/>
          </p:nvSpPr>
          <p:spPr bwMode="auto">
            <a:xfrm>
              <a:off x="566" y="921"/>
              <a:ext cx="1728" cy="3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                            </a:t>
              </a:r>
              <a:r>
                <a:rPr lang="en-US" altLang="zh-CN" sz="2800" i="1"/>
                <a:t>A</a:t>
              </a:r>
            </a:p>
          </p:txBody>
        </p:sp>
        <p:pic>
          <p:nvPicPr>
            <p:cNvPr id="45074" name="Picture 3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77" y="973"/>
              <a:ext cx="278"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75" name="Picture 34"/>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396" y="932"/>
              <a:ext cx="296"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76" name="Picture 35"/>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665" y="936"/>
              <a:ext cx="271"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77" name="Line 36"/>
            <p:cNvSpPr>
              <a:spLocks noChangeShapeType="1"/>
            </p:cNvSpPr>
            <p:nvPr/>
          </p:nvSpPr>
          <p:spPr bwMode="auto">
            <a:xfrm>
              <a:off x="1024" y="909"/>
              <a:ext cx="0" cy="3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5078" name="Line 37"/>
            <p:cNvSpPr>
              <a:spLocks noChangeShapeType="1"/>
            </p:cNvSpPr>
            <p:nvPr/>
          </p:nvSpPr>
          <p:spPr bwMode="auto">
            <a:xfrm>
              <a:off x="2001" y="919"/>
              <a:ext cx="0" cy="34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12680" name="Group 40"/>
          <p:cNvGrpSpPr>
            <a:grpSpLocks/>
          </p:cNvGrpSpPr>
          <p:nvPr/>
        </p:nvGrpSpPr>
        <p:grpSpPr bwMode="auto">
          <a:xfrm>
            <a:off x="1493753" y="3356333"/>
            <a:ext cx="3017837" cy="3152775"/>
            <a:chOff x="1486" y="2235"/>
            <a:chExt cx="1901" cy="1986"/>
          </a:xfrm>
        </p:grpSpPr>
        <p:grpSp>
          <p:nvGrpSpPr>
            <p:cNvPr id="45067" name="Group 41"/>
            <p:cNvGrpSpPr>
              <a:grpSpLocks/>
            </p:cNvGrpSpPr>
            <p:nvPr/>
          </p:nvGrpSpPr>
          <p:grpSpPr bwMode="auto">
            <a:xfrm>
              <a:off x="1486" y="2235"/>
              <a:ext cx="1901" cy="1986"/>
              <a:chOff x="416" y="2215"/>
              <a:chExt cx="1901" cy="1986"/>
            </a:xfrm>
          </p:grpSpPr>
          <p:pic>
            <p:nvPicPr>
              <p:cNvPr id="45070" name="Picture 4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37" y="2215"/>
                <a:ext cx="1780" cy="1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71" name="Text Box 43"/>
              <p:cNvSpPr txBox="1">
                <a:spLocks noChangeArrowheads="1"/>
              </p:cNvSpPr>
              <p:nvPr/>
            </p:nvSpPr>
            <p:spPr bwMode="auto">
              <a:xfrm>
                <a:off x="416" y="3989"/>
                <a:ext cx="162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4.33</a:t>
                </a:r>
                <a:r>
                  <a:rPr lang="zh-CN" altLang="en-US" sz="1600" b="1"/>
                  <a:t>（</a:t>
                </a:r>
                <a:r>
                  <a:rPr lang="en-US" altLang="zh-CN" sz="1600" b="1"/>
                  <a:t>a</a:t>
                </a:r>
                <a:r>
                  <a:rPr lang="zh-CN" altLang="en-US" sz="1600" b="1"/>
                  <a:t>）最小实体要求</a:t>
                </a:r>
                <a:endParaRPr lang="en-US" altLang="zh-CN" sz="1600" b="1"/>
              </a:p>
            </p:txBody>
          </p:sp>
        </p:grpSp>
        <p:pic>
          <p:nvPicPr>
            <p:cNvPr id="45068" name="Picture 44"/>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60" y="2361"/>
              <a:ext cx="211" cy="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69" name="Line 45"/>
            <p:cNvSpPr>
              <a:spLocks noChangeShapeType="1"/>
            </p:cNvSpPr>
            <p:nvPr/>
          </p:nvSpPr>
          <p:spPr bwMode="auto">
            <a:xfrm>
              <a:off x="3173" y="2355"/>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53"/>
                                        </p:tgtEl>
                                        <p:attrNameLst>
                                          <p:attrName>style.visibility</p:attrName>
                                        </p:attrNameLst>
                                      </p:cBhvr>
                                      <p:to>
                                        <p:strVal val="visible"/>
                                      </p:to>
                                    </p:set>
                                    <p:animEffect transition="in" filter="wipe(left)">
                                      <p:cBhvr>
                                        <p:cTn id="7" dur="300"/>
                                        <p:tgtEl>
                                          <p:spTgt spid="112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652"/>
                                        </p:tgtEl>
                                        <p:attrNameLst>
                                          <p:attrName>style.visibility</p:attrName>
                                        </p:attrNameLst>
                                      </p:cBhvr>
                                      <p:to>
                                        <p:strVal val="visible"/>
                                      </p:to>
                                    </p:set>
                                    <p:animEffect transition="in" filter="wipe(left)">
                                      <p:cBhvr>
                                        <p:cTn id="12" dur="300"/>
                                        <p:tgtEl>
                                          <p:spTgt spid="1126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12680"/>
                                        </p:tgtEl>
                                        <p:attrNameLst>
                                          <p:attrName>style.visibility</p:attrName>
                                        </p:attrNameLst>
                                      </p:cBhvr>
                                      <p:to>
                                        <p:strVal val="visible"/>
                                      </p:to>
                                    </p:set>
                                    <p:anim calcmode="lin" valueType="num">
                                      <p:cBhvr additive="base">
                                        <p:cTn id="17" dur="2000" fill="hold"/>
                                        <p:tgtEl>
                                          <p:spTgt spid="112680"/>
                                        </p:tgtEl>
                                        <p:attrNameLst>
                                          <p:attrName>ppt_x</p:attrName>
                                        </p:attrNameLst>
                                      </p:cBhvr>
                                      <p:tavLst>
                                        <p:tav tm="0">
                                          <p:val>
                                            <p:strVal val="#ppt_x"/>
                                          </p:val>
                                        </p:tav>
                                        <p:tav tm="100000">
                                          <p:val>
                                            <p:strVal val="#ppt_x"/>
                                          </p:val>
                                        </p:tav>
                                      </p:tavLst>
                                    </p:anim>
                                    <p:anim calcmode="lin" valueType="num">
                                      <p:cBhvr additive="base">
                                        <p:cTn id="18" dur="2000" fill="hold"/>
                                        <p:tgtEl>
                                          <p:spTgt spid="11268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6" fill="hold" nodeType="clickEffect">
                                  <p:stCondLst>
                                    <p:cond delay="0"/>
                                  </p:stCondLst>
                                  <p:childTnLst>
                                    <p:set>
                                      <p:cBhvr>
                                        <p:cTn id="22" dur="1" fill="hold">
                                          <p:stCondLst>
                                            <p:cond delay="0"/>
                                          </p:stCondLst>
                                        </p:cTn>
                                        <p:tgtEl>
                                          <p:spTgt spid="112665"/>
                                        </p:tgtEl>
                                        <p:attrNameLst>
                                          <p:attrName>style.visibility</p:attrName>
                                        </p:attrNameLst>
                                      </p:cBhvr>
                                      <p:to>
                                        <p:strVal val="visible"/>
                                      </p:to>
                                    </p:set>
                                    <p:anim calcmode="lin" valueType="num">
                                      <p:cBhvr additive="base">
                                        <p:cTn id="23" dur="2000" fill="hold"/>
                                        <p:tgtEl>
                                          <p:spTgt spid="112665"/>
                                        </p:tgtEl>
                                        <p:attrNameLst>
                                          <p:attrName>ppt_x</p:attrName>
                                        </p:attrNameLst>
                                      </p:cBhvr>
                                      <p:tavLst>
                                        <p:tav tm="0">
                                          <p:val>
                                            <p:strVal val="1+#ppt_w/2"/>
                                          </p:val>
                                        </p:tav>
                                        <p:tav tm="100000">
                                          <p:val>
                                            <p:strVal val="#ppt_x"/>
                                          </p:val>
                                        </p:tav>
                                      </p:tavLst>
                                    </p:anim>
                                    <p:anim calcmode="lin" valueType="num">
                                      <p:cBhvr additive="base">
                                        <p:cTn id="24" dur="2000" fill="hold"/>
                                        <p:tgtEl>
                                          <p:spTgt spid="11266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12686"/>
                                        </p:tgtEl>
                                        <p:attrNameLst>
                                          <p:attrName>style.visibility</p:attrName>
                                        </p:attrNameLst>
                                      </p:cBhvr>
                                      <p:to>
                                        <p:strVal val="visible"/>
                                      </p:to>
                                    </p:set>
                                    <p:animEffect transition="in" filter="wipe(left)">
                                      <p:cBhvr>
                                        <p:cTn id="29" dur="2000"/>
                                        <p:tgtEl>
                                          <p:spTgt spid="11268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12661"/>
                                        </p:tgtEl>
                                        <p:attrNameLst>
                                          <p:attrName>style.visibility</p:attrName>
                                        </p:attrNameLst>
                                      </p:cBhvr>
                                      <p:to>
                                        <p:strVal val="visible"/>
                                      </p:to>
                                    </p:set>
                                    <p:animEffect transition="in" filter="wipe(left)">
                                      <p:cBhvr>
                                        <p:cTn id="34" dur="2000"/>
                                        <p:tgtEl>
                                          <p:spTgt spid="11266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12655"/>
                                        </p:tgtEl>
                                        <p:attrNameLst>
                                          <p:attrName>style.visibility</p:attrName>
                                        </p:attrNameLst>
                                      </p:cBhvr>
                                      <p:to>
                                        <p:strVal val="visible"/>
                                      </p:to>
                                    </p:set>
                                    <p:animEffect transition="in" filter="wipe(left)">
                                      <p:cBhvr>
                                        <p:cTn id="39" dur="2000"/>
                                        <p:tgtEl>
                                          <p:spTgt spid="11265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112656"/>
                                        </p:tgtEl>
                                        <p:attrNameLst>
                                          <p:attrName>style.visibility</p:attrName>
                                        </p:attrNameLst>
                                      </p:cBhvr>
                                      <p:to>
                                        <p:strVal val="visible"/>
                                      </p:to>
                                    </p:set>
                                    <p:animEffect transition="in" filter="wipe(left)">
                                      <p:cBhvr>
                                        <p:cTn id="44" dur="2000"/>
                                        <p:tgtEl>
                                          <p:spTgt spid="112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2" grpId="0" autoUpdateAnimBg="0"/>
      <p:bldP spid="112653"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8E9B291-A9DE-47BE-B601-75EEA381F7BD}" type="slidenum">
              <a:rPr kumimoji="0" lang="zh-CN" altLang="en-US" sz="2000" smtClean="0">
                <a:solidFill>
                  <a:srgbClr val="0000FF"/>
                </a:solidFill>
              </a:rPr>
              <a:pPr eaLnBrk="1" hangingPunct="1"/>
              <a:t>42</a:t>
            </a:fld>
            <a:endParaRPr kumimoji="0" lang="en-US" altLang="zh-CN" sz="2000" smtClean="0">
              <a:solidFill>
                <a:srgbClr val="0000FF"/>
              </a:solidFill>
            </a:endParaRPr>
          </a:p>
        </p:txBody>
      </p:sp>
      <p:sp>
        <p:nvSpPr>
          <p:cNvPr id="113668" name="Text Box 4"/>
          <p:cNvSpPr txBox="1">
            <a:spLocks noChangeArrowheads="1"/>
          </p:cNvSpPr>
          <p:nvPr/>
        </p:nvSpPr>
        <p:spPr bwMode="auto">
          <a:xfrm>
            <a:off x="605577" y="351756"/>
            <a:ext cx="3776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由动态公差图可见</a:t>
            </a:r>
            <a:r>
              <a:rPr lang="en-US" altLang="zh-CN" b="1"/>
              <a:t>:</a:t>
            </a:r>
          </a:p>
        </p:txBody>
      </p:sp>
      <p:graphicFrame>
        <p:nvGraphicFramePr>
          <p:cNvPr id="113669" name="Object 5"/>
          <p:cNvGraphicFramePr>
            <a:graphicFrameLocks noChangeAspect="1"/>
          </p:cNvGraphicFramePr>
          <p:nvPr>
            <p:extLst>
              <p:ext uri="{D42A27DB-BD31-4B8C-83A1-F6EECF244321}">
                <p14:modId xmlns:p14="http://schemas.microsoft.com/office/powerpoint/2010/main" val="822702140"/>
              </p:ext>
            </p:extLst>
          </p:nvPr>
        </p:nvGraphicFramePr>
        <p:xfrm>
          <a:off x="476250" y="1031206"/>
          <a:ext cx="8299450" cy="509588"/>
        </p:xfrm>
        <a:graphic>
          <a:graphicData uri="http://schemas.openxmlformats.org/presentationml/2006/ole">
            <mc:AlternateContent xmlns:mc="http://schemas.openxmlformats.org/markup-compatibility/2006">
              <mc:Choice xmlns:v="urn:schemas-microsoft-com:vml" Requires="v">
                <p:oleObj spid="_x0000_s46275" name="公式" r:id="rId3" imgW="3771900" imgH="241300" progId="Equation.3">
                  <p:embed/>
                </p:oleObj>
              </mc:Choice>
              <mc:Fallback>
                <p:oleObj name="公式" r:id="rId3" imgW="3771900" imgH="2413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250" y="1031206"/>
                        <a:ext cx="8299450" cy="509588"/>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670" name="Object 6"/>
          <p:cNvGraphicFramePr>
            <a:graphicFrameLocks noChangeAspect="1"/>
          </p:cNvGraphicFramePr>
          <p:nvPr>
            <p:extLst>
              <p:ext uri="{D42A27DB-BD31-4B8C-83A1-F6EECF244321}">
                <p14:modId xmlns:p14="http://schemas.microsoft.com/office/powerpoint/2010/main" val="3336623677"/>
              </p:ext>
            </p:extLst>
          </p:nvPr>
        </p:nvGraphicFramePr>
        <p:xfrm>
          <a:off x="545384" y="1621756"/>
          <a:ext cx="8229600" cy="485775"/>
        </p:xfrm>
        <a:graphic>
          <a:graphicData uri="http://schemas.openxmlformats.org/presentationml/2006/ole">
            <mc:AlternateContent xmlns:mc="http://schemas.openxmlformats.org/markup-compatibility/2006">
              <mc:Choice xmlns:v="urn:schemas-microsoft-com:vml" Requires="v">
                <p:oleObj spid="_x0000_s46276" name="公式" r:id="rId5" imgW="3924300" imgH="241300" progId="Equation.3">
                  <p:embed/>
                </p:oleObj>
              </mc:Choice>
              <mc:Fallback>
                <p:oleObj name="公式" r:id="rId5" imgW="3924300" imgH="2413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5384" y="1621756"/>
                        <a:ext cx="8229600"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3671" name="Text Box 7"/>
          <p:cNvSpPr txBox="1">
            <a:spLocks noChangeArrowheads="1"/>
          </p:cNvSpPr>
          <p:nvPr/>
        </p:nvSpPr>
        <p:spPr bwMode="auto">
          <a:xfrm>
            <a:off x="357602" y="2039971"/>
            <a:ext cx="826992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由此可见，可逆要求应用于最小实体要求时，尺寸公差可以补偿给几何公差，几何公差也可以补偿给尺寸公差。</a:t>
            </a:r>
          </a:p>
        </p:txBody>
      </p:sp>
      <p:grpSp>
        <p:nvGrpSpPr>
          <p:cNvPr id="113697" name="Group 33"/>
          <p:cNvGrpSpPr>
            <a:grpSpLocks/>
          </p:cNvGrpSpPr>
          <p:nvPr/>
        </p:nvGrpSpPr>
        <p:grpSpPr bwMode="auto">
          <a:xfrm>
            <a:off x="4892294" y="3034094"/>
            <a:ext cx="3659187" cy="3330575"/>
            <a:chOff x="3171" y="2110"/>
            <a:chExt cx="2305" cy="2098"/>
          </a:xfrm>
        </p:grpSpPr>
        <p:grpSp>
          <p:nvGrpSpPr>
            <p:cNvPr id="46095" name="Group 14"/>
            <p:cNvGrpSpPr>
              <a:grpSpLocks/>
            </p:cNvGrpSpPr>
            <p:nvPr/>
          </p:nvGrpSpPr>
          <p:grpSpPr bwMode="auto">
            <a:xfrm>
              <a:off x="3171" y="2110"/>
              <a:ext cx="2305" cy="2098"/>
              <a:chOff x="3171" y="2120"/>
              <a:chExt cx="2305" cy="2098"/>
            </a:xfrm>
          </p:grpSpPr>
          <p:grpSp>
            <p:nvGrpSpPr>
              <p:cNvPr id="46099" name="Group 15"/>
              <p:cNvGrpSpPr>
                <a:grpSpLocks/>
              </p:cNvGrpSpPr>
              <p:nvPr/>
            </p:nvGrpSpPr>
            <p:grpSpPr bwMode="auto">
              <a:xfrm>
                <a:off x="3400" y="2120"/>
                <a:ext cx="2076" cy="2098"/>
                <a:chOff x="3400" y="2120"/>
                <a:chExt cx="2076" cy="2098"/>
              </a:xfrm>
            </p:grpSpPr>
            <p:grpSp>
              <p:nvGrpSpPr>
                <p:cNvPr id="46102" name="Group 16"/>
                <p:cNvGrpSpPr>
                  <a:grpSpLocks/>
                </p:cNvGrpSpPr>
                <p:nvPr/>
              </p:nvGrpSpPr>
              <p:grpSpPr bwMode="auto">
                <a:xfrm>
                  <a:off x="3400" y="2120"/>
                  <a:ext cx="2076" cy="2098"/>
                  <a:chOff x="3400" y="2120"/>
                  <a:chExt cx="2076" cy="2098"/>
                </a:xfrm>
              </p:grpSpPr>
              <p:pic>
                <p:nvPicPr>
                  <p:cNvPr id="46105"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8" y="2120"/>
                    <a:ext cx="2058" cy="1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106" name="Text Box 18"/>
                  <p:cNvSpPr txBox="1">
                    <a:spLocks noChangeArrowheads="1"/>
                  </p:cNvSpPr>
                  <p:nvPr/>
                </p:nvSpPr>
                <p:spPr bwMode="auto">
                  <a:xfrm>
                    <a:off x="3400" y="4006"/>
                    <a:ext cx="193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600" b="1"/>
                      <a:t>图</a:t>
                    </a:r>
                    <a:r>
                      <a:rPr lang="en-US" altLang="zh-CN" sz="1600" b="1"/>
                      <a:t>4.33</a:t>
                    </a:r>
                    <a:r>
                      <a:rPr lang="zh-CN" altLang="en-US" sz="1600" b="1"/>
                      <a:t>（</a:t>
                    </a:r>
                    <a:r>
                      <a:rPr lang="en-US" altLang="zh-CN" sz="1600" b="1"/>
                      <a:t>c</a:t>
                    </a:r>
                    <a:r>
                      <a:rPr lang="zh-CN" altLang="en-US" sz="1600" b="1"/>
                      <a:t>）可逆要求动态公差图</a:t>
                    </a:r>
                    <a:endParaRPr lang="en-US" altLang="zh-CN" sz="1600" b="1"/>
                  </a:p>
                </p:txBody>
              </p:sp>
            </p:grpSp>
            <p:sp>
              <p:nvSpPr>
                <p:cNvPr id="46103" name="Line 19"/>
                <p:cNvSpPr>
                  <a:spLocks noChangeShapeType="1"/>
                </p:cNvSpPr>
                <p:nvPr/>
              </p:nvSpPr>
              <p:spPr bwMode="auto">
                <a:xfrm>
                  <a:off x="4588" y="3065"/>
                  <a:ext cx="10" cy="772"/>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104" name="Line 20"/>
                <p:cNvSpPr>
                  <a:spLocks noChangeShapeType="1"/>
                </p:cNvSpPr>
                <p:nvPr/>
              </p:nvSpPr>
              <p:spPr bwMode="auto">
                <a:xfrm>
                  <a:off x="4198" y="3075"/>
                  <a:ext cx="390" cy="0"/>
                </a:xfrm>
                <a:prstGeom prst="line">
                  <a:avLst/>
                </a:prstGeom>
                <a:noFill/>
                <a:ln w="38100">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6100" name="Text Box 21"/>
              <p:cNvSpPr txBox="1">
                <a:spLocks noChangeArrowheads="1"/>
              </p:cNvSpPr>
              <p:nvPr/>
            </p:nvSpPr>
            <p:spPr bwMode="auto">
              <a:xfrm>
                <a:off x="4482" y="3759"/>
                <a:ext cx="3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D60093"/>
                    </a:solidFill>
                  </a:rPr>
                  <a:t>d</a:t>
                </a:r>
                <a:r>
                  <a:rPr lang="en-US" altLang="zh-CN" b="1" baseline="-25000">
                    <a:solidFill>
                      <a:srgbClr val="D60093"/>
                    </a:solidFill>
                  </a:rPr>
                  <a:t>a</a:t>
                </a:r>
              </a:p>
            </p:txBody>
          </p:sp>
          <p:graphicFrame>
            <p:nvGraphicFramePr>
              <p:cNvPr id="46101" name="Object 22"/>
              <p:cNvGraphicFramePr>
                <a:graphicFrameLocks noChangeAspect="1"/>
              </p:cNvGraphicFramePr>
              <p:nvPr/>
            </p:nvGraphicFramePr>
            <p:xfrm>
              <a:off x="3171" y="2961"/>
              <a:ext cx="920" cy="243"/>
            </p:xfrm>
            <a:graphic>
              <a:graphicData uri="http://schemas.openxmlformats.org/presentationml/2006/ole">
                <mc:AlternateContent xmlns:mc="http://schemas.openxmlformats.org/markup-compatibility/2006">
                  <mc:Choice xmlns:v="urn:schemas-microsoft-com:vml" Requires="v">
                    <p:oleObj spid="_x0000_s46277" name="公式" r:id="rId8" imgW="863225" imgH="228501" progId="Equation.3">
                      <p:embed/>
                    </p:oleObj>
                  </mc:Choice>
                  <mc:Fallback>
                    <p:oleObj name="公式" r:id="rId8" imgW="863225" imgH="228501"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71" y="2961"/>
                            <a:ext cx="920" cy="24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6096" name="Line 24"/>
            <p:cNvSpPr>
              <a:spLocks noChangeShapeType="1"/>
            </p:cNvSpPr>
            <p:nvPr/>
          </p:nvSpPr>
          <p:spPr bwMode="auto">
            <a:xfrm>
              <a:off x="3954" y="3661"/>
              <a:ext cx="234" cy="0"/>
            </a:xfrm>
            <a:prstGeom prst="line">
              <a:avLst/>
            </a:prstGeom>
            <a:noFill/>
            <a:ln w="38100">
              <a:solidFill>
                <a:schemeClr val="accent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097" name="Line 25"/>
            <p:cNvSpPr>
              <a:spLocks noChangeShapeType="1"/>
            </p:cNvSpPr>
            <p:nvPr/>
          </p:nvSpPr>
          <p:spPr bwMode="auto">
            <a:xfrm>
              <a:off x="3944" y="3651"/>
              <a:ext cx="0" cy="195"/>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46098" name="Object 27"/>
            <p:cNvGraphicFramePr>
              <a:graphicFrameLocks noChangeAspect="1"/>
            </p:cNvGraphicFramePr>
            <p:nvPr/>
          </p:nvGraphicFramePr>
          <p:xfrm>
            <a:off x="4216" y="3514"/>
            <a:ext cx="307" cy="233"/>
          </p:xfrm>
          <a:graphic>
            <a:graphicData uri="http://schemas.openxmlformats.org/presentationml/2006/ole">
              <mc:AlternateContent xmlns:mc="http://schemas.openxmlformats.org/markup-compatibility/2006">
                <mc:Choice xmlns:v="urn:schemas-microsoft-com:vml" Requires="v">
                  <p:oleObj spid="_x0000_s46278" name="公式" r:id="rId10" imgW="304668" imgH="241195" progId="Equation.3">
                    <p:embed/>
                  </p:oleObj>
                </mc:Choice>
                <mc:Fallback>
                  <p:oleObj name="公式" r:id="rId10" imgW="304668" imgH="241195" progId="Equation.3">
                    <p:embed/>
                    <p:pic>
                      <p:nvPicPr>
                        <p:cNvPr id="0" name="Object 2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6" y="3514"/>
                          <a:ext cx="307" cy="233"/>
                        </a:xfrm>
                        <a:prstGeom prst="rect">
                          <a:avLst/>
                        </a:prstGeom>
                        <a:solidFill>
                          <a:srgbClr val="00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13695" name="Object 31"/>
          <p:cNvGraphicFramePr>
            <a:graphicFrameLocks noChangeAspect="1"/>
          </p:cNvGraphicFramePr>
          <p:nvPr>
            <p:extLst>
              <p:ext uri="{D42A27DB-BD31-4B8C-83A1-F6EECF244321}">
                <p14:modId xmlns:p14="http://schemas.microsoft.com/office/powerpoint/2010/main" val="1795999217"/>
              </p:ext>
            </p:extLst>
          </p:nvPr>
        </p:nvGraphicFramePr>
        <p:xfrm>
          <a:off x="3418627" y="397795"/>
          <a:ext cx="4862513" cy="411162"/>
        </p:xfrm>
        <a:graphic>
          <a:graphicData uri="http://schemas.openxmlformats.org/presentationml/2006/ole">
            <mc:AlternateContent xmlns:mc="http://schemas.openxmlformats.org/markup-compatibility/2006">
              <mc:Choice xmlns:v="urn:schemas-microsoft-com:vml" Requires="v">
                <p:oleObj spid="_x0000_s46279" name="公式" r:id="rId12" imgW="2209800" imgH="241300" progId="Equation.3">
                  <p:embed/>
                </p:oleObj>
              </mc:Choice>
              <mc:Fallback>
                <p:oleObj name="公式" r:id="rId12" imgW="2209800" imgH="241300" progId="Equation.3">
                  <p:embed/>
                  <p:pic>
                    <p:nvPicPr>
                      <p:cNvPr id="0" name="Object 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18627" y="397795"/>
                        <a:ext cx="4862513" cy="411162"/>
                      </a:xfrm>
                      <a:prstGeom prst="rect">
                        <a:avLst/>
                      </a:prstGeom>
                      <a:noFill/>
                      <a:ln>
                        <a:noFill/>
                      </a:ln>
                      <a:effectLst/>
                      <a:extLst/>
                    </p:spPr>
                  </p:pic>
                </p:oleObj>
              </mc:Fallback>
            </mc:AlternateContent>
          </a:graphicData>
        </a:graphic>
      </p:graphicFrame>
      <p:grpSp>
        <p:nvGrpSpPr>
          <p:cNvPr id="113698" name="Group 34"/>
          <p:cNvGrpSpPr>
            <a:grpSpLocks/>
          </p:cNvGrpSpPr>
          <p:nvPr/>
        </p:nvGrpSpPr>
        <p:grpSpPr bwMode="auto">
          <a:xfrm>
            <a:off x="2907919" y="5089907"/>
            <a:ext cx="1703387" cy="533400"/>
            <a:chOff x="1898" y="3445"/>
            <a:chExt cx="1073" cy="336"/>
          </a:xfrm>
        </p:grpSpPr>
        <p:graphicFrame>
          <p:nvGraphicFramePr>
            <p:cNvPr id="46093" name="Object 35"/>
            <p:cNvGraphicFramePr>
              <a:graphicFrameLocks noChangeAspect="1"/>
            </p:cNvGraphicFramePr>
            <p:nvPr/>
          </p:nvGraphicFramePr>
          <p:xfrm>
            <a:off x="1898" y="3514"/>
            <a:ext cx="1073" cy="239"/>
          </p:xfrm>
          <a:graphic>
            <a:graphicData uri="http://schemas.openxmlformats.org/presentationml/2006/ole">
              <mc:AlternateContent xmlns:mc="http://schemas.openxmlformats.org/markup-compatibility/2006">
                <mc:Choice xmlns:v="urn:schemas-microsoft-com:vml" Requires="v">
                  <p:oleObj spid="_x0000_s46280" name="公式" r:id="rId14" imgW="1040948" imgH="241195" progId="Equation.3">
                    <p:embed/>
                  </p:oleObj>
                </mc:Choice>
                <mc:Fallback>
                  <p:oleObj name="公式" r:id="rId14" imgW="1040948" imgH="241195" progId="Equation.3">
                    <p:embed/>
                    <p:pic>
                      <p:nvPicPr>
                        <p:cNvPr id="0" name="Object 3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98" y="3514"/>
                          <a:ext cx="1073"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094" name="AutoShape 36"/>
            <p:cNvSpPr>
              <a:spLocks noChangeArrowheads="1"/>
            </p:cNvSpPr>
            <p:nvPr/>
          </p:nvSpPr>
          <p:spPr bwMode="auto">
            <a:xfrm>
              <a:off x="1904" y="3445"/>
              <a:ext cx="1035" cy="336"/>
            </a:xfrm>
            <a:prstGeom prst="wedgeRoundRectCallout">
              <a:avLst>
                <a:gd name="adj1" fmla="val 141208"/>
                <a:gd name="adj2" fmla="val 72917"/>
                <a:gd name="adj3" fmla="val 16667"/>
              </a:avLst>
            </a:prstGeom>
            <a:noFill/>
            <a:ln w="381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zh-CN" altLang="en-US"/>
            </a:p>
          </p:txBody>
        </p:sp>
      </p:grpSp>
      <p:grpSp>
        <p:nvGrpSpPr>
          <p:cNvPr id="113703" name="Group 39"/>
          <p:cNvGrpSpPr>
            <a:grpSpLocks/>
          </p:cNvGrpSpPr>
          <p:nvPr/>
        </p:nvGrpSpPr>
        <p:grpSpPr bwMode="auto">
          <a:xfrm>
            <a:off x="826108" y="3590303"/>
            <a:ext cx="4106862" cy="827088"/>
            <a:chOff x="277" y="2140"/>
            <a:chExt cx="2587" cy="521"/>
          </a:xfrm>
        </p:grpSpPr>
        <p:graphicFrame>
          <p:nvGraphicFramePr>
            <p:cNvPr id="46091" name="Object 37"/>
            <p:cNvGraphicFramePr>
              <a:graphicFrameLocks noChangeAspect="1"/>
            </p:cNvGraphicFramePr>
            <p:nvPr/>
          </p:nvGraphicFramePr>
          <p:xfrm>
            <a:off x="277" y="2148"/>
            <a:ext cx="2587" cy="429"/>
          </p:xfrm>
          <a:graphic>
            <a:graphicData uri="http://schemas.openxmlformats.org/presentationml/2006/ole">
              <mc:AlternateContent xmlns:mc="http://schemas.openxmlformats.org/markup-compatibility/2006">
                <mc:Choice xmlns:v="urn:schemas-microsoft-com:vml" Requires="v">
                  <p:oleObj spid="_x0000_s46281" name="公式" r:id="rId16" imgW="1397000" imgH="241300" progId="Equation.3">
                    <p:embed/>
                  </p:oleObj>
                </mc:Choice>
                <mc:Fallback>
                  <p:oleObj name="公式" r:id="rId16" imgW="1397000" imgH="241300" progId="Equation.3">
                    <p:embed/>
                    <p:pic>
                      <p:nvPicPr>
                        <p:cNvPr id="0" name="Object 3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7" y="2148"/>
                          <a:ext cx="2587" cy="429"/>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092" name="AutoShape 38"/>
            <p:cNvSpPr>
              <a:spLocks noChangeArrowheads="1"/>
            </p:cNvSpPr>
            <p:nvPr/>
          </p:nvSpPr>
          <p:spPr bwMode="auto">
            <a:xfrm>
              <a:off x="956" y="2140"/>
              <a:ext cx="1195" cy="521"/>
            </a:xfrm>
            <a:prstGeom prst="leftRightArrow">
              <a:avLst>
                <a:gd name="adj1" fmla="val 50000"/>
                <a:gd name="adj2" fmla="val 45873"/>
              </a:avLst>
            </a:prstGeom>
            <a:solidFill>
              <a:srgbClr val="FFCCFF"/>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a:t>补   偿</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nodeType="afterEffect">
                                  <p:stCondLst>
                                    <p:cond delay="0"/>
                                  </p:stCondLst>
                                  <p:childTnLst>
                                    <p:set>
                                      <p:cBhvr>
                                        <p:cTn id="6" dur="1" fill="hold">
                                          <p:stCondLst>
                                            <p:cond delay="0"/>
                                          </p:stCondLst>
                                        </p:cTn>
                                        <p:tgtEl>
                                          <p:spTgt spid="113697"/>
                                        </p:tgtEl>
                                        <p:attrNameLst>
                                          <p:attrName>style.visibility</p:attrName>
                                        </p:attrNameLst>
                                      </p:cBhvr>
                                      <p:to>
                                        <p:strVal val="visible"/>
                                      </p:to>
                                    </p:set>
                                    <p:anim calcmode="lin" valueType="num">
                                      <p:cBhvr additive="base">
                                        <p:cTn id="7" dur="2000" fill="hold"/>
                                        <p:tgtEl>
                                          <p:spTgt spid="113697"/>
                                        </p:tgtEl>
                                        <p:attrNameLst>
                                          <p:attrName>ppt_x</p:attrName>
                                        </p:attrNameLst>
                                      </p:cBhvr>
                                      <p:tavLst>
                                        <p:tav tm="0">
                                          <p:val>
                                            <p:strVal val="1+#ppt_w/2"/>
                                          </p:val>
                                        </p:tav>
                                        <p:tav tm="100000">
                                          <p:val>
                                            <p:strVal val="#ppt_x"/>
                                          </p:val>
                                        </p:tav>
                                      </p:tavLst>
                                    </p:anim>
                                    <p:anim calcmode="lin" valueType="num">
                                      <p:cBhvr additive="base">
                                        <p:cTn id="8" dur="2000" fill="hold"/>
                                        <p:tgtEl>
                                          <p:spTgt spid="11369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13668"/>
                                        </p:tgtEl>
                                        <p:attrNameLst>
                                          <p:attrName>style.visibility</p:attrName>
                                        </p:attrNameLst>
                                      </p:cBhvr>
                                      <p:to>
                                        <p:strVal val="visible"/>
                                      </p:to>
                                    </p:set>
                                    <p:animEffect transition="in" filter="wipe(left)">
                                      <p:cBhvr>
                                        <p:cTn id="13" dur="2000"/>
                                        <p:tgtEl>
                                          <p:spTgt spid="11366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113695"/>
                                        </p:tgtEl>
                                        <p:attrNameLst>
                                          <p:attrName>style.visibility</p:attrName>
                                        </p:attrNameLst>
                                      </p:cBhvr>
                                      <p:to>
                                        <p:strVal val="visible"/>
                                      </p:to>
                                    </p:set>
                                    <p:animEffect transition="in" filter="wipe(left)">
                                      <p:cBhvr>
                                        <p:cTn id="18" dur="2000"/>
                                        <p:tgtEl>
                                          <p:spTgt spid="11369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113669"/>
                                        </p:tgtEl>
                                        <p:attrNameLst>
                                          <p:attrName>style.visibility</p:attrName>
                                        </p:attrNameLst>
                                      </p:cBhvr>
                                      <p:to>
                                        <p:strVal val="visible"/>
                                      </p:to>
                                    </p:set>
                                    <p:animEffect transition="in" filter="wipe(left)">
                                      <p:cBhvr>
                                        <p:cTn id="23" dur="2000"/>
                                        <p:tgtEl>
                                          <p:spTgt spid="11366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13698"/>
                                        </p:tgtEl>
                                        <p:attrNameLst>
                                          <p:attrName>style.visibility</p:attrName>
                                        </p:attrNameLst>
                                      </p:cBhvr>
                                      <p:to>
                                        <p:strVal val="visible"/>
                                      </p:to>
                                    </p:set>
                                    <p:animEffect transition="in" filter="wipe(left)">
                                      <p:cBhvr>
                                        <p:cTn id="28" dur="2000"/>
                                        <p:tgtEl>
                                          <p:spTgt spid="11369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113670"/>
                                        </p:tgtEl>
                                        <p:attrNameLst>
                                          <p:attrName>style.visibility</p:attrName>
                                        </p:attrNameLst>
                                      </p:cBhvr>
                                      <p:to>
                                        <p:strVal val="visible"/>
                                      </p:to>
                                    </p:set>
                                    <p:animEffect transition="in" filter="wipe(left)">
                                      <p:cBhvr>
                                        <p:cTn id="33" dur="2000"/>
                                        <p:tgtEl>
                                          <p:spTgt spid="11367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3671"/>
                                        </p:tgtEl>
                                        <p:attrNameLst>
                                          <p:attrName>style.visibility</p:attrName>
                                        </p:attrNameLst>
                                      </p:cBhvr>
                                      <p:to>
                                        <p:strVal val="visible"/>
                                      </p:to>
                                    </p:set>
                                    <p:animEffect transition="in" filter="wipe(left)">
                                      <p:cBhvr>
                                        <p:cTn id="38" dur="2000"/>
                                        <p:tgtEl>
                                          <p:spTgt spid="11367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13703"/>
                                        </p:tgtEl>
                                        <p:attrNameLst>
                                          <p:attrName>style.visibility</p:attrName>
                                        </p:attrNameLst>
                                      </p:cBhvr>
                                      <p:to>
                                        <p:strVal val="visible"/>
                                      </p:to>
                                    </p:set>
                                    <p:animEffect transition="in" filter="wipe(left)">
                                      <p:cBhvr>
                                        <p:cTn id="43" dur="2000"/>
                                        <p:tgtEl>
                                          <p:spTgt spid="113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P spid="1136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7D1BE376-716A-46A1-8360-F4A3C5D40E7F}" type="slidenum">
              <a:rPr kumimoji="0" lang="zh-CN" altLang="en-US" sz="2000" smtClean="0">
                <a:solidFill>
                  <a:srgbClr val="0000FF"/>
                </a:solidFill>
              </a:rPr>
              <a:pPr eaLnBrk="1" hangingPunct="1"/>
              <a:t>43</a:t>
            </a:fld>
            <a:endParaRPr kumimoji="0" lang="en-US" altLang="zh-CN" sz="2000" smtClean="0">
              <a:solidFill>
                <a:srgbClr val="0000FF"/>
              </a:solidFill>
            </a:endParaRPr>
          </a:p>
        </p:txBody>
      </p:sp>
      <p:sp>
        <p:nvSpPr>
          <p:cNvPr id="114692" name="Text Box 4"/>
          <p:cNvSpPr txBox="1">
            <a:spLocks noChangeArrowheads="1"/>
          </p:cNvSpPr>
          <p:nvPr/>
        </p:nvSpPr>
        <p:spPr bwMode="auto">
          <a:xfrm>
            <a:off x="585477" y="1346949"/>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6. </a:t>
            </a:r>
            <a:r>
              <a:rPr lang="zh-CN" altLang="en-US" b="1"/>
              <a:t>可逆要求用于最小实体要求时的合格性判断</a:t>
            </a:r>
            <a:r>
              <a:rPr lang="en-US" altLang="zh-CN" b="1"/>
              <a:t> </a:t>
            </a:r>
          </a:p>
        </p:txBody>
      </p:sp>
      <p:pic>
        <p:nvPicPr>
          <p:cNvPr id="4608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227" y="2134349"/>
            <a:ext cx="7773987" cy="995362"/>
          </a:xfrm>
          <a:prstGeom prst="rect">
            <a:avLst/>
          </a:prstGeom>
          <a:solidFill>
            <a:srgbClr val="FFC000"/>
          </a:solidFill>
          <a:ln w="38100">
            <a:solidFill>
              <a:srgbClr val="C00000"/>
            </a:solidFill>
            <a:miter lim="800000"/>
            <a:headEnd/>
            <a:tailEnd/>
          </a:ln>
        </p:spPr>
      </p:pic>
      <p:pic>
        <p:nvPicPr>
          <p:cNvPr id="46089" name="Picture 9"/>
          <p:cNvPicPr>
            <a:picLocks noChangeAspect="1" noChangeArrowheads="1"/>
          </p:cNvPicPr>
          <p:nvPr/>
        </p:nvPicPr>
        <p:blipFill>
          <a:blip r:embed="rId3"/>
          <a:srcRect/>
          <a:stretch>
            <a:fillRect/>
          </a:stretch>
        </p:blipFill>
        <p:spPr bwMode="auto">
          <a:xfrm>
            <a:off x="699777" y="3593261"/>
            <a:ext cx="7789862" cy="1082675"/>
          </a:xfrm>
          <a:prstGeom prst="rect">
            <a:avLst/>
          </a:prstGeom>
          <a:noFill/>
          <a:ln w="28575" cap="flat" cmpd="sng">
            <a:solidFill>
              <a:schemeClr val="accent1">
                <a:lumMod val="50000"/>
              </a:schemeClr>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a:hlinkClick r:id="rId4"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2"/>
                                        </p:tgtEl>
                                        <p:attrNameLst>
                                          <p:attrName>style.visibility</p:attrName>
                                        </p:attrNameLst>
                                      </p:cBhvr>
                                      <p:to>
                                        <p:strVal val="visible"/>
                                      </p:to>
                                    </p:set>
                                    <p:animEffect transition="in" filter="wipe(left)">
                                      <p:cBhvr>
                                        <p:cTn id="7" dur="3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6088"/>
                                        </p:tgtEl>
                                        <p:attrNameLst>
                                          <p:attrName>style.visibility</p:attrName>
                                        </p:attrNameLst>
                                      </p:cBhvr>
                                      <p:to>
                                        <p:strVal val="visible"/>
                                      </p:to>
                                    </p:set>
                                    <p:animEffect transition="in" filter="barn(inVertical)">
                                      <p:cBhvr>
                                        <p:cTn id="12" dur="2000"/>
                                        <p:tgtEl>
                                          <p:spTgt spid="460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32" fill="hold" nodeType="clickEffect">
                                  <p:stCondLst>
                                    <p:cond delay="0"/>
                                  </p:stCondLst>
                                  <p:childTnLst>
                                    <p:set>
                                      <p:cBhvr>
                                        <p:cTn id="16" dur="1" fill="hold">
                                          <p:stCondLst>
                                            <p:cond delay="0"/>
                                          </p:stCondLst>
                                        </p:cTn>
                                        <p:tgtEl>
                                          <p:spTgt spid="46089"/>
                                        </p:tgtEl>
                                        <p:attrNameLst>
                                          <p:attrName>style.visibility</p:attrName>
                                        </p:attrNameLst>
                                      </p:cBhvr>
                                      <p:to>
                                        <p:strVal val="visible"/>
                                      </p:to>
                                    </p:set>
                                    <p:animEffect transition="in" filter="circle(out)">
                                      <p:cBhvr>
                                        <p:cTn id="17" dur="2000"/>
                                        <p:tgtEl>
                                          <p:spTgt spid="46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9E70E631-96C6-4347-A7F2-5192682A0391}" type="slidenum">
              <a:rPr kumimoji="0" lang="zh-CN" altLang="en-US" sz="2000" smtClean="0">
                <a:solidFill>
                  <a:srgbClr val="0000FF"/>
                </a:solidFill>
              </a:rPr>
              <a:pPr eaLnBrk="1" hangingPunct="1"/>
              <a:t>44</a:t>
            </a:fld>
            <a:endParaRPr kumimoji="0" lang="en-US" altLang="zh-CN" sz="2000" smtClean="0">
              <a:solidFill>
                <a:srgbClr val="0000FF"/>
              </a:solidFill>
            </a:endParaRPr>
          </a:p>
        </p:txBody>
      </p:sp>
      <p:sp>
        <p:nvSpPr>
          <p:cNvPr id="117764" name="Text Box 4"/>
          <p:cNvSpPr txBox="1">
            <a:spLocks noChangeArrowheads="1"/>
          </p:cNvSpPr>
          <p:nvPr/>
        </p:nvSpPr>
        <p:spPr bwMode="auto">
          <a:xfrm>
            <a:off x="1054138" y="442241"/>
            <a:ext cx="40878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ctr">
              <a:spcBef>
                <a:spcPct val="0"/>
              </a:spcBef>
            </a:pPr>
            <a:r>
              <a:rPr kumimoji="0" lang="zh-CN" altLang="en-US" sz="3200" b="1" dirty="0"/>
              <a:t>课堂练习</a:t>
            </a:r>
          </a:p>
        </p:txBody>
      </p:sp>
      <p:sp>
        <p:nvSpPr>
          <p:cNvPr id="117765" name="Text Box 5"/>
          <p:cNvSpPr txBox="1">
            <a:spLocks noChangeArrowheads="1"/>
          </p:cNvSpPr>
          <p:nvPr/>
        </p:nvSpPr>
        <p:spPr bwMode="auto">
          <a:xfrm>
            <a:off x="862620" y="1233737"/>
            <a:ext cx="77597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pPr>
            <a:r>
              <a:rPr lang="zh-CN" altLang="en-US" b="1"/>
              <a:t>   </a:t>
            </a:r>
            <a:r>
              <a:rPr lang="zh-CN" altLang="en-US" sz="2800" b="1"/>
              <a:t>例  按下图加工一轴得:</a:t>
            </a:r>
          </a:p>
        </p:txBody>
      </p:sp>
      <p:sp>
        <p:nvSpPr>
          <p:cNvPr id="117766" name="Rectangle 6"/>
          <p:cNvSpPr>
            <a:spLocks noChangeArrowheads="1"/>
          </p:cNvSpPr>
          <p:nvPr/>
        </p:nvSpPr>
        <p:spPr bwMode="auto">
          <a:xfrm>
            <a:off x="1256320" y="1878262"/>
            <a:ext cx="65278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0"/>
              </a:spcBef>
            </a:pPr>
            <a:r>
              <a:rPr lang="en-US" altLang="zh-CN" sz="2800" b="1" i="1"/>
              <a:t> d</a:t>
            </a:r>
            <a:r>
              <a:rPr lang="en-US" altLang="zh-CN" sz="2800" b="1" i="1" baseline="-25000"/>
              <a:t>a </a:t>
            </a:r>
            <a:r>
              <a:rPr lang="en-US" altLang="zh-CN" sz="2800" b="1"/>
              <a:t>=</a:t>
            </a:r>
            <a:r>
              <a:rPr lang="en-US" altLang="zh-CN" sz="2800" b="1" i="1">
                <a:latin typeface="Swis721 BT" pitchFamily="34" charset="0"/>
              </a:rPr>
              <a:t>Φ</a:t>
            </a:r>
            <a:r>
              <a:rPr lang="en-US" altLang="zh-CN" sz="2800" b="1"/>
              <a:t>16 </a:t>
            </a:r>
            <a:r>
              <a:rPr lang="en-US" altLang="zh-CN" sz="2800" b="1" i="1"/>
              <a:t>,   f</a:t>
            </a:r>
            <a:r>
              <a:rPr lang="en-US" altLang="zh-CN" sz="2800" b="1" baseline="-30000"/>
              <a:t>⊥ </a:t>
            </a:r>
            <a:r>
              <a:rPr lang="en-US" altLang="zh-CN" sz="2800" b="1"/>
              <a:t>=   </a:t>
            </a:r>
            <a:r>
              <a:rPr lang="en-US" altLang="zh-CN" sz="2800" b="1" i="1">
                <a:latin typeface="Swis721 BT" pitchFamily="34" charset="0"/>
              </a:rPr>
              <a:t>Φ</a:t>
            </a:r>
            <a:r>
              <a:rPr lang="en-US" altLang="zh-CN" sz="2800" b="1"/>
              <a:t>0.2,</a:t>
            </a:r>
            <a:endParaRPr lang="zh-CN" altLang="en-US" sz="2800" b="1"/>
          </a:p>
        </p:txBody>
      </p:sp>
      <p:graphicFrame>
        <p:nvGraphicFramePr>
          <p:cNvPr id="117767" name="Object 7"/>
          <p:cNvGraphicFramePr>
            <a:graphicFrameLocks noChangeAspect="1"/>
          </p:cNvGraphicFramePr>
          <p:nvPr>
            <p:extLst>
              <p:ext uri="{D42A27DB-BD31-4B8C-83A1-F6EECF244321}">
                <p14:modId xmlns:p14="http://schemas.microsoft.com/office/powerpoint/2010/main" val="3498902052"/>
              </p:ext>
            </p:extLst>
          </p:nvPr>
        </p:nvGraphicFramePr>
        <p:xfrm>
          <a:off x="1319820" y="2562475"/>
          <a:ext cx="4410075" cy="701675"/>
        </p:xfrm>
        <a:graphic>
          <a:graphicData uri="http://schemas.openxmlformats.org/presentationml/2006/ole">
            <mc:AlternateContent xmlns:mc="http://schemas.openxmlformats.org/markup-compatibility/2006">
              <mc:Choice xmlns:v="urn:schemas-microsoft-com:vml" Requires="v">
                <p:oleObj spid="_x0000_s48178" name="Equation" r:id="rId3" imgW="1435100" imgH="228600" progId="Equation.3">
                  <p:embed/>
                </p:oleObj>
              </mc:Choice>
              <mc:Fallback>
                <p:oleObj name="Equation" r:id="rId3" imgW="1435100" imgH="228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9820" y="2562475"/>
                        <a:ext cx="441007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7768" name="Group 8"/>
          <p:cNvGrpSpPr>
            <a:grpSpLocks/>
          </p:cNvGrpSpPr>
          <p:nvPr/>
        </p:nvGrpSpPr>
        <p:grpSpPr bwMode="auto">
          <a:xfrm>
            <a:off x="1489683" y="3186362"/>
            <a:ext cx="5510212" cy="3330575"/>
            <a:chOff x="695" y="1780"/>
            <a:chExt cx="3734" cy="2272"/>
          </a:xfrm>
        </p:grpSpPr>
        <p:grpSp>
          <p:nvGrpSpPr>
            <p:cNvPr id="48136" name="Group 9"/>
            <p:cNvGrpSpPr>
              <a:grpSpLocks/>
            </p:cNvGrpSpPr>
            <p:nvPr/>
          </p:nvGrpSpPr>
          <p:grpSpPr bwMode="auto">
            <a:xfrm>
              <a:off x="801" y="1780"/>
              <a:ext cx="3628" cy="2272"/>
              <a:chOff x="842" y="1743"/>
              <a:chExt cx="3538" cy="2196"/>
            </a:xfrm>
          </p:grpSpPr>
          <p:pic>
            <p:nvPicPr>
              <p:cNvPr id="4813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2" y="1743"/>
                <a:ext cx="3298" cy="2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8139" name="Group 11"/>
              <p:cNvGrpSpPr>
                <a:grpSpLocks/>
              </p:cNvGrpSpPr>
              <p:nvPr/>
            </p:nvGrpSpPr>
            <p:grpSpPr bwMode="auto">
              <a:xfrm>
                <a:off x="3494" y="2606"/>
                <a:ext cx="886" cy="611"/>
                <a:chOff x="2411" y="3168"/>
                <a:chExt cx="709" cy="528"/>
              </a:xfrm>
            </p:grpSpPr>
            <p:grpSp>
              <p:nvGrpSpPr>
                <p:cNvPr id="48147" name="Group 12"/>
                <p:cNvGrpSpPr>
                  <a:grpSpLocks/>
                </p:cNvGrpSpPr>
                <p:nvPr/>
              </p:nvGrpSpPr>
              <p:grpSpPr bwMode="auto">
                <a:xfrm>
                  <a:off x="2544" y="3168"/>
                  <a:ext cx="240" cy="528"/>
                  <a:chOff x="2448" y="1824"/>
                  <a:chExt cx="240" cy="528"/>
                </a:xfrm>
              </p:grpSpPr>
              <p:sp>
                <p:nvSpPr>
                  <p:cNvPr id="48150" name="Rectangle 13"/>
                  <p:cNvSpPr>
                    <a:spLocks noChangeArrowheads="1"/>
                  </p:cNvSpPr>
                  <p:nvPr/>
                </p:nvSpPr>
                <p:spPr bwMode="auto">
                  <a:xfrm>
                    <a:off x="2448" y="1824"/>
                    <a:ext cx="192" cy="5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51" name="Rectangle 14"/>
                  <p:cNvSpPr>
                    <a:spLocks noChangeArrowheads="1"/>
                  </p:cNvSpPr>
                  <p:nvPr/>
                </p:nvSpPr>
                <p:spPr bwMode="auto">
                  <a:xfrm>
                    <a:off x="2592" y="1920"/>
                    <a:ext cx="96" cy="24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8148" name="Text Box 15"/>
                <p:cNvSpPr txBox="1">
                  <a:spLocks noChangeArrowheads="1"/>
                </p:cNvSpPr>
                <p:nvPr/>
              </p:nvSpPr>
              <p:spPr bwMode="auto">
                <a:xfrm>
                  <a:off x="2411" y="3276"/>
                  <a:ext cx="590"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dirty="0">
                      <a:cs typeface="Times New Roman" pitchFamily="18" charset="0"/>
                    </a:rPr>
                    <a:t>Φ</a:t>
                  </a:r>
                  <a:r>
                    <a:rPr lang="en-US" altLang="zh-CN" dirty="0">
                      <a:cs typeface="Times New Roman" pitchFamily="18" charset="0"/>
                    </a:rPr>
                    <a:t>16</a:t>
                  </a:r>
                  <a:endParaRPr lang="en-US" altLang="zh-CN" i="1" dirty="0"/>
                </a:p>
              </p:txBody>
            </p:sp>
            <p:sp>
              <p:nvSpPr>
                <p:cNvPr id="48149" name="WordArt 16"/>
                <p:cNvSpPr>
                  <a:spLocks noChangeArrowheads="1" noChangeShapeType="1" noTextEdit="1"/>
                </p:cNvSpPr>
                <p:nvPr/>
              </p:nvSpPr>
              <p:spPr bwMode="auto">
                <a:xfrm>
                  <a:off x="2784" y="3216"/>
                  <a:ext cx="336" cy="288"/>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-0.05</a:t>
                  </a:r>
                </a:p>
                <a:p>
                  <a:pPr algn="ctr"/>
                  <a:r>
                    <a:rPr lang="en-US" altLang="zh-CN" sz="3600" kern="10">
                      <a:ln w="9525">
                        <a:solidFill>
                          <a:srgbClr val="000000"/>
                        </a:solidFill>
                        <a:round/>
                        <a:headEnd/>
                        <a:tailEnd/>
                      </a:ln>
                      <a:solidFill>
                        <a:srgbClr val="000000"/>
                      </a:solidFill>
                      <a:latin typeface="宋体"/>
                      <a:ea typeface="宋体"/>
                    </a:rPr>
                    <a:t>-0.12</a:t>
                  </a:r>
                  <a:endParaRPr lang="zh-CN" altLang="en-US" sz="3600" kern="10">
                    <a:ln w="9525">
                      <a:solidFill>
                        <a:srgbClr val="000000"/>
                      </a:solidFill>
                      <a:round/>
                      <a:headEnd/>
                      <a:tailEnd/>
                    </a:ln>
                    <a:solidFill>
                      <a:srgbClr val="000000"/>
                    </a:solidFill>
                    <a:latin typeface="宋体"/>
                    <a:ea typeface="宋体"/>
                  </a:endParaRPr>
                </a:p>
              </p:txBody>
            </p:sp>
          </p:grpSp>
          <p:sp>
            <p:nvSpPr>
              <p:cNvPr id="48140" name="Rectangle 17"/>
              <p:cNvSpPr>
                <a:spLocks noChangeArrowheads="1"/>
              </p:cNvSpPr>
              <p:nvPr/>
            </p:nvSpPr>
            <p:spPr bwMode="auto">
              <a:xfrm>
                <a:off x="2434" y="1912"/>
                <a:ext cx="531" cy="2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1" name="Text Box 18"/>
              <p:cNvSpPr txBox="1">
                <a:spLocks noChangeArrowheads="1"/>
              </p:cNvSpPr>
              <p:nvPr/>
            </p:nvSpPr>
            <p:spPr bwMode="auto">
              <a:xfrm>
                <a:off x="2434" y="1856"/>
                <a:ext cx="590" cy="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i="1">
                    <a:solidFill>
                      <a:srgbClr val="000000"/>
                    </a:solidFill>
                  </a:rPr>
                  <a:t>φ</a:t>
                </a:r>
                <a:r>
                  <a:rPr lang="en-US" altLang="zh-CN" sz="2000">
                    <a:solidFill>
                      <a:srgbClr val="000000"/>
                    </a:solidFill>
                  </a:rPr>
                  <a:t>0.1</a:t>
                </a:r>
                <a:r>
                  <a:rPr lang="en-US" altLang="zh-CN" sz="2000"/>
                  <a:t> </a:t>
                </a:r>
                <a:endParaRPr lang="zh-CN" altLang="en-US" sz="2000"/>
              </a:p>
            </p:txBody>
          </p:sp>
          <p:sp>
            <p:nvSpPr>
              <p:cNvPr id="48142" name="Rectangle 19"/>
              <p:cNvSpPr>
                <a:spLocks noChangeArrowheads="1"/>
              </p:cNvSpPr>
              <p:nvPr/>
            </p:nvSpPr>
            <p:spPr bwMode="auto">
              <a:xfrm>
                <a:off x="1746" y="3486"/>
                <a:ext cx="582" cy="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8143" name="Group 20"/>
              <p:cNvGrpSpPr>
                <a:grpSpLocks/>
              </p:cNvGrpSpPr>
              <p:nvPr/>
            </p:nvGrpSpPr>
            <p:grpSpPr bwMode="auto">
              <a:xfrm>
                <a:off x="1676" y="3498"/>
                <a:ext cx="724" cy="295"/>
                <a:chOff x="4790" y="1272"/>
                <a:chExt cx="724" cy="295"/>
              </a:xfrm>
            </p:grpSpPr>
            <p:sp>
              <p:nvSpPr>
                <p:cNvPr id="48144" name="AutoShape 21"/>
                <p:cNvSpPr>
                  <a:spLocks noChangeArrowheads="1"/>
                </p:cNvSpPr>
                <p:nvPr/>
              </p:nvSpPr>
              <p:spPr bwMode="auto">
                <a:xfrm rot="5400000">
                  <a:off x="4770" y="1296"/>
                  <a:ext cx="291" cy="252"/>
                </a:xfrm>
                <a:prstGeom prst="triangle">
                  <a:avLst>
                    <a:gd name="adj" fmla="val 50000"/>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145" name="Line 22"/>
                <p:cNvSpPr>
                  <a:spLocks noChangeShapeType="1"/>
                </p:cNvSpPr>
                <p:nvPr/>
              </p:nvSpPr>
              <p:spPr bwMode="auto">
                <a:xfrm>
                  <a:off x="5034" y="1422"/>
                  <a:ext cx="21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146" name="Rectangle 23"/>
                <p:cNvSpPr>
                  <a:spLocks noChangeArrowheads="1"/>
                </p:cNvSpPr>
                <p:nvPr/>
              </p:nvSpPr>
              <p:spPr bwMode="auto">
                <a:xfrm>
                  <a:off x="5232" y="1272"/>
                  <a:ext cx="282" cy="28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grpSp>
        </p:grpSp>
        <p:sp>
          <p:nvSpPr>
            <p:cNvPr id="48137" name="Line 24"/>
            <p:cNvSpPr>
              <a:spLocks noChangeShapeType="1"/>
            </p:cNvSpPr>
            <p:nvPr/>
          </p:nvSpPr>
          <p:spPr bwMode="auto">
            <a:xfrm>
              <a:off x="695" y="3011"/>
              <a:ext cx="2720" cy="0"/>
            </a:xfrm>
            <a:prstGeom prst="line">
              <a:avLst/>
            </a:prstGeom>
            <a:noFill/>
            <a:ln w="952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5" name="圆角矩形 24">
            <a:hlinkClick r:id="rId6"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7764"/>
                                        </p:tgtEl>
                                        <p:attrNameLst>
                                          <p:attrName>style.visibility</p:attrName>
                                        </p:attrNameLst>
                                      </p:cBhvr>
                                      <p:to>
                                        <p:strVal val="visible"/>
                                      </p:to>
                                    </p:set>
                                    <p:animEffect transition="in" filter="wipe(left)">
                                      <p:cBhvr>
                                        <p:cTn id="7" dur="300"/>
                                        <p:tgtEl>
                                          <p:spTgt spid="1177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7768"/>
                                        </p:tgtEl>
                                        <p:attrNameLst>
                                          <p:attrName>style.visibility</p:attrName>
                                        </p:attrNameLst>
                                      </p:cBhvr>
                                      <p:to>
                                        <p:strVal val="visible"/>
                                      </p:to>
                                    </p:set>
                                    <p:anim calcmode="lin" valueType="num">
                                      <p:cBhvr additive="base">
                                        <p:cTn id="12" dur="500" fill="hold"/>
                                        <p:tgtEl>
                                          <p:spTgt spid="117768"/>
                                        </p:tgtEl>
                                        <p:attrNameLst>
                                          <p:attrName>ppt_x</p:attrName>
                                        </p:attrNameLst>
                                      </p:cBhvr>
                                      <p:tavLst>
                                        <p:tav tm="0">
                                          <p:val>
                                            <p:strVal val="#ppt_x"/>
                                          </p:val>
                                        </p:tav>
                                        <p:tav tm="100000">
                                          <p:val>
                                            <p:strVal val="#ppt_x"/>
                                          </p:val>
                                        </p:tav>
                                      </p:tavLst>
                                    </p:anim>
                                    <p:anim calcmode="lin" valueType="num">
                                      <p:cBhvr additive="base">
                                        <p:cTn id="13" dur="500" fill="hold"/>
                                        <p:tgtEl>
                                          <p:spTgt spid="117768"/>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17765"/>
                                        </p:tgtEl>
                                        <p:attrNameLst>
                                          <p:attrName>style.visibility</p:attrName>
                                        </p:attrNameLst>
                                      </p:cBhvr>
                                      <p:to>
                                        <p:strVal val="visible"/>
                                      </p:to>
                                    </p:set>
                                    <p:animEffect transition="in" filter="wipe(left)">
                                      <p:cBhvr>
                                        <p:cTn id="18" dur="300"/>
                                        <p:tgtEl>
                                          <p:spTgt spid="11776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7766"/>
                                        </p:tgtEl>
                                        <p:attrNameLst>
                                          <p:attrName>style.visibility</p:attrName>
                                        </p:attrNameLst>
                                      </p:cBhvr>
                                      <p:to>
                                        <p:strVal val="visible"/>
                                      </p:to>
                                    </p:set>
                                    <p:animEffect transition="in" filter="wipe(left)">
                                      <p:cBhvr>
                                        <p:cTn id="23" dur="300"/>
                                        <p:tgtEl>
                                          <p:spTgt spid="11776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117767"/>
                                        </p:tgtEl>
                                        <p:attrNameLst>
                                          <p:attrName>style.visibility</p:attrName>
                                        </p:attrNameLst>
                                      </p:cBhvr>
                                      <p:to>
                                        <p:strVal val="visible"/>
                                      </p:to>
                                    </p:set>
                                    <p:animEffect transition="in" filter="wipe(left)">
                                      <p:cBhvr>
                                        <p:cTn id="28" dur="500"/>
                                        <p:tgtEl>
                                          <p:spTgt spid="11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4" grpId="0" autoUpdateAnimBg="0"/>
      <p:bldP spid="117765" grpId="0" autoUpdateAnimBg="0"/>
      <p:bldP spid="11776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EAB6A24C-5099-420D-845F-113FBCB67165}" type="slidenum">
              <a:rPr kumimoji="0" lang="zh-CN" altLang="en-US" sz="2000" smtClean="0">
                <a:solidFill>
                  <a:srgbClr val="0000FF"/>
                </a:solidFill>
              </a:rPr>
              <a:pPr eaLnBrk="1" hangingPunct="1"/>
              <a:t>45</a:t>
            </a:fld>
            <a:endParaRPr kumimoji="0" lang="en-US" altLang="zh-CN" sz="2000" smtClean="0">
              <a:solidFill>
                <a:srgbClr val="0000FF"/>
              </a:solidFill>
            </a:endParaRPr>
          </a:p>
        </p:txBody>
      </p:sp>
      <p:sp>
        <p:nvSpPr>
          <p:cNvPr id="118788" name="Text Box 4"/>
          <p:cNvSpPr txBox="1">
            <a:spLocks noChangeArrowheads="1"/>
          </p:cNvSpPr>
          <p:nvPr/>
        </p:nvSpPr>
        <p:spPr bwMode="auto">
          <a:xfrm>
            <a:off x="703263" y="1501775"/>
            <a:ext cx="6886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latin typeface="宋体" pitchFamily="2" charset="-122"/>
              </a:rPr>
              <a:t>作业: </a:t>
            </a:r>
            <a:r>
              <a:rPr lang="zh-CN" altLang="en-US" sz="2800" b="1"/>
              <a:t>思考题 3,  作业题</a:t>
            </a:r>
            <a:r>
              <a:rPr lang="en-US" altLang="zh-CN" sz="2800" b="1"/>
              <a:t>5</a:t>
            </a:r>
            <a:endParaRPr lang="en-US" altLang="zh-CN" sz="2800" b="1">
              <a:latin typeface="宋体" pitchFamily="2" charset="-122"/>
            </a:endParaRPr>
          </a:p>
        </p:txBody>
      </p:sp>
      <p:sp>
        <p:nvSpPr>
          <p:cNvPr id="5" name="圆角矩形 4">
            <a:hlinkClick r:id="rId2"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18788"/>
                                        </p:tgtEl>
                                        <p:attrNameLst>
                                          <p:attrName>style.visibility</p:attrName>
                                        </p:attrNameLst>
                                      </p:cBhvr>
                                      <p:to>
                                        <p:strVal val="visible"/>
                                      </p:to>
                                    </p:set>
                                    <p:animEffect transition="in" filter="wipe(left)">
                                      <p:cBhvr>
                                        <p:cTn id="7" dur="300"/>
                                        <p:tgtEl>
                                          <p:spTgt spid="118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28E57CC3-C943-4123-8AC2-8C15ABD0F14E}" type="slidenum">
              <a:rPr kumimoji="0" lang="zh-CN" altLang="en-US" sz="2000" smtClean="0">
                <a:solidFill>
                  <a:srgbClr val="0000FF"/>
                </a:solidFill>
              </a:rPr>
              <a:pPr eaLnBrk="1" hangingPunct="1"/>
              <a:t>46</a:t>
            </a:fld>
            <a:endParaRPr kumimoji="0" lang="en-US" altLang="zh-CN" sz="2000" smtClean="0">
              <a:solidFill>
                <a:srgbClr val="0000FF"/>
              </a:solidFill>
            </a:endParaRPr>
          </a:p>
        </p:txBody>
      </p:sp>
      <p:sp>
        <p:nvSpPr>
          <p:cNvPr id="28676" name="Text Box 4"/>
          <p:cNvSpPr txBox="1">
            <a:spLocks noChangeArrowheads="1"/>
          </p:cNvSpPr>
          <p:nvPr/>
        </p:nvSpPr>
        <p:spPr bwMode="auto">
          <a:xfrm>
            <a:off x="2308225" y="498527"/>
            <a:ext cx="4156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 作业题解释</a:t>
            </a:r>
          </a:p>
        </p:txBody>
      </p:sp>
      <p:sp>
        <p:nvSpPr>
          <p:cNvPr id="28677" name="Text Box 5"/>
          <p:cNvSpPr txBox="1">
            <a:spLocks noChangeArrowheads="1"/>
          </p:cNvSpPr>
          <p:nvPr/>
        </p:nvSpPr>
        <p:spPr bwMode="auto">
          <a:xfrm>
            <a:off x="633507" y="920647"/>
            <a:ext cx="7505945" cy="1495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2800" b="1" dirty="0"/>
              <a:t>       </a:t>
            </a:r>
            <a:r>
              <a:rPr lang="en-US" altLang="zh-CN" b="1" dirty="0"/>
              <a:t>5</a:t>
            </a:r>
            <a:r>
              <a:rPr lang="zh-CN" altLang="en-US" b="1" dirty="0"/>
              <a:t>. 图</a:t>
            </a:r>
            <a:r>
              <a:rPr lang="en-US" altLang="zh-CN" b="1" dirty="0" smtClean="0"/>
              <a:t>4.59</a:t>
            </a:r>
            <a:r>
              <a:rPr lang="zh-CN" altLang="en-US" b="1" dirty="0" smtClean="0"/>
              <a:t>中</a:t>
            </a:r>
            <a:r>
              <a:rPr lang="zh-CN" altLang="en-US" b="1" dirty="0"/>
              <a:t>的垂直度公差各遵守什公差原则或公差要求。说明它们的尺寸误差和几何误差的合格条件合格条件。若图（</a:t>
            </a:r>
            <a:r>
              <a:rPr lang="en-US" altLang="zh-CN" b="1" dirty="0"/>
              <a:t>b</a:t>
            </a:r>
            <a:r>
              <a:rPr lang="zh-CN" altLang="en-US" b="1" dirty="0"/>
              <a:t>）加工后测得尺寸为：</a:t>
            </a:r>
          </a:p>
        </p:txBody>
      </p:sp>
      <p:graphicFrame>
        <p:nvGraphicFramePr>
          <p:cNvPr id="28697" name="Object 25"/>
          <p:cNvGraphicFramePr>
            <a:graphicFrameLocks noChangeAspect="1"/>
          </p:cNvGraphicFramePr>
          <p:nvPr>
            <p:extLst>
              <p:ext uri="{D42A27DB-BD31-4B8C-83A1-F6EECF244321}">
                <p14:modId xmlns:p14="http://schemas.microsoft.com/office/powerpoint/2010/main" val="1370553764"/>
              </p:ext>
            </p:extLst>
          </p:nvPr>
        </p:nvGraphicFramePr>
        <p:xfrm>
          <a:off x="785704" y="2414485"/>
          <a:ext cx="7508311" cy="1048152"/>
        </p:xfrm>
        <a:graphic>
          <a:graphicData uri="http://schemas.openxmlformats.org/presentationml/2006/ole">
            <mc:AlternateContent xmlns:mc="http://schemas.openxmlformats.org/markup-compatibility/2006">
              <mc:Choice xmlns:v="urn:schemas-microsoft-com:vml" Requires="v">
                <p:oleObj spid="_x0000_s50210" name="公式" r:id="rId3" imgW="3276600" imgH="457200" progId="Equation.3">
                  <p:embed/>
                </p:oleObj>
              </mc:Choice>
              <mc:Fallback>
                <p:oleObj name="公式" r:id="rId3" imgW="3276600" imgH="457200"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04" y="2414485"/>
                        <a:ext cx="7508311" cy="1048152"/>
                      </a:xfrm>
                      <a:prstGeom prst="rect">
                        <a:avLst/>
                      </a:prstGeom>
                      <a:noFill/>
                      <a:ln>
                        <a:noFill/>
                      </a:ln>
                      <a:effectLst/>
                      <a:extLst/>
                    </p:spPr>
                  </p:pic>
                </p:oleObj>
              </mc:Fallback>
            </mc:AlternateContent>
          </a:graphicData>
        </a:graphic>
      </p:graphicFrame>
      <p:grpSp>
        <p:nvGrpSpPr>
          <p:cNvPr id="3" name="组合 2"/>
          <p:cNvGrpSpPr>
            <a:grpSpLocks/>
          </p:cNvGrpSpPr>
          <p:nvPr/>
        </p:nvGrpSpPr>
        <p:grpSpPr bwMode="auto">
          <a:xfrm>
            <a:off x="347663" y="3497847"/>
            <a:ext cx="8429625" cy="2940050"/>
            <a:chOff x="183511" y="3227696"/>
            <a:chExt cx="8430024" cy="2939911"/>
          </a:xfrm>
        </p:grpSpPr>
        <p:pic>
          <p:nvPicPr>
            <p:cNvPr id="5018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1" y="3227696"/>
              <a:ext cx="498157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84"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3314" y="3227696"/>
              <a:ext cx="1952625"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85"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70485" y="3252434"/>
              <a:ext cx="1543050"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6" name="TextBox 1"/>
            <p:cNvSpPr txBox="1">
              <a:spLocks noChangeArrowheads="1"/>
            </p:cNvSpPr>
            <p:nvPr/>
          </p:nvSpPr>
          <p:spPr bwMode="auto">
            <a:xfrm>
              <a:off x="2687115" y="5705942"/>
              <a:ext cx="33982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图</a:t>
              </a:r>
              <a:r>
                <a:rPr lang="en-US" altLang="zh-CN" b="1" dirty="0" smtClean="0"/>
                <a:t>4.59 </a:t>
              </a:r>
              <a:r>
                <a:rPr lang="zh-CN" altLang="en-US" b="1" dirty="0"/>
                <a:t>作业题</a:t>
              </a:r>
              <a:r>
                <a:rPr lang="en-US" altLang="zh-CN" b="1" dirty="0"/>
                <a:t>5</a:t>
              </a:r>
              <a:r>
                <a:rPr lang="zh-CN" altLang="en-US" b="1" dirty="0"/>
                <a:t>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8676"/>
                                        </p:tgtEl>
                                        <p:attrNameLst>
                                          <p:attrName>style.visibility</p:attrName>
                                        </p:attrNameLst>
                                      </p:cBhvr>
                                      <p:to>
                                        <p:strVal val="visible"/>
                                      </p:to>
                                    </p:set>
                                    <p:animEffect transition="in" filter="wipe(left)">
                                      <p:cBhvr>
                                        <p:cTn id="7" dur="300"/>
                                        <p:tgtEl>
                                          <p:spTgt spid="286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8677"/>
                                        </p:tgtEl>
                                        <p:attrNameLst>
                                          <p:attrName>style.visibility</p:attrName>
                                        </p:attrNameLst>
                                      </p:cBhvr>
                                      <p:to>
                                        <p:strVal val="visible"/>
                                      </p:to>
                                    </p:set>
                                    <p:animEffect transition="in" filter="wipe(left)">
                                      <p:cBhvr>
                                        <p:cTn id="12" dur="300"/>
                                        <p:tgtEl>
                                          <p:spTgt spid="2867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8697"/>
                                        </p:tgtEl>
                                        <p:attrNameLst>
                                          <p:attrName>style.visibility</p:attrName>
                                        </p:attrNameLst>
                                      </p:cBhvr>
                                      <p:to>
                                        <p:strVal val="visible"/>
                                      </p:to>
                                    </p:set>
                                    <p:animEffect transition="in" filter="wipe(left)">
                                      <p:cBhvr>
                                        <p:cTn id="17" dur="2000"/>
                                        <p:tgtEl>
                                          <p:spTgt spid="286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3500" fill="hold"/>
                                        <p:tgtEl>
                                          <p:spTgt spid="3"/>
                                        </p:tgtEl>
                                        <p:attrNameLst>
                                          <p:attrName>ppt_x</p:attrName>
                                        </p:attrNameLst>
                                      </p:cBhvr>
                                      <p:tavLst>
                                        <p:tav tm="0">
                                          <p:val>
                                            <p:strVal val="0-#ppt_w/2"/>
                                          </p:val>
                                        </p:tav>
                                        <p:tav tm="100000">
                                          <p:val>
                                            <p:strVal val="#ppt_x"/>
                                          </p:val>
                                        </p:tav>
                                      </p:tavLst>
                                    </p:anim>
                                    <p:anim calcmode="lin" valueType="num">
                                      <p:cBhvr additive="base">
                                        <p:cTn id="23" dur="3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P spid="28677"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C816AFA0-93EE-49BD-A16A-1F57F9672113}" type="slidenum">
              <a:rPr kumimoji="0" lang="zh-CN" altLang="en-US" sz="2000" smtClean="0">
                <a:solidFill>
                  <a:srgbClr val="0000FF"/>
                </a:solidFill>
              </a:rPr>
              <a:pPr eaLnBrk="1" hangingPunct="1"/>
              <a:t>47</a:t>
            </a:fld>
            <a:endParaRPr kumimoji="0" lang="en-US" altLang="zh-CN" sz="2000" smtClean="0">
              <a:solidFill>
                <a:srgbClr val="0000FF"/>
              </a:solidFill>
            </a:endParaRPr>
          </a:p>
        </p:txBody>
      </p:sp>
      <p:sp>
        <p:nvSpPr>
          <p:cNvPr id="73733" name="Text Box 1029"/>
          <p:cNvSpPr txBox="1">
            <a:spLocks noChangeArrowheads="1"/>
          </p:cNvSpPr>
          <p:nvPr/>
        </p:nvSpPr>
        <p:spPr bwMode="auto">
          <a:xfrm>
            <a:off x="942316" y="2601131"/>
            <a:ext cx="38687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其合格条件是：</a:t>
            </a:r>
          </a:p>
        </p:txBody>
      </p:sp>
      <p:sp>
        <p:nvSpPr>
          <p:cNvPr id="73734" name="Text Box 1030"/>
          <p:cNvSpPr txBox="1">
            <a:spLocks noChangeArrowheads="1"/>
          </p:cNvSpPr>
          <p:nvPr/>
        </p:nvSpPr>
        <p:spPr bwMode="auto">
          <a:xfrm>
            <a:off x="942316" y="1833196"/>
            <a:ext cx="4262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其公差原则是：</a:t>
            </a:r>
          </a:p>
        </p:txBody>
      </p:sp>
      <p:pic>
        <p:nvPicPr>
          <p:cNvPr id="73735" name="Picture 10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2438" y="766763"/>
            <a:ext cx="3222625"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3735"/>
                                        </p:tgtEl>
                                        <p:attrNameLst>
                                          <p:attrName>style.visibility</p:attrName>
                                        </p:attrNameLst>
                                      </p:cBhvr>
                                      <p:to>
                                        <p:strVal val="visible"/>
                                      </p:to>
                                    </p:set>
                                    <p:anim calcmode="lin" valueType="num">
                                      <p:cBhvr additive="base">
                                        <p:cTn id="7" dur="500" fill="hold"/>
                                        <p:tgtEl>
                                          <p:spTgt spid="73735"/>
                                        </p:tgtEl>
                                        <p:attrNameLst>
                                          <p:attrName>ppt_x</p:attrName>
                                        </p:attrNameLst>
                                      </p:cBhvr>
                                      <p:tavLst>
                                        <p:tav tm="0">
                                          <p:val>
                                            <p:strVal val="1+#ppt_w/2"/>
                                          </p:val>
                                        </p:tav>
                                        <p:tav tm="100000">
                                          <p:val>
                                            <p:strVal val="#ppt_x"/>
                                          </p:val>
                                        </p:tav>
                                      </p:tavLst>
                                    </p:anim>
                                    <p:anim calcmode="lin" valueType="num">
                                      <p:cBhvr additive="base">
                                        <p:cTn id="8" dur="500" fill="hold"/>
                                        <p:tgtEl>
                                          <p:spTgt spid="7373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73734"/>
                                        </p:tgtEl>
                                        <p:attrNameLst>
                                          <p:attrName>style.visibility</p:attrName>
                                        </p:attrNameLst>
                                      </p:cBhvr>
                                      <p:to>
                                        <p:strVal val="visible"/>
                                      </p:to>
                                    </p:set>
                                    <p:animEffect transition="in" filter="wipe(left)">
                                      <p:cBhvr>
                                        <p:cTn id="13" dur="300"/>
                                        <p:tgtEl>
                                          <p:spTgt spid="7373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3733"/>
                                        </p:tgtEl>
                                        <p:attrNameLst>
                                          <p:attrName>style.visibility</p:attrName>
                                        </p:attrNameLst>
                                      </p:cBhvr>
                                      <p:to>
                                        <p:strVal val="visible"/>
                                      </p:to>
                                    </p:set>
                                    <p:animEffect transition="in" filter="wipe(left)">
                                      <p:cBhvr>
                                        <p:cTn id="18" dur="3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autoUpdateAnimBg="0"/>
      <p:bldP spid="73734"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223424B1-7F1C-42C5-8F6E-F4903890AA9A}" type="slidenum">
              <a:rPr kumimoji="0" lang="zh-CN" altLang="en-US" sz="2000" smtClean="0">
                <a:solidFill>
                  <a:srgbClr val="0000FF"/>
                </a:solidFill>
              </a:rPr>
              <a:pPr eaLnBrk="1" hangingPunct="1"/>
              <a:t>48</a:t>
            </a:fld>
            <a:endParaRPr kumimoji="0" lang="en-US" altLang="zh-CN" sz="2000" smtClean="0">
              <a:solidFill>
                <a:srgbClr val="0000FF"/>
              </a:solidFill>
            </a:endParaRPr>
          </a:p>
        </p:txBody>
      </p:sp>
      <p:sp>
        <p:nvSpPr>
          <p:cNvPr id="71687" name="Text Box 1031"/>
          <p:cNvSpPr txBox="1">
            <a:spLocks noChangeArrowheads="1"/>
          </p:cNvSpPr>
          <p:nvPr/>
        </p:nvSpPr>
        <p:spPr bwMode="auto">
          <a:xfrm>
            <a:off x="786800" y="2196295"/>
            <a:ext cx="40655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其合格条件是：</a:t>
            </a:r>
          </a:p>
        </p:txBody>
      </p:sp>
      <p:sp>
        <p:nvSpPr>
          <p:cNvPr id="71688" name="Text Box 1032"/>
          <p:cNvSpPr txBox="1">
            <a:spLocks noChangeArrowheads="1"/>
          </p:cNvSpPr>
          <p:nvPr/>
        </p:nvSpPr>
        <p:spPr bwMode="auto">
          <a:xfrm>
            <a:off x="796325" y="1361317"/>
            <a:ext cx="300294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其公差要求是：</a:t>
            </a:r>
          </a:p>
        </p:txBody>
      </p:sp>
      <p:pic>
        <p:nvPicPr>
          <p:cNvPr id="71689" name="Picture 10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2488" y="747713"/>
            <a:ext cx="3756025" cy="531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1690" name="Object 1034"/>
          <p:cNvGraphicFramePr>
            <a:graphicFrameLocks noChangeAspect="1"/>
          </p:cNvGraphicFramePr>
          <p:nvPr>
            <p:extLst>
              <p:ext uri="{D42A27DB-BD31-4B8C-83A1-F6EECF244321}">
                <p14:modId xmlns:p14="http://schemas.microsoft.com/office/powerpoint/2010/main" val="2950298302"/>
              </p:ext>
            </p:extLst>
          </p:nvPr>
        </p:nvGraphicFramePr>
        <p:xfrm>
          <a:off x="542770" y="3127151"/>
          <a:ext cx="3948112" cy="1573213"/>
        </p:xfrm>
        <a:graphic>
          <a:graphicData uri="http://schemas.openxmlformats.org/presentationml/2006/ole">
            <mc:AlternateContent xmlns:mc="http://schemas.openxmlformats.org/markup-compatibility/2006">
              <mc:Choice xmlns:v="urn:schemas-microsoft-com:vml" Requires="v">
                <p:oleObj spid="_x0000_s52253" name="公式" r:id="rId4" imgW="1688367" imgH="672808" progId="Equation.3">
                  <p:embed/>
                </p:oleObj>
              </mc:Choice>
              <mc:Fallback>
                <p:oleObj name="公式" r:id="rId4" imgW="1688367" imgH="672808" progId="Equation.3">
                  <p:embed/>
                  <p:pic>
                    <p:nvPicPr>
                      <p:cNvPr id="0" name="Object 10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770" y="3127151"/>
                        <a:ext cx="3948112" cy="157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1689"/>
                                        </p:tgtEl>
                                        <p:attrNameLst>
                                          <p:attrName>style.visibility</p:attrName>
                                        </p:attrNameLst>
                                      </p:cBhvr>
                                      <p:to>
                                        <p:strVal val="visible"/>
                                      </p:to>
                                    </p:set>
                                    <p:anim calcmode="lin" valueType="num">
                                      <p:cBhvr additive="base">
                                        <p:cTn id="7" dur="500" fill="hold"/>
                                        <p:tgtEl>
                                          <p:spTgt spid="71689"/>
                                        </p:tgtEl>
                                        <p:attrNameLst>
                                          <p:attrName>ppt_x</p:attrName>
                                        </p:attrNameLst>
                                      </p:cBhvr>
                                      <p:tavLst>
                                        <p:tav tm="0">
                                          <p:val>
                                            <p:strVal val="1+#ppt_w/2"/>
                                          </p:val>
                                        </p:tav>
                                        <p:tav tm="100000">
                                          <p:val>
                                            <p:strVal val="#ppt_x"/>
                                          </p:val>
                                        </p:tav>
                                      </p:tavLst>
                                    </p:anim>
                                    <p:anim calcmode="lin" valueType="num">
                                      <p:cBhvr additive="base">
                                        <p:cTn id="8" dur="500" fill="hold"/>
                                        <p:tgtEl>
                                          <p:spTgt spid="7168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71688"/>
                                        </p:tgtEl>
                                        <p:attrNameLst>
                                          <p:attrName>style.visibility</p:attrName>
                                        </p:attrNameLst>
                                      </p:cBhvr>
                                      <p:to>
                                        <p:strVal val="visible"/>
                                      </p:to>
                                    </p:set>
                                    <p:animEffect transition="in" filter="wipe(left)">
                                      <p:cBhvr>
                                        <p:cTn id="13" dur="300"/>
                                        <p:tgtEl>
                                          <p:spTgt spid="7168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71687"/>
                                        </p:tgtEl>
                                        <p:attrNameLst>
                                          <p:attrName>style.visibility</p:attrName>
                                        </p:attrNameLst>
                                      </p:cBhvr>
                                      <p:to>
                                        <p:strVal val="visible"/>
                                      </p:to>
                                    </p:set>
                                    <p:animEffect transition="in" filter="wipe(left)">
                                      <p:cBhvr>
                                        <p:cTn id="18" dur="300"/>
                                        <p:tgtEl>
                                          <p:spTgt spid="7168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nodeType="clickEffect">
                                  <p:stCondLst>
                                    <p:cond delay="0"/>
                                  </p:stCondLst>
                                  <p:childTnLst>
                                    <p:set>
                                      <p:cBhvr>
                                        <p:cTn id="22" dur="1" fill="hold">
                                          <p:stCondLst>
                                            <p:cond delay="0"/>
                                          </p:stCondLst>
                                        </p:cTn>
                                        <p:tgtEl>
                                          <p:spTgt spid="71690"/>
                                        </p:tgtEl>
                                        <p:attrNameLst>
                                          <p:attrName>style.visibility</p:attrName>
                                        </p:attrNameLst>
                                      </p:cBhvr>
                                      <p:to>
                                        <p:strVal val="visible"/>
                                      </p:to>
                                    </p:set>
                                    <p:anim calcmode="lin" valueType="num">
                                      <p:cBhvr additive="base">
                                        <p:cTn id="23" dur="2000" fill="hold"/>
                                        <p:tgtEl>
                                          <p:spTgt spid="71690"/>
                                        </p:tgtEl>
                                        <p:attrNameLst>
                                          <p:attrName>ppt_x</p:attrName>
                                        </p:attrNameLst>
                                      </p:cBhvr>
                                      <p:tavLst>
                                        <p:tav tm="0">
                                          <p:val>
                                            <p:strVal val="0-#ppt_w/2"/>
                                          </p:val>
                                        </p:tav>
                                        <p:tav tm="100000">
                                          <p:val>
                                            <p:strVal val="#ppt_x"/>
                                          </p:val>
                                        </p:tav>
                                      </p:tavLst>
                                    </p:anim>
                                    <p:anim calcmode="lin" valueType="num">
                                      <p:cBhvr additive="base">
                                        <p:cTn id="24" dur="2000" fill="hold"/>
                                        <p:tgtEl>
                                          <p:spTgt spid="716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7" grpId="0" autoUpdateAnimBg="0"/>
      <p:bldP spid="71688"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DC3D982-1850-4EF2-894A-D8183521E473}" type="slidenum">
              <a:rPr kumimoji="0" lang="zh-CN" altLang="en-US" sz="2000" smtClean="0">
                <a:solidFill>
                  <a:srgbClr val="0000FF"/>
                </a:solidFill>
              </a:rPr>
              <a:pPr eaLnBrk="1" hangingPunct="1"/>
              <a:t>49</a:t>
            </a:fld>
            <a:endParaRPr kumimoji="0" lang="en-US" altLang="zh-CN" sz="2000" smtClean="0">
              <a:solidFill>
                <a:srgbClr val="0000FF"/>
              </a:solidFill>
            </a:endParaRPr>
          </a:p>
        </p:txBody>
      </p:sp>
      <p:sp>
        <p:nvSpPr>
          <p:cNvPr id="38920" name="Text Box 8"/>
          <p:cNvSpPr txBox="1">
            <a:spLocks noChangeArrowheads="1"/>
          </p:cNvSpPr>
          <p:nvPr/>
        </p:nvSpPr>
        <p:spPr bwMode="auto">
          <a:xfrm>
            <a:off x="771643" y="1629157"/>
            <a:ext cx="3886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其公差要求是：</a:t>
            </a:r>
          </a:p>
        </p:txBody>
      </p:sp>
      <p:sp>
        <p:nvSpPr>
          <p:cNvPr id="38921" name="Text Box 9"/>
          <p:cNvSpPr txBox="1">
            <a:spLocks noChangeArrowheads="1"/>
          </p:cNvSpPr>
          <p:nvPr/>
        </p:nvSpPr>
        <p:spPr bwMode="auto">
          <a:xfrm>
            <a:off x="771643" y="3015044"/>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其合格条件是：</a:t>
            </a:r>
          </a:p>
        </p:txBody>
      </p:sp>
      <p:pic>
        <p:nvPicPr>
          <p:cNvPr id="38923"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1888" y="414338"/>
            <a:ext cx="4424362" cy="605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38923"/>
                                        </p:tgtEl>
                                        <p:attrNameLst>
                                          <p:attrName>style.visibility</p:attrName>
                                        </p:attrNameLst>
                                      </p:cBhvr>
                                      <p:to>
                                        <p:strVal val="visible"/>
                                      </p:to>
                                    </p:set>
                                    <p:anim calcmode="lin" valueType="num">
                                      <p:cBhvr additive="base">
                                        <p:cTn id="7" dur="500" fill="hold"/>
                                        <p:tgtEl>
                                          <p:spTgt spid="38923"/>
                                        </p:tgtEl>
                                        <p:attrNameLst>
                                          <p:attrName>ppt_x</p:attrName>
                                        </p:attrNameLst>
                                      </p:cBhvr>
                                      <p:tavLst>
                                        <p:tav tm="0">
                                          <p:val>
                                            <p:strVal val="1+#ppt_w/2"/>
                                          </p:val>
                                        </p:tav>
                                        <p:tav tm="100000">
                                          <p:val>
                                            <p:strVal val="#ppt_x"/>
                                          </p:val>
                                        </p:tav>
                                      </p:tavLst>
                                    </p:anim>
                                    <p:anim calcmode="lin" valueType="num">
                                      <p:cBhvr additive="base">
                                        <p:cTn id="8" dur="500" fill="hold"/>
                                        <p:tgtEl>
                                          <p:spTgt spid="3892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38920"/>
                                        </p:tgtEl>
                                        <p:attrNameLst>
                                          <p:attrName>style.visibility</p:attrName>
                                        </p:attrNameLst>
                                      </p:cBhvr>
                                      <p:to>
                                        <p:strVal val="visible"/>
                                      </p:to>
                                    </p:set>
                                    <p:animEffect transition="in" filter="wipe(left)">
                                      <p:cBhvr>
                                        <p:cTn id="13" dur="300"/>
                                        <p:tgtEl>
                                          <p:spTgt spid="3892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38921"/>
                                        </p:tgtEl>
                                        <p:attrNameLst>
                                          <p:attrName>style.visibility</p:attrName>
                                        </p:attrNameLst>
                                      </p:cBhvr>
                                      <p:to>
                                        <p:strVal val="visible"/>
                                      </p:to>
                                    </p:set>
                                    <p:animEffect transition="in" filter="wipe(left)">
                                      <p:cBhvr>
                                        <p:cTn id="18" dur="3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autoUpdateAnimBg="0"/>
      <p:bldP spid="3892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5F567C20-EAFF-454B-A6C7-5BC7D79EF13F}" type="slidenum">
              <a:rPr kumimoji="0" lang="zh-CN" altLang="en-US" sz="2000" smtClean="0">
                <a:solidFill>
                  <a:srgbClr val="0000FF"/>
                </a:solidFill>
              </a:rPr>
              <a:pPr eaLnBrk="1" hangingPunct="1"/>
              <a:t>5</a:t>
            </a:fld>
            <a:endParaRPr kumimoji="0" lang="en-US" altLang="zh-CN" sz="2000" smtClean="0">
              <a:solidFill>
                <a:srgbClr val="0000FF"/>
              </a:solidFill>
            </a:endParaRPr>
          </a:p>
        </p:txBody>
      </p:sp>
      <p:sp>
        <p:nvSpPr>
          <p:cNvPr id="84996" name="Text Box 4"/>
          <p:cNvSpPr txBox="1">
            <a:spLocks noChangeArrowheads="1"/>
          </p:cNvSpPr>
          <p:nvPr/>
        </p:nvSpPr>
        <p:spPr bwMode="auto">
          <a:xfrm>
            <a:off x="762810" y="575215"/>
            <a:ext cx="7388225"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        对于关联要素，体现其体外作用尺寸理想面的轴线（或中心平面）必须与基准保持图样上规定的方向或位置关系。</a:t>
            </a:r>
          </a:p>
        </p:txBody>
      </p:sp>
      <p:grpSp>
        <p:nvGrpSpPr>
          <p:cNvPr id="85004" name="Group 12"/>
          <p:cNvGrpSpPr>
            <a:grpSpLocks/>
          </p:cNvGrpSpPr>
          <p:nvPr/>
        </p:nvGrpSpPr>
        <p:grpSpPr bwMode="auto">
          <a:xfrm>
            <a:off x="858838" y="1854426"/>
            <a:ext cx="7427912" cy="3636963"/>
            <a:chOff x="541" y="1203"/>
            <a:chExt cx="4679" cy="2291"/>
          </a:xfrm>
        </p:grpSpPr>
        <p:grpSp>
          <p:nvGrpSpPr>
            <p:cNvPr id="7174" name="Group 10"/>
            <p:cNvGrpSpPr>
              <a:grpSpLocks/>
            </p:cNvGrpSpPr>
            <p:nvPr/>
          </p:nvGrpSpPr>
          <p:grpSpPr bwMode="auto">
            <a:xfrm>
              <a:off x="541" y="1203"/>
              <a:ext cx="4679" cy="2291"/>
              <a:chOff x="541" y="1243"/>
              <a:chExt cx="4679" cy="2291"/>
            </a:xfrm>
          </p:grpSpPr>
          <p:pic>
            <p:nvPicPr>
              <p:cNvPr id="717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 y="1243"/>
                <a:ext cx="4679" cy="2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7" name="Text Box 6"/>
              <p:cNvSpPr txBox="1">
                <a:spLocks noChangeArrowheads="1"/>
              </p:cNvSpPr>
              <p:nvPr/>
            </p:nvSpPr>
            <p:spPr bwMode="auto">
              <a:xfrm>
                <a:off x="1002" y="3284"/>
                <a:ext cx="103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r" eaLnBrk="1" hangingPunct="1"/>
                <a:r>
                  <a:rPr lang="zh-CN" altLang="en-US" sz="2000" b="1"/>
                  <a:t>图</a:t>
                </a:r>
                <a:r>
                  <a:rPr lang="en-US" altLang="zh-CN" sz="2000" b="1"/>
                  <a:t>4.27</a:t>
                </a:r>
              </a:p>
            </p:txBody>
          </p:sp>
          <p:sp>
            <p:nvSpPr>
              <p:cNvPr id="7178" name="Line 7"/>
              <p:cNvSpPr>
                <a:spLocks noChangeShapeType="1"/>
              </p:cNvSpPr>
              <p:nvPr/>
            </p:nvSpPr>
            <p:spPr bwMode="auto">
              <a:xfrm>
                <a:off x="3415" y="2376"/>
                <a:ext cx="0" cy="134"/>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9" name="Line 8"/>
              <p:cNvSpPr>
                <a:spLocks noChangeShapeType="1"/>
              </p:cNvSpPr>
              <p:nvPr/>
            </p:nvSpPr>
            <p:spPr bwMode="auto">
              <a:xfrm>
                <a:off x="3312" y="2510"/>
                <a:ext cx="103"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175" name="Line 11"/>
            <p:cNvSpPr>
              <a:spLocks noChangeShapeType="1"/>
            </p:cNvSpPr>
            <p:nvPr/>
          </p:nvSpPr>
          <p:spPr bwMode="auto">
            <a:xfrm>
              <a:off x="5103" y="1810"/>
              <a:ext cx="0" cy="1019"/>
            </a:xfrm>
            <a:prstGeom prst="line">
              <a:avLst/>
            </a:prstGeom>
            <a:noFill/>
            <a:ln w="38100">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5005" name="AutoShape 13"/>
          <p:cNvSpPr>
            <a:spLocks noChangeArrowheads="1"/>
          </p:cNvSpPr>
          <p:nvPr/>
        </p:nvSpPr>
        <p:spPr bwMode="auto">
          <a:xfrm>
            <a:off x="5421313" y="5264073"/>
            <a:ext cx="2094177" cy="825313"/>
          </a:xfrm>
          <a:prstGeom prst="wedgeEllipseCallout">
            <a:avLst>
              <a:gd name="adj1" fmla="val 71749"/>
              <a:gd name="adj2" fmla="val -221076"/>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800" b="1" dirty="0"/>
              <a:t>关联要素体外作用尺寸</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wipe(left)">
                                      <p:cBhvr>
                                        <p:cTn id="7" dur="2000"/>
                                        <p:tgtEl>
                                          <p:spTgt spid="849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85004"/>
                                        </p:tgtEl>
                                        <p:attrNameLst>
                                          <p:attrName>style.visibility</p:attrName>
                                        </p:attrNameLst>
                                      </p:cBhvr>
                                      <p:to>
                                        <p:strVal val="visible"/>
                                      </p:to>
                                    </p:set>
                                    <p:anim calcmode="lin" valueType="num">
                                      <p:cBhvr additive="base">
                                        <p:cTn id="12" dur="2000" fill="hold"/>
                                        <p:tgtEl>
                                          <p:spTgt spid="85004"/>
                                        </p:tgtEl>
                                        <p:attrNameLst>
                                          <p:attrName>ppt_x</p:attrName>
                                        </p:attrNameLst>
                                      </p:cBhvr>
                                      <p:tavLst>
                                        <p:tav tm="0">
                                          <p:val>
                                            <p:strVal val="#ppt_x"/>
                                          </p:val>
                                        </p:tav>
                                        <p:tav tm="100000">
                                          <p:val>
                                            <p:strVal val="#ppt_x"/>
                                          </p:val>
                                        </p:tav>
                                      </p:tavLst>
                                    </p:anim>
                                    <p:anim calcmode="lin" valueType="num">
                                      <p:cBhvr additive="base">
                                        <p:cTn id="13" dur="2000" fill="hold"/>
                                        <p:tgtEl>
                                          <p:spTgt spid="8500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5005"/>
                                        </p:tgtEl>
                                        <p:attrNameLst>
                                          <p:attrName>style.visibility</p:attrName>
                                        </p:attrNameLst>
                                      </p:cBhvr>
                                      <p:to>
                                        <p:strVal val="visible"/>
                                      </p:to>
                                    </p:set>
                                    <p:animEffect transition="in" filter="wipe(down)">
                                      <p:cBhvr>
                                        <p:cTn id="18" dur="2000"/>
                                        <p:tgtEl>
                                          <p:spTgt spid="85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8500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AFD95D12-2AA1-4552-8338-53FE11985FD3}" type="slidenum">
              <a:rPr kumimoji="0" lang="zh-CN" altLang="en-US" sz="2000" smtClean="0">
                <a:solidFill>
                  <a:srgbClr val="0000FF"/>
                </a:solidFill>
              </a:rPr>
              <a:pPr eaLnBrk="1" hangingPunct="1"/>
              <a:t>50</a:t>
            </a:fld>
            <a:endParaRPr kumimoji="0" lang="en-US" altLang="zh-CN" sz="2000" smtClean="0">
              <a:solidFill>
                <a:srgbClr val="0000FF"/>
              </a:solidFill>
            </a:endParaRPr>
          </a:p>
        </p:txBody>
      </p:sp>
      <p:sp>
        <p:nvSpPr>
          <p:cNvPr id="40966" name="Text Box 6"/>
          <p:cNvSpPr txBox="1">
            <a:spLocks noChangeArrowheads="1"/>
          </p:cNvSpPr>
          <p:nvPr/>
        </p:nvSpPr>
        <p:spPr bwMode="auto">
          <a:xfrm>
            <a:off x="626799" y="3089275"/>
            <a:ext cx="38020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其合格条件是：</a:t>
            </a:r>
          </a:p>
        </p:txBody>
      </p:sp>
      <p:sp>
        <p:nvSpPr>
          <p:cNvPr id="40967" name="Text Box 7"/>
          <p:cNvSpPr txBox="1">
            <a:spLocks noChangeArrowheads="1"/>
          </p:cNvSpPr>
          <p:nvPr/>
        </p:nvSpPr>
        <p:spPr bwMode="auto">
          <a:xfrm>
            <a:off x="626799" y="2063996"/>
            <a:ext cx="4187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其公差要求是：</a:t>
            </a:r>
          </a:p>
        </p:txBody>
      </p:sp>
      <p:pic>
        <p:nvPicPr>
          <p:cNvPr id="40969"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419100"/>
            <a:ext cx="4264025" cy="566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40969"/>
                                        </p:tgtEl>
                                        <p:attrNameLst>
                                          <p:attrName>style.visibility</p:attrName>
                                        </p:attrNameLst>
                                      </p:cBhvr>
                                      <p:to>
                                        <p:strVal val="visible"/>
                                      </p:to>
                                    </p:set>
                                    <p:anim calcmode="lin" valueType="num">
                                      <p:cBhvr additive="base">
                                        <p:cTn id="7" dur="500" fill="hold"/>
                                        <p:tgtEl>
                                          <p:spTgt spid="40969"/>
                                        </p:tgtEl>
                                        <p:attrNameLst>
                                          <p:attrName>ppt_x</p:attrName>
                                        </p:attrNameLst>
                                      </p:cBhvr>
                                      <p:tavLst>
                                        <p:tav tm="0">
                                          <p:val>
                                            <p:strVal val="1+#ppt_w/2"/>
                                          </p:val>
                                        </p:tav>
                                        <p:tav tm="100000">
                                          <p:val>
                                            <p:strVal val="#ppt_x"/>
                                          </p:val>
                                        </p:tav>
                                      </p:tavLst>
                                    </p:anim>
                                    <p:anim calcmode="lin" valueType="num">
                                      <p:cBhvr additive="base">
                                        <p:cTn id="8" dur="500" fill="hold"/>
                                        <p:tgtEl>
                                          <p:spTgt spid="4096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40967"/>
                                        </p:tgtEl>
                                        <p:attrNameLst>
                                          <p:attrName>style.visibility</p:attrName>
                                        </p:attrNameLst>
                                      </p:cBhvr>
                                      <p:to>
                                        <p:strVal val="visible"/>
                                      </p:to>
                                    </p:set>
                                    <p:animEffect transition="in" filter="wipe(left)">
                                      <p:cBhvr>
                                        <p:cTn id="13" dur="300"/>
                                        <p:tgtEl>
                                          <p:spTgt spid="4096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0966"/>
                                        </p:tgtEl>
                                        <p:attrNameLst>
                                          <p:attrName>style.visibility</p:attrName>
                                        </p:attrNameLst>
                                      </p:cBhvr>
                                      <p:to>
                                        <p:strVal val="visible"/>
                                      </p:to>
                                    </p:set>
                                    <p:animEffect transition="in" filter="wipe(left)">
                                      <p:cBhvr>
                                        <p:cTn id="18" dur="3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autoUpdateAnimBg="0"/>
      <p:bldP spid="40967"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3321A5F-448F-4BA4-8EBD-E39CDA409A2E}" type="slidenum">
              <a:rPr kumimoji="0" lang="zh-CN" altLang="en-US" sz="2000" smtClean="0">
                <a:solidFill>
                  <a:srgbClr val="0000FF"/>
                </a:solidFill>
              </a:rPr>
              <a:pPr eaLnBrk="1" hangingPunct="1"/>
              <a:t>51</a:t>
            </a:fld>
            <a:endParaRPr kumimoji="0" lang="en-US" altLang="zh-CN" sz="2000" smtClean="0">
              <a:solidFill>
                <a:srgbClr val="0000FF"/>
              </a:solidFill>
            </a:endParaRPr>
          </a:p>
        </p:txBody>
      </p:sp>
      <p:sp>
        <p:nvSpPr>
          <p:cNvPr id="41989" name="Text Box 5"/>
          <p:cNvSpPr txBox="1">
            <a:spLocks noChangeArrowheads="1"/>
          </p:cNvSpPr>
          <p:nvPr/>
        </p:nvSpPr>
        <p:spPr bwMode="auto">
          <a:xfrm>
            <a:off x="742173" y="2987675"/>
            <a:ext cx="38020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t>其合格条件是：</a:t>
            </a:r>
          </a:p>
        </p:txBody>
      </p:sp>
      <p:sp>
        <p:nvSpPr>
          <p:cNvPr id="41990" name="Text Box 6"/>
          <p:cNvSpPr txBox="1">
            <a:spLocks noChangeArrowheads="1"/>
          </p:cNvSpPr>
          <p:nvPr/>
        </p:nvSpPr>
        <p:spPr bwMode="auto">
          <a:xfrm>
            <a:off x="742173" y="1844351"/>
            <a:ext cx="4187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其公差要求是：</a:t>
            </a:r>
          </a:p>
        </p:txBody>
      </p:sp>
      <p:pic>
        <p:nvPicPr>
          <p:cNvPr id="41993"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6650" y="381000"/>
            <a:ext cx="4027488"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a:hlinkClick r:id="rId3" action="ppaction://hlinksldjump"/>
          </p:cNvPr>
          <p:cNvSpPr/>
          <p:nvPr/>
        </p:nvSpPr>
        <p:spPr bwMode="auto">
          <a:xfrm>
            <a:off x="7124131" y="6241863"/>
            <a:ext cx="1612395" cy="578224"/>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41993"/>
                                        </p:tgtEl>
                                        <p:attrNameLst>
                                          <p:attrName>style.visibility</p:attrName>
                                        </p:attrNameLst>
                                      </p:cBhvr>
                                      <p:to>
                                        <p:strVal val="visible"/>
                                      </p:to>
                                    </p:set>
                                    <p:anim calcmode="lin" valueType="num">
                                      <p:cBhvr additive="base">
                                        <p:cTn id="7" dur="500" fill="hold"/>
                                        <p:tgtEl>
                                          <p:spTgt spid="41993"/>
                                        </p:tgtEl>
                                        <p:attrNameLst>
                                          <p:attrName>ppt_x</p:attrName>
                                        </p:attrNameLst>
                                      </p:cBhvr>
                                      <p:tavLst>
                                        <p:tav tm="0">
                                          <p:val>
                                            <p:strVal val="1+#ppt_w/2"/>
                                          </p:val>
                                        </p:tav>
                                        <p:tav tm="100000">
                                          <p:val>
                                            <p:strVal val="#ppt_x"/>
                                          </p:val>
                                        </p:tav>
                                      </p:tavLst>
                                    </p:anim>
                                    <p:anim calcmode="lin" valueType="num">
                                      <p:cBhvr additive="base">
                                        <p:cTn id="8" dur="500" fill="hold"/>
                                        <p:tgtEl>
                                          <p:spTgt spid="419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41990"/>
                                        </p:tgtEl>
                                        <p:attrNameLst>
                                          <p:attrName>style.visibility</p:attrName>
                                        </p:attrNameLst>
                                      </p:cBhvr>
                                      <p:to>
                                        <p:strVal val="visible"/>
                                      </p:to>
                                    </p:set>
                                    <p:animEffect transition="in" filter="wipe(left)">
                                      <p:cBhvr>
                                        <p:cTn id="13" dur="300"/>
                                        <p:tgtEl>
                                          <p:spTgt spid="419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41989"/>
                                        </p:tgtEl>
                                        <p:attrNameLst>
                                          <p:attrName>style.visibility</p:attrName>
                                        </p:attrNameLst>
                                      </p:cBhvr>
                                      <p:to>
                                        <p:strVal val="visible"/>
                                      </p:to>
                                    </p:set>
                                    <p:animEffect transition="in" filter="wipe(left)">
                                      <p:cBhvr>
                                        <p:cTn id="18" dur="3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autoUpdateAnimBg="0"/>
      <p:bldP spid="4199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452932F2-E5A5-4EC3-A533-68A33AECCEA4}" type="slidenum">
              <a:rPr kumimoji="0" lang="zh-CN" altLang="en-US" sz="2000" smtClean="0">
                <a:solidFill>
                  <a:srgbClr val="0000FF"/>
                </a:solidFill>
              </a:rPr>
              <a:pPr eaLnBrk="1" hangingPunct="1"/>
              <a:t>6</a:t>
            </a:fld>
            <a:endParaRPr kumimoji="0" lang="en-US" altLang="zh-CN" sz="2000" smtClean="0">
              <a:solidFill>
                <a:srgbClr val="0000FF"/>
              </a:solidFill>
            </a:endParaRPr>
          </a:p>
        </p:txBody>
      </p:sp>
      <p:sp>
        <p:nvSpPr>
          <p:cNvPr id="88068" name="Text Box 4"/>
          <p:cNvSpPr txBox="1">
            <a:spLocks noChangeArrowheads="1"/>
          </p:cNvSpPr>
          <p:nvPr/>
        </p:nvSpPr>
        <p:spPr bwMode="auto">
          <a:xfrm>
            <a:off x="763603" y="299513"/>
            <a:ext cx="62785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dirty="0"/>
              <a:t>2</a:t>
            </a:r>
            <a:r>
              <a:rPr lang="zh-CN" altLang="en-US" sz="2800" b="1" dirty="0"/>
              <a:t>. </a:t>
            </a:r>
            <a:r>
              <a:rPr lang="zh-CN" altLang="en-US" sz="2800" b="1" dirty="0">
                <a:latin typeface="宋体" pitchFamily="2" charset="-122"/>
              </a:rPr>
              <a:t>体内作用尺寸</a:t>
            </a:r>
            <a:r>
              <a:rPr lang="zh-CN" altLang="en-US" sz="2800" b="1" dirty="0"/>
              <a:t>(</a:t>
            </a:r>
            <a:r>
              <a:rPr lang="en-US" altLang="zh-CN" sz="2800" b="1" dirty="0"/>
              <a:t>IFS) </a:t>
            </a:r>
            <a:endParaRPr lang="zh-CN" altLang="en-US" sz="2800" b="1" dirty="0"/>
          </a:p>
        </p:txBody>
      </p:sp>
      <p:sp>
        <p:nvSpPr>
          <p:cNvPr id="88069" name="Text Box 5"/>
          <p:cNvSpPr txBox="1">
            <a:spLocks noChangeArrowheads="1"/>
          </p:cNvSpPr>
          <p:nvPr/>
        </p:nvSpPr>
        <p:spPr bwMode="auto">
          <a:xfrm>
            <a:off x="462726" y="1193276"/>
            <a:ext cx="7921423" cy="120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0"/>
              </a:spcBef>
            </a:pPr>
            <a:r>
              <a:rPr lang="zh-CN" altLang="en-US" sz="2800" dirty="0"/>
              <a:t>      </a:t>
            </a:r>
            <a:r>
              <a:rPr lang="zh-CN" altLang="en-US" sz="2800" b="1" dirty="0"/>
              <a:t>是指被测要素在给定长度上，与实际内表面（孔）</a:t>
            </a:r>
            <a:r>
              <a:rPr lang="zh-CN" altLang="en-US" sz="2800" b="1" dirty="0">
                <a:solidFill>
                  <a:srgbClr val="FF3300"/>
                </a:solidFill>
              </a:rPr>
              <a:t>体内</a:t>
            </a:r>
            <a:r>
              <a:rPr lang="zh-CN" altLang="en-US" sz="2800" b="1" dirty="0"/>
              <a:t>相接的最小理想面的直径或宽度。 </a:t>
            </a:r>
          </a:p>
        </p:txBody>
      </p:sp>
      <p:sp>
        <p:nvSpPr>
          <p:cNvPr id="88072" name="Text Box 8"/>
          <p:cNvSpPr txBox="1">
            <a:spLocks noChangeArrowheads="1"/>
          </p:cNvSpPr>
          <p:nvPr/>
        </p:nvSpPr>
        <p:spPr bwMode="auto">
          <a:xfrm>
            <a:off x="421265" y="775763"/>
            <a:ext cx="66309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dirty="0" smtClean="0"/>
              <a:t>（</a:t>
            </a:r>
            <a:r>
              <a:rPr lang="en-US" altLang="zh-CN" sz="2800" dirty="0"/>
              <a:t>1</a:t>
            </a:r>
            <a:r>
              <a:rPr lang="zh-CN" altLang="en-US" sz="2800" dirty="0"/>
              <a:t>）</a:t>
            </a:r>
            <a:r>
              <a:rPr lang="zh-CN" altLang="en-US" sz="2800" b="1" dirty="0"/>
              <a:t>孔的体内作用尺寸（</a:t>
            </a:r>
            <a:r>
              <a:rPr lang="en-US" altLang="zh-CN" sz="2800" b="1" dirty="0"/>
              <a:t>IFS </a:t>
            </a:r>
            <a:r>
              <a:rPr lang="zh-CN" altLang="en-US" sz="2800" b="1" dirty="0"/>
              <a:t>）</a:t>
            </a:r>
            <a:r>
              <a:rPr lang="en-US" altLang="zh-CN" sz="2800" b="1" dirty="0">
                <a:cs typeface="Times New Roman" pitchFamily="18" charset="0"/>
              </a:rPr>
              <a:t>—</a:t>
            </a:r>
            <a:endParaRPr lang="zh-CN" altLang="en-US" sz="2800" b="1" dirty="0">
              <a:cs typeface="Times New Roman" pitchFamily="18" charset="0"/>
            </a:endParaRPr>
          </a:p>
        </p:txBody>
      </p:sp>
      <p:graphicFrame>
        <p:nvGraphicFramePr>
          <p:cNvPr id="88081" name="Object 17"/>
          <p:cNvGraphicFramePr>
            <a:graphicFrameLocks noChangeAspect="1"/>
          </p:cNvGraphicFramePr>
          <p:nvPr>
            <p:extLst>
              <p:ext uri="{D42A27DB-BD31-4B8C-83A1-F6EECF244321}">
                <p14:modId xmlns:p14="http://schemas.microsoft.com/office/powerpoint/2010/main" val="1983952147"/>
              </p:ext>
            </p:extLst>
          </p:nvPr>
        </p:nvGraphicFramePr>
        <p:xfrm>
          <a:off x="913014" y="2346984"/>
          <a:ext cx="2989870" cy="1086012"/>
        </p:xfrm>
        <a:graphic>
          <a:graphicData uri="http://schemas.openxmlformats.org/presentationml/2006/ole">
            <mc:AlternateContent xmlns:mc="http://schemas.openxmlformats.org/markup-compatibility/2006">
              <mc:Choice xmlns:v="urn:schemas-microsoft-com:vml" Requires="v">
                <p:oleObj spid="_x0000_s8270" name="公式" r:id="rId3" imgW="1257120" imgH="457200" progId="Equation.3">
                  <p:embed/>
                </p:oleObj>
              </mc:Choice>
              <mc:Fallback>
                <p:oleObj name="公式" r:id="rId3" imgW="1257120" imgH="457200" progId="Equation.3">
                  <p:embed/>
                  <p:pic>
                    <p:nvPicPr>
                      <p:cNvPr id="0" name="Object 17"/>
                      <p:cNvPicPr>
                        <a:picLocks noChangeAspect="1" noChangeArrowheads="1"/>
                      </p:cNvPicPr>
                      <p:nvPr/>
                    </p:nvPicPr>
                    <p:blipFill>
                      <a:blip r:embed="rId4"/>
                      <a:srcRect/>
                      <a:stretch>
                        <a:fillRect/>
                      </a:stretch>
                    </p:blipFill>
                    <p:spPr bwMode="auto">
                      <a:xfrm>
                        <a:off x="913014" y="2346984"/>
                        <a:ext cx="2989870" cy="1086012"/>
                      </a:xfrm>
                      <a:prstGeom prst="rect">
                        <a:avLst/>
                      </a:prstGeom>
                      <a:noFill/>
                      <a:ln>
                        <a:noFill/>
                      </a:ln>
                      <a:effectLst/>
                    </p:spPr>
                  </p:pic>
                </p:oleObj>
              </mc:Fallback>
            </mc:AlternateContent>
          </a:graphicData>
        </a:graphic>
      </p:graphicFrame>
      <p:graphicFrame>
        <p:nvGraphicFramePr>
          <p:cNvPr id="88082" name="Object 18"/>
          <p:cNvGraphicFramePr>
            <a:graphicFrameLocks noChangeAspect="1"/>
          </p:cNvGraphicFramePr>
          <p:nvPr>
            <p:extLst>
              <p:ext uri="{D42A27DB-BD31-4B8C-83A1-F6EECF244321}">
                <p14:modId xmlns:p14="http://schemas.microsoft.com/office/powerpoint/2010/main" val="3572485178"/>
              </p:ext>
            </p:extLst>
          </p:nvPr>
        </p:nvGraphicFramePr>
        <p:xfrm>
          <a:off x="739166" y="3435126"/>
          <a:ext cx="3822607" cy="1249884"/>
        </p:xfrm>
        <a:graphic>
          <a:graphicData uri="http://schemas.openxmlformats.org/presentationml/2006/ole">
            <mc:AlternateContent xmlns:mc="http://schemas.openxmlformats.org/markup-compatibility/2006">
              <mc:Choice xmlns:v="urn:schemas-microsoft-com:vml" Requires="v">
                <p:oleObj spid="_x0000_s8271" name="公式" r:id="rId5" imgW="1397000" imgH="457200" progId="Equation.3">
                  <p:embed/>
                </p:oleObj>
              </mc:Choice>
              <mc:Fallback>
                <p:oleObj name="公式" r:id="rId5" imgW="1397000" imgH="457200"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166" y="3435126"/>
                        <a:ext cx="3822607" cy="1249884"/>
                      </a:xfrm>
                      <a:prstGeom prst="rect">
                        <a:avLst/>
                      </a:prstGeom>
                      <a:solidFill>
                        <a:srgbClr val="FFCCFF"/>
                      </a:solidFill>
                      <a:ln>
                        <a:noFill/>
                      </a:ln>
                      <a:effectLst/>
                    </p:spPr>
                  </p:pic>
                </p:oleObj>
              </mc:Fallback>
            </mc:AlternateContent>
          </a:graphicData>
        </a:graphic>
      </p:graphicFrame>
      <p:grpSp>
        <p:nvGrpSpPr>
          <p:cNvPr id="88091" name="Group 27"/>
          <p:cNvGrpSpPr>
            <a:grpSpLocks/>
          </p:cNvGrpSpPr>
          <p:nvPr/>
        </p:nvGrpSpPr>
        <p:grpSpPr bwMode="auto">
          <a:xfrm>
            <a:off x="4595610" y="2195045"/>
            <a:ext cx="4144963" cy="4149725"/>
            <a:chOff x="3060" y="1526"/>
            <a:chExt cx="2611" cy="2614"/>
          </a:xfrm>
        </p:grpSpPr>
        <p:sp>
          <p:nvSpPr>
            <p:cNvPr id="8208" name="Line 23"/>
            <p:cNvSpPr>
              <a:spLocks noChangeShapeType="1"/>
            </p:cNvSpPr>
            <p:nvPr/>
          </p:nvSpPr>
          <p:spPr bwMode="auto">
            <a:xfrm>
              <a:off x="3425" y="3487"/>
              <a:ext cx="1481"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209" name="Group 22"/>
            <p:cNvGrpSpPr>
              <a:grpSpLocks/>
            </p:cNvGrpSpPr>
            <p:nvPr/>
          </p:nvGrpSpPr>
          <p:grpSpPr bwMode="auto">
            <a:xfrm>
              <a:off x="3060" y="1526"/>
              <a:ext cx="2611" cy="2614"/>
              <a:chOff x="3160" y="1556"/>
              <a:chExt cx="2611" cy="2614"/>
            </a:xfrm>
          </p:grpSpPr>
          <p:pic>
            <p:nvPicPr>
              <p:cNvPr id="821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2" y="1556"/>
                <a:ext cx="2589" cy="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13" name="Text Box 11"/>
              <p:cNvSpPr txBox="1">
                <a:spLocks noChangeArrowheads="1"/>
              </p:cNvSpPr>
              <p:nvPr/>
            </p:nvSpPr>
            <p:spPr bwMode="auto">
              <a:xfrm>
                <a:off x="3726" y="3939"/>
                <a:ext cx="163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4.27</a:t>
                </a:r>
                <a:r>
                  <a:rPr lang="zh-CN" altLang="en-US" sz="1800" b="1"/>
                  <a:t>孔的作用尺寸</a:t>
                </a:r>
              </a:p>
            </p:txBody>
          </p:sp>
          <p:sp>
            <p:nvSpPr>
              <p:cNvPr id="8214" name="Line 12"/>
              <p:cNvSpPr>
                <a:spLocks noChangeShapeType="1"/>
              </p:cNvSpPr>
              <p:nvPr/>
            </p:nvSpPr>
            <p:spPr bwMode="auto">
              <a:xfrm>
                <a:off x="3707" y="3428"/>
                <a:ext cx="48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15" name="Line 15"/>
              <p:cNvSpPr>
                <a:spLocks noChangeShapeType="1"/>
              </p:cNvSpPr>
              <p:nvPr/>
            </p:nvSpPr>
            <p:spPr bwMode="auto">
              <a:xfrm>
                <a:off x="4538" y="2975"/>
                <a:ext cx="7" cy="554"/>
              </a:xfrm>
              <a:prstGeom prst="line">
                <a:avLst/>
              </a:prstGeom>
              <a:noFill/>
              <a:ln w="28575">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16" name="Rectangle 16"/>
              <p:cNvSpPr>
                <a:spLocks noChangeArrowheads="1"/>
              </p:cNvSpPr>
              <p:nvPr/>
            </p:nvSpPr>
            <p:spPr bwMode="auto">
              <a:xfrm>
                <a:off x="3160" y="2008"/>
                <a:ext cx="318" cy="1480"/>
              </a:xfrm>
              <a:prstGeom prst="rect">
                <a:avLst/>
              </a:prstGeom>
              <a:noFill/>
              <a:ln w="38100">
                <a:solidFill>
                  <a:srgbClr val="D6009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17" name="Line 19"/>
              <p:cNvSpPr>
                <a:spLocks noChangeShapeType="1"/>
              </p:cNvSpPr>
              <p:nvPr/>
            </p:nvSpPr>
            <p:spPr bwMode="auto">
              <a:xfrm>
                <a:off x="3735" y="2983"/>
                <a:ext cx="78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18" name="Line 20"/>
              <p:cNvSpPr>
                <a:spLocks noChangeShapeType="1"/>
              </p:cNvSpPr>
              <p:nvPr/>
            </p:nvSpPr>
            <p:spPr bwMode="auto">
              <a:xfrm>
                <a:off x="3795" y="2602"/>
                <a:ext cx="0" cy="257"/>
              </a:xfrm>
              <a:prstGeom prst="line">
                <a:avLst/>
              </a:prstGeom>
              <a:noFill/>
              <a:ln w="28575">
                <a:solidFill>
                  <a:srgbClr val="D6009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19" name="Line 21"/>
              <p:cNvSpPr>
                <a:spLocks noChangeShapeType="1"/>
              </p:cNvSpPr>
              <p:nvPr/>
            </p:nvSpPr>
            <p:spPr bwMode="auto">
              <a:xfrm>
                <a:off x="3795" y="2983"/>
                <a:ext cx="0" cy="206"/>
              </a:xfrm>
              <a:prstGeom prst="line">
                <a:avLst/>
              </a:prstGeom>
              <a:noFill/>
              <a:ln w="28575">
                <a:solidFill>
                  <a:srgbClr val="D60093"/>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10" name="Line 24"/>
            <p:cNvSpPr>
              <a:spLocks noChangeShapeType="1"/>
            </p:cNvSpPr>
            <p:nvPr/>
          </p:nvSpPr>
          <p:spPr bwMode="auto">
            <a:xfrm>
              <a:off x="3404" y="2849"/>
              <a:ext cx="1481"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11" name="Line 26"/>
            <p:cNvSpPr>
              <a:spLocks noChangeShapeType="1"/>
            </p:cNvSpPr>
            <p:nvPr/>
          </p:nvSpPr>
          <p:spPr bwMode="auto">
            <a:xfrm>
              <a:off x="3415" y="3492"/>
              <a:ext cx="1481"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8092" name="Text Box 28"/>
          <p:cNvSpPr txBox="1">
            <a:spLocks noChangeArrowheads="1"/>
          </p:cNvSpPr>
          <p:nvPr/>
        </p:nvSpPr>
        <p:spPr bwMode="auto">
          <a:xfrm>
            <a:off x="716058" y="4789630"/>
            <a:ext cx="3638892"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由此可见，有几何误差的</a:t>
            </a:r>
            <a:r>
              <a:rPr lang="zh-CN" altLang="en-US" b="1" dirty="0" smtClean="0"/>
              <a:t>孔体内</a:t>
            </a:r>
            <a:r>
              <a:rPr lang="zh-CN" altLang="en-US" b="1" dirty="0"/>
              <a:t>作用尺寸大于其实际尺寸。</a:t>
            </a:r>
          </a:p>
        </p:txBody>
      </p:sp>
      <p:grpSp>
        <p:nvGrpSpPr>
          <p:cNvPr id="5" name="组合 4"/>
          <p:cNvGrpSpPr>
            <a:grpSpLocks/>
          </p:cNvGrpSpPr>
          <p:nvPr/>
        </p:nvGrpSpPr>
        <p:grpSpPr bwMode="auto">
          <a:xfrm>
            <a:off x="5651298" y="2150595"/>
            <a:ext cx="1431925" cy="2276475"/>
            <a:chOff x="5834063" y="2098142"/>
            <a:chExt cx="1433301" cy="2276790"/>
          </a:xfrm>
        </p:grpSpPr>
        <p:cxnSp>
          <p:nvCxnSpPr>
            <p:cNvPr id="8206" name="直接箭头连接符 2"/>
            <p:cNvCxnSpPr>
              <a:cxnSpLocks noChangeShapeType="1"/>
            </p:cNvCxnSpPr>
            <p:nvPr/>
          </p:nvCxnSpPr>
          <p:spPr bwMode="auto">
            <a:xfrm flipH="1">
              <a:off x="5834063" y="2634017"/>
              <a:ext cx="746919" cy="1740915"/>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
            <p:cNvSpPr txBox="1">
              <a:spLocks noRot="1" noChangeAspect="1" noMove="1" noResize="1" noEditPoints="1" noAdjustHandles="1" noChangeArrowheads="1" noChangeShapeType="1" noTextEdit="1"/>
            </p:cNvSpPr>
            <p:nvPr/>
          </p:nvSpPr>
          <p:spPr>
            <a:xfrm>
              <a:off x="6207522" y="2098142"/>
              <a:ext cx="1059842" cy="551882"/>
            </a:xfrm>
            <a:prstGeom prst="rect">
              <a:avLst/>
            </a:prstGeom>
            <a:blipFill rotWithShape="1">
              <a:blip r:embed="rId8"/>
              <a:stretch>
                <a:fillRect l="-575" b="-17778"/>
              </a:stretch>
            </a:blipFill>
          </p:spPr>
          <p:txBody>
            <a:bodyPr/>
            <a:lstStyle/>
            <a:p>
              <a:pPr>
                <a:defRPr/>
              </a:pPr>
              <a:r>
                <a:rPr lang="zh-CN" altLang="en-US">
                  <a:noFill/>
                </a:rPr>
                <a:t> </a:t>
              </a:r>
            </a:p>
          </p:txBody>
        </p:sp>
      </p:grpSp>
      <p:grpSp>
        <p:nvGrpSpPr>
          <p:cNvPr id="29" name="组合 28"/>
          <p:cNvGrpSpPr>
            <a:grpSpLocks/>
          </p:cNvGrpSpPr>
          <p:nvPr/>
        </p:nvGrpSpPr>
        <p:grpSpPr bwMode="auto">
          <a:xfrm>
            <a:off x="6805410" y="2463333"/>
            <a:ext cx="982663" cy="2276475"/>
            <a:chOff x="5834063" y="2098142"/>
            <a:chExt cx="982472" cy="2276790"/>
          </a:xfrm>
        </p:grpSpPr>
        <p:cxnSp>
          <p:nvCxnSpPr>
            <p:cNvPr id="8204" name="直接箭头连接符 29"/>
            <p:cNvCxnSpPr>
              <a:cxnSpLocks noChangeShapeType="1"/>
            </p:cNvCxnSpPr>
            <p:nvPr/>
          </p:nvCxnSpPr>
          <p:spPr bwMode="auto">
            <a:xfrm flipH="1">
              <a:off x="5834063" y="2634017"/>
              <a:ext cx="746919" cy="1740915"/>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a:spLocks noRot="1" noChangeAspect="1" noMove="1" noResize="1" noEditPoints="1" noAdjustHandles="1" noChangeArrowheads="1" noChangeShapeType="1" noTextEdit="1"/>
            </p:cNvSpPr>
            <p:nvPr/>
          </p:nvSpPr>
          <p:spPr>
            <a:xfrm>
              <a:off x="6207522" y="2098142"/>
              <a:ext cx="609013" cy="461665"/>
            </a:xfrm>
            <a:prstGeom prst="rect">
              <a:avLst/>
            </a:prstGeom>
            <a:blipFill rotWithShape="1">
              <a:blip r:embed="rId9"/>
              <a:stretch>
                <a:fillRect/>
              </a:stretch>
            </a:blipFill>
          </p:spPr>
          <p:txBody>
            <a:bodyPr/>
            <a:lstStyle/>
            <a:p>
              <a:pPr>
                <a:defRPr/>
              </a:pPr>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8068">
                                            <p:txEl>
                                              <p:pRg st="0" end="0"/>
                                            </p:txEl>
                                          </p:spTgt>
                                        </p:tgtEl>
                                        <p:attrNameLst>
                                          <p:attrName>style.visibility</p:attrName>
                                        </p:attrNameLst>
                                      </p:cBhvr>
                                      <p:to>
                                        <p:strVal val="visible"/>
                                      </p:to>
                                    </p:set>
                                    <p:animEffect transition="in" filter="wipe(left)">
                                      <p:cBhvr>
                                        <p:cTn id="7" dur="300"/>
                                        <p:tgtEl>
                                          <p:spTgt spid="880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8072"/>
                                        </p:tgtEl>
                                        <p:attrNameLst>
                                          <p:attrName>style.visibility</p:attrName>
                                        </p:attrNameLst>
                                      </p:cBhvr>
                                      <p:to>
                                        <p:strVal val="visible"/>
                                      </p:to>
                                    </p:set>
                                    <p:animEffect transition="in" filter="wipe(left)">
                                      <p:cBhvr>
                                        <p:cTn id="12" dur="300"/>
                                        <p:tgtEl>
                                          <p:spTgt spid="880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nodeType="clickEffect">
                                  <p:stCondLst>
                                    <p:cond delay="0"/>
                                  </p:stCondLst>
                                  <p:childTnLst>
                                    <p:set>
                                      <p:cBhvr>
                                        <p:cTn id="16" dur="1" fill="hold">
                                          <p:stCondLst>
                                            <p:cond delay="0"/>
                                          </p:stCondLst>
                                        </p:cTn>
                                        <p:tgtEl>
                                          <p:spTgt spid="88091"/>
                                        </p:tgtEl>
                                        <p:attrNameLst>
                                          <p:attrName>style.visibility</p:attrName>
                                        </p:attrNameLst>
                                      </p:cBhvr>
                                      <p:to>
                                        <p:strVal val="visible"/>
                                      </p:to>
                                    </p:set>
                                    <p:anim calcmode="lin" valueType="num">
                                      <p:cBhvr additive="base">
                                        <p:cTn id="17" dur="2000" fill="hold"/>
                                        <p:tgtEl>
                                          <p:spTgt spid="88091"/>
                                        </p:tgtEl>
                                        <p:attrNameLst>
                                          <p:attrName>ppt_x</p:attrName>
                                        </p:attrNameLst>
                                      </p:cBhvr>
                                      <p:tavLst>
                                        <p:tav tm="0">
                                          <p:val>
                                            <p:strVal val="1+#ppt_w/2"/>
                                          </p:val>
                                        </p:tav>
                                        <p:tav tm="100000">
                                          <p:val>
                                            <p:strVal val="#ppt_x"/>
                                          </p:val>
                                        </p:tav>
                                      </p:tavLst>
                                    </p:anim>
                                    <p:anim calcmode="lin" valueType="num">
                                      <p:cBhvr additive="base">
                                        <p:cTn id="18" dur="2000" fill="hold"/>
                                        <p:tgtEl>
                                          <p:spTgt spid="8809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8069"/>
                                        </p:tgtEl>
                                        <p:attrNameLst>
                                          <p:attrName>style.visibility</p:attrName>
                                        </p:attrNameLst>
                                      </p:cBhvr>
                                      <p:to>
                                        <p:strVal val="visible"/>
                                      </p:to>
                                    </p:set>
                                    <p:animEffect transition="in" filter="wipe(left)">
                                      <p:cBhvr>
                                        <p:cTn id="23" dur="300"/>
                                        <p:tgtEl>
                                          <p:spTgt spid="8806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88081"/>
                                        </p:tgtEl>
                                        <p:attrNameLst>
                                          <p:attrName>style.visibility</p:attrName>
                                        </p:attrNameLst>
                                      </p:cBhvr>
                                      <p:to>
                                        <p:strVal val="visible"/>
                                      </p:to>
                                    </p:set>
                                    <p:animEffect transition="in" filter="wipe(left)">
                                      <p:cBhvr>
                                        <p:cTn id="28" dur="2000"/>
                                        <p:tgtEl>
                                          <p:spTgt spid="8808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up)">
                                      <p:cBhvr>
                                        <p:cTn id="38" dur="500"/>
                                        <p:tgtEl>
                                          <p:spTgt spid="2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88082"/>
                                        </p:tgtEl>
                                        <p:attrNameLst>
                                          <p:attrName>style.visibility</p:attrName>
                                        </p:attrNameLst>
                                      </p:cBhvr>
                                      <p:to>
                                        <p:strVal val="visible"/>
                                      </p:to>
                                    </p:set>
                                    <p:animEffect transition="in" filter="blinds(horizontal)">
                                      <p:cBhvr>
                                        <p:cTn id="43" dur="2000"/>
                                        <p:tgtEl>
                                          <p:spTgt spid="8808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8092"/>
                                        </p:tgtEl>
                                        <p:attrNameLst>
                                          <p:attrName>style.visibility</p:attrName>
                                        </p:attrNameLst>
                                      </p:cBhvr>
                                      <p:to>
                                        <p:strVal val="visible"/>
                                      </p:to>
                                    </p:set>
                                    <p:animEffect transition="in" filter="wipe(left)">
                                      <p:cBhvr>
                                        <p:cTn id="48" dur="2000"/>
                                        <p:tgtEl>
                                          <p:spTgt spid="88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build="p" autoUpdateAnimBg="0"/>
      <p:bldP spid="88069" grpId="0" autoUpdateAnimBg="0"/>
      <p:bldP spid="88072" grpId="0" autoUpdateAnimBg="0"/>
      <p:bldP spid="880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3C0EFA1D-A77B-4B02-B286-3DD5602F26E9}" type="slidenum">
              <a:rPr kumimoji="0" lang="zh-CN" altLang="en-US" sz="2000" smtClean="0">
                <a:solidFill>
                  <a:srgbClr val="0000FF"/>
                </a:solidFill>
              </a:rPr>
              <a:pPr eaLnBrk="1" hangingPunct="1"/>
              <a:t>7</a:t>
            </a:fld>
            <a:endParaRPr kumimoji="0" lang="en-US" altLang="zh-CN" sz="2000" smtClean="0">
              <a:solidFill>
                <a:srgbClr val="0000FF"/>
              </a:solidFill>
            </a:endParaRPr>
          </a:p>
        </p:txBody>
      </p:sp>
      <p:graphicFrame>
        <p:nvGraphicFramePr>
          <p:cNvPr id="89092" name="Object 4"/>
          <p:cNvGraphicFramePr>
            <a:graphicFrameLocks noChangeAspect="1"/>
          </p:cNvGraphicFramePr>
          <p:nvPr>
            <p:extLst>
              <p:ext uri="{D42A27DB-BD31-4B8C-83A1-F6EECF244321}">
                <p14:modId xmlns:p14="http://schemas.microsoft.com/office/powerpoint/2010/main" val="1358814522"/>
              </p:ext>
            </p:extLst>
          </p:nvPr>
        </p:nvGraphicFramePr>
        <p:xfrm>
          <a:off x="1139048" y="1742048"/>
          <a:ext cx="5845413" cy="563272"/>
        </p:xfrm>
        <a:graphic>
          <a:graphicData uri="http://schemas.openxmlformats.org/presentationml/2006/ole">
            <mc:AlternateContent xmlns:mc="http://schemas.openxmlformats.org/markup-compatibility/2006">
              <mc:Choice xmlns:v="urn:schemas-microsoft-com:vml" Requires="v">
                <p:oleObj spid="_x0000_s9290" name="公式" r:id="rId3" imgW="2234230" imgH="215806" progId="Equation.3">
                  <p:embed/>
                </p:oleObj>
              </mc:Choice>
              <mc:Fallback>
                <p:oleObj name="公式" r:id="rId3" imgW="2234230" imgH="215806"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048" y="1742048"/>
                        <a:ext cx="5845413" cy="563272"/>
                      </a:xfrm>
                      <a:prstGeom prst="rect">
                        <a:avLst/>
                      </a:prstGeom>
                      <a:noFill/>
                      <a:ln>
                        <a:noFill/>
                      </a:ln>
                      <a:effectLst/>
                      <a:extLst/>
                    </p:spPr>
                  </p:pic>
                </p:oleObj>
              </mc:Fallback>
            </mc:AlternateContent>
          </a:graphicData>
        </a:graphic>
      </p:graphicFrame>
      <p:graphicFrame>
        <p:nvGraphicFramePr>
          <p:cNvPr id="89093" name="Object 5"/>
          <p:cNvGraphicFramePr>
            <a:graphicFrameLocks noChangeAspect="1"/>
          </p:cNvGraphicFramePr>
          <p:nvPr>
            <p:extLst>
              <p:ext uri="{D42A27DB-BD31-4B8C-83A1-F6EECF244321}">
                <p14:modId xmlns:p14="http://schemas.microsoft.com/office/powerpoint/2010/main" val="4017587236"/>
              </p:ext>
            </p:extLst>
          </p:nvPr>
        </p:nvGraphicFramePr>
        <p:xfrm>
          <a:off x="1057417" y="2395741"/>
          <a:ext cx="3684780" cy="1325399"/>
        </p:xfrm>
        <a:graphic>
          <a:graphicData uri="http://schemas.openxmlformats.org/presentationml/2006/ole">
            <mc:AlternateContent xmlns:mc="http://schemas.openxmlformats.org/markup-compatibility/2006">
              <mc:Choice xmlns:v="urn:schemas-microsoft-com:vml" Requires="v">
                <p:oleObj spid="_x0000_s9291" name="公式" r:id="rId5" imgW="1270000" imgH="457200" progId="Equation.3">
                  <p:embed/>
                </p:oleObj>
              </mc:Choice>
              <mc:Fallback>
                <p:oleObj name="公式" r:id="rId5" imgW="1270000" imgH="4572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7417" y="2395741"/>
                        <a:ext cx="3684780" cy="1325399"/>
                      </a:xfrm>
                      <a:prstGeom prst="rect">
                        <a:avLst/>
                      </a:prstGeom>
                      <a:solidFill>
                        <a:srgbClr val="FFCCFF"/>
                      </a:solidFill>
                      <a:ln>
                        <a:noFill/>
                      </a:ln>
                      <a:effectLst/>
                      <a:extLst/>
                    </p:spPr>
                  </p:pic>
                </p:oleObj>
              </mc:Fallback>
            </mc:AlternateContent>
          </a:graphicData>
        </a:graphic>
      </p:graphicFrame>
      <p:sp>
        <p:nvSpPr>
          <p:cNvPr id="89100" name="Text Box 12"/>
          <p:cNvSpPr txBox="1">
            <a:spLocks noChangeArrowheads="1"/>
          </p:cNvSpPr>
          <p:nvPr/>
        </p:nvSpPr>
        <p:spPr bwMode="auto">
          <a:xfrm>
            <a:off x="567104" y="721719"/>
            <a:ext cx="7691344"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185000"/>
              </a:spcBef>
            </a:pPr>
            <a:r>
              <a:rPr lang="zh-CN" altLang="en-US" dirty="0"/>
              <a:t>         </a:t>
            </a:r>
            <a:r>
              <a:rPr lang="zh-CN" altLang="en-US" b="1" dirty="0"/>
              <a:t>是指被测要素在给定长度上，与实际外表面（轴）</a:t>
            </a:r>
            <a:r>
              <a:rPr lang="zh-CN" altLang="en-US" b="1" dirty="0">
                <a:solidFill>
                  <a:srgbClr val="FF3300"/>
                </a:solidFill>
              </a:rPr>
              <a:t>体内</a:t>
            </a:r>
            <a:r>
              <a:rPr lang="zh-CN" altLang="en-US" b="1" dirty="0"/>
              <a:t>相接的最大理想面的直径或宽度。 </a:t>
            </a:r>
          </a:p>
        </p:txBody>
      </p:sp>
      <p:sp>
        <p:nvSpPr>
          <p:cNvPr id="89101" name="Text Box 13"/>
          <p:cNvSpPr txBox="1">
            <a:spLocks noChangeArrowheads="1"/>
          </p:cNvSpPr>
          <p:nvPr/>
        </p:nvSpPr>
        <p:spPr bwMode="auto">
          <a:xfrm>
            <a:off x="830536" y="316626"/>
            <a:ext cx="6784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轴的体内作用尺寸  （</a:t>
            </a:r>
            <a:r>
              <a:rPr lang="en-US" altLang="zh-CN" b="1" dirty="0"/>
              <a:t>IFS</a:t>
            </a:r>
            <a:r>
              <a:rPr lang="zh-CN" altLang="en-US" b="1" dirty="0"/>
              <a:t>） </a:t>
            </a:r>
            <a:r>
              <a:rPr lang="en-US" altLang="zh-CN" b="1" dirty="0">
                <a:cs typeface="Times New Roman" pitchFamily="18" charset="0"/>
              </a:rPr>
              <a:t>—</a:t>
            </a:r>
            <a:endParaRPr lang="zh-CN" altLang="en-US" b="1" dirty="0">
              <a:cs typeface="Times New Roman" pitchFamily="18" charset="0"/>
            </a:endParaRPr>
          </a:p>
        </p:txBody>
      </p:sp>
      <p:sp>
        <p:nvSpPr>
          <p:cNvPr id="89106" name="Text Box 18"/>
          <p:cNvSpPr txBox="1">
            <a:spLocks noChangeArrowheads="1"/>
          </p:cNvSpPr>
          <p:nvPr/>
        </p:nvSpPr>
        <p:spPr bwMode="auto">
          <a:xfrm>
            <a:off x="844465" y="3772815"/>
            <a:ext cx="3971559" cy="137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b="1" dirty="0"/>
              <a:t>        由此可见，有几何误差的</a:t>
            </a:r>
            <a:r>
              <a:rPr lang="zh-CN" altLang="en-US" b="1" dirty="0" smtClean="0"/>
              <a:t>轴体</a:t>
            </a:r>
            <a:r>
              <a:rPr lang="zh-CN" altLang="en-US" b="1" dirty="0"/>
              <a:t>内作用尺寸小于其实际尺寸。</a:t>
            </a:r>
          </a:p>
        </p:txBody>
      </p:sp>
      <p:grpSp>
        <p:nvGrpSpPr>
          <p:cNvPr id="17" name="组合 16"/>
          <p:cNvGrpSpPr/>
          <p:nvPr/>
        </p:nvGrpSpPr>
        <p:grpSpPr>
          <a:xfrm>
            <a:off x="5407025" y="2529651"/>
            <a:ext cx="2995613" cy="3924300"/>
            <a:chOff x="5407025" y="2246313"/>
            <a:chExt cx="2995613" cy="3924300"/>
          </a:xfrm>
        </p:grpSpPr>
        <p:grpSp>
          <p:nvGrpSpPr>
            <p:cNvPr id="89105" name="Group 17"/>
            <p:cNvGrpSpPr>
              <a:grpSpLocks/>
            </p:cNvGrpSpPr>
            <p:nvPr/>
          </p:nvGrpSpPr>
          <p:grpSpPr bwMode="auto">
            <a:xfrm>
              <a:off x="5407025" y="2246313"/>
              <a:ext cx="2995613" cy="3924300"/>
              <a:chOff x="3406" y="1415"/>
              <a:chExt cx="1887" cy="2472"/>
            </a:xfrm>
          </p:grpSpPr>
          <p:pic>
            <p:nvPicPr>
              <p:cNvPr id="923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06" y="1454"/>
                <a:ext cx="1835" cy="2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32" name="Text Box 8"/>
              <p:cNvSpPr txBox="1">
                <a:spLocks noChangeArrowheads="1"/>
              </p:cNvSpPr>
              <p:nvPr/>
            </p:nvSpPr>
            <p:spPr bwMode="auto">
              <a:xfrm>
                <a:off x="3582" y="3656"/>
                <a:ext cx="17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1800" b="1"/>
                  <a:t>图</a:t>
                </a:r>
                <a:r>
                  <a:rPr lang="en-US" altLang="zh-CN" sz="1800" b="1"/>
                  <a:t>4.27 </a:t>
                </a:r>
                <a:r>
                  <a:rPr lang="zh-CN" altLang="en-US" sz="1800" b="1"/>
                  <a:t>轴的体内作用尺寸</a:t>
                </a:r>
              </a:p>
            </p:txBody>
          </p:sp>
          <p:sp>
            <p:nvSpPr>
              <p:cNvPr id="9233" name="Rectangle 9"/>
              <p:cNvSpPr>
                <a:spLocks noChangeArrowheads="1"/>
              </p:cNvSpPr>
              <p:nvPr/>
            </p:nvSpPr>
            <p:spPr bwMode="auto">
              <a:xfrm>
                <a:off x="4902" y="1415"/>
                <a:ext cx="324" cy="1245"/>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34" name="Line 10"/>
              <p:cNvSpPr>
                <a:spLocks noChangeShapeType="1"/>
              </p:cNvSpPr>
              <p:nvPr/>
            </p:nvSpPr>
            <p:spPr bwMode="auto">
              <a:xfrm>
                <a:off x="4349" y="2605"/>
                <a:ext cx="0" cy="380"/>
              </a:xfrm>
              <a:prstGeom prst="line">
                <a:avLst/>
              </a:prstGeom>
              <a:noFill/>
              <a:ln w="38100">
                <a:solidFill>
                  <a:srgbClr val="D60093"/>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6" name="Line 15"/>
              <p:cNvSpPr>
                <a:spLocks noChangeShapeType="1"/>
              </p:cNvSpPr>
              <p:nvPr/>
            </p:nvSpPr>
            <p:spPr bwMode="auto">
              <a:xfrm>
                <a:off x="3771" y="2664"/>
                <a:ext cx="1255"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37" name="Line 16"/>
              <p:cNvSpPr>
                <a:spLocks noChangeShapeType="1"/>
              </p:cNvSpPr>
              <p:nvPr/>
            </p:nvSpPr>
            <p:spPr bwMode="auto">
              <a:xfrm>
                <a:off x="3961" y="2983"/>
                <a:ext cx="1255" cy="0"/>
              </a:xfrm>
              <a:prstGeom prst="line">
                <a:avLst/>
              </a:prstGeom>
              <a:noFill/>
              <a:ln w="38100">
                <a:solidFill>
                  <a:srgbClr val="D6009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3" name="直接连接符 2"/>
            <p:cNvCxnSpPr/>
            <p:nvPr/>
          </p:nvCxnSpPr>
          <p:spPr bwMode="auto">
            <a:xfrm>
              <a:off x="5970494" y="4135438"/>
              <a:ext cx="987332"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箭头连接符 11"/>
            <p:cNvCxnSpPr/>
            <p:nvPr/>
          </p:nvCxnSpPr>
          <p:spPr bwMode="auto">
            <a:xfrm>
              <a:off x="6082741" y="3633274"/>
              <a:ext cx="0" cy="50216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箭头连接符 32"/>
            <p:cNvCxnSpPr/>
            <p:nvPr/>
          </p:nvCxnSpPr>
          <p:spPr bwMode="auto">
            <a:xfrm>
              <a:off x="6082741" y="4208789"/>
              <a:ext cx="0" cy="502164"/>
            </a:xfrm>
            <a:prstGeom prst="straightConnector1">
              <a:avLst/>
            </a:prstGeom>
            <a:solidFill>
              <a:schemeClr val="accent1"/>
            </a:solidFill>
            <a:ln w="28575" cap="flat" cmpd="sng" algn="ctr">
              <a:solidFill>
                <a:srgbClr val="FF0000"/>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36" name="组合 35"/>
          <p:cNvGrpSpPr>
            <a:grpSpLocks/>
          </p:cNvGrpSpPr>
          <p:nvPr/>
        </p:nvGrpSpPr>
        <p:grpSpPr bwMode="auto">
          <a:xfrm>
            <a:off x="4120833" y="4743210"/>
            <a:ext cx="2742724" cy="1367842"/>
            <a:chOff x="4055069" y="4158239"/>
            <a:chExt cx="2742918" cy="1367882"/>
          </a:xfrm>
        </p:grpSpPr>
        <p:cxnSp>
          <p:nvCxnSpPr>
            <p:cNvPr id="37" name="直接箭头连接符 32"/>
            <p:cNvCxnSpPr>
              <a:cxnSpLocks noChangeShapeType="1"/>
            </p:cNvCxnSpPr>
            <p:nvPr/>
          </p:nvCxnSpPr>
          <p:spPr bwMode="auto">
            <a:xfrm flipV="1">
              <a:off x="4653887" y="4158239"/>
              <a:ext cx="2144100" cy="1234589"/>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TextBox 38"/>
            <p:cNvSpPr txBox="1">
              <a:spLocks noRot="1" noChangeAspect="1" noMove="1" noResize="1" noEditPoints="1" noAdjustHandles="1" noChangeArrowheads="1" noChangeShapeType="1" noTextEdit="1"/>
            </p:cNvSpPr>
            <p:nvPr/>
          </p:nvSpPr>
          <p:spPr>
            <a:xfrm>
              <a:off x="4055069" y="5064456"/>
              <a:ext cx="598818" cy="461665"/>
            </a:xfrm>
            <a:prstGeom prst="rect">
              <a:avLst/>
            </a:prstGeom>
            <a:blipFill rotWithShape="1">
              <a:blip r:embed="rId8"/>
              <a:stretch>
                <a:fillRect/>
              </a:stretch>
            </a:blipFill>
          </p:spPr>
          <p:txBody>
            <a:bodyPr/>
            <a:lstStyle/>
            <a:p>
              <a:pPr>
                <a:defRPr/>
              </a:pPr>
              <a:r>
                <a:rPr lang="zh-CN" altLang="en-US">
                  <a:noFill/>
                </a:rPr>
                <a:t> </a:t>
              </a:r>
            </a:p>
          </p:txBody>
        </p:sp>
      </p:grpSp>
      <p:grpSp>
        <p:nvGrpSpPr>
          <p:cNvPr id="40" name="组合 39"/>
          <p:cNvGrpSpPr>
            <a:grpSpLocks/>
          </p:cNvGrpSpPr>
          <p:nvPr/>
        </p:nvGrpSpPr>
        <p:grpSpPr bwMode="auto">
          <a:xfrm>
            <a:off x="3601681" y="4441898"/>
            <a:ext cx="2473512" cy="1277823"/>
            <a:chOff x="4123966" y="4825693"/>
            <a:chExt cx="2756019" cy="1344921"/>
          </a:xfrm>
        </p:grpSpPr>
        <p:cxnSp>
          <p:nvCxnSpPr>
            <p:cNvPr id="41" name="直接箭头连接符 2"/>
            <p:cNvCxnSpPr>
              <a:cxnSpLocks noChangeShapeType="1"/>
            </p:cNvCxnSpPr>
            <p:nvPr/>
          </p:nvCxnSpPr>
          <p:spPr bwMode="auto">
            <a:xfrm flipV="1">
              <a:off x="5036024" y="4825693"/>
              <a:ext cx="1843961" cy="978208"/>
            </a:xfrm>
            <a:prstGeom prst="straightConnector1">
              <a:avLst/>
            </a:prstGeom>
            <a:noFill/>
            <a:ln w="38100" algn="ctr">
              <a:solidFill>
                <a:srgbClr val="C0000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41"/>
            <p:cNvSpPr txBox="1">
              <a:spLocks noRot="1" noChangeAspect="1" noMove="1" noResize="1" noEditPoints="1" noAdjustHandles="1" noChangeArrowheads="1" noChangeShapeType="1" noTextEdit="1"/>
            </p:cNvSpPr>
            <p:nvPr/>
          </p:nvSpPr>
          <p:spPr>
            <a:xfrm>
              <a:off x="4123966" y="5618732"/>
              <a:ext cx="1059841" cy="551882"/>
            </a:xfrm>
            <a:prstGeom prst="rect">
              <a:avLst/>
            </a:prstGeom>
            <a:blipFill rotWithShape="1">
              <a:blip r:embed="rId9"/>
              <a:stretch>
                <a:fillRect l="-1149" b="-16484"/>
              </a:stretch>
            </a:blipFill>
          </p:spPr>
          <p:txBody>
            <a:bodyPr/>
            <a:lstStyle/>
            <a:p>
              <a:pPr>
                <a:defRPr/>
              </a:pPr>
              <a:r>
                <a:rPr lang="zh-CN" altLang="en-US">
                  <a:noFill/>
                </a:rPr>
                <a:t> </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9101"/>
                                        </p:tgtEl>
                                        <p:attrNameLst>
                                          <p:attrName>style.visibility</p:attrName>
                                        </p:attrNameLst>
                                      </p:cBhvr>
                                      <p:to>
                                        <p:strVal val="visible"/>
                                      </p:to>
                                    </p:set>
                                    <p:animEffect transition="in" filter="wipe(left)">
                                      <p:cBhvr>
                                        <p:cTn id="7" dur="300"/>
                                        <p:tgtEl>
                                          <p:spTgt spid="891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9100"/>
                                        </p:tgtEl>
                                        <p:attrNameLst>
                                          <p:attrName>style.visibility</p:attrName>
                                        </p:attrNameLst>
                                      </p:cBhvr>
                                      <p:to>
                                        <p:strVal val="visible"/>
                                      </p:to>
                                    </p:set>
                                    <p:animEffect transition="in" filter="wipe(left)">
                                      <p:cBhvr>
                                        <p:cTn id="12" dur="300"/>
                                        <p:tgtEl>
                                          <p:spTgt spid="891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89092"/>
                                        </p:tgtEl>
                                        <p:attrNameLst>
                                          <p:attrName>style.visibility</p:attrName>
                                        </p:attrNameLst>
                                      </p:cBhvr>
                                      <p:to>
                                        <p:strVal val="visible"/>
                                      </p:to>
                                    </p:set>
                                    <p:animEffect transition="in" filter="wipe(left)">
                                      <p:cBhvr>
                                        <p:cTn id="23" dur="2000"/>
                                        <p:tgtEl>
                                          <p:spTgt spid="8909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9093"/>
                                        </p:tgtEl>
                                        <p:attrNameLst>
                                          <p:attrName>style.visibility</p:attrName>
                                        </p:attrNameLst>
                                      </p:cBhvr>
                                      <p:to>
                                        <p:strVal val="visible"/>
                                      </p:to>
                                    </p:set>
                                    <p:animEffect transition="in" filter="blinds(horizontal)">
                                      <p:cBhvr>
                                        <p:cTn id="38" dur="2000"/>
                                        <p:tgtEl>
                                          <p:spTgt spid="8909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9106"/>
                                        </p:tgtEl>
                                        <p:attrNameLst>
                                          <p:attrName>style.visibility</p:attrName>
                                        </p:attrNameLst>
                                      </p:cBhvr>
                                      <p:to>
                                        <p:strVal val="visible"/>
                                      </p:to>
                                    </p:set>
                                    <p:animEffect transition="in" filter="wipe(left)">
                                      <p:cBhvr>
                                        <p:cTn id="43" dur="2000"/>
                                        <p:tgtEl>
                                          <p:spTgt spid="89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00" grpId="0" autoUpdateAnimBg="0"/>
      <p:bldP spid="89101" grpId="0" autoUpdateAnimBg="0"/>
      <p:bldP spid="8910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4"/>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D0FBDD7E-2B36-4ACF-ADBF-01EE415691B4}" type="slidenum">
              <a:rPr kumimoji="0" lang="zh-CN" altLang="en-US" sz="2000" smtClean="0">
                <a:solidFill>
                  <a:srgbClr val="0000FF"/>
                </a:solidFill>
              </a:rPr>
              <a:pPr eaLnBrk="1" hangingPunct="1"/>
              <a:t>8</a:t>
            </a:fld>
            <a:endParaRPr kumimoji="0" lang="en-US" altLang="zh-CN" sz="2000" smtClean="0">
              <a:solidFill>
                <a:srgbClr val="0000FF"/>
              </a:solidFill>
            </a:endParaRPr>
          </a:p>
        </p:txBody>
      </p:sp>
      <p:sp>
        <p:nvSpPr>
          <p:cNvPr id="86020" name="Text Box 4"/>
          <p:cNvSpPr txBox="1">
            <a:spLocks noChangeArrowheads="1"/>
          </p:cNvSpPr>
          <p:nvPr/>
        </p:nvSpPr>
        <p:spPr bwMode="auto">
          <a:xfrm>
            <a:off x="827527" y="298985"/>
            <a:ext cx="6924451"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latin typeface="宋体" pitchFamily="2" charset="-122"/>
              </a:rPr>
              <a:t>3.</a:t>
            </a:r>
            <a:r>
              <a:rPr lang="zh-CN" altLang="en-US" b="1" dirty="0">
                <a:latin typeface="宋体" pitchFamily="2" charset="-122"/>
              </a:rPr>
              <a:t>最大实体状态（</a:t>
            </a:r>
            <a:r>
              <a:rPr lang="en-US" altLang="zh-CN" b="1" dirty="0">
                <a:solidFill>
                  <a:srgbClr val="FF3300"/>
                </a:solidFill>
              </a:rPr>
              <a:t>MMC</a:t>
            </a:r>
            <a:r>
              <a:rPr lang="en-US" altLang="zh-CN" b="1" dirty="0">
                <a:latin typeface="宋体" pitchFamily="2" charset="-122"/>
              </a:rPr>
              <a:t>）</a:t>
            </a:r>
            <a:r>
              <a:rPr lang="zh-CN" altLang="en-US" b="1" dirty="0"/>
              <a:t>和最大实体尺寸</a:t>
            </a:r>
            <a:r>
              <a:rPr lang="en-US" altLang="zh-CN" b="1" dirty="0">
                <a:solidFill>
                  <a:srgbClr val="FF3300"/>
                </a:solidFill>
              </a:rPr>
              <a:t>MMS</a:t>
            </a:r>
            <a:r>
              <a:rPr lang="en-US" altLang="zh-CN" b="1" dirty="0"/>
              <a:t>）</a:t>
            </a:r>
            <a:endParaRPr lang="zh-CN" altLang="en-US" b="1" dirty="0"/>
          </a:p>
        </p:txBody>
      </p:sp>
      <p:sp>
        <p:nvSpPr>
          <p:cNvPr id="86022" name="Text Box 6"/>
          <p:cNvSpPr txBox="1">
            <a:spLocks noChangeArrowheads="1"/>
          </p:cNvSpPr>
          <p:nvPr/>
        </p:nvSpPr>
        <p:spPr bwMode="auto">
          <a:xfrm>
            <a:off x="359849" y="1090085"/>
            <a:ext cx="79629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0"/>
              </a:spcBef>
            </a:pPr>
            <a:r>
              <a:rPr lang="zh-CN" altLang="en-US" dirty="0"/>
              <a:t>        </a:t>
            </a:r>
            <a:r>
              <a:rPr lang="zh-CN" altLang="en-US" b="1" dirty="0"/>
              <a:t>是指实际要素在给定长度上处处位于尺寸公差带内，并具有</a:t>
            </a:r>
            <a:r>
              <a:rPr lang="zh-CN" altLang="en-US" b="1" dirty="0">
                <a:solidFill>
                  <a:srgbClr val="FF3300"/>
                </a:solidFill>
              </a:rPr>
              <a:t>实体最大</a:t>
            </a:r>
            <a:r>
              <a:rPr lang="zh-CN" altLang="en-US" b="1" dirty="0"/>
              <a:t>（即材料最多，重量最重）的状态。 </a:t>
            </a:r>
          </a:p>
        </p:txBody>
      </p:sp>
      <p:sp>
        <p:nvSpPr>
          <p:cNvPr id="86023" name="Text Box 7"/>
          <p:cNvSpPr txBox="1">
            <a:spLocks noChangeArrowheads="1"/>
          </p:cNvSpPr>
          <p:nvPr/>
        </p:nvSpPr>
        <p:spPr bwMode="auto">
          <a:xfrm>
            <a:off x="617429" y="703266"/>
            <a:ext cx="7034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a:t>
            </a:r>
            <a:r>
              <a:rPr lang="zh-CN" altLang="en-US" b="1" dirty="0"/>
              <a:t>最大实体状态（</a:t>
            </a:r>
            <a:r>
              <a:rPr lang="en-US" altLang="zh-CN" b="1" dirty="0">
                <a:solidFill>
                  <a:srgbClr val="FF3300"/>
                </a:solidFill>
              </a:rPr>
              <a:t>MMC</a:t>
            </a:r>
            <a:r>
              <a:rPr lang="zh-CN" altLang="en-US" b="1" dirty="0">
                <a:solidFill>
                  <a:srgbClr val="FF3300"/>
                </a:solidFill>
              </a:rPr>
              <a:t>）</a:t>
            </a:r>
            <a:r>
              <a:rPr lang="en-US" altLang="zh-CN" dirty="0">
                <a:cs typeface="Times New Roman" pitchFamily="18" charset="0"/>
              </a:rPr>
              <a:t>—-</a:t>
            </a:r>
            <a:endParaRPr lang="zh-CN" altLang="en-US" dirty="0">
              <a:cs typeface="Times New Roman" pitchFamily="18" charset="0"/>
            </a:endParaRPr>
          </a:p>
        </p:txBody>
      </p:sp>
      <p:sp>
        <p:nvSpPr>
          <p:cNvPr id="86024" name="Text Box 8"/>
          <p:cNvSpPr txBox="1">
            <a:spLocks noChangeArrowheads="1"/>
          </p:cNvSpPr>
          <p:nvPr/>
        </p:nvSpPr>
        <p:spPr bwMode="auto">
          <a:xfrm rot="-5400000">
            <a:off x="4519612" y="3311526"/>
            <a:ext cx="11906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600" b="1" i="1">
                <a:solidFill>
                  <a:srgbClr val="FF3300"/>
                </a:solidFill>
              </a:rPr>
              <a:t>d</a:t>
            </a:r>
            <a:r>
              <a:rPr lang="en-US" altLang="zh-CN" sz="3600" b="1" baseline="-25000">
                <a:solidFill>
                  <a:srgbClr val="FF3300"/>
                </a:solidFill>
              </a:rPr>
              <a:t>max</a:t>
            </a:r>
          </a:p>
        </p:txBody>
      </p:sp>
      <p:sp>
        <p:nvSpPr>
          <p:cNvPr id="86025" name="Text Box 9"/>
          <p:cNvSpPr txBox="1">
            <a:spLocks noChangeArrowheads="1"/>
          </p:cNvSpPr>
          <p:nvPr/>
        </p:nvSpPr>
        <p:spPr bwMode="auto">
          <a:xfrm rot="-5400000">
            <a:off x="2902744" y="3271044"/>
            <a:ext cx="744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FF3300"/>
                </a:solidFill>
              </a:rPr>
              <a:t>D</a:t>
            </a:r>
            <a:r>
              <a:rPr lang="en-US" altLang="zh-CN" b="1" baseline="-25000">
                <a:solidFill>
                  <a:srgbClr val="FF3300"/>
                </a:solidFill>
              </a:rPr>
              <a:t>min</a:t>
            </a:r>
          </a:p>
        </p:txBody>
      </p:sp>
      <p:grpSp>
        <p:nvGrpSpPr>
          <p:cNvPr id="86026" name="Group 10"/>
          <p:cNvGrpSpPr>
            <a:grpSpLocks/>
          </p:cNvGrpSpPr>
          <p:nvPr/>
        </p:nvGrpSpPr>
        <p:grpSpPr bwMode="auto">
          <a:xfrm>
            <a:off x="1890713" y="2214563"/>
            <a:ext cx="2928937" cy="866775"/>
            <a:chOff x="1191" y="1338"/>
            <a:chExt cx="1845" cy="546"/>
          </a:xfrm>
        </p:grpSpPr>
        <p:sp>
          <p:nvSpPr>
            <p:cNvPr id="10332" name="AutoShape 11"/>
            <p:cNvSpPr>
              <a:spLocks noChangeArrowheads="1"/>
            </p:cNvSpPr>
            <p:nvPr/>
          </p:nvSpPr>
          <p:spPr bwMode="auto">
            <a:xfrm>
              <a:off x="2284" y="1338"/>
              <a:ext cx="752" cy="345"/>
            </a:xfrm>
            <a:prstGeom prst="wedgeRoundRectCallout">
              <a:avLst>
                <a:gd name="adj1" fmla="val 230051"/>
                <a:gd name="adj2" fmla="val 92028"/>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a:t>MMC</a:t>
              </a:r>
            </a:p>
          </p:txBody>
        </p:sp>
        <p:sp>
          <p:nvSpPr>
            <p:cNvPr id="10333" name="Line 12"/>
            <p:cNvSpPr>
              <a:spLocks noChangeShapeType="1"/>
            </p:cNvSpPr>
            <p:nvPr/>
          </p:nvSpPr>
          <p:spPr bwMode="auto">
            <a:xfrm flipH="1">
              <a:off x="1191" y="1494"/>
              <a:ext cx="1064" cy="390"/>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6029" name="Group 13"/>
          <p:cNvGrpSpPr>
            <a:grpSpLocks/>
          </p:cNvGrpSpPr>
          <p:nvPr/>
        </p:nvGrpSpPr>
        <p:grpSpPr bwMode="auto">
          <a:xfrm>
            <a:off x="688975" y="2546350"/>
            <a:ext cx="3498850" cy="2409825"/>
            <a:chOff x="434" y="1547"/>
            <a:chExt cx="2204" cy="1518"/>
          </a:xfrm>
        </p:grpSpPr>
        <p:grpSp>
          <p:nvGrpSpPr>
            <p:cNvPr id="10293" name="Group 14"/>
            <p:cNvGrpSpPr>
              <a:grpSpLocks/>
            </p:cNvGrpSpPr>
            <p:nvPr/>
          </p:nvGrpSpPr>
          <p:grpSpPr bwMode="auto">
            <a:xfrm>
              <a:off x="434" y="1547"/>
              <a:ext cx="2204" cy="1518"/>
              <a:chOff x="693" y="1537"/>
              <a:chExt cx="2204" cy="1518"/>
            </a:xfrm>
          </p:grpSpPr>
          <p:grpSp>
            <p:nvGrpSpPr>
              <p:cNvPr id="10295" name="Group 15"/>
              <p:cNvGrpSpPr>
                <a:grpSpLocks/>
              </p:cNvGrpSpPr>
              <p:nvPr/>
            </p:nvGrpSpPr>
            <p:grpSpPr bwMode="auto">
              <a:xfrm>
                <a:off x="811" y="1537"/>
                <a:ext cx="2086" cy="1232"/>
                <a:chOff x="3699" y="2421"/>
                <a:chExt cx="1773" cy="1134"/>
              </a:xfrm>
            </p:grpSpPr>
            <p:sp>
              <p:nvSpPr>
                <p:cNvPr id="10300" name="Line 16"/>
                <p:cNvSpPr>
                  <a:spLocks noChangeShapeType="1"/>
                </p:cNvSpPr>
                <p:nvPr/>
              </p:nvSpPr>
              <p:spPr bwMode="auto">
                <a:xfrm>
                  <a:off x="3708" y="2718"/>
                  <a:ext cx="1179"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1" name="Line 17"/>
                <p:cNvSpPr>
                  <a:spLocks noChangeShapeType="1"/>
                </p:cNvSpPr>
                <p:nvPr/>
              </p:nvSpPr>
              <p:spPr bwMode="auto">
                <a:xfrm>
                  <a:off x="3699" y="3312"/>
                  <a:ext cx="1179"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2" name="Line 18"/>
                <p:cNvSpPr>
                  <a:spLocks noChangeShapeType="1"/>
                </p:cNvSpPr>
                <p:nvPr/>
              </p:nvSpPr>
              <p:spPr bwMode="auto">
                <a:xfrm>
                  <a:off x="3717" y="2430"/>
                  <a:ext cx="0" cy="110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3" name="Line 19"/>
                <p:cNvSpPr>
                  <a:spLocks noChangeShapeType="1"/>
                </p:cNvSpPr>
                <p:nvPr/>
              </p:nvSpPr>
              <p:spPr bwMode="auto">
                <a:xfrm>
                  <a:off x="4878" y="2448"/>
                  <a:ext cx="0" cy="110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4" name="Line 20"/>
                <p:cNvSpPr>
                  <a:spLocks noChangeShapeType="1"/>
                </p:cNvSpPr>
                <p:nvPr/>
              </p:nvSpPr>
              <p:spPr bwMode="auto">
                <a:xfrm>
                  <a:off x="3708" y="2565"/>
                  <a:ext cx="117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5" name="Line 21"/>
                <p:cNvSpPr>
                  <a:spLocks noChangeShapeType="1"/>
                </p:cNvSpPr>
                <p:nvPr/>
              </p:nvSpPr>
              <p:spPr bwMode="auto">
                <a:xfrm flipV="1">
                  <a:off x="4113" y="2583"/>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6" name="Line 22"/>
                <p:cNvSpPr>
                  <a:spLocks noChangeShapeType="1"/>
                </p:cNvSpPr>
                <p:nvPr/>
              </p:nvSpPr>
              <p:spPr bwMode="auto">
                <a:xfrm flipV="1">
                  <a:off x="3798" y="2574"/>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7" name="Line 23"/>
                <p:cNvSpPr>
                  <a:spLocks noChangeShapeType="1"/>
                </p:cNvSpPr>
                <p:nvPr/>
              </p:nvSpPr>
              <p:spPr bwMode="auto">
                <a:xfrm flipV="1">
                  <a:off x="4392" y="2574"/>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8" name="Line 24"/>
                <p:cNvSpPr>
                  <a:spLocks noChangeShapeType="1"/>
                </p:cNvSpPr>
                <p:nvPr/>
              </p:nvSpPr>
              <p:spPr bwMode="auto">
                <a:xfrm flipV="1">
                  <a:off x="4671" y="2592"/>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09" name="Arc 25"/>
                <p:cNvSpPr>
                  <a:spLocks/>
                </p:cNvSpPr>
                <p:nvPr/>
              </p:nvSpPr>
              <p:spPr bwMode="auto">
                <a:xfrm>
                  <a:off x="3699" y="2440"/>
                  <a:ext cx="1185" cy="27"/>
                </a:xfrm>
                <a:custGeom>
                  <a:avLst/>
                  <a:gdLst>
                    <a:gd name="T0" fmla="*/ 0 w 21148"/>
                    <a:gd name="T1" fmla="*/ 0 h 21600"/>
                    <a:gd name="T2" fmla="*/ 0 w 21148"/>
                    <a:gd name="T3" fmla="*/ 0 h 21600"/>
                    <a:gd name="T4" fmla="*/ 0 w 21148"/>
                    <a:gd name="T5" fmla="*/ 0 h 21600"/>
                    <a:gd name="T6" fmla="*/ 0 60000 65536"/>
                    <a:gd name="T7" fmla="*/ 0 60000 65536"/>
                    <a:gd name="T8" fmla="*/ 0 60000 65536"/>
                  </a:gdLst>
                  <a:ahLst/>
                  <a:cxnLst>
                    <a:cxn ang="T6">
                      <a:pos x="T0" y="T1"/>
                    </a:cxn>
                    <a:cxn ang="T7">
                      <a:pos x="T2" y="T3"/>
                    </a:cxn>
                    <a:cxn ang="T8">
                      <a:pos x="T4" y="T5"/>
                    </a:cxn>
                  </a:cxnLst>
                  <a:rect l="0" t="0" r="r" b="b"/>
                  <a:pathLst>
                    <a:path w="21148" h="21600" fill="none" extrusionOk="0">
                      <a:moveTo>
                        <a:pt x="-1" y="0"/>
                      </a:moveTo>
                      <a:cubicBezTo>
                        <a:pt x="10234" y="0"/>
                        <a:pt x="19064" y="7182"/>
                        <a:pt x="21147" y="17203"/>
                      </a:cubicBezTo>
                    </a:path>
                    <a:path w="21148" h="21600" stroke="0" extrusionOk="0">
                      <a:moveTo>
                        <a:pt x="-1" y="0"/>
                      </a:moveTo>
                      <a:cubicBezTo>
                        <a:pt x="10234" y="0"/>
                        <a:pt x="19064" y="7182"/>
                        <a:pt x="21147" y="17203"/>
                      </a:cubicBezTo>
                      <a:lnTo>
                        <a:pt x="0" y="21600"/>
                      </a:lnTo>
                      <a:lnTo>
                        <a:pt x="-1" y="0"/>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Arc 26"/>
                <p:cNvSpPr>
                  <a:spLocks/>
                </p:cNvSpPr>
                <p:nvPr/>
              </p:nvSpPr>
              <p:spPr bwMode="auto">
                <a:xfrm>
                  <a:off x="3717" y="3520"/>
                  <a:ext cx="1185" cy="27"/>
                </a:xfrm>
                <a:custGeom>
                  <a:avLst/>
                  <a:gdLst>
                    <a:gd name="T0" fmla="*/ 0 w 21148"/>
                    <a:gd name="T1" fmla="*/ 0 h 21600"/>
                    <a:gd name="T2" fmla="*/ 0 w 21148"/>
                    <a:gd name="T3" fmla="*/ 0 h 21600"/>
                    <a:gd name="T4" fmla="*/ 0 w 21148"/>
                    <a:gd name="T5" fmla="*/ 0 h 21600"/>
                    <a:gd name="T6" fmla="*/ 0 60000 65536"/>
                    <a:gd name="T7" fmla="*/ 0 60000 65536"/>
                    <a:gd name="T8" fmla="*/ 0 60000 65536"/>
                  </a:gdLst>
                  <a:ahLst/>
                  <a:cxnLst>
                    <a:cxn ang="T6">
                      <a:pos x="T0" y="T1"/>
                    </a:cxn>
                    <a:cxn ang="T7">
                      <a:pos x="T2" y="T3"/>
                    </a:cxn>
                    <a:cxn ang="T8">
                      <a:pos x="T4" y="T5"/>
                    </a:cxn>
                  </a:cxnLst>
                  <a:rect l="0" t="0" r="r" b="b"/>
                  <a:pathLst>
                    <a:path w="21148" h="21600" fill="none" extrusionOk="0">
                      <a:moveTo>
                        <a:pt x="-1" y="0"/>
                      </a:moveTo>
                      <a:cubicBezTo>
                        <a:pt x="10234" y="0"/>
                        <a:pt x="19064" y="7182"/>
                        <a:pt x="21147" y="17203"/>
                      </a:cubicBezTo>
                    </a:path>
                    <a:path w="21148" h="21600" stroke="0" extrusionOk="0">
                      <a:moveTo>
                        <a:pt x="-1" y="0"/>
                      </a:moveTo>
                      <a:cubicBezTo>
                        <a:pt x="10234" y="0"/>
                        <a:pt x="19064" y="7182"/>
                        <a:pt x="21147" y="17203"/>
                      </a:cubicBezTo>
                      <a:lnTo>
                        <a:pt x="0" y="21600"/>
                      </a:lnTo>
                      <a:lnTo>
                        <a:pt x="-1" y="0"/>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1" name="Line 27"/>
                <p:cNvSpPr>
                  <a:spLocks noChangeShapeType="1"/>
                </p:cNvSpPr>
                <p:nvPr/>
              </p:nvSpPr>
              <p:spPr bwMode="auto">
                <a:xfrm flipV="1">
                  <a:off x="3762" y="3339"/>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2" name="Line 28"/>
                <p:cNvSpPr>
                  <a:spLocks noChangeShapeType="1"/>
                </p:cNvSpPr>
                <p:nvPr/>
              </p:nvSpPr>
              <p:spPr bwMode="auto">
                <a:xfrm flipV="1">
                  <a:off x="3987" y="3321"/>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3" name="Line 29"/>
                <p:cNvSpPr>
                  <a:spLocks noChangeShapeType="1"/>
                </p:cNvSpPr>
                <p:nvPr/>
              </p:nvSpPr>
              <p:spPr bwMode="auto">
                <a:xfrm flipV="1">
                  <a:off x="4212" y="3330"/>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4" name="Line 30"/>
                <p:cNvSpPr>
                  <a:spLocks noChangeShapeType="1"/>
                </p:cNvSpPr>
                <p:nvPr/>
              </p:nvSpPr>
              <p:spPr bwMode="auto">
                <a:xfrm flipV="1">
                  <a:off x="4437" y="3321"/>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5" name="Line 31"/>
                <p:cNvSpPr>
                  <a:spLocks noChangeShapeType="1"/>
                </p:cNvSpPr>
                <p:nvPr/>
              </p:nvSpPr>
              <p:spPr bwMode="auto">
                <a:xfrm flipV="1">
                  <a:off x="4626" y="3330"/>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6" name="Line 32"/>
                <p:cNvSpPr>
                  <a:spLocks noChangeShapeType="1"/>
                </p:cNvSpPr>
                <p:nvPr/>
              </p:nvSpPr>
              <p:spPr bwMode="auto">
                <a:xfrm flipV="1">
                  <a:off x="3825" y="2439"/>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7" name="Line 33"/>
                <p:cNvSpPr>
                  <a:spLocks noChangeShapeType="1"/>
                </p:cNvSpPr>
                <p:nvPr/>
              </p:nvSpPr>
              <p:spPr bwMode="auto">
                <a:xfrm flipV="1">
                  <a:off x="4239" y="2448"/>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8" name="Line 34"/>
                <p:cNvSpPr>
                  <a:spLocks noChangeShapeType="1"/>
                </p:cNvSpPr>
                <p:nvPr/>
              </p:nvSpPr>
              <p:spPr bwMode="auto">
                <a:xfrm flipV="1">
                  <a:off x="4032" y="2421"/>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9" name="Line 35"/>
                <p:cNvSpPr>
                  <a:spLocks noChangeShapeType="1"/>
                </p:cNvSpPr>
                <p:nvPr/>
              </p:nvSpPr>
              <p:spPr bwMode="auto">
                <a:xfrm flipV="1">
                  <a:off x="4455" y="2448"/>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0" name="Line 36"/>
                <p:cNvSpPr>
                  <a:spLocks noChangeShapeType="1"/>
                </p:cNvSpPr>
                <p:nvPr/>
              </p:nvSpPr>
              <p:spPr bwMode="auto">
                <a:xfrm flipV="1">
                  <a:off x="4653" y="2457"/>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1" name="Line 37"/>
                <p:cNvSpPr>
                  <a:spLocks noChangeShapeType="1"/>
                </p:cNvSpPr>
                <p:nvPr/>
              </p:nvSpPr>
              <p:spPr bwMode="auto">
                <a:xfrm>
                  <a:off x="3762" y="2574"/>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2" name="Line 38"/>
                <p:cNvSpPr>
                  <a:spLocks noChangeShapeType="1"/>
                </p:cNvSpPr>
                <p:nvPr/>
              </p:nvSpPr>
              <p:spPr bwMode="auto">
                <a:xfrm>
                  <a:off x="3987" y="2565"/>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3" name="Line 39"/>
                <p:cNvSpPr>
                  <a:spLocks noChangeShapeType="1"/>
                </p:cNvSpPr>
                <p:nvPr/>
              </p:nvSpPr>
              <p:spPr bwMode="auto">
                <a:xfrm>
                  <a:off x="4176" y="2565"/>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4" name="Line 40"/>
                <p:cNvSpPr>
                  <a:spLocks noChangeShapeType="1"/>
                </p:cNvSpPr>
                <p:nvPr/>
              </p:nvSpPr>
              <p:spPr bwMode="auto">
                <a:xfrm>
                  <a:off x="4392" y="2574"/>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5" name="Line 41"/>
                <p:cNvSpPr>
                  <a:spLocks noChangeShapeType="1"/>
                </p:cNvSpPr>
                <p:nvPr/>
              </p:nvSpPr>
              <p:spPr bwMode="auto">
                <a:xfrm>
                  <a:off x="4617" y="2565"/>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6" name="Line 42"/>
                <p:cNvSpPr>
                  <a:spLocks noChangeShapeType="1"/>
                </p:cNvSpPr>
                <p:nvPr/>
              </p:nvSpPr>
              <p:spPr bwMode="auto">
                <a:xfrm>
                  <a:off x="4878" y="2574"/>
                  <a:ext cx="59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7" name="Line 43"/>
                <p:cNvSpPr>
                  <a:spLocks noChangeShapeType="1"/>
                </p:cNvSpPr>
                <p:nvPr/>
              </p:nvSpPr>
              <p:spPr bwMode="auto">
                <a:xfrm>
                  <a:off x="4878" y="3312"/>
                  <a:ext cx="59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8" name="Line 44"/>
                <p:cNvSpPr>
                  <a:spLocks noChangeShapeType="1"/>
                </p:cNvSpPr>
                <p:nvPr/>
              </p:nvSpPr>
              <p:spPr bwMode="auto">
                <a:xfrm>
                  <a:off x="4905" y="2709"/>
                  <a:ext cx="30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29" name="Line 45"/>
                <p:cNvSpPr>
                  <a:spLocks noChangeShapeType="1"/>
                </p:cNvSpPr>
                <p:nvPr/>
              </p:nvSpPr>
              <p:spPr bwMode="auto">
                <a:xfrm>
                  <a:off x="5400" y="2574"/>
                  <a:ext cx="0" cy="747"/>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0" name="Line 46"/>
                <p:cNvSpPr>
                  <a:spLocks noChangeShapeType="1"/>
                </p:cNvSpPr>
                <p:nvPr/>
              </p:nvSpPr>
              <p:spPr bwMode="auto">
                <a:xfrm>
                  <a:off x="5112" y="2718"/>
                  <a:ext cx="0" cy="594"/>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31" name="Text Box 47"/>
                <p:cNvSpPr txBox="1">
                  <a:spLocks noChangeArrowheads="1"/>
                </p:cNvSpPr>
                <p:nvPr/>
              </p:nvSpPr>
              <p:spPr bwMode="auto">
                <a:xfrm rot="-5400000">
                  <a:off x="4990" y="2882"/>
                  <a:ext cx="451"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D</a:t>
                  </a:r>
                  <a:r>
                    <a:rPr lang="en-US" altLang="zh-CN" b="1" baseline="-25000"/>
                    <a:t>max</a:t>
                  </a:r>
                </a:p>
              </p:txBody>
            </p:sp>
          </p:grpSp>
          <p:sp>
            <p:nvSpPr>
              <p:cNvPr id="10296" name="Line 48"/>
              <p:cNvSpPr>
                <a:spLocks noChangeShapeType="1"/>
              </p:cNvSpPr>
              <p:nvPr/>
            </p:nvSpPr>
            <p:spPr bwMode="auto">
              <a:xfrm>
                <a:off x="820" y="2704"/>
                <a:ext cx="0" cy="28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7" name="Line 49"/>
              <p:cNvSpPr>
                <a:spLocks noChangeShapeType="1"/>
              </p:cNvSpPr>
              <p:nvPr/>
            </p:nvSpPr>
            <p:spPr bwMode="auto">
              <a:xfrm>
                <a:off x="2187" y="2772"/>
                <a:ext cx="0" cy="28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8" name="Line 50"/>
              <p:cNvSpPr>
                <a:spLocks noChangeShapeType="1"/>
              </p:cNvSpPr>
              <p:nvPr/>
            </p:nvSpPr>
            <p:spPr bwMode="auto">
              <a:xfrm>
                <a:off x="810" y="2920"/>
                <a:ext cx="1377"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9" name="Line 51"/>
              <p:cNvSpPr>
                <a:spLocks noChangeShapeType="1"/>
              </p:cNvSpPr>
              <p:nvPr/>
            </p:nvSpPr>
            <p:spPr bwMode="auto">
              <a:xfrm>
                <a:off x="693" y="2158"/>
                <a:ext cx="1601"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94" name="Text Box 52"/>
            <p:cNvSpPr txBox="1">
              <a:spLocks noChangeArrowheads="1"/>
            </p:cNvSpPr>
            <p:nvPr/>
          </p:nvSpPr>
          <p:spPr bwMode="auto">
            <a:xfrm>
              <a:off x="869" y="2044"/>
              <a:ext cx="3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00"/>
                  </a:solidFill>
                </a:rPr>
                <a:t>孔</a:t>
              </a:r>
            </a:p>
          </p:txBody>
        </p:sp>
      </p:grpSp>
      <p:sp>
        <p:nvSpPr>
          <p:cNvPr id="86069" name="Line 53"/>
          <p:cNvSpPr>
            <a:spLocks noChangeShapeType="1"/>
          </p:cNvSpPr>
          <p:nvPr/>
        </p:nvSpPr>
        <p:spPr bwMode="auto">
          <a:xfrm>
            <a:off x="882650" y="3049588"/>
            <a:ext cx="2170113"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6070" name="Line 54"/>
          <p:cNvSpPr>
            <a:spLocks noChangeShapeType="1"/>
          </p:cNvSpPr>
          <p:nvPr/>
        </p:nvSpPr>
        <p:spPr bwMode="auto">
          <a:xfrm>
            <a:off x="6057900" y="3003550"/>
            <a:ext cx="2216150" cy="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6071" name="Group 55"/>
          <p:cNvGrpSpPr>
            <a:grpSpLocks/>
          </p:cNvGrpSpPr>
          <p:nvPr/>
        </p:nvGrpSpPr>
        <p:grpSpPr bwMode="auto">
          <a:xfrm>
            <a:off x="5091113" y="1906588"/>
            <a:ext cx="3363912" cy="2960687"/>
            <a:chOff x="3207" y="1144"/>
            <a:chExt cx="2119" cy="1865"/>
          </a:xfrm>
        </p:grpSpPr>
        <p:sp>
          <p:nvSpPr>
            <p:cNvPr id="10259" name="Line 56"/>
            <p:cNvSpPr>
              <a:spLocks noChangeShapeType="1"/>
            </p:cNvSpPr>
            <p:nvPr/>
          </p:nvSpPr>
          <p:spPr bwMode="auto">
            <a:xfrm>
              <a:off x="4896" y="1838"/>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60" name="Group 57"/>
            <p:cNvGrpSpPr>
              <a:grpSpLocks/>
            </p:cNvGrpSpPr>
            <p:nvPr/>
          </p:nvGrpSpPr>
          <p:grpSpPr bwMode="auto">
            <a:xfrm>
              <a:off x="3207" y="1144"/>
              <a:ext cx="2119" cy="1865"/>
              <a:chOff x="3207" y="1144"/>
              <a:chExt cx="2119" cy="1865"/>
            </a:xfrm>
          </p:grpSpPr>
          <p:grpSp>
            <p:nvGrpSpPr>
              <p:cNvPr id="10261" name="Group 58"/>
              <p:cNvGrpSpPr>
                <a:grpSpLocks/>
              </p:cNvGrpSpPr>
              <p:nvPr/>
            </p:nvGrpSpPr>
            <p:grpSpPr bwMode="auto">
              <a:xfrm>
                <a:off x="3207" y="1144"/>
                <a:ext cx="2119" cy="1865"/>
                <a:chOff x="3207" y="1144"/>
                <a:chExt cx="2119" cy="1865"/>
              </a:xfrm>
            </p:grpSpPr>
            <p:grpSp>
              <p:nvGrpSpPr>
                <p:cNvPr id="10268" name="Group 59"/>
                <p:cNvGrpSpPr>
                  <a:grpSpLocks/>
                </p:cNvGrpSpPr>
                <p:nvPr/>
              </p:nvGrpSpPr>
              <p:grpSpPr bwMode="auto">
                <a:xfrm>
                  <a:off x="3207" y="1144"/>
                  <a:ext cx="2119" cy="1865"/>
                  <a:chOff x="3207" y="1064"/>
                  <a:chExt cx="2119" cy="1865"/>
                </a:xfrm>
              </p:grpSpPr>
              <p:grpSp>
                <p:nvGrpSpPr>
                  <p:cNvPr id="10270" name="Group 60"/>
                  <p:cNvGrpSpPr>
                    <a:grpSpLocks/>
                  </p:cNvGrpSpPr>
                  <p:nvPr/>
                </p:nvGrpSpPr>
                <p:grpSpPr bwMode="auto">
                  <a:xfrm>
                    <a:off x="3207" y="1064"/>
                    <a:ext cx="2119" cy="1567"/>
                    <a:chOff x="3425" y="575"/>
                    <a:chExt cx="2119" cy="1567"/>
                  </a:xfrm>
                </p:grpSpPr>
                <p:sp>
                  <p:nvSpPr>
                    <p:cNvPr id="10274" name="Line 61"/>
                    <p:cNvSpPr>
                      <a:spLocks noChangeShapeType="1"/>
                    </p:cNvSpPr>
                    <p:nvPr/>
                  </p:nvSpPr>
                  <p:spPr bwMode="auto">
                    <a:xfrm>
                      <a:off x="3510" y="2142"/>
                      <a:ext cx="5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75" name="Group 62"/>
                    <p:cNvGrpSpPr>
                      <a:grpSpLocks/>
                    </p:cNvGrpSpPr>
                    <p:nvPr/>
                  </p:nvGrpSpPr>
                  <p:grpSpPr bwMode="auto">
                    <a:xfrm>
                      <a:off x="3425" y="575"/>
                      <a:ext cx="2119" cy="1558"/>
                      <a:chOff x="3344" y="494"/>
                      <a:chExt cx="2119" cy="1558"/>
                    </a:xfrm>
                  </p:grpSpPr>
                  <p:sp>
                    <p:nvSpPr>
                      <p:cNvPr id="10276" name="Line 63"/>
                      <p:cNvSpPr>
                        <a:spLocks noChangeShapeType="1"/>
                      </p:cNvSpPr>
                      <p:nvPr/>
                    </p:nvSpPr>
                    <p:spPr bwMode="auto">
                      <a:xfrm>
                        <a:off x="3708" y="1323"/>
                        <a:ext cx="27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77" name="Group 64"/>
                      <p:cNvGrpSpPr>
                        <a:grpSpLocks/>
                      </p:cNvGrpSpPr>
                      <p:nvPr/>
                    </p:nvGrpSpPr>
                    <p:grpSpPr bwMode="auto">
                      <a:xfrm>
                        <a:off x="3344" y="494"/>
                        <a:ext cx="2119" cy="1558"/>
                        <a:chOff x="3344" y="503"/>
                        <a:chExt cx="2119" cy="1558"/>
                      </a:xfrm>
                    </p:grpSpPr>
                    <p:sp>
                      <p:nvSpPr>
                        <p:cNvPr id="10278" name="Line 65"/>
                        <p:cNvSpPr>
                          <a:spLocks noChangeShapeType="1"/>
                        </p:cNvSpPr>
                        <p:nvPr/>
                      </p:nvSpPr>
                      <p:spPr bwMode="auto">
                        <a:xfrm>
                          <a:off x="3456" y="1197"/>
                          <a:ext cx="5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79" name="Group 66"/>
                        <p:cNvGrpSpPr>
                          <a:grpSpLocks/>
                        </p:cNvGrpSpPr>
                        <p:nvPr/>
                      </p:nvGrpSpPr>
                      <p:grpSpPr bwMode="auto">
                        <a:xfrm>
                          <a:off x="3753" y="1206"/>
                          <a:ext cx="1710" cy="855"/>
                          <a:chOff x="3744" y="1134"/>
                          <a:chExt cx="1710" cy="855"/>
                        </a:xfrm>
                      </p:grpSpPr>
                      <p:sp>
                        <p:nvSpPr>
                          <p:cNvPr id="10285" name="Rectangle 67"/>
                          <p:cNvSpPr>
                            <a:spLocks noChangeArrowheads="1"/>
                          </p:cNvSpPr>
                          <p:nvPr/>
                        </p:nvSpPr>
                        <p:spPr bwMode="auto">
                          <a:xfrm>
                            <a:off x="3978" y="1134"/>
                            <a:ext cx="1350" cy="855"/>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Line 68"/>
                          <p:cNvSpPr>
                            <a:spLocks noChangeShapeType="1"/>
                          </p:cNvSpPr>
                          <p:nvPr/>
                        </p:nvSpPr>
                        <p:spPr bwMode="auto">
                          <a:xfrm>
                            <a:off x="3744" y="1566"/>
                            <a:ext cx="1710" cy="0"/>
                          </a:xfrm>
                          <a:prstGeom prst="line">
                            <a:avLst/>
                          </a:prstGeom>
                          <a:noFill/>
                          <a:ln w="3810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7" name="Line 69"/>
                          <p:cNvSpPr>
                            <a:spLocks noChangeShapeType="1"/>
                          </p:cNvSpPr>
                          <p:nvPr/>
                        </p:nvSpPr>
                        <p:spPr bwMode="auto">
                          <a:xfrm>
                            <a:off x="3960" y="1269"/>
                            <a:ext cx="138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8" name="Line 70"/>
                          <p:cNvSpPr>
                            <a:spLocks noChangeShapeType="1"/>
                          </p:cNvSpPr>
                          <p:nvPr/>
                        </p:nvSpPr>
                        <p:spPr bwMode="auto">
                          <a:xfrm flipV="1">
                            <a:off x="4104" y="1143"/>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9" name="Line 71"/>
                          <p:cNvSpPr>
                            <a:spLocks noChangeShapeType="1"/>
                          </p:cNvSpPr>
                          <p:nvPr/>
                        </p:nvSpPr>
                        <p:spPr bwMode="auto">
                          <a:xfrm flipV="1">
                            <a:off x="4356" y="1143"/>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0" name="Line 72"/>
                          <p:cNvSpPr>
                            <a:spLocks noChangeShapeType="1"/>
                          </p:cNvSpPr>
                          <p:nvPr/>
                        </p:nvSpPr>
                        <p:spPr bwMode="auto">
                          <a:xfrm flipV="1">
                            <a:off x="4644" y="1152"/>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1" name="Line 73"/>
                          <p:cNvSpPr>
                            <a:spLocks noChangeShapeType="1"/>
                          </p:cNvSpPr>
                          <p:nvPr/>
                        </p:nvSpPr>
                        <p:spPr bwMode="auto">
                          <a:xfrm flipV="1">
                            <a:off x="4923" y="1152"/>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92" name="Line 74"/>
                          <p:cNvSpPr>
                            <a:spLocks noChangeShapeType="1"/>
                          </p:cNvSpPr>
                          <p:nvPr/>
                        </p:nvSpPr>
                        <p:spPr bwMode="auto">
                          <a:xfrm flipV="1">
                            <a:off x="5166" y="1161"/>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80" name="Line 75"/>
                        <p:cNvSpPr>
                          <a:spLocks noChangeShapeType="1"/>
                        </p:cNvSpPr>
                        <p:nvPr/>
                      </p:nvSpPr>
                      <p:spPr bwMode="auto">
                        <a:xfrm>
                          <a:off x="3807" y="1314"/>
                          <a:ext cx="0" cy="729"/>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1" name="Line 76"/>
                        <p:cNvSpPr>
                          <a:spLocks noChangeShapeType="1"/>
                        </p:cNvSpPr>
                        <p:nvPr/>
                      </p:nvSpPr>
                      <p:spPr bwMode="auto">
                        <a:xfrm>
                          <a:off x="3582" y="1179"/>
                          <a:ext cx="0" cy="873"/>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82" name="Group 77"/>
                        <p:cNvGrpSpPr>
                          <a:grpSpLocks/>
                        </p:cNvGrpSpPr>
                        <p:nvPr/>
                      </p:nvGrpSpPr>
                      <p:grpSpPr bwMode="auto">
                        <a:xfrm>
                          <a:off x="3344" y="503"/>
                          <a:ext cx="472" cy="811"/>
                          <a:chOff x="3344" y="404"/>
                          <a:chExt cx="472" cy="811"/>
                        </a:xfrm>
                      </p:grpSpPr>
                      <p:sp>
                        <p:nvSpPr>
                          <p:cNvPr id="10283" name="Text Box 78"/>
                          <p:cNvSpPr txBox="1">
                            <a:spLocks noChangeArrowheads="1"/>
                          </p:cNvSpPr>
                          <p:nvPr/>
                        </p:nvSpPr>
                        <p:spPr bwMode="auto">
                          <a:xfrm rot="-5400000">
                            <a:off x="3247" y="501"/>
                            <a:ext cx="63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4000" b="1" i="1"/>
                              <a:t>d</a:t>
                            </a:r>
                            <a:r>
                              <a:rPr lang="en-US" altLang="zh-CN" sz="4000" b="1" baseline="-25000"/>
                              <a:t>min</a:t>
                            </a:r>
                          </a:p>
                        </p:txBody>
                      </p:sp>
                      <p:sp>
                        <p:nvSpPr>
                          <p:cNvPr id="10284" name="Line 79"/>
                          <p:cNvSpPr>
                            <a:spLocks noChangeShapeType="1"/>
                          </p:cNvSpPr>
                          <p:nvPr/>
                        </p:nvSpPr>
                        <p:spPr bwMode="auto">
                          <a:xfrm flipV="1">
                            <a:off x="3816" y="441"/>
                            <a:ext cx="0" cy="77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sp>
                <p:nvSpPr>
                  <p:cNvPr id="10271" name="Line 80"/>
                  <p:cNvSpPr>
                    <a:spLocks noChangeShapeType="1"/>
                  </p:cNvSpPr>
                  <p:nvPr/>
                </p:nvSpPr>
                <p:spPr bwMode="auto">
                  <a:xfrm>
                    <a:off x="3847" y="2597"/>
                    <a:ext cx="0" cy="33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2" name="Line 81"/>
                  <p:cNvSpPr>
                    <a:spLocks noChangeShapeType="1"/>
                  </p:cNvSpPr>
                  <p:nvPr/>
                </p:nvSpPr>
                <p:spPr bwMode="auto">
                  <a:xfrm>
                    <a:off x="5194" y="2555"/>
                    <a:ext cx="0" cy="33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73" name="Line 82"/>
                  <p:cNvSpPr>
                    <a:spLocks noChangeShapeType="1"/>
                  </p:cNvSpPr>
                  <p:nvPr/>
                </p:nvSpPr>
                <p:spPr bwMode="auto">
                  <a:xfrm>
                    <a:off x="3827" y="2802"/>
                    <a:ext cx="1386" cy="0"/>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9" name="Text Box 83"/>
                <p:cNvSpPr txBox="1">
                  <a:spLocks noChangeArrowheads="1"/>
                </p:cNvSpPr>
                <p:nvPr/>
              </p:nvSpPr>
              <p:spPr bwMode="auto">
                <a:xfrm>
                  <a:off x="4169" y="2259"/>
                  <a:ext cx="3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00"/>
                      </a:solidFill>
                    </a:rPr>
                    <a:t>轴</a:t>
                  </a:r>
                </a:p>
              </p:txBody>
            </p:sp>
          </p:grpSp>
          <p:sp>
            <p:nvSpPr>
              <p:cNvPr id="10262" name="Line 84"/>
              <p:cNvSpPr>
                <a:spLocks noChangeShapeType="1"/>
              </p:cNvSpPr>
              <p:nvPr/>
            </p:nvSpPr>
            <p:spPr bwMode="auto">
              <a:xfrm>
                <a:off x="3875" y="1827"/>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3" name="Line 85"/>
              <p:cNvSpPr>
                <a:spLocks noChangeShapeType="1"/>
              </p:cNvSpPr>
              <p:nvPr/>
            </p:nvSpPr>
            <p:spPr bwMode="auto">
              <a:xfrm>
                <a:off x="4050" y="1821"/>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4" name="Line 86"/>
              <p:cNvSpPr>
                <a:spLocks noChangeShapeType="1"/>
              </p:cNvSpPr>
              <p:nvPr/>
            </p:nvSpPr>
            <p:spPr bwMode="auto">
              <a:xfrm>
                <a:off x="4242" y="1815"/>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5" name="Line 87"/>
              <p:cNvSpPr>
                <a:spLocks noChangeShapeType="1"/>
              </p:cNvSpPr>
              <p:nvPr/>
            </p:nvSpPr>
            <p:spPr bwMode="auto">
              <a:xfrm>
                <a:off x="4459" y="1821"/>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6" name="Line 88"/>
              <p:cNvSpPr>
                <a:spLocks noChangeShapeType="1"/>
              </p:cNvSpPr>
              <p:nvPr/>
            </p:nvSpPr>
            <p:spPr bwMode="auto">
              <a:xfrm>
                <a:off x="4680" y="1833"/>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7" name="Line 89"/>
              <p:cNvSpPr>
                <a:spLocks noChangeShapeType="1"/>
              </p:cNvSpPr>
              <p:nvPr/>
            </p:nvSpPr>
            <p:spPr bwMode="auto">
              <a:xfrm>
                <a:off x="4896" y="1838"/>
                <a:ext cx="244" cy="15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86114" name="Group 98"/>
          <p:cNvGrpSpPr>
            <a:grpSpLocks/>
          </p:cNvGrpSpPr>
          <p:nvPr/>
        </p:nvGrpSpPr>
        <p:grpSpPr bwMode="auto">
          <a:xfrm>
            <a:off x="3609975" y="3121025"/>
            <a:ext cx="3276600" cy="1851024"/>
            <a:chOff x="2274" y="2120"/>
            <a:chExt cx="2064" cy="1166"/>
          </a:xfrm>
        </p:grpSpPr>
        <p:sp>
          <p:nvSpPr>
            <p:cNvPr id="10257" name="AutoShape 91"/>
            <p:cNvSpPr>
              <a:spLocks noChangeArrowheads="1"/>
            </p:cNvSpPr>
            <p:nvPr/>
          </p:nvSpPr>
          <p:spPr bwMode="auto">
            <a:xfrm>
              <a:off x="2274" y="2932"/>
              <a:ext cx="1238" cy="354"/>
            </a:xfrm>
            <a:prstGeom prst="wedgeRoundRectCallout">
              <a:avLst>
                <a:gd name="adj1" fmla="val -154497"/>
                <a:gd name="adj2" fmla="val -297164"/>
                <a:gd name="adj3" fmla="val 16667"/>
              </a:avLst>
            </a:prstGeom>
            <a:noFill/>
            <a:ln w="571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000" b="1" dirty="0">
                  <a:solidFill>
                    <a:srgbClr val="FF3300"/>
                  </a:solidFill>
                </a:rPr>
                <a:t>尺寸公差带</a:t>
              </a:r>
            </a:p>
          </p:txBody>
        </p:sp>
        <p:sp>
          <p:nvSpPr>
            <p:cNvPr id="10258" name="Line 92"/>
            <p:cNvSpPr>
              <a:spLocks noChangeShapeType="1"/>
            </p:cNvSpPr>
            <p:nvPr/>
          </p:nvSpPr>
          <p:spPr bwMode="auto">
            <a:xfrm flipV="1">
              <a:off x="3152" y="2120"/>
              <a:ext cx="1186" cy="802"/>
            </a:xfrm>
            <a:prstGeom prst="line">
              <a:avLst/>
            </a:prstGeom>
            <a:noFill/>
            <a:ln w="38100">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6110" name="Text Box 94"/>
          <p:cNvSpPr txBox="1">
            <a:spLocks noChangeArrowheads="1"/>
          </p:cNvSpPr>
          <p:nvPr/>
        </p:nvSpPr>
        <p:spPr bwMode="auto">
          <a:xfrm>
            <a:off x="561667" y="5156066"/>
            <a:ext cx="77157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000" b="1" dirty="0"/>
              <a:t>（2）</a:t>
            </a:r>
            <a:r>
              <a:rPr lang="zh-CN" altLang="en-US" sz="2000" b="1" dirty="0"/>
              <a:t>最大实体尺寸（</a:t>
            </a:r>
            <a:r>
              <a:rPr lang="en-US" altLang="zh-CN" sz="2000" b="1" dirty="0">
                <a:solidFill>
                  <a:srgbClr val="FF3300"/>
                </a:solidFill>
              </a:rPr>
              <a:t>MMS</a:t>
            </a:r>
            <a:r>
              <a:rPr lang="en-US" altLang="zh-CN" sz="2000" b="1" dirty="0"/>
              <a:t> </a:t>
            </a:r>
            <a:r>
              <a:rPr lang="zh-CN" altLang="en-US" sz="2000" b="1" dirty="0"/>
              <a:t>）是指在</a:t>
            </a:r>
            <a:r>
              <a:rPr lang="en-US" altLang="zh-CN" sz="2000" b="1" dirty="0">
                <a:solidFill>
                  <a:srgbClr val="FF3300"/>
                </a:solidFill>
              </a:rPr>
              <a:t>MMC</a:t>
            </a:r>
            <a:r>
              <a:rPr lang="zh-CN" altLang="en-US" sz="2000" b="1" dirty="0">
                <a:solidFill>
                  <a:srgbClr val="FF3300"/>
                </a:solidFill>
              </a:rPr>
              <a:t>状态</a:t>
            </a:r>
            <a:r>
              <a:rPr lang="zh-CN" altLang="en-US" sz="2000" b="1" dirty="0"/>
              <a:t>下的极限尺寸。</a:t>
            </a:r>
          </a:p>
        </p:txBody>
      </p:sp>
      <p:graphicFrame>
        <p:nvGraphicFramePr>
          <p:cNvPr id="86111" name="Object 95"/>
          <p:cNvGraphicFramePr>
            <a:graphicFrameLocks noGrp="1" noChangeAspect="1"/>
          </p:cNvGraphicFramePr>
          <p:nvPr>
            <p:ph/>
            <p:extLst>
              <p:ext uri="{D42A27DB-BD31-4B8C-83A1-F6EECF244321}">
                <p14:modId xmlns:p14="http://schemas.microsoft.com/office/powerpoint/2010/main" val="2874608854"/>
              </p:ext>
            </p:extLst>
          </p:nvPr>
        </p:nvGraphicFramePr>
        <p:xfrm>
          <a:off x="864542" y="5674779"/>
          <a:ext cx="3485022" cy="493379"/>
        </p:xfrm>
        <a:graphic>
          <a:graphicData uri="http://schemas.openxmlformats.org/presentationml/2006/ole">
            <mc:AlternateContent xmlns:mc="http://schemas.openxmlformats.org/markup-compatibility/2006">
              <mc:Choice xmlns:v="urn:schemas-microsoft-com:vml" Requires="v">
                <p:oleObj spid="_x0000_s10384" name="公式" r:id="rId3" imgW="1523339" imgH="215806" progId="Equation.3">
                  <p:embed/>
                </p:oleObj>
              </mc:Choice>
              <mc:Fallback>
                <p:oleObj name="公式" r:id="rId3" imgW="1523339" imgH="215806" progId="Equation.3">
                  <p:embed/>
                  <p:pic>
                    <p:nvPicPr>
                      <p:cNvPr id="0" name="Object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542" y="5674779"/>
                        <a:ext cx="3485022" cy="493379"/>
                      </a:xfrm>
                      <a:prstGeom prst="rect">
                        <a:avLst/>
                      </a:prstGeom>
                      <a:solidFill>
                        <a:srgbClr val="FFCCFF"/>
                      </a:solidFill>
                      <a:ln>
                        <a:noFill/>
                      </a:ln>
                      <a:effectLst/>
                      <a:extLst/>
                    </p:spPr>
                  </p:pic>
                </p:oleObj>
              </mc:Fallback>
            </mc:AlternateContent>
          </a:graphicData>
        </a:graphic>
      </p:graphicFrame>
      <p:graphicFrame>
        <p:nvGraphicFramePr>
          <p:cNvPr id="86113" name="Object 97"/>
          <p:cNvGraphicFramePr>
            <a:graphicFrameLocks noChangeAspect="1"/>
          </p:cNvGraphicFramePr>
          <p:nvPr>
            <p:extLst>
              <p:ext uri="{D42A27DB-BD31-4B8C-83A1-F6EECF244321}">
                <p14:modId xmlns:p14="http://schemas.microsoft.com/office/powerpoint/2010/main" val="3480616391"/>
              </p:ext>
            </p:extLst>
          </p:nvPr>
        </p:nvGraphicFramePr>
        <p:xfrm>
          <a:off x="4595098" y="5633505"/>
          <a:ext cx="3773356" cy="579952"/>
        </p:xfrm>
        <a:graphic>
          <a:graphicData uri="http://schemas.openxmlformats.org/presentationml/2006/ole">
            <mc:AlternateContent xmlns:mc="http://schemas.openxmlformats.org/markup-compatibility/2006">
              <mc:Choice xmlns:v="urn:schemas-microsoft-com:vml" Requires="v">
                <p:oleObj spid="_x0000_s10385" name="公式" r:id="rId5" imgW="1485900" imgH="228600" progId="Equation.3">
                  <p:embed/>
                </p:oleObj>
              </mc:Choice>
              <mc:Fallback>
                <p:oleObj name="公式" r:id="rId5" imgW="1485900" imgH="228600" progId="Equation.3">
                  <p:embed/>
                  <p:pic>
                    <p:nvPicPr>
                      <p:cNvPr id="0" name="Object 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5098" y="5633505"/>
                        <a:ext cx="3773356" cy="579952"/>
                      </a:xfrm>
                      <a:prstGeom prst="rect">
                        <a:avLst/>
                      </a:prstGeom>
                      <a:solidFill>
                        <a:srgbClr val="FFCCFF"/>
                      </a:solidFill>
                      <a:ln>
                        <a:noFill/>
                      </a:ln>
                      <a:effectLs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0">
                                            <p:txEl>
                                              <p:pRg st="0" end="0"/>
                                            </p:txEl>
                                          </p:spTgt>
                                        </p:tgtEl>
                                        <p:attrNameLst>
                                          <p:attrName>style.visibility</p:attrName>
                                        </p:attrNameLst>
                                      </p:cBhvr>
                                      <p:to>
                                        <p:strVal val="visible"/>
                                      </p:to>
                                    </p:set>
                                    <p:animEffect transition="in" filter="wipe(left)">
                                      <p:cBhvr>
                                        <p:cTn id="7" dur="300"/>
                                        <p:tgtEl>
                                          <p:spTgt spid="860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6023"/>
                                        </p:tgtEl>
                                        <p:attrNameLst>
                                          <p:attrName>style.visibility</p:attrName>
                                        </p:attrNameLst>
                                      </p:cBhvr>
                                      <p:to>
                                        <p:strVal val="visible"/>
                                      </p:to>
                                    </p:set>
                                    <p:animEffect transition="in" filter="wipe(left)">
                                      <p:cBhvr>
                                        <p:cTn id="12" dur="300"/>
                                        <p:tgtEl>
                                          <p:spTgt spid="860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6022"/>
                                        </p:tgtEl>
                                        <p:attrNameLst>
                                          <p:attrName>style.visibility</p:attrName>
                                        </p:attrNameLst>
                                      </p:cBhvr>
                                      <p:to>
                                        <p:strVal val="visible"/>
                                      </p:to>
                                    </p:set>
                                    <p:animEffect transition="in" filter="wipe(left)">
                                      <p:cBhvr>
                                        <p:cTn id="17" dur="300"/>
                                        <p:tgtEl>
                                          <p:spTgt spid="860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86029"/>
                                        </p:tgtEl>
                                        <p:attrNameLst>
                                          <p:attrName>style.visibility</p:attrName>
                                        </p:attrNameLst>
                                      </p:cBhvr>
                                      <p:to>
                                        <p:strVal val="visible"/>
                                      </p:to>
                                    </p:set>
                                    <p:anim calcmode="lin" valueType="num">
                                      <p:cBhvr additive="base">
                                        <p:cTn id="22" dur="500" fill="hold"/>
                                        <p:tgtEl>
                                          <p:spTgt spid="86029"/>
                                        </p:tgtEl>
                                        <p:attrNameLst>
                                          <p:attrName>ppt_x</p:attrName>
                                        </p:attrNameLst>
                                      </p:cBhvr>
                                      <p:tavLst>
                                        <p:tav tm="0">
                                          <p:val>
                                            <p:strVal val="0-#ppt_w/2"/>
                                          </p:val>
                                        </p:tav>
                                        <p:tav tm="100000">
                                          <p:val>
                                            <p:strVal val="#ppt_x"/>
                                          </p:val>
                                        </p:tav>
                                      </p:tavLst>
                                    </p:anim>
                                    <p:anim calcmode="lin" valueType="num">
                                      <p:cBhvr additive="base">
                                        <p:cTn id="23" dur="500" fill="hold"/>
                                        <p:tgtEl>
                                          <p:spTgt spid="86029"/>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86071"/>
                                        </p:tgtEl>
                                        <p:attrNameLst>
                                          <p:attrName>style.visibility</p:attrName>
                                        </p:attrNameLst>
                                      </p:cBhvr>
                                      <p:to>
                                        <p:strVal val="visible"/>
                                      </p:to>
                                    </p:set>
                                    <p:anim calcmode="lin" valueType="num">
                                      <p:cBhvr additive="base">
                                        <p:cTn id="28" dur="500" fill="hold"/>
                                        <p:tgtEl>
                                          <p:spTgt spid="86071"/>
                                        </p:tgtEl>
                                        <p:attrNameLst>
                                          <p:attrName>ppt_x</p:attrName>
                                        </p:attrNameLst>
                                      </p:cBhvr>
                                      <p:tavLst>
                                        <p:tav tm="0">
                                          <p:val>
                                            <p:strVal val="1+#ppt_w/2"/>
                                          </p:val>
                                        </p:tav>
                                        <p:tav tm="100000">
                                          <p:val>
                                            <p:strVal val="#ppt_x"/>
                                          </p:val>
                                        </p:tav>
                                      </p:tavLst>
                                    </p:anim>
                                    <p:anim calcmode="lin" valueType="num">
                                      <p:cBhvr additive="base">
                                        <p:cTn id="29" dur="500" fill="hold"/>
                                        <p:tgtEl>
                                          <p:spTgt spid="86071"/>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86114"/>
                                        </p:tgtEl>
                                        <p:attrNameLst>
                                          <p:attrName>style.visibility</p:attrName>
                                        </p:attrNameLst>
                                      </p:cBhvr>
                                      <p:to>
                                        <p:strVal val="visible"/>
                                      </p:to>
                                    </p:set>
                                    <p:animEffect transition="in" filter="wipe(down)">
                                      <p:cBhvr>
                                        <p:cTn id="34" dur="2000"/>
                                        <p:tgtEl>
                                          <p:spTgt spid="8611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86069"/>
                                        </p:tgtEl>
                                        <p:attrNameLst>
                                          <p:attrName>style.visibility</p:attrName>
                                        </p:attrNameLst>
                                      </p:cBhvr>
                                      <p:to>
                                        <p:strVal val="visible"/>
                                      </p:to>
                                    </p:set>
                                    <p:anim calcmode="lin" valueType="num">
                                      <p:cBhvr>
                                        <p:cTn id="39" dur="500" fill="hold"/>
                                        <p:tgtEl>
                                          <p:spTgt spid="86069"/>
                                        </p:tgtEl>
                                        <p:attrNameLst>
                                          <p:attrName>ppt_x</p:attrName>
                                        </p:attrNameLst>
                                      </p:cBhvr>
                                      <p:tavLst>
                                        <p:tav tm="0">
                                          <p:val>
                                            <p:strVal val="#ppt_x-#ppt_w/2"/>
                                          </p:val>
                                        </p:tav>
                                        <p:tav tm="100000">
                                          <p:val>
                                            <p:strVal val="#ppt_x"/>
                                          </p:val>
                                        </p:tav>
                                      </p:tavLst>
                                    </p:anim>
                                    <p:anim calcmode="lin" valueType="num">
                                      <p:cBhvr>
                                        <p:cTn id="40" dur="500" fill="hold"/>
                                        <p:tgtEl>
                                          <p:spTgt spid="86069"/>
                                        </p:tgtEl>
                                        <p:attrNameLst>
                                          <p:attrName>ppt_y</p:attrName>
                                        </p:attrNameLst>
                                      </p:cBhvr>
                                      <p:tavLst>
                                        <p:tav tm="0">
                                          <p:val>
                                            <p:strVal val="#ppt_y"/>
                                          </p:val>
                                        </p:tav>
                                        <p:tav tm="100000">
                                          <p:val>
                                            <p:strVal val="#ppt_y"/>
                                          </p:val>
                                        </p:tav>
                                      </p:tavLst>
                                    </p:anim>
                                    <p:anim calcmode="lin" valueType="num">
                                      <p:cBhvr>
                                        <p:cTn id="41" dur="500" fill="hold"/>
                                        <p:tgtEl>
                                          <p:spTgt spid="86069"/>
                                        </p:tgtEl>
                                        <p:attrNameLst>
                                          <p:attrName>ppt_w</p:attrName>
                                        </p:attrNameLst>
                                      </p:cBhvr>
                                      <p:tavLst>
                                        <p:tav tm="0">
                                          <p:val>
                                            <p:fltVal val="0"/>
                                          </p:val>
                                        </p:tav>
                                        <p:tav tm="100000">
                                          <p:val>
                                            <p:strVal val="#ppt_w"/>
                                          </p:val>
                                        </p:tav>
                                      </p:tavLst>
                                    </p:anim>
                                    <p:anim calcmode="lin" valueType="num">
                                      <p:cBhvr>
                                        <p:cTn id="42" dur="500" fill="hold"/>
                                        <p:tgtEl>
                                          <p:spTgt spid="86069"/>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86070"/>
                                        </p:tgtEl>
                                        <p:attrNameLst>
                                          <p:attrName>style.visibility</p:attrName>
                                        </p:attrNameLst>
                                      </p:cBhvr>
                                      <p:to>
                                        <p:strVal val="visible"/>
                                      </p:to>
                                    </p:set>
                                    <p:anim calcmode="lin" valueType="num">
                                      <p:cBhvr>
                                        <p:cTn id="47" dur="500" fill="hold"/>
                                        <p:tgtEl>
                                          <p:spTgt spid="86070"/>
                                        </p:tgtEl>
                                        <p:attrNameLst>
                                          <p:attrName>ppt_x</p:attrName>
                                        </p:attrNameLst>
                                      </p:cBhvr>
                                      <p:tavLst>
                                        <p:tav tm="0">
                                          <p:val>
                                            <p:strVal val="#ppt_x-#ppt_w/2"/>
                                          </p:val>
                                        </p:tav>
                                        <p:tav tm="100000">
                                          <p:val>
                                            <p:strVal val="#ppt_x"/>
                                          </p:val>
                                        </p:tav>
                                      </p:tavLst>
                                    </p:anim>
                                    <p:anim calcmode="lin" valueType="num">
                                      <p:cBhvr>
                                        <p:cTn id="48" dur="500" fill="hold"/>
                                        <p:tgtEl>
                                          <p:spTgt spid="86070"/>
                                        </p:tgtEl>
                                        <p:attrNameLst>
                                          <p:attrName>ppt_y</p:attrName>
                                        </p:attrNameLst>
                                      </p:cBhvr>
                                      <p:tavLst>
                                        <p:tav tm="0">
                                          <p:val>
                                            <p:strVal val="#ppt_y"/>
                                          </p:val>
                                        </p:tav>
                                        <p:tav tm="100000">
                                          <p:val>
                                            <p:strVal val="#ppt_y"/>
                                          </p:val>
                                        </p:tav>
                                      </p:tavLst>
                                    </p:anim>
                                    <p:anim calcmode="lin" valueType="num">
                                      <p:cBhvr>
                                        <p:cTn id="49" dur="500" fill="hold"/>
                                        <p:tgtEl>
                                          <p:spTgt spid="86070"/>
                                        </p:tgtEl>
                                        <p:attrNameLst>
                                          <p:attrName>ppt_w</p:attrName>
                                        </p:attrNameLst>
                                      </p:cBhvr>
                                      <p:tavLst>
                                        <p:tav tm="0">
                                          <p:val>
                                            <p:fltVal val="0"/>
                                          </p:val>
                                        </p:tav>
                                        <p:tav tm="100000">
                                          <p:val>
                                            <p:strVal val="#ppt_w"/>
                                          </p:val>
                                        </p:tav>
                                      </p:tavLst>
                                    </p:anim>
                                    <p:anim calcmode="lin" valueType="num">
                                      <p:cBhvr>
                                        <p:cTn id="50" dur="500" fill="hold"/>
                                        <p:tgtEl>
                                          <p:spTgt spid="86070"/>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16" presetClass="entr" presetSubtype="42" fill="hold" nodeType="clickEffect">
                                  <p:stCondLst>
                                    <p:cond delay="0"/>
                                  </p:stCondLst>
                                  <p:childTnLst>
                                    <p:set>
                                      <p:cBhvr>
                                        <p:cTn id="54" dur="1" fill="hold">
                                          <p:stCondLst>
                                            <p:cond delay="0"/>
                                          </p:stCondLst>
                                        </p:cTn>
                                        <p:tgtEl>
                                          <p:spTgt spid="86026"/>
                                        </p:tgtEl>
                                        <p:attrNameLst>
                                          <p:attrName>style.visibility</p:attrName>
                                        </p:attrNameLst>
                                      </p:cBhvr>
                                      <p:to>
                                        <p:strVal val="visible"/>
                                      </p:to>
                                    </p:set>
                                    <p:animEffect transition="in" filter="barn(outHorizontal)">
                                      <p:cBhvr>
                                        <p:cTn id="55" dur="500"/>
                                        <p:tgtEl>
                                          <p:spTgt spid="86026"/>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86025"/>
                                        </p:tgtEl>
                                        <p:attrNameLst>
                                          <p:attrName>style.visibility</p:attrName>
                                        </p:attrNameLst>
                                      </p:cBhvr>
                                      <p:to>
                                        <p:strVal val="visible"/>
                                      </p:to>
                                    </p:set>
                                    <p:animEffect transition="in" filter="wipe(left)">
                                      <p:cBhvr>
                                        <p:cTn id="60" dur="300"/>
                                        <p:tgtEl>
                                          <p:spTgt spid="8602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86024"/>
                                        </p:tgtEl>
                                        <p:attrNameLst>
                                          <p:attrName>style.visibility</p:attrName>
                                        </p:attrNameLst>
                                      </p:cBhvr>
                                      <p:to>
                                        <p:strVal val="visible"/>
                                      </p:to>
                                    </p:set>
                                    <p:animEffect transition="in" filter="wipe(left)">
                                      <p:cBhvr>
                                        <p:cTn id="65" dur="300"/>
                                        <p:tgtEl>
                                          <p:spTgt spid="8602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grpId="0" nodeType="clickEffect">
                                  <p:stCondLst>
                                    <p:cond delay="0"/>
                                  </p:stCondLst>
                                  <p:iterate type="wd">
                                    <p:tmPct val="100000"/>
                                  </p:iterate>
                                  <p:childTnLst>
                                    <p:set>
                                      <p:cBhvr>
                                        <p:cTn id="69" dur="1" fill="hold">
                                          <p:stCondLst>
                                            <p:cond delay="0"/>
                                          </p:stCondLst>
                                        </p:cTn>
                                        <p:tgtEl>
                                          <p:spTgt spid="86110"/>
                                        </p:tgtEl>
                                        <p:attrNameLst>
                                          <p:attrName>style.visibility</p:attrName>
                                        </p:attrNameLst>
                                      </p:cBhvr>
                                      <p:to>
                                        <p:strVal val="visible"/>
                                      </p:to>
                                    </p:set>
                                    <p:animEffect transition="in" filter="wipe(left)">
                                      <p:cBhvr>
                                        <p:cTn id="70" dur="300"/>
                                        <p:tgtEl>
                                          <p:spTgt spid="86110"/>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86111"/>
                                        </p:tgtEl>
                                        <p:attrNameLst>
                                          <p:attrName>style.visibility</p:attrName>
                                        </p:attrNameLst>
                                      </p:cBhvr>
                                      <p:to>
                                        <p:strVal val="visible"/>
                                      </p:to>
                                    </p:set>
                                    <p:animEffect transition="in" filter="wipe(left)">
                                      <p:cBhvr>
                                        <p:cTn id="75" dur="2000"/>
                                        <p:tgtEl>
                                          <p:spTgt spid="8611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86113"/>
                                        </p:tgtEl>
                                        <p:attrNameLst>
                                          <p:attrName>style.visibility</p:attrName>
                                        </p:attrNameLst>
                                      </p:cBhvr>
                                      <p:to>
                                        <p:strVal val="visible"/>
                                      </p:to>
                                    </p:set>
                                    <p:animEffect transition="in" filter="wipe(left)">
                                      <p:cBhvr>
                                        <p:cTn id="80" dur="2000"/>
                                        <p:tgtEl>
                                          <p:spTgt spid="86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build="p" autoUpdateAnimBg="0"/>
      <p:bldP spid="86022" grpId="0" autoUpdateAnimBg="0"/>
      <p:bldP spid="86023" grpId="0" autoUpdateAnimBg="0"/>
      <p:bldP spid="86024" grpId="0" autoUpdateAnimBg="0"/>
      <p:bldP spid="86025" grpId="0" autoUpdateAnimBg="0"/>
      <p:bldP spid="86069" grpId="0" animBg="1"/>
      <p:bldP spid="86070" grpId="0" animBg="1"/>
      <p:bldP spid="8611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fld id="{6A3DAC50-D10D-47F1-AFB5-5D042349C25A}" type="slidenum">
              <a:rPr kumimoji="0" lang="zh-CN" altLang="en-US" sz="2000" smtClean="0">
                <a:solidFill>
                  <a:srgbClr val="0000FF"/>
                </a:solidFill>
              </a:rPr>
              <a:pPr eaLnBrk="1" hangingPunct="1"/>
              <a:t>9</a:t>
            </a:fld>
            <a:endParaRPr kumimoji="0" lang="en-US" altLang="zh-CN" sz="2000" smtClean="0">
              <a:solidFill>
                <a:srgbClr val="0000FF"/>
              </a:solidFill>
            </a:endParaRPr>
          </a:p>
        </p:txBody>
      </p:sp>
      <p:sp>
        <p:nvSpPr>
          <p:cNvPr id="49156" name="Text Box 4"/>
          <p:cNvSpPr txBox="1">
            <a:spLocks noChangeArrowheads="1"/>
          </p:cNvSpPr>
          <p:nvPr/>
        </p:nvSpPr>
        <p:spPr bwMode="auto">
          <a:xfrm>
            <a:off x="684594" y="261941"/>
            <a:ext cx="74437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latin typeface="宋体" pitchFamily="2" charset="-122"/>
              </a:rPr>
              <a:t>最小实体状态</a:t>
            </a:r>
            <a:r>
              <a:rPr lang="zh-CN" altLang="en-US" b="1" dirty="0"/>
              <a:t>（</a:t>
            </a:r>
            <a:r>
              <a:rPr lang="en-US" altLang="zh-CN" b="1" dirty="0"/>
              <a:t>LMC）</a:t>
            </a:r>
            <a:r>
              <a:rPr lang="zh-CN" altLang="en-US" b="1" dirty="0"/>
              <a:t>和最小实体尺寸（</a:t>
            </a:r>
            <a:r>
              <a:rPr lang="en-US" altLang="zh-CN" b="1" dirty="0"/>
              <a:t>LMS）</a:t>
            </a:r>
            <a:r>
              <a:rPr lang="en-US" altLang="zh-CN" dirty="0"/>
              <a:t> </a:t>
            </a:r>
            <a:endParaRPr lang="zh-CN" altLang="en-US" dirty="0"/>
          </a:p>
        </p:txBody>
      </p:sp>
      <p:sp>
        <p:nvSpPr>
          <p:cNvPr id="49157" name="Text Box 5"/>
          <p:cNvSpPr txBox="1">
            <a:spLocks noChangeArrowheads="1"/>
          </p:cNvSpPr>
          <p:nvPr/>
        </p:nvSpPr>
        <p:spPr bwMode="auto">
          <a:xfrm>
            <a:off x="548069" y="1011238"/>
            <a:ext cx="7874715"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20000"/>
              </a:lnSpc>
              <a:spcBef>
                <a:spcPct val="0"/>
              </a:spcBef>
            </a:pPr>
            <a:r>
              <a:rPr lang="zh-CN" altLang="en-US" dirty="0"/>
              <a:t>       </a:t>
            </a:r>
            <a:r>
              <a:rPr lang="zh-CN" altLang="en-US" b="1" dirty="0"/>
              <a:t>是指实际要素在给定长度上处处位于尺寸公差带内，并具有</a:t>
            </a:r>
            <a:r>
              <a:rPr lang="zh-CN" altLang="en-US" b="1" dirty="0">
                <a:solidFill>
                  <a:srgbClr val="FF3300"/>
                </a:solidFill>
              </a:rPr>
              <a:t>实体最小</a:t>
            </a:r>
            <a:r>
              <a:rPr lang="en-US" altLang="zh-CN" b="1" dirty="0"/>
              <a:t>（</a:t>
            </a:r>
            <a:r>
              <a:rPr lang="zh-CN" altLang="en-US" b="1" dirty="0"/>
              <a:t>即材料最少，重量最轻）的状态。 </a:t>
            </a:r>
          </a:p>
        </p:txBody>
      </p:sp>
      <p:sp>
        <p:nvSpPr>
          <p:cNvPr id="49161" name="Text Box 9"/>
          <p:cNvSpPr txBox="1">
            <a:spLocks noChangeArrowheads="1"/>
          </p:cNvSpPr>
          <p:nvPr/>
        </p:nvSpPr>
        <p:spPr bwMode="auto">
          <a:xfrm>
            <a:off x="684594" y="636588"/>
            <a:ext cx="565770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最小实体尺寸（</a:t>
            </a:r>
            <a:r>
              <a:rPr lang="en-US" altLang="zh-CN" b="1" dirty="0">
                <a:solidFill>
                  <a:srgbClr val="FF3300"/>
                </a:solidFill>
              </a:rPr>
              <a:t>LMC</a:t>
            </a:r>
            <a:r>
              <a:rPr lang="zh-CN" altLang="en-US" b="1" dirty="0"/>
              <a:t>）</a:t>
            </a:r>
            <a:r>
              <a:rPr lang="en-US" altLang="zh-CN" b="1" dirty="0">
                <a:cs typeface="Times New Roman" pitchFamily="18" charset="0"/>
              </a:rPr>
              <a:t>—</a:t>
            </a:r>
            <a:endParaRPr lang="zh-CN" altLang="en-US" b="1" dirty="0">
              <a:cs typeface="Times New Roman" pitchFamily="18" charset="0"/>
            </a:endParaRPr>
          </a:p>
        </p:txBody>
      </p:sp>
      <p:sp>
        <p:nvSpPr>
          <p:cNvPr id="49198" name="Text Box 46"/>
          <p:cNvSpPr txBox="1">
            <a:spLocks noChangeArrowheads="1"/>
          </p:cNvSpPr>
          <p:nvPr/>
        </p:nvSpPr>
        <p:spPr bwMode="auto">
          <a:xfrm rot="-5400000">
            <a:off x="3195637" y="3303588"/>
            <a:ext cx="777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solidFill>
                  <a:srgbClr val="FF3300"/>
                </a:solidFill>
              </a:rPr>
              <a:t>D</a:t>
            </a:r>
            <a:r>
              <a:rPr lang="en-US" altLang="zh-CN" b="1" baseline="-25000">
                <a:solidFill>
                  <a:srgbClr val="FF3300"/>
                </a:solidFill>
              </a:rPr>
              <a:t>max</a:t>
            </a:r>
          </a:p>
        </p:txBody>
      </p:sp>
      <p:sp>
        <p:nvSpPr>
          <p:cNvPr id="49227" name="Text Box 75"/>
          <p:cNvSpPr txBox="1">
            <a:spLocks noChangeArrowheads="1"/>
          </p:cNvSpPr>
          <p:nvPr/>
        </p:nvSpPr>
        <p:spPr bwMode="auto">
          <a:xfrm rot="-5400000">
            <a:off x="4707731" y="3345657"/>
            <a:ext cx="7651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b="1" i="1">
                <a:solidFill>
                  <a:srgbClr val="FF3300"/>
                </a:solidFill>
              </a:rPr>
              <a:t>d</a:t>
            </a:r>
            <a:r>
              <a:rPr lang="en-US" altLang="zh-CN" sz="2800" b="1" baseline="-25000">
                <a:solidFill>
                  <a:srgbClr val="FF3300"/>
                </a:solidFill>
              </a:rPr>
              <a:t>min</a:t>
            </a:r>
          </a:p>
        </p:txBody>
      </p:sp>
      <p:grpSp>
        <p:nvGrpSpPr>
          <p:cNvPr id="49253" name="Group 101"/>
          <p:cNvGrpSpPr>
            <a:grpSpLocks/>
          </p:cNvGrpSpPr>
          <p:nvPr/>
        </p:nvGrpSpPr>
        <p:grpSpPr bwMode="auto">
          <a:xfrm>
            <a:off x="1038225" y="2662238"/>
            <a:ext cx="2938463" cy="2692400"/>
            <a:chOff x="654" y="2257"/>
            <a:chExt cx="1851" cy="1696"/>
          </a:xfrm>
        </p:grpSpPr>
        <p:grpSp>
          <p:nvGrpSpPr>
            <p:cNvPr id="11317" name="Group 95"/>
            <p:cNvGrpSpPr>
              <a:grpSpLocks/>
            </p:cNvGrpSpPr>
            <p:nvPr/>
          </p:nvGrpSpPr>
          <p:grpSpPr bwMode="auto">
            <a:xfrm>
              <a:off x="654" y="2257"/>
              <a:ext cx="1851" cy="1495"/>
              <a:chOff x="654" y="2107"/>
              <a:chExt cx="1851" cy="1495"/>
            </a:xfrm>
          </p:grpSpPr>
          <p:grpSp>
            <p:nvGrpSpPr>
              <p:cNvPr id="11319" name="Group 86"/>
              <p:cNvGrpSpPr>
                <a:grpSpLocks/>
              </p:cNvGrpSpPr>
              <p:nvPr/>
            </p:nvGrpSpPr>
            <p:grpSpPr bwMode="auto">
              <a:xfrm>
                <a:off x="732" y="2107"/>
                <a:ext cx="1773" cy="1134"/>
                <a:chOff x="3573" y="837"/>
                <a:chExt cx="1773" cy="1134"/>
              </a:xfrm>
            </p:grpSpPr>
            <p:sp>
              <p:nvSpPr>
                <p:cNvPr id="11324" name="Line 15"/>
                <p:cNvSpPr>
                  <a:spLocks noChangeShapeType="1"/>
                </p:cNvSpPr>
                <p:nvPr/>
              </p:nvSpPr>
              <p:spPr bwMode="auto">
                <a:xfrm>
                  <a:off x="3582" y="1134"/>
                  <a:ext cx="1179"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5" name="Line 16"/>
                <p:cNvSpPr>
                  <a:spLocks noChangeShapeType="1"/>
                </p:cNvSpPr>
                <p:nvPr/>
              </p:nvSpPr>
              <p:spPr bwMode="auto">
                <a:xfrm>
                  <a:off x="3573" y="1728"/>
                  <a:ext cx="1179"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6" name="Line 17"/>
                <p:cNvSpPr>
                  <a:spLocks noChangeShapeType="1"/>
                </p:cNvSpPr>
                <p:nvPr/>
              </p:nvSpPr>
              <p:spPr bwMode="auto">
                <a:xfrm>
                  <a:off x="3591" y="846"/>
                  <a:ext cx="0" cy="110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7" name="Line 18"/>
                <p:cNvSpPr>
                  <a:spLocks noChangeShapeType="1"/>
                </p:cNvSpPr>
                <p:nvPr/>
              </p:nvSpPr>
              <p:spPr bwMode="auto">
                <a:xfrm>
                  <a:off x="4752" y="864"/>
                  <a:ext cx="0" cy="1107"/>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8" name="Line 19"/>
                <p:cNvSpPr>
                  <a:spLocks noChangeShapeType="1"/>
                </p:cNvSpPr>
                <p:nvPr/>
              </p:nvSpPr>
              <p:spPr bwMode="auto">
                <a:xfrm>
                  <a:off x="3582" y="981"/>
                  <a:ext cx="117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9" name="Line 20"/>
                <p:cNvSpPr>
                  <a:spLocks noChangeShapeType="1"/>
                </p:cNvSpPr>
                <p:nvPr/>
              </p:nvSpPr>
              <p:spPr bwMode="auto">
                <a:xfrm flipV="1">
                  <a:off x="3987" y="999"/>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0" name="Line 21"/>
                <p:cNvSpPr>
                  <a:spLocks noChangeShapeType="1"/>
                </p:cNvSpPr>
                <p:nvPr/>
              </p:nvSpPr>
              <p:spPr bwMode="auto">
                <a:xfrm flipV="1">
                  <a:off x="3672" y="990"/>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1" name="Line 22"/>
                <p:cNvSpPr>
                  <a:spLocks noChangeShapeType="1"/>
                </p:cNvSpPr>
                <p:nvPr/>
              </p:nvSpPr>
              <p:spPr bwMode="auto">
                <a:xfrm flipV="1">
                  <a:off x="4266" y="990"/>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2" name="Line 23"/>
                <p:cNvSpPr>
                  <a:spLocks noChangeShapeType="1"/>
                </p:cNvSpPr>
                <p:nvPr/>
              </p:nvSpPr>
              <p:spPr bwMode="auto">
                <a:xfrm flipV="1">
                  <a:off x="4545" y="1008"/>
                  <a:ext cx="203" cy="11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3" name="Arc 24"/>
                <p:cNvSpPr>
                  <a:spLocks/>
                </p:cNvSpPr>
                <p:nvPr/>
              </p:nvSpPr>
              <p:spPr bwMode="auto">
                <a:xfrm>
                  <a:off x="3573" y="856"/>
                  <a:ext cx="1185" cy="27"/>
                </a:xfrm>
                <a:custGeom>
                  <a:avLst/>
                  <a:gdLst>
                    <a:gd name="T0" fmla="*/ 0 w 21148"/>
                    <a:gd name="T1" fmla="*/ 0 h 21600"/>
                    <a:gd name="T2" fmla="*/ 0 w 21148"/>
                    <a:gd name="T3" fmla="*/ 0 h 21600"/>
                    <a:gd name="T4" fmla="*/ 0 w 21148"/>
                    <a:gd name="T5" fmla="*/ 0 h 21600"/>
                    <a:gd name="T6" fmla="*/ 0 60000 65536"/>
                    <a:gd name="T7" fmla="*/ 0 60000 65536"/>
                    <a:gd name="T8" fmla="*/ 0 60000 65536"/>
                  </a:gdLst>
                  <a:ahLst/>
                  <a:cxnLst>
                    <a:cxn ang="T6">
                      <a:pos x="T0" y="T1"/>
                    </a:cxn>
                    <a:cxn ang="T7">
                      <a:pos x="T2" y="T3"/>
                    </a:cxn>
                    <a:cxn ang="T8">
                      <a:pos x="T4" y="T5"/>
                    </a:cxn>
                  </a:cxnLst>
                  <a:rect l="0" t="0" r="r" b="b"/>
                  <a:pathLst>
                    <a:path w="21148" h="21600" fill="none" extrusionOk="0">
                      <a:moveTo>
                        <a:pt x="-1" y="0"/>
                      </a:moveTo>
                      <a:cubicBezTo>
                        <a:pt x="10234" y="0"/>
                        <a:pt x="19064" y="7182"/>
                        <a:pt x="21147" y="17203"/>
                      </a:cubicBezTo>
                    </a:path>
                    <a:path w="21148" h="21600" stroke="0" extrusionOk="0">
                      <a:moveTo>
                        <a:pt x="-1" y="0"/>
                      </a:moveTo>
                      <a:cubicBezTo>
                        <a:pt x="10234" y="0"/>
                        <a:pt x="19064" y="7182"/>
                        <a:pt x="21147" y="17203"/>
                      </a:cubicBezTo>
                      <a:lnTo>
                        <a:pt x="0" y="21600"/>
                      </a:lnTo>
                      <a:lnTo>
                        <a:pt x="-1" y="0"/>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Arc 25"/>
                <p:cNvSpPr>
                  <a:spLocks/>
                </p:cNvSpPr>
                <p:nvPr/>
              </p:nvSpPr>
              <p:spPr bwMode="auto">
                <a:xfrm>
                  <a:off x="3591" y="1936"/>
                  <a:ext cx="1185" cy="27"/>
                </a:xfrm>
                <a:custGeom>
                  <a:avLst/>
                  <a:gdLst>
                    <a:gd name="T0" fmla="*/ 0 w 21148"/>
                    <a:gd name="T1" fmla="*/ 0 h 21600"/>
                    <a:gd name="T2" fmla="*/ 0 w 21148"/>
                    <a:gd name="T3" fmla="*/ 0 h 21600"/>
                    <a:gd name="T4" fmla="*/ 0 w 21148"/>
                    <a:gd name="T5" fmla="*/ 0 h 21600"/>
                    <a:gd name="T6" fmla="*/ 0 60000 65536"/>
                    <a:gd name="T7" fmla="*/ 0 60000 65536"/>
                    <a:gd name="T8" fmla="*/ 0 60000 65536"/>
                  </a:gdLst>
                  <a:ahLst/>
                  <a:cxnLst>
                    <a:cxn ang="T6">
                      <a:pos x="T0" y="T1"/>
                    </a:cxn>
                    <a:cxn ang="T7">
                      <a:pos x="T2" y="T3"/>
                    </a:cxn>
                    <a:cxn ang="T8">
                      <a:pos x="T4" y="T5"/>
                    </a:cxn>
                  </a:cxnLst>
                  <a:rect l="0" t="0" r="r" b="b"/>
                  <a:pathLst>
                    <a:path w="21148" h="21600" fill="none" extrusionOk="0">
                      <a:moveTo>
                        <a:pt x="-1" y="0"/>
                      </a:moveTo>
                      <a:cubicBezTo>
                        <a:pt x="10234" y="0"/>
                        <a:pt x="19064" y="7182"/>
                        <a:pt x="21147" y="17203"/>
                      </a:cubicBezTo>
                    </a:path>
                    <a:path w="21148" h="21600" stroke="0" extrusionOk="0">
                      <a:moveTo>
                        <a:pt x="-1" y="0"/>
                      </a:moveTo>
                      <a:cubicBezTo>
                        <a:pt x="10234" y="0"/>
                        <a:pt x="19064" y="7182"/>
                        <a:pt x="21147" y="17203"/>
                      </a:cubicBezTo>
                      <a:lnTo>
                        <a:pt x="0" y="21600"/>
                      </a:lnTo>
                      <a:lnTo>
                        <a:pt x="-1" y="0"/>
                      </a:lnTo>
                      <a:close/>
                    </a:path>
                  </a:pathLst>
                </a:cu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5" name="Line 26"/>
                <p:cNvSpPr>
                  <a:spLocks noChangeShapeType="1"/>
                </p:cNvSpPr>
                <p:nvPr/>
              </p:nvSpPr>
              <p:spPr bwMode="auto">
                <a:xfrm flipV="1">
                  <a:off x="3636" y="1755"/>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6" name="Line 27"/>
                <p:cNvSpPr>
                  <a:spLocks noChangeShapeType="1"/>
                </p:cNvSpPr>
                <p:nvPr/>
              </p:nvSpPr>
              <p:spPr bwMode="auto">
                <a:xfrm flipV="1">
                  <a:off x="3861" y="1737"/>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7" name="Line 28"/>
                <p:cNvSpPr>
                  <a:spLocks noChangeShapeType="1"/>
                </p:cNvSpPr>
                <p:nvPr/>
              </p:nvSpPr>
              <p:spPr bwMode="auto">
                <a:xfrm flipV="1">
                  <a:off x="4086" y="1746"/>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8" name="Line 29"/>
                <p:cNvSpPr>
                  <a:spLocks noChangeShapeType="1"/>
                </p:cNvSpPr>
                <p:nvPr/>
              </p:nvSpPr>
              <p:spPr bwMode="auto">
                <a:xfrm flipV="1">
                  <a:off x="4311" y="1737"/>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39" name="Line 30"/>
                <p:cNvSpPr>
                  <a:spLocks noChangeShapeType="1"/>
                </p:cNvSpPr>
                <p:nvPr/>
              </p:nvSpPr>
              <p:spPr bwMode="auto">
                <a:xfrm flipV="1">
                  <a:off x="4500" y="1746"/>
                  <a:ext cx="162" cy="18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0" name="Line 31"/>
                <p:cNvSpPr>
                  <a:spLocks noChangeShapeType="1"/>
                </p:cNvSpPr>
                <p:nvPr/>
              </p:nvSpPr>
              <p:spPr bwMode="auto">
                <a:xfrm flipV="1">
                  <a:off x="3699" y="855"/>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1" name="Line 32"/>
                <p:cNvSpPr>
                  <a:spLocks noChangeShapeType="1"/>
                </p:cNvSpPr>
                <p:nvPr/>
              </p:nvSpPr>
              <p:spPr bwMode="auto">
                <a:xfrm flipV="1">
                  <a:off x="4113" y="864"/>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2" name="Line 33"/>
                <p:cNvSpPr>
                  <a:spLocks noChangeShapeType="1"/>
                </p:cNvSpPr>
                <p:nvPr/>
              </p:nvSpPr>
              <p:spPr bwMode="auto">
                <a:xfrm flipV="1">
                  <a:off x="3906" y="837"/>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3" name="Line 34"/>
                <p:cNvSpPr>
                  <a:spLocks noChangeShapeType="1"/>
                </p:cNvSpPr>
                <p:nvPr/>
              </p:nvSpPr>
              <p:spPr bwMode="auto">
                <a:xfrm flipV="1">
                  <a:off x="4329" y="864"/>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4" name="Line 35"/>
                <p:cNvSpPr>
                  <a:spLocks noChangeShapeType="1"/>
                </p:cNvSpPr>
                <p:nvPr/>
              </p:nvSpPr>
              <p:spPr bwMode="auto">
                <a:xfrm flipV="1">
                  <a:off x="4527" y="873"/>
                  <a:ext cx="144"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5" name="Line 36"/>
                <p:cNvSpPr>
                  <a:spLocks noChangeShapeType="1"/>
                </p:cNvSpPr>
                <p:nvPr/>
              </p:nvSpPr>
              <p:spPr bwMode="auto">
                <a:xfrm>
                  <a:off x="3636" y="990"/>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6" name="Line 37"/>
                <p:cNvSpPr>
                  <a:spLocks noChangeShapeType="1"/>
                </p:cNvSpPr>
                <p:nvPr/>
              </p:nvSpPr>
              <p:spPr bwMode="auto">
                <a:xfrm>
                  <a:off x="3861" y="981"/>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7" name="Line 38"/>
                <p:cNvSpPr>
                  <a:spLocks noChangeShapeType="1"/>
                </p:cNvSpPr>
                <p:nvPr/>
              </p:nvSpPr>
              <p:spPr bwMode="auto">
                <a:xfrm>
                  <a:off x="4050" y="981"/>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8" name="Line 39"/>
                <p:cNvSpPr>
                  <a:spLocks noChangeShapeType="1"/>
                </p:cNvSpPr>
                <p:nvPr/>
              </p:nvSpPr>
              <p:spPr bwMode="auto">
                <a:xfrm>
                  <a:off x="4266" y="990"/>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49" name="Line 40"/>
                <p:cNvSpPr>
                  <a:spLocks noChangeShapeType="1"/>
                </p:cNvSpPr>
                <p:nvPr/>
              </p:nvSpPr>
              <p:spPr bwMode="auto">
                <a:xfrm>
                  <a:off x="4491" y="981"/>
                  <a:ext cx="225" cy="12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0" name="Line 41"/>
                <p:cNvSpPr>
                  <a:spLocks noChangeShapeType="1"/>
                </p:cNvSpPr>
                <p:nvPr/>
              </p:nvSpPr>
              <p:spPr bwMode="auto">
                <a:xfrm>
                  <a:off x="4752" y="990"/>
                  <a:ext cx="59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1" name="Line 42"/>
                <p:cNvSpPr>
                  <a:spLocks noChangeShapeType="1"/>
                </p:cNvSpPr>
                <p:nvPr/>
              </p:nvSpPr>
              <p:spPr bwMode="auto">
                <a:xfrm>
                  <a:off x="4752" y="1728"/>
                  <a:ext cx="59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2" name="Line 43"/>
                <p:cNvSpPr>
                  <a:spLocks noChangeShapeType="1"/>
                </p:cNvSpPr>
                <p:nvPr/>
              </p:nvSpPr>
              <p:spPr bwMode="auto">
                <a:xfrm>
                  <a:off x="4779" y="1125"/>
                  <a:ext cx="30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3" name="Line 44"/>
                <p:cNvSpPr>
                  <a:spLocks noChangeShapeType="1"/>
                </p:cNvSpPr>
                <p:nvPr/>
              </p:nvSpPr>
              <p:spPr bwMode="auto">
                <a:xfrm>
                  <a:off x="5274" y="990"/>
                  <a:ext cx="0" cy="747"/>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4" name="Line 45"/>
                <p:cNvSpPr>
                  <a:spLocks noChangeShapeType="1"/>
                </p:cNvSpPr>
                <p:nvPr/>
              </p:nvSpPr>
              <p:spPr bwMode="auto">
                <a:xfrm>
                  <a:off x="4986" y="1134"/>
                  <a:ext cx="0" cy="594"/>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55" name="Text Box 47"/>
                <p:cNvSpPr txBox="1">
                  <a:spLocks noChangeArrowheads="1"/>
                </p:cNvSpPr>
                <p:nvPr/>
              </p:nvSpPr>
              <p:spPr bwMode="auto">
                <a:xfrm rot="-5400000">
                  <a:off x="4589" y="1302"/>
                  <a:ext cx="4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i="1"/>
                    <a:t>D</a:t>
                  </a:r>
                  <a:r>
                    <a:rPr lang="en-US" altLang="zh-CN" baseline="-25000"/>
                    <a:t>min</a:t>
                  </a:r>
                </a:p>
              </p:txBody>
            </p:sp>
          </p:grpSp>
          <p:sp>
            <p:nvSpPr>
              <p:cNvPr id="11320" name="Line 88"/>
              <p:cNvSpPr>
                <a:spLocks noChangeShapeType="1"/>
              </p:cNvSpPr>
              <p:nvPr/>
            </p:nvSpPr>
            <p:spPr bwMode="auto">
              <a:xfrm>
                <a:off x="654" y="2685"/>
                <a:ext cx="1357"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1" name="Line 89"/>
              <p:cNvSpPr>
                <a:spLocks noChangeShapeType="1"/>
              </p:cNvSpPr>
              <p:nvPr/>
            </p:nvSpPr>
            <p:spPr bwMode="auto">
              <a:xfrm>
                <a:off x="732" y="3153"/>
                <a:ext cx="0" cy="44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2" name="Line 90"/>
              <p:cNvSpPr>
                <a:spLocks noChangeShapeType="1"/>
              </p:cNvSpPr>
              <p:nvPr/>
            </p:nvSpPr>
            <p:spPr bwMode="auto">
              <a:xfrm>
                <a:off x="1913" y="3141"/>
                <a:ext cx="0" cy="44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23" name="Line 93"/>
              <p:cNvSpPr>
                <a:spLocks noChangeShapeType="1"/>
              </p:cNvSpPr>
              <p:nvPr/>
            </p:nvSpPr>
            <p:spPr bwMode="auto">
              <a:xfrm>
                <a:off x="713" y="3446"/>
                <a:ext cx="1181"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1318" name="Text Box 100"/>
            <p:cNvSpPr txBox="1">
              <a:spLocks noChangeArrowheads="1"/>
            </p:cNvSpPr>
            <p:nvPr/>
          </p:nvSpPr>
          <p:spPr bwMode="auto">
            <a:xfrm>
              <a:off x="1113" y="3626"/>
              <a:ext cx="3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00"/>
                  </a:solidFill>
                </a:rPr>
                <a:t>孔</a:t>
              </a:r>
            </a:p>
          </p:txBody>
        </p:sp>
      </p:grpSp>
      <p:sp>
        <p:nvSpPr>
          <p:cNvPr id="49263" name="Line 111"/>
          <p:cNvSpPr>
            <a:spLocks noChangeShapeType="1"/>
          </p:cNvSpPr>
          <p:nvPr/>
        </p:nvSpPr>
        <p:spPr bwMode="auto">
          <a:xfrm>
            <a:off x="1146175" y="2892425"/>
            <a:ext cx="192246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64" name="Line 112"/>
          <p:cNvSpPr>
            <a:spLocks noChangeShapeType="1"/>
          </p:cNvSpPr>
          <p:nvPr/>
        </p:nvSpPr>
        <p:spPr bwMode="auto">
          <a:xfrm>
            <a:off x="5610225" y="3094038"/>
            <a:ext cx="2170113"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9273" name="Group 121"/>
          <p:cNvGrpSpPr>
            <a:grpSpLocks/>
          </p:cNvGrpSpPr>
          <p:nvPr/>
        </p:nvGrpSpPr>
        <p:grpSpPr bwMode="auto">
          <a:xfrm>
            <a:off x="4283075" y="2841625"/>
            <a:ext cx="3703638" cy="2357438"/>
            <a:chOff x="2698" y="2370"/>
            <a:chExt cx="2333" cy="1485"/>
          </a:xfrm>
        </p:grpSpPr>
        <p:grpSp>
          <p:nvGrpSpPr>
            <p:cNvPr id="11286" name="Group 103"/>
            <p:cNvGrpSpPr>
              <a:grpSpLocks/>
            </p:cNvGrpSpPr>
            <p:nvPr/>
          </p:nvGrpSpPr>
          <p:grpSpPr bwMode="auto">
            <a:xfrm>
              <a:off x="2698" y="2370"/>
              <a:ext cx="2333" cy="1485"/>
              <a:chOff x="2698" y="2370"/>
              <a:chExt cx="2333" cy="1485"/>
            </a:xfrm>
          </p:grpSpPr>
          <p:grpSp>
            <p:nvGrpSpPr>
              <p:cNvPr id="11295" name="Group 96"/>
              <p:cNvGrpSpPr>
                <a:grpSpLocks/>
              </p:cNvGrpSpPr>
              <p:nvPr/>
            </p:nvGrpSpPr>
            <p:grpSpPr bwMode="auto">
              <a:xfrm>
                <a:off x="2698" y="2370"/>
                <a:ext cx="2333" cy="1264"/>
                <a:chOff x="2818" y="2170"/>
                <a:chExt cx="2333" cy="1264"/>
              </a:xfrm>
            </p:grpSpPr>
            <p:grpSp>
              <p:nvGrpSpPr>
                <p:cNvPr id="11297" name="Group 85"/>
                <p:cNvGrpSpPr>
                  <a:grpSpLocks/>
                </p:cNvGrpSpPr>
                <p:nvPr/>
              </p:nvGrpSpPr>
              <p:grpSpPr bwMode="auto">
                <a:xfrm>
                  <a:off x="2818" y="2170"/>
                  <a:ext cx="2333" cy="891"/>
                  <a:chOff x="3238" y="2961"/>
                  <a:chExt cx="2333" cy="891"/>
                </a:xfrm>
              </p:grpSpPr>
              <p:sp>
                <p:nvSpPr>
                  <p:cNvPr id="11301" name="Text Box 56"/>
                  <p:cNvSpPr txBox="1">
                    <a:spLocks noChangeArrowheads="1"/>
                  </p:cNvSpPr>
                  <p:nvPr/>
                </p:nvSpPr>
                <p:spPr bwMode="auto">
                  <a:xfrm rot="-5400000">
                    <a:off x="3065" y="3216"/>
                    <a:ext cx="750"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600" b="1" i="1"/>
                      <a:t>d</a:t>
                    </a:r>
                    <a:r>
                      <a:rPr lang="en-US" altLang="zh-CN" sz="3600" b="1" baseline="-25000"/>
                      <a:t>max</a:t>
                    </a:r>
                  </a:p>
                </p:txBody>
              </p:sp>
              <p:grpSp>
                <p:nvGrpSpPr>
                  <p:cNvPr id="11302" name="Group 83"/>
                  <p:cNvGrpSpPr>
                    <a:grpSpLocks/>
                  </p:cNvGrpSpPr>
                  <p:nvPr/>
                </p:nvGrpSpPr>
                <p:grpSpPr bwMode="auto">
                  <a:xfrm>
                    <a:off x="3537" y="2961"/>
                    <a:ext cx="2034" cy="891"/>
                    <a:chOff x="3537" y="2961"/>
                    <a:chExt cx="2034" cy="891"/>
                  </a:xfrm>
                </p:grpSpPr>
                <p:sp>
                  <p:nvSpPr>
                    <p:cNvPr id="11303" name="Line 58"/>
                    <p:cNvSpPr>
                      <a:spLocks noChangeShapeType="1"/>
                    </p:cNvSpPr>
                    <p:nvPr/>
                  </p:nvSpPr>
                  <p:spPr bwMode="auto">
                    <a:xfrm>
                      <a:off x="3537" y="3852"/>
                      <a:ext cx="5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4" name="Line 60"/>
                    <p:cNvSpPr>
                      <a:spLocks noChangeShapeType="1"/>
                    </p:cNvSpPr>
                    <p:nvPr/>
                  </p:nvSpPr>
                  <p:spPr bwMode="auto">
                    <a:xfrm>
                      <a:off x="3816" y="3114"/>
                      <a:ext cx="27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5" name="Line 62"/>
                    <p:cNvSpPr>
                      <a:spLocks noChangeShapeType="1"/>
                    </p:cNvSpPr>
                    <p:nvPr/>
                  </p:nvSpPr>
                  <p:spPr bwMode="auto">
                    <a:xfrm>
                      <a:off x="3564" y="2979"/>
                      <a:ext cx="5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306" name="Group 63"/>
                    <p:cNvGrpSpPr>
                      <a:grpSpLocks/>
                    </p:cNvGrpSpPr>
                    <p:nvPr/>
                  </p:nvGrpSpPr>
                  <p:grpSpPr bwMode="auto">
                    <a:xfrm>
                      <a:off x="3861" y="2988"/>
                      <a:ext cx="1710" cy="855"/>
                      <a:chOff x="3744" y="1134"/>
                      <a:chExt cx="1710" cy="855"/>
                    </a:xfrm>
                  </p:grpSpPr>
                  <p:sp>
                    <p:nvSpPr>
                      <p:cNvPr id="11309" name="Rectangle 64"/>
                      <p:cNvSpPr>
                        <a:spLocks noChangeArrowheads="1"/>
                      </p:cNvSpPr>
                      <p:nvPr/>
                    </p:nvSpPr>
                    <p:spPr bwMode="auto">
                      <a:xfrm>
                        <a:off x="3978" y="1134"/>
                        <a:ext cx="1350" cy="855"/>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Line 65"/>
                      <p:cNvSpPr>
                        <a:spLocks noChangeShapeType="1"/>
                      </p:cNvSpPr>
                      <p:nvPr/>
                    </p:nvSpPr>
                    <p:spPr bwMode="auto">
                      <a:xfrm>
                        <a:off x="3744" y="1566"/>
                        <a:ext cx="1710" cy="0"/>
                      </a:xfrm>
                      <a:prstGeom prst="line">
                        <a:avLst/>
                      </a:prstGeom>
                      <a:noFill/>
                      <a:ln w="3810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1" name="Line 66"/>
                      <p:cNvSpPr>
                        <a:spLocks noChangeShapeType="1"/>
                      </p:cNvSpPr>
                      <p:nvPr/>
                    </p:nvSpPr>
                    <p:spPr bwMode="auto">
                      <a:xfrm>
                        <a:off x="3960" y="1269"/>
                        <a:ext cx="138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2" name="Line 67"/>
                      <p:cNvSpPr>
                        <a:spLocks noChangeShapeType="1"/>
                      </p:cNvSpPr>
                      <p:nvPr/>
                    </p:nvSpPr>
                    <p:spPr bwMode="auto">
                      <a:xfrm flipV="1">
                        <a:off x="4104" y="1143"/>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3" name="Line 68"/>
                      <p:cNvSpPr>
                        <a:spLocks noChangeShapeType="1"/>
                      </p:cNvSpPr>
                      <p:nvPr/>
                    </p:nvSpPr>
                    <p:spPr bwMode="auto">
                      <a:xfrm flipV="1">
                        <a:off x="4356" y="1143"/>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4" name="Line 69"/>
                      <p:cNvSpPr>
                        <a:spLocks noChangeShapeType="1"/>
                      </p:cNvSpPr>
                      <p:nvPr/>
                    </p:nvSpPr>
                    <p:spPr bwMode="auto">
                      <a:xfrm flipV="1">
                        <a:off x="4644" y="1152"/>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5" name="Line 70"/>
                      <p:cNvSpPr>
                        <a:spLocks noChangeShapeType="1"/>
                      </p:cNvSpPr>
                      <p:nvPr/>
                    </p:nvSpPr>
                    <p:spPr bwMode="auto">
                      <a:xfrm flipV="1">
                        <a:off x="4923" y="1152"/>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16" name="Line 71"/>
                      <p:cNvSpPr>
                        <a:spLocks noChangeShapeType="1"/>
                      </p:cNvSpPr>
                      <p:nvPr/>
                    </p:nvSpPr>
                    <p:spPr bwMode="auto">
                      <a:xfrm flipV="1">
                        <a:off x="5166" y="1161"/>
                        <a:ext cx="126" cy="10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1307" name="Line 72"/>
                    <p:cNvSpPr>
                      <a:spLocks noChangeShapeType="1"/>
                    </p:cNvSpPr>
                    <p:nvPr/>
                  </p:nvSpPr>
                  <p:spPr bwMode="auto">
                    <a:xfrm>
                      <a:off x="3915" y="3096"/>
                      <a:ext cx="0" cy="729"/>
                    </a:xfrm>
                    <a:prstGeom prst="line">
                      <a:avLst/>
                    </a:prstGeom>
                    <a:noFill/>
                    <a:ln w="38100">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8" name="Line 73"/>
                    <p:cNvSpPr>
                      <a:spLocks noChangeShapeType="1"/>
                    </p:cNvSpPr>
                    <p:nvPr/>
                  </p:nvSpPr>
                  <p:spPr bwMode="auto">
                    <a:xfrm>
                      <a:off x="3690" y="2961"/>
                      <a:ext cx="0" cy="873"/>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11298" name="Line 91"/>
                <p:cNvSpPr>
                  <a:spLocks noChangeShapeType="1"/>
                </p:cNvSpPr>
                <p:nvPr/>
              </p:nvSpPr>
              <p:spPr bwMode="auto">
                <a:xfrm>
                  <a:off x="3670" y="2985"/>
                  <a:ext cx="0" cy="44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9" name="Line 92"/>
                <p:cNvSpPr>
                  <a:spLocks noChangeShapeType="1"/>
                </p:cNvSpPr>
                <p:nvPr/>
              </p:nvSpPr>
              <p:spPr bwMode="auto">
                <a:xfrm>
                  <a:off x="5026" y="2983"/>
                  <a:ext cx="0" cy="44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300" name="Line 94"/>
                <p:cNvSpPr>
                  <a:spLocks noChangeShapeType="1"/>
                </p:cNvSpPr>
                <p:nvPr/>
              </p:nvSpPr>
              <p:spPr bwMode="auto">
                <a:xfrm>
                  <a:off x="3680" y="3289"/>
                  <a:ext cx="1337" cy="2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1296" name="Text Box 102"/>
              <p:cNvSpPr txBox="1">
                <a:spLocks noChangeArrowheads="1"/>
              </p:cNvSpPr>
              <p:nvPr/>
            </p:nvSpPr>
            <p:spPr bwMode="auto">
              <a:xfrm>
                <a:off x="3974" y="3528"/>
                <a:ext cx="34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a:solidFill>
                      <a:srgbClr val="FF3300"/>
                    </a:solidFill>
                  </a:rPr>
                  <a:t>轴</a:t>
                </a:r>
              </a:p>
            </p:txBody>
          </p:sp>
        </p:grpSp>
        <p:sp>
          <p:nvSpPr>
            <p:cNvPr id="11287" name="Line 113"/>
            <p:cNvSpPr>
              <a:spLocks noChangeShapeType="1"/>
            </p:cNvSpPr>
            <p:nvPr/>
          </p:nvSpPr>
          <p:spPr bwMode="auto">
            <a:xfrm>
              <a:off x="3596" y="2397"/>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8" name="Line 114"/>
            <p:cNvSpPr>
              <a:spLocks noChangeShapeType="1"/>
            </p:cNvSpPr>
            <p:nvPr/>
          </p:nvSpPr>
          <p:spPr bwMode="auto">
            <a:xfrm>
              <a:off x="3747" y="2398"/>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89" name="Line 115"/>
            <p:cNvSpPr>
              <a:spLocks noChangeShapeType="1"/>
            </p:cNvSpPr>
            <p:nvPr/>
          </p:nvSpPr>
          <p:spPr bwMode="auto">
            <a:xfrm>
              <a:off x="3910" y="2403"/>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0" name="Line 116"/>
            <p:cNvSpPr>
              <a:spLocks noChangeShapeType="1"/>
            </p:cNvSpPr>
            <p:nvPr/>
          </p:nvSpPr>
          <p:spPr bwMode="auto">
            <a:xfrm>
              <a:off x="4078" y="2396"/>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1" name="Line 117"/>
            <p:cNvSpPr>
              <a:spLocks noChangeShapeType="1"/>
            </p:cNvSpPr>
            <p:nvPr/>
          </p:nvSpPr>
          <p:spPr bwMode="auto">
            <a:xfrm>
              <a:off x="4229" y="2396"/>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2" name="Line 118"/>
            <p:cNvSpPr>
              <a:spLocks noChangeShapeType="1"/>
            </p:cNvSpPr>
            <p:nvPr/>
          </p:nvSpPr>
          <p:spPr bwMode="auto">
            <a:xfrm>
              <a:off x="4404" y="2396"/>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3" name="Line 119"/>
            <p:cNvSpPr>
              <a:spLocks noChangeShapeType="1"/>
            </p:cNvSpPr>
            <p:nvPr/>
          </p:nvSpPr>
          <p:spPr bwMode="auto">
            <a:xfrm>
              <a:off x="4578" y="2396"/>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294" name="Line 120"/>
            <p:cNvSpPr>
              <a:spLocks noChangeShapeType="1"/>
            </p:cNvSpPr>
            <p:nvPr/>
          </p:nvSpPr>
          <p:spPr bwMode="auto">
            <a:xfrm>
              <a:off x="4753" y="2385"/>
              <a:ext cx="151" cy="11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9279" name="Group 127"/>
          <p:cNvGrpSpPr>
            <a:grpSpLocks/>
          </p:cNvGrpSpPr>
          <p:nvPr/>
        </p:nvGrpSpPr>
        <p:grpSpPr bwMode="auto">
          <a:xfrm>
            <a:off x="3425824" y="3013075"/>
            <a:ext cx="3152775" cy="1946275"/>
            <a:chOff x="2158" y="2438"/>
            <a:chExt cx="1986" cy="1226"/>
          </a:xfrm>
        </p:grpSpPr>
        <p:sp>
          <p:nvSpPr>
            <p:cNvPr id="11284" name="AutoShape 105"/>
            <p:cNvSpPr>
              <a:spLocks noChangeArrowheads="1"/>
            </p:cNvSpPr>
            <p:nvPr/>
          </p:nvSpPr>
          <p:spPr bwMode="auto">
            <a:xfrm>
              <a:off x="2158" y="3326"/>
              <a:ext cx="1266" cy="338"/>
            </a:xfrm>
            <a:prstGeom prst="wedgeRoundRectCallout">
              <a:avLst>
                <a:gd name="adj1" fmla="val -124062"/>
                <a:gd name="adj2" fmla="val -301497"/>
                <a:gd name="adj3" fmla="val 16667"/>
              </a:avLst>
            </a:prstGeom>
            <a:noFill/>
            <a:ln w="5715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b="1">
                  <a:solidFill>
                    <a:srgbClr val="FF3300"/>
                  </a:solidFill>
                </a:rPr>
                <a:t>尺寸公差带</a:t>
              </a:r>
            </a:p>
          </p:txBody>
        </p:sp>
        <p:sp>
          <p:nvSpPr>
            <p:cNvPr id="11285" name="Line 122"/>
            <p:cNvSpPr>
              <a:spLocks noChangeShapeType="1"/>
            </p:cNvSpPr>
            <p:nvPr/>
          </p:nvSpPr>
          <p:spPr bwMode="auto">
            <a:xfrm flipV="1">
              <a:off x="3119" y="2438"/>
              <a:ext cx="1025" cy="923"/>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9277" name="Group 125"/>
          <p:cNvGrpSpPr>
            <a:grpSpLocks/>
          </p:cNvGrpSpPr>
          <p:nvPr/>
        </p:nvGrpSpPr>
        <p:grpSpPr bwMode="auto">
          <a:xfrm>
            <a:off x="3967163" y="1962150"/>
            <a:ext cx="2017712" cy="1125538"/>
            <a:chOff x="2499" y="1816"/>
            <a:chExt cx="1271" cy="709"/>
          </a:xfrm>
        </p:grpSpPr>
        <p:sp>
          <p:nvSpPr>
            <p:cNvPr id="11282" name="AutoShape 97"/>
            <p:cNvSpPr>
              <a:spLocks noChangeArrowheads="1"/>
            </p:cNvSpPr>
            <p:nvPr/>
          </p:nvSpPr>
          <p:spPr bwMode="auto">
            <a:xfrm>
              <a:off x="2499" y="1816"/>
              <a:ext cx="732" cy="384"/>
            </a:xfrm>
            <a:prstGeom prst="wedgeRoundRectCallout">
              <a:avLst>
                <a:gd name="adj1" fmla="val -201093"/>
                <a:gd name="adj2" fmla="val 103125"/>
                <a:gd name="adj3" fmla="val 16667"/>
              </a:avLst>
            </a:prstGeom>
            <a:solidFill>
              <a:schemeClr val="bg1"/>
            </a:solidFill>
            <a:ln w="571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a:t>LMC</a:t>
              </a:r>
            </a:p>
          </p:txBody>
        </p:sp>
        <p:sp>
          <p:nvSpPr>
            <p:cNvPr id="11283" name="Line 124"/>
            <p:cNvSpPr>
              <a:spLocks noChangeShapeType="1"/>
            </p:cNvSpPr>
            <p:nvPr/>
          </p:nvSpPr>
          <p:spPr bwMode="auto">
            <a:xfrm>
              <a:off x="3252" y="1908"/>
              <a:ext cx="518" cy="617"/>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9278" name="Line 126"/>
          <p:cNvSpPr>
            <a:spLocks noChangeShapeType="1"/>
          </p:cNvSpPr>
          <p:nvPr/>
        </p:nvSpPr>
        <p:spPr bwMode="auto">
          <a:xfrm>
            <a:off x="5634038" y="3097213"/>
            <a:ext cx="2143125" cy="0"/>
          </a:xfrm>
          <a:prstGeom prst="line">
            <a:avLst/>
          </a:prstGeom>
          <a:noFill/>
          <a:ln w="571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81" name="Text Box 129"/>
          <p:cNvSpPr txBox="1">
            <a:spLocks noChangeArrowheads="1"/>
          </p:cNvSpPr>
          <p:nvPr/>
        </p:nvSpPr>
        <p:spPr bwMode="auto">
          <a:xfrm>
            <a:off x="558692" y="5224463"/>
            <a:ext cx="86344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5000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最小实体尺寸（</a:t>
            </a:r>
            <a:r>
              <a:rPr lang="en-US" altLang="zh-CN" b="1" dirty="0">
                <a:solidFill>
                  <a:srgbClr val="FF3300"/>
                </a:solidFill>
              </a:rPr>
              <a:t>LMS</a:t>
            </a:r>
            <a:r>
              <a:rPr lang="zh-CN" altLang="en-US" b="1" dirty="0"/>
              <a:t>） 是指在</a:t>
            </a:r>
            <a:r>
              <a:rPr lang="en-US" altLang="zh-CN" b="1" dirty="0">
                <a:solidFill>
                  <a:srgbClr val="FF3300"/>
                </a:solidFill>
              </a:rPr>
              <a:t>LMC</a:t>
            </a:r>
            <a:r>
              <a:rPr lang="zh-CN" altLang="en-US" b="1" dirty="0">
                <a:solidFill>
                  <a:srgbClr val="FF3300"/>
                </a:solidFill>
              </a:rPr>
              <a:t>状态</a:t>
            </a:r>
            <a:r>
              <a:rPr lang="zh-CN" altLang="en-US" b="1" dirty="0"/>
              <a:t>下的极限尺寸</a:t>
            </a:r>
            <a:r>
              <a:rPr lang="en-US" altLang="zh-CN" b="1" dirty="0"/>
              <a:t>。</a:t>
            </a:r>
            <a:endParaRPr lang="zh-CN" altLang="en-US" b="1" dirty="0">
              <a:cs typeface="Times New Roman" pitchFamily="18" charset="0"/>
            </a:endParaRPr>
          </a:p>
        </p:txBody>
      </p:sp>
      <p:graphicFrame>
        <p:nvGraphicFramePr>
          <p:cNvPr id="49282" name="Object 130"/>
          <p:cNvGraphicFramePr>
            <a:graphicFrameLocks noChangeAspect="1"/>
          </p:cNvGraphicFramePr>
          <p:nvPr>
            <p:extLst>
              <p:ext uri="{D42A27DB-BD31-4B8C-83A1-F6EECF244321}">
                <p14:modId xmlns:p14="http://schemas.microsoft.com/office/powerpoint/2010/main" val="157965115"/>
              </p:ext>
            </p:extLst>
          </p:nvPr>
        </p:nvGraphicFramePr>
        <p:xfrm>
          <a:off x="4701553" y="5803900"/>
          <a:ext cx="3687763" cy="550863"/>
        </p:xfrm>
        <a:graphic>
          <a:graphicData uri="http://schemas.openxmlformats.org/presentationml/2006/ole">
            <mc:AlternateContent xmlns:mc="http://schemas.openxmlformats.org/markup-compatibility/2006">
              <mc:Choice xmlns:v="urn:schemas-microsoft-com:vml" Requires="v">
                <p:oleObj spid="_x0000_s11406" name="公式" r:id="rId3" imgW="1447172" imgH="215806" progId="Equation.3">
                  <p:embed/>
                </p:oleObj>
              </mc:Choice>
              <mc:Fallback>
                <p:oleObj name="公式" r:id="rId3" imgW="1447172" imgH="215806" progId="Equation.3">
                  <p:embed/>
                  <p:pic>
                    <p:nvPicPr>
                      <p:cNvPr id="0" name="Object 1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1553" y="5803900"/>
                        <a:ext cx="3687763" cy="55086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283" name="Object 131"/>
          <p:cNvGraphicFramePr>
            <a:graphicFrameLocks noChangeAspect="1"/>
          </p:cNvGraphicFramePr>
          <p:nvPr>
            <p:extLst>
              <p:ext uri="{D42A27DB-BD31-4B8C-83A1-F6EECF244321}">
                <p14:modId xmlns:p14="http://schemas.microsoft.com/office/powerpoint/2010/main" val="3984675185"/>
              </p:ext>
            </p:extLst>
          </p:nvPr>
        </p:nvGraphicFramePr>
        <p:xfrm>
          <a:off x="751853" y="5788025"/>
          <a:ext cx="3848100" cy="582613"/>
        </p:xfrm>
        <a:graphic>
          <a:graphicData uri="http://schemas.openxmlformats.org/presentationml/2006/ole">
            <mc:AlternateContent xmlns:mc="http://schemas.openxmlformats.org/markup-compatibility/2006">
              <mc:Choice xmlns:v="urn:schemas-microsoft-com:vml" Requires="v">
                <p:oleObj spid="_x0000_s11407" name="公式" r:id="rId5" imgW="1511300" imgH="228600" progId="Equation.3">
                  <p:embed/>
                </p:oleObj>
              </mc:Choice>
              <mc:Fallback>
                <p:oleObj name="公式" r:id="rId5" imgW="1511300" imgH="228600" progId="Equation.3">
                  <p:embed/>
                  <p:pic>
                    <p:nvPicPr>
                      <p:cNvPr id="0" name="Object 1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1853" y="5788025"/>
                        <a:ext cx="3848100" cy="582613"/>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9156">
                                            <p:txEl>
                                              <p:pRg st="0" end="0"/>
                                            </p:txEl>
                                          </p:spTgt>
                                        </p:tgtEl>
                                        <p:attrNameLst>
                                          <p:attrName>style.visibility</p:attrName>
                                        </p:attrNameLst>
                                      </p:cBhvr>
                                      <p:to>
                                        <p:strVal val="visible"/>
                                      </p:to>
                                    </p:set>
                                    <p:animEffect transition="in" filter="wipe(left)">
                                      <p:cBhvr>
                                        <p:cTn id="7" dur="300"/>
                                        <p:tgtEl>
                                          <p:spTgt spid="491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9161"/>
                                        </p:tgtEl>
                                        <p:attrNameLst>
                                          <p:attrName>style.visibility</p:attrName>
                                        </p:attrNameLst>
                                      </p:cBhvr>
                                      <p:to>
                                        <p:strVal val="visible"/>
                                      </p:to>
                                    </p:set>
                                    <p:animEffect transition="in" filter="wipe(left)">
                                      <p:cBhvr>
                                        <p:cTn id="12" dur="300"/>
                                        <p:tgtEl>
                                          <p:spTgt spid="491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49253"/>
                                        </p:tgtEl>
                                        <p:attrNameLst>
                                          <p:attrName>style.visibility</p:attrName>
                                        </p:attrNameLst>
                                      </p:cBhvr>
                                      <p:to>
                                        <p:strVal val="visible"/>
                                      </p:to>
                                    </p:set>
                                    <p:anim calcmode="lin" valueType="num">
                                      <p:cBhvr additive="base">
                                        <p:cTn id="17" dur="500" fill="hold"/>
                                        <p:tgtEl>
                                          <p:spTgt spid="49253"/>
                                        </p:tgtEl>
                                        <p:attrNameLst>
                                          <p:attrName>ppt_x</p:attrName>
                                        </p:attrNameLst>
                                      </p:cBhvr>
                                      <p:tavLst>
                                        <p:tav tm="0">
                                          <p:val>
                                            <p:strVal val="0-#ppt_w/2"/>
                                          </p:val>
                                        </p:tav>
                                        <p:tav tm="100000">
                                          <p:val>
                                            <p:strVal val="#ppt_x"/>
                                          </p:val>
                                        </p:tav>
                                      </p:tavLst>
                                    </p:anim>
                                    <p:anim calcmode="lin" valueType="num">
                                      <p:cBhvr additive="base">
                                        <p:cTn id="18" dur="500" fill="hold"/>
                                        <p:tgtEl>
                                          <p:spTgt spid="4925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49273"/>
                                        </p:tgtEl>
                                        <p:attrNameLst>
                                          <p:attrName>style.visibility</p:attrName>
                                        </p:attrNameLst>
                                      </p:cBhvr>
                                      <p:to>
                                        <p:strVal val="visible"/>
                                      </p:to>
                                    </p:set>
                                    <p:anim calcmode="lin" valueType="num">
                                      <p:cBhvr additive="base">
                                        <p:cTn id="23" dur="500" fill="hold"/>
                                        <p:tgtEl>
                                          <p:spTgt spid="49273"/>
                                        </p:tgtEl>
                                        <p:attrNameLst>
                                          <p:attrName>ppt_x</p:attrName>
                                        </p:attrNameLst>
                                      </p:cBhvr>
                                      <p:tavLst>
                                        <p:tav tm="0">
                                          <p:val>
                                            <p:strVal val="1+#ppt_w/2"/>
                                          </p:val>
                                        </p:tav>
                                        <p:tav tm="100000">
                                          <p:val>
                                            <p:strVal val="#ppt_x"/>
                                          </p:val>
                                        </p:tav>
                                      </p:tavLst>
                                    </p:anim>
                                    <p:anim calcmode="lin" valueType="num">
                                      <p:cBhvr additive="base">
                                        <p:cTn id="24" dur="500" fill="hold"/>
                                        <p:tgtEl>
                                          <p:spTgt spid="49273"/>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4" fill="hold" nodeType="clickEffect">
                                  <p:stCondLst>
                                    <p:cond delay="0"/>
                                  </p:stCondLst>
                                  <p:childTnLst>
                                    <p:set>
                                      <p:cBhvr>
                                        <p:cTn id="28" dur="1" fill="hold">
                                          <p:stCondLst>
                                            <p:cond delay="0"/>
                                          </p:stCondLst>
                                        </p:cTn>
                                        <p:tgtEl>
                                          <p:spTgt spid="49279"/>
                                        </p:tgtEl>
                                        <p:attrNameLst>
                                          <p:attrName>style.visibility</p:attrName>
                                        </p:attrNameLst>
                                      </p:cBhvr>
                                      <p:to>
                                        <p:strVal val="visible"/>
                                      </p:to>
                                    </p:set>
                                    <p:animEffect transition="in" filter="wipe(down)">
                                      <p:cBhvr>
                                        <p:cTn id="29" dur="2000"/>
                                        <p:tgtEl>
                                          <p:spTgt spid="4927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49157"/>
                                        </p:tgtEl>
                                        <p:attrNameLst>
                                          <p:attrName>style.visibility</p:attrName>
                                        </p:attrNameLst>
                                      </p:cBhvr>
                                      <p:to>
                                        <p:strVal val="visible"/>
                                      </p:to>
                                    </p:set>
                                    <p:animEffect transition="in" filter="wipe(left)">
                                      <p:cBhvr>
                                        <p:cTn id="34" dur="300"/>
                                        <p:tgtEl>
                                          <p:spTgt spid="4915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49263"/>
                                        </p:tgtEl>
                                        <p:attrNameLst>
                                          <p:attrName>style.visibility</p:attrName>
                                        </p:attrNameLst>
                                      </p:cBhvr>
                                      <p:to>
                                        <p:strVal val="visible"/>
                                      </p:to>
                                    </p:set>
                                    <p:anim calcmode="lin" valueType="num">
                                      <p:cBhvr>
                                        <p:cTn id="39" dur="500" fill="hold"/>
                                        <p:tgtEl>
                                          <p:spTgt spid="49263"/>
                                        </p:tgtEl>
                                        <p:attrNameLst>
                                          <p:attrName>ppt_x</p:attrName>
                                        </p:attrNameLst>
                                      </p:cBhvr>
                                      <p:tavLst>
                                        <p:tav tm="0">
                                          <p:val>
                                            <p:strVal val="#ppt_x-#ppt_w/2"/>
                                          </p:val>
                                        </p:tav>
                                        <p:tav tm="100000">
                                          <p:val>
                                            <p:strVal val="#ppt_x"/>
                                          </p:val>
                                        </p:tav>
                                      </p:tavLst>
                                    </p:anim>
                                    <p:anim calcmode="lin" valueType="num">
                                      <p:cBhvr>
                                        <p:cTn id="40" dur="500" fill="hold"/>
                                        <p:tgtEl>
                                          <p:spTgt spid="49263"/>
                                        </p:tgtEl>
                                        <p:attrNameLst>
                                          <p:attrName>ppt_y</p:attrName>
                                        </p:attrNameLst>
                                      </p:cBhvr>
                                      <p:tavLst>
                                        <p:tav tm="0">
                                          <p:val>
                                            <p:strVal val="#ppt_y"/>
                                          </p:val>
                                        </p:tav>
                                        <p:tav tm="100000">
                                          <p:val>
                                            <p:strVal val="#ppt_y"/>
                                          </p:val>
                                        </p:tav>
                                      </p:tavLst>
                                    </p:anim>
                                    <p:anim calcmode="lin" valueType="num">
                                      <p:cBhvr>
                                        <p:cTn id="41" dur="500" fill="hold"/>
                                        <p:tgtEl>
                                          <p:spTgt spid="49263"/>
                                        </p:tgtEl>
                                        <p:attrNameLst>
                                          <p:attrName>ppt_w</p:attrName>
                                        </p:attrNameLst>
                                      </p:cBhvr>
                                      <p:tavLst>
                                        <p:tav tm="0">
                                          <p:val>
                                            <p:fltVal val="0"/>
                                          </p:val>
                                        </p:tav>
                                        <p:tav tm="100000">
                                          <p:val>
                                            <p:strVal val="#ppt_w"/>
                                          </p:val>
                                        </p:tav>
                                      </p:tavLst>
                                    </p:anim>
                                    <p:anim calcmode="lin" valueType="num">
                                      <p:cBhvr>
                                        <p:cTn id="42" dur="500" fill="hold"/>
                                        <p:tgtEl>
                                          <p:spTgt spid="49263"/>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49264"/>
                                        </p:tgtEl>
                                        <p:attrNameLst>
                                          <p:attrName>style.visibility</p:attrName>
                                        </p:attrNameLst>
                                      </p:cBhvr>
                                      <p:to>
                                        <p:strVal val="visible"/>
                                      </p:to>
                                    </p:set>
                                    <p:anim calcmode="lin" valueType="num">
                                      <p:cBhvr>
                                        <p:cTn id="47" dur="500" fill="hold"/>
                                        <p:tgtEl>
                                          <p:spTgt spid="49264"/>
                                        </p:tgtEl>
                                        <p:attrNameLst>
                                          <p:attrName>ppt_x</p:attrName>
                                        </p:attrNameLst>
                                      </p:cBhvr>
                                      <p:tavLst>
                                        <p:tav tm="0">
                                          <p:val>
                                            <p:strVal val="#ppt_x-#ppt_w/2"/>
                                          </p:val>
                                        </p:tav>
                                        <p:tav tm="100000">
                                          <p:val>
                                            <p:strVal val="#ppt_x"/>
                                          </p:val>
                                        </p:tav>
                                      </p:tavLst>
                                    </p:anim>
                                    <p:anim calcmode="lin" valueType="num">
                                      <p:cBhvr>
                                        <p:cTn id="48" dur="500" fill="hold"/>
                                        <p:tgtEl>
                                          <p:spTgt spid="49264"/>
                                        </p:tgtEl>
                                        <p:attrNameLst>
                                          <p:attrName>ppt_y</p:attrName>
                                        </p:attrNameLst>
                                      </p:cBhvr>
                                      <p:tavLst>
                                        <p:tav tm="0">
                                          <p:val>
                                            <p:strVal val="#ppt_y"/>
                                          </p:val>
                                        </p:tav>
                                        <p:tav tm="100000">
                                          <p:val>
                                            <p:strVal val="#ppt_y"/>
                                          </p:val>
                                        </p:tav>
                                      </p:tavLst>
                                    </p:anim>
                                    <p:anim calcmode="lin" valueType="num">
                                      <p:cBhvr>
                                        <p:cTn id="49" dur="500" fill="hold"/>
                                        <p:tgtEl>
                                          <p:spTgt spid="49264"/>
                                        </p:tgtEl>
                                        <p:attrNameLst>
                                          <p:attrName>ppt_w</p:attrName>
                                        </p:attrNameLst>
                                      </p:cBhvr>
                                      <p:tavLst>
                                        <p:tav tm="0">
                                          <p:val>
                                            <p:fltVal val="0"/>
                                          </p:val>
                                        </p:tav>
                                        <p:tav tm="100000">
                                          <p:val>
                                            <p:strVal val="#ppt_w"/>
                                          </p:val>
                                        </p:tav>
                                      </p:tavLst>
                                    </p:anim>
                                    <p:anim calcmode="lin" valueType="num">
                                      <p:cBhvr>
                                        <p:cTn id="50" dur="500" fill="hold"/>
                                        <p:tgtEl>
                                          <p:spTgt spid="49264"/>
                                        </p:tgtEl>
                                        <p:attrNameLst>
                                          <p:attrName>ppt_h</p:attrName>
                                        </p:attrNameLst>
                                      </p:cBhvr>
                                      <p:tavLst>
                                        <p:tav tm="0">
                                          <p:val>
                                            <p:strVal val="#ppt_h"/>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9198"/>
                                        </p:tgtEl>
                                        <p:attrNameLst>
                                          <p:attrName>style.visibility</p:attrName>
                                        </p:attrNameLst>
                                      </p:cBhvr>
                                      <p:to>
                                        <p:strVal val="visible"/>
                                      </p:to>
                                    </p:set>
                                    <p:animEffect transition="in" filter="wipe(left)">
                                      <p:cBhvr>
                                        <p:cTn id="55" dur="500"/>
                                        <p:tgtEl>
                                          <p:spTgt spid="4919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iterate type="wd">
                                    <p:tmPct val="100000"/>
                                  </p:iterate>
                                  <p:childTnLst>
                                    <p:set>
                                      <p:cBhvr>
                                        <p:cTn id="59" dur="1" fill="hold">
                                          <p:stCondLst>
                                            <p:cond delay="0"/>
                                          </p:stCondLst>
                                        </p:cTn>
                                        <p:tgtEl>
                                          <p:spTgt spid="49227"/>
                                        </p:tgtEl>
                                        <p:attrNameLst>
                                          <p:attrName>style.visibility</p:attrName>
                                        </p:attrNameLst>
                                      </p:cBhvr>
                                      <p:to>
                                        <p:strVal val="visible"/>
                                      </p:to>
                                    </p:set>
                                    <p:animEffect transition="in" filter="wipe(left)">
                                      <p:cBhvr>
                                        <p:cTn id="60" dur="300"/>
                                        <p:tgtEl>
                                          <p:spTgt spid="4922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7" presetClass="entr" presetSubtype="8" fill="hold" grpId="0" nodeType="clickEffect">
                                  <p:stCondLst>
                                    <p:cond delay="0"/>
                                  </p:stCondLst>
                                  <p:childTnLst>
                                    <p:set>
                                      <p:cBhvr>
                                        <p:cTn id="64" dur="1" fill="hold">
                                          <p:stCondLst>
                                            <p:cond delay="0"/>
                                          </p:stCondLst>
                                        </p:cTn>
                                        <p:tgtEl>
                                          <p:spTgt spid="49278"/>
                                        </p:tgtEl>
                                        <p:attrNameLst>
                                          <p:attrName>style.visibility</p:attrName>
                                        </p:attrNameLst>
                                      </p:cBhvr>
                                      <p:to>
                                        <p:strVal val="visible"/>
                                      </p:to>
                                    </p:set>
                                    <p:anim calcmode="lin" valueType="num">
                                      <p:cBhvr>
                                        <p:cTn id="65" dur="500" fill="hold"/>
                                        <p:tgtEl>
                                          <p:spTgt spid="49278"/>
                                        </p:tgtEl>
                                        <p:attrNameLst>
                                          <p:attrName>ppt_x</p:attrName>
                                        </p:attrNameLst>
                                      </p:cBhvr>
                                      <p:tavLst>
                                        <p:tav tm="0">
                                          <p:val>
                                            <p:strVal val="#ppt_x-#ppt_w/2"/>
                                          </p:val>
                                        </p:tav>
                                        <p:tav tm="100000">
                                          <p:val>
                                            <p:strVal val="#ppt_x"/>
                                          </p:val>
                                        </p:tav>
                                      </p:tavLst>
                                    </p:anim>
                                    <p:anim calcmode="lin" valueType="num">
                                      <p:cBhvr>
                                        <p:cTn id="66" dur="500" fill="hold"/>
                                        <p:tgtEl>
                                          <p:spTgt spid="49278"/>
                                        </p:tgtEl>
                                        <p:attrNameLst>
                                          <p:attrName>ppt_y</p:attrName>
                                        </p:attrNameLst>
                                      </p:cBhvr>
                                      <p:tavLst>
                                        <p:tav tm="0">
                                          <p:val>
                                            <p:strVal val="#ppt_y"/>
                                          </p:val>
                                        </p:tav>
                                        <p:tav tm="100000">
                                          <p:val>
                                            <p:strVal val="#ppt_y"/>
                                          </p:val>
                                        </p:tav>
                                      </p:tavLst>
                                    </p:anim>
                                    <p:anim calcmode="lin" valueType="num">
                                      <p:cBhvr>
                                        <p:cTn id="67" dur="500" fill="hold"/>
                                        <p:tgtEl>
                                          <p:spTgt spid="49278"/>
                                        </p:tgtEl>
                                        <p:attrNameLst>
                                          <p:attrName>ppt_w</p:attrName>
                                        </p:attrNameLst>
                                      </p:cBhvr>
                                      <p:tavLst>
                                        <p:tav tm="0">
                                          <p:val>
                                            <p:fltVal val="0"/>
                                          </p:val>
                                        </p:tav>
                                        <p:tav tm="100000">
                                          <p:val>
                                            <p:strVal val="#ppt_w"/>
                                          </p:val>
                                        </p:tav>
                                      </p:tavLst>
                                    </p:anim>
                                    <p:anim calcmode="lin" valueType="num">
                                      <p:cBhvr>
                                        <p:cTn id="68" dur="500" fill="hold"/>
                                        <p:tgtEl>
                                          <p:spTgt spid="49278"/>
                                        </p:tgtEl>
                                        <p:attrNameLst>
                                          <p:attrName>ppt_h</p:attrName>
                                        </p:attrNameLst>
                                      </p:cBhvr>
                                      <p:tavLst>
                                        <p:tav tm="0">
                                          <p:val>
                                            <p:strVal val="#ppt_h"/>
                                          </p:val>
                                        </p:tav>
                                        <p:tav tm="100000">
                                          <p:val>
                                            <p:strVal val="#ppt_h"/>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17" presetClass="entr" presetSubtype="1" fill="hold" nodeType="clickEffect">
                                  <p:stCondLst>
                                    <p:cond delay="0"/>
                                  </p:stCondLst>
                                  <p:childTnLst>
                                    <p:set>
                                      <p:cBhvr>
                                        <p:cTn id="72" dur="1" fill="hold">
                                          <p:stCondLst>
                                            <p:cond delay="0"/>
                                          </p:stCondLst>
                                        </p:cTn>
                                        <p:tgtEl>
                                          <p:spTgt spid="49277"/>
                                        </p:tgtEl>
                                        <p:attrNameLst>
                                          <p:attrName>style.visibility</p:attrName>
                                        </p:attrNameLst>
                                      </p:cBhvr>
                                      <p:to>
                                        <p:strVal val="visible"/>
                                      </p:to>
                                    </p:set>
                                    <p:anim calcmode="lin" valueType="num">
                                      <p:cBhvr>
                                        <p:cTn id="73" dur="500" fill="hold"/>
                                        <p:tgtEl>
                                          <p:spTgt spid="49277"/>
                                        </p:tgtEl>
                                        <p:attrNameLst>
                                          <p:attrName>ppt_x</p:attrName>
                                        </p:attrNameLst>
                                      </p:cBhvr>
                                      <p:tavLst>
                                        <p:tav tm="0">
                                          <p:val>
                                            <p:strVal val="#ppt_x"/>
                                          </p:val>
                                        </p:tav>
                                        <p:tav tm="100000">
                                          <p:val>
                                            <p:strVal val="#ppt_x"/>
                                          </p:val>
                                        </p:tav>
                                      </p:tavLst>
                                    </p:anim>
                                    <p:anim calcmode="lin" valueType="num">
                                      <p:cBhvr>
                                        <p:cTn id="74" dur="500" fill="hold"/>
                                        <p:tgtEl>
                                          <p:spTgt spid="49277"/>
                                        </p:tgtEl>
                                        <p:attrNameLst>
                                          <p:attrName>ppt_y</p:attrName>
                                        </p:attrNameLst>
                                      </p:cBhvr>
                                      <p:tavLst>
                                        <p:tav tm="0">
                                          <p:val>
                                            <p:strVal val="#ppt_y-#ppt_h/2"/>
                                          </p:val>
                                        </p:tav>
                                        <p:tav tm="100000">
                                          <p:val>
                                            <p:strVal val="#ppt_y"/>
                                          </p:val>
                                        </p:tav>
                                      </p:tavLst>
                                    </p:anim>
                                    <p:anim calcmode="lin" valueType="num">
                                      <p:cBhvr>
                                        <p:cTn id="75" dur="500" fill="hold"/>
                                        <p:tgtEl>
                                          <p:spTgt spid="49277"/>
                                        </p:tgtEl>
                                        <p:attrNameLst>
                                          <p:attrName>ppt_w</p:attrName>
                                        </p:attrNameLst>
                                      </p:cBhvr>
                                      <p:tavLst>
                                        <p:tav tm="0">
                                          <p:val>
                                            <p:strVal val="#ppt_w"/>
                                          </p:val>
                                        </p:tav>
                                        <p:tav tm="100000">
                                          <p:val>
                                            <p:strVal val="#ppt_w"/>
                                          </p:val>
                                        </p:tav>
                                      </p:tavLst>
                                    </p:anim>
                                    <p:anim calcmode="lin" valueType="num">
                                      <p:cBhvr>
                                        <p:cTn id="76" dur="500" fill="hold"/>
                                        <p:tgtEl>
                                          <p:spTgt spid="49277"/>
                                        </p:tgtEl>
                                        <p:attrNameLst>
                                          <p:attrName>ppt_h</p:attrName>
                                        </p:attrNameLst>
                                      </p:cBhvr>
                                      <p:tavLst>
                                        <p:tav tm="0">
                                          <p:val>
                                            <p:fltVal val="0"/>
                                          </p:val>
                                        </p:tav>
                                        <p:tav tm="100000">
                                          <p:val>
                                            <p:strVal val="#ppt_h"/>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iterate type="wd">
                                    <p:tmPct val="100000"/>
                                  </p:iterate>
                                  <p:childTnLst>
                                    <p:set>
                                      <p:cBhvr>
                                        <p:cTn id="80" dur="1" fill="hold">
                                          <p:stCondLst>
                                            <p:cond delay="0"/>
                                          </p:stCondLst>
                                        </p:cTn>
                                        <p:tgtEl>
                                          <p:spTgt spid="49281"/>
                                        </p:tgtEl>
                                        <p:attrNameLst>
                                          <p:attrName>style.visibility</p:attrName>
                                        </p:attrNameLst>
                                      </p:cBhvr>
                                      <p:to>
                                        <p:strVal val="visible"/>
                                      </p:to>
                                    </p:set>
                                    <p:animEffect transition="in" filter="wipe(left)">
                                      <p:cBhvr>
                                        <p:cTn id="81" dur="300"/>
                                        <p:tgtEl>
                                          <p:spTgt spid="49281"/>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nodeType="clickEffect">
                                  <p:stCondLst>
                                    <p:cond delay="0"/>
                                  </p:stCondLst>
                                  <p:childTnLst>
                                    <p:set>
                                      <p:cBhvr>
                                        <p:cTn id="85" dur="1" fill="hold">
                                          <p:stCondLst>
                                            <p:cond delay="0"/>
                                          </p:stCondLst>
                                        </p:cTn>
                                        <p:tgtEl>
                                          <p:spTgt spid="49283"/>
                                        </p:tgtEl>
                                        <p:attrNameLst>
                                          <p:attrName>style.visibility</p:attrName>
                                        </p:attrNameLst>
                                      </p:cBhvr>
                                      <p:to>
                                        <p:strVal val="visible"/>
                                      </p:to>
                                    </p:set>
                                    <p:animEffect transition="in" filter="wipe(left)">
                                      <p:cBhvr>
                                        <p:cTn id="86" dur="2000"/>
                                        <p:tgtEl>
                                          <p:spTgt spid="49283"/>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8" fill="hold" nodeType="clickEffect">
                                  <p:stCondLst>
                                    <p:cond delay="0"/>
                                  </p:stCondLst>
                                  <p:childTnLst>
                                    <p:set>
                                      <p:cBhvr>
                                        <p:cTn id="90" dur="1" fill="hold">
                                          <p:stCondLst>
                                            <p:cond delay="0"/>
                                          </p:stCondLst>
                                        </p:cTn>
                                        <p:tgtEl>
                                          <p:spTgt spid="49282"/>
                                        </p:tgtEl>
                                        <p:attrNameLst>
                                          <p:attrName>style.visibility</p:attrName>
                                        </p:attrNameLst>
                                      </p:cBhvr>
                                      <p:to>
                                        <p:strVal val="visible"/>
                                      </p:to>
                                    </p:set>
                                    <p:animEffect transition="in" filter="wipe(left)">
                                      <p:cBhvr>
                                        <p:cTn id="91" dur="2000"/>
                                        <p:tgtEl>
                                          <p:spTgt spid="49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uild="p" autoUpdateAnimBg="0"/>
      <p:bldP spid="49157" grpId="0" autoUpdateAnimBg="0"/>
      <p:bldP spid="49161" grpId="0" autoUpdateAnimBg="0"/>
      <p:bldP spid="49198" grpId="0" autoUpdateAnimBg="0"/>
      <p:bldP spid="49227" grpId="0" autoUpdateAnimBg="0"/>
      <p:bldP spid="49263" grpId="0" animBg="1"/>
      <p:bldP spid="49264" grpId="0" animBg="1"/>
      <p:bldP spid="49278" grpId="0" animBg="1"/>
      <p:bldP spid="49281" grpId="0" autoUpdateAnimBg="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1" 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7500</TotalTime>
  <Words>3184</Words>
  <Application>Microsoft Office PowerPoint</Application>
  <PresentationFormat>全屏显示(4:3)</PresentationFormat>
  <Paragraphs>408</Paragraphs>
  <Slides>51</Slides>
  <Notes>2</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51</vt:i4>
      </vt:variant>
    </vt:vector>
  </HeadingPairs>
  <TitlesOfParts>
    <vt:vector size="54" baseType="lpstr">
      <vt:lpstr>默认设计模板</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328</cp:revision>
  <dcterms:created xsi:type="dcterms:W3CDTF">1601-01-01T00:00:00Z</dcterms:created>
  <dcterms:modified xsi:type="dcterms:W3CDTF">2018-11-15T12:16:50Z</dcterms:modified>
</cp:coreProperties>
</file>