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93" r:id="rId3"/>
    <p:sldId id="269" r:id="rId4"/>
    <p:sldId id="290" r:id="rId5"/>
    <p:sldId id="275" r:id="rId6"/>
    <p:sldId id="257" r:id="rId7"/>
    <p:sldId id="282" r:id="rId8"/>
    <p:sldId id="276" r:id="rId9"/>
    <p:sldId id="258" r:id="rId10"/>
    <p:sldId id="277" r:id="rId11"/>
    <p:sldId id="259" r:id="rId12"/>
    <p:sldId id="278" r:id="rId13"/>
    <p:sldId id="273" r:id="rId14"/>
    <p:sldId id="284" r:id="rId15"/>
    <p:sldId id="260" r:id="rId16"/>
    <p:sldId id="289" r:id="rId17"/>
    <p:sldId id="283" r:id="rId18"/>
    <p:sldId id="261" r:id="rId19"/>
    <p:sldId id="274" r:id="rId20"/>
    <p:sldId id="285" r:id="rId21"/>
    <p:sldId id="291" r:id="rId22"/>
    <p:sldId id="262" r:id="rId23"/>
    <p:sldId id="286" r:id="rId24"/>
    <p:sldId id="292" r:id="rId25"/>
    <p:sldId id="263" r:id="rId26"/>
    <p:sldId id="279" r:id="rId27"/>
    <p:sldId id="287" r:id="rId28"/>
    <p:sldId id="264" r:id="rId29"/>
    <p:sldId id="268" r:id="rId30"/>
    <p:sldId id="280" r:id="rId31"/>
    <p:sldId id="294" r:id="rId32"/>
    <p:sldId id="266" r:id="rId33"/>
    <p:sldId id="271" r:id="rId34"/>
    <p:sldId id="288" r:id="rId35"/>
    <p:sldId id="295" r:id="rId36"/>
  </p:sldIdLst>
  <p:sldSz cx="9144000" cy="6858000" type="screen4x3"/>
  <p:notesSz cx="6858000" cy="9144000"/>
  <p:defaultTextStyle>
    <a:defPPr>
      <a:defRPr lang="en-US"/>
    </a:defPPr>
    <a:lvl1pPr algn="l" rtl="0" fontAlgn="base">
      <a:spcBef>
        <a:spcPct val="0"/>
      </a:spcBef>
      <a:spcAft>
        <a:spcPct val="0"/>
      </a:spcAft>
      <a:defRPr kumimoji="1" sz="2400" i="1"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i="1"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i="1"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i="1"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i="1"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i="1"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i="1"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i="1"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i="1"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CFF"/>
    <a:srgbClr val="CCECFF"/>
    <a:srgbClr val="CCFF99"/>
    <a:srgbClr val="FF3300"/>
    <a:srgbClr val="CC33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29" autoAdjust="0"/>
  </p:normalViewPr>
  <p:slideViewPr>
    <p:cSldViewPr snapToGrid="0">
      <p:cViewPr varScale="1">
        <p:scale>
          <a:sx n="107" d="100"/>
          <a:sy n="107" d="100"/>
        </p:scale>
        <p:origin x="-1740" y="-96"/>
      </p:cViewPr>
      <p:guideLst>
        <p:guide orient="horz" pos="4319"/>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 Id="rId4" Type="http://schemas.openxmlformats.org/officeDocument/2006/relationships/image" Target="../media/image4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 Id="rId4" Type="http://schemas.openxmlformats.org/officeDocument/2006/relationships/image" Target="../media/image54.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18.v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image" Target="../media/image68.wmf"/><Relationship Id="rId3" Type="http://schemas.openxmlformats.org/officeDocument/2006/relationships/image" Target="../media/image58.wmf"/><Relationship Id="rId7" Type="http://schemas.openxmlformats.org/officeDocument/2006/relationships/image" Target="../media/image62.wmf"/><Relationship Id="rId12" Type="http://schemas.openxmlformats.org/officeDocument/2006/relationships/image" Target="../media/image67.wmf"/><Relationship Id="rId2" Type="http://schemas.openxmlformats.org/officeDocument/2006/relationships/image" Target="../media/image57.wmf"/><Relationship Id="rId1" Type="http://schemas.openxmlformats.org/officeDocument/2006/relationships/image" Target="../media/image56.wmf"/><Relationship Id="rId6" Type="http://schemas.openxmlformats.org/officeDocument/2006/relationships/image" Target="../media/image61.wmf"/><Relationship Id="rId11" Type="http://schemas.openxmlformats.org/officeDocument/2006/relationships/image" Target="../media/image66.wmf"/><Relationship Id="rId5" Type="http://schemas.openxmlformats.org/officeDocument/2006/relationships/image" Target="../media/image60.wmf"/><Relationship Id="rId10" Type="http://schemas.openxmlformats.org/officeDocument/2006/relationships/image" Target="../media/image65.wmf"/><Relationship Id="rId4" Type="http://schemas.openxmlformats.org/officeDocument/2006/relationships/image" Target="../media/image59.wmf"/><Relationship Id="rId9" Type="http://schemas.openxmlformats.org/officeDocument/2006/relationships/image" Target="../media/image64.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4"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i="0"/>
            </a:lvl1pPr>
          </a:lstStyle>
          <a:p>
            <a:pPr>
              <a:defRPr/>
            </a:pPr>
            <a:endParaRPr lang="zh-CN" altLang="en-US"/>
          </a:p>
        </p:txBody>
      </p:sp>
      <p:sp>
        <p:nvSpPr>
          <p:cNvPr id="153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i="0"/>
            </a:lvl1pPr>
          </a:lstStyle>
          <a:p>
            <a:pPr>
              <a:defRPr/>
            </a:pPr>
            <a:endParaRPr lang="en-US" altLang="zh-CN"/>
          </a:p>
        </p:txBody>
      </p:sp>
      <p:sp>
        <p:nvSpPr>
          <p:cNvPr id="378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i="0"/>
            </a:lvl1pPr>
          </a:lstStyle>
          <a:p>
            <a:pPr>
              <a:defRPr/>
            </a:pPr>
            <a:endParaRPr lang="en-US" altLang="zh-CN"/>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i="0"/>
            </a:lvl1pPr>
          </a:lstStyle>
          <a:p>
            <a:pPr>
              <a:defRPr/>
            </a:pPr>
            <a:fld id="{B7B273A5-56F7-4F92-BFF2-22B229B871CD}" type="slidenum">
              <a:rPr lang="zh-CN" altLang="en-US"/>
              <a:pPr>
                <a:defRPr/>
              </a:pPr>
              <a:t>‹#›</a:t>
            </a:fld>
            <a:endParaRPr lang="en-US" altLang="zh-CN"/>
          </a:p>
        </p:txBody>
      </p:sp>
    </p:spTree>
    <p:extLst>
      <p:ext uri="{BB962C8B-B14F-4D97-AF65-F5344CB8AC3E}">
        <p14:creationId xmlns:p14="http://schemas.microsoft.com/office/powerpoint/2010/main" val="40160261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ln/>
        </p:spPr>
      </p:sp>
      <p:sp>
        <p:nvSpPr>
          <p:cNvPr id="38915" name="备注占位符 2"/>
          <p:cNvSpPr>
            <a:spLocks noGrp="1"/>
          </p:cNvSpPr>
          <p:nvPr>
            <p:ph type="body" idx="1"/>
          </p:nvPr>
        </p:nvSpPr>
        <p:spPr>
          <a:noFill/>
        </p:spPr>
        <p:txBody>
          <a:bodyPr/>
          <a:lstStyle/>
          <a:p>
            <a:pPr eaLnBrk="1" hangingPunct="1"/>
            <a:endParaRPr lang="zh-CN" altLang="en-US" smtClean="0"/>
          </a:p>
        </p:txBody>
      </p:sp>
      <p:sp>
        <p:nvSpPr>
          <p:cNvPr id="38916" name="灯片编号占位符 3"/>
          <p:cNvSpPr>
            <a:spLocks noGrp="1"/>
          </p:cNvSpPr>
          <p:nvPr>
            <p:ph type="sldNum" sz="quarter" idx="5"/>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C2210BD2-F220-4DF2-A4B6-F9A84D2159C9}" type="slidenum">
              <a:rPr lang="zh-CN" altLang="en-US" sz="1200" i="0" smtClean="0"/>
              <a:pPr eaLnBrk="1" hangingPunct="1"/>
              <a:t>1</a:t>
            </a:fld>
            <a:endParaRPr lang="en-US" altLang="zh-CN" sz="1200" i="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83393E6-D36C-499E-8632-80B0DF53A4AB}" type="slidenum">
              <a:rPr lang="zh-CN" altLang="en-US"/>
              <a:pPr>
                <a:defRPr/>
              </a:pPr>
              <a:t>‹#›</a:t>
            </a:fld>
            <a:endParaRPr lang="en-US" altLang="zh-CN"/>
          </a:p>
        </p:txBody>
      </p:sp>
    </p:spTree>
    <p:extLst>
      <p:ext uri="{BB962C8B-B14F-4D97-AF65-F5344CB8AC3E}">
        <p14:creationId xmlns:p14="http://schemas.microsoft.com/office/powerpoint/2010/main" val="2356142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2C7D36-7959-4599-84D4-28525AD8AC47}" type="slidenum">
              <a:rPr lang="zh-CN" altLang="en-US"/>
              <a:pPr>
                <a:defRPr/>
              </a:pPr>
              <a:t>‹#›</a:t>
            </a:fld>
            <a:endParaRPr lang="en-US" altLang="zh-CN"/>
          </a:p>
        </p:txBody>
      </p:sp>
    </p:spTree>
    <p:extLst>
      <p:ext uri="{BB962C8B-B14F-4D97-AF65-F5344CB8AC3E}">
        <p14:creationId xmlns:p14="http://schemas.microsoft.com/office/powerpoint/2010/main" val="29818267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C1D34C9-0A43-4A7B-85C8-FE22AEFD297B}" type="slidenum">
              <a:rPr lang="zh-CN" altLang="en-US"/>
              <a:pPr>
                <a:defRPr/>
              </a:pPr>
              <a:t>‹#›</a:t>
            </a:fld>
            <a:endParaRPr lang="en-US" altLang="zh-CN"/>
          </a:p>
        </p:txBody>
      </p:sp>
    </p:spTree>
    <p:extLst>
      <p:ext uri="{BB962C8B-B14F-4D97-AF65-F5344CB8AC3E}">
        <p14:creationId xmlns:p14="http://schemas.microsoft.com/office/powerpoint/2010/main" val="12288275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4C4D8CAC-F31E-4A3B-9DDA-3FD007764B21}" type="slidenum">
              <a:rPr lang="zh-CN" altLang="en-US"/>
              <a:pPr>
                <a:defRPr/>
              </a:pPr>
              <a:t>‹#›</a:t>
            </a:fld>
            <a:endParaRPr lang="en-US" altLang="zh-CN"/>
          </a:p>
        </p:txBody>
      </p:sp>
    </p:spTree>
    <p:extLst>
      <p:ext uri="{BB962C8B-B14F-4D97-AF65-F5344CB8AC3E}">
        <p14:creationId xmlns:p14="http://schemas.microsoft.com/office/powerpoint/2010/main" val="9632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439EAEC-3E20-426D-8E26-6E5B5C36D3F8}" type="slidenum">
              <a:rPr lang="zh-CN" altLang="en-US"/>
              <a:pPr>
                <a:defRPr/>
              </a:pPr>
              <a:t>‹#›</a:t>
            </a:fld>
            <a:endParaRPr lang="en-US" altLang="zh-CN"/>
          </a:p>
        </p:txBody>
      </p:sp>
    </p:spTree>
    <p:extLst>
      <p:ext uri="{BB962C8B-B14F-4D97-AF65-F5344CB8AC3E}">
        <p14:creationId xmlns:p14="http://schemas.microsoft.com/office/powerpoint/2010/main" val="481512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17F5EC4-7BFD-47F0-971E-A0F27DDF39C9}" type="slidenum">
              <a:rPr lang="zh-CN" altLang="en-US"/>
              <a:pPr>
                <a:defRPr/>
              </a:pPr>
              <a:t>‹#›</a:t>
            </a:fld>
            <a:endParaRPr lang="en-US" altLang="zh-CN"/>
          </a:p>
        </p:txBody>
      </p:sp>
    </p:spTree>
    <p:extLst>
      <p:ext uri="{BB962C8B-B14F-4D97-AF65-F5344CB8AC3E}">
        <p14:creationId xmlns:p14="http://schemas.microsoft.com/office/powerpoint/2010/main" val="399934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B63CBF8-8D74-4D73-8ECF-862614331FED}" type="slidenum">
              <a:rPr lang="zh-CN" altLang="en-US"/>
              <a:pPr>
                <a:defRPr/>
              </a:pPr>
              <a:t>‹#›</a:t>
            </a:fld>
            <a:endParaRPr lang="en-US" altLang="zh-CN"/>
          </a:p>
        </p:txBody>
      </p:sp>
    </p:spTree>
    <p:extLst>
      <p:ext uri="{BB962C8B-B14F-4D97-AF65-F5344CB8AC3E}">
        <p14:creationId xmlns:p14="http://schemas.microsoft.com/office/powerpoint/2010/main" val="4209128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797207CD-D49B-4162-97CA-787A3B17491D}" type="slidenum">
              <a:rPr lang="zh-CN" altLang="en-US"/>
              <a:pPr>
                <a:defRPr/>
              </a:pPr>
              <a:t>‹#›</a:t>
            </a:fld>
            <a:endParaRPr lang="en-US" altLang="zh-CN"/>
          </a:p>
        </p:txBody>
      </p:sp>
    </p:spTree>
    <p:extLst>
      <p:ext uri="{BB962C8B-B14F-4D97-AF65-F5344CB8AC3E}">
        <p14:creationId xmlns:p14="http://schemas.microsoft.com/office/powerpoint/2010/main" val="435959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6D0AD80C-61EF-48A7-8931-428A25877265}" type="slidenum">
              <a:rPr lang="zh-CN" altLang="en-US"/>
              <a:pPr>
                <a:defRPr/>
              </a:pPr>
              <a:t>‹#›</a:t>
            </a:fld>
            <a:endParaRPr lang="en-US" altLang="zh-CN"/>
          </a:p>
        </p:txBody>
      </p:sp>
    </p:spTree>
    <p:extLst>
      <p:ext uri="{BB962C8B-B14F-4D97-AF65-F5344CB8AC3E}">
        <p14:creationId xmlns:p14="http://schemas.microsoft.com/office/powerpoint/2010/main" val="4223547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40850F5E-87C2-4DC7-9861-F5141E10BCE0}" type="slidenum">
              <a:rPr lang="zh-CN" altLang="en-US"/>
              <a:pPr>
                <a:defRPr/>
              </a:pPr>
              <a:t>‹#›</a:t>
            </a:fld>
            <a:endParaRPr lang="en-US" altLang="zh-CN"/>
          </a:p>
        </p:txBody>
      </p:sp>
    </p:spTree>
    <p:extLst>
      <p:ext uri="{BB962C8B-B14F-4D97-AF65-F5344CB8AC3E}">
        <p14:creationId xmlns:p14="http://schemas.microsoft.com/office/powerpoint/2010/main" val="6833461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7E06AB5-85FA-4432-BBDC-E75465917CA6}" type="slidenum">
              <a:rPr lang="zh-CN" altLang="en-US"/>
              <a:pPr>
                <a:defRPr/>
              </a:pPr>
              <a:t>‹#›</a:t>
            </a:fld>
            <a:endParaRPr lang="en-US" altLang="zh-CN"/>
          </a:p>
        </p:txBody>
      </p:sp>
    </p:spTree>
    <p:extLst>
      <p:ext uri="{BB962C8B-B14F-4D97-AF65-F5344CB8AC3E}">
        <p14:creationId xmlns:p14="http://schemas.microsoft.com/office/powerpoint/2010/main" val="1503667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41FC127-71AC-4FC9-9136-036597DDBAC3}" type="slidenum">
              <a:rPr lang="zh-CN" altLang="en-US"/>
              <a:pPr>
                <a:defRPr/>
              </a:pPr>
              <a:t>‹#›</a:t>
            </a:fld>
            <a:endParaRPr lang="en-US" altLang="zh-CN"/>
          </a:p>
        </p:txBody>
      </p:sp>
    </p:spTree>
    <p:extLst>
      <p:ext uri="{BB962C8B-B14F-4D97-AF65-F5344CB8AC3E}">
        <p14:creationId xmlns:p14="http://schemas.microsoft.com/office/powerpoint/2010/main" val="2344155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i="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kumimoji="0" sz="1400" i="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2000" b="1" i="0">
                <a:solidFill>
                  <a:srgbClr val="0000FF"/>
                </a:solidFill>
              </a:defRPr>
            </a:lvl1pPr>
          </a:lstStyle>
          <a:p>
            <a:pPr>
              <a:defRPr/>
            </a:pPr>
            <a:fld id="{236C90DE-3C8C-4C74-96C4-72B2E82E16B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31.xml"/><Relationship Id="rId3" Type="http://schemas.openxmlformats.org/officeDocument/2006/relationships/slide" Target="slide3.xml"/><Relationship Id="rId7" Type="http://schemas.openxmlformats.org/officeDocument/2006/relationships/slide" Target="slide8.xml"/><Relationship Id="rId12" Type="http://schemas.openxmlformats.org/officeDocument/2006/relationships/slide" Target="slide30.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6.xml"/><Relationship Id="rId11" Type="http://schemas.openxmlformats.org/officeDocument/2006/relationships/slide" Target="slide28.xml"/><Relationship Id="rId5" Type="http://schemas.openxmlformats.org/officeDocument/2006/relationships/slide" Target="slide5.xml"/><Relationship Id="rId15" Type="http://schemas.openxmlformats.org/officeDocument/2006/relationships/slide" Target="slide32.xml"/><Relationship Id="rId10" Type="http://schemas.openxmlformats.org/officeDocument/2006/relationships/slide" Target="slide27.xml"/><Relationship Id="rId4" Type="http://schemas.openxmlformats.org/officeDocument/2006/relationships/slide" Target="slide4.xml"/><Relationship Id="rId9" Type="http://schemas.openxmlformats.org/officeDocument/2006/relationships/slide" Target="slide11.xml"/><Relationship Id="rId14"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20.wmf"/></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2.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14.bin"/><Relationship Id="rId5" Type="http://schemas.openxmlformats.org/officeDocument/2006/relationships/image" Target="../media/image21.wmf"/><Relationship Id="rId4" Type="http://schemas.openxmlformats.org/officeDocument/2006/relationships/oleObject" Target="../embeddings/oleObject13.bin"/></Relationships>
</file>

<file path=ppt/slides/_rels/slide14.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5.bin"/><Relationship Id="rId7" Type="http://schemas.openxmlformats.org/officeDocument/2006/relationships/image" Target="../media/image26.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16.bin"/><Relationship Id="rId5" Type="http://schemas.openxmlformats.org/officeDocument/2006/relationships/image" Target="../media/image27.png"/><Relationship Id="rId4" Type="http://schemas.openxmlformats.org/officeDocument/2006/relationships/image" Target="../media/image25.wmf"/></Relationships>
</file>

<file path=ppt/slides/_rels/slide16.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image" Target="../media/image33.png"/><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18.bin"/><Relationship Id="rId11" Type="http://schemas.openxmlformats.org/officeDocument/2006/relationships/image" Target="../media/image32.wmf"/><Relationship Id="rId5" Type="http://schemas.openxmlformats.org/officeDocument/2006/relationships/image" Target="../media/image29.wmf"/><Relationship Id="rId10" Type="http://schemas.openxmlformats.org/officeDocument/2006/relationships/oleObject" Target="../embeddings/oleObject20.bin"/><Relationship Id="rId4" Type="http://schemas.openxmlformats.org/officeDocument/2006/relationships/oleObject" Target="../embeddings/oleObject17.bin"/><Relationship Id="rId9" Type="http://schemas.openxmlformats.org/officeDocument/2006/relationships/image" Target="../media/image31.wmf"/></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34.wmf"/><Relationship Id="rId4" Type="http://schemas.openxmlformats.org/officeDocument/2006/relationships/oleObject" Target="../embeddings/oleObject2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2.xml"/><Relationship Id="rId1" Type="http://schemas.openxmlformats.org/officeDocument/2006/relationships/vmlDrawing" Target="../drawings/vmlDrawing12.v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9.wmf"/></Relationships>
</file>

<file path=ppt/slides/_rels/slide22.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41.wmf"/></Relationships>
</file>

<file path=ppt/slides/_rels/slide25.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25.bin"/><Relationship Id="rId7" Type="http://schemas.openxmlformats.org/officeDocument/2006/relationships/oleObject" Target="../embeddings/oleObject2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43.wmf"/><Relationship Id="rId11" Type="http://schemas.openxmlformats.org/officeDocument/2006/relationships/image" Target="../media/image46.png"/><Relationship Id="rId5" Type="http://schemas.openxmlformats.org/officeDocument/2006/relationships/oleObject" Target="../embeddings/oleObject26.bin"/><Relationship Id="rId10" Type="http://schemas.openxmlformats.org/officeDocument/2006/relationships/image" Target="../media/image45.wmf"/><Relationship Id="rId4" Type="http://schemas.openxmlformats.org/officeDocument/2006/relationships/image" Target="../media/image42.wmf"/><Relationship Id="rId9" Type="http://schemas.openxmlformats.org/officeDocument/2006/relationships/oleObject" Target="../embeddings/oleObject28.bin"/></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oleObject" Target="../embeddings/oleObject29.bin"/><Relationship Id="rId7" Type="http://schemas.openxmlformats.org/officeDocument/2006/relationships/image" Target="../media/image48.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30.bin"/><Relationship Id="rId5" Type="http://schemas.openxmlformats.org/officeDocument/2006/relationships/image" Target="../media/image50.wmf"/><Relationship Id="rId10" Type="http://schemas.openxmlformats.org/officeDocument/2006/relationships/slide" Target="slide1.xml"/><Relationship Id="rId4" Type="http://schemas.openxmlformats.org/officeDocument/2006/relationships/image" Target="../media/image47.wmf"/><Relationship Id="rId9" Type="http://schemas.openxmlformats.org/officeDocument/2006/relationships/image" Target="../media/image49.wmf"/></Relationships>
</file>

<file path=ppt/slides/_rels/slide27.x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52.wmf"/><Relationship Id="rId5" Type="http://schemas.openxmlformats.org/officeDocument/2006/relationships/oleObject" Target="../embeddings/oleObject33.bin"/><Relationship Id="rId10" Type="http://schemas.openxmlformats.org/officeDocument/2006/relationships/image" Target="../media/image54.wmf"/><Relationship Id="rId4" Type="http://schemas.openxmlformats.org/officeDocument/2006/relationships/image" Target="../media/image51.wmf"/><Relationship Id="rId9" Type="http://schemas.openxmlformats.org/officeDocument/2006/relationships/oleObject" Target="../embeddings/oleObject35.bin"/></Relationships>
</file>

<file path=ppt/slides/_rels/slide2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55.wmf"/></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58.wmf"/><Relationship Id="rId13" Type="http://schemas.openxmlformats.org/officeDocument/2006/relationships/oleObject" Target="../embeddings/oleObject42.bin"/><Relationship Id="rId18" Type="http://schemas.openxmlformats.org/officeDocument/2006/relationships/image" Target="../media/image63.wmf"/><Relationship Id="rId26" Type="http://schemas.openxmlformats.org/officeDocument/2006/relationships/image" Target="../media/image67.wmf"/><Relationship Id="rId3" Type="http://schemas.openxmlformats.org/officeDocument/2006/relationships/oleObject" Target="../embeddings/oleObject37.bin"/><Relationship Id="rId21" Type="http://schemas.openxmlformats.org/officeDocument/2006/relationships/oleObject" Target="../embeddings/oleObject46.bin"/><Relationship Id="rId7" Type="http://schemas.openxmlformats.org/officeDocument/2006/relationships/oleObject" Target="../embeddings/oleObject39.bin"/><Relationship Id="rId12" Type="http://schemas.openxmlformats.org/officeDocument/2006/relationships/image" Target="../media/image60.wmf"/><Relationship Id="rId17" Type="http://schemas.openxmlformats.org/officeDocument/2006/relationships/oleObject" Target="../embeddings/oleObject44.bin"/><Relationship Id="rId25" Type="http://schemas.openxmlformats.org/officeDocument/2006/relationships/oleObject" Target="../embeddings/oleObject48.bin"/><Relationship Id="rId2" Type="http://schemas.openxmlformats.org/officeDocument/2006/relationships/slideLayout" Target="../slideLayouts/slideLayout7.xml"/><Relationship Id="rId16" Type="http://schemas.openxmlformats.org/officeDocument/2006/relationships/image" Target="../media/image62.wmf"/><Relationship Id="rId20" Type="http://schemas.openxmlformats.org/officeDocument/2006/relationships/image" Target="../media/image64.wmf"/><Relationship Id="rId29" Type="http://schemas.openxmlformats.org/officeDocument/2006/relationships/slide" Target="slide1.xml"/><Relationship Id="rId1" Type="http://schemas.openxmlformats.org/officeDocument/2006/relationships/vmlDrawing" Target="../drawings/vmlDrawing18.vml"/><Relationship Id="rId6" Type="http://schemas.openxmlformats.org/officeDocument/2006/relationships/image" Target="../media/image57.wmf"/><Relationship Id="rId11" Type="http://schemas.openxmlformats.org/officeDocument/2006/relationships/oleObject" Target="../embeddings/oleObject41.bin"/><Relationship Id="rId24" Type="http://schemas.openxmlformats.org/officeDocument/2006/relationships/image" Target="../media/image66.wmf"/><Relationship Id="rId5" Type="http://schemas.openxmlformats.org/officeDocument/2006/relationships/oleObject" Target="../embeddings/oleObject38.bin"/><Relationship Id="rId15" Type="http://schemas.openxmlformats.org/officeDocument/2006/relationships/oleObject" Target="../embeddings/oleObject43.bin"/><Relationship Id="rId23" Type="http://schemas.openxmlformats.org/officeDocument/2006/relationships/oleObject" Target="../embeddings/oleObject47.bin"/><Relationship Id="rId28" Type="http://schemas.openxmlformats.org/officeDocument/2006/relationships/image" Target="../media/image68.wmf"/><Relationship Id="rId10" Type="http://schemas.openxmlformats.org/officeDocument/2006/relationships/image" Target="../media/image59.wmf"/><Relationship Id="rId19" Type="http://schemas.openxmlformats.org/officeDocument/2006/relationships/oleObject" Target="../embeddings/oleObject45.bin"/><Relationship Id="rId4" Type="http://schemas.openxmlformats.org/officeDocument/2006/relationships/image" Target="../media/image56.wmf"/><Relationship Id="rId9" Type="http://schemas.openxmlformats.org/officeDocument/2006/relationships/oleObject" Target="../embeddings/oleObject40.bin"/><Relationship Id="rId14" Type="http://schemas.openxmlformats.org/officeDocument/2006/relationships/image" Target="../media/image61.wmf"/><Relationship Id="rId22" Type="http://schemas.openxmlformats.org/officeDocument/2006/relationships/image" Target="../media/image65.wmf"/><Relationship Id="rId27" Type="http://schemas.openxmlformats.org/officeDocument/2006/relationships/oleObject" Target="../embeddings/oleObject49.bin"/></Relationships>
</file>

<file path=ppt/slides/_rels/slide3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70.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image" Target="../media/image55.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slide" Target="slide1.xml"/><Relationship Id="rId4" Type="http://schemas.openxmlformats.org/officeDocument/2006/relationships/image" Target="../media/image20.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4.png"/><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oleObject" Target="../embeddings/oleObject1.bin"/><Relationship Id="rId10" Type="http://schemas.openxmlformats.org/officeDocument/2006/relationships/image" Target="../media/image3.wmf"/><Relationship Id="rId4" Type="http://schemas.openxmlformats.org/officeDocument/2006/relationships/image" Target="../media/image5.wmf"/><Relationship Id="rId9"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7.png"/><Relationship Id="rId7"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8.png"/><Relationship Id="rId4" Type="http://schemas.openxmlformats.org/officeDocument/2006/relationships/image" Target="../media/image5.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oleObject" Target="../embeddings/oleObject5.bin"/><Relationship Id="rId7" Type="http://schemas.openxmlformats.org/officeDocument/2006/relationships/image" Target="../media/image11.wmf"/><Relationship Id="rId12"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6.bin"/><Relationship Id="rId11" Type="http://schemas.openxmlformats.org/officeDocument/2006/relationships/image" Target="../media/image13.wmf"/><Relationship Id="rId5" Type="http://schemas.openxmlformats.org/officeDocument/2006/relationships/image" Target="../media/image14.wmf"/><Relationship Id="rId10" Type="http://schemas.openxmlformats.org/officeDocument/2006/relationships/oleObject" Target="../embeddings/oleObject8.bin"/><Relationship Id="rId4" Type="http://schemas.openxmlformats.org/officeDocument/2006/relationships/image" Target="../media/image10.wmf"/><Relationship Id="rId9" Type="http://schemas.openxmlformats.org/officeDocument/2006/relationships/image" Target="../media/image12.wmf"/></Relationships>
</file>

<file path=ppt/slides/_rels/slide8.x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0.bin"/><Relationship Id="rId5" Type="http://schemas.openxmlformats.org/officeDocument/2006/relationships/image" Target="../media/image15.w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18.wmf"/><Relationship Id="rId4" Type="http://schemas.openxmlformats.org/officeDocument/2006/relationships/oleObject" Target="../embeddings/oleObject1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8243094" y="479405"/>
            <a:ext cx="785812" cy="457200"/>
          </a:xfrm>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0C1D7210-8398-4671-B15C-8F5B329102D8}" type="slidenum">
              <a:rPr kumimoji="0" lang="zh-CN" altLang="en-US" sz="2000" i="0" smtClean="0">
                <a:solidFill>
                  <a:srgbClr val="FF0000"/>
                </a:solidFill>
              </a:rPr>
              <a:pPr eaLnBrk="1" hangingPunct="1"/>
              <a:t>1</a:t>
            </a:fld>
            <a:endParaRPr kumimoji="0" lang="en-US" altLang="zh-CN" sz="2000" i="0" dirty="0" smtClean="0">
              <a:solidFill>
                <a:srgbClr val="FF0000"/>
              </a:solidFill>
            </a:endParaRPr>
          </a:p>
        </p:txBody>
      </p:sp>
      <p:sp>
        <p:nvSpPr>
          <p:cNvPr id="2051" name="Text Box 2"/>
          <p:cNvSpPr txBox="1">
            <a:spLocks noChangeArrowheads="1"/>
          </p:cNvSpPr>
          <p:nvPr/>
        </p:nvSpPr>
        <p:spPr bwMode="auto">
          <a:xfrm>
            <a:off x="521320" y="572241"/>
            <a:ext cx="77581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ctr" eaLnBrk="1" hangingPunct="1">
              <a:spcBef>
                <a:spcPct val="50000"/>
              </a:spcBef>
            </a:pPr>
            <a:r>
              <a:rPr lang="zh-CN" altLang="en-US" sz="2800" b="1" i="0" dirty="0">
                <a:latin typeface="宋体" pitchFamily="2" charset="-122"/>
              </a:rPr>
              <a:t>第10章   圆柱齿轮精度设计与检测(1)</a:t>
            </a:r>
            <a:r>
              <a:rPr lang="zh-CN" altLang="en-US" sz="2800" i="0" dirty="0">
                <a:latin typeface="宋体" pitchFamily="2" charset="-122"/>
              </a:rPr>
              <a:t> </a:t>
            </a:r>
          </a:p>
        </p:txBody>
      </p:sp>
      <p:sp>
        <p:nvSpPr>
          <p:cNvPr id="2052" name="Text Box 49">
            <a:hlinkClick r:id="rId3" action="ppaction://hlinksldjump"/>
          </p:cNvPr>
          <p:cNvSpPr txBox="1">
            <a:spLocks noChangeArrowheads="1"/>
          </p:cNvSpPr>
          <p:nvPr/>
        </p:nvSpPr>
        <p:spPr bwMode="auto">
          <a:xfrm>
            <a:off x="522441" y="1496419"/>
            <a:ext cx="8005576"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solidFill>
                  <a:schemeClr val="accent1">
                    <a:lumMod val="75000"/>
                  </a:schemeClr>
                </a:solidFill>
              </a:rPr>
              <a:t>内  容  提  要</a:t>
            </a:r>
            <a:r>
              <a:rPr lang="zh-CN" altLang="en-US" sz="2000" i="0" dirty="0">
                <a:solidFill>
                  <a:schemeClr val="accent1">
                    <a:lumMod val="75000"/>
                  </a:schemeClr>
                </a:solidFill>
              </a:rPr>
              <a:t>--------------------------------------</a:t>
            </a:r>
            <a:r>
              <a:rPr lang="en-US" altLang="zh-CN" sz="2000" i="0" dirty="0" smtClean="0">
                <a:solidFill>
                  <a:schemeClr val="accent1">
                    <a:lumMod val="75000"/>
                  </a:schemeClr>
                </a:solidFill>
              </a:rPr>
              <a:t>--------------------------</a:t>
            </a:r>
            <a:r>
              <a:rPr lang="zh-CN" altLang="en-US" sz="2000" b="1" i="0" dirty="0">
                <a:solidFill>
                  <a:schemeClr val="accent1">
                    <a:lumMod val="75000"/>
                  </a:schemeClr>
                </a:solidFill>
              </a:rPr>
              <a:t>（3）</a:t>
            </a:r>
          </a:p>
        </p:txBody>
      </p:sp>
      <p:sp>
        <p:nvSpPr>
          <p:cNvPr id="2053" name="Text Box 50">
            <a:hlinkClick r:id="rId4" action="ppaction://hlinksldjump"/>
          </p:cNvPr>
          <p:cNvSpPr txBox="1">
            <a:spLocks noChangeArrowheads="1"/>
          </p:cNvSpPr>
          <p:nvPr/>
        </p:nvSpPr>
        <p:spPr bwMode="auto">
          <a:xfrm>
            <a:off x="480237" y="1871423"/>
            <a:ext cx="8443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solidFill>
                  <a:schemeClr val="accent1">
                    <a:lumMod val="75000"/>
                  </a:schemeClr>
                </a:solidFill>
              </a:rPr>
              <a:t>10.1</a:t>
            </a:r>
            <a:r>
              <a:rPr lang="zh-CN" altLang="en-US" sz="2000" b="1" i="0" dirty="0">
                <a:solidFill>
                  <a:schemeClr val="accent1">
                    <a:lumMod val="75000"/>
                  </a:schemeClr>
                </a:solidFill>
                <a:latin typeface="宋体" pitchFamily="2" charset="-122"/>
              </a:rPr>
              <a:t> 对齿轮传动的使用要求</a:t>
            </a:r>
            <a:r>
              <a:rPr lang="zh-CN" altLang="en-US" sz="2000" b="1" i="0" dirty="0">
                <a:solidFill>
                  <a:schemeClr val="accent1">
                    <a:lumMod val="75000"/>
                  </a:schemeClr>
                </a:solidFill>
              </a:rPr>
              <a:t> ------</a:t>
            </a:r>
            <a:r>
              <a:rPr lang="en-US" altLang="zh-CN" sz="2000" b="1" i="0" dirty="0" smtClean="0">
                <a:solidFill>
                  <a:schemeClr val="accent1">
                    <a:lumMod val="75000"/>
                  </a:schemeClr>
                </a:solidFill>
              </a:rPr>
              <a:t>-------------------------------------</a:t>
            </a:r>
            <a:r>
              <a:rPr lang="zh-CN" altLang="en-US" sz="2000" b="1" i="0" dirty="0">
                <a:solidFill>
                  <a:schemeClr val="accent1">
                    <a:lumMod val="75000"/>
                  </a:schemeClr>
                </a:solidFill>
              </a:rPr>
              <a:t>（4）</a:t>
            </a:r>
          </a:p>
        </p:txBody>
      </p:sp>
      <p:sp>
        <p:nvSpPr>
          <p:cNvPr id="2054" name="Text Box 51">
            <a:hlinkClick r:id="rId5" action="ppaction://hlinksldjump"/>
          </p:cNvPr>
          <p:cNvSpPr txBox="1">
            <a:spLocks noChangeArrowheads="1"/>
          </p:cNvSpPr>
          <p:nvPr/>
        </p:nvSpPr>
        <p:spPr bwMode="auto">
          <a:xfrm>
            <a:off x="536575" y="2253999"/>
            <a:ext cx="7059979"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t>10.1.1 传递运动的准确性（运动精度）</a:t>
            </a:r>
            <a:r>
              <a:rPr lang="zh-CN" altLang="en-US" sz="2000" i="0" dirty="0" smtClean="0"/>
              <a:t>-----------------</a:t>
            </a:r>
            <a:r>
              <a:rPr lang="zh-CN" altLang="en-US" sz="2000" b="1" i="0" dirty="0"/>
              <a:t>（5）</a:t>
            </a:r>
            <a:r>
              <a:rPr lang="zh-CN" altLang="en-US" sz="2000" i="0" dirty="0"/>
              <a:t> </a:t>
            </a:r>
          </a:p>
        </p:txBody>
      </p:sp>
      <p:sp>
        <p:nvSpPr>
          <p:cNvPr id="2055" name="Text Box 53">
            <a:hlinkClick r:id="rId6" action="ppaction://hlinksldjump"/>
          </p:cNvPr>
          <p:cNvSpPr txBox="1">
            <a:spLocks noChangeArrowheads="1"/>
          </p:cNvSpPr>
          <p:nvPr/>
        </p:nvSpPr>
        <p:spPr bwMode="auto">
          <a:xfrm>
            <a:off x="536575" y="2628637"/>
            <a:ext cx="753828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t>10.1.2 传动的平稳性（平稳性精度）</a:t>
            </a:r>
            <a:r>
              <a:rPr lang="zh-CN" altLang="en-US" sz="2000" i="0" dirty="0"/>
              <a:t> </a:t>
            </a:r>
            <a:r>
              <a:rPr lang="zh-CN" altLang="en-US" sz="2000" i="0" dirty="0" smtClean="0"/>
              <a:t>--------------------</a:t>
            </a:r>
            <a:r>
              <a:rPr lang="zh-CN" altLang="en-US" sz="2000" b="1" i="0" dirty="0"/>
              <a:t>（6）</a:t>
            </a:r>
          </a:p>
        </p:txBody>
      </p:sp>
      <p:sp>
        <p:nvSpPr>
          <p:cNvPr id="2056" name="Text Box 54">
            <a:hlinkClick r:id="rId7" action="ppaction://hlinksldjump"/>
          </p:cNvPr>
          <p:cNvSpPr txBox="1">
            <a:spLocks noChangeArrowheads="1"/>
          </p:cNvSpPr>
          <p:nvPr/>
        </p:nvSpPr>
        <p:spPr bwMode="auto">
          <a:xfrm>
            <a:off x="557673" y="2999102"/>
            <a:ext cx="698963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t>10.1.3  载荷分布的均匀性（接触精度）</a:t>
            </a:r>
            <a:r>
              <a:rPr lang="zh-CN" altLang="en-US" sz="2000" i="0" dirty="0" smtClean="0"/>
              <a:t>-----------------</a:t>
            </a:r>
            <a:r>
              <a:rPr lang="zh-CN" altLang="en-US" sz="2000" b="1" i="0" dirty="0"/>
              <a:t>（8）</a:t>
            </a:r>
            <a:r>
              <a:rPr lang="zh-CN" altLang="en-US" sz="2000" i="0" dirty="0"/>
              <a:t> </a:t>
            </a:r>
          </a:p>
        </p:txBody>
      </p:sp>
      <p:sp>
        <p:nvSpPr>
          <p:cNvPr id="2057" name="Text Box 55">
            <a:hlinkClick r:id="rId8" action="ppaction://hlinksldjump"/>
          </p:cNvPr>
          <p:cNvSpPr txBox="1">
            <a:spLocks noChangeArrowheads="1"/>
          </p:cNvSpPr>
          <p:nvPr/>
        </p:nvSpPr>
        <p:spPr bwMode="auto">
          <a:xfrm>
            <a:off x="550642" y="3359554"/>
            <a:ext cx="739760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t>10.1.4  齿轮侧隙的合理性(</a:t>
            </a:r>
            <a:r>
              <a:rPr lang="zh-CN" altLang="en-US" sz="2000" i="0" dirty="0">
                <a:latin typeface="宋体" pitchFamily="2" charset="-122"/>
              </a:rPr>
              <a:t>图</a:t>
            </a:r>
            <a:r>
              <a:rPr lang="zh-CN" altLang="en-US" sz="2000" i="0" dirty="0"/>
              <a:t>10.3</a:t>
            </a:r>
            <a:r>
              <a:rPr lang="zh-CN" altLang="en-US" sz="2000" b="1" i="0" dirty="0" smtClean="0"/>
              <a:t>)</a:t>
            </a:r>
            <a:r>
              <a:rPr lang="zh-CN" altLang="en-US" sz="2000" i="0" dirty="0" smtClean="0"/>
              <a:t>-------------------------</a:t>
            </a:r>
            <a:r>
              <a:rPr lang="zh-CN" altLang="en-US" sz="2000" b="1" i="0" dirty="0"/>
              <a:t>（9）</a:t>
            </a:r>
          </a:p>
        </p:txBody>
      </p:sp>
      <p:sp>
        <p:nvSpPr>
          <p:cNvPr id="2058" name="Text Box 56">
            <a:hlinkClick r:id="rId9" action="ppaction://hlinksldjump"/>
          </p:cNvPr>
          <p:cNvSpPr txBox="1">
            <a:spLocks noChangeArrowheads="1"/>
          </p:cNvSpPr>
          <p:nvPr/>
        </p:nvSpPr>
        <p:spPr bwMode="auto">
          <a:xfrm>
            <a:off x="572018" y="3726808"/>
            <a:ext cx="8131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solidFill>
                  <a:schemeClr val="accent1">
                    <a:lumMod val="75000"/>
                  </a:schemeClr>
                </a:solidFill>
              </a:rPr>
              <a:t>10.2</a:t>
            </a:r>
            <a:r>
              <a:rPr lang="zh-CN" altLang="en-US" sz="2000" b="1" i="0" dirty="0">
                <a:solidFill>
                  <a:schemeClr val="accent1">
                    <a:lumMod val="75000"/>
                  </a:schemeClr>
                </a:solidFill>
                <a:latin typeface="宋体" pitchFamily="2" charset="-122"/>
              </a:rPr>
              <a:t> 评定齿轮精度的偏差项目及其允许值</a:t>
            </a:r>
            <a:r>
              <a:rPr lang="zh-CN" altLang="en-US" sz="2000" b="1" i="0" dirty="0">
                <a:solidFill>
                  <a:schemeClr val="accent1">
                    <a:lumMod val="75000"/>
                  </a:schemeClr>
                </a:solidFill>
              </a:rPr>
              <a:t> </a:t>
            </a:r>
            <a:r>
              <a:rPr lang="zh-CN" altLang="en-US" sz="2000" i="0" dirty="0">
                <a:solidFill>
                  <a:schemeClr val="accent1">
                    <a:lumMod val="75000"/>
                  </a:schemeClr>
                </a:solidFill>
              </a:rPr>
              <a:t>---</a:t>
            </a:r>
            <a:r>
              <a:rPr lang="en-US" altLang="zh-CN" sz="2000" i="0" dirty="0" smtClean="0">
                <a:solidFill>
                  <a:schemeClr val="accent1">
                    <a:lumMod val="75000"/>
                  </a:schemeClr>
                </a:solidFill>
              </a:rPr>
              <a:t>------------------------</a:t>
            </a:r>
            <a:r>
              <a:rPr lang="en-US" altLang="zh-CN" sz="2000" b="1" i="0" dirty="0" smtClean="0">
                <a:solidFill>
                  <a:schemeClr val="accent1">
                    <a:lumMod val="75000"/>
                  </a:schemeClr>
                </a:solidFill>
              </a:rPr>
              <a:t>(</a:t>
            </a:r>
            <a:r>
              <a:rPr lang="en-US" altLang="zh-CN" sz="2000" b="1" i="0" dirty="0">
                <a:solidFill>
                  <a:schemeClr val="accent1">
                    <a:lumMod val="75000"/>
                  </a:schemeClr>
                </a:solidFill>
              </a:rPr>
              <a:t>11)</a:t>
            </a:r>
          </a:p>
        </p:txBody>
      </p:sp>
      <p:sp>
        <p:nvSpPr>
          <p:cNvPr id="2059" name="Text Box 57">
            <a:hlinkClick r:id="rId9" action="ppaction://hlinksldjump"/>
          </p:cNvPr>
          <p:cNvSpPr txBox="1">
            <a:spLocks noChangeArrowheads="1"/>
          </p:cNvSpPr>
          <p:nvPr/>
        </p:nvSpPr>
        <p:spPr bwMode="auto">
          <a:xfrm>
            <a:off x="564710" y="4099705"/>
            <a:ext cx="7285056"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latin typeface="宋体" pitchFamily="2" charset="-122"/>
              </a:rPr>
              <a:t>10.2.1 评定齿轮精度和侧隙的必检偏差项目</a:t>
            </a:r>
            <a:r>
              <a:rPr lang="zh-CN" altLang="en-US" sz="2000" i="0" dirty="0" smtClean="0"/>
              <a:t>-----------</a:t>
            </a:r>
            <a:r>
              <a:rPr lang="zh-CN" altLang="en-US" sz="2000" b="1" i="0" dirty="0" smtClean="0">
                <a:latin typeface="宋体" pitchFamily="2" charset="-122"/>
              </a:rPr>
              <a:t>(</a:t>
            </a:r>
            <a:r>
              <a:rPr lang="zh-CN" altLang="en-US" sz="2000" b="1" i="0" dirty="0">
                <a:latin typeface="宋体" pitchFamily="2" charset="-122"/>
              </a:rPr>
              <a:t>11) </a:t>
            </a:r>
          </a:p>
        </p:txBody>
      </p:sp>
      <p:sp>
        <p:nvSpPr>
          <p:cNvPr id="2060" name="Text Box 58">
            <a:hlinkClick r:id="rId10" action="ppaction://hlinksldjump"/>
          </p:cNvPr>
          <p:cNvSpPr txBox="1">
            <a:spLocks noChangeArrowheads="1"/>
          </p:cNvSpPr>
          <p:nvPr/>
        </p:nvSpPr>
        <p:spPr bwMode="auto">
          <a:xfrm>
            <a:off x="589093" y="4474692"/>
            <a:ext cx="815630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000" b="1" i="0" dirty="0">
                <a:solidFill>
                  <a:schemeClr val="accent1">
                    <a:lumMod val="75000"/>
                  </a:schemeClr>
                </a:solidFill>
              </a:rPr>
              <a:t>小       结</a:t>
            </a:r>
            <a:r>
              <a:rPr lang="zh-CN" altLang="en-US" sz="2000" i="0" dirty="0">
                <a:solidFill>
                  <a:schemeClr val="accent1">
                    <a:lumMod val="75000"/>
                  </a:schemeClr>
                </a:solidFill>
              </a:rPr>
              <a:t>-----------------------------------------------------</a:t>
            </a:r>
            <a:r>
              <a:rPr lang="en-US" altLang="zh-CN" sz="2000" i="0" dirty="0" smtClean="0">
                <a:solidFill>
                  <a:schemeClr val="accent1">
                    <a:lumMod val="75000"/>
                  </a:schemeClr>
                </a:solidFill>
              </a:rPr>
              <a:t>-------------------</a:t>
            </a:r>
            <a:r>
              <a:rPr lang="en-US" altLang="zh-CN" sz="2000" b="1" i="0" dirty="0" smtClean="0">
                <a:solidFill>
                  <a:schemeClr val="accent1">
                    <a:lumMod val="75000"/>
                  </a:schemeClr>
                </a:solidFill>
              </a:rPr>
              <a:t>(</a:t>
            </a:r>
            <a:r>
              <a:rPr lang="en-US" altLang="zh-CN" sz="2000" b="1" i="0" dirty="0">
                <a:solidFill>
                  <a:schemeClr val="accent1">
                    <a:lumMod val="75000"/>
                  </a:schemeClr>
                </a:solidFill>
              </a:rPr>
              <a:t>27)</a:t>
            </a:r>
          </a:p>
        </p:txBody>
      </p:sp>
      <p:sp>
        <p:nvSpPr>
          <p:cNvPr id="2061" name="Text Box 59">
            <a:hlinkClick r:id="rId11" action="ppaction://hlinksldjump"/>
          </p:cNvPr>
          <p:cNvSpPr txBox="1">
            <a:spLocks noChangeArrowheads="1"/>
          </p:cNvSpPr>
          <p:nvPr/>
        </p:nvSpPr>
        <p:spPr bwMode="auto">
          <a:xfrm>
            <a:off x="612039" y="4838437"/>
            <a:ext cx="8131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solidFill>
                  <a:schemeClr val="accent1">
                    <a:lumMod val="75000"/>
                  </a:schemeClr>
                </a:solidFill>
              </a:rPr>
              <a:t>注  意  问  题</a:t>
            </a:r>
            <a:r>
              <a:rPr lang="zh-CN" altLang="en-US" sz="2000" i="0" dirty="0">
                <a:solidFill>
                  <a:schemeClr val="accent1">
                    <a:lumMod val="75000"/>
                  </a:schemeClr>
                </a:solidFill>
              </a:rPr>
              <a:t>-----------------------------------------------------</a:t>
            </a:r>
            <a:r>
              <a:rPr lang="en-US" altLang="zh-CN" sz="2000" i="0" dirty="0" smtClean="0">
                <a:solidFill>
                  <a:schemeClr val="accent1">
                    <a:lumMod val="75000"/>
                  </a:schemeClr>
                </a:solidFill>
              </a:rPr>
              <a:t>--------------</a:t>
            </a:r>
            <a:r>
              <a:rPr lang="en-US" altLang="zh-CN" sz="2000" b="1" i="0" dirty="0" smtClean="0">
                <a:solidFill>
                  <a:schemeClr val="accent1">
                    <a:lumMod val="75000"/>
                  </a:schemeClr>
                </a:solidFill>
              </a:rPr>
              <a:t>(</a:t>
            </a:r>
            <a:r>
              <a:rPr lang="en-US" altLang="zh-CN" sz="2000" b="1" i="0" dirty="0">
                <a:solidFill>
                  <a:schemeClr val="accent1">
                    <a:lumMod val="75000"/>
                  </a:schemeClr>
                </a:solidFill>
              </a:rPr>
              <a:t>28)</a:t>
            </a:r>
          </a:p>
        </p:txBody>
      </p:sp>
      <p:sp>
        <p:nvSpPr>
          <p:cNvPr id="2062" name="Text Box 60">
            <a:hlinkClick r:id="rId12" action="ppaction://hlinksldjump"/>
          </p:cNvPr>
          <p:cNvSpPr txBox="1">
            <a:spLocks noChangeArrowheads="1"/>
          </p:cNvSpPr>
          <p:nvPr/>
        </p:nvSpPr>
        <p:spPr bwMode="auto">
          <a:xfrm>
            <a:off x="597972" y="5199410"/>
            <a:ext cx="81141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solidFill>
                  <a:schemeClr val="accent1">
                    <a:lumMod val="75000"/>
                  </a:schemeClr>
                </a:solidFill>
              </a:rPr>
              <a:t>例 10 . 1 </a:t>
            </a:r>
            <a:r>
              <a:rPr lang="zh-CN" altLang="en-US" sz="2000" b="1" i="0" dirty="0" smtClean="0">
                <a:solidFill>
                  <a:schemeClr val="accent1">
                    <a:lumMod val="75000"/>
                  </a:schemeClr>
                </a:solidFill>
              </a:rPr>
              <a:t>作业题 </a:t>
            </a:r>
            <a:r>
              <a:rPr lang="en-US" altLang="zh-CN" sz="2000" i="0" dirty="0" smtClean="0">
                <a:solidFill>
                  <a:schemeClr val="accent1">
                    <a:lumMod val="75000"/>
                  </a:schemeClr>
                </a:solidFill>
              </a:rPr>
              <a:t>---------------------------------------------------------------</a:t>
            </a:r>
            <a:r>
              <a:rPr lang="en-US" altLang="zh-CN" sz="2000" b="1" i="0" dirty="0" smtClean="0">
                <a:solidFill>
                  <a:schemeClr val="accent1">
                    <a:lumMod val="75000"/>
                  </a:schemeClr>
                </a:solidFill>
              </a:rPr>
              <a:t>(29)</a:t>
            </a:r>
            <a:endParaRPr lang="en-US" altLang="zh-CN" sz="2000" b="1" i="0" dirty="0">
              <a:solidFill>
                <a:schemeClr val="accent1">
                  <a:lumMod val="75000"/>
                </a:schemeClr>
              </a:solidFill>
            </a:endParaRPr>
          </a:p>
        </p:txBody>
      </p:sp>
      <p:sp>
        <p:nvSpPr>
          <p:cNvPr id="2063" name="Text Box 61">
            <a:hlinkClick r:id="rId13" action="ppaction://hlinksldjump"/>
          </p:cNvPr>
          <p:cNvSpPr txBox="1">
            <a:spLocks noChangeArrowheads="1"/>
          </p:cNvSpPr>
          <p:nvPr/>
        </p:nvSpPr>
        <p:spPr bwMode="auto">
          <a:xfrm>
            <a:off x="620917" y="5581558"/>
            <a:ext cx="8301004"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000" b="1" i="0" dirty="0">
                <a:solidFill>
                  <a:schemeClr val="accent1">
                    <a:lumMod val="75000"/>
                  </a:schemeClr>
                </a:solidFill>
              </a:rPr>
              <a:t>课堂练习</a:t>
            </a:r>
            <a:r>
              <a:rPr lang="zh-CN" altLang="en-US" sz="2000" i="0" dirty="0">
                <a:solidFill>
                  <a:schemeClr val="accent1">
                    <a:lumMod val="75000"/>
                  </a:schemeClr>
                </a:solidFill>
              </a:rPr>
              <a:t>-----------------------------------------------</a:t>
            </a:r>
            <a:r>
              <a:rPr lang="en-US" altLang="zh-CN" sz="2000" i="0" dirty="0" smtClean="0">
                <a:solidFill>
                  <a:schemeClr val="accent1">
                    <a:lumMod val="75000"/>
                  </a:schemeClr>
                </a:solidFill>
              </a:rPr>
              <a:t>-----------------------</a:t>
            </a:r>
            <a:r>
              <a:rPr lang="zh-CN" altLang="en-US" sz="2000" b="1" i="0" dirty="0">
                <a:solidFill>
                  <a:schemeClr val="accent1">
                    <a:lumMod val="75000"/>
                  </a:schemeClr>
                </a:solidFill>
              </a:rPr>
              <a:t>（3</a:t>
            </a:r>
            <a:r>
              <a:rPr lang="en-US" altLang="zh-CN" sz="2000" b="1" i="0" dirty="0">
                <a:solidFill>
                  <a:schemeClr val="accent1">
                    <a:lumMod val="75000"/>
                  </a:schemeClr>
                </a:solidFill>
              </a:rPr>
              <a:t>1</a:t>
            </a:r>
            <a:r>
              <a:rPr lang="zh-CN" altLang="en-US" sz="2000" b="1" i="0" dirty="0">
                <a:solidFill>
                  <a:schemeClr val="accent1">
                    <a:lumMod val="75000"/>
                  </a:schemeClr>
                </a:solidFill>
              </a:rPr>
              <a:t>）</a:t>
            </a:r>
          </a:p>
        </p:txBody>
      </p:sp>
      <p:sp>
        <p:nvSpPr>
          <p:cNvPr id="2064" name="Text Box 67">
            <a:hlinkClick r:id="rId14" action="ppaction://hlinksldjump"/>
          </p:cNvPr>
          <p:cNvSpPr txBox="1">
            <a:spLocks noChangeArrowheads="1"/>
          </p:cNvSpPr>
          <p:nvPr/>
        </p:nvSpPr>
        <p:spPr bwMode="auto">
          <a:xfrm>
            <a:off x="522441" y="1110303"/>
            <a:ext cx="8005576"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000" b="1" i="0" dirty="0">
                <a:solidFill>
                  <a:schemeClr val="accent1">
                    <a:lumMod val="75000"/>
                  </a:schemeClr>
                </a:solidFill>
              </a:rPr>
              <a:t>齿轮精度设计内容</a:t>
            </a:r>
            <a:r>
              <a:rPr lang="zh-CN" altLang="en-US" sz="2000" i="0" dirty="0">
                <a:solidFill>
                  <a:schemeClr val="accent1">
                    <a:lumMod val="75000"/>
                  </a:schemeClr>
                </a:solidFill>
              </a:rPr>
              <a:t>--------------------------------------</a:t>
            </a:r>
            <a:r>
              <a:rPr lang="en-US" altLang="zh-CN" sz="2000" i="0" dirty="0" smtClean="0">
                <a:solidFill>
                  <a:schemeClr val="accent1">
                    <a:lumMod val="75000"/>
                  </a:schemeClr>
                </a:solidFill>
              </a:rPr>
              <a:t>------------------</a:t>
            </a:r>
            <a:r>
              <a:rPr lang="zh-CN" altLang="en-US" sz="2000" b="1" i="0" dirty="0">
                <a:solidFill>
                  <a:schemeClr val="accent1">
                    <a:lumMod val="75000"/>
                  </a:schemeClr>
                </a:solidFill>
              </a:rPr>
              <a:t>（</a:t>
            </a:r>
            <a:r>
              <a:rPr lang="en-US" altLang="zh-CN" sz="2000" b="1" i="0" dirty="0">
                <a:solidFill>
                  <a:schemeClr val="accent1">
                    <a:lumMod val="75000"/>
                  </a:schemeClr>
                </a:solidFill>
              </a:rPr>
              <a:t>2</a:t>
            </a:r>
            <a:r>
              <a:rPr lang="zh-CN" altLang="en-US" sz="2000" b="1" i="0" dirty="0">
                <a:solidFill>
                  <a:schemeClr val="accent1">
                    <a:lumMod val="75000"/>
                  </a:schemeClr>
                </a:solidFill>
              </a:rPr>
              <a:t>）</a:t>
            </a:r>
          </a:p>
        </p:txBody>
      </p:sp>
      <p:sp>
        <p:nvSpPr>
          <p:cNvPr id="2065" name="Text Box 68">
            <a:hlinkClick r:id="rId15" action="ppaction://hlinksldjump"/>
          </p:cNvPr>
          <p:cNvSpPr txBox="1">
            <a:spLocks noChangeArrowheads="1"/>
          </p:cNvSpPr>
          <p:nvPr/>
        </p:nvSpPr>
        <p:spPr bwMode="auto">
          <a:xfrm>
            <a:off x="606849" y="5977555"/>
            <a:ext cx="82407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000" b="1" i="0" dirty="0">
                <a:solidFill>
                  <a:schemeClr val="accent1">
                    <a:lumMod val="75000"/>
                  </a:schemeClr>
                </a:solidFill>
              </a:rPr>
              <a:t>公差表格</a:t>
            </a:r>
            <a:r>
              <a:rPr lang="zh-CN" altLang="en-US" sz="2000" i="0" dirty="0">
                <a:solidFill>
                  <a:schemeClr val="accent1">
                    <a:lumMod val="75000"/>
                  </a:schemeClr>
                </a:solidFill>
              </a:rPr>
              <a:t>-----------------------------------------------</a:t>
            </a:r>
            <a:r>
              <a:rPr lang="en-US" altLang="zh-CN" sz="2000" i="0" dirty="0" smtClean="0">
                <a:solidFill>
                  <a:schemeClr val="accent1">
                    <a:lumMod val="75000"/>
                  </a:schemeClr>
                </a:solidFill>
              </a:rPr>
              <a:t>-----------------------</a:t>
            </a:r>
            <a:r>
              <a:rPr lang="zh-CN" altLang="en-US" sz="2000" b="1" i="0" dirty="0">
                <a:solidFill>
                  <a:schemeClr val="accent1">
                    <a:lumMod val="75000"/>
                  </a:schemeClr>
                </a:solidFill>
              </a:rPr>
              <a:t>（3</a:t>
            </a:r>
            <a:r>
              <a:rPr lang="en-US" altLang="zh-CN" sz="2000" b="1" i="0" dirty="0">
                <a:solidFill>
                  <a:schemeClr val="accent1">
                    <a:lumMod val="75000"/>
                  </a:schemeClr>
                </a:solidFill>
              </a:rPr>
              <a:t>2</a:t>
            </a:r>
            <a:r>
              <a:rPr lang="zh-CN" altLang="en-US" sz="2000" b="1" i="0" dirty="0">
                <a:solidFill>
                  <a:schemeClr val="accent1">
                    <a:lumMod val="75000"/>
                  </a:schemeClr>
                </a:solidFill>
              </a:rPr>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64"/>
                                        </p:tgtEl>
                                        <p:attrNameLst>
                                          <p:attrName>style.visibility</p:attrName>
                                        </p:attrNameLst>
                                      </p:cBhvr>
                                      <p:to>
                                        <p:strVal val="visible"/>
                                      </p:to>
                                    </p:set>
                                    <p:animEffect transition="in" filter="wipe(left)">
                                      <p:cBhvr>
                                        <p:cTn id="12" dur="500"/>
                                        <p:tgtEl>
                                          <p:spTgt spid="206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wipe(left)">
                                      <p:cBhvr>
                                        <p:cTn id="15" dur="500"/>
                                        <p:tgtEl>
                                          <p:spTgt spid="205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53"/>
                                        </p:tgtEl>
                                        <p:attrNameLst>
                                          <p:attrName>style.visibility</p:attrName>
                                        </p:attrNameLst>
                                      </p:cBhvr>
                                      <p:to>
                                        <p:strVal val="visible"/>
                                      </p:to>
                                    </p:set>
                                    <p:animEffect transition="in" filter="wipe(left)">
                                      <p:cBhvr>
                                        <p:cTn id="18" dur="500"/>
                                        <p:tgtEl>
                                          <p:spTgt spid="205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054"/>
                                        </p:tgtEl>
                                        <p:attrNameLst>
                                          <p:attrName>style.visibility</p:attrName>
                                        </p:attrNameLst>
                                      </p:cBhvr>
                                      <p:to>
                                        <p:strVal val="visible"/>
                                      </p:to>
                                    </p:set>
                                    <p:animEffect transition="in" filter="wipe(left)">
                                      <p:cBhvr>
                                        <p:cTn id="21" dur="500"/>
                                        <p:tgtEl>
                                          <p:spTgt spid="205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055"/>
                                        </p:tgtEl>
                                        <p:attrNameLst>
                                          <p:attrName>style.visibility</p:attrName>
                                        </p:attrNameLst>
                                      </p:cBhvr>
                                      <p:to>
                                        <p:strVal val="visible"/>
                                      </p:to>
                                    </p:set>
                                    <p:animEffect transition="in" filter="wipe(left)">
                                      <p:cBhvr>
                                        <p:cTn id="24" dur="500"/>
                                        <p:tgtEl>
                                          <p:spTgt spid="205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56"/>
                                        </p:tgtEl>
                                        <p:attrNameLst>
                                          <p:attrName>style.visibility</p:attrName>
                                        </p:attrNameLst>
                                      </p:cBhvr>
                                      <p:to>
                                        <p:strVal val="visible"/>
                                      </p:to>
                                    </p:set>
                                    <p:animEffect transition="in" filter="wipe(left)">
                                      <p:cBhvr>
                                        <p:cTn id="27" dur="500"/>
                                        <p:tgtEl>
                                          <p:spTgt spid="205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057"/>
                                        </p:tgtEl>
                                        <p:attrNameLst>
                                          <p:attrName>style.visibility</p:attrName>
                                        </p:attrNameLst>
                                      </p:cBhvr>
                                      <p:to>
                                        <p:strVal val="visible"/>
                                      </p:to>
                                    </p:set>
                                    <p:animEffect transition="in" filter="wipe(left)">
                                      <p:cBhvr>
                                        <p:cTn id="30" dur="500"/>
                                        <p:tgtEl>
                                          <p:spTgt spid="205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58"/>
                                        </p:tgtEl>
                                        <p:attrNameLst>
                                          <p:attrName>style.visibility</p:attrName>
                                        </p:attrNameLst>
                                      </p:cBhvr>
                                      <p:to>
                                        <p:strVal val="visible"/>
                                      </p:to>
                                    </p:set>
                                    <p:animEffect transition="in" filter="wipe(left)">
                                      <p:cBhvr>
                                        <p:cTn id="33" dur="500"/>
                                        <p:tgtEl>
                                          <p:spTgt spid="205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59"/>
                                        </p:tgtEl>
                                        <p:attrNameLst>
                                          <p:attrName>style.visibility</p:attrName>
                                        </p:attrNameLst>
                                      </p:cBhvr>
                                      <p:to>
                                        <p:strVal val="visible"/>
                                      </p:to>
                                    </p:set>
                                    <p:animEffect transition="in" filter="wipe(left)">
                                      <p:cBhvr>
                                        <p:cTn id="36" dur="500"/>
                                        <p:tgtEl>
                                          <p:spTgt spid="205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060"/>
                                        </p:tgtEl>
                                        <p:attrNameLst>
                                          <p:attrName>style.visibility</p:attrName>
                                        </p:attrNameLst>
                                      </p:cBhvr>
                                      <p:to>
                                        <p:strVal val="visible"/>
                                      </p:to>
                                    </p:set>
                                    <p:animEffect transition="in" filter="wipe(left)">
                                      <p:cBhvr>
                                        <p:cTn id="39" dur="500"/>
                                        <p:tgtEl>
                                          <p:spTgt spid="206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061"/>
                                        </p:tgtEl>
                                        <p:attrNameLst>
                                          <p:attrName>style.visibility</p:attrName>
                                        </p:attrNameLst>
                                      </p:cBhvr>
                                      <p:to>
                                        <p:strVal val="visible"/>
                                      </p:to>
                                    </p:set>
                                    <p:animEffect transition="in" filter="wipe(left)">
                                      <p:cBhvr>
                                        <p:cTn id="42" dur="500"/>
                                        <p:tgtEl>
                                          <p:spTgt spid="206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062"/>
                                        </p:tgtEl>
                                        <p:attrNameLst>
                                          <p:attrName>style.visibility</p:attrName>
                                        </p:attrNameLst>
                                      </p:cBhvr>
                                      <p:to>
                                        <p:strVal val="visible"/>
                                      </p:to>
                                    </p:set>
                                    <p:animEffect transition="in" filter="wipe(left)">
                                      <p:cBhvr>
                                        <p:cTn id="45" dur="500"/>
                                        <p:tgtEl>
                                          <p:spTgt spid="206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063"/>
                                        </p:tgtEl>
                                        <p:attrNameLst>
                                          <p:attrName>style.visibility</p:attrName>
                                        </p:attrNameLst>
                                      </p:cBhvr>
                                      <p:to>
                                        <p:strVal val="visible"/>
                                      </p:to>
                                    </p:set>
                                    <p:animEffect transition="in" filter="wipe(left)">
                                      <p:cBhvr>
                                        <p:cTn id="48" dur="500"/>
                                        <p:tgtEl>
                                          <p:spTgt spid="206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65"/>
                                        </p:tgtEl>
                                        <p:attrNameLst>
                                          <p:attrName>style.visibility</p:attrName>
                                        </p:attrNameLst>
                                      </p:cBhvr>
                                      <p:to>
                                        <p:strVal val="visible"/>
                                      </p:to>
                                    </p:set>
                                    <p:animEffect transition="in" filter="wipe(left)">
                                      <p:cBhvr>
                                        <p:cTn id="51" dur="500"/>
                                        <p:tgtEl>
                                          <p:spTgt spid="2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1" grpId="0"/>
      <p:bldP spid="2062" grpId="0"/>
      <p:bldP spid="2063" grpId="0"/>
      <p:bldP spid="2064" grpId="0"/>
      <p:bldP spid="20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7FDF8828-1BF1-41C1-BC7B-37D47626BA40}" type="slidenum">
              <a:rPr kumimoji="0" lang="zh-CN" altLang="en-US" sz="2000" i="0" smtClean="0">
                <a:solidFill>
                  <a:srgbClr val="0000FF"/>
                </a:solidFill>
              </a:rPr>
              <a:pPr eaLnBrk="1" hangingPunct="1"/>
              <a:t>10</a:t>
            </a:fld>
            <a:endParaRPr kumimoji="0" lang="en-US" altLang="zh-CN" sz="2000" i="0" smtClean="0">
              <a:solidFill>
                <a:srgbClr val="0000FF"/>
              </a:solidFill>
            </a:endParaRPr>
          </a:p>
        </p:txBody>
      </p:sp>
      <p:sp>
        <p:nvSpPr>
          <p:cNvPr id="41989" name="Text Box 5"/>
          <p:cNvSpPr txBox="1">
            <a:spLocks noChangeArrowheads="1"/>
          </p:cNvSpPr>
          <p:nvPr/>
        </p:nvSpPr>
        <p:spPr bwMode="auto">
          <a:xfrm>
            <a:off x="3328988" y="310030"/>
            <a:ext cx="32496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t>(1)   </a:t>
            </a:r>
            <a:r>
              <a:rPr lang="zh-CN" altLang="en-US" b="1" i="0">
                <a:latin typeface="宋体" pitchFamily="2" charset="-122"/>
              </a:rPr>
              <a:t>润滑</a:t>
            </a:r>
            <a:r>
              <a:rPr lang="zh-CN" altLang="en-US" b="1" i="0"/>
              <a:t> </a:t>
            </a:r>
          </a:p>
        </p:txBody>
      </p:sp>
      <p:sp>
        <p:nvSpPr>
          <p:cNvPr id="41990" name="Text Box 6"/>
          <p:cNvSpPr txBox="1">
            <a:spLocks noChangeArrowheads="1"/>
          </p:cNvSpPr>
          <p:nvPr/>
        </p:nvSpPr>
        <p:spPr bwMode="auto">
          <a:xfrm>
            <a:off x="3328988" y="786280"/>
            <a:ext cx="5295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t>(2)   补偿热变形和弹性变形 </a:t>
            </a:r>
          </a:p>
        </p:txBody>
      </p:sp>
      <p:sp>
        <p:nvSpPr>
          <p:cNvPr id="41991" name="Text Box 7"/>
          <p:cNvSpPr txBox="1">
            <a:spLocks noChangeArrowheads="1"/>
          </p:cNvSpPr>
          <p:nvPr/>
        </p:nvSpPr>
        <p:spPr bwMode="auto">
          <a:xfrm>
            <a:off x="3328988" y="1333967"/>
            <a:ext cx="462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t>(3)   </a:t>
            </a:r>
            <a:r>
              <a:rPr lang="zh-CN" altLang="en-US" b="1" i="0">
                <a:latin typeface="宋体" pitchFamily="2" charset="-122"/>
              </a:rPr>
              <a:t>补偿误差</a:t>
            </a:r>
            <a:endParaRPr lang="zh-CN" altLang="en-US" b="1" i="0"/>
          </a:p>
        </p:txBody>
      </p:sp>
      <p:sp>
        <p:nvSpPr>
          <p:cNvPr id="41992" name="Text Box 8"/>
          <p:cNvSpPr txBox="1">
            <a:spLocks noChangeArrowheads="1"/>
          </p:cNvSpPr>
          <p:nvPr/>
        </p:nvSpPr>
        <p:spPr bwMode="auto">
          <a:xfrm>
            <a:off x="342900" y="2697630"/>
            <a:ext cx="767556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dirty="0"/>
              <a:t>        但对不同用途的齿轮，其精度高低要求不同，侧隙大小也不一样。</a:t>
            </a:r>
          </a:p>
        </p:txBody>
      </p:sp>
      <p:sp>
        <p:nvSpPr>
          <p:cNvPr id="41995" name="Text Box 11"/>
          <p:cNvSpPr txBox="1">
            <a:spLocks noChangeArrowheads="1"/>
          </p:cNvSpPr>
          <p:nvPr/>
        </p:nvSpPr>
        <p:spPr bwMode="auto">
          <a:xfrm>
            <a:off x="987425" y="3573990"/>
            <a:ext cx="612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t>例如对</a:t>
            </a:r>
            <a:r>
              <a:rPr lang="zh-CN" altLang="en-US" b="1" i="0" dirty="0">
                <a:solidFill>
                  <a:srgbClr val="FF3300"/>
                </a:solidFill>
              </a:rPr>
              <a:t>分度和测量</a:t>
            </a:r>
            <a:r>
              <a:rPr lang="zh-CN" altLang="en-US" b="1" i="0" dirty="0"/>
              <a:t>用齿轮：</a:t>
            </a:r>
          </a:p>
        </p:txBody>
      </p:sp>
      <p:sp>
        <p:nvSpPr>
          <p:cNvPr id="41996" name="Text Box 12"/>
          <p:cNvSpPr txBox="1">
            <a:spLocks noChangeArrowheads="1"/>
          </p:cNvSpPr>
          <p:nvPr/>
        </p:nvSpPr>
        <p:spPr bwMode="auto">
          <a:xfrm>
            <a:off x="987425" y="4012140"/>
            <a:ext cx="698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准确性（运动）的精度要求很高；</a:t>
            </a:r>
          </a:p>
        </p:txBody>
      </p:sp>
      <p:sp>
        <p:nvSpPr>
          <p:cNvPr id="41997" name="Text Box 13"/>
          <p:cNvSpPr txBox="1">
            <a:spLocks noChangeArrowheads="1"/>
          </p:cNvSpPr>
          <p:nvPr/>
        </p:nvSpPr>
        <p:spPr bwMode="auto">
          <a:xfrm>
            <a:off x="987425" y="4403725"/>
            <a:ext cx="6896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对</a:t>
            </a:r>
            <a:r>
              <a:rPr lang="zh-CN" altLang="en-US" b="1" i="0">
                <a:solidFill>
                  <a:srgbClr val="CC3300"/>
                </a:solidFill>
              </a:rPr>
              <a:t>变速</a:t>
            </a:r>
            <a:r>
              <a:rPr lang="zh-CN" altLang="en-US" b="1" i="0"/>
              <a:t>用齿轮：平稳性精度要求很高；</a:t>
            </a:r>
          </a:p>
        </p:txBody>
      </p:sp>
      <p:sp>
        <p:nvSpPr>
          <p:cNvPr id="41999" name="Text Box 15"/>
          <p:cNvSpPr txBox="1">
            <a:spLocks noChangeArrowheads="1"/>
          </p:cNvSpPr>
          <p:nvPr/>
        </p:nvSpPr>
        <p:spPr bwMode="auto">
          <a:xfrm>
            <a:off x="987425" y="4832350"/>
            <a:ext cx="5499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对传递</a:t>
            </a:r>
            <a:r>
              <a:rPr lang="zh-CN" altLang="en-US" b="1" i="0">
                <a:solidFill>
                  <a:srgbClr val="FF3300"/>
                </a:solidFill>
              </a:rPr>
              <a:t>动力</a:t>
            </a:r>
            <a:r>
              <a:rPr lang="zh-CN" altLang="en-US" b="1" i="0"/>
              <a:t>用齿轮：</a:t>
            </a:r>
          </a:p>
        </p:txBody>
      </p:sp>
      <p:sp>
        <p:nvSpPr>
          <p:cNvPr id="42000" name="Text Box 16"/>
          <p:cNvSpPr txBox="1">
            <a:spLocks noChangeArrowheads="1"/>
          </p:cNvSpPr>
          <p:nvPr/>
        </p:nvSpPr>
        <p:spPr bwMode="auto">
          <a:xfrm>
            <a:off x="987425" y="5303838"/>
            <a:ext cx="7421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载荷分布均匀性（接触）精度要求很高；</a:t>
            </a:r>
          </a:p>
        </p:txBody>
      </p:sp>
      <p:sp>
        <p:nvSpPr>
          <p:cNvPr id="42001" name="Text Box 17"/>
          <p:cNvSpPr txBox="1">
            <a:spLocks noChangeArrowheads="1"/>
          </p:cNvSpPr>
          <p:nvPr/>
        </p:nvSpPr>
        <p:spPr bwMode="auto">
          <a:xfrm>
            <a:off x="987425" y="5748338"/>
            <a:ext cx="70310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对</a:t>
            </a:r>
            <a:r>
              <a:rPr lang="zh-CN" altLang="en-US" b="1" i="0">
                <a:solidFill>
                  <a:srgbClr val="CC3300"/>
                </a:solidFill>
              </a:rPr>
              <a:t>仪器仪表</a:t>
            </a:r>
            <a:r>
              <a:rPr lang="zh-CN" altLang="en-US" b="1" i="0"/>
              <a:t>用小模数齿轮：侧隙要求很严格。</a:t>
            </a:r>
          </a:p>
        </p:txBody>
      </p:sp>
      <p:grpSp>
        <p:nvGrpSpPr>
          <p:cNvPr id="42005" name="Group 21"/>
          <p:cNvGrpSpPr>
            <a:grpSpLocks/>
          </p:cNvGrpSpPr>
          <p:nvPr/>
        </p:nvGrpSpPr>
        <p:grpSpPr bwMode="auto">
          <a:xfrm>
            <a:off x="1492250" y="449730"/>
            <a:ext cx="1703388" cy="1203325"/>
            <a:chOff x="940" y="205"/>
            <a:chExt cx="1073" cy="758"/>
          </a:xfrm>
        </p:grpSpPr>
        <p:sp>
          <p:nvSpPr>
            <p:cNvPr id="11280" name="Text Box 4"/>
            <p:cNvSpPr txBox="1">
              <a:spLocks noChangeArrowheads="1"/>
            </p:cNvSpPr>
            <p:nvPr/>
          </p:nvSpPr>
          <p:spPr bwMode="auto">
            <a:xfrm>
              <a:off x="940" y="205"/>
              <a:ext cx="977" cy="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dirty="0"/>
                <a:t>侧隙的</a:t>
              </a:r>
            </a:p>
            <a:p>
              <a:pPr eaLnBrk="1" hangingPunct="1">
                <a:spcBef>
                  <a:spcPct val="50000"/>
                </a:spcBef>
              </a:pPr>
              <a:r>
                <a:rPr lang="zh-CN" altLang="en-US" sz="2800" b="1" i="0" dirty="0"/>
                <a:t>  </a:t>
              </a:r>
              <a:r>
                <a:rPr lang="zh-CN" altLang="en-US" sz="2800" b="1" i="0" dirty="0">
                  <a:solidFill>
                    <a:srgbClr val="FF3300"/>
                  </a:solidFill>
                </a:rPr>
                <a:t>作用</a:t>
              </a:r>
              <a:endParaRPr lang="zh-CN" altLang="en-US" b="1" i="0" dirty="0"/>
            </a:p>
          </p:txBody>
        </p:sp>
        <p:sp>
          <p:nvSpPr>
            <p:cNvPr id="11281" name="AutoShape 19"/>
            <p:cNvSpPr>
              <a:spLocks/>
            </p:cNvSpPr>
            <p:nvPr/>
          </p:nvSpPr>
          <p:spPr bwMode="auto">
            <a:xfrm>
              <a:off x="1800" y="261"/>
              <a:ext cx="213" cy="702"/>
            </a:xfrm>
            <a:prstGeom prst="leftBrace">
              <a:avLst>
                <a:gd name="adj1" fmla="val 27465"/>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2004" name="Rectangle 20"/>
          <p:cNvSpPr>
            <a:spLocks noChangeArrowheads="1"/>
          </p:cNvSpPr>
          <p:nvPr/>
        </p:nvSpPr>
        <p:spPr bwMode="auto">
          <a:xfrm>
            <a:off x="257175" y="1780055"/>
            <a:ext cx="786589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i="0" dirty="0"/>
              <a:t>         对所有齿轮都有以上（传递运动的准确性、传动平稳性、载荷分布均匀性和侧隙的合理性）四项要求。</a:t>
            </a:r>
          </a:p>
        </p:txBody>
      </p:sp>
      <p:sp>
        <p:nvSpPr>
          <p:cNvPr id="11279" name="AutoShape 22">
            <a:hlinkClick r:id="rId2" action="ppaction://hlinksldjump"/>
          </p:cNvPr>
          <p:cNvSpPr>
            <a:spLocks noChangeArrowheads="1"/>
          </p:cNvSpPr>
          <p:nvPr/>
        </p:nvSpPr>
        <p:spPr bwMode="auto">
          <a:xfrm>
            <a:off x="6924675" y="6192838"/>
            <a:ext cx="1808163" cy="601662"/>
          </a:xfrm>
          <a:prstGeom prst="rightArrow">
            <a:avLst>
              <a:gd name="adj1" fmla="val 50000"/>
              <a:gd name="adj2" fmla="val 75132"/>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i="0"/>
              <a:t>返回到 </a:t>
            </a:r>
            <a:r>
              <a:rPr lang="en-US" altLang="zh-CN" sz="2000" b="1" i="0">
                <a:solidFill>
                  <a:srgbClr val="FF3300"/>
                </a:solidFill>
              </a:rPr>
              <a:t>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2005"/>
                                        </p:tgtEl>
                                        <p:attrNameLst>
                                          <p:attrName>style.visibility</p:attrName>
                                        </p:attrNameLst>
                                      </p:cBhvr>
                                      <p:to>
                                        <p:strVal val="visible"/>
                                      </p:to>
                                    </p:set>
                                    <p:animEffect transition="in" filter="wipe(left)">
                                      <p:cBhvr>
                                        <p:cTn id="7" dur="2000"/>
                                        <p:tgtEl>
                                          <p:spTgt spid="420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1989">
                                            <p:txEl>
                                              <p:pRg st="0" end="0"/>
                                            </p:txEl>
                                          </p:spTgt>
                                        </p:tgtEl>
                                        <p:attrNameLst>
                                          <p:attrName>style.visibility</p:attrName>
                                        </p:attrNameLst>
                                      </p:cBhvr>
                                      <p:to>
                                        <p:strVal val="visible"/>
                                      </p:to>
                                    </p:set>
                                    <p:animEffect transition="in" filter="wipe(left)">
                                      <p:cBhvr>
                                        <p:cTn id="12" dur="300"/>
                                        <p:tgtEl>
                                          <p:spTgt spid="4198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1990">
                                            <p:txEl>
                                              <p:pRg st="0" end="0"/>
                                            </p:txEl>
                                          </p:spTgt>
                                        </p:tgtEl>
                                        <p:attrNameLst>
                                          <p:attrName>style.visibility</p:attrName>
                                        </p:attrNameLst>
                                      </p:cBhvr>
                                      <p:to>
                                        <p:strVal val="visible"/>
                                      </p:to>
                                    </p:set>
                                    <p:animEffect transition="in" filter="wipe(left)">
                                      <p:cBhvr>
                                        <p:cTn id="17" dur="300"/>
                                        <p:tgtEl>
                                          <p:spTgt spid="41990">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1991">
                                            <p:txEl>
                                              <p:pRg st="0" end="0"/>
                                            </p:txEl>
                                          </p:spTgt>
                                        </p:tgtEl>
                                        <p:attrNameLst>
                                          <p:attrName>style.visibility</p:attrName>
                                        </p:attrNameLst>
                                      </p:cBhvr>
                                      <p:to>
                                        <p:strVal val="visible"/>
                                      </p:to>
                                    </p:set>
                                    <p:animEffect transition="in" filter="wipe(left)">
                                      <p:cBhvr>
                                        <p:cTn id="22" dur="300"/>
                                        <p:tgtEl>
                                          <p:spTgt spid="41991">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2004"/>
                                        </p:tgtEl>
                                        <p:attrNameLst>
                                          <p:attrName>style.visibility</p:attrName>
                                        </p:attrNameLst>
                                      </p:cBhvr>
                                      <p:to>
                                        <p:strVal val="visible"/>
                                      </p:to>
                                    </p:set>
                                    <p:animEffect transition="in" filter="wipe(left)">
                                      <p:cBhvr>
                                        <p:cTn id="27" dur="300"/>
                                        <p:tgtEl>
                                          <p:spTgt spid="4200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1992"/>
                                        </p:tgtEl>
                                        <p:attrNameLst>
                                          <p:attrName>style.visibility</p:attrName>
                                        </p:attrNameLst>
                                      </p:cBhvr>
                                      <p:to>
                                        <p:strVal val="visible"/>
                                      </p:to>
                                    </p:set>
                                    <p:animEffect transition="in" filter="wipe(left)">
                                      <p:cBhvr>
                                        <p:cTn id="32" dur="300"/>
                                        <p:tgtEl>
                                          <p:spTgt spid="4199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41995"/>
                                        </p:tgtEl>
                                        <p:attrNameLst>
                                          <p:attrName>style.visibility</p:attrName>
                                        </p:attrNameLst>
                                      </p:cBhvr>
                                      <p:to>
                                        <p:strVal val="visible"/>
                                      </p:to>
                                    </p:set>
                                    <p:animEffect transition="in" filter="wipe(left)">
                                      <p:cBhvr>
                                        <p:cTn id="37" dur="300"/>
                                        <p:tgtEl>
                                          <p:spTgt spid="4199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41996"/>
                                        </p:tgtEl>
                                        <p:attrNameLst>
                                          <p:attrName>style.visibility</p:attrName>
                                        </p:attrNameLst>
                                      </p:cBhvr>
                                      <p:to>
                                        <p:strVal val="visible"/>
                                      </p:to>
                                    </p:set>
                                    <p:animEffect transition="in" filter="wipe(left)">
                                      <p:cBhvr>
                                        <p:cTn id="42" dur="300"/>
                                        <p:tgtEl>
                                          <p:spTgt spid="4199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41997"/>
                                        </p:tgtEl>
                                        <p:attrNameLst>
                                          <p:attrName>style.visibility</p:attrName>
                                        </p:attrNameLst>
                                      </p:cBhvr>
                                      <p:to>
                                        <p:strVal val="visible"/>
                                      </p:to>
                                    </p:set>
                                    <p:animEffect transition="in" filter="wipe(left)">
                                      <p:cBhvr>
                                        <p:cTn id="47" dur="300"/>
                                        <p:tgtEl>
                                          <p:spTgt spid="4199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41999"/>
                                        </p:tgtEl>
                                        <p:attrNameLst>
                                          <p:attrName>style.visibility</p:attrName>
                                        </p:attrNameLst>
                                      </p:cBhvr>
                                      <p:to>
                                        <p:strVal val="visible"/>
                                      </p:to>
                                    </p:set>
                                    <p:animEffect transition="in" filter="wipe(left)">
                                      <p:cBhvr>
                                        <p:cTn id="52" dur="300"/>
                                        <p:tgtEl>
                                          <p:spTgt spid="4199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42000"/>
                                        </p:tgtEl>
                                        <p:attrNameLst>
                                          <p:attrName>style.visibility</p:attrName>
                                        </p:attrNameLst>
                                      </p:cBhvr>
                                      <p:to>
                                        <p:strVal val="visible"/>
                                      </p:to>
                                    </p:set>
                                    <p:animEffect transition="in" filter="wipe(left)">
                                      <p:cBhvr>
                                        <p:cTn id="57" dur="300"/>
                                        <p:tgtEl>
                                          <p:spTgt spid="4200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42001"/>
                                        </p:tgtEl>
                                        <p:attrNameLst>
                                          <p:attrName>style.visibility</p:attrName>
                                        </p:attrNameLst>
                                      </p:cBhvr>
                                      <p:to>
                                        <p:strVal val="visible"/>
                                      </p:to>
                                    </p:set>
                                    <p:animEffect transition="in" filter="wipe(left)">
                                      <p:cBhvr>
                                        <p:cTn id="62" dur="300"/>
                                        <p:tgtEl>
                                          <p:spTgt spid="420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build="p" autoUpdateAnimBg="0"/>
      <p:bldP spid="41990" grpId="0" build="p" autoUpdateAnimBg="0"/>
      <p:bldP spid="41991" grpId="0" build="p" autoUpdateAnimBg="0"/>
      <p:bldP spid="41992" grpId="0" autoUpdateAnimBg="0"/>
      <p:bldP spid="41995" grpId="0" autoUpdateAnimBg="0"/>
      <p:bldP spid="41996" grpId="0" autoUpdateAnimBg="0"/>
      <p:bldP spid="41997" grpId="0" autoUpdateAnimBg="0"/>
      <p:bldP spid="41999" grpId="0" autoUpdateAnimBg="0"/>
      <p:bldP spid="42000" grpId="0" autoUpdateAnimBg="0"/>
      <p:bldP spid="42001" grpId="0" autoUpdateAnimBg="0"/>
      <p:bldP spid="4200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A9EA1131-15F3-4F66-9EC0-4093EEE29622}" type="slidenum">
              <a:rPr kumimoji="0" lang="zh-CN" altLang="en-US" sz="2000" i="0" smtClean="0">
                <a:solidFill>
                  <a:srgbClr val="0000FF"/>
                </a:solidFill>
              </a:rPr>
              <a:pPr eaLnBrk="1" hangingPunct="1"/>
              <a:t>11</a:t>
            </a:fld>
            <a:endParaRPr kumimoji="0" lang="en-US" altLang="zh-CN" sz="2000" i="0" smtClean="0">
              <a:solidFill>
                <a:srgbClr val="0000FF"/>
              </a:solidFill>
            </a:endParaRPr>
          </a:p>
        </p:txBody>
      </p:sp>
      <p:sp>
        <p:nvSpPr>
          <p:cNvPr id="7170" name="Text Box 2"/>
          <p:cNvSpPr txBox="1">
            <a:spLocks noChangeArrowheads="1"/>
          </p:cNvSpPr>
          <p:nvPr/>
        </p:nvSpPr>
        <p:spPr bwMode="auto">
          <a:xfrm>
            <a:off x="599299" y="828542"/>
            <a:ext cx="81629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a:t>10.2</a:t>
            </a:r>
            <a:r>
              <a:rPr lang="zh-CN" altLang="en-US" sz="2800" b="1" i="0">
                <a:latin typeface="宋体" pitchFamily="2" charset="-122"/>
              </a:rPr>
              <a:t> 评定齿轮精度的偏差项目及其允许值</a:t>
            </a:r>
            <a:r>
              <a:rPr lang="zh-CN" altLang="en-US" b="1" i="0"/>
              <a:t> </a:t>
            </a:r>
          </a:p>
        </p:txBody>
      </p:sp>
      <p:sp>
        <p:nvSpPr>
          <p:cNvPr id="7171" name="Text Box 3"/>
          <p:cNvSpPr txBox="1">
            <a:spLocks noChangeArrowheads="1"/>
          </p:cNvSpPr>
          <p:nvPr/>
        </p:nvSpPr>
        <p:spPr bwMode="auto">
          <a:xfrm>
            <a:off x="634811" y="1480825"/>
            <a:ext cx="763165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dirty="0">
                <a:latin typeface="宋体" pitchFamily="2" charset="-122"/>
              </a:rPr>
              <a:t>10.2.1 评定齿轮精度和侧隙的</a:t>
            </a:r>
            <a:r>
              <a:rPr lang="zh-CN" altLang="en-US" sz="2800" b="1" i="0" dirty="0">
                <a:solidFill>
                  <a:srgbClr val="FF0000"/>
                </a:solidFill>
                <a:latin typeface="宋体" pitchFamily="2" charset="-122"/>
              </a:rPr>
              <a:t>必检偏差项目 </a:t>
            </a:r>
          </a:p>
        </p:txBody>
      </p:sp>
      <p:sp>
        <p:nvSpPr>
          <p:cNvPr id="7173" name="Text Box 5"/>
          <p:cNvSpPr txBox="1">
            <a:spLocks noChangeArrowheads="1"/>
          </p:cNvSpPr>
          <p:nvPr/>
        </p:nvSpPr>
        <p:spPr bwMode="auto">
          <a:xfrm>
            <a:off x="3760012" y="2129945"/>
            <a:ext cx="2743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a:t>(1)   </a:t>
            </a:r>
            <a:r>
              <a:rPr lang="zh-CN" altLang="en-US" sz="2800" b="1" i="0">
                <a:latin typeface="宋体" pitchFamily="2" charset="-122"/>
              </a:rPr>
              <a:t>齿距偏差</a:t>
            </a:r>
            <a:r>
              <a:rPr lang="zh-CN" altLang="en-US" sz="2800" i="0"/>
              <a:t> </a:t>
            </a:r>
          </a:p>
        </p:txBody>
      </p:sp>
      <p:sp>
        <p:nvSpPr>
          <p:cNvPr id="7174" name="Text Box 6"/>
          <p:cNvSpPr txBox="1">
            <a:spLocks noChangeArrowheads="1"/>
          </p:cNvSpPr>
          <p:nvPr/>
        </p:nvSpPr>
        <p:spPr bwMode="auto">
          <a:xfrm>
            <a:off x="3760012" y="2806220"/>
            <a:ext cx="29337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a:t>(2)   </a:t>
            </a:r>
            <a:r>
              <a:rPr lang="zh-CN" altLang="en-US" sz="2800" b="1" i="0">
                <a:latin typeface="宋体" pitchFamily="2" charset="-122"/>
              </a:rPr>
              <a:t>齿廓偏差</a:t>
            </a:r>
            <a:r>
              <a:rPr lang="zh-CN" altLang="en-US" i="0"/>
              <a:t> </a:t>
            </a:r>
          </a:p>
        </p:txBody>
      </p:sp>
      <p:sp>
        <p:nvSpPr>
          <p:cNvPr id="7175" name="Text Box 7"/>
          <p:cNvSpPr txBox="1">
            <a:spLocks noChangeArrowheads="1"/>
          </p:cNvSpPr>
          <p:nvPr/>
        </p:nvSpPr>
        <p:spPr bwMode="auto">
          <a:xfrm>
            <a:off x="3760012" y="3444395"/>
            <a:ext cx="3133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a:t>(3)   螺旋线偏差</a:t>
            </a:r>
            <a:r>
              <a:rPr lang="zh-CN" altLang="en-US" i="0"/>
              <a:t> </a:t>
            </a:r>
          </a:p>
        </p:txBody>
      </p:sp>
      <p:grpSp>
        <p:nvGrpSpPr>
          <p:cNvPr id="7210" name="Group 42"/>
          <p:cNvGrpSpPr>
            <a:grpSpLocks/>
          </p:cNvGrpSpPr>
          <p:nvPr/>
        </p:nvGrpSpPr>
        <p:grpSpPr bwMode="auto">
          <a:xfrm>
            <a:off x="918387" y="2110895"/>
            <a:ext cx="2754312" cy="1758950"/>
            <a:chOff x="419" y="1074"/>
            <a:chExt cx="1735" cy="1108"/>
          </a:xfrm>
        </p:grpSpPr>
        <p:sp>
          <p:nvSpPr>
            <p:cNvPr id="12302" name="Text Box 4"/>
            <p:cNvSpPr txBox="1">
              <a:spLocks noChangeArrowheads="1"/>
            </p:cNvSpPr>
            <p:nvPr/>
          </p:nvSpPr>
          <p:spPr bwMode="auto">
            <a:xfrm>
              <a:off x="419" y="1074"/>
              <a:ext cx="1683" cy="1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30000"/>
                </a:lnSpc>
                <a:spcBef>
                  <a:spcPct val="50000"/>
                </a:spcBef>
              </a:pPr>
              <a:r>
                <a:rPr lang="zh-CN" altLang="en-US" sz="2800" b="1" i="0"/>
                <a:t>标准规定评定齿轮</a:t>
              </a:r>
              <a:r>
                <a:rPr lang="zh-CN" altLang="en-US" sz="2800" b="1" i="0">
                  <a:solidFill>
                    <a:srgbClr val="FF3300"/>
                  </a:solidFill>
                </a:rPr>
                <a:t>精度</a:t>
              </a:r>
              <a:r>
                <a:rPr lang="zh-CN" altLang="en-US" sz="2800" b="1" i="0"/>
                <a:t>的必检偏差</a:t>
              </a:r>
              <a:r>
                <a:rPr lang="zh-CN" altLang="en-US" b="1" i="0"/>
                <a:t>项目为 </a:t>
              </a:r>
            </a:p>
          </p:txBody>
        </p:sp>
        <p:sp>
          <p:nvSpPr>
            <p:cNvPr id="12303" name="AutoShape 8"/>
            <p:cNvSpPr>
              <a:spLocks/>
            </p:cNvSpPr>
            <p:nvPr/>
          </p:nvSpPr>
          <p:spPr bwMode="auto">
            <a:xfrm>
              <a:off x="1935" y="1245"/>
              <a:ext cx="219" cy="903"/>
            </a:xfrm>
            <a:prstGeom prst="leftBrace">
              <a:avLst>
                <a:gd name="adj1" fmla="val 34361"/>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178" name="Rectangle 10"/>
          <p:cNvSpPr>
            <a:spLocks noChangeArrowheads="1"/>
          </p:cNvSpPr>
          <p:nvPr/>
        </p:nvSpPr>
        <p:spPr bwMode="auto">
          <a:xfrm>
            <a:off x="3983849" y="4916008"/>
            <a:ext cx="4622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i="0">
                <a:solidFill>
                  <a:srgbClr val="0000FF"/>
                </a:solidFill>
              </a:rPr>
              <a:t>（</a:t>
            </a:r>
            <a:r>
              <a:rPr lang="en-US" altLang="zh-CN" sz="2800" b="1" i="0">
                <a:solidFill>
                  <a:srgbClr val="0000FF"/>
                </a:solidFill>
              </a:rPr>
              <a:t>2</a:t>
            </a:r>
            <a:r>
              <a:rPr lang="zh-CN" altLang="en-US" sz="2800" b="1" i="0">
                <a:solidFill>
                  <a:srgbClr val="0000FF"/>
                </a:solidFill>
              </a:rPr>
              <a:t>）或</a:t>
            </a:r>
            <a:r>
              <a:rPr lang="zh-CN" altLang="en-US" sz="2800" b="1" i="0"/>
              <a:t>公法线长度偏差</a:t>
            </a:r>
          </a:p>
        </p:txBody>
      </p:sp>
      <p:sp>
        <p:nvSpPr>
          <p:cNvPr id="7179" name="Text Box 11"/>
          <p:cNvSpPr txBox="1">
            <a:spLocks noChangeArrowheads="1"/>
          </p:cNvSpPr>
          <p:nvPr/>
        </p:nvSpPr>
        <p:spPr bwMode="auto">
          <a:xfrm>
            <a:off x="3979087" y="4082570"/>
            <a:ext cx="3279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a:t>（</a:t>
            </a:r>
            <a:r>
              <a:rPr lang="en-US" altLang="zh-CN" sz="2800" b="1" i="0"/>
              <a:t>1</a:t>
            </a:r>
            <a:r>
              <a:rPr lang="zh-CN" altLang="en-US" sz="2800" b="1" i="0"/>
              <a:t>）齿厚偏差</a:t>
            </a:r>
          </a:p>
        </p:txBody>
      </p:sp>
      <p:grpSp>
        <p:nvGrpSpPr>
          <p:cNvPr id="7211" name="Group 43"/>
          <p:cNvGrpSpPr>
            <a:grpSpLocks/>
          </p:cNvGrpSpPr>
          <p:nvPr/>
        </p:nvGrpSpPr>
        <p:grpSpPr bwMode="auto">
          <a:xfrm>
            <a:off x="899337" y="4190640"/>
            <a:ext cx="3211512" cy="1117600"/>
            <a:chOff x="407" y="2503"/>
            <a:chExt cx="2023" cy="704"/>
          </a:xfrm>
        </p:grpSpPr>
        <p:sp>
          <p:nvSpPr>
            <p:cNvPr id="12300" name="Text Box 9"/>
            <p:cNvSpPr txBox="1">
              <a:spLocks noChangeArrowheads="1"/>
            </p:cNvSpPr>
            <p:nvPr/>
          </p:nvSpPr>
          <p:spPr bwMode="auto">
            <a:xfrm>
              <a:off x="407" y="2503"/>
              <a:ext cx="2006" cy="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dirty="0"/>
                <a:t> </a:t>
              </a:r>
              <a:r>
                <a:rPr lang="zh-CN" altLang="en-US" sz="2800" b="1" i="0" dirty="0"/>
                <a:t>评定</a:t>
              </a:r>
              <a:r>
                <a:rPr lang="zh-CN" altLang="en-US" sz="2800" b="1" i="0" dirty="0">
                  <a:solidFill>
                    <a:srgbClr val="FF3300"/>
                  </a:solidFill>
                </a:rPr>
                <a:t>齿侧间隙</a:t>
              </a:r>
              <a:r>
                <a:rPr lang="zh-CN" altLang="en-US" sz="2800" b="1" i="0" dirty="0"/>
                <a:t>的</a:t>
              </a:r>
            </a:p>
            <a:p>
              <a:pPr eaLnBrk="1" hangingPunct="1">
                <a:lnSpc>
                  <a:spcPct val="120000"/>
                </a:lnSpc>
              </a:pPr>
              <a:r>
                <a:rPr lang="zh-CN" altLang="en-US" sz="2800" b="1" i="0" dirty="0"/>
                <a:t> 必检偏差项目为</a:t>
              </a:r>
            </a:p>
          </p:txBody>
        </p:sp>
        <p:sp>
          <p:nvSpPr>
            <p:cNvPr id="12301" name="AutoShape 39"/>
            <p:cNvSpPr>
              <a:spLocks/>
            </p:cNvSpPr>
            <p:nvPr/>
          </p:nvSpPr>
          <p:spPr bwMode="auto">
            <a:xfrm>
              <a:off x="2216" y="2520"/>
              <a:ext cx="214" cy="597"/>
            </a:xfrm>
            <a:prstGeom prst="leftBrace">
              <a:avLst>
                <a:gd name="adj1" fmla="val 23248"/>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wipe(left)">
                                      <p:cBhvr>
                                        <p:cTn id="7" dur="500"/>
                                        <p:tgtEl>
                                          <p:spTgt spid="7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1">
                                            <p:txEl>
                                              <p:pRg st="0" end="0"/>
                                            </p:txEl>
                                          </p:spTgt>
                                        </p:tgtEl>
                                        <p:attrNameLst>
                                          <p:attrName>style.visibility</p:attrName>
                                        </p:attrNameLst>
                                      </p:cBhvr>
                                      <p:to>
                                        <p:strVal val="visible"/>
                                      </p:to>
                                    </p:set>
                                    <p:animEffect transition="in" filter="wipe(left)">
                                      <p:cBhvr>
                                        <p:cTn id="12" dur="500"/>
                                        <p:tgtEl>
                                          <p:spTgt spid="717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210"/>
                                        </p:tgtEl>
                                        <p:attrNameLst>
                                          <p:attrName>style.visibility</p:attrName>
                                        </p:attrNameLst>
                                      </p:cBhvr>
                                      <p:to>
                                        <p:strVal val="visible"/>
                                      </p:to>
                                    </p:set>
                                    <p:animEffect transition="in" filter="wipe(left)">
                                      <p:cBhvr>
                                        <p:cTn id="17" dur="2000"/>
                                        <p:tgtEl>
                                          <p:spTgt spid="72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173"/>
                                        </p:tgtEl>
                                        <p:attrNameLst>
                                          <p:attrName>style.visibility</p:attrName>
                                        </p:attrNameLst>
                                      </p:cBhvr>
                                      <p:to>
                                        <p:strVal val="visible"/>
                                      </p:to>
                                    </p:set>
                                    <p:animEffect transition="in" filter="wipe(left)">
                                      <p:cBhvr>
                                        <p:cTn id="22" dur="300"/>
                                        <p:tgtEl>
                                          <p:spTgt spid="717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7174"/>
                                        </p:tgtEl>
                                        <p:attrNameLst>
                                          <p:attrName>style.visibility</p:attrName>
                                        </p:attrNameLst>
                                      </p:cBhvr>
                                      <p:to>
                                        <p:strVal val="visible"/>
                                      </p:to>
                                    </p:set>
                                    <p:animEffect transition="in" filter="wipe(left)">
                                      <p:cBhvr>
                                        <p:cTn id="27" dur="300"/>
                                        <p:tgtEl>
                                          <p:spTgt spid="71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7175"/>
                                        </p:tgtEl>
                                        <p:attrNameLst>
                                          <p:attrName>style.visibility</p:attrName>
                                        </p:attrNameLst>
                                      </p:cBhvr>
                                      <p:to>
                                        <p:strVal val="visible"/>
                                      </p:to>
                                    </p:set>
                                    <p:animEffect transition="in" filter="wipe(left)">
                                      <p:cBhvr>
                                        <p:cTn id="32" dur="300"/>
                                        <p:tgtEl>
                                          <p:spTgt spid="717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211"/>
                                        </p:tgtEl>
                                        <p:attrNameLst>
                                          <p:attrName>style.visibility</p:attrName>
                                        </p:attrNameLst>
                                      </p:cBhvr>
                                      <p:to>
                                        <p:strVal val="visible"/>
                                      </p:to>
                                    </p:set>
                                    <p:animEffect transition="in" filter="wipe(left)">
                                      <p:cBhvr>
                                        <p:cTn id="37" dur="2000"/>
                                        <p:tgtEl>
                                          <p:spTgt spid="72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179"/>
                                        </p:tgtEl>
                                        <p:attrNameLst>
                                          <p:attrName>style.visibility</p:attrName>
                                        </p:attrNameLst>
                                      </p:cBhvr>
                                      <p:to>
                                        <p:strVal val="visible"/>
                                      </p:to>
                                    </p:set>
                                    <p:animEffect transition="in" filter="wipe(left)">
                                      <p:cBhvr>
                                        <p:cTn id="42" dur="300"/>
                                        <p:tgtEl>
                                          <p:spTgt spid="717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178"/>
                                        </p:tgtEl>
                                        <p:attrNameLst>
                                          <p:attrName>style.visibility</p:attrName>
                                        </p:attrNameLst>
                                      </p:cBhvr>
                                      <p:to>
                                        <p:strVal val="visible"/>
                                      </p:to>
                                    </p:set>
                                    <p:animEffect transition="in" filter="wipe(left)">
                                      <p:cBhvr>
                                        <p:cTn id="47" dur="300"/>
                                        <p:tgtEl>
                                          <p:spTgt spid="7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autoUpdateAnimBg="0"/>
      <p:bldP spid="7171" grpId="0" build="p" autoUpdateAnimBg="0"/>
      <p:bldP spid="7173" grpId="0" autoUpdateAnimBg="0"/>
      <p:bldP spid="7174" grpId="0" autoUpdateAnimBg="0"/>
      <p:bldP spid="7175" grpId="0" autoUpdateAnimBg="0"/>
      <p:bldP spid="7178" grpId="0" autoUpdateAnimBg="0"/>
      <p:bldP spid="7179"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363E52DC-ADBD-496C-9260-1BE0928226F1}" type="slidenum">
              <a:rPr kumimoji="0" lang="zh-CN" altLang="en-US" sz="2000" i="0" smtClean="0">
                <a:solidFill>
                  <a:srgbClr val="0000FF"/>
                </a:solidFill>
              </a:rPr>
              <a:pPr eaLnBrk="1" hangingPunct="1"/>
              <a:t>12</a:t>
            </a:fld>
            <a:endParaRPr kumimoji="0" lang="en-US" altLang="zh-CN" sz="2000" i="0" smtClean="0">
              <a:solidFill>
                <a:srgbClr val="0000FF"/>
              </a:solidFill>
            </a:endParaRPr>
          </a:p>
        </p:txBody>
      </p:sp>
      <p:sp>
        <p:nvSpPr>
          <p:cNvPr id="46084" name="Text Box 4"/>
          <p:cNvSpPr txBox="1">
            <a:spLocks noChangeArrowheads="1"/>
          </p:cNvSpPr>
          <p:nvPr/>
        </p:nvSpPr>
        <p:spPr bwMode="auto">
          <a:xfrm>
            <a:off x="1136064" y="429853"/>
            <a:ext cx="6535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i="0" dirty="0"/>
              <a:t> </a:t>
            </a:r>
            <a:r>
              <a:rPr lang="zh-CN" altLang="en-US" b="1" i="0" dirty="0"/>
              <a:t>1. </a:t>
            </a:r>
            <a:r>
              <a:rPr lang="zh-CN" altLang="en-US" b="1" i="0" dirty="0">
                <a:latin typeface="宋体" pitchFamily="2" charset="-122"/>
              </a:rPr>
              <a:t>传递运动准确性的必检参数</a:t>
            </a:r>
            <a:r>
              <a:rPr lang="zh-CN" altLang="en-US" b="1" i="0" dirty="0"/>
              <a:t> </a:t>
            </a:r>
          </a:p>
        </p:txBody>
      </p:sp>
      <p:sp>
        <p:nvSpPr>
          <p:cNvPr id="46086" name="Text Box 6"/>
          <p:cNvSpPr txBox="1">
            <a:spLocks noChangeArrowheads="1"/>
          </p:cNvSpPr>
          <p:nvPr/>
        </p:nvSpPr>
        <p:spPr bwMode="auto">
          <a:xfrm>
            <a:off x="469344" y="871032"/>
            <a:ext cx="808037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dirty="0">
                <a:latin typeface="宋体" pitchFamily="2" charset="-122"/>
              </a:rPr>
              <a:t>     传递运动准确性主要是控制</a:t>
            </a:r>
            <a:r>
              <a:rPr lang="zh-CN" altLang="en-US" b="1" i="0" dirty="0">
                <a:solidFill>
                  <a:srgbClr val="FF3300"/>
                </a:solidFill>
                <a:latin typeface="宋体" pitchFamily="2" charset="-122"/>
              </a:rPr>
              <a:t>齿距偏差</a:t>
            </a:r>
            <a:r>
              <a:rPr lang="zh-CN" altLang="en-US" b="1" i="0" dirty="0">
                <a:solidFill>
                  <a:srgbClr val="CC3300"/>
                </a:solidFill>
                <a:latin typeface="宋体" pitchFamily="2" charset="-122"/>
              </a:rPr>
              <a:t>。</a:t>
            </a:r>
            <a:r>
              <a:rPr lang="zh-CN" altLang="en-US" b="1" i="0" dirty="0">
                <a:latin typeface="宋体" pitchFamily="2" charset="-122"/>
              </a:rPr>
              <a:t>齿距偏差分</a:t>
            </a:r>
            <a:r>
              <a:rPr lang="zh-CN" altLang="en-US" b="1" i="0" dirty="0">
                <a:latin typeface="宋体" pitchFamily="2" charset="-122"/>
                <a:sym typeface="Wingdings" pitchFamily="2" charset="2"/>
              </a:rPr>
              <a:t> （</a:t>
            </a:r>
            <a:r>
              <a:rPr lang="en-US" altLang="zh-CN" b="1" i="0" dirty="0">
                <a:latin typeface="宋体" pitchFamily="2" charset="-122"/>
                <a:sym typeface="Wingdings" pitchFamily="2" charset="2"/>
              </a:rPr>
              <a:t>1</a:t>
            </a:r>
            <a:r>
              <a:rPr lang="zh-CN" altLang="en-US" b="1" i="0" dirty="0">
                <a:latin typeface="宋体" pitchFamily="2" charset="-122"/>
                <a:sym typeface="Wingdings" pitchFamily="2" charset="2"/>
              </a:rPr>
              <a:t>）单个齿距偏差（</a:t>
            </a:r>
            <a:r>
              <a:rPr lang="en-US" altLang="zh-CN" b="1" i="0" dirty="0">
                <a:latin typeface="宋体" pitchFamily="2" charset="-122"/>
                <a:sym typeface="Wingdings" pitchFamily="2" charset="2"/>
              </a:rPr>
              <a:t>2</a:t>
            </a:r>
            <a:r>
              <a:rPr lang="zh-CN" altLang="en-US" b="1" i="0" dirty="0">
                <a:latin typeface="宋体" pitchFamily="2" charset="-122"/>
                <a:sym typeface="Wingdings" pitchFamily="2" charset="2"/>
              </a:rPr>
              <a:t>）齿距累积偏差（</a:t>
            </a:r>
            <a:r>
              <a:rPr lang="en-US" altLang="zh-CN" b="1" dirty="0">
                <a:sym typeface="Wingdings" pitchFamily="2" charset="2"/>
              </a:rPr>
              <a:t>k</a:t>
            </a:r>
            <a:r>
              <a:rPr lang="zh-CN" altLang="en-US" dirty="0">
                <a:sym typeface="Wingdings" pitchFamily="2" charset="2"/>
              </a:rPr>
              <a:t> </a:t>
            </a:r>
            <a:r>
              <a:rPr lang="zh-CN" altLang="en-US" b="1" i="0" dirty="0">
                <a:sym typeface="Wingdings" pitchFamily="2" charset="2"/>
              </a:rPr>
              <a:t>个齿距偏差</a:t>
            </a:r>
            <a:r>
              <a:rPr lang="zh-CN" altLang="en-US" b="1" i="0" dirty="0">
                <a:latin typeface="宋体" pitchFamily="2" charset="-122"/>
                <a:sym typeface="Wingdings" pitchFamily="2" charset="2"/>
              </a:rPr>
              <a:t>）（</a:t>
            </a:r>
            <a:r>
              <a:rPr lang="en-US" altLang="zh-CN" b="1" i="0" dirty="0">
                <a:latin typeface="宋体" pitchFamily="2" charset="-122"/>
                <a:sym typeface="Wingdings" pitchFamily="2" charset="2"/>
              </a:rPr>
              <a:t>3</a:t>
            </a:r>
            <a:r>
              <a:rPr lang="zh-CN" altLang="en-US" b="1" i="0" dirty="0">
                <a:latin typeface="宋体" pitchFamily="2" charset="-122"/>
                <a:sym typeface="Wingdings" pitchFamily="2" charset="2"/>
              </a:rPr>
              <a:t>）齿距累积总偏差</a:t>
            </a:r>
            <a:r>
              <a:rPr lang="en-US" altLang="zh-CN" b="1" i="0" dirty="0">
                <a:latin typeface="宋体" pitchFamily="2" charset="-122"/>
                <a:sym typeface="Wingdings" pitchFamily="2" charset="2"/>
              </a:rPr>
              <a:t>(</a:t>
            </a:r>
            <a:r>
              <a:rPr lang="en-US" altLang="zh-CN" b="1" dirty="0">
                <a:latin typeface="宋体" pitchFamily="2" charset="-122"/>
                <a:sym typeface="Wingdings" pitchFamily="2" charset="2"/>
              </a:rPr>
              <a:t>k </a:t>
            </a:r>
            <a:r>
              <a:rPr lang="en-US" altLang="zh-CN" b="1" i="0" dirty="0">
                <a:latin typeface="宋体" pitchFamily="2" charset="-122"/>
                <a:sym typeface="Wingdings" pitchFamily="2" charset="2"/>
              </a:rPr>
              <a:t>= 1</a:t>
            </a:r>
            <a:r>
              <a:rPr lang="zh-CN" altLang="en-US" b="1" i="0" dirty="0">
                <a:latin typeface="宋体" pitchFamily="2" charset="-122"/>
                <a:sym typeface="Wingdings" pitchFamily="2" charset="2"/>
              </a:rPr>
              <a:t>～</a:t>
            </a:r>
            <a:r>
              <a:rPr lang="en-US" altLang="zh-CN" b="1" dirty="0">
                <a:latin typeface="宋体" pitchFamily="2" charset="-122"/>
                <a:sym typeface="Wingdings" pitchFamily="2" charset="2"/>
              </a:rPr>
              <a:t>z</a:t>
            </a:r>
            <a:r>
              <a:rPr lang="en-US" altLang="zh-CN" b="1" i="0" dirty="0">
                <a:latin typeface="宋体" pitchFamily="2" charset="-122"/>
                <a:sym typeface="Wingdings" pitchFamily="2" charset="2"/>
              </a:rPr>
              <a:t>)</a:t>
            </a:r>
            <a:r>
              <a:rPr lang="zh-CN" altLang="en-US" b="1" i="0" dirty="0">
                <a:latin typeface="宋体" pitchFamily="2" charset="-122"/>
                <a:sym typeface="Wingdings" pitchFamily="2" charset="2"/>
              </a:rPr>
              <a:t>。</a:t>
            </a:r>
            <a:endParaRPr lang="en-US" altLang="zh-CN" b="1" i="0" dirty="0">
              <a:latin typeface="宋体" pitchFamily="2" charset="-122"/>
              <a:sym typeface="Wingdings" pitchFamily="2" charset="2"/>
            </a:endParaRPr>
          </a:p>
        </p:txBody>
      </p:sp>
      <p:sp>
        <p:nvSpPr>
          <p:cNvPr id="13317" name="Rectangle 43"/>
          <p:cNvSpPr>
            <a:spLocks noChangeArrowheads="1"/>
          </p:cNvSpPr>
          <p:nvPr/>
        </p:nvSpPr>
        <p:spPr bwMode="auto">
          <a:xfrm>
            <a:off x="1599475" y="5691070"/>
            <a:ext cx="914400" cy="4048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6129" name="Group 49"/>
          <p:cNvGrpSpPr>
            <a:grpSpLocks/>
          </p:cNvGrpSpPr>
          <p:nvPr/>
        </p:nvGrpSpPr>
        <p:grpSpPr bwMode="auto">
          <a:xfrm>
            <a:off x="1310550" y="2619258"/>
            <a:ext cx="6481763" cy="3509962"/>
            <a:chOff x="800" y="1965"/>
            <a:chExt cx="4083" cy="2211"/>
          </a:xfrm>
        </p:grpSpPr>
        <p:graphicFrame>
          <p:nvGraphicFramePr>
            <p:cNvPr id="13323" name="Object 50"/>
            <p:cNvGraphicFramePr>
              <a:graphicFrameLocks noChangeAspect="1"/>
            </p:cNvGraphicFramePr>
            <p:nvPr/>
          </p:nvGraphicFramePr>
          <p:xfrm>
            <a:off x="800" y="1965"/>
            <a:ext cx="4083" cy="2211"/>
          </p:xfrm>
          <a:graphic>
            <a:graphicData uri="http://schemas.openxmlformats.org/presentationml/2006/ole">
              <mc:AlternateContent xmlns:mc="http://schemas.openxmlformats.org/markup-compatibility/2006">
                <mc:Choice xmlns:v="urn:schemas-microsoft-com:vml" Requires="v">
                  <p:oleObj spid="_x0000_s13344" name="图像文档" r:id="rId3" imgW="9549353" imgH="5561814" progId="图像.文件">
                    <p:embed/>
                  </p:oleObj>
                </mc:Choice>
                <mc:Fallback>
                  <p:oleObj name="图像文档" r:id="rId3" imgW="9549353" imgH="5561814" progId="图像.文件">
                    <p:embed/>
                    <p:pic>
                      <p:nvPicPr>
                        <p:cNvPr id="0" name="Object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 y="1965"/>
                          <a:ext cx="4083" cy="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24" name="Rectangle 51"/>
            <p:cNvSpPr>
              <a:spLocks noChangeArrowheads="1"/>
            </p:cNvSpPr>
            <p:nvPr/>
          </p:nvSpPr>
          <p:spPr bwMode="auto">
            <a:xfrm>
              <a:off x="1574" y="3539"/>
              <a:ext cx="2459" cy="47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6132" name="AutoShape 52"/>
          <p:cNvSpPr>
            <a:spLocks noChangeArrowheads="1"/>
          </p:cNvSpPr>
          <p:nvPr/>
        </p:nvSpPr>
        <p:spPr bwMode="auto">
          <a:xfrm>
            <a:off x="3159988" y="4454408"/>
            <a:ext cx="2063750" cy="1192212"/>
          </a:xfrm>
          <a:prstGeom prst="wedgeEllipseCallout">
            <a:avLst>
              <a:gd name="adj1" fmla="val 130000"/>
              <a:gd name="adj2" fmla="val -21505"/>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i="0">
                <a:solidFill>
                  <a:srgbClr val="FF3300"/>
                </a:solidFill>
              </a:rPr>
              <a:t>接近齿高中部的圆</a:t>
            </a:r>
          </a:p>
        </p:txBody>
      </p:sp>
      <p:sp>
        <p:nvSpPr>
          <p:cNvPr id="46133" name="AutoShape 53"/>
          <p:cNvSpPr>
            <a:spLocks noChangeArrowheads="1"/>
          </p:cNvSpPr>
          <p:nvPr/>
        </p:nvSpPr>
        <p:spPr bwMode="auto">
          <a:xfrm>
            <a:off x="766038" y="2501783"/>
            <a:ext cx="1576387" cy="995362"/>
          </a:xfrm>
          <a:prstGeom prst="wedgeRectCallout">
            <a:avLst>
              <a:gd name="adj1" fmla="val 173769"/>
              <a:gd name="adj2" fmla="val -18741"/>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i="0"/>
              <a:t>单个齿距偏差</a:t>
            </a:r>
            <a:endParaRPr lang="en-US" altLang="zh-CN" b="1" i="0"/>
          </a:p>
        </p:txBody>
      </p:sp>
      <p:sp>
        <p:nvSpPr>
          <p:cNvPr id="46134" name="AutoShape 54"/>
          <p:cNvSpPr>
            <a:spLocks noChangeArrowheads="1"/>
          </p:cNvSpPr>
          <p:nvPr/>
        </p:nvSpPr>
        <p:spPr bwMode="auto">
          <a:xfrm>
            <a:off x="6133375" y="2504958"/>
            <a:ext cx="2528888" cy="715962"/>
          </a:xfrm>
          <a:prstGeom prst="wedgeRoundRectCallout">
            <a:avLst>
              <a:gd name="adj1" fmla="val -11708"/>
              <a:gd name="adj2" fmla="val 165079"/>
              <a:gd name="adj3" fmla="val 16667"/>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2800" b="1" i="0"/>
              <a:t> </a:t>
            </a:r>
            <a:r>
              <a:rPr lang="en-US" altLang="zh-CN" sz="2800" b="1"/>
              <a:t>k</a:t>
            </a:r>
            <a:r>
              <a:rPr lang="zh-CN" altLang="en-US" sz="2800" b="1" i="0"/>
              <a:t>个齿距偏差</a:t>
            </a:r>
          </a:p>
        </p:txBody>
      </p:sp>
      <p:sp>
        <p:nvSpPr>
          <p:cNvPr id="46135" name="Text Box 55"/>
          <p:cNvSpPr txBox="1">
            <a:spLocks noChangeArrowheads="1"/>
          </p:cNvSpPr>
          <p:nvPr/>
        </p:nvSpPr>
        <p:spPr bwMode="auto">
          <a:xfrm>
            <a:off x="1105763" y="5892683"/>
            <a:ext cx="65357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i="0"/>
              <a:t> </a:t>
            </a:r>
            <a:r>
              <a:rPr lang="zh-CN" altLang="en-US" b="1" i="0"/>
              <a:t>下面分别介绍它们。</a:t>
            </a:r>
            <a:endParaRPr lang="en-US" altLang="zh-CN" b="1" i="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084">
                                            <p:txEl>
                                              <p:pRg st="0" end="0"/>
                                            </p:txEl>
                                          </p:spTgt>
                                        </p:tgtEl>
                                        <p:attrNameLst>
                                          <p:attrName>style.visibility</p:attrName>
                                        </p:attrNameLst>
                                      </p:cBhvr>
                                      <p:to>
                                        <p:strVal val="visible"/>
                                      </p:to>
                                    </p:set>
                                    <p:animEffect transition="in" filter="wipe(left)">
                                      <p:cBhvr>
                                        <p:cTn id="7" dur="500"/>
                                        <p:tgtEl>
                                          <p:spTgt spid="4608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6086"/>
                                        </p:tgtEl>
                                        <p:attrNameLst>
                                          <p:attrName>style.visibility</p:attrName>
                                        </p:attrNameLst>
                                      </p:cBhvr>
                                      <p:to>
                                        <p:strVal val="visible"/>
                                      </p:to>
                                    </p:set>
                                    <p:animEffect transition="in" filter="wipe(left)">
                                      <p:cBhvr>
                                        <p:cTn id="12" dur="300"/>
                                        <p:tgtEl>
                                          <p:spTgt spid="4608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46129"/>
                                        </p:tgtEl>
                                        <p:attrNameLst>
                                          <p:attrName>style.visibility</p:attrName>
                                        </p:attrNameLst>
                                      </p:cBhvr>
                                      <p:to>
                                        <p:strVal val="visible"/>
                                      </p:to>
                                    </p:set>
                                    <p:anim calcmode="lin" valueType="num">
                                      <p:cBhvr additive="base">
                                        <p:cTn id="17" dur="2000" fill="hold"/>
                                        <p:tgtEl>
                                          <p:spTgt spid="46129"/>
                                        </p:tgtEl>
                                        <p:attrNameLst>
                                          <p:attrName>ppt_x</p:attrName>
                                        </p:attrNameLst>
                                      </p:cBhvr>
                                      <p:tavLst>
                                        <p:tav tm="0">
                                          <p:val>
                                            <p:strVal val="0-#ppt_w/2"/>
                                          </p:val>
                                        </p:tav>
                                        <p:tav tm="100000">
                                          <p:val>
                                            <p:strVal val="#ppt_x"/>
                                          </p:val>
                                        </p:tav>
                                      </p:tavLst>
                                    </p:anim>
                                    <p:anim calcmode="lin" valueType="num">
                                      <p:cBhvr additive="base">
                                        <p:cTn id="18" dur="2000" fill="hold"/>
                                        <p:tgtEl>
                                          <p:spTgt spid="4612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46132"/>
                                        </p:tgtEl>
                                        <p:attrNameLst>
                                          <p:attrName>style.visibility</p:attrName>
                                        </p:attrNameLst>
                                      </p:cBhvr>
                                      <p:to>
                                        <p:strVal val="visible"/>
                                      </p:to>
                                    </p:set>
                                    <p:anim calcmode="lin" valueType="num">
                                      <p:cBhvr>
                                        <p:cTn id="23" dur="500" fill="hold"/>
                                        <p:tgtEl>
                                          <p:spTgt spid="46132"/>
                                        </p:tgtEl>
                                        <p:attrNameLst>
                                          <p:attrName>ppt_x</p:attrName>
                                        </p:attrNameLst>
                                      </p:cBhvr>
                                      <p:tavLst>
                                        <p:tav tm="0">
                                          <p:val>
                                            <p:strVal val="#ppt_x"/>
                                          </p:val>
                                        </p:tav>
                                        <p:tav tm="100000">
                                          <p:val>
                                            <p:strVal val="#ppt_x"/>
                                          </p:val>
                                        </p:tav>
                                      </p:tavLst>
                                    </p:anim>
                                    <p:anim calcmode="lin" valueType="num">
                                      <p:cBhvr>
                                        <p:cTn id="24" dur="500" fill="hold"/>
                                        <p:tgtEl>
                                          <p:spTgt spid="46132"/>
                                        </p:tgtEl>
                                        <p:attrNameLst>
                                          <p:attrName>ppt_y</p:attrName>
                                        </p:attrNameLst>
                                      </p:cBhvr>
                                      <p:tavLst>
                                        <p:tav tm="0">
                                          <p:val>
                                            <p:strVal val="#ppt_y-#ppt_h/2"/>
                                          </p:val>
                                        </p:tav>
                                        <p:tav tm="100000">
                                          <p:val>
                                            <p:strVal val="#ppt_y"/>
                                          </p:val>
                                        </p:tav>
                                      </p:tavLst>
                                    </p:anim>
                                    <p:anim calcmode="lin" valueType="num">
                                      <p:cBhvr>
                                        <p:cTn id="25" dur="500" fill="hold"/>
                                        <p:tgtEl>
                                          <p:spTgt spid="46132"/>
                                        </p:tgtEl>
                                        <p:attrNameLst>
                                          <p:attrName>ppt_w</p:attrName>
                                        </p:attrNameLst>
                                      </p:cBhvr>
                                      <p:tavLst>
                                        <p:tav tm="0">
                                          <p:val>
                                            <p:strVal val="#ppt_w"/>
                                          </p:val>
                                        </p:tav>
                                        <p:tav tm="100000">
                                          <p:val>
                                            <p:strVal val="#ppt_w"/>
                                          </p:val>
                                        </p:tav>
                                      </p:tavLst>
                                    </p:anim>
                                    <p:anim calcmode="lin" valueType="num">
                                      <p:cBhvr>
                                        <p:cTn id="26" dur="500" fill="hold"/>
                                        <p:tgtEl>
                                          <p:spTgt spid="46132"/>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46133"/>
                                        </p:tgtEl>
                                        <p:attrNameLst>
                                          <p:attrName>style.visibility</p:attrName>
                                        </p:attrNameLst>
                                      </p:cBhvr>
                                      <p:to>
                                        <p:strVal val="visible"/>
                                      </p:to>
                                    </p:set>
                                    <p:anim calcmode="lin" valueType="num">
                                      <p:cBhvr>
                                        <p:cTn id="31" dur="500" fill="hold"/>
                                        <p:tgtEl>
                                          <p:spTgt spid="46133"/>
                                        </p:tgtEl>
                                        <p:attrNameLst>
                                          <p:attrName>ppt_x</p:attrName>
                                        </p:attrNameLst>
                                      </p:cBhvr>
                                      <p:tavLst>
                                        <p:tav tm="0">
                                          <p:val>
                                            <p:strVal val="#ppt_x-#ppt_w/2"/>
                                          </p:val>
                                        </p:tav>
                                        <p:tav tm="100000">
                                          <p:val>
                                            <p:strVal val="#ppt_x"/>
                                          </p:val>
                                        </p:tav>
                                      </p:tavLst>
                                    </p:anim>
                                    <p:anim calcmode="lin" valueType="num">
                                      <p:cBhvr>
                                        <p:cTn id="32" dur="500" fill="hold"/>
                                        <p:tgtEl>
                                          <p:spTgt spid="46133"/>
                                        </p:tgtEl>
                                        <p:attrNameLst>
                                          <p:attrName>ppt_y</p:attrName>
                                        </p:attrNameLst>
                                      </p:cBhvr>
                                      <p:tavLst>
                                        <p:tav tm="0">
                                          <p:val>
                                            <p:strVal val="#ppt_y"/>
                                          </p:val>
                                        </p:tav>
                                        <p:tav tm="100000">
                                          <p:val>
                                            <p:strVal val="#ppt_y"/>
                                          </p:val>
                                        </p:tav>
                                      </p:tavLst>
                                    </p:anim>
                                    <p:anim calcmode="lin" valueType="num">
                                      <p:cBhvr>
                                        <p:cTn id="33" dur="500" fill="hold"/>
                                        <p:tgtEl>
                                          <p:spTgt spid="46133"/>
                                        </p:tgtEl>
                                        <p:attrNameLst>
                                          <p:attrName>ppt_w</p:attrName>
                                        </p:attrNameLst>
                                      </p:cBhvr>
                                      <p:tavLst>
                                        <p:tav tm="0">
                                          <p:val>
                                            <p:fltVal val="0"/>
                                          </p:val>
                                        </p:tav>
                                        <p:tav tm="100000">
                                          <p:val>
                                            <p:strVal val="#ppt_w"/>
                                          </p:val>
                                        </p:tav>
                                      </p:tavLst>
                                    </p:anim>
                                    <p:anim calcmode="lin" valueType="num">
                                      <p:cBhvr>
                                        <p:cTn id="34" dur="500" fill="hold"/>
                                        <p:tgtEl>
                                          <p:spTgt spid="46133"/>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1" fill="hold" grpId="0" nodeType="clickEffect">
                                  <p:stCondLst>
                                    <p:cond delay="0"/>
                                  </p:stCondLst>
                                  <p:childTnLst>
                                    <p:set>
                                      <p:cBhvr>
                                        <p:cTn id="38" dur="1" fill="hold">
                                          <p:stCondLst>
                                            <p:cond delay="0"/>
                                          </p:stCondLst>
                                        </p:cTn>
                                        <p:tgtEl>
                                          <p:spTgt spid="46134"/>
                                        </p:tgtEl>
                                        <p:attrNameLst>
                                          <p:attrName>style.visibility</p:attrName>
                                        </p:attrNameLst>
                                      </p:cBhvr>
                                      <p:to>
                                        <p:strVal val="visible"/>
                                      </p:to>
                                    </p:set>
                                    <p:anim calcmode="lin" valueType="num">
                                      <p:cBhvr>
                                        <p:cTn id="39" dur="500" fill="hold"/>
                                        <p:tgtEl>
                                          <p:spTgt spid="46134"/>
                                        </p:tgtEl>
                                        <p:attrNameLst>
                                          <p:attrName>ppt_x</p:attrName>
                                        </p:attrNameLst>
                                      </p:cBhvr>
                                      <p:tavLst>
                                        <p:tav tm="0">
                                          <p:val>
                                            <p:strVal val="#ppt_x"/>
                                          </p:val>
                                        </p:tav>
                                        <p:tav tm="100000">
                                          <p:val>
                                            <p:strVal val="#ppt_x"/>
                                          </p:val>
                                        </p:tav>
                                      </p:tavLst>
                                    </p:anim>
                                    <p:anim calcmode="lin" valueType="num">
                                      <p:cBhvr>
                                        <p:cTn id="40" dur="500" fill="hold"/>
                                        <p:tgtEl>
                                          <p:spTgt spid="46134"/>
                                        </p:tgtEl>
                                        <p:attrNameLst>
                                          <p:attrName>ppt_y</p:attrName>
                                        </p:attrNameLst>
                                      </p:cBhvr>
                                      <p:tavLst>
                                        <p:tav tm="0">
                                          <p:val>
                                            <p:strVal val="#ppt_y-#ppt_h/2"/>
                                          </p:val>
                                        </p:tav>
                                        <p:tav tm="100000">
                                          <p:val>
                                            <p:strVal val="#ppt_y"/>
                                          </p:val>
                                        </p:tav>
                                      </p:tavLst>
                                    </p:anim>
                                    <p:anim calcmode="lin" valueType="num">
                                      <p:cBhvr>
                                        <p:cTn id="41" dur="500" fill="hold"/>
                                        <p:tgtEl>
                                          <p:spTgt spid="46134"/>
                                        </p:tgtEl>
                                        <p:attrNameLst>
                                          <p:attrName>ppt_w</p:attrName>
                                        </p:attrNameLst>
                                      </p:cBhvr>
                                      <p:tavLst>
                                        <p:tav tm="0">
                                          <p:val>
                                            <p:strVal val="#ppt_w"/>
                                          </p:val>
                                        </p:tav>
                                        <p:tav tm="100000">
                                          <p:val>
                                            <p:strVal val="#ppt_w"/>
                                          </p:val>
                                        </p:tav>
                                      </p:tavLst>
                                    </p:anim>
                                    <p:anim calcmode="lin" valueType="num">
                                      <p:cBhvr>
                                        <p:cTn id="42" dur="500" fill="hold"/>
                                        <p:tgtEl>
                                          <p:spTgt spid="46134"/>
                                        </p:tgtEl>
                                        <p:attrNameLst>
                                          <p:attrName>ppt_h</p:attrName>
                                        </p:attrNameLst>
                                      </p:cBhvr>
                                      <p:tavLst>
                                        <p:tav tm="0">
                                          <p:val>
                                            <p:fltVal val="0"/>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6135">
                                            <p:txEl>
                                              <p:pRg st="0" end="0"/>
                                            </p:txEl>
                                          </p:spTgt>
                                        </p:tgtEl>
                                        <p:attrNameLst>
                                          <p:attrName>style.visibility</p:attrName>
                                        </p:attrNameLst>
                                      </p:cBhvr>
                                      <p:to>
                                        <p:strVal val="visible"/>
                                      </p:to>
                                    </p:set>
                                    <p:animEffect transition="in" filter="wipe(left)">
                                      <p:cBhvr>
                                        <p:cTn id="47" dur="500"/>
                                        <p:tgtEl>
                                          <p:spTgt spid="461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build="p" autoUpdateAnimBg="0"/>
      <p:bldP spid="46086" grpId="0" autoUpdateAnimBg="0"/>
      <p:bldP spid="46132" grpId="0" animBg="1" autoUpdateAnimBg="0"/>
      <p:bldP spid="46133" grpId="0" animBg="1" autoUpdateAnimBg="0"/>
      <p:bldP spid="46134" grpId="0" animBg="1" autoUpdateAnimBg="0"/>
      <p:bldP spid="46135"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AD763C67-9A4A-4919-BA67-6BCE5995C1BA}" type="slidenum">
              <a:rPr kumimoji="0" lang="zh-CN" altLang="en-US" sz="2000" i="0" smtClean="0">
                <a:solidFill>
                  <a:srgbClr val="0000FF"/>
                </a:solidFill>
              </a:rPr>
              <a:pPr eaLnBrk="1" hangingPunct="1"/>
              <a:t>13</a:t>
            </a:fld>
            <a:endParaRPr kumimoji="0" lang="en-US" altLang="zh-CN" sz="2000" i="0" smtClean="0">
              <a:solidFill>
                <a:srgbClr val="0000FF"/>
              </a:solidFill>
            </a:endParaRPr>
          </a:p>
        </p:txBody>
      </p:sp>
      <p:sp>
        <p:nvSpPr>
          <p:cNvPr id="31755" name="Text Box 11"/>
          <p:cNvSpPr txBox="1">
            <a:spLocks noChangeArrowheads="1"/>
          </p:cNvSpPr>
          <p:nvPr/>
        </p:nvSpPr>
        <p:spPr bwMode="auto">
          <a:xfrm>
            <a:off x="743704" y="552851"/>
            <a:ext cx="614538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r>
              <a:rPr kumimoji="0" lang="zh-CN" altLang="en-US" b="1" i="0" dirty="0"/>
              <a:t>(1)  齿距累积</a:t>
            </a:r>
            <a:r>
              <a:rPr kumimoji="0" lang="zh-CN" altLang="en-US" b="1" i="0" dirty="0">
                <a:solidFill>
                  <a:srgbClr val="FF3300"/>
                </a:solidFill>
              </a:rPr>
              <a:t>总偏差</a:t>
            </a:r>
            <a:r>
              <a:rPr kumimoji="0" lang="en-US" altLang="zh-CN" b="1" i="0" dirty="0"/>
              <a:t>Δ</a:t>
            </a:r>
            <a:r>
              <a:rPr kumimoji="0" lang="en-US" altLang="zh-CN" b="1" dirty="0"/>
              <a:t>F</a:t>
            </a:r>
            <a:r>
              <a:rPr kumimoji="0" lang="en-US" altLang="zh-CN" b="1" i="0" baseline="-25000" dirty="0"/>
              <a:t>P</a:t>
            </a:r>
            <a:r>
              <a:rPr kumimoji="0" lang="en-US" altLang="zh-CN" b="1" i="0" dirty="0"/>
              <a:t> (</a:t>
            </a:r>
            <a:r>
              <a:rPr kumimoji="0" lang="zh-CN" altLang="en-US" b="1" i="0" dirty="0"/>
              <a:t>允许值</a:t>
            </a:r>
            <a:r>
              <a:rPr kumimoji="0" lang="en-US" altLang="zh-CN" b="1" dirty="0"/>
              <a:t>F</a:t>
            </a:r>
            <a:r>
              <a:rPr kumimoji="0" lang="en-US" altLang="zh-CN" b="1" i="0" baseline="-25000" dirty="0"/>
              <a:t>P</a:t>
            </a:r>
            <a:r>
              <a:rPr kumimoji="0" lang="en-US" altLang="zh-CN" b="1" i="0" dirty="0"/>
              <a:t> ) </a:t>
            </a:r>
          </a:p>
        </p:txBody>
      </p:sp>
      <p:sp>
        <p:nvSpPr>
          <p:cNvPr id="31756" name="Text Box 12"/>
          <p:cNvSpPr txBox="1">
            <a:spLocks noChangeArrowheads="1"/>
          </p:cNvSpPr>
          <p:nvPr/>
        </p:nvSpPr>
        <p:spPr bwMode="auto">
          <a:xfrm>
            <a:off x="134177" y="949874"/>
            <a:ext cx="857726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nSpc>
                <a:spcPct val="120000"/>
              </a:lnSpc>
            </a:pPr>
            <a:r>
              <a:rPr kumimoji="0" lang="zh-CN" altLang="en-US" sz="2000" b="1" i="0" dirty="0"/>
              <a:t>       </a:t>
            </a:r>
            <a:r>
              <a:rPr kumimoji="0" lang="zh-CN" altLang="en-US" sz="2000" b="1" i="0" dirty="0" smtClean="0"/>
              <a:t>  </a:t>
            </a:r>
            <a:r>
              <a:rPr kumimoji="0" lang="zh-CN" altLang="en-US" sz="2000" b="1" i="0" dirty="0"/>
              <a:t>齿距累积</a:t>
            </a:r>
            <a:r>
              <a:rPr kumimoji="0" lang="zh-CN" altLang="en-US" sz="2000" b="1" i="0" dirty="0">
                <a:solidFill>
                  <a:srgbClr val="FF3300"/>
                </a:solidFill>
              </a:rPr>
              <a:t>总偏差</a:t>
            </a:r>
            <a:r>
              <a:rPr kumimoji="0" lang="en-US" altLang="zh-CN" sz="2000" b="1" i="0" dirty="0"/>
              <a:t>Δ</a:t>
            </a:r>
            <a:r>
              <a:rPr kumimoji="0" lang="en-US" altLang="zh-CN" sz="2000" b="1" dirty="0"/>
              <a:t>F</a:t>
            </a:r>
            <a:r>
              <a:rPr kumimoji="0" lang="en-US" altLang="zh-CN" sz="2000" b="1" i="0" baseline="-25000" dirty="0"/>
              <a:t>P</a:t>
            </a:r>
            <a:r>
              <a:rPr kumimoji="0" lang="zh-CN" altLang="en-US" sz="2000" b="1" i="0" dirty="0"/>
              <a:t>是指 齿轮端平面上，在接近齿高中部的一个与齿轮基准轴线同心的圆上，</a:t>
            </a:r>
            <a:r>
              <a:rPr kumimoji="0" lang="zh-CN" altLang="en-US" sz="2000" b="1" i="0" dirty="0">
                <a:solidFill>
                  <a:srgbClr val="FF3300"/>
                </a:solidFill>
              </a:rPr>
              <a:t>任意两个同侧齿面间的实际弧长与理论弧长代数差中的最大绝对值</a:t>
            </a:r>
            <a:r>
              <a:rPr kumimoji="0" lang="zh-CN" altLang="en-US" sz="2000" b="1" i="0" dirty="0"/>
              <a:t>。它表现为齿距累积偏差曲线的总幅值，见图</a:t>
            </a:r>
            <a:r>
              <a:rPr kumimoji="0" lang="en-US" altLang="zh-CN" sz="2000" b="1" i="0" dirty="0"/>
              <a:t>10.4 </a:t>
            </a:r>
            <a:r>
              <a:rPr kumimoji="0" lang="zh-CN" altLang="en-US" sz="2000" b="1" i="0" dirty="0"/>
              <a:t>。</a:t>
            </a:r>
            <a:endParaRPr kumimoji="0" lang="en-US" altLang="zh-CN" sz="2000" b="1" i="0" dirty="0"/>
          </a:p>
        </p:txBody>
      </p:sp>
      <p:pic>
        <p:nvPicPr>
          <p:cNvPr id="31778" name="Picture 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5963" y="2495550"/>
            <a:ext cx="4327525" cy="3643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79" name="AutoShape 35"/>
          <p:cNvSpPr>
            <a:spLocks noChangeArrowheads="1"/>
          </p:cNvSpPr>
          <p:nvPr/>
        </p:nvSpPr>
        <p:spPr bwMode="auto">
          <a:xfrm>
            <a:off x="2786063" y="3565525"/>
            <a:ext cx="1858962" cy="750888"/>
          </a:xfrm>
          <a:prstGeom prst="wedgeEllipseCallout">
            <a:avLst>
              <a:gd name="adj1" fmla="val 149657"/>
              <a:gd name="adj2" fmla="val -117866"/>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800" b="1" i="0"/>
              <a:t>Δ</a:t>
            </a:r>
            <a:r>
              <a:rPr lang="en-US" altLang="zh-CN" sz="2800" b="1"/>
              <a:t>F</a:t>
            </a:r>
            <a:r>
              <a:rPr lang="en-US" altLang="zh-CN" sz="2800" b="1" i="0" baseline="-25000"/>
              <a:t>Pmaxx</a:t>
            </a:r>
          </a:p>
        </p:txBody>
      </p:sp>
      <p:sp>
        <p:nvSpPr>
          <p:cNvPr id="31780" name="AutoShape 36"/>
          <p:cNvSpPr>
            <a:spLocks noChangeArrowheads="1"/>
          </p:cNvSpPr>
          <p:nvPr/>
        </p:nvSpPr>
        <p:spPr bwMode="auto">
          <a:xfrm>
            <a:off x="3406775" y="4748213"/>
            <a:ext cx="2003425" cy="809625"/>
          </a:xfrm>
          <a:prstGeom prst="wedgeEllipseCallout">
            <a:avLst>
              <a:gd name="adj1" fmla="val 120208"/>
              <a:gd name="adj2" fmla="val 37449"/>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800" b="1" i="0"/>
              <a:t>Δ</a:t>
            </a:r>
            <a:r>
              <a:rPr lang="en-US" altLang="zh-CN" sz="2800" b="1"/>
              <a:t>F</a:t>
            </a:r>
            <a:r>
              <a:rPr lang="en-US" altLang="zh-CN" sz="2800" b="1" i="0" baseline="-25000"/>
              <a:t>Pmin</a:t>
            </a:r>
          </a:p>
        </p:txBody>
      </p:sp>
      <p:sp>
        <p:nvSpPr>
          <p:cNvPr id="31781" name="Text Box 37"/>
          <p:cNvSpPr txBox="1">
            <a:spLocks noChangeArrowheads="1"/>
          </p:cNvSpPr>
          <p:nvPr/>
        </p:nvSpPr>
        <p:spPr bwMode="auto">
          <a:xfrm>
            <a:off x="612270" y="5037759"/>
            <a:ext cx="2801937"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000" b="1" i="0" dirty="0"/>
              <a:t>图中</a:t>
            </a:r>
            <a:r>
              <a:rPr lang="zh-CN" altLang="en-US" sz="2000" b="1" i="0" dirty="0" smtClean="0"/>
              <a:t>：</a:t>
            </a:r>
            <a:r>
              <a:rPr lang="en-US" altLang="zh-CN" sz="2000" b="1" i="0" dirty="0" smtClean="0"/>
              <a:t> </a:t>
            </a:r>
            <a:r>
              <a:rPr lang="en-US" altLang="zh-CN" sz="2000" b="1" dirty="0"/>
              <a:t>D—</a:t>
            </a:r>
            <a:r>
              <a:rPr lang="zh-CN" altLang="en-US" sz="2000" b="1" i="0" dirty="0"/>
              <a:t>为接近齿高</a:t>
            </a:r>
          </a:p>
          <a:p>
            <a:pPr eaLnBrk="1" hangingPunct="1">
              <a:lnSpc>
                <a:spcPct val="120000"/>
              </a:lnSpc>
            </a:pPr>
            <a:r>
              <a:rPr lang="zh-CN" altLang="en-US" sz="2000" b="1" i="0" dirty="0" smtClean="0"/>
              <a:t> </a:t>
            </a:r>
            <a:r>
              <a:rPr lang="zh-CN" altLang="en-US" sz="2000" b="1" i="0" dirty="0"/>
              <a:t>中部的圆；</a:t>
            </a:r>
          </a:p>
        </p:txBody>
      </p:sp>
      <p:sp>
        <p:nvSpPr>
          <p:cNvPr id="31782" name="Text Box 38"/>
          <p:cNvSpPr txBox="1">
            <a:spLocks noChangeArrowheads="1"/>
          </p:cNvSpPr>
          <p:nvPr/>
        </p:nvSpPr>
        <p:spPr bwMode="auto">
          <a:xfrm>
            <a:off x="749721" y="5821268"/>
            <a:ext cx="42751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en-US" altLang="zh-CN" sz="2000" b="1" dirty="0"/>
              <a:t>L</a:t>
            </a:r>
            <a:r>
              <a:rPr lang="en-US" altLang="zh-CN" sz="2000" b="1" baseline="-25000" dirty="0"/>
              <a:t>a</a:t>
            </a:r>
            <a:r>
              <a:rPr lang="en-US" altLang="zh-CN" sz="2000" b="1" dirty="0"/>
              <a:t>—</a:t>
            </a:r>
            <a:r>
              <a:rPr lang="zh-CN" altLang="en-US" sz="2000" b="1" i="0" dirty="0"/>
              <a:t>实际弧长；</a:t>
            </a:r>
            <a:r>
              <a:rPr lang="en-US" altLang="zh-CN" b="1" dirty="0"/>
              <a:t>L—</a:t>
            </a:r>
            <a:r>
              <a:rPr lang="zh-CN" altLang="en-US" b="1" i="0" dirty="0"/>
              <a:t>理论弧长。</a:t>
            </a:r>
            <a:endParaRPr lang="zh-CN" altLang="en-US" sz="2000" b="1" i="0" dirty="0"/>
          </a:p>
        </p:txBody>
      </p:sp>
      <p:graphicFrame>
        <p:nvGraphicFramePr>
          <p:cNvPr id="31784" name="Object 40"/>
          <p:cNvGraphicFramePr>
            <a:graphicFrameLocks noChangeAspect="1"/>
          </p:cNvGraphicFramePr>
          <p:nvPr/>
        </p:nvGraphicFramePr>
        <p:xfrm>
          <a:off x="412750" y="2254250"/>
          <a:ext cx="3965575" cy="1296988"/>
        </p:xfrm>
        <a:graphic>
          <a:graphicData uri="http://schemas.openxmlformats.org/presentationml/2006/ole">
            <mc:AlternateContent xmlns:mc="http://schemas.openxmlformats.org/markup-compatibility/2006">
              <mc:Choice xmlns:v="urn:schemas-microsoft-com:vml" Requires="v">
                <p:oleObj spid="_x0000_s14388" name="公式" r:id="rId4" imgW="1473200" imgH="482600" progId="Equation.3">
                  <p:embed/>
                </p:oleObj>
              </mc:Choice>
              <mc:Fallback>
                <p:oleObj name="公式" r:id="rId4" imgW="1473200" imgH="482600" progId="Equation.3">
                  <p:embed/>
                  <p:pic>
                    <p:nvPicPr>
                      <p:cNvPr id="0" name="Object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750" y="2254250"/>
                        <a:ext cx="3965575" cy="1296988"/>
                      </a:xfrm>
                      <a:prstGeom prst="rect">
                        <a:avLst/>
                      </a:prstGeom>
                      <a:solidFill>
                        <a:srgbClr val="CCEC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785" name="Object 41"/>
          <p:cNvGraphicFramePr>
            <a:graphicFrameLocks noChangeAspect="1"/>
          </p:cNvGraphicFramePr>
          <p:nvPr>
            <p:extLst>
              <p:ext uri="{D42A27DB-BD31-4B8C-83A1-F6EECF244321}">
                <p14:modId xmlns:p14="http://schemas.microsoft.com/office/powerpoint/2010/main" val="1700950781"/>
              </p:ext>
            </p:extLst>
          </p:nvPr>
        </p:nvGraphicFramePr>
        <p:xfrm>
          <a:off x="486046" y="3671888"/>
          <a:ext cx="2154237" cy="1230312"/>
        </p:xfrm>
        <a:graphic>
          <a:graphicData uri="http://schemas.openxmlformats.org/presentationml/2006/ole">
            <mc:AlternateContent xmlns:mc="http://schemas.openxmlformats.org/markup-compatibility/2006">
              <mc:Choice xmlns:v="urn:schemas-microsoft-com:vml" Requires="v">
                <p:oleObj spid="_x0000_s14389" name="公式" r:id="rId6" imgW="800100" imgH="457200" progId="Equation.3">
                  <p:embed/>
                </p:oleObj>
              </mc:Choice>
              <mc:Fallback>
                <p:oleObj name="公式" r:id="rId6" imgW="800100" imgH="457200" progId="Equation.3">
                  <p:embed/>
                  <p:pic>
                    <p:nvPicPr>
                      <p:cNvPr id="0" name="Object 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046" y="3671888"/>
                        <a:ext cx="2154237" cy="1230312"/>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755">
                                            <p:txEl>
                                              <p:pRg st="0" end="0"/>
                                            </p:txEl>
                                          </p:spTgt>
                                        </p:tgtEl>
                                        <p:attrNameLst>
                                          <p:attrName>style.visibility</p:attrName>
                                        </p:attrNameLst>
                                      </p:cBhvr>
                                      <p:to>
                                        <p:strVal val="visible"/>
                                      </p:to>
                                    </p:set>
                                    <p:animEffect transition="in" filter="wipe(left)">
                                      <p:cBhvr>
                                        <p:cTn id="7" dur="500"/>
                                        <p:tgtEl>
                                          <p:spTgt spid="317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1756"/>
                                        </p:tgtEl>
                                        <p:attrNameLst>
                                          <p:attrName>style.visibility</p:attrName>
                                        </p:attrNameLst>
                                      </p:cBhvr>
                                      <p:to>
                                        <p:strVal val="visible"/>
                                      </p:to>
                                    </p:set>
                                    <p:animEffect transition="in" filter="wipe(left)">
                                      <p:cBhvr>
                                        <p:cTn id="12" dur="300"/>
                                        <p:tgtEl>
                                          <p:spTgt spid="317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31778"/>
                                        </p:tgtEl>
                                        <p:attrNameLst>
                                          <p:attrName>style.visibility</p:attrName>
                                        </p:attrNameLst>
                                      </p:cBhvr>
                                      <p:to>
                                        <p:strVal val="visible"/>
                                      </p:to>
                                    </p:set>
                                    <p:anim calcmode="lin" valueType="num">
                                      <p:cBhvr additive="base">
                                        <p:cTn id="17" dur="500" fill="hold"/>
                                        <p:tgtEl>
                                          <p:spTgt spid="31778"/>
                                        </p:tgtEl>
                                        <p:attrNameLst>
                                          <p:attrName>ppt_x</p:attrName>
                                        </p:attrNameLst>
                                      </p:cBhvr>
                                      <p:tavLst>
                                        <p:tav tm="0">
                                          <p:val>
                                            <p:strVal val="1+#ppt_w/2"/>
                                          </p:val>
                                        </p:tav>
                                        <p:tav tm="100000">
                                          <p:val>
                                            <p:strVal val="#ppt_x"/>
                                          </p:val>
                                        </p:tav>
                                      </p:tavLst>
                                    </p:anim>
                                    <p:anim calcmode="lin" valueType="num">
                                      <p:cBhvr additive="base">
                                        <p:cTn id="18" dur="500" fill="hold"/>
                                        <p:tgtEl>
                                          <p:spTgt spid="3177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31779"/>
                                        </p:tgtEl>
                                        <p:attrNameLst>
                                          <p:attrName>style.visibility</p:attrName>
                                        </p:attrNameLst>
                                      </p:cBhvr>
                                      <p:to>
                                        <p:strVal val="visible"/>
                                      </p:to>
                                    </p:set>
                                    <p:anim calcmode="lin" valueType="num">
                                      <p:cBhvr>
                                        <p:cTn id="23" dur="500" fill="hold"/>
                                        <p:tgtEl>
                                          <p:spTgt spid="31779"/>
                                        </p:tgtEl>
                                        <p:attrNameLst>
                                          <p:attrName>ppt_x</p:attrName>
                                        </p:attrNameLst>
                                      </p:cBhvr>
                                      <p:tavLst>
                                        <p:tav tm="0">
                                          <p:val>
                                            <p:strVal val="#ppt_x"/>
                                          </p:val>
                                        </p:tav>
                                        <p:tav tm="100000">
                                          <p:val>
                                            <p:strVal val="#ppt_x"/>
                                          </p:val>
                                        </p:tav>
                                      </p:tavLst>
                                    </p:anim>
                                    <p:anim calcmode="lin" valueType="num">
                                      <p:cBhvr>
                                        <p:cTn id="24" dur="500" fill="hold"/>
                                        <p:tgtEl>
                                          <p:spTgt spid="31779"/>
                                        </p:tgtEl>
                                        <p:attrNameLst>
                                          <p:attrName>ppt_y</p:attrName>
                                        </p:attrNameLst>
                                      </p:cBhvr>
                                      <p:tavLst>
                                        <p:tav tm="0">
                                          <p:val>
                                            <p:strVal val="#ppt_y-#ppt_h/2"/>
                                          </p:val>
                                        </p:tav>
                                        <p:tav tm="100000">
                                          <p:val>
                                            <p:strVal val="#ppt_y"/>
                                          </p:val>
                                        </p:tav>
                                      </p:tavLst>
                                    </p:anim>
                                    <p:anim calcmode="lin" valueType="num">
                                      <p:cBhvr>
                                        <p:cTn id="25" dur="500" fill="hold"/>
                                        <p:tgtEl>
                                          <p:spTgt spid="31779"/>
                                        </p:tgtEl>
                                        <p:attrNameLst>
                                          <p:attrName>ppt_w</p:attrName>
                                        </p:attrNameLst>
                                      </p:cBhvr>
                                      <p:tavLst>
                                        <p:tav tm="0">
                                          <p:val>
                                            <p:strVal val="#ppt_w"/>
                                          </p:val>
                                        </p:tav>
                                        <p:tav tm="100000">
                                          <p:val>
                                            <p:strVal val="#ppt_w"/>
                                          </p:val>
                                        </p:tav>
                                      </p:tavLst>
                                    </p:anim>
                                    <p:anim calcmode="lin" valueType="num">
                                      <p:cBhvr>
                                        <p:cTn id="26" dur="500" fill="hold"/>
                                        <p:tgtEl>
                                          <p:spTgt spid="31779"/>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31780"/>
                                        </p:tgtEl>
                                        <p:attrNameLst>
                                          <p:attrName>style.visibility</p:attrName>
                                        </p:attrNameLst>
                                      </p:cBhvr>
                                      <p:to>
                                        <p:strVal val="visible"/>
                                      </p:to>
                                    </p:set>
                                    <p:anim calcmode="lin" valueType="num">
                                      <p:cBhvr>
                                        <p:cTn id="31" dur="500" fill="hold"/>
                                        <p:tgtEl>
                                          <p:spTgt spid="31780"/>
                                        </p:tgtEl>
                                        <p:attrNameLst>
                                          <p:attrName>ppt_x</p:attrName>
                                        </p:attrNameLst>
                                      </p:cBhvr>
                                      <p:tavLst>
                                        <p:tav tm="0">
                                          <p:val>
                                            <p:strVal val="#ppt_x-#ppt_w/2"/>
                                          </p:val>
                                        </p:tav>
                                        <p:tav tm="100000">
                                          <p:val>
                                            <p:strVal val="#ppt_x"/>
                                          </p:val>
                                        </p:tav>
                                      </p:tavLst>
                                    </p:anim>
                                    <p:anim calcmode="lin" valueType="num">
                                      <p:cBhvr>
                                        <p:cTn id="32" dur="500" fill="hold"/>
                                        <p:tgtEl>
                                          <p:spTgt spid="31780"/>
                                        </p:tgtEl>
                                        <p:attrNameLst>
                                          <p:attrName>ppt_y</p:attrName>
                                        </p:attrNameLst>
                                      </p:cBhvr>
                                      <p:tavLst>
                                        <p:tav tm="0">
                                          <p:val>
                                            <p:strVal val="#ppt_y"/>
                                          </p:val>
                                        </p:tav>
                                        <p:tav tm="100000">
                                          <p:val>
                                            <p:strVal val="#ppt_y"/>
                                          </p:val>
                                        </p:tav>
                                      </p:tavLst>
                                    </p:anim>
                                    <p:anim calcmode="lin" valueType="num">
                                      <p:cBhvr>
                                        <p:cTn id="33" dur="500" fill="hold"/>
                                        <p:tgtEl>
                                          <p:spTgt spid="31780"/>
                                        </p:tgtEl>
                                        <p:attrNameLst>
                                          <p:attrName>ppt_w</p:attrName>
                                        </p:attrNameLst>
                                      </p:cBhvr>
                                      <p:tavLst>
                                        <p:tav tm="0">
                                          <p:val>
                                            <p:fltVal val="0"/>
                                          </p:val>
                                        </p:tav>
                                        <p:tav tm="100000">
                                          <p:val>
                                            <p:strVal val="#ppt_w"/>
                                          </p:val>
                                        </p:tav>
                                      </p:tavLst>
                                    </p:anim>
                                    <p:anim calcmode="lin" valueType="num">
                                      <p:cBhvr>
                                        <p:cTn id="34" dur="500" fill="hold"/>
                                        <p:tgtEl>
                                          <p:spTgt spid="31780"/>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31784"/>
                                        </p:tgtEl>
                                        <p:attrNameLst>
                                          <p:attrName>style.visibility</p:attrName>
                                        </p:attrNameLst>
                                      </p:cBhvr>
                                      <p:to>
                                        <p:strVal val="visible"/>
                                      </p:to>
                                    </p:set>
                                    <p:animEffect transition="in" filter="wipe(left)">
                                      <p:cBhvr>
                                        <p:cTn id="39" dur="2000"/>
                                        <p:tgtEl>
                                          <p:spTgt spid="3178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31785"/>
                                        </p:tgtEl>
                                        <p:attrNameLst>
                                          <p:attrName>style.visibility</p:attrName>
                                        </p:attrNameLst>
                                      </p:cBhvr>
                                      <p:to>
                                        <p:strVal val="visible"/>
                                      </p:to>
                                    </p:set>
                                    <p:animEffect transition="in" filter="wipe(left)">
                                      <p:cBhvr>
                                        <p:cTn id="44" dur="2000"/>
                                        <p:tgtEl>
                                          <p:spTgt spid="3178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1781"/>
                                        </p:tgtEl>
                                        <p:attrNameLst>
                                          <p:attrName>style.visibility</p:attrName>
                                        </p:attrNameLst>
                                      </p:cBhvr>
                                      <p:to>
                                        <p:strVal val="visible"/>
                                      </p:to>
                                    </p:set>
                                    <p:animEffect transition="in" filter="wipe(down)">
                                      <p:cBhvr>
                                        <p:cTn id="49" dur="500"/>
                                        <p:tgtEl>
                                          <p:spTgt spid="3178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31782"/>
                                        </p:tgtEl>
                                        <p:attrNameLst>
                                          <p:attrName>style.visibility</p:attrName>
                                        </p:attrNameLst>
                                      </p:cBhvr>
                                      <p:to>
                                        <p:strVal val="visible"/>
                                      </p:to>
                                    </p:set>
                                    <p:animEffect transition="in" filter="blinds(horizontal)">
                                      <p:cBhvr>
                                        <p:cTn id="54" dur="500"/>
                                        <p:tgtEl>
                                          <p:spTgt spid="31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5" grpId="0" build="p" autoUpdateAnimBg="0"/>
      <p:bldP spid="31756" grpId="0" autoUpdateAnimBg="0"/>
      <p:bldP spid="31779" grpId="0" animBg="1" autoUpdateAnimBg="0"/>
      <p:bldP spid="31780" grpId="0" animBg="1" autoUpdateAnimBg="0"/>
      <p:bldP spid="31781" grpId="0"/>
      <p:bldP spid="317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EA479F8E-1A44-46B4-80D2-1EAC917D055A}" type="slidenum">
              <a:rPr kumimoji="0" lang="zh-CN" altLang="en-US" sz="2000" i="0" smtClean="0">
                <a:solidFill>
                  <a:srgbClr val="0000FF"/>
                </a:solidFill>
              </a:rPr>
              <a:pPr eaLnBrk="1" hangingPunct="1"/>
              <a:t>14</a:t>
            </a:fld>
            <a:endParaRPr kumimoji="0" lang="en-US" altLang="zh-CN" sz="2000" i="0" smtClean="0">
              <a:solidFill>
                <a:srgbClr val="0000FF"/>
              </a:solidFill>
            </a:endParaRPr>
          </a:p>
        </p:txBody>
      </p:sp>
      <p:sp>
        <p:nvSpPr>
          <p:cNvPr id="60421" name="Text Box 5"/>
          <p:cNvSpPr txBox="1">
            <a:spLocks noChangeArrowheads="1"/>
          </p:cNvSpPr>
          <p:nvPr/>
        </p:nvSpPr>
        <p:spPr bwMode="auto">
          <a:xfrm>
            <a:off x="1149350" y="346886"/>
            <a:ext cx="6321101"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000" b="1" i="0" dirty="0"/>
              <a:t>从齿距累积偏差曲线图上也可得到</a:t>
            </a:r>
            <a:r>
              <a:rPr lang="en-US" altLang="zh-CN" sz="2000" b="1" i="0" dirty="0"/>
              <a:t>Δ</a:t>
            </a:r>
            <a:r>
              <a:rPr lang="en-US" altLang="zh-CN" sz="2000" b="1" dirty="0"/>
              <a:t>F</a:t>
            </a:r>
            <a:r>
              <a:rPr lang="en-US" altLang="zh-CN" sz="2000" b="1" i="0" baseline="-25000" dirty="0"/>
              <a:t>P</a:t>
            </a:r>
            <a:r>
              <a:rPr lang="en-US" altLang="zh-CN" sz="2000" b="1" i="0" dirty="0"/>
              <a:t>：</a:t>
            </a:r>
          </a:p>
        </p:txBody>
      </p:sp>
      <p:sp>
        <p:nvSpPr>
          <p:cNvPr id="60422" name="Line 6"/>
          <p:cNvSpPr>
            <a:spLocks noChangeShapeType="1"/>
          </p:cNvSpPr>
          <p:nvPr/>
        </p:nvSpPr>
        <p:spPr bwMode="auto">
          <a:xfrm flipH="1">
            <a:off x="5654675" y="1573213"/>
            <a:ext cx="39688" cy="3475037"/>
          </a:xfrm>
          <a:prstGeom prst="line">
            <a:avLst/>
          </a:prstGeom>
          <a:noFill/>
          <a:ln w="762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423" name="Rectangle 7"/>
          <p:cNvSpPr>
            <a:spLocks noChangeArrowheads="1"/>
          </p:cNvSpPr>
          <p:nvPr/>
        </p:nvSpPr>
        <p:spPr bwMode="auto">
          <a:xfrm>
            <a:off x="5238750" y="2541588"/>
            <a:ext cx="484188" cy="95250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0427" name="Group 11"/>
          <p:cNvGrpSpPr>
            <a:grpSpLocks/>
          </p:cNvGrpSpPr>
          <p:nvPr/>
        </p:nvGrpSpPr>
        <p:grpSpPr bwMode="auto">
          <a:xfrm>
            <a:off x="1149350" y="790575"/>
            <a:ext cx="6589713" cy="5303838"/>
            <a:chOff x="724" y="478"/>
            <a:chExt cx="4151" cy="3341"/>
          </a:xfrm>
        </p:grpSpPr>
        <p:pic>
          <p:nvPicPr>
            <p:cNvPr id="1536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4" y="478"/>
              <a:ext cx="4151" cy="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8" name="Text Box 8"/>
            <p:cNvSpPr txBox="1">
              <a:spLocks noChangeArrowheads="1"/>
            </p:cNvSpPr>
            <p:nvPr/>
          </p:nvSpPr>
          <p:spPr bwMode="auto">
            <a:xfrm>
              <a:off x="1017" y="3530"/>
              <a:ext cx="856" cy="28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r" eaLnBrk="1" hangingPunct="1"/>
              <a:r>
                <a:rPr lang="zh-CN" altLang="en-US" i="0"/>
                <a:t>图10.4</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wipe(left)">
                                      <p:cBhvr>
                                        <p:cTn id="7" dur="500"/>
                                        <p:tgtEl>
                                          <p:spTgt spid="604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0427"/>
                                        </p:tgtEl>
                                        <p:attrNameLst>
                                          <p:attrName>style.visibility</p:attrName>
                                        </p:attrNameLst>
                                      </p:cBhvr>
                                      <p:to>
                                        <p:strVal val="visible"/>
                                      </p:to>
                                    </p:set>
                                    <p:anim calcmode="lin" valueType="num">
                                      <p:cBhvr additive="base">
                                        <p:cTn id="12" dur="2000" fill="hold"/>
                                        <p:tgtEl>
                                          <p:spTgt spid="60427"/>
                                        </p:tgtEl>
                                        <p:attrNameLst>
                                          <p:attrName>ppt_x</p:attrName>
                                        </p:attrNameLst>
                                      </p:cBhvr>
                                      <p:tavLst>
                                        <p:tav tm="0">
                                          <p:val>
                                            <p:strVal val="#ppt_x"/>
                                          </p:val>
                                        </p:tav>
                                        <p:tav tm="100000">
                                          <p:val>
                                            <p:strVal val="#ppt_x"/>
                                          </p:val>
                                        </p:tav>
                                      </p:tavLst>
                                    </p:anim>
                                    <p:anim calcmode="lin" valueType="num">
                                      <p:cBhvr additive="base">
                                        <p:cTn id="13" dur="2000" fill="hold"/>
                                        <p:tgtEl>
                                          <p:spTgt spid="6042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60422"/>
                                        </p:tgtEl>
                                        <p:attrNameLst>
                                          <p:attrName>style.visibility</p:attrName>
                                        </p:attrNameLst>
                                      </p:cBhvr>
                                      <p:to>
                                        <p:strVal val="visible"/>
                                      </p:to>
                                    </p:set>
                                    <p:animEffect transition="in" filter="barn(outHorizontal)">
                                      <p:cBhvr>
                                        <p:cTn id="18" dur="500"/>
                                        <p:tgtEl>
                                          <p:spTgt spid="6042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60423"/>
                                        </p:tgtEl>
                                        <p:attrNameLst>
                                          <p:attrName>style.visibility</p:attrName>
                                        </p:attrNameLst>
                                      </p:cBhvr>
                                      <p:to>
                                        <p:strVal val="visible"/>
                                      </p:to>
                                    </p:set>
                                    <p:animEffect transition="in" filter="barn(outHorizontal)">
                                      <p:cBhvr>
                                        <p:cTn id="23" dur="500"/>
                                        <p:tgtEl>
                                          <p:spTgt spid="60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autoUpdateAnimBg="0"/>
      <p:bldP spid="60422" grpId="0" animBg="1"/>
      <p:bldP spid="604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3FA9D96D-14D0-4A0B-A5D5-C84C02A8A087}" type="slidenum">
              <a:rPr kumimoji="0" lang="zh-CN" altLang="en-US" sz="2000" i="0" smtClean="0">
                <a:solidFill>
                  <a:srgbClr val="0000FF"/>
                </a:solidFill>
              </a:rPr>
              <a:pPr eaLnBrk="1" hangingPunct="1"/>
              <a:t>15</a:t>
            </a:fld>
            <a:endParaRPr kumimoji="0" lang="en-US" altLang="zh-CN" sz="2000" i="0" smtClean="0">
              <a:solidFill>
                <a:srgbClr val="0000FF"/>
              </a:solidFill>
            </a:endParaRPr>
          </a:p>
        </p:txBody>
      </p:sp>
      <p:sp>
        <p:nvSpPr>
          <p:cNvPr id="8212" name="Text Box 20"/>
          <p:cNvSpPr txBox="1">
            <a:spLocks noChangeArrowheads="1"/>
          </p:cNvSpPr>
          <p:nvPr/>
        </p:nvSpPr>
        <p:spPr bwMode="auto">
          <a:xfrm>
            <a:off x="902782" y="367529"/>
            <a:ext cx="566668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(2) </a:t>
            </a:r>
            <a:r>
              <a:rPr lang="zh-CN" altLang="en-US" b="1" i="0" dirty="0">
                <a:latin typeface="宋体" pitchFamily="2" charset="-122"/>
              </a:rPr>
              <a:t>齿距累积偏差 </a:t>
            </a:r>
            <a:r>
              <a:rPr lang="en-US" altLang="zh-CN" b="1" i="0" dirty="0" err="1">
                <a:cs typeface="Times New Roman" pitchFamily="18" charset="0"/>
              </a:rPr>
              <a:t>Δ</a:t>
            </a:r>
            <a:r>
              <a:rPr lang="en-US" altLang="zh-CN" b="1" dirty="0" err="1">
                <a:cs typeface="Times New Roman" pitchFamily="18" charset="0"/>
              </a:rPr>
              <a:t>F</a:t>
            </a:r>
            <a:r>
              <a:rPr lang="en-US" altLang="zh-CN" b="1" i="0" baseline="-25000" dirty="0" err="1">
                <a:cs typeface="Times New Roman" pitchFamily="18" charset="0"/>
              </a:rPr>
              <a:t>P</a:t>
            </a:r>
            <a:r>
              <a:rPr lang="en-US" altLang="zh-CN" b="1" baseline="-25000" dirty="0" err="1">
                <a:cs typeface="Times New Roman" pitchFamily="18" charset="0"/>
              </a:rPr>
              <a:t>k</a:t>
            </a:r>
            <a:r>
              <a:rPr lang="en-US" altLang="zh-CN" b="1" baseline="-25000" dirty="0">
                <a:cs typeface="Times New Roman" pitchFamily="18" charset="0"/>
              </a:rPr>
              <a:t>  </a:t>
            </a:r>
            <a:r>
              <a:rPr lang="zh-CN" altLang="en-US" b="1" i="0" dirty="0"/>
              <a:t>(</a:t>
            </a:r>
            <a:r>
              <a:rPr lang="zh-CN" altLang="en-US" b="1" i="0" dirty="0">
                <a:latin typeface="宋体" pitchFamily="2" charset="-122"/>
              </a:rPr>
              <a:t>允许值</a:t>
            </a:r>
            <a:r>
              <a:rPr lang="en-US" altLang="zh-CN" b="1" i="0" dirty="0">
                <a:latin typeface="宋体" pitchFamily="2" charset="-122"/>
              </a:rPr>
              <a:t>±</a:t>
            </a:r>
            <a:r>
              <a:rPr lang="en-US" altLang="zh-CN" b="1" dirty="0" err="1">
                <a:cs typeface="Times New Roman" pitchFamily="18" charset="0"/>
              </a:rPr>
              <a:t>F</a:t>
            </a:r>
            <a:r>
              <a:rPr lang="en-US" altLang="zh-CN" b="1" i="0" baseline="-25000" dirty="0" err="1">
                <a:cs typeface="Times New Roman" pitchFamily="18" charset="0"/>
              </a:rPr>
              <a:t>P</a:t>
            </a:r>
            <a:r>
              <a:rPr lang="en-US" altLang="zh-CN" b="1" baseline="-25000" dirty="0" err="1">
                <a:cs typeface="Times New Roman" pitchFamily="18" charset="0"/>
              </a:rPr>
              <a:t>k</a:t>
            </a:r>
            <a:r>
              <a:rPr lang="en-US" altLang="zh-CN" b="1" i="0" dirty="0"/>
              <a:t>)</a:t>
            </a:r>
            <a:r>
              <a:rPr lang="zh-CN" altLang="en-US" b="1" i="0" dirty="0">
                <a:latin typeface="宋体" pitchFamily="2" charset="-122"/>
              </a:rPr>
              <a:t> </a:t>
            </a:r>
          </a:p>
        </p:txBody>
      </p:sp>
      <p:sp>
        <p:nvSpPr>
          <p:cNvPr id="8218" name="Text Box 26"/>
          <p:cNvSpPr txBox="1">
            <a:spLocks noChangeArrowheads="1"/>
          </p:cNvSpPr>
          <p:nvPr/>
        </p:nvSpPr>
        <p:spPr bwMode="auto">
          <a:xfrm>
            <a:off x="896432" y="886722"/>
            <a:ext cx="7484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齿距累积偏差</a:t>
            </a:r>
            <a:r>
              <a:rPr lang="zh-CN" altLang="en-US" dirty="0"/>
              <a:t> </a:t>
            </a:r>
            <a:r>
              <a:rPr lang="en-US" altLang="zh-CN" b="1" i="0" dirty="0" err="1">
                <a:cs typeface="Times New Roman" pitchFamily="18" charset="0"/>
              </a:rPr>
              <a:t>Δ</a:t>
            </a:r>
            <a:r>
              <a:rPr lang="en-US" altLang="zh-CN" b="1" dirty="0" err="1">
                <a:cs typeface="Times New Roman" pitchFamily="18" charset="0"/>
              </a:rPr>
              <a:t>F</a:t>
            </a:r>
            <a:r>
              <a:rPr lang="en-US" altLang="zh-CN" b="1" i="0" baseline="-25000" dirty="0" err="1">
                <a:cs typeface="Times New Roman" pitchFamily="18" charset="0"/>
              </a:rPr>
              <a:t>P</a:t>
            </a:r>
            <a:r>
              <a:rPr lang="en-US" altLang="zh-CN" b="1" baseline="-25000" dirty="0" err="1">
                <a:cs typeface="Times New Roman" pitchFamily="18" charset="0"/>
              </a:rPr>
              <a:t>k</a:t>
            </a:r>
            <a:r>
              <a:rPr lang="zh-CN" altLang="en-US" b="1" i="0" dirty="0"/>
              <a:t> 实际上称</a:t>
            </a:r>
            <a:r>
              <a:rPr lang="en-US" altLang="zh-CN" b="1" dirty="0">
                <a:solidFill>
                  <a:srgbClr val="FF3300"/>
                </a:solidFill>
              </a:rPr>
              <a:t>k</a:t>
            </a:r>
            <a:r>
              <a:rPr lang="zh-CN" altLang="en-US" b="1" i="0" dirty="0">
                <a:solidFill>
                  <a:srgbClr val="FF3300"/>
                </a:solidFill>
              </a:rPr>
              <a:t>个齿距累积偏差</a:t>
            </a:r>
            <a:r>
              <a:rPr lang="zh-CN" altLang="en-US" b="1" i="0" dirty="0"/>
              <a:t>较确切。 </a:t>
            </a:r>
          </a:p>
        </p:txBody>
      </p:sp>
      <p:sp>
        <p:nvSpPr>
          <p:cNvPr id="8223" name="Text Box 31"/>
          <p:cNvSpPr txBox="1">
            <a:spLocks noChangeArrowheads="1"/>
          </p:cNvSpPr>
          <p:nvPr/>
        </p:nvSpPr>
        <p:spPr bwMode="auto">
          <a:xfrm>
            <a:off x="902782" y="1284816"/>
            <a:ext cx="7270547"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dirty="0">
                <a:latin typeface="宋体" pitchFamily="2" charset="-122"/>
              </a:rPr>
              <a:t>定义：齿轮</a:t>
            </a:r>
            <a:r>
              <a:rPr lang="zh-CN" altLang="en-US" b="1" i="0" dirty="0">
                <a:solidFill>
                  <a:srgbClr val="FF3300"/>
                </a:solidFill>
                <a:latin typeface="宋体" pitchFamily="2" charset="-122"/>
              </a:rPr>
              <a:t>同侧</a:t>
            </a:r>
            <a:r>
              <a:rPr lang="zh-CN" altLang="en-US" b="1" i="0" dirty="0">
                <a:latin typeface="宋体" pitchFamily="2" charset="-122"/>
              </a:rPr>
              <a:t>齿面任意</a:t>
            </a:r>
            <a:r>
              <a:rPr lang="en-US" altLang="zh-CN" b="1" dirty="0">
                <a:latin typeface="宋体" pitchFamily="2" charset="-122"/>
              </a:rPr>
              <a:t>k</a:t>
            </a:r>
            <a:r>
              <a:rPr lang="zh-CN" altLang="en-US" b="1" i="0" dirty="0">
                <a:latin typeface="宋体" pitchFamily="2" charset="-122"/>
              </a:rPr>
              <a:t>个齿距的实际弧长 </a:t>
            </a:r>
            <a:r>
              <a:rPr lang="en-US" altLang="zh-CN" b="1" dirty="0" err="1">
                <a:solidFill>
                  <a:srgbClr val="FF3300"/>
                </a:solidFill>
                <a:cs typeface="Times New Roman" pitchFamily="18" charset="0"/>
              </a:rPr>
              <a:t>L</a:t>
            </a:r>
            <a:r>
              <a:rPr lang="en-US" altLang="zh-CN" b="1" baseline="-25000" dirty="0" err="1">
                <a:solidFill>
                  <a:srgbClr val="FF3300"/>
                </a:solidFill>
                <a:cs typeface="Times New Roman" pitchFamily="18" charset="0"/>
              </a:rPr>
              <a:t>ka</a:t>
            </a:r>
            <a:r>
              <a:rPr lang="zh-CN" altLang="en-US" b="1" i="0" dirty="0">
                <a:latin typeface="宋体" pitchFamily="2" charset="-122"/>
              </a:rPr>
              <a:t>与 理论</a:t>
            </a:r>
            <a:r>
              <a:rPr lang="zh-CN" altLang="en-US" b="1" i="0" dirty="0" smtClean="0">
                <a:latin typeface="宋体" pitchFamily="2" charset="-122"/>
              </a:rPr>
              <a:t>弧长</a:t>
            </a:r>
            <a:r>
              <a:rPr lang="en-US" altLang="zh-CN" b="1" dirty="0" err="1">
                <a:solidFill>
                  <a:srgbClr val="FF3300"/>
                </a:solidFill>
              </a:rPr>
              <a:t>L</a:t>
            </a:r>
            <a:r>
              <a:rPr lang="en-US" altLang="zh-CN" b="1" baseline="-30000" dirty="0" err="1">
                <a:solidFill>
                  <a:srgbClr val="FF3300"/>
                </a:solidFill>
              </a:rPr>
              <a:t>k</a:t>
            </a:r>
            <a:r>
              <a:rPr lang="zh-CN" altLang="en-US" b="1" i="0" dirty="0">
                <a:latin typeface="宋体" pitchFamily="2" charset="-122"/>
              </a:rPr>
              <a:t>的</a:t>
            </a:r>
            <a:r>
              <a:rPr lang="zh-CN" altLang="en-US" b="1" i="0" dirty="0">
                <a:solidFill>
                  <a:srgbClr val="FF3300"/>
                </a:solidFill>
                <a:latin typeface="宋体" pitchFamily="2" charset="-122"/>
              </a:rPr>
              <a:t>代数差</a:t>
            </a:r>
            <a:r>
              <a:rPr lang="zh-CN" altLang="en-US" b="1" i="0" dirty="0">
                <a:latin typeface="宋体" pitchFamily="2" charset="-122"/>
              </a:rPr>
              <a:t>，如图所示。</a:t>
            </a:r>
            <a:r>
              <a:rPr lang="zh-CN" altLang="en-US" b="1" i="0" dirty="0"/>
              <a:t> </a:t>
            </a:r>
          </a:p>
        </p:txBody>
      </p:sp>
      <p:sp>
        <p:nvSpPr>
          <p:cNvPr id="8234" name="Text Box 42"/>
          <p:cNvSpPr txBox="1">
            <a:spLocks noChangeArrowheads="1"/>
          </p:cNvSpPr>
          <p:nvPr/>
        </p:nvSpPr>
        <p:spPr bwMode="auto">
          <a:xfrm>
            <a:off x="843457" y="5124450"/>
            <a:ext cx="6186805"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sz="2800" b="1" i="0" dirty="0">
                <a:latin typeface="宋体" pitchFamily="2" charset="-122"/>
              </a:rPr>
              <a:t>式中  </a:t>
            </a:r>
            <a:r>
              <a:rPr lang="en-US" altLang="zh-CN" sz="2800" b="1" dirty="0"/>
              <a:t>k </a:t>
            </a:r>
            <a:r>
              <a:rPr lang="en-US" altLang="zh-CN" sz="2800" b="1" i="0" dirty="0"/>
              <a:t>= 2～</a:t>
            </a:r>
            <a:r>
              <a:rPr lang="en-US" altLang="zh-CN" sz="2800" b="1" dirty="0"/>
              <a:t>z  </a:t>
            </a:r>
            <a:r>
              <a:rPr lang="en-US" altLang="zh-CN" sz="2800" b="1" i="0" dirty="0"/>
              <a:t>, </a:t>
            </a:r>
            <a:r>
              <a:rPr lang="zh-CN" altLang="en-US" b="1" i="0" dirty="0"/>
              <a:t>一般取 </a:t>
            </a:r>
            <a:r>
              <a:rPr lang="en-US" altLang="zh-CN" b="1" dirty="0">
                <a:solidFill>
                  <a:srgbClr val="FF3300"/>
                </a:solidFill>
              </a:rPr>
              <a:t>k </a:t>
            </a:r>
            <a:r>
              <a:rPr lang="en-US" altLang="zh-CN" b="1" i="0" dirty="0">
                <a:solidFill>
                  <a:srgbClr val="FF3300"/>
                </a:solidFill>
              </a:rPr>
              <a:t>=  </a:t>
            </a:r>
            <a:r>
              <a:rPr lang="en-US" altLang="zh-CN" b="1" dirty="0">
                <a:solidFill>
                  <a:srgbClr val="FF3300"/>
                </a:solidFill>
              </a:rPr>
              <a:t>z </a:t>
            </a:r>
            <a:r>
              <a:rPr lang="en-US" altLang="zh-CN" b="1" i="0" dirty="0">
                <a:solidFill>
                  <a:srgbClr val="FF3300"/>
                </a:solidFill>
              </a:rPr>
              <a:t>/ 8</a:t>
            </a:r>
            <a:r>
              <a:rPr lang="en-US" altLang="zh-CN" b="1" i="0" dirty="0" smtClean="0">
                <a:solidFill>
                  <a:srgbClr val="FF3300"/>
                </a:solidFill>
              </a:rPr>
              <a:t>。</a:t>
            </a:r>
            <a:endParaRPr lang="zh-CN" altLang="en-US" sz="2800" b="1" i="0" dirty="0"/>
          </a:p>
        </p:txBody>
      </p:sp>
      <p:graphicFrame>
        <p:nvGraphicFramePr>
          <p:cNvPr id="8271" name="Object 79"/>
          <p:cNvGraphicFramePr>
            <a:graphicFrameLocks noChangeAspect="1"/>
          </p:cNvGraphicFramePr>
          <p:nvPr>
            <p:extLst>
              <p:ext uri="{D42A27DB-BD31-4B8C-83A1-F6EECF244321}">
                <p14:modId xmlns:p14="http://schemas.microsoft.com/office/powerpoint/2010/main" val="2477036523"/>
              </p:ext>
            </p:extLst>
          </p:nvPr>
        </p:nvGraphicFramePr>
        <p:xfrm>
          <a:off x="850563" y="2336530"/>
          <a:ext cx="2500313" cy="1336675"/>
        </p:xfrm>
        <a:graphic>
          <a:graphicData uri="http://schemas.openxmlformats.org/presentationml/2006/ole">
            <mc:AlternateContent xmlns:mc="http://schemas.openxmlformats.org/markup-compatibility/2006">
              <mc:Choice xmlns:v="urn:schemas-microsoft-com:vml" Requires="v">
                <p:oleObj spid="_x0000_s16437" name="公式" r:id="rId3" imgW="749300" imgH="457200" progId="Equation.3">
                  <p:embed/>
                </p:oleObj>
              </mc:Choice>
              <mc:Fallback>
                <p:oleObj name="公式" r:id="rId3" imgW="749300" imgH="457200" progId="Equation.3">
                  <p:embed/>
                  <p:pic>
                    <p:nvPicPr>
                      <p:cNvPr id="0" name="Object 7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563" y="2336530"/>
                        <a:ext cx="2500313" cy="133667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283" name="Group 91"/>
          <p:cNvGrpSpPr>
            <a:grpSpLocks/>
          </p:cNvGrpSpPr>
          <p:nvPr/>
        </p:nvGrpSpPr>
        <p:grpSpPr bwMode="auto">
          <a:xfrm>
            <a:off x="3862388" y="2181225"/>
            <a:ext cx="4143375" cy="3024188"/>
            <a:chOff x="2719" y="1737"/>
            <a:chExt cx="2528" cy="1914"/>
          </a:xfrm>
        </p:grpSpPr>
        <p:pic>
          <p:nvPicPr>
            <p:cNvPr id="16397" name="Picture 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9" y="1737"/>
              <a:ext cx="2528" cy="1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98" name="Rectangle 89"/>
            <p:cNvSpPr>
              <a:spLocks noChangeArrowheads="1"/>
            </p:cNvSpPr>
            <p:nvPr/>
          </p:nvSpPr>
          <p:spPr bwMode="auto">
            <a:xfrm>
              <a:off x="3678" y="2016"/>
              <a:ext cx="436" cy="27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800"/>
                <a:t>L</a:t>
              </a:r>
              <a:r>
                <a:rPr lang="en-US" altLang="zh-CN" sz="2800" baseline="-25000"/>
                <a:t>k</a:t>
              </a:r>
            </a:p>
          </p:txBody>
        </p:sp>
      </p:grpSp>
      <p:sp>
        <p:nvSpPr>
          <p:cNvPr id="8284" name="AutoShape 92"/>
          <p:cNvSpPr>
            <a:spLocks noChangeArrowheads="1"/>
          </p:cNvSpPr>
          <p:nvPr/>
        </p:nvSpPr>
        <p:spPr bwMode="auto">
          <a:xfrm>
            <a:off x="7591425" y="2922588"/>
            <a:ext cx="1384300" cy="712787"/>
          </a:xfrm>
          <a:prstGeom prst="wedgeEllipseCallout">
            <a:avLst>
              <a:gd name="adj1" fmla="val -60093"/>
              <a:gd name="adj2" fmla="val 94319"/>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b="1" i="0"/>
              <a:t>Δ</a:t>
            </a:r>
            <a:r>
              <a:rPr lang="en-US" altLang="zh-CN" b="1"/>
              <a:t>F</a:t>
            </a:r>
            <a:r>
              <a:rPr lang="en-US" altLang="zh-CN" b="1" i="0" baseline="-25000"/>
              <a:t>Pk</a:t>
            </a:r>
          </a:p>
        </p:txBody>
      </p:sp>
      <p:sp>
        <p:nvSpPr>
          <p:cNvPr id="8285" name="Arc 93"/>
          <p:cNvSpPr>
            <a:spLocks/>
          </p:cNvSpPr>
          <p:nvPr/>
        </p:nvSpPr>
        <p:spPr bwMode="auto">
          <a:xfrm rot="227406">
            <a:off x="3895725" y="3378200"/>
            <a:ext cx="3078163" cy="1906588"/>
          </a:xfrm>
          <a:custGeom>
            <a:avLst/>
            <a:gdLst>
              <a:gd name="T0" fmla="*/ 0 w 19960"/>
              <a:gd name="T1" fmla="*/ 0 h 21600"/>
              <a:gd name="T2" fmla="*/ 2147483647 w 19960"/>
              <a:gd name="T3" fmla="*/ 2147483647 h 21600"/>
              <a:gd name="T4" fmla="*/ 0 w 19960"/>
              <a:gd name="T5" fmla="*/ 2147483647 h 21600"/>
              <a:gd name="T6" fmla="*/ 0 60000 65536"/>
              <a:gd name="T7" fmla="*/ 0 60000 65536"/>
              <a:gd name="T8" fmla="*/ 0 60000 65536"/>
            </a:gdLst>
            <a:ahLst/>
            <a:cxnLst>
              <a:cxn ang="T6">
                <a:pos x="T0" y="T1"/>
              </a:cxn>
              <a:cxn ang="T7">
                <a:pos x="T2" y="T3"/>
              </a:cxn>
              <a:cxn ang="T8">
                <a:pos x="T4" y="T5"/>
              </a:cxn>
            </a:cxnLst>
            <a:rect l="0" t="0" r="r" b="b"/>
            <a:pathLst>
              <a:path w="19960" h="21600" fill="none" extrusionOk="0">
                <a:moveTo>
                  <a:pt x="-1" y="0"/>
                </a:moveTo>
                <a:cubicBezTo>
                  <a:pt x="8740" y="0"/>
                  <a:pt x="16619" y="5267"/>
                  <a:pt x="19959" y="13344"/>
                </a:cubicBezTo>
              </a:path>
              <a:path w="19960" h="21600" stroke="0" extrusionOk="0">
                <a:moveTo>
                  <a:pt x="-1" y="0"/>
                </a:moveTo>
                <a:cubicBezTo>
                  <a:pt x="8740" y="0"/>
                  <a:pt x="16619" y="5267"/>
                  <a:pt x="19959" y="13344"/>
                </a:cubicBezTo>
                <a:lnTo>
                  <a:pt x="0" y="21600"/>
                </a:lnTo>
                <a:lnTo>
                  <a:pt x="-1" y="0"/>
                </a:lnTo>
                <a:close/>
              </a:path>
            </a:pathLst>
          </a:custGeom>
          <a:noFill/>
          <a:ln w="38100">
            <a:solidFill>
              <a:srgbClr val="FF3300"/>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89" name="AutoShape 97"/>
          <p:cNvSpPr>
            <a:spLocks noChangeArrowheads="1"/>
          </p:cNvSpPr>
          <p:nvPr/>
        </p:nvSpPr>
        <p:spPr bwMode="auto">
          <a:xfrm>
            <a:off x="7115175" y="2216150"/>
            <a:ext cx="914400" cy="649288"/>
          </a:xfrm>
          <a:prstGeom prst="wedgeRoundRectCallout">
            <a:avLst>
              <a:gd name="adj1" fmla="val -211458"/>
              <a:gd name="adj2" fmla="val 139713"/>
              <a:gd name="adj3" fmla="val 16667"/>
            </a:avLst>
          </a:prstGeom>
          <a:solidFill>
            <a:srgbClr val="FFFFFF"/>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b="1"/>
              <a:t>L</a:t>
            </a:r>
            <a:r>
              <a:rPr lang="en-US" altLang="zh-CN" b="1" i="0" baseline="-25000"/>
              <a:t>ka</a:t>
            </a:r>
          </a:p>
        </p:txBody>
      </p:sp>
      <p:graphicFrame>
        <p:nvGraphicFramePr>
          <p:cNvPr id="8290" name="Object 98"/>
          <p:cNvGraphicFramePr>
            <a:graphicFrameLocks noChangeAspect="1"/>
          </p:cNvGraphicFramePr>
          <p:nvPr>
            <p:extLst>
              <p:ext uri="{D42A27DB-BD31-4B8C-83A1-F6EECF244321}">
                <p14:modId xmlns:p14="http://schemas.microsoft.com/office/powerpoint/2010/main" val="1316251991"/>
              </p:ext>
            </p:extLst>
          </p:nvPr>
        </p:nvGraphicFramePr>
        <p:xfrm>
          <a:off x="1193461" y="3700463"/>
          <a:ext cx="1990725" cy="1262062"/>
        </p:xfrm>
        <a:graphic>
          <a:graphicData uri="http://schemas.openxmlformats.org/presentationml/2006/ole">
            <mc:AlternateContent xmlns:mc="http://schemas.openxmlformats.org/markup-compatibility/2006">
              <mc:Choice xmlns:v="urn:schemas-microsoft-com:vml" Requires="v">
                <p:oleObj spid="_x0000_s16438" name="Equation" r:id="rId6" imgW="596900" imgH="431800" progId="Equation.3">
                  <p:embed/>
                </p:oleObj>
              </mc:Choice>
              <mc:Fallback>
                <p:oleObj name="Equation" r:id="rId6" imgW="596900" imgH="431800" progId="Equation.3">
                  <p:embed/>
                  <p:pic>
                    <p:nvPicPr>
                      <p:cNvPr id="0" name="Object 9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93461" y="3700463"/>
                        <a:ext cx="1990725" cy="1262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12"/>
                                        </p:tgtEl>
                                        <p:attrNameLst>
                                          <p:attrName>style.visibility</p:attrName>
                                        </p:attrNameLst>
                                      </p:cBhvr>
                                      <p:to>
                                        <p:strVal val="visible"/>
                                      </p:to>
                                    </p:set>
                                    <p:animEffect transition="in" filter="wipe(left)">
                                      <p:cBhvr>
                                        <p:cTn id="7" dur="500"/>
                                        <p:tgtEl>
                                          <p:spTgt spid="82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218"/>
                                        </p:tgtEl>
                                        <p:attrNameLst>
                                          <p:attrName>style.visibility</p:attrName>
                                        </p:attrNameLst>
                                      </p:cBhvr>
                                      <p:to>
                                        <p:strVal val="visible"/>
                                      </p:to>
                                    </p:set>
                                    <p:animEffect transition="in" filter="wipe(left)">
                                      <p:cBhvr>
                                        <p:cTn id="12" dur="300"/>
                                        <p:tgtEl>
                                          <p:spTgt spid="82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223"/>
                                        </p:tgtEl>
                                        <p:attrNameLst>
                                          <p:attrName>style.visibility</p:attrName>
                                        </p:attrNameLst>
                                      </p:cBhvr>
                                      <p:to>
                                        <p:strVal val="visible"/>
                                      </p:to>
                                    </p:set>
                                    <p:animEffect transition="in" filter="wipe(left)">
                                      <p:cBhvr>
                                        <p:cTn id="17" dur="300"/>
                                        <p:tgtEl>
                                          <p:spTgt spid="82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8283"/>
                                        </p:tgtEl>
                                        <p:attrNameLst>
                                          <p:attrName>style.visibility</p:attrName>
                                        </p:attrNameLst>
                                      </p:cBhvr>
                                      <p:to>
                                        <p:strVal val="visible"/>
                                      </p:to>
                                    </p:set>
                                    <p:anim calcmode="lin" valueType="num">
                                      <p:cBhvr additive="base">
                                        <p:cTn id="22" dur="500" fill="hold"/>
                                        <p:tgtEl>
                                          <p:spTgt spid="8283"/>
                                        </p:tgtEl>
                                        <p:attrNameLst>
                                          <p:attrName>ppt_x</p:attrName>
                                        </p:attrNameLst>
                                      </p:cBhvr>
                                      <p:tavLst>
                                        <p:tav tm="0">
                                          <p:val>
                                            <p:strVal val="1+#ppt_w/2"/>
                                          </p:val>
                                        </p:tav>
                                        <p:tav tm="100000">
                                          <p:val>
                                            <p:strVal val="#ppt_x"/>
                                          </p:val>
                                        </p:tav>
                                      </p:tavLst>
                                    </p:anim>
                                    <p:anim calcmode="lin" valueType="num">
                                      <p:cBhvr additive="base">
                                        <p:cTn id="23" dur="500" fill="hold"/>
                                        <p:tgtEl>
                                          <p:spTgt spid="8283"/>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8285"/>
                                        </p:tgtEl>
                                        <p:attrNameLst>
                                          <p:attrName>style.visibility</p:attrName>
                                        </p:attrNameLst>
                                      </p:cBhvr>
                                      <p:to>
                                        <p:strVal val="visible"/>
                                      </p:to>
                                    </p:set>
                                    <p:animEffect transition="in" filter="barn(outHorizontal)">
                                      <p:cBhvr>
                                        <p:cTn id="28" dur="500"/>
                                        <p:tgtEl>
                                          <p:spTgt spid="828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1" fill="hold" grpId="0" nodeType="clickEffect">
                                  <p:stCondLst>
                                    <p:cond delay="0"/>
                                  </p:stCondLst>
                                  <p:childTnLst>
                                    <p:set>
                                      <p:cBhvr>
                                        <p:cTn id="32" dur="1" fill="hold">
                                          <p:stCondLst>
                                            <p:cond delay="0"/>
                                          </p:stCondLst>
                                        </p:cTn>
                                        <p:tgtEl>
                                          <p:spTgt spid="8289"/>
                                        </p:tgtEl>
                                        <p:attrNameLst>
                                          <p:attrName>style.visibility</p:attrName>
                                        </p:attrNameLst>
                                      </p:cBhvr>
                                      <p:to>
                                        <p:strVal val="visible"/>
                                      </p:to>
                                    </p:set>
                                    <p:anim calcmode="lin" valueType="num">
                                      <p:cBhvr>
                                        <p:cTn id="33" dur="500" fill="hold"/>
                                        <p:tgtEl>
                                          <p:spTgt spid="8289"/>
                                        </p:tgtEl>
                                        <p:attrNameLst>
                                          <p:attrName>ppt_x</p:attrName>
                                        </p:attrNameLst>
                                      </p:cBhvr>
                                      <p:tavLst>
                                        <p:tav tm="0">
                                          <p:val>
                                            <p:strVal val="#ppt_x"/>
                                          </p:val>
                                        </p:tav>
                                        <p:tav tm="100000">
                                          <p:val>
                                            <p:strVal val="#ppt_x"/>
                                          </p:val>
                                        </p:tav>
                                      </p:tavLst>
                                    </p:anim>
                                    <p:anim calcmode="lin" valueType="num">
                                      <p:cBhvr>
                                        <p:cTn id="34" dur="500" fill="hold"/>
                                        <p:tgtEl>
                                          <p:spTgt spid="8289"/>
                                        </p:tgtEl>
                                        <p:attrNameLst>
                                          <p:attrName>ppt_y</p:attrName>
                                        </p:attrNameLst>
                                      </p:cBhvr>
                                      <p:tavLst>
                                        <p:tav tm="0">
                                          <p:val>
                                            <p:strVal val="#ppt_y-#ppt_h/2"/>
                                          </p:val>
                                        </p:tav>
                                        <p:tav tm="100000">
                                          <p:val>
                                            <p:strVal val="#ppt_y"/>
                                          </p:val>
                                        </p:tav>
                                      </p:tavLst>
                                    </p:anim>
                                    <p:anim calcmode="lin" valueType="num">
                                      <p:cBhvr>
                                        <p:cTn id="35" dur="500" fill="hold"/>
                                        <p:tgtEl>
                                          <p:spTgt spid="8289"/>
                                        </p:tgtEl>
                                        <p:attrNameLst>
                                          <p:attrName>ppt_w</p:attrName>
                                        </p:attrNameLst>
                                      </p:cBhvr>
                                      <p:tavLst>
                                        <p:tav tm="0">
                                          <p:val>
                                            <p:strVal val="#ppt_w"/>
                                          </p:val>
                                        </p:tav>
                                        <p:tav tm="100000">
                                          <p:val>
                                            <p:strVal val="#ppt_w"/>
                                          </p:val>
                                        </p:tav>
                                      </p:tavLst>
                                    </p:anim>
                                    <p:anim calcmode="lin" valueType="num">
                                      <p:cBhvr>
                                        <p:cTn id="36" dur="500" fill="hold"/>
                                        <p:tgtEl>
                                          <p:spTgt spid="8289"/>
                                        </p:tgtEl>
                                        <p:attrNameLst>
                                          <p:attrName>ppt_h</p:attrName>
                                        </p:attrNameLst>
                                      </p:cBhvr>
                                      <p:tavLst>
                                        <p:tav tm="0">
                                          <p:val>
                                            <p:fltVal val="0"/>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7" presetClass="entr" presetSubtype="1" fill="hold" grpId="0" nodeType="clickEffect">
                                  <p:stCondLst>
                                    <p:cond delay="0"/>
                                  </p:stCondLst>
                                  <p:childTnLst>
                                    <p:set>
                                      <p:cBhvr>
                                        <p:cTn id="40" dur="1" fill="hold">
                                          <p:stCondLst>
                                            <p:cond delay="0"/>
                                          </p:stCondLst>
                                        </p:cTn>
                                        <p:tgtEl>
                                          <p:spTgt spid="8284"/>
                                        </p:tgtEl>
                                        <p:attrNameLst>
                                          <p:attrName>style.visibility</p:attrName>
                                        </p:attrNameLst>
                                      </p:cBhvr>
                                      <p:to>
                                        <p:strVal val="visible"/>
                                      </p:to>
                                    </p:set>
                                    <p:anim calcmode="lin" valueType="num">
                                      <p:cBhvr>
                                        <p:cTn id="41" dur="500" fill="hold"/>
                                        <p:tgtEl>
                                          <p:spTgt spid="8284"/>
                                        </p:tgtEl>
                                        <p:attrNameLst>
                                          <p:attrName>ppt_x</p:attrName>
                                        </p:attrNameLst>
                                      </p:cBhvr>
                                      <p:tavLst>
                                        <p:tav tm="0">
                                          <p:val>
                                            <p:strVal val="#ppt_x"/>
                                          </p:val>
                                        </p:tav>
                                        <p:tav tm="100000">
                                          <p:val>
                                            <p:strVal val="#ppt_x"/>
                                          </p:val>
                                        </p:tav>
                                      </p:tavLst>
                                    </p:anim>
                                    <p:anim calcmode="lin" valueType="num">
                                      <p:cBhvr>
                                        <p:cTn id="42" dur="500" fill="hold"/>
                                        <p:tgtEl>
                                          <p:spTgt spid="8284"/>
                                        </p:tgtEl>
                                        <p:attrNameLst>
                                          <p:attrName>ppt_y</p:attrName>
                                        </p:attrNameLst>
                                      </p:cBhvr>
                                      <p:tavLst>
                                        <p:tav tm="0">
                                          <p:val>
                                            <p:strVal val="#ppt_y-#ppt_h/2"/>
                                          </p:val>
                                        </p:tav>
                                        <p:tav tm="100000">
                                          <p:val>
                                            <p:strVal val="#ppt_y"/>
                                          </p:val>
                                        </p:tav>
                                      </p:tavLst>
                                    </p:anim>
                                    <p:anim calcmode="lin" valueType="num">
                                      <p:cBhvr>
                                        <p:cTn id="43" dur="500" fill="hold"/>
                                        <p:tgtEl>
                                          <p:spTgt spid="8284"/>
                                        </p:tgtEl>
                                        <p:attrNameLst>
                                          <p:attrName>ppt_w</p:attrName>
                                        </p:attrNameLst>
                                      </p:cBhvr>
                                      <p:tavLst>
                                        <p:tav tm="0">
                                          <p:val>
                                            <p:strVal val="#ppt_w"/>
                                          </p:val>
                                        </p:tav>
                                        <p:tav tm="100000">
                                          <p:val>
                                            <p:strVal val="#ppt_w"/>
                                          </p:val>
                                        </p:tav>
                                      </p:tavLst>
                                    </p:anim>
                                    <p:anim calcmode="lin" valueType="num">
                                      <p:cBhvr>
                                        <p:cTn id="44" dur="500" fill="hold"/>
                                        <p:tgtEl>
                                          <p:spTgt spid="8284"/>
                                        </p:tgtEl>
                                        <p:attrNameLst>
                                          <p:attrName>ppt_h</p:attrName>
                                        </p:attrNameLst>
                                      </p:cBhvr>
                                      <p:tavLst>
                                        <p:tav tm="0">
                                          <p:val>
                                            <p:fltVal val="0"/>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8271"/>
                                        </p:tgtEl>
                                        <p:attrNameLst>
                                          <p:attrName>style.visibility</p:attrName>
                                        </p:attrNameLst>
                                      </p:cBhvr>
                                      <p:to>
                                        <p:strVal val="visible"/>
                                      </p:to>
                                    </p:set>
                                    <p:animEffect transition="in" filter="wipe(left)">
                                      <p:cBhvr>
                                        <p:cTn id="49" dur="500"/>
                                        <p:tgtEl>
                                          <p:spTgt spid="827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8290"/>
                                        </p:tgtEl>
                                        <p:attrNameLst>
                                          <p:attrName>style.visibility</p:attrName>
                                        </p:attrNameLst>
                                      </p:cBhvr>
                                      <p:to>
                                        <p:strVal val="visible"/>
                                      </p:to>
                                    </p:set>
                                    <p:animEffect transition="in" filter="wipe(left)">
                                      <p:cBhvr>
                                        <p:cTn id="54" dur="500"/>
                                        <p:tgtEl>
                                          <p:spTgt spid="8290"/>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grpId="0" nodeType="clickEffect">
                                  <p:stCondLst>
                                    <p:cond delay="0"/>
                                  </p:stCondLst>
                                  <p:iterate type="wd">
                                    <p:tmPct val="100000"/>
                                  </p:iterate>
                                  <p:childTnLst>
                                    <p:set>
                                      <p:cBhvr>
                                        <p:cTn id="58" dur="1" fill="hold">
                                          <p:stCondLst>
                                            <p:cond delay="0"/>
                                          </p:stCondLst>
                                        </p:cTn>
                                        <p:tgtEl>
                                          <p:spTgt spid="8234"/>
                                        </p:tgtEl>
                                        <p:attrNameLst>
                                          <p:attrName>style.visibility</p:attrName>
                                        </p:attrNameLst>
                                      </p:cBhvr>
                                      <p:to>
                                        <p:strVal val="visible"/>
                                      </p:to>
                                    </p:set>
                                    <p:animEffect transition="in" filter="wipe(left)">
                                      <p:cBhvr>
                                        <p:cTn id="59" dur="300"/>
                                        <p:tgtEl>
                                          <p:spTgt spid="8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2" grpId="0" autoUpdateAnimBg="0"/>
      <p:bldP spid="8218" grpId="0" autoUpdateAnimBg="0"/>
      <p:bldP spid="8223" grpId="0" autoUpdateAnimBg="0"/>
      <p:bldP spid="8234" grpId="0" autoUpdateAnimBg="0"/>
      <p:bldP spid="8284" grpId="0" animBg="1" autoUpdateAnimBg="0"/>
      <p:bldP spid="8285" grpId="0" animBg="1"/>
      <p:bldP spid="8289"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F1D9E837-AC2E-4DE1-BAF2-DA1CF3B325E6}" type="slidenum">
              <a:rPr kumimoji="0" lang="zh-CN" altLang="en-US" sz="2000" i="0" smtClean="0">
                <a:solidFill>
                  <a:srgbClr val="0000FF"/>
                </a:solidFill>
              </a:rPr>
              <a:pPr eaLnBrk="1" hangingPunct="1"/>
              <a:t>16</a:t>
            </a:fld>
            <a:endParaRPr kumimoji="0" lang="en-US" altLang="zh-CN" sz="2000" i="0" smtClean="0">
              <a:solidFill>
                <a:srgbClr val="0000FF"/>
              </a:solidFill>
            </a:endParaRPr>
          </a:p>
        </p:txBody>
      </p:sp>
      <p:sp>
        <p:nvSpPr>
          <p:cNvPr id="71684" name="Text Box 4"/>
          <p:cNvSpPr txBox="1">
            <a:spLocks noChangeArrowheads="1"/>
          </p:cNvSpPr>
          <p:nvPr/>
        </p:nvSpPr>
        <p:spPr bwMode="auto">
          <a:xfrm>
            <a:off x="1162642" y="703744"/>
            <a:ext cx="607586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t>从齿距累积偏差曲线图上也可得到</a:t>
            </a:r>
            <a:r>
              <a:rPr lang="en-US" altLang="zh-CN" b="1" i="0" dirty="0" err="1"/>
              <a:t>Δ</a:t>
            </a:r>
            <a:r>
              <a:rPr lang="en-US" altLang="zh-CN" b="1" dirty="0" err="1"/>
              <a:t>F</a:t>
            </a:r>
            <a:r>
              <a:rPr lang="en-US" altLang="zh-CN" b="1" i="0" baseline="-25000" dirty="0" err="1"/>
              <a:t>Pk</a:t>
            </a:r>
            <a:r>
              <a:rPr lang="en-US" altLang="zh-CN" b="1" i="0" dirty="0"/>
              <a:t>：</a:t>
            </a:r>
          </a:p>
        </p:txBody>
      </p:sp>
      <p:grpSp>
        <p:nvGrpSpPr>
          <p:cNvPr id="71690" name="Group 10"/>
          <p:cNvGrpSpPr>
            <a:grpSpLocks/>
          </p:cNvGrpSpPr>
          <p:nvPr/>
        </p:nvGrpSpPr>
        <p:grpSpPr bwMode="auto">
          <a:xfrm>
            <a:off x="1162642" y="1154536"/>
            <a:ext cx="6589713" cy="5268913"/>
            <a:chOff x="564" y="478"/>
            <a:chExt cx="4151" cy="3319"/>
          </a:xfrm>
        </p:grpSpPr>
        <p:pic>
          <p:nvPicPr>
            <p:cNvPr id="17415"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4" y="478"/>
              <a:ext cx="4151" cy="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6" name="Text Box 7"/>
            <p:cNvSpPr txBox="1">
              <a:spLocks noChangeArrowheads="1"/>
            </p:cNvSpPr>
            <p:nvPr/>
          </p:nvSpPr>
          <p:spPr bwMode="auto">
            <a:xfrm>
              <a:off x="657" y="3541"/>
              <a:ext cx="978"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r" eaLnBrk="1" hangingPunct="1"/>
              <a:r>
                <a:rPr lang="zh-CN" altLang="en-US" sz="2000" b="1" i="0"/>
                <a:t>图10.4</a:t>
              </a:r>
            </a:p>
          </p:txBody>
        </p:sp>
      </p:grpSp>
      <p:sp>
        <p:nvSpPr>
          <p:cNvPr id="71688" name="Line 8"/>
          <p:cNvSpPr>
            <a:spLocks noChangeShapeType="1"/>
          </p:cNvSpPr>
          <p:nvPr/>
        </p:nvSpPr>
        <p:spPr bwMode="auto">
          <a:xfrm>
            <a:off x="5099642" y="2470574"/>
            <a:ext cx="0" cy="2403475"/>
          </a:xfrm>
          <a:prstGeom prst="line">
            <a:avLst/>
          </a:prstGeom>
          <a:noFill/>
          <a:ln w="762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689" name="Rectangle 9"/>
          <p:cNvSpPr>
            <a:spLocks noChangeArrowheads="1"/>
          </p:cNvSpPr>
          <p:nvPr/>
        </p:nvSpPr>
        <p:spPr bwMode="auto">
          <a:xfrm>
            <a:off x="4591642" y="2913486"/>
            <a:ext cx="509588" cy="979488"/>
          </a:xfrm>
          <a:prstGeom prst="rect">
            <a:avLst/>
          </a:prstGeom>
          <a:noFill/>
          <a:ln w="57150">
            <a:solidFill>
              <a:srgbClr val="FF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wipe(left)">
                                      <p:cBhvr>
                                        <p:cTn id="7" dur="500"/>
                                        <p:tgtEl>
                                          <p:spTgt spid="716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1690"/>
                                        </p:tgtEl>
                                        <p:attrNameLst>
                                          <p:attrName>style.visibility</p:attrName>
                                        </p:attrNameLst>
                                      </p:cBhvr>
                                      <p:to>
                                        <p:strVal val="visible"/>
                                      </p:to>
                                    </p:set>
                                    <p:anim calcmode="lin" valueType="num">
                                      <p:cBhvr additive="base">
                                        <p:cTn id="12" dur="2000" fill="hold"/>
                                        <p:tgtEl>
                                          <p:spTgt spid="71690"/>
                                        </p:tgtEl>
                                        <p:attrNameLst>
                                          <p:attrName>ppt_x</p:attrName>
                                        </p:attrNameLst>
                                      </p:cBhvr>
                                      <p:tavLst>
                                        <p:tav tm="0">
                                          <p:val>
                                            <p:strVal val="#ppt_x"/>
                                          </p:val>
                                        </p:tav>
                                        <p:tav tm="100000">
                                          <p:val>
                                            <p:strVal val="#ppt_x"/>
                                          </p:val>
                                        </p:tav>
                                      </p:tavLst>
                                    </p:anim>
                                    <p:anim calcmode="lin" valueType="num">
                                      <p:cBhvr additive="base">
                                        <p:cTn id="13" dur="2000" fill="hold"/>
                                        <p:tgtEl>
                                          <p:spTgt spid="7169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71688"/>
                                        </p:tgtEl>
                                        <p:attrNameLst>
                                          <p:attrName>style.visibility</p:attrName>
                                        </p:attrNameLst>
                                      </p:cBhvr>
                                      <p:to>
                                        <p:strVal val="visible"/>
                                      </p:to>
                                    </p:set>
                                    <p:animEffect transition="in" filter="barn(outHorizontal)">
                                      <p:cBhvr>
                                        <p:cTn id="18" dur="500"/>
                                        <p:tgtEl>
                                          <p:spTgt spid="7168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71689"/>
                                        </p:tgtEl>
                                        <p:attrNameLst>
                                          <p:attrName>style.visibility</p:attrName>
                                        </p:attrNameLst>
                                      </p:cBhvr>
                                      <p:to>
                                        <p:strVal val="visible"/>
                                      </p:to>
                                    </p:set>
                                    <p:animEffect transition="in" filter="barn(outHorizontal)">
                                      <p:cBhvr>
                                        <p:cTn id="23" dur="500"/>
                                        <p:tgtEl>
                                          <p:spTgt spid="71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autoUpdateAnimBg="0"/>
      <p:bldP spid="71688" grpId="0" animBg="1"/>
      <p:bldP spid="7168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37E9DCA9-CC79-461F-88CA-AEC8CBF1C14A}" type="slidenum">
              <a:rPr kumimoji="0" lang="zh-CN" altLang="en-US" sz="2000" i="0" smtClean="0">
                <a:solidFill>
                  <a:srgbClr val="0000FF"/>
                </a:solidFill>
              </a:rPr>
              <a:pPr eaLnBrk="1" hangingPunct="1"/>
              <a:t>17</a:t>
            </a:fld>
            <a:endParaRPr kumimoji="0" lang="en-US" altLang="zh-CN" sz="2000" i="0" smtClean="0">
              <a:solidFill>
                <a:srgbClr val="0000FF"/>
              </a:solidFill>
            </a:endParaRPr>
          </a:p>
        </p:txBody>
      </p:sp>
      <p:sp>
        <p:nvSpPr>
          <p:cNvPr id="58373" name="Text Box 5"/>
          <p:cNvSpPr txBox="1">
            <a:spLocks noChangeArrowheads="1"/>
          </p:cNvSpPr>
          <p:nvPr/>
        </p:nvSpPr>
        <p:spPr bwMode="auto">
          <a:xfrm>
            <a:off x="3006725" y="3448817"/>
            <a:ext cx="36417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t>(1)  </a:t>
            </a:r>
            <a:r>
              <a:rPr lang="en-US" altLang="zh-CN" b="1"/>
              <a:t>z </a:t>
            </a:r>
            <a:r>
              <a:rPr lang="zh-CN" altLang="en-US" b="1" i="0"/>
              <a:t>多的大齿轮 </a:t>
            </a:r>
          </a:p>
        </p:txBody>
      </p:sp>
      <p:sp>
        <p:nvSpPr>
          <p:cNvPr id="58374" name="Text Box 6"/>
          <p:cNvSpPr txBox="1">
            <a:spLocks noChangeArrowheads="1"/>
          </p:cNvSpPr>
          <p:nvPr/>
        </p:nvSpPr>
        <p:spPr bwMode="auto">
          <a:xfrm>
            <a:off x="3006725" y="4508500"/>
            <a:ext cx="5100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t>(2) 转速很高的较高精度的齿轮 </a:t>
            </a:r>
          </a:p>
        </p:txBody>
      </p:sp>
      <p:sp>
        <p:nvSpPr>
          <p:cNvPr id="58375" name="Text Box 7"/>
          <p:cNvSpPr txBox="1">
            <a:spLocks noChangeArrowheads="1"/>
          </p:cNvSpPr>
          <p:nvPr/>
        </p:nvSpPr>
        <p:spPr bwMode="auto">
          <a:xfrm>
            <a:off x="3006725" y="5403850"/>
            <a:ext cx="2824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t>(3) 扇形齿轮 </a:t>
            </a:r>
          </a:p>
        </p:txBody>
      </p:sp>
      <p:grpSp>
        <p:nvGrpSpPr>
          <p:cNvPr id="58382" name="Group 14"/>
          <p:cNvGrpSpPr>
            <a:grpSpLocks/>
          </p:cNvGrpSpPr>
          <p:nvPr/>
        </p:nvGrpSpPr>
        <p:grpSpPr bwMode="auto">
          <a:xfrm>
            <a:off x="1354138" y="3675063"/>
            <a:ext cx="1565275" cy="2044700"/>
            <a:chOff x="853" y="2405"/>
            <a:chExt cx="986" cy="1288"/>
          </a:xfrm>
        </p:grpSpPr>
        <p:sp>
          <p:nvSpPr>
            <p:cNvPr id="18443" name="Text Box 4"/>
            <p:cNvSpPr txBox="1">
              <a:spLocks noChangeArrowheads="1"/>
            </p:cNvSpPr>
            <p:nvPr/>
          </p:nvSpPr>
          <p:spPr bwMode="auto">
            <a:xfrm>
              <a:off x="853" y="2662"/>
              <a:ext cx="812" cy="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t>应用</a:t>
              </a:r>
            </a:p>
            <a:p>
              <a:pPr eaLnBrk="1" hangingPunct="1">
                <a:spcBef>
                  <a:spcPct val="50000"/>
                </a:spcBef>
              </a:pPr>
              <a:r>
                <a:rPr lang="zh-CN" altLang="en-US" b="1" i="0"/>
                <a:t>场合</a:t>
              </a:r>
            </a:p>
          </p:txBody>
        </p:sp>
        <p:sp>
          <p:nvSpPr>
            <p:cNvPr id="18444" name="AutoShape 8"/>
            <p:cNvSpPr>
              <a:spLocks/>
            </p:cNvSpPr>
            <p:nvPr/>
          </p:nvSpPr>
          <p:spPr bwMode="auto">
            <a:xfrm>
              <a:off x="1419" y="2405"/>
              <a:ext cx="420" cy="1288"/>
            </a:xfrm>
            <a:prstGeom prst="leftBrace">
              <a:avLst>
                <a:gd name="adj1" fmla="val 25556"/>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77" name="Text Box 9"/>
          <p:cNvSpPr txBox="1">
            <a:spLocks noChangeArrowheads="1"/>
          </p:cNvSpPr>
          <p:nvPr/>
        </p:nvSpPr>
        <p:spPr bwMode="auto">
          <a:xfrm>
            <a:off x="512763" y="2548171"/>
            <a:ext cx="7926387"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i="0" dirty="0">
                <a:latin typeface="宋体" pitchFamily="2" charset="-122"/>
              </a:rPr>
              <a:t>    控制齿轮圆周上</a:t>
            </a:r>
            <a:r>
              <a:rPr lang="zh-CN" altLang="en-US" b="1" i="0" dirty="0">
                <a:solidFill>
                  <a:srgbClr val="FF3300"/>
                </a:solidFill>
                <a:latin typeface="宋体" pitchFamily="2" charset="-122"/>
              </a:rPr>
              <a:t>局部</a:t>
            </a:r>
            <a:r>
              <a:rPr lang="zh-CN" altLang="en-US" b="1" i="0" dirty="0">
                <a:latin typeface="宋体" pitchFamily="2" charset="-122"/>
              </a:rPr>
              <a:t>的齿距累积偏差，同</a:t>
            </a:r>
            <a:r>
              <a:rPr lang="en-US" altLang="zh-CN" b="1" i="0" dirty="0">
                <a:cs typeface="Times New Roman" pitchFamily="18" charset="0"/>
              </a:rPr>
              <a:t>Δ</a:t>
            </a:r>
            <a:r>
              <a:rPr lang="en-US" altLang="zh-CN" b="1" dirty="0">
                <a:cs typeface="Times New Roman" pitchFamily="18" charset="0"/>
              </a:rPr>
              <a:t>F</a:t>
            </a:r>
            <a:r>
              <a:rPr lang="en-US" altLang="zh-CN" b="1" i="0" baseline="-25000" dirty="0">
                <a:cs typeface="Times New Roman" pitchFamily="18" charset="0"/>
              </a:rPr>
              <a:t>P</a:t>
            </a:r>
            <a:r>
              <a:rPr lang="zh-CN" altLang="en-US" b="1" i="0" dirty="0">
                <a:latin typeface="宋体" pitchFamily="2" charset="-122"/>
              </a:rPr>
              <a:t>一样是反映运动精度。 </a:t>
            </a:r>
          </a:p>
        </p:txBody>
      </p:sp>
      <p:sp>
        <p:nvSpPr>
          <p:cNvPr id="58378" name="Rectangle 10"/>
          <p:cNvSpPr>
            <a:spLocks noChangeArrowheads="1"/>
          </p:cNvSpPr>
          <p:nvPr/>
        </p:nvSpPr>
        <p:spPr bwMode="auto">
          <a:xfrm>
            <a:off x="1127292" y="2014538"/>
            <a:ext cx="5608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i="0" dirty="0">
                <a:solidFill>
                  <a:srgbClr val="FF3300"/>
                </a:solidFill>
                <a:cs typeface="Times New Roman" pitchFamily="18" charset="0"/>
              </a:rPr>
              <a:t>齿距累积偏差</a:t>
            </a:r>
            <a:r>
              <a:rPr lang="en-US" altLang="zh-CN" b="1" i="0" dirty="0" err="1">
                <a:solidFill>
                  <a:srgbClr val="FF3300"/>
                </a:solidFill>
                <a:cs typeface="Times New Roman" pitchFamily="18" charset="0"/>
              </a:rPr>
              <a:t>Δ</a:t>
            </a:r>
            <a:r>
              <a:rPr lang="en-US" altLang="zh-CN" b="1" dirty="0" err="1">
                <a:solidFill>
                  <a:srgbClr val="FF3300"/>
                </a:solidFill>
                <a:cs typeface="Times New Roman" pitchFamily="18" charset="0"/>
              </a:rPr>
              <a:t>F</a:t>
            </a:r>
            <a:r>
              <a:rPr lang="en-US" altLang="zh-CN" b="1" i="0" baseline="-25000" dirty="0" err="1">
                <a:solidFill>
                  <a:srgbClr val="FF3300"/>
                </a:solidFill>
                <a:cs typeface="Times New Roman" pitchFamily="18" charset="0"/>
              </a:rPr>
              <a:t>P</a:t>
            </a:r>
            <a:r>
              <a:rPr lang="en-US" altLang="zh-CN" b="1" baseline="-25000" dirty="0" err="1">
                <a:solidFill>
                  <a:srgbClr val="FF3300"/>
                </a:solidFill>
                <a:cs typeface="Times New Roman" pitchFamily="18" charset="0"/>
              </a:rPr>
              <a:t>k</a:t>
            </a:r>
            <a:r>
              <a:rPr lang="zh-CN" altLang="en-US" b="1" i="0" dirty="0">
                <a:solidFill>
                  <a:srgbClr val="FF3300"/>
                </a:solidFill>
                <a:latin typeface="宋体" pitchFamily="2" charset="-122"/>
              </a:rPr>
              <a:t>作用</a:t>
            </a:r>
            <a:r>
              <a:rPr lang="zh-CN" altLang="en-US" b="1" i="0" dirty="0">
                <a:latin typeface="宋体" pitchFamily="2" charset="-122"/>
              </a:rPr>
              <a:t>：</a:t>
            </a:r>
          </a:p>
        </p:txBody>
      </p:sp>
      <p:sp>
        <p:nvSpPr>
          <p:cNvPr id="58379" name="Text Box 11"/>
          <p:cNvSpPr txBox="1">
            <a:spLocks noChangeArrowheads="1"/>
          </p:cNvSpPr>
          <p:nvPr/>
        </p:nvSpPr>
        <p:spPr bwMode="auto">
          <a:xfrm>
            <a:off x="579438" y="223815"/>
            <a:ext cx="7527925"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2800" b="1" i="0" dirty="0">
                <a:latin typeface="宋体" pitchFamily="2" charset="-122"/>
              </a:rPr>
              <a:t>     </a:t>
            </a:r>
            <a:r>
              <a:rPr lang="zh-CN" altLang="en-US" b="1" i="0" dirty="0">
                <a:latin typeface="宋体" pitchFamily="2" charset="-122"/>
              </a:rPr>
              <a:t>在测量中，取齿轮的</a:t>
            </a:r>
            <a:r>
              <a:rPr lang="zh-CN" altLang="en-US" b="1" i="0" dirty="0">
                <a:solidFill>
                  <a:srgbClr val="FF3300"/>
                </a:solidFill>
                <a:latin typeface="宋体" pitchFamily="2" charset="-122"/>
                <a:cs typeface="Times New Roman" pitchFamily="18" charset="0"/>
              </a:rPr>
              <a:t>|</a:t>
            </a:r>
            <a:r>
              <a:rPr lang="en-US" altLang="zh-CN" b="1" i="0" dirty="0" err="1">
                <a:solidFill>
                  <a:srgbClr val="FF3300"/>
                </a:solidFill>
                <a:cs typeface="Times New Roman" pitchFamily="18" charset="0"/>
              </a:rPr>
              <a:t>Δ</a:t>
            </a:r>
            <a:r>
              <a:rPr lang="en-US" altLang="zh-CN" b="1" dirty="0" err="1">
                <a:solidFill>
                  <a:srgbClr val="FF3300"/>
                </a:solidFill>
                <a:cs typeface="Times New Roman" pitchFamily="18" charset="0"/>
              </a:rPr>
              <a:t>F</a:t>
            </a:r>
            <a:r>
              <a:rPr lang="en-US" altLang="zh-CN" b="1" i="0" baseline="-25000" dirty="0" err="1">
                <a:solidFill>
                  <a:srgbClr val="FF3300"/>
                </a:solidFill>
                <a:cs typeface="Times New Roman" pitchFamily="18" charset="0"/>
              </a:rPr>
              <a:t>P</a:t>
            </a:r>
            <a:r>
              <a:rPr lang="en-US" altLang="zh-CN" b="1" baseline="-25000" dirty="0" err="1">
                <a:solidFill>
                  <a:srgbClr val="FF3300"/>
                </a:solidFill>
                <a:cs typeface="Times New Roman" pitchFamily="18" charset="0"/>
              </a:rPr>
              <a:t>k</a:t>
            </a:r>
            <a:r>
              <a:rPr lang="zh-CN" altLang="en-US" b="1" i="0" dirty="0">
                <a:solidFill>
                  <a:srgbClr val="FF3300"/>
                </a:solidFill>
                <a:latin typeface="宋体" pitchFamily="2" charset="-122"/>
                <a:cs typeface="Times New Roman" pitchFamily="18" charset="0"/>
              </a:rPr>
              <a:t>|</a:t>
            </a:r>
            <a:r>
              <a:rPr lang="zh-CN" altLang="en-US" b="1" i="0" dirty="0">
                <a:solidFill>
                  <a:srgbClr val="FF3300"/>
                </a:solidFill>
                <a:latin typeface="宋体" pitchFamily="2" charset="-122"/>
              </a:rPr>
              <a:t>中最大</a:t>
            </a:r>
            <a:r>
              <a:rPr lang="zh-CN" altLang="en-US" b="1" i="0" dirty="0">
                <a:latin typeface="宋体" pitchFamily="2" charset="-122"/>
              </a:rPr>
              <a:t>的那个</a:t>
            </a:r>
            <a:r>
              <a:rPr lang="en-US" altLang="zh-CN" b="1" i="0" dirty="0" err="1">
                <a:cs typeface="Times New Roman" pitchFamily="18" charset="0"/>
              </a:rPr>
              <a:t>Δ</a:t>
            </a:r>
            <a:r>
              <a:rPr lang="en-US" altLang="zh-CN" b="1" dirty="0" err="1">
                <a:cs typeface="Times New Roman" pitchFamily="18" charset="0"/>
              </a:rPr>
              <a:t>F</a:t>
            </a:r>
            <a:r>
              <a:rPr lang="en-US" altLang="zh-CN" b="1" i="0" baseline="-25000" dirty="0" err="1">
                <a:cs typeface="Times New Roman" pitchFamily="18" charset="0"/>
              </a:rPr>
              <a:t>P</a:t>
            </a:r>
            <a:r>
              <a:rPr lang="en-US" altLang="zh-CN" b="1" baseline="-25000" dirty="0" err="1">
                <a:cs typeface="Times New Roman" pitchFamily="18" charset="0"/>
              </a:rPr>
              <a:t>k</a:t>
            </a:r>
            <a:r>
              <a:rPr lang="zh-CN" altLang="en-US" b="1" i="0" dirty="0">
                <a:latin typeface="宋体" pitchFamily="2" charset="-122"/>
              </a:rPr>
              <a:t>作为评定值。</a:t>
            </a:r>
            <a:endParaRPr lang="zh-CN" altLang="en-US" b="1" i="0" dirty="0"/>
          </a:p>
        </p:txBody>
      </p:sp>
      <p:sp>
        <p:nvSpPr>
          <p:cNvPr id="58380" name="Text Box 12"/>
          <p:cNvSpPr txBox="1">
            <a:spLocks noRot="1" noChangeAspect="1" noMove="1" noResize="1" noEditPoints="1" noAdjustHandles="1" noChangeArrowheads="1" noChangeShapeType="1" noTextEdit="1"/>
          </p:cNvSpPr>
          <p:nvPr/>
        </p:nvSpPr>
        <p:spPr bwMode="auto">
          <a:xfrm>
            <a:off x="515938" y="1346200"/>
            <a:ext cx="7742237" cy="523220"/>
          </a:xfrm>
          <a:prstGeom prst="rect">
            <a:avLst/>
          </a:prstGeom>
          <a:blipFill rotWithShape="1">
            <a:blip r:embed="rId2"/>
            <a:stretch>
              <a:fillRect l="-1654" t="-15116" b="-3255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8379"/>
                                        </p:tgtEl>
                                        <p:attrNameLst>
                                          <p:attrName>style.visibility</p:attrName>
                                        </p:attrNameLst>
                                      </p:cBhvr>
                                      <p:to>
                                        <p:strVal val="visible"/>
                                      </p:to>
                                    </p:set>
                                    <p:animEffect transition="in" filter="wipe(left)">
                                      <p:cBhvr>
                                        <p:cTn id="7" dur="300"/>
                                        <p:tgtEl>
                                          <p:spTgt spid="583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iterate type="wd">
                                    <p:tmPct val="100000"/>
                                  </p:iterate>
                                  <p:childTnLst>
                                    <p:set>
                                      <p:cBhvr>
                                        <p:cTn id="11" dur="1" fill="hold">
                                          <p:stCondLst>
                                            <p:cond delay="0"/>
                                          </p:stCondLst>
                                        </p:cTn>
                                        <p:tgtEl>
                                          <p:spTgt spid="58380"/>
                                        </p:tgtEl>
                                        <p:attrNameLst>
                                          <p:attrName>style.visibility</p:attrName>
                                        </p:attrNameLst>
                                      </p:cBhvr>
                                      <p:to>
                                        <p:strVal val="visible"/>
                                      </p:to>
                                    </p:set>
                                    <p:animEffect transition="in" filter="wipe(left)">
                                      <p:cBhvr>
                                        <p:cTn id="12" dur="300"/>
                                        <p:tgtEl>
                                          <p:spTgt spid="583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8378"/>
                                        </p:tgtEl>
                                        <p:attrNameLst>
                                          <p:attrName>style.visibility</p:attrName>
                                        </p:attrNameLst>
                                      </p:cBhvr>
                                      <p:to>
                                        <p:strVal val="visible"/>
                                      </p:to>
                                    </p:set>
                                    <p:animEffect transition="in" filter="wipe(left)">
                                      <p:cBhvr>
                                        <p:cTn id="17" dur="300"/>
                                        <p:tgtEl>
                                          <p:spTgt spid="5837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8377"/>
                                        </p:tgtEl>
                                        <p:attrNameLst>
                                          <p:attrName>style.visibility</p:attrName>
                                        </p:attrNameLst>
                                      </p:cBhvr>
                                      <p:to>
                                        <p:strVal val="visible"/>
                                      </p:to>
                                    </p:set>
                                    <p:animEffect transition="in" filter="wipe(left)">
                                      <p:cBhvr>
                                        <p:cTn id="22" dur="300"/>
                                        <p:tgtEl>
                                          <p:spTgt spid="5837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8382"/>
                                        </p:tgtEl>
                                        <p:attrNameLst>
                                          <p:attrName>style.visibility</p:attrName>
                                        </p:attrNameLst>
                                      </p:cBhvr>
                                      <p:to>
                                        <p:strVal val="visible"/>
                                      </p:to>
                                    </p:set>
                                    <p:animEffect transition="in" filter="wipe(left)">
                                      <p:cBhvr>
                                        <p:cTn id="27" dur="2000"/>
                                        <p:tgtEl>
                                          <p:spTgt spid="5838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8373"/>
                                        </p:tgtEl>
                                        <p:attrNameLst>
                                          <p:attrName>style.visibility</p:attrName>
                                        </p:attrNameLst>
                                      </p:cBhvr>
                                      <p:to>
                                        <p:strVal val="visible"/>
                                      </p:to>
                                    </p:set>
                                    <p:animEffect transition="in" filter="wipe(left)">
                                      <p:cBhvr>
                                        <p:cTn id="32" dur="300"/>
                                        <p:tgtEl>
                                          <p:spTgt spid="5837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8374"/>
                                        </p:tgtEl>
                                        <p:attrNameLst>
                                          <p:attrName>style.visibility</p:attrName>
                                        </p:attrNameLst>
                                      </p:cBhvr>
                                      <p:to>
                                        <p:strVal val="visible"/>
                                      </p:to>
                                    </p:set>
                                    <p:animEffect transition="in" filter="wipe(left)">
                                      <p:cBhvr>
                                        <p:cTn id="37" dur="300"/>
                                        <p:tgtEl>
                                          <p:spTgt spid="5837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8375"/>
                                        </p:tgtEl>
                                        <p:attrNameLst>
                                          <p:attrName>style.visibility</p:attrName>
                                        </p:attrNameLst>
                                      </p:cBhvr>
                                      <p:to>
                                        <p:strVal val="visible"/>
                                      </p:to>
                                    </p:set>
                                    <p:animEffect transition="in" filter="wipe(left)">
                                      <p:cBhvr>
                                        <p:cTn id="42" dur="300"/>
                                        <p:tgtEl>
                                          <p:spTgt spid="58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autoUpdateAnimBg="0"/>
      <p:bldP spid="58374" grpId="0" autoUpdateAnimBg="0"/>
      <p:bldP spid="58375" grpId="0" autoUpdateAnimBg="0"/>
      <p:bldP spid="58377" grpId="0" autoUpdateAnimBg="0"/>
      <p:bldP spid="58378" grpId="0" autoUpdateAnimBg="0"/>
      <p:bldP spid="5837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77C649C5-7948-44E6-BC18-1F0056CD4C5C}" type="slidenum">
              <a:rPr kumimoji="0" lang="zh-CN" altLang="en-US" sz="2000" i="0" smtClean="0">
                <a:solidFill>
                  <a:srgbClr val="0000FF"/>
                </a:solidFill>
              </a:rPr>
              <a:pPr eaLnBrk="1" hangingPunct="1"/>
              <a:t>18</a:t>
            </a:fld>
            <a:endParaRPr kumimoji="0" lang="en-US" altLang="zh-CN" sz="2000" i="0" smtClean="0">
              <a:solidFill>
                <a:srgbClr val="0000FF"/>
              </a:solidFill>
            </a:endParaRPr>
          </a:p>
        </p:txBody>
      </p:sp>
      <p:sp>
        <p:nvSpPr>
          <p:cNvPr id="9218" name="Text Box 2"/>
          <p:cNvSpPr txBox="1">
            <a:spLocks noChangeArrowheads="1"/>
          </p:cNvSpPr>
          <p:nvPr/>
        </p:nvSpPr>
        <p:spPr bwMode="auto">
          <a:xfrm>
            <a:off x="786419" y="458368"/>
            <a:ext cx="4795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2. </a:t>
            </a:r>
            <a:r>
              <a:rPr lang="zh-CN" altLang="en-US" b="1" i="0" dirty="0">
                <a:latin typeface="宋体" pitchFamily="2" charset="-122"/>
              </a:rPr>
              <a:t>传动平稳性的必检参数</a:t>
            </a:r>
            <a:r>
              <a:rPr lang="zh-CN" altLang="en-US" b="1" i="0" dirty="0"/>
              <a:t> </a:t>
            </a:r>
          </a:p>
        </p:txBody>
      </p:sp>
      <p:sp>
        <p:nvSpPr>
          <p:cNvPr id="9219" name="Text Box 3"/>
          <p:cNvSpPr txBox="1">
            <a:spLocks noChangeArrowheads="1"/>
          </p:cNvSpPr>
          <p:nvPr/>
        </p:nvSpPr>
        <p:spPr bwMode="auto">
          <a:xfrm>
            <a:off x="720337" y="907630"/>
            <a:ext cx="5443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(1) 单个齿距偏差 </a:t>
            </a:r>
            <a:r>
              <a:rPr lang="en-US" altLang="zh-CN" b="1" i="0" dirty="0" err="1">
                <a:cs typeface="Times New Roman" pitchFamily="18" charset="0"/>
              </a:rPr>
              <a:t>Δ</a:t>
            </a:r>
            <a:r>
              <a:rPr lang="en-US" altLang="zh-CN" b="1" dirty="0" err="1">
                <a:cs typeface="Times New Roman" pitchFamily="18" charset="0"/>
              </a:rPr>
              <a:t>f</a:t>
            </a:r>
            <a:r>
              <a:rPr lang="en-US" altLang="zh-CN" b="1" i="0" baseline="-25000" dirty="0" err="1">
                <a:cs typeface="Times New Roman" pitchFamily="18" charset="0"/>
              </a:rPr>
              <a:t>Pt</a:t>
            </a:r>
            <a:r>
              <a:rPr lang="en-US" altLang="zh-CN" b="1" i="0" baseline="-25000" dirty="0">
                <a:cs typeface="Times New Roman" pitchFamily="18" charset="0"/>
              </a:rPr>
              <a:t> </a:t>
            </a:r>
            <a:r>
              <a:rPr lang="en-US" altLang="zh-CN" b="1" baseline="-25000" dirty="0">
                <a:cs typeface="Times New Roman" pitchFamily="18" charset="0"/>
              </a:rPr>
              <a:t> </a:t>
            </a:r>
            <a:r>
              <a:rPr lang="zh-CN" altLang="en-US" b="1" i="0" dirty="0"/>
              <a:t>(允许值</a:t>
            </a:r>
            <a:r>
              <a:rPr lang="en-US" altLang="zh-CN" b="1" i="0" dirty="0">
                <a:latin typeface="宋体" pitchFamily="2" charset="-122"/>
              </a:rPr>
              <a:t>±</a:t>
            </a:r>
            <a:r>
              <a:rPr lang="en-US" altLang="zh-CN" b="1" dirty="0" err="1">
                <a:cs typeface="Times New Roman" pitchFamily="18" charset="0"/>
              </a:rPr>
              <a:t>f</a:t>
            </a:r>
            <a:r>
              <a:rPr lang="en-US" altLang="zh-CN" b="1" i="0" baseline="-25000" dirty="0" err="1">
                <a:cs typeface="Times New Roman" pitchFamily="18" charset="0"/>
              </a:rPr>
              <a:t>Pt</a:t>
            </a:r>
            <a:r>
              <a:rPr lang="en-US" altLang="zh-CN" b="1" i="0" dirty="0"/>
              <a:t>)</a:t>
            </a:r>
            <a:r>
              <a:rPr lang="zh-CN" altLang="en-US" b="1" i="0" dirty="0"/>
              <a:t> </a:t>
            </a:r>
          </a:p>
        </p:txBody>
      </p:sp>
      <p:sp>
        <p:nvSpPr>
          <p:cNvPr id="9223" name="Text Box 7"/>
          <p:cNvSpPr txBox="1">
            <a:spLocks noChangeArrowheads="1"/>
          </p:cNvSpPr>
          <p:nvPr/>
        </p:nvSpPr>
        <p:spPr bwMode="auto">
          <a:xfrm>
            <a:off x="455613" y="1362537"/>
            <a:ext cx="790941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dirty="0"/>
              <a:t>        在齿轮端平面上，在接近齿高中部的一个与齿轮轴线同心的圆上，实际齿距</a:t>
            </a:r>
            <a:r>
              <a:rPr lang="en-US" altLang="zh-CN" b="1" dirty="0" err="1"/>
              <a:t>P</a:t>
            </a:r>
            <a:r>
              <a:rPr lang="en-US" altLang="zh-CN" b="1" i="0" baseline="-25000" dirty="0" err="1"/>
              <a:t>ta</a:t>
            </a:r>
            <a:r>
              <a:rPr lang="zh-CN" altLang="en-US" b="1" i="0" dirty="0"/>
              <a:t>与公称齿距</a:t>
            </a:r>
            <a:r>
              <a:rPr lang="en-US" altLang="zh-CN" b="1" dirty="0" err="1"/>
              <a:t>P</a:t>
            </a:r>
            <a:r>
              <a:rPr lang="en-US" altLang="zh-CN" b="1" i="0" baseline="-25000" dirty="0" err="1"/>
              <a:t>t</a:t>
            </a:r>
            <a:r>
              <a:rPr lang="zh-CN" altLang="en-US" b="1" i="0" dirty="0"/>
              <a:t>的代数差。</a:t>
            </a:r>
            <a:endParaRPr lang="zh-CN" altLang="en-US" b="1" i="0" dirty="0">
              <a:solidFill>
                <a:srgbClr val="FF3300"/>
              </a:solidFill>
              <a:cs typeface="Times New Roman" pitchFamily="18" charset="0"/>
            </a:endParaRPr>
          </a:p>
        </p:txBody>
      </p:sp>
      <p:grpSp>
        <p:nvGrpSpPr>
          <p:cNvPr id="9567" name="Group 351"/>
          <p:cNvGrpSpPr>
            <a:grpSpLocks/>
          </p:cNvGrpSpPr>
          <p:nvPr/>
        </p:nvGrpSpPr>
        <p:grpSpPr bwMode="auto">
          <a:xfrm>
            <a:off x="4849813" y="2289175"/>
            <a:ext cx="3883025" cy="2670175"/>
            <a:chOff x="2925" y="1674"/>
            <a:chExt cx="2446" cy="1682"/>
          </a:xfrm>
        </p:grpSpPr>
        <p:grpSp>
          <p:nvGrpSpPr>
            <p:cNvPr id="19472" name="Group 349"/>
            <p:cNvGrpSpPr>
              <a:grpSpLocks/>
            </p:cNvGrpSpPr>
            <p:nvPr/>
          </p:nvGrpSpPr>
          <p:grpSpPr bwMode="auto">
            <a:xfrm>
              <a:off x="2925" y="1674"/>
              <a:ext cx="2446" cy="1682"/>
              <a:chOff x="2925" y="1674"/>
              <a:chExt cx="2446" cy="1682"/>
            </a:xfrm>
          </p:grpSpPr>
          <p:pic>
            <p:nvPicPr>
              <p:cNvPr id="19474" name="Picture 3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5" y="1674"/>
                <a:ext cx="2446" cy="1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75" name="Rectangle 348"/>
              <p:cNvSpPr>
                <a:spLocks noChangeArrowheads="1"/>
              </p:cNvSpPr>
              <p:nvPr/>
            </p:nvSpPr>
            <p:spPr bwMode="auto">
              <a:xfrm>
                <a:off x="5013" y="1967"/>
                <a:ext cx="346" cy="77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9473" name="Rectangle 350"/>
            <p:cNvSpPr>
              <a:spLocks noChangeArrowheads="1"/>
            </p:cNvSpPr>
            <p:nvPr/>
          </p:nvSpPr>
          <p:spPr bwMode="auto">
            <a:xfrm>
              <a:off x="3950" y="1884"/>
              <a:ext cx="345" cy="19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800"/>
                <a:t>P</a:t>
              </a:r>
              <a:r>
                <a:rPr lang="en-US" altLang="zh-CN" sz="2800" baseline="-25000"/>
                <a:t>t</a:t>
              </a:r>
            </a:p>
          </p:txBody>
        </p:sp>
      </p:grpSp>
      <p:sp>
        <p:nvSpPr>
          <p:cNvPr id="9568" name="AutoShape 352"/>
          <p:cNvSpPr>
            <a:spLocks noChangeArrowheads="1"/>
          </p:cNvSpPr>
          <p:nvPr/>
        </p:nvSpPr>
        <p:spPr bwMode="auto">
          <a:xfrm>
            <a:off x="4627563" y="4949825"/>
            <a:ext cx="2613818" cy="1591652"/>
          </a:xfrm>
          <a:prstGeom prst="wedgeEllipseCallout">
            <a:avLst>
              <a:gd name="adj1" fmla="val 57440"/>
              <a:gd name="adj2" fmla="val -111014"/>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b="1" i="0" dirty="0"/>
              <a:t>接近齿高中部与齿轮轴线同心的圆</a:t>
            </a:r>
          </a:p>
        </p:txBody>
      </p:sp>
      <p:sp>
        <p:nvSpPr>
          <p:cNvPr id="9570" name="Line 354"/>
          <p:cNvSpPr>
            <a:spLocks noChangeShapeType="1"/>
          </p:cNvSpPr>
          <p:nvPr/>
        </p:nvSpPr>
        <p:spPr bwMode="auto">
          <a:xfrm>
            <a:off x="6045200" y="3222625"/>
            <a:ext cx="1622425" cy="52388"/>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9572" name="Object 356"/>
          <p:cNvGraphicFramePr>
            <a:graphicFrameLocks noChangeAspect="1"/>
          </p:cNvGraphicFramePr>
          <p:nvPr/>
        </p:nvGraphicFramePr>
        <p:xfrm>
          <a:off x="6678613" y="3032125"/>
          <a:ext cx="484187" cy="509588"/>
        </p:xfrm>
        <a:graphic>
          <a:graphicData uri="http://schemas.openxmlformats.org/presentationml/2006/ole">
            <mc:AlternateContent xmlns:mc="http://schemas.openxmlformats.org/markup-compatibility/2006">
              <mc:Choice xmlns:v="urn:schemas-microsoft-com:vml" Requires="v">
                <p:oleObj spid="_x0000_s19552" name="Equation" r:id="rId4" imgW="190500" imgH="228600" progId="Equation.3">
                  <p:embed/>
                </p:oleObj>
              </mc:Choice>
              <mc:Fallback>
                <p:oleObj name="Equation" r:id="rId4" imgW="190500" imgH="228600" progId="Equation.3">
                  <p:embed/>
                  <p:pic>
                    <p:nvPicPr>
                      <p:cNvPr id="0" name="Object 3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8613" y="3032125"/>
                        <a:ext cx="484187" cy="509588"/>
                      </a:xfrm>
                      <a:prstGeom prst="rect">
                        <a:avLst/>
                      </a:prstGeom>
                      <a:solidFill>
                        <a:schemeClr val="bg1"/>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9577" name="Group 361"/>
          <p:cNvGrpSpPr>
            <a:grpSpLocks/>
          </p:cNvGrpSpPr>
          <p:nvPr/>
        </p:nvGrpSpPr>
        <p:grpSpPr bwMode="auto">
          <a:xfrm>
            <a:off x="6921500" y="2546350"/>
            <a:ext cx="1554163" cy="1588"/>
            <a:chOff x="3950" y="1604"/>
            <a:chExt cx="979" cy="1"/>
          </a:xfrm>
        </p:grpSpPr>
        <p:sp>
          <p:nvSpPr>
            <p:cNvPr id="19470" name="Line 358"/>
            <p:cNvSpPr>
              <a:spLocks noChangeShapeType="1"/>
            </p:cNvSpPr>
            <p:nvPr/>
          </p:nvSpPr>
          <p:spPr bwMode="auto">
            <a:xfrm>
              <a:off x="4435" y="1605"/>
              <a:ext cx="494" cy="0"/>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71" name="Line 359"/>
            <p:cNvSpPr>
              <a:spLocks noChangeShapeType="1"/>
            </p:cNvSpPr>
            <p:nvPr/>
          </p:nvSpPr>
          <p:spPr bwMode="auto">
            <a:xfrm>
              <a:off x="3950" y="1604"/>
              <a:ext cx="403" cy="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9578" name="Object 362"/>
          <p:cNvGraphicFramePr>
            <a:graphicFrameLocks noChangeAspect="1"/>
          </p:cNvGraphicFramePr>
          <p:nvPr>
            <p:extLst>
              <p:ext uri="{D42A27DB-BD31-4B8C-83A1-F6EECF244321}">
                <p14:modId xmlns:p14="http://schemas.microsoft.com/office/powerpoint/2010/main" val="1375540277"/>
              </p:ext>
            </p:extLst>
          </p:nvPr>
        </p:nvGraphicFramePr>
        <p:xfrm>
          <a:off x="849313" y="2431630"/>
          <a:ext cx="2967037" cy="650875"/>
        </p:xfrm>
        <a:graphic>
          <a:graphicData uri="http://schemas.openxmlformats.org/presentationml/2006/ole">
            <mc:AlternateContent xmlns:mc="http://schemas.openxmlformats.org/markup-compatibility/2006">
              <mc:Choice xmlns:v="urn:schemas-microsoft-com:vml" Requires="v">
                <p:oleObj spid="_x0000_s19553" name="公式" r:id="rId6" imgW="1040948" imgH="228501" progId="Equation.3">
                  <p:embed/>
                </p:oleObj>
              </mc:Choice>
              <mc:Fallback>
                <p:oleObj name="公式" r:id="rId6" imgW="1040948" imgH="228501" progId="Equation.3">
                  <p:embed/>
                  <p:pic>
                    <p:nvPicPr>
                      <p:cNvPr id="0" name="Object 36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9313" y="2431630"/>
                        <a:ext cx="2967037" cy="65087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579" name="Object 363"/>
          <p:cNvGraphicFramePr>
            <a:graphicFrameLocks noChangeAspect="1"/>
          </p:cNvGraphicFramePr>
          <p:nvPr>
            <p:extLst>
              <p:ext uri="{D42A27DB-BD31-4B8C-83A1-F6EECF244321}">
                <p14:modId xmlns:p14="http://schemas.microsoft.com/office/powerpoint/2010/main" val="1574880431"/>
              </p:ext>
            </p:extLst>
          </p:nvPr>
        </p:nvGraphicFramePr>
        <p:xfrm>
          <a:off x="583960" y="3252368"/>
          <a:ext cx="4321677" cy="929015"/>
        </p:xfrm>
        <a:graphic>
          <a:graphicData uri="http://schemas.openxmlformats.org/presentationml/2006/ole">
            <mc:AlternateContent xmlns:mc="http://schemas.openxmlformats.org/markup-compatibility/2006">
              <mc:Choice xmlns:v="urn:schemas-microsoft-com:vml" Requires="v">
                <p:oleObj spid="_x0000_s19554" name="公式" r:id="rId8" imgW="2006600" imgH="431800" progId="Equation.3">
                  <p:embed/>
                </p:oleObj>
              </mc:Choice>
              <mc:Fallback>
                <p:oleObj name="公式" r:id="rId8" imgW="2006600" imgH="431800" progId="Equation.3">
                  <p:embed/>
                  <p:pic>
                    <p:nvPicPr>
                      <p:cNvPr id="0" name="Object 36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3960" y="3252368"/>
                        <a:ext cx="4321677" cy="929015"/>
                      </a:xfrm>
                      <a:prstGeom prst="rect">
                        <a:avLst/>
                      </a:prstGeom>
                      <a:solidFill>
                        <a:srgbClr val="CCFF99"/>
                      </a:solidFill>
                      <a:ln>
                        <a:noFill/>
                      </a:ln>
                      <a:effectLst/>
                      <a:extLst/>
                    </p:spPr>
                  </p:pic>
                </p:oleObj>
              </mc:Fallback>
            </mc:AlternateContent>
          </a:graphicData>
        </a:graphic>
      </p:graphicFrame>
      <p:graphicFrame>
        <p:nvGraphicFramePr>
          <p:cNvPr id="9580" name="Object 364"/>
          <p:cNvGraphicFramePr>
            <a:graphicFrameLocks noChangeAspect="1"/>
          </p:cNvGraphicFramePr>
          <p:nvPr/>
        </p:nvGraphicFramePr>
        <p:xfrm>
          <a:off x="561975" y="4298950"/>
          <a:ext cx="3835400" cy="1301750"/>
        </p:xfrm>
        <a:graphic>
          <a:graphicData uri="http://schemas.openxmlformats.org/presentationml/2006/ole">
            <mc:AlternateContent xmlns:mc="http://schemas.openxmlformats.org/markup-compatibility/2006">
              <mc:Choice xmlns:v="urn:schemas-microsoft-com:vml" Requires="v">
                <p:oleObj spid="_x0000_s19555" name="公式" r:id="rId10" imgW="1346200" imgH="457200" progId="Equation.3">
                  <p:embed/>
                </p:oleObj>
              </mc:Choice>
              <mc:Fallback>
                <p:oleObj name="公式" r:id="rId10" imgW="1346200" imgH="457200" progId="Equation.3">
                  <p:embed/>
                  <p:pic>
                    <p:nvPicPr>
                      <p:cNvPr id="0" name="Object 36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1975" y="4298950"/>
                        <a:ext cx="3835400" cy="130175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ipe(left)">
                                      <p:cBhvr>
                                        <p:cTn id="7" dur="300"/>
                                        <p:tgtEl>
                                          <p:spTgt spid="9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219">
                                            <p:txEl>
                                              <p:pRg st="0" end="0"/>
                                            </p:txEl>
                                          </p:spTgt>
                                        </p:tgtEl>
                                        <p:attrNameLst>
                                          <p:attrName>style.visibility</p:attrName>
                                        </p:attrNameLst>
                                      </p:cBhvr>
                                      <p:to>
                                        <p:strVal val="visible"/>
                                      </p:to>
                                    </p:set>
                                    <p:animEffect transition="in" filter="wipe(left)">
                                      <p:cBhvr>
                                        <p:cTn id="12" dur="300"/>
                                        <p:tgtEl>
                                          <p:spTgt spid="921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9567"/>
                                        </p:tgtEl>
                                        <p:attrNameLst>
                                          <p:attrName>style.visibility</p:attrName>
                                        </p:attrNameLst>
                                      </p:cBhvr>
                                      <p:to>
                                        <p:strVal val="visible"/>
                                      </p:to>
                                    </p:set>
                                    <p:anim calcmode="lin" valueType="num">
                                      <p:cBhvr additive="base">
                                        <p:cTn id="17" dur="500" fill="hold"/>
                                        <p:tgtEl>
                                          <p:spTgt spid="9567"/>
                                        </p:tgtEl>
                                        <p:attrNameLst>
                                          <p:attrName>ppt_x</p:attrName>
                                        </p:attrNameLst>
                                      </p:cBhvr>
                                      <p:tavLst>
                                        <p:tav tm="0">
                                          <p:val>
                                            <p:strVal val="1+#ppt_w/2"/>
                                          </p:val>
                                        </p:tav>
                                        <p:tav tm="100000">
                                          <p:val>
                                            <p:strVal val="#ppt_x"/>
                                          </p:val>
                                        </p:tav>
                                      </p:tavLst>
                                    </p:anim>
                                    <p:anim calcmode="lin" valueType="num">
                                      <p:cBhvr additive="base">
                                        <p:cTn id="18" dur="500" fill="hold"/>
                                        <p:tgtEl>
                                          <p:spTgt spid="956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223"/>
                                        </p:tgtEl>
                                        <p:attrNameLst>
                                          <p:attrName>style.visibility</p:attrName>
                                        </p:attrNameLst>
                                      </p:cBhvr>
                                      <p:to>
                                        <p:strVal val="visible"/>
                                      </p:to>
                                    </p:set>
                                    <p:animEffect transition="in" filter="wipe(left)">
                                      <p:cBhvr>
                                        <p:cTn id="23" dur="300"/>
                                        <p:tgtEl>
                                          <p:spTgt spid="922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4" fill="hold" grpId="0" nodeType="clickEffect">
                                  <p:stCondLst>
                                    <p:cond delay="0"/>
                                  </p:stCondLst>
                                  <p:iterate type="wd">
                                    <p:tmPct val="100000"/>
                                  </p:iterate>
                                  <p:childTnLst>
                                    <p:set>
                                      <p:cBhvr>
                                        <p:cTn id="27" dur="1" fill="hold">
                                          <p:stCondLst>
                                            <p:cond delay="0"/>
                                          </p:stCondLst>
                                        </p:cTn>
                                        <p:tgtEl>
                                          <p:spTgt spid="9568"/>
                                        </p:tgtEl>
                                        <p:attrNameLst>
                                          <p:attrName>style.visibility</p:attrName>
                                        </p:attrNameLst>
                                      </p:cBhvr>
                                      <p:to>
                                        <p:strVal val="visible"/>
                                      </p:to>
                                    </p:set>
                                    <p:anim calcmode="lin" valueType="num">
                                      <p:cBhvr>
                                        <p:cTn id="28" dur="300" fill="hold"/>
                                        <p:tgtEl>
                                          <p:spTgt spid="9568"/>
                                        </p:tgtEl>
                                        <p:attrNameLst>
                                          <p:attrName>ppt_x</p:attrName>
                                        </p:attrNameLst>
                                      </p:cBhvr>
                                      <p:tavLst>
                                        <p:tav tm="0">
                                          <p:val>
                                            <p:strVal val="#ppt_x"/>
                                          </p:val>
                                        </p:tav>
                                        <p:tav tm="100000">
                                          <p:val>
                                            <p:strVal val="#ppt_x"/>
                                          </p:val>
                                        </p:tav>
                                      </p:tavLst>
                                    </p:anim>
                                    <p:anim calcmode="lin" valueType="num">
                                      <p:cBhvr>
                                        <p:cTn id="29" dur="300" fill="hold"/>
                                        <p:tgtEl>
                                          <p:spTgt spid="9568"/>
                                        </p:tgtEl>
                                        <p:attrNameLst>
                                          <p:attrName>ppt_y</p:attrName>
                                        </p:attrNameLst>
                                      </p:cBhvr>
                                      <p:tavLst>
                                        <p:tav tm="0">
                                          <p:val>
                                            <p:strVal val="#ppt_y+#ppt_h/2"/>
                                          </p:val>
                                        </p:tav>
                                        <p:tav tm="100000">
                                          <p:val>
                                            <p:strVal val="#ppt_y"/>
                                          </p:val>
                                        </p:tav>
                                      </p:tavLst>
                                    </p:anim>
                                    <p:anim calcmode="lin" valueType="num">
                                      <p:cBhvr>
                                        <p:cTn id="30" dur="300" fill="hold"/>
                                        <p:tgtEl>
                                          <p:spTgt spid="9568"/>
                                        </p:tgtEl>
                                        <p:attrNameLst>
                                          <p:attrName>ppt_w</p:attrName>
                                        </p:attrNameLst>
                                      </p:cBhvr>
                                      <p:tavLst>
                                        <p:tav tm="0">
                                          <p:val>
                                            <p:strVal val="#ppt_w"/>
                                          </p:val>
                                        </p:tav>
                                        <p:tav tm="100000">
                                          <p:val>
                                            <p:strVal val="#ppt_w"/>
                                          </p:val>
                                        </p:tav>
                                      </p:tavLst>
                                    </p:anim>
                                    <p:anim calcmode="lin" valueType="num">
                                      <p:cBhvr>
                                        <p:cTn id="31" dur="300" fill="hold"/>
                                        <p:tgtEl>
                                          <p:spTgt spid="9568"/>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8" fill="hold" grpId="0" nodeType="clickEffect">
                                  <p:stCondLst>
                                    <p:cond delay="0"/>
                                  </p:stCondLst>
                                  <p:childTnLst>
                                    <p:set>
                                      <p:cBhvr>
                                        <p:cTn id="35" dur="1" fill="hold">
                                          <p:stCondLst>
                                            <p:cond delay="0"/>
                                          </p:stCondLst>
                                        </p:cTn>
                                        <p:tgtEl>
                                          <p:spTgt spid="9570"/>
                                        </p:tgtEl>
                                        <p:attrNameLst>
                                          <p:attrName>style.visibility</p:attrName>
                                        </p:attrNameLst>
                                      </p:cBhvr>
                                      <p:to>
                                        <p:strVal val="visible"/>
                                      </p:to>
                                    </p:set>
                                    <p:anim calcmode="lin" valueType="num">
                                      <p:cBhvr>
                                        <p:cTn id="36" dur="500" fill="hold"/>
                                        <p:tgtEl>
                                          <p:spTgt spid="9570"/>
                                        </p:tgtEl>
                                        <p:attrNameLst>
                                          <p:attrName>ppt_x</p:attrName>
                                        </p:attrNameLst>
                                      </p:cBhvr>
                                      <p:tavLst>
                                        <p:tav tm="0">
                                          <p:val>
                                            <p:strVal val="#ppt_x-#ppt_w/2"/>
                                          </p:val>
                                        </p:tav>
                                        <p:tav tm="100000">
                                          <p:val>
                                            <p:strVal val="#ppt_x"/>
                                          </p:val>
                                        </p:tav>
                                      </p:tavLst>
                                    </p:anim>
                                    <p:anim calcmode="lin" valueType="num">
                                      <p:cBhvr>
                                        <p:cTn id="37" dur="500" fill="hold"/>
                                        <p:tgtEl>
                                          <p:spTgt spid="9570"/>
                                        </p:tgtEl>
                                        <p:attrNameLst>
                                          <p:attrName>ppt_y</p:attrName>
                                        </p:attrNameLst>
                                      </p:cBhvr>
                                      <p:tavLst>
                                        <p:tav tm="0">
                                          <p:val>
                                            <p:strVal val="#ppt_y"/>
                                          </p:val>
                                        </p:tav>
                                        <p:tav tm="100000">
                                          <p:val>
                                            <p:strVal val="#ppt_y"/>
                                          </p:val>
                                        </p:tav>
                                      </p:tavLst>
                                    </p:anim>
                                    <p:anim calcmode="lin" valueType="num">
                                      <p:cBhvr>
                                        <p:cTn id="38" dur="500" fill="hold"/>
                                        <p:tgtEl>
                                          <p:spTgt spid="9570"/>
                                        </p:tgtEl>
                                        <p:attrNameLst>
                                          <p:attrName>ppt_w</p:attrName>
                                        </p:attrNameLst>
                                      </p:cBhvr>
                                      <p:tavLst>
                                        <p:tav tm="0">
                                          <p:val>
                                            <p:fltVal val="0"/>
                                          </p:val>
                                        </p:tav>
                                        <p:tav tm="100000">
                                          <p:val>
                                            <p:strVal val="#ppt_w"/>
                                          </p:val>
                                        </p:tav>
                                      </p:tavLst>
                                    </p:anim>
                                    <p:anim calcmode="lin" valueType="num">
                                      <p:cBhvr>
                                        <p:cTn id="39" dur="500" fill="hold"/>
                                        <p:tgtEl>
                                          <p:spTgt spid="9570"/>
                                        </p:tgtEl>
                                        <p:attrNameLst>
                                          <p:attrName>ppt_h</p:attrName>
                                        </p:attrNameLst>
                                      </p:cBhvr>
                                      <p:tavLst>
                                        <p:tav tm="0">
                                          <p:val>
                                            <p:strVal val="#ppt_h"/>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9572"/>
                                        </p:tgtEl>
                                        <p:attrNameLst>
                                          <p:attrName>style.visibility</p:attrName>
                                        </p:attrNameLst>
                                      </p:cBhvr>
                                      <p:to>
                                        <p:strVal val="visible"/>
                                      </p:to>
                                    </p:set>
                                    <p:animEffect transition="in" filter="wipe(left)">
                                      <p:cBhvr>
                                        <p:cTn id="44" dur="500"/>
                                        <p:tgtEl>
                                          <p:spTgt spid="957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6" presetClass="entr" presetSubtype="42" fill="hold" nodeType="clickEffect">
                                  <p:stCondLst>
                                    <p:cond delay="0"/>
                                  </p:stCondLst>
                                  <p:childTnLst>
                                    <p:set>
                                      <p:cBhvr>
                                        <p:cTn id="48" dur="1" fill="hold">
                                          <p:stCondLst>
                                            <p:cond delay="0"/>
                                          </p:stCondLst>
                                        </p:cTn>
                                        <p:tgtEl>
                                          <p:spTgt spid="9577"/>
                                        </p:tgtEl>
                                        <p:attrNameLst>
                                          <p:attrName>style.visibility</p:attrName>
                                        </p:attrNameLst>
                                      </p:cBhvr>
                                      <p:to>
                                        <p:strVal val="visible"/>
                                      </p:to>
                                    </p:set>
                                    <p:animEffect transition="in" filter="barn(outHorizontal)">
                                      <p:cBhvr>
                                        <p:cTn id="49" dur="500"/>
                                        <p:tgtEl>
                                          <p:spTgt spid="9577"/>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9578"/>
                                        </p:tgtEl>
                                        <p:attrNameLst>
                                          <p:attrName>style.visibility</p:attrName>
                                        </p:attrNameLst>
                                      </p:cBhvr>
                                      <p:to>
                                        <p:strVal val="visible"/>
                                      </p:to>
                                    </p:set>
                                    <p:animEffect transition="in" filter="wipe(left)">
                                      <p:cBhvr>
                                        <p:cTn id="54" dur="2000"/>
                                        <p:tgtEl>
                                          <p:spTgt spid="9578"/>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9579"/>
                                        </p:tgtEl>
                                        <p:attrNameLst>
                                          <p:attrName>style.visibility</p:attrName>
                                        </p:attrNameLst>
                                      </p:cBhvr>
                                      <p:to>
                                        <p:strVal val="visible"/>
                                      </p:to>
                                    </p:set>
                                    <p:animEffect transition="in" filter="wipe(left)">
                                      <p:cBhvr>
                                        <p:cTn id="59" dur="2000"/>
                                        <p:tgtEl>
                                          <p:spTgt spid="9579"/>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nodeType="clickEffect">
                                  <p:stCondLst>
                                    <p:cond delay="0"/>
                                  </p:stCondLst>
                                  <p:childTnLst>
                                    <p:set>
                                      <p:cBhvr>
                                        <p:cTn id="63" dur="1" fill="hold">
                                          <p:stCondLst>
                                            <p:cond delay="0"/>
                                          </p:stCondLst>
                                        </p:cTn>
                                        <p:tgtEl>
                                          <p:spTgt spid="9580"/>
                                        </p:tgtEl>
                                        <p:attrNameLst>
                                          <p:attrName>style.visibility</p:attrName>
                                        </p:attrNameLst>
                                      </p:cBhvr>
                                      <p:to>
                                        <p:strVal val="visible"/>
                                      </p:to>
                                    </p:set>
                                    <p:animEffect transition="in" filter="wipe(left)">
                                      <p:cBhvr>
                                        <p:cTn id="64" dur="2000"/>
                                        <p:tgtEl>
                                          <p:spTgt spid="9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P spid="9219" grpId="0" build="p" autoUpdateAnimBg="0"/>
      <p:bldP spid="9223" grpId="0" autoUpdateAnimBg="0"/>
      <p:bldP spid="9568" grpId="0" animBg="1" autoUpdateAnimBg="0"/>
      <p:bldP spid="957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4CDB8878-7B2C-4659-B862-5F08E36BE627}" type="slidenum">
              <a:rPr kumimoji="0" lang="zh-CN" altLang="en-US" sz="2000" i="0" smtClean="0">
                <a:solidFill>
                  <a:srgbClr val="0000FF"/>
                </a:solidFill>
              </a:rPr>
              <a:pPr eaLnBrk="1" hangingPunct="1"/>
              <a:t>19</a:t>
            </a:fld>
            <a:endParaRPr kumimoji="0" lang="en-US" altLang="zh-CN" sz="2000" i="0" smtClean="0">
              <a:solidFill>
                <a:srgbClr val="0000FF"/>
              </a:solidFill>
            </a:endParaRPr>
          </a:p>
        </p:txBody>
      </p:sp>
      <p:sp>
        <p:nvSpPr>
          <p:cNvPr id="33796" name="Text Box 4"/>
          <p:cNvSpPr txBox="1">
            <a:spLocks noChangeArrowheads="1"/>
          </p:cNvSpPr>
          <p:nvPr/>
        </p:nvSpPr>
        <p:spPr bwMode="auto">
          <a:xfrm>
            <a:off x="859925" y="636672"/>
            <a:ext cx="5370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(2)  齿廓总偏差</a:t>
            </a:r>
            <a:r>
              <a:rPr lang="en-US" altLang="zh-CN" b="1" i="0" dirty="0">
                <a:cs typeface="Times New Roman" pitchFamily="18" charset="0"/>
              </a:rPr>
              <a:t>Δ</a:t>
            </a:r>
            <a:r>
              <a:rPr lang="en-US" altLang="zh-CN" b="1" dirty="0">
                <a:cs typeface="Times New Roman" pitchFamily="18" charset="0"/>
              </a:rPr>
              <a:t>F</a:t>
            </a:r>
            <a:r>
              <a:rPr lang="en-US" altLang="zh-CN" b="1" i="0" baseline="-25000" dirty="0">
                <a:cs typeface="Times New Roman" pitchFamily="18" charset="0"/>
              </a:rPr>
              <a:t>α</a:t>
            </a:r>
            <a:r>
              <a:rPr lang="en-US" altLang="zh-CN" b="1" i="0" dirty="0"/>
              <a:t> (</a:t>
            </a:r>
            <a:r>
              <a:rPr lang="zh-CN" altLang="en-US" b="1" i="0" dirty="0"/>
              <a:t>允许值</a:t>
            </a:r>
            <a:r>
              <a:rPr lang="en-US" altLang="zh-CN" b="1" dirty="0">
                <a:cs typeface="Times New Roman" pitchFamily="18" charset="0"/>
              </a:rPr>
              <a:t>F</a:t>
            </a:r>
            <a:r>
              <a:rPr lang="en-US" altLang="zh-CN" b="1" i="0" baseline="-25000" dirty="0">
                <a:cs typeface="Times New Roman" pitchFamily="18" charset="0"/>
              </a:rPr>
              <a:t>α</a:t>
            </a:r>
            <a:r>
              <a:rPr lang="zh-CN" altLang="en-US" b="1" i="0" dirty="0"/>
              <a:t> )</a:t>
            </a:r>
          </a:p>
        </p:txBody>
      </p:sp>
      <p:sp>
        <p:nvSpPr>
          <p:cNvPr id="33797" name="Text Box 5"/>
          <p:cNvSpPr txBox="1">
            <a:spLocks noChangeArrowheads="1"/>
          </p:cNvSpPr>
          <p:nvPr/>
        </p:nvSpPr>
        <p:spPr bwMode="auto">
          <a:xfrm>
            <a:off x="376559" y="1087961"/>
            <a:ext cx="8120331"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en-US" altLang="zh-CN" b="1" i="0" dirty="0"/>
              <a:t>       Δ</a:t>
            </a:r>
            <a:r>
              <a:rPr lang="en-US" altLang="zh-CN" b="1" dirty="0"/>
              <a:t>F</a:t>
            </a:r>
            <a:r>
              <a:rPr lang="en-US" altLang="zh-CN" b="1" i="0" baseline="-25000" dirty="0"/>
              <a:t>α</a:t>
            </a:r>
            <a:r>
              <a:rPr lang="zh-CN" altLang="en-US" b="1" i="0" dirty="0"/>
              <a:t>是指包容实际齿廓工作部分且距离为最小的两条设计齿廓之间的法向距离，如图</a:t>
            </a:r>
            <a:r>
              <a:rPr lang="en-US" altLang="zh-CN" b="1" i="0" dirty="0"/>
              <a:t>10.5</a:t>
            </a:r>
            <a:r>
              <a:rPr lang="zh-CN" altLang="en-US" b="1" i="0" dirty="0"/>
              <a:t>（</a:t>
            </a:r>
            <a:r>
              <a:rPr lang="en-US" altLang="zh-CN" b="1" i="0" dirty="0"/>
              <a:t>a)</a:t>
            </a:r>
            <a:r>
              <a:rPr lang="zh-CN" altLang="en-US" b="1" i="0" dirty="0"/>
              <a:t>所示，它是在齿轮端平面内且垂直于齿廓的方向上测量。</a:t>
            </a:r>
          </a:p>
        </p:txBody>
      </p:sp>
      <p:sp>
        <p:nvSpPr>
          <p:cNvPr id="33854" name="Text Box 62"/>
          <p:cNvSpPr txBox="1">
            <a:spLocks noChangeArrowheads="1"/>
          </p:cNvSpPr>
          <p:nvPr/>
        </p:nvSpPr>
        <p:spPr bwMode="auto">
          <a:xfrm>
            <a:off x="2825413" y="5955693"/>
            <a:ext cx="5265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en-US" altLang="zh-CN" b="1" dirty="0">
                <a:solidFill>
                  <a:srgbClr val="FF3300"/>
                </a:solidFill>
              </a:rPr>
              <a:t>E</a:t>
            </a:r>
            <a:r>
              <a:rPr lang="en-US" altLang="zh-CN" b="1" i="0" dirty="0">
                <a:solidFill>
                  <a:srgbClr val="FF3300"/>
                </a:solidFill>
              </a:rPr>
              <a:t> — </a:t>
            </a:r>
            <a:r>
              <a:rPr lang="en-US" altLang="zh-CN" b="1" dirty="0">
                <a:solidFill>
                  <a:srgbClr val="FF3300"/>
                </a:solidFill>
              </a:rPr>
              <a:t>B</a:t>
            </a:r>
            <a:r>
              <a:rPr lang="en-US" altLang="zh-CN" b="1" i="0" dirty="0"/>
              <a:t> </a:t>
            </a:r>
            <a:r>
              <a:rPr lang="zh-CN" altLang="en-US" b="1" i="0" dirty="0"/>
              <a:t>为实际齿廓的工作部分。</a:t>
            </a:r>
          </a:p>
        </p:txBody>
      </p:sp>
      <p:pic>
        <p:nvPicPr>
          <p:cNvPr id="33859" name="Picture 6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4500" y="2419350"/>
            <a:ext cx="2779713"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3860" name="Group 68"/>
          <p:cNvGrpSpPr>
            <a:grpSpLocks/>
          </p:cNvGrpSpPr>
          <p:nvPr/>
        </p:nvGrpSpPr>
        <p:grpSpPr bwMode="auto">
          <a:xfrm>
            <a:off x="5232400" y="3021013"/>
            <a:ext cx="2940050" cy="1531937"/>
            <a:chOff x="3489" y="2352"/>
            <a:chExt cx="1852" cy="965"/>
          </a:xfrm>
        </p:grpSpPr>
        <p:sp>
          <p:nvSpPr>
            <p:cNvPr id="20496" name="Text Box 69"/>
            <p:cNvSpPr txBox="1">
              <a:spLocks noChangeArrowheads="1"/>
            </p:cNvSpPr>
            <p:nvPr/>
          </p:nvSpPr>
          <p:spPr bwMode="auto">
            <a:xfrm>
              <a:off x="4716" y="2703"/>
              <a:ext cx="625" cy="614"/>
            </a:xfrm>
            <a:prstGeom prst="rect">
              <a:avLst/>
            </a:prstGeom>
            <a:noFill/>
            <a:ln w="2857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a:solidFill>
                    <a:srgbClr val="FF3300"/>
                  </a:solidFill>
                </a:rPr>
                <a:t>设计齿廓</a:t>
              </a:r>
            </a:p>
          </p:txBody>
        </p:sp>
        <p:sp>
          <p:nvSpPr>
            <p:cNvPr id="20497" name="Line 70"/>
            <p:cNvSpPr>
              <a:spLocks noChangeShapeType="1"/>
            </p:cNvSpPr>
            <p:nvPr/>
          </p:nvSpPr>
          <p:spPr bwMode="auto">
            <a:xfrm>
              <a:off x="3489" y="2352"/>
              <a:ext cx="1116" cy="594"/>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498" name="Line 71"/>
            <p:cNvSpPr>
              <a:spLocks noChangeShapeType="1"/>
            </p:cNvSpPr>
            <p:nvPr/>
          </p:nvSpPr>
          <p:spPr bwMode="auto">
            <a:xfrm>
              <a:off x="3613" y="2675"/>
              <a:ext cx="1009" cy="270"/>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33865" name="AutoShape 73"/>
          <p:cNvSpPr>
            <a:spLocks noChangeArrowheads="1"/>
          </p:cNvSpPr>
          <p:nvPr/>
        </p:nvSpPr>
        <p:spPr bwMode="auto">
          <a:xfrm>
            <a:off x="1873183" y="2620963"/>
            <a:ext cx="2064937" cy="677862"/>
          </a:xfrm>
          <a:prstGeom prst="wedgeRoundRectCallout">
            <a:avLst>
              <a:gd name="adj1" fmla="val 92727"/>
              <a:gd name="adj2" fmla="val 83722"/>
              <a:gd name="adj3" fmla="val 16667"/>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i="0"/>
              <a:t>实际齿廓</a:t>
            </a:r>
          </a:p>
        </p:txBody>
      </p:sp>
      <p:grpSp>
        <p:nvGrpSpPr>
          <p:cNvPr id="33866" name="Group 74"/>
          <p:cNvGrpSpPr>
            <a:grpSpLocks/>
          </p:cNvGrpSpPr>
          <p:nvPr/>
        </p:nvGrpSpPr>
        <p:grpSpPr bwMode="auto">
          <a:xfrm>
            <a:off x="7346950" y="2447925"/>
            <a:ext cx="1216025" cy="935038"/>
            <a:chOff x="3876" y="1564"/>
            <a:chExt cx="847" cy="651"/>
          </a:xfrm>
        </p:grpSpPr>
        <p:sp>
          <p:nvSpPr>
            <p:cNvPr id="20494" name="AutoShape 75"/>
            <p:cNvSpPr>
              <a:spLocks noChangeArrowheads="1"/>
            </p:cNvSpPr>
            <p:nvPr/>
          </p:nvSpPr>
          <p:spPr bwMode="auto">
            <a:xfrm>
              <a:off x="3876" y="1592"/>
              <a:ext cx="847" cy="614"/>
            </a:xfrm>
            <a:prstGeom prst="wedgeEllipseCallout">
              <a:avLst>
                <a:gd name="adj1" fmla="val -199231"/>
                <a:gd name="adj2" fmla="val 38273"/>
              </a:avLst>
            </a:prstGeom>
            <a:noFill/>
            <a:ln w="57150">
              <a:solidFill>
                <a:srgbClr val="FF3300"/>
              </a:solidFill>
              <a:miter lim="800000"/>
              <a:headEnd/>
              <a:tailEnd/>
            </a:ln>
            <a:effectLst/>
            <a:extLst>
              <a:ext uri="{909E8E84-426E-40DD-AFC4-6F175D3DCCD1}">
                <a14:hiddenFill xmlns:a14="http://schemas.microsoft.com/office/drawing/2010/main">
                  <a:solidFill>
                    <a:srgbClr val="FF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i="0"/>
            </a:p>
          </p:txBody>
        </p:sp>
        <p:graphicFrame>
          <p:nvGraphicFramePr>
            <p:cNvPr id="20495" name="Object 76"/>
            <p:cNvGraphicFramePr>
              <a:graphicFrameLocks noChangeAspect="1"/>
            </p:cNvGraphicFramePr>
            <p:nvPr/>
          </p:nvGraphicFramePr>
          <p:xfrm>
            <a:off x="3911" y="1564"/>
            <a:ext cx="796" cy="651"/>
          </p:xfrm>
          <a:graphic>
            <a:graphicData uri="http://schemas.openxmlformats.org/presentationml/2006/ole">
              <mc:AlternateContent xmlns:mc="http://schemas.openxmlformats.org/markup-compatibility/2006">
                <mc:Choice xmlns:v="urn:schemas-microsoft-com:vml" Requires="v">
                  <p:oleObj spid="_x0000_s20518" name="Equation" r:id="rId4" imgW="279400" imgH="228600" progId="Equation.3">
                    <p:embed/>
                  </p:oleObj>
                </mc:Choice>
                <mc:Fallback>
                  <p:oleObj name="Equation" r:id="rId4" imgW="279400" imgH="228600" progId="Equation.3">
                    <p:embed/>
                    <p:pic>
                      <p:nvPicPr>
                        <p:cNvPr id="0" name="Object 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1" y="1564"/>
                          <a:ext cx="796" cy="651"/>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3869" name="Text Box 77"/>
          <p:cNvSpPr txBox="1">
            <a:spLocks noChangeArrowheads="1"/>
          </p:cNvSpPr>
          <p:nvPr/>
        </p:nvSpPr>
        <p:spPr bwMode="auto">
          <a:xfrm>
            <a:off x="561419" y="3487738"/>
            <a:ext cx="3167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en-US" altLang="zh-CN" b="1">
                <a:solidFill>
                  <a:srgbClr val="FF3300"/>
                </a:solidFill>
              </a:rPr>
              <a:t>A</a:t>
            </a:r>
            <a:r>
              <a:rPr lang="en-US" altLang="zh-CN" b="1" i="0"/>
              <a:t> —</a:t>
            </a:r>
            <a:r>
              <a:rPr lang="zh-CN" altLang="en-US" b="1" i="0"/>
              <a:t>齿顶圆；</a:t>
            </a:r>
            <a:endParaRPr lang="en-US" altLang="zh-CN" b="1" i="0"/>
          </a:p>
        </p:txBody>
      </p:sp>
      <p:sp>
        <p:nvSpPr>
          <p:cNvPr id="33870" name="Text Box 78"/>
          <p:cNvSpPr txBox="1">
            <a:spLocks noChangeArrowheads="1"/>
          </p:cNvSpPr>
          <p:nvPr/>
        </p:nvSpPr>
        <p:spPr bwMode="auto">
          <a:xfrm>
            <a:off x="561419" y="4017963"/>
            <a:ext cx="31670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en-US" altLang="zh-CN" b="1">
                <a:solidFill>
                  <a:srgbClr val="FF3300"/>
                </a:solidFill>
              </a:rPr>
              <a:t>B</a:t>
            </a:r>
            <a:r>
              <a:rPr lang="en-US" altLang="zh-CN" b="1" i="0"/>
              <a:t> —</a:t>
            </a:r>
            <a:r>
              <a:rPr lang="zh-CN" altLang="en-US" b="1" i="0"/>
              <a:t>齿顶计值范围的  </a:t>
            </a:r>
          </a:p>
          <a:p>
            <a:pPr eaLnBrk="1" hangingPunct="1"/>
            <a:r>
              <a:rPr lang="zh-CN" altLang="en-US" b="1" i="0"/>
              <a:t>        起始圆；</a:t>
            </a:r>
            <a:endParaRPr lang="en-US" altLang="zh-CN" b="1" i="0"/>
          </a:p>
        </p:txBody>
      </p:sp>
      <p:sp>
        <p:nvSpPr>
          <p:cNvPr id="33871" name="Text Box 79"/>
          <p:cNvSpPr txBox="1">
            <a:spLocks noChangeArrowheads="1"/>
          </p:cNvSpPr>
          <p:nvPr/>
        </p:nvSpPr>
        <p:spPr bwMode="auto">
          <a:xfrm>
            <a:off x="561419" y="4843463"/>
            <a:ext cx="31670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en-US" altLang="zh-CN" b="1">
                <a:solidFill>
                  <a:srgbClr val="FF3300"/>
                </a:solidFill>
              </a:rPr>
              <a:t>E</a:t>
            </a:r>
            <a:r>
              <a:rPr lang="en-US" altLang="zh-CN" b="1" i="0"/>
              <a:t> —</a:t>
            </a:r>
            <a:r>
              <a:rPr lang="zh-CN" altLang="en-US" b="1" i="0"/>
              <a:t>齿根有效齿廓的  </a:t>
            </a:r>
          </a:p>
          <a:p>
            <a:pPr eaLnBrk="1" hangingPunct="1"/>
            <a:r>
              <a:rPr lang="zh-CN" altLang="en-US" b="1" i="0"/>
              <a:t>        起始圆；</a:t>
            </a:r>
            <a:endParaRPr lang="en-US" altLang="zh-CN" b="1" i="0"/>
          </a:p>
        </p:txBody>
      </p:sp>
      <p:sp>
        <p:nvSpPr>
          <p:cNvPr id="33872" name="Text Box 80"/>
          <p:cNvSpPr txBox="1">
            <a:spLocks noChangeArrowheads="1"/>
          </p:cNvSpPr>
          <p:nvPr/>
        </p:nvSpPr>
        <p:spPr bwMode="auto">
          <a:xfrm>
            <a:off x="561419" y="5626100"/>
            <a:ext cx="3167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en-US" altLang="zh-CN" b="1">
                <a:solidFill>
                  <a:srgbClr val="FF3300"/>
                </a:solidFill>
              </a:rPr>
              <a:t>F</a:t>
            </a:r>
            <a:r>
              <a:rPr lang="en-US" altLang="zh-CN" b="1" i="0"/>
              <a:t> —</a:t>
            </a:r>
            <a:r>
              <a:rPr lang="zh-CN" altLang="en-US" b="1" i="0"/>
              <a:t>齿根圆；</a:t>
            </a:r>
            <a:endParaRPr lang="en-US" altLang="zh-CN" b="1" i="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796">
                                            <p:txEl>
                                              <p:pRg st="0" end="0"/>
                                            </p:txEl>
                                          </p:spTgt>
                                        </p:tgtEl>
                                        <p:attrNameLst>
                                          <p:attrName>style.visibility</p:attrName>
                                        </p:attrNameLst>
                                      </p:cBhvr>
                                      <p:to>
                                        <p:strVal val="visible"/>
                                      </p:to>
                                    </p:set>
                                    <p:animEffect transition="in" filter="wipe(left)">
                                      <p:cBhvr>
                                        <p:cTn id="7" dur="500"/>
                                        <p:tgtEl>
                                          <p:spTgt spid="337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3797"/>
                                        </p:tgtEl>
                                        <p:attrNameLst>
                                          <p:attrName>style.visibility</p:attrName>
                                        </p:attrNameLst>
                                      </p:cBhvr>
                                      <p:to>
                                        <p:strVal val="visible"/>
                                      </p:to>
                                    </p:set>
                                    <p:animEffect transition="in" filter="wipe(left)">
                                      <p:cBhvr>
                                        <p:cTn id="12" dur="300"/>
                                        <p:tgtEl>
                                          <p:spTgt spid="337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33859"/>
                                        </p:tgtEl>
                                        <p:attrNameLst>
                                          <p:attrName>style.visibility</p:attrName>
                                        </p:attrNameLst>
                                      </p:cBhvr>
                                      <p:to>
                                        <p:strVal val="visible"/>
                                      </p:to>
                                    </p:set>
                                    <p:anim calcmode="lin" valueType="num">
                                      <p:cBhvr additive="base">
                                        <p:cTn id="17" dur="500" fill="hold"/>
                                        <p:tgtEl>
                                          <p:spTgt spid="33859"/>
                                        </p:tgtEl>
                                        <p:attrNameLst>
                                          <p:attrName>ppt_x</p:attrName>
                                        </p:attrNameLst>
                                      </p:cBhvr>
                                      <p:tavLst>
                                        <p:tav tm="0">
                                          <p:val>
                                            <p:strVal val="1+#ppt_w/2"/>
                                          </p:val>
                                        </p:tav>
                                        <p:tav tm="100000">
                                          <p:val>
                                            <p:strVal val="#ppt_x"/>
                                          </p:val>
                                        </p:tav>
                                      </p:tavLst>
                                    </p:anim>
                                    <p:anim calcmode="lin" valueType="num">
                                      <p:cBhvr additive="base">
                                        <p:cTn id="18" dur="500" fill="hold"/>
                                        <p:tgtEl>
                                          <p:spTgt spid="3385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iterate type="wd">
                                    <p:tmPct val="100000"/>
                                  </p:iterate>
                                  <p:childTnLst>
                                    <p:set>
                                      <p:cBhvr>
                                        <p:cTn id="22" dur="1" fill="hold">
                                          <p:stCondLst>
                                            <p:cond delay="0"/>
                                          </p:stCondLst>
                                        </p:cTn>
                                        <p:tgtEl>
                                          <p:spTgt spid="33865"/>
                                        </p:tgtEl>
                                        <p:attrNameLst>
                                          <p:attrName>style.visibility</p:attrName>
                                        </p:attrNameLst>
                                      </p:cBhvr>
                                      <p:to>
                                        <p:strVal val="visible"/>
                                      </p:to>
                                    </p:set>
                                    <p:anim calcmode="lin" valueType="num">
                                      <p:cBhvr>
                                        <p:cTn id="23" dur="300" fill="hold"/>
                                        <p:tgtEl>
                                          <p:spTgt spid="33865"/>
                                        </p:tgtEl>
                                        <p:attrNameLst>
                                          <p:attrName>ppt_x</p:attrName>
                                        </p:attrNameLst>
                                      </p:cBhvr>
                                      <p:tavLst>
                                        <p:tav tm="0">
                                          <p:val>
                                            <p:strVal val="#ppt_x-#ppt_w/2"/>
                                          </p:val>
                                        </p:tav>
                                        <p:tav tm="100000">
                                          <p:val>
                                            <p:strVal val="#ppt_x"/>
                                          </p:val>
                                        </p:tav>
                                      </p:tavLst>
                                    </p:anim>
                                    <p:anim calcmode="lin" valueType="num">
                                      <p:cBhvr>
                                        <p:cTn id="24" dur="300" fill="hold"/>
                                        <p:tgtEl>
                                          <p:spTgt spid="33865"/>
                                        </p:tgtEl>
                                        <p:attrNameLst>
                                          <p:attrName>ppt_y</p:attrName>
                                        </p:attrNameLst>
                                      </p:cBhvr>
                                      <p:tavLst>
                                        <p:tav tm="0">
                                          <p:val>
                                            <p:strVal val="#ppt_y"/>
                                          </p:val>
                                        </p:tav>
                                        <p:tav tm="100000">
                                          <p:val>
                                            <p:strVal val="#ppt_y"/>
                                          </p:val>
                                        </p:tav>
                                      </p:tavLst>
                                    </p:anim>
                                    <p:anim calcmode="lin" valueType="num">
                                      <p:cBhvr>
                                        <p:cTn id="25" dur="300" fill="hold"/>
                                        <p:tgtEl>
                                          <p:spTgt spid="33865"/>
                                        </p:tgtEl>
                                        <p:attrNameLst>
                                          <p:attrName>ppt_w</p:attrName>
                                        </p:attrNameLst>
                                      </p:cBhvr>
                                      <p:tavLst>
                                        <p:tav tm="0">
                                          <p:val>
                                            <p:fltVal val="0"/>
                                          </p:val>
                                        </p:tav>
                                        <p:tav tm="100000">
                                          <p:val>
                                            <p:strVal val="#ppt_w"/>
                                          </p:val>
                                        </p:tav>
                                      </p:tavLst>
                                    </p:anim>
                                    <p:anim calcmode="lin" valueType="num">
                                      <p:cBhvr>
                                        <p:cTn id="26" dur="300" fill="hold"/>
                                        <p:tgtEl>
                                          <p:spTgt spid="33865"/>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2" fill="hold" nodeType="clickEffect">
                                  <p:stCondLst>
                                    <p:cond delay="0"/>
                                  </p:stCondLst>
                                  <p:childTnLst>
                                    <p:set>
                                      <p:cBhvr>
                                        <p:cTn id="30" dur="1" fill="hold">
                                          <p:stCondLst>
                                            <p:cond delay="0"/>
                                          </p:stCondLst>
                                        </p:cTn>
                                        <p:tgtEl>
                                          <p:spTgt spid="33860"/>
                                        </p:tgtEl>
                                        <p:attrNameLst>
                                          <p:attrName>style.visibility</p:attrName>
                                        </p:attrNameLst>
                                      </p:cBhvr>
                                      <p:to>
                                        <p:strVal val="visible"/>
                                      </p:to>
                                    </p:set>
                                    <p:anim calcmode="lin" valueType="num">
                                      <p:cBhvr>
                                        <p:cTn id="31" dur="500" fill="hold"/>
                                        <p:tgtEl>
                                          <p:spTgt spid="33860"/>
                                        </p:tgtEl>
                                        <p:attrNameLst>
                                          <p:attrName>ppt_x</p:attrName>
                                        </p:attrNameLst>
                                      </p:cBhvr>
                                      <p:tavLst>
                                        <p:tav tm="0">
                                          <p:val>
                                            <p:strVal val="#ppt_x+#ppt_w/2"/>
                                          </p:val>
                                        </p:tav>
                                        <p:tav tm="100000">
                                          <p:val>
                                            <p:strVal val="#ppt_x"/>
                                          </p:val>
                                        </p:tav>
                                      </p:tavLst>
                                    </p:anim>
                                    <p:anim calcmode="lin" valueType="num">
                                      <p:cBhvr>
                                        <p:cTn id="32" dur="500" fill="hold"/>
                                        <p:tgtEl>
                                          <p:spTgt spid="33860"/>
                                        </p:tgtEl>
                                        <p:attrNameLst>
                                          <p:attrName>ppt_y</p:attrName>
                                        </p:attrNameLst>
                                      </p:cBhvr>
                                      <p:tavLst>
                                        <p:tav tm="0">
                                          <p:val>
                                            <p:strVal val="#ppt_y"/>
                                          </p:val>
                                        </p:tav>
                                        <p:tav tm="100000">
                                          <p:val>
                                            <p:strVal val="#ppt_y"/>
                                          </p:val>
                                        </p:tav>
                                      </p:tavLst>
                                    </p:anim>
                                    <p:anim calcmode="lin" valueType="num">
                                      <p:cBhvr>
                                        <p:cTn id="33" dur="500" fill="hold"/>
                                        <p:tgtEl>
                                          <p:spTgt spid="33860"/>
                                        </p:tgtEl>
                                        <p:attrNameLst>
                                          <p:attrName>ppt_w</p:attrName>
                                        </p:attrNameLst>
                                      </p:cBhvr>
                                      <p:tavLst>
                                        <p:tav tm="0">
                                          <p:val>
                                            <p:fltVal val="0"/>
                                          </p:val>
                                        </p:tav>
                                        <p:tav tm="100000">
                                          <p:val>
                                            <p:strVal val="#ppt_w"/>
                                          </p:val>
                                        </p:tav>
                                      </p:tavLst>
                                    </p:anim>
                                    <p:anim calcmode="lin" valueType="num">
                                      <p:cBhvr>
                                        <p:cTn id="34" dur="500" fill="hold"/>
                                        <p:tgtEl>
                                          <p:spTgt spid="33860"/>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2" fill="hold" nodeType="clickEffect">
                                  <p:stCondLst>
                                    <p:cond delay="0"/>
                                  </p:stCondLst>
                                  <p:childTnLst>
                                    <p:set>
                                      <p:cBhvr>
                                        <p:cTn id="38" dur="1" fill="hold">
                                          <p:stCondLst>
                                            <p:cond delay="0"/>
                                          </p:stCondLst>
                                        </p:cTn>
                                        <p:tgtEl>
                                          <p:spTgt spid="33866"/>
                                        </p:tgtEl>
                                        <p:attrNameLst>
                                          <p:attrName>style.visibility</p:attrName>
                                        </p:attrNameLst>
                                      </p:cBhvr>
                                      <p:to>
                                        <p:strVal val="visible"/>
                                      </p:to>
                                    </p:set>
                                    <p:anim calcmode="lin" valueType="num">
                                      <p:cBhvr>
                                        <p:cTn id="39" dur="500" fill="hold"/>
                                        <p:tgtEl>
                                          <p:spTgt spid="33866"/>
                                        </p:tgtEl>
                                        <p:attrNameLst>
                                          <p:attrName>ppt_x</p:attrName>
                                        </p:attrNameLst>
                                      </p:cBhvr>
                                      <p:tavLst>
                                        <p:tav tm="0">
                                          <p:val>
                                            <p:strVal val="#ppt_x+#ppt_w/2"/>
                                          </p:val>
                                        </p:tav>
                                        <p:tav tm="100000">
                                          <p:val>
                                            <p:strVal val="#ppt_x"/>
                                          </p:val>
                                        </p:tav>
                                      </p:tavLst>
                                    </p:anim>
                                    <p:anim calcmode="lin" valueType="num">
                                      <p:cBhvr>
                                        <p:cTn id="40" dur="500" fill="hold"/>
                                        <p:tgtEl>
                                          <p:spTgt spid="33866"/>
                                        </p:tgtEl>
                                        <p:attrNameLst>
                                          <p:attrName>ppt_y</p:attrName>
                                        </p:attrNameLst>
                                      </p:cBhvr>
                                      <p:tavLst>
                                        <p:tav tm="0">
                                          <p:val>
                                            <p:strVal val="#ppt_y"/>
                                          </p:val>
                                        </p:tav>
                                        <p:tav tm="100000">
                                          <p:val>
                                            <p:strVal val="#ppt_y"/>
                                          </p:val>
                                        </p:tav>
                                      </p:tavLst>
                                    </p:anim>
                                    <p:anim calcmode="lin" valueType="num">
                                      <p:cBhvr>
                                        <p:cTn id="41" dur="500" fill="hold"/>
                                        <p:tgtEl>
                                          <p:spTgt spid="33866"/>
                                        </p:tgtEl>
                                        <p:attrNameLst>
                                          <p:attrName>ppt_w</p:attrName>
                                        </p:attrNameLst>
                                      </p:cBhvr>
                                      <p:tavLst>
                                        <p:tav tm="0">
                                          <p:val>
                                            <p:fltVal val="0"/>
                                          </p:val>
                                        </p:tav>
                                        <p:tav tm="100000">
                                          <p:val>
                                            <p:strVal val="#ppt_w"/>
                                          </p:val>
                                        </p:tav>
                                      </p:tavLst>
                                    </p:anim>
                                    <p:anim calcmode="lin" valueType="num">
                                      <p:cBhvr>
                                        <p:cTn id="42" dur="500" fill="hold"/>
                                        <p:tgtEl>
                                          <p:spTgt spid="33866"/>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33869"/>
                                        </p:tgtEl>
                                        <p:attrNameLst>
                                          <p:attrName>style.visibility</p:attrName>
                                        </p:attrNameLst>
                                      </p:cBhvr>
                                      <p:to>
                                        <p:strVal val="visible"/>
                                      </p:to>
                                    </p:set>
                                    <p:animEffect transition="in" filter="wipe(left)">
                                      <p:cBhvr>
                                        <p:cTn id="47" dur="300"/>
                                        <p:tgtEl>
                                          <p:spTgt spid="3386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33870"/>
                                        </p:tgtEl>
                                        <p:attrNameLst>
                                          <p:attrName>style.visibility</p:attrName>
                                        </p:attrNameLst>
                                      </p:cBhvr>
                                      <p:to>
                                        <p:strVal val="visible"/>
                                      </p:to>
                                    </p:set>
                                    <p:animEffect transition="in" filter="wipe(left)">
                                      <p:cBhvr>
                                        <p:cTn id="52" dur="300"/>
                                        <p:tgtEl>
                                          <p:spTgt spid="3387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33871"/>
                                        </p:tgtEl>
                                        <p:attrNameLst>
                                          <p:attrName>style.visibility</p:attrName>
                                        </p:attrNameLst>
                                      </p:cBhvr>
                                      <p:to>
                                        <p:strVal val="visible"/>
                                      </p:to>
                                    </p:set>
                                    <p:animEffect transition="in" filter="wipe(left)">
                                      <p:cBhvr>
                                        <p:cTn id="57" dur="300"/>
                                        <p:tgtEl>
                                          <p:spTgt spid="3387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33872"/>
                                        </p:tgtEl>
                                        <p:attrNameLst>
                                          <p:attrName>style.visibility</p:attrName>
                                        </p:attrNameLst>
                                      </p:cBhvr>
                                      <p:to>
                                        <p:strVal val="visible"/>
                                      </p:to>
                                    </p:set>
                                    <p:animEffect transition="in" filter="wipe(left)">
                                      <p:cBhvr>
                                        <p:cTn id="62" dur="300"/>
                                        <p:tgtEl>
                                          <p:spTgt spid="3387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33854"/>
                                        </p:tgtEl>
                                        <p:attrNameLst>
                                          <p:attrName>style.visibility</p:attrName>
                                        </p:attrNameLst>
                                      </p:cBhvr>
                                      <p:to>
                                        <p:strVal val="visible"/>
                                      </p:to>
                                    </p:set>
                                    <p:animEffect transition="in" filter="wipe(left)">
                                      <p:cBhvr>
                                        <p:cTn id="67" dur="300"/>
                                        <p:tgtEl>
                                          <p:spTgt spid="33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uild="p" autoUpdateAnimBg="0"/>
      <p:bldP spid="33797" grpId="0" autoUpdateAnimBg="0"/>
      <p:bldP spid="33854" grpId="0" autoUpdateAnimBg="0"/>
      <p:bldP spid="33865" grpId="0" animBg="1" autoUpdateAnimBg="0"/>
      <p:bldP spid="33869" grpId="0" autoUpdateAnimBg="0"/>
      <p:bldP spid="33870" grpId="0" autoUpdateAnimBg="0"/>
      <p:bldP spid="33871" grpId="0" autoUpdateAnimBg="0"/>
      <p:bldP spid="3387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1796A319-5F3F-47FD-945D-D5190078CC65}" type="slidenum">
              <a:rPr kumimoji="0" lang="zh-CN" altLang="en-US" sz="2000" i="0" smtClean="0">
                <a:solidFill>
                  <a:srgbClr val="0000FF"/>
                </a:solidFill>
              </a:rPr>
              <a:pPr eaLnBrk="1" hangingPunct="1"/>
              <a:t>2</a:t>
            </a:fld>
            <a:endParaRPr kumimoji="0" lang="en-US" altLang="zh-CN" sz="2000" i="0" smtClean="0">
              <a:solidFill>
                <a:srgbClr val="0000FF"/>
              </a:solidFill>
            </a:endParaRPr>
          </a:p>
        </p:txBody>
      </p:sp>
      <p:grpSp>
        <p:nvGrpSpPr>
          <p:cNvPr id="80906" name="Group 10"/>
          <p:cNvGrpSpPr>
            <a:grpSpLocks/>
          </p:cNvGrpSpPr>
          <p:nvPr/>
        </p:nvGrpSpPr>
        <p:grpSpPr bwMode="auto">
          <a:xfrm>
            <a:off x="1085850" y="1308100"/>
            <a:ext cx="3021013" cy="2786063"/>
            <a:chOff x="684" y="824"/>
            <a:chExt cx="1903" cy="1755"/>
          </a:xfrm>
        </p:grpSpPr>
        <p:sp>
          <p:nvSpPr>
            <p:cNvPr id="3081" name="Text Box 4"/>
            <p:cNvSpPr txBox="1">
              <a:spLocks noChangeArrowheads="1"/>
            </p:cNvSpPr>
            <p:nvPr/>
          </p:nvSpPr>
          <p:spPr bwMode="auto">
            <a:xfrm>
              <a:off x="684" y="1239"/>
              <a:ext cx="1690" cy="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50000"/>
                </a:lnSpc>
              </a:pPr>
              <a:r>
                <a:rPr lang="zh-CN" altLang="en-US" sz="3200" b="1" i="0" dirty="0"/>
                <a:t>  齿 轮 精 度</a:t>
              </a:r>
            </a:p>
            <a:p>
              <a:pPr eaLnBrk="1" hangingPunct="1">
                <a:lnSpc>
                  <a:spcPct val="150000"/>
                </a:lnSpc>
              </a:pPr>
              <a:r>
                <a:rPr lang="zh-CN" altLang="en-US" sz="3200" b="1" i="0" dirty="0"/>
                <a:t>  设 计 内 </a:t>
              </a:r>
              <a:r>
                <a:rPr lang="zh-CN" altLang="en-US" sz="3200" b="1" i="0" dirty="0" smtClean="0"/>
                <a:t>容</a:t>
              </a:r>
              <a:endParaRPr lang="zh-CN" altLang="en-US" sz="3200" b="1" i="0" dirty="0"/>
            </a:p>
          </p:txBody>
        </p:sp>
        <p:sp>
          <p:nvSpPr>
            <p:cNvPr id="3082" name="AutoShape 5"/>
            <p:cNvSpPr>
              <a:spLocks/>
            </p:cNvSpPr>
            <p:nvPr/>
          </p:nvSpPr>
          <p:spPr bwMode="auto">
            <a:xfrm>
              <a:off x="2235" y="824"/>
              <a:ext cx="352" cy="1755"/>
            </a:xfrm>
            <a:prstGeom prst="leftBrace">
              <a:avLst>
                <a:gd name="adj1" fmla="val 41548"/>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80902" name="Text Box 6"/>
          <p:cNvSpPr txBox="1">
            <a:spLocks noChangeArrowheads="1"/>
          </p:cNvSpPr>
          <p:nvPr/>
        </p:nvSpPr>
        <p:spPr bwMode="auto">
          <a:xfrm>
            <a:off x="4406900" y="1125538"/>
            <a:ext cx="3232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800" b="1" i="0"/>
              <a:t>单个齿轮精度</a:t>
            </a:r>
          </a:p>
        </p:txBody>
      </p:sp>
      <p:sp>
        <p:nvSpPr>
          <p:cNvPr id="80903" name="Text Box 7"/>
          <p:cNvSpPr txBox="1">
            <a:spLocks noChangeArrowheads="1"/>
          </p:cNvSpPr>
          <p:nvPr/>
        </p:nvSpPr>
        <p:spPr bwMode="auto">
          <a:xfrm>
            <a:off x="4522788" y="2356729"/>
            <a:ext cx="34909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800" b="1" i="0" dirty="0"/>
              <a:t>齿轮副精度</a:t>
            </a:r>
          </a:p>
        </p:txBody>
      </p:sp>
      <p:sp>
        <p:nvSpPr>
          <p:cNvPr id="80904" name="Text Box 8"/>
          <p:cNvSpPr txBox="1">
            <a:spLocks noChangeArrowheads="1"/>
          </p:cNvSpPr>
          <p:nvPr/>
        </p:nvSpPr>
        <p:spPr bwMode="auto">
          <a:xfrm>
            <a:off x="4595813" y="3670300"/>
            <a:ext cx="32527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800" b="1" i="0"/>
              <a:t>齿坯精度</a:t>
            </a:r>
          </a:p>
        </p:txBody>
      </p:sp>
      <p:sp>
        <p:nvSpPr>
          <p:cNvPr id="80905" name="Text Box 9"/>
          <p:cNvSpPr txBox="1">
            <a:spLocks noChangeArrowheads="1"/>
          </p:cNvSpPr>
          <p:nvPr/>
        </p:nvSpPr>
        <p:spPr bwMode="auto">
          <a:xfrm>
            <a:off x="523875" y="4532313"/>
            <a:ext cx="7974013"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sz="2800" b="1" i="0" dirty="0"/>
              <a:t>         所以是典型零件精度设计中</a:t>
            </a:r>
            <a:r>
              <a:rPr lang="zh-CN" altLang="en-US" sz="2800" b="1" i="0" dirty="0">
                <a:solidFill>
                  <a:srgbClr val="FF3300"/>
                </a:solidFill>
              </a:rPr>
              <a:t>最难</a:t>
            </a:r>
            <a:r>
              <a:rPr lang="zh-CN" altLang="en-US" sz="2800" b="1" i="0" dirty="0"/>
              <a:t>的，也是</a:t>
            </a:r>
            <a:r>
              <a:rPr lang="zh-CN" altLang="en-US" sz="2800" b="1" i="0" dirty="0">
                <a:solidFill>
                  <a:srgbClr val="FF3300"/>
                </a:solidFill>
              </a:rPr>
              <a:t>最重要</a:t>
            </a:r>
            <a:r>
              <a:rPr lang="zh-CN" altLang="en-US" sz="2800" b="1" i="0" dirty="0"/>
              <a:t> 的。</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80906"/>
                                        </p:tgtEl>
                                        <p:attrNameLst>
                                          <p:attrName>style.visibility</p:attrName>
                                        </p:attrNameLst>
                                      </p:cBhvr>
                                      <p:to>
                                        <p:strVal val="visible"/>
                                      </p:to>
                                    </p:set>
                                    <p:animEffect transition="in" filter="wipe(left)">
                                      <p:cBhvr>
                                        <p:cTn id="7" dur="2000"/>
                                        <p:tgtEl>
                                          <p:spTgt spid="809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0902"/>
                                        </p:tgtEl>
                                        <p:attrNameLst>
                                          <p:attrName>style.visibility</p:attrName>
                                        </p:attrNameLst>
                                      </p:cBhvr>
                                      <p:to>
                                        <p:strVal val="visible"/>
                                      </p:to>
                                    </p:set>
                                    <p:animEffect transition="in" filter="wipe(left)">
                                      <p:cBhvr>
                                        <p:cTn id="12" dur="300"/>
                                        <p:tgtEl>
                                          <p:spTgt spid="8090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0903"/>
                                        </p:tgtEl>
                                        <p:attrNameLst>
                                          <p:attrName>style.visibility</p:attrName>
                                        </p:attrNameLst>
                                      </p:cBhvr>
                                      <p:to>
                                        <p:strVal val="visible"/>
                                      </p:to>
                                    </p:set>
                                    <p:animEffect transition="in" filter="wipe(left)">
                                      <p:cBhvr>
                                        <p:cTn id="17" dur="300"/>
                                        <p:tgtEl>
                                          <p:spTgt spid="8090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0904"/>
                                        </p:tgtEl>
                                        <p:attrNameLst>
                                          <p:attrName>style.visibility</p:attrName>
                                        </p:attrNameLst>
                                      </p:cBhvr>
                                      <p:to>
                                        <p:strVal val="visible"/>
                                      </p:to>
                                    </p:set>
                                    <p:animEffect transition="in" filter="wipe(left)">
                                      <p:cBhvr>
                                        <p:cTn id="22" dur="300"/>
                                        <p:tgtEl>
                                          <p:spTgt spid="8090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0905"/>
                                        </p:tgtEl>
                                        <p:attrNameLst>
                                          <p:attrName>style.visibility</p:attrName>
                                        </p:attrNameLst>
                                      </p:cBhvr>
                                      <p:to>
                                        <p:strVal val="visible"/>
                                      </p:to>
                                    </p:set>
                                    <p:animEffect transition="in" filter="wipe(left)">
                                      <p:cBhvr>
                                        <p:cTn id="27" dur="2000"/>
                                        <p:tgtEl>
                                          <p:spTgt spid="80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2" grpId="0" autoUpdateAnimBg="0"/>
      <p:bldP spid="80903" grpId="0" autoUpdateAnimBg="0"/>
      <p:bldP spid="80904" grpId="0" autoUpdateAnimBg="0"/>
      <p:bldP spid="8090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FB3CEE0A-18A4-4237-B8EE-4BD1F0D31ED2}" type="slidenum">
              <a:rPr kumimoji="0" lang="zh-CN" altLang="en-US" sz="2000" i="0" smtClean="0">
                <a:solidFill>
                  <a:srgbClr val="0000FF"/>
                </a:solidFill>
              </a:rPr>
              <a:pPr eaLnBrk="1" hangingPunct="1"/>
              <a:t>20</a:t>
            </a:fld>
            <a:endParaRPr kumimoji="0" lang="en-US" altLang="zh-CN" sz="2000" i="0" smtClean="0">
              <a:solidFill>
                <a:srgbClr val="0000FF"/>
              </a:solidFill>
            </a:endParaRPr>
          </a:p>
        </p:txBody>
      </p:sp>
      <p:sp>
        <p:nvSpPr>
          <p:cNvPr id="62487" name="Text Box 23"/>
          <p:cNvSpPr txBox="1">
            <a:spLocks noChangeArrowheads="1"/>
          </p:cNvSpPr>
          <p:nvPr/>
        </p:nvSpPr>
        <p:spPr bwMode="auto">
          <a:xfrm>
            <a:off x="556488" y="217892"/>
            <a:ext cx="779972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i="0" dirty="0"/>
              <a:t>        </a:t>
            </a:r>
            <a:r>
              <a:rPr lang="zh-CN" altLang="en-US" b="1" i="0" dirty="0"/>
              <a:t>在测量齿廓偏差时的记录图上的齿廓偏差曲线称为</a:t>
            </a:r>
            <a:r>
              <a:rPr lang="zh-CN" altLang="en-US" b="1" i="0" dirty="0">
                <a:solidFill>
                  <a:srgbClr val="FF3300"/>
                </a:solidFill>
              </a:rPr>
              <a:t>齿廓迹线</a:t>
            </a:r>
            <a:r>
              <a:rPr lang="zh-CN" altLang="en-US" b="1" i="0" dirty="0"/>
              <a:t>，如图 </a:t>
            </a:r>
            <a:r>
              <a:rPr lang="en-US" altLang="zh-CN" b="1" i="0" dirty="0"/>
              <a:t>10.5(b)</a:t>
            </a:r>
            <a:r>
              <a:rPr lang="zh-CN" altLang="en-US" b="1" i="0" dirty="0"/>
              <a:t>和</a:t>
            </a:r>
            <a:r>
              <a:rPr lang="en-US" altLang="zh-CN" b="1" i="0" dirty="0"/>
              <a:t>(c)</a:t>
            </a:r>
            <a:r>
              <a:rPr lang="zh-CN" altLang="en-US" b="1" i="0" dirty="0"/>
              <a:t>所示。齿廓总偏差</a:t>
            </a:r>
            <a:r>
              <a:rPr lang="en-US" altLang="zh-CN" b="1" dirty="0"/>
              <a:t>ΔF</a:t>
            </a:r>
            <a:r>
              <a:rPr lang="en-US" altLang="zh-CN" b="1" baseline="-25000" dirty="0"/>
              <a:t>α</a:t>
            </a:r>
            <a:r>
              <a:rPr lang="zh-CN" altLang="en-US" b="1" i="0" dirty="0"/>
              <a:t>是指在计值范围</a:t>
            </a:r>
            <a:r>
              <a:rPr lang="en-US" altLang="zh-CN" b="1" dirty="0"/>
              <a:t>L</a:t>
            </a:r>
            <a:r>
              <a:rPr lang="en-US" altLang="zh-CN" b="1" baseline="-25000" dirty="0"/>
              <a:t>α</a:t>
            </a:r>
            <a:r>
              <a:rPr lang="zh-CN" altLang="en-US" b="1" i="0" dirty="0"/>
              <a:t>内，包容实际齿廓迹线的两条设计齿廓迹线间的距离。</a:t>
            </a:r>
          </a:p>
        </p:txBody>
      </p:sp>
      <p:graphicFrame>
        <p:nvGraphicFramePr>
          <p:cNvPr id="62499" name="Object 35"/>
          <p:cNvGraphicFramePr>
            <a:graphicFrameLocks noChangeAspect="1"/>
          </p:cNvGraphicFramePr>
          <p:nvPr>
            <p:extLst>
              <p:ext uri="{D42A27DB-BD31-4B8C-83A1-F6EECF244321}">
                <p14:modId xmlns:p14="http://schemas.microsoft.com/office/powerpoint/2010/main" val="2174530045"/>
              </p:ext>
            </p:extLst>
          </p:nvPr>
        </p:nvGraphicFramePr>
        <p:xfrm>
          <a:off x="1081262" y="5242863"/>
          <a:ext cx="6757739" cy="991025"/>
        </p:xfrm>
        <a:graphic>
          <a:graphicData uri="http://schemas.openxmlformats.org/presentationml/2006/ole">
            <mc:AlternateContent xmlns:mc="http://schemas.openxmlformats.org/markup-compatibility/2006">
              <mc:Choice xmlns:v="urn:schemas-microsoft-com:vml" Requires="v">
                <p:oleObj spid="_x0000_s21534" name="公式" r:id="rId3" imgW="2743200" imgH="457200" progId="Equation.3">
                  <p:embed/>
                </p:oleObj>
              </mc:Choice>
              <mc:Fallback>
                <p:oleObj name="公式" r:id="rId3" imgW="2743200" imgH="457200" progId="Equation.3">
                  <p:embed/>
                  <p:pic>
                    <p:nvPicPr>
                      <p:cNvPr id="0" name="Object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1262" y="5242863"/>
                        <a:ext cx="6757739" cy="991025"/>
                      </a:xfrm>
                      <a:prstGeom prst="rect">
                        <a:avLst/>
                      </a:prstGeom>
                      <a:noFill/>
                      <a:ln>
                        <a:noFill/>
                      </a:ln>
                      <a:effectLst/>
                      <a:extLst/>
                    </p:spPr>
                  </p:pic>
                </p:oleObj>
              </mc:Fallback>
            </mc:AlternateContent>
          </a:graphicData>
        </a:graphic>
      </p:graphicFrame>
      <p:pic>
        <p:nvPicPr>
          <p:cNvPr id="21516"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668" y="1769242"/>
            <a:ext cx="2786063" cy="340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38"/>
          <p:cNvSpPr>
            <a:spLocks noChangeArrowheads="1"/>
          </p:cNvSpPr>
          <p:nvPr/>
        </p:nvSpPr>
        <p:spPr bwMode="auto">
          <a:xfrm>
            <a:off x="2092135" y="1774005"/>
            <a:ext cx="671512" cy="363537"/>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Line 36"/>
          <p:cNvSpPr>
            <a:spLocks noChangeShapeType="1"/>
          </p:cNvSpPr>
          <p:nvPr/>
        </p:nvSpPr>
        <p:spPr bwMode="auto">
          <a:xfrm>
            <a:off x="2813804" y="2410592"/>
            <a:ext cx="0" cy="1849438"/>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21517"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4642" y="1804167"/>
            <a:ext cx="2776537"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Line 37"/>
          <p:cNvSpPr>
            <a:spLocks noChangeShapeType="1"/>
          </p:cNvSpPr>
          <p:nvPr/>
        </p:nvSpPr>
        <p:spPr bwMode="auto">
          <a:xfrm>
            <a:off x="6257092" y="2393130"/>
            <a:ext cx="0" cy="1866900"/>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Rectangle 39"/>
          <p:cNvSpPr>
            <a:spLocks noChangeArrowheads="1"/>
          </p:cNvSpPr>
          <p:nvPr/>
        </p:nvSpPr>
        <p:spPr bwMode="auto">
          <a:xfrm>
            <a:off x="5196642" y="1826392"/>
            <a:ext cx="885825" cy="363538"/>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2487"/>
                                        </p:tgtEl>
                                        <p:attrNameLst>
                                          <p:attrName>style.visibility</p:attrName>
                                        </p:attrNameLst>
                                      </p:cBhvr>
                                      <p:to>
                                        <p:strVal val="visible"/>
                                      </p:to>
                                    </p:set>
                                    <p:animEffect transition="in" filter="wipe(up)">
                                      <p:cBhvr>
                                        <p:cTn id="7" dur="1250"/>
                                        <p:tgtEl>
                                          <p:spTgt spid="624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21516"/>
                                        </p:tgtEl>
                                        <p:attrNameLst>
                                          <p:attrName>style.visibility</p:attrName>
                                        </p:attrNameLst>
                                      </p:cBhvr>
                                      <p:to>
                                        <p:strVal val="visible"/>
                                      </p:to>
                                    </p:set>
                                    <p:anim calcmode="lin" valueType="num">
                                      <p:cBhvr additive="base">
                                        <p:cTn id="12" dur="500" fill="hold"/>
                                        <p:tgtEl>
                                          <p:spTgt spid="21516"/>
                                        </p:tgtEl>
                                        <p:attrNameLst>
                                          <p:attrName>ppt_x</p:attrName>
                                        </p:attrNameLst>
                                      </p:cBhvr>
                                      <p:tavLst>
                                        <p:tav tm="0">
                                          <p:val>
                                            <p:strVal val="0-#ppt_w/2"/>
                                          </p:val>
                                        </p:tav>
                                        <p:tav tm="100000">
                                          <p:val>
                                            <p:strVal val="#ppt_x"/>
                                          </p:val>
                                        </p:tav>
                                      </p:tavLst>
                                    </p:anim>
                                    <p:anim calcmode="lin" valueType="num">
                                      <p:cBhvr additive="base">
                                        <p:cTn id="13" dur="500" fill="hold"/>
                                        <p:tgtEl>
                                          <p:spTgt spid="2151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62499"/>
                                        </p:tgtEl>
                                        <p:attrNameLst>
                                          <p:attrName>style.visibility</p:attrName>
                                        </p:attrNameLst>
                                      </p:cBhvr>
                                      <p:to>
                                        <p:strVal val="visible"/>
                                      </p:to>
                                    </p:set>
                                    <p:animEffect transition="in" filter="wipe(left)">
                                      <p:cBhvr>
                                        <p:cTn id="18" dur="1750"/>
                                        <p:tgtEl>
                                          <p:spTgt spid="6249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2" fill="hold" nodeType="clickEffect">
                                  <p:stCondLst>
                                    <p:cond delay="0"/>
                                  </p:stCondLst>
                                  <p:childTnLst>
                                    <p:set>
                                      <p:cBhvr>
                                        <p:cTn id="32" dur="1" fill="hold">
                                          <p:stCondLst>
                                            <p:cond delay="0"/>
                                          </p:stCondLst>
                                        </p:cTn>
                                        <p:tgtEl>
                                          <p:spTgt spid="21517"/>
                                        </p:tgtEl>
                                        <p:attrNameLst>
                                          <p:attrName>style.visibility</p:attrName>
                                        </p:attrNameLst>
                                      </p:cBhvr>
                                      <p:to>
                                        <p:strVal val="visible"/>
                                      </p:to>
                                    </p:set>
                                    <p:anim calcmode="lin" valueType="num">
                                      <p:cBhvr additive="base">
                                        <p:cTn id="33" dur="1500" fill="hold"/>
                                        <p:tgtEl>
                                          <p:spTgt spid="21517"/>
                                        </p:tgtEl>
                                        <p:attrNameLst>
                                          <p:attrName>ppt_x</p:attrName>
                                        </p:attrNameLst>
                                      </p:cBhvr>
                                      <p:tavLst>
                                        <p:tav tm="0">
                                          <p:val>
                                            <p:strVal val="1+#ppt_w/2"/>
                                          </p:val>
                                        </p:tav>
                                        <p:tav tm="100000">
                                          <p:val>
                                            <p:strVal val="#ppt_x"/>
                                          </p:val>
                                        </p:tav>
                                      </p:tavLst>
                                    </p:anim>
                                    <p:anim calcmode="lin" valueType="num">
                                      <p:cBhvr additive="base">
                                        <p:cTn id="34" dur="1500" fill="hold"/>
                                        <p:tgtEl>
                                          <p:spTgt spid="21517"/>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87" grpId="0"/>
      <p:bldP spid="12" grpId="0" animBg="1"/>
      <p:bldP spid="13" grpId="0" animBg="1"/>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4"/>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6C717450-6233-4C5F-BBB8-12869EA54ECC}" type="slidenum">
              <a:rPr kumimoji="0" lang="zh-CN" altLang="en-US" sz="2000" i="0" smtClean="0">
                <a:solidFill>
                  <a:srgbClr val="0000FF"/>
                </a:solidFill>
              </a:rPr>
              <a:pPr eaLnBrk="1" hangingPunct="1"/>
              <a:t>21</a:t>
            </a:fld>
            <a:endParaRPr kumimoji="0" lang="en-US" altLang="zh-CN" sz="2000" i="0" smtClean="0">
              <a:solidFill>
                <a:srgbClr val="0000FF"/>
              </a:solidFill>
            </a:endParaRPr>
          </a:p>
        </p:txBody>
      </p:sp>
      <p:sp>
        <p:nvSpPr>
          <p:cNvPr id="76804" name="Text Box 4"/>
          <p:cNvSpPr txBox="1">
            <a:spLocks noChangeArrowheads="1"/>
          </p:cNvSpPr>
          <p:nvPr/>
        </p:nvSpPr>
        <p:spPr bwMode="auto">
          <a:xfrm>
            <a:off x="258289" y="190147"/>
            <a:ext cx="836193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t>       若设计齿廓是理论渐开线，则设计齿廓迹线为一条直线，如图</a:t>
            </a:r>
            <a:r>
              <a:rPr lang="en-US" altLang="zh-CN" b="1" i="0" dirty="0"/>
              <a:t>10.5(b)</a:t>
            </a:r>
            <a:r>
              <a:rPr lang="zh-CN" altLang="en-US" b="1" i="0" dirty="0"/>
              <a:t>中直线</a:t>
            </a:r>
            <a:r>
              <a:rPr lang="en-US" altLang="zh-CN" b="1" i="0" dirty="0"/>
              <a:t>4</a:t>
            </a:r>
            <a:r>
              <a:rPr lang="zh-CN" altLang="en-US" b="1" i="0" dirty="0"/>
              <a:t>所示；如果设计齿廓采用修形</a:t>
            </a:r>
            <a:r>
              <a:rPr lang="en-US" altLang="zh-CN" b="1" i="0" dirty="0"/>
              <a:t>(</a:t>
            </a:r>
            <a:r>
              <a:rPr lang="zh-CN" altLang="en-US" b="1" i="0" dirty="0"/>
              <a:t>凸齿廓</a:t>
            </a:r>
            <a:r>
              <a:rPr lang="en-US" altLang="zh-CN" b="1" i="0" dirty="0"/>
              <a:t>)</a:t>
            </a:r>
            <a:r>
              <a:rPr lang="zh-CN" altLang="en-US" b="1" i="0" dirty="0"/>
              <a:t>，则设计齿廓迹线为一曲线，如图</a:t>
            </a:r>
            <a:r>
              <a:rPr lang="en-US" altLang="zh-CN" b="1" i="0" dirty="0"/>
              <a:t>10.5(c)</a:t>
            </a:r>
            <a:r>
              <a:rPr lang="zh-CN" altLang="en-US" b="1" i="0" dirty="0"/>
              <a:t>中曲线</a:t>
            </a:r>
            <a:r>
              <a:rPr lang="en-US" altLang="zh-CN" b="1" i="0" dirty="0"/>
              <a:t>4(</a:t>
            </a:r>
            <a:r>
              <a:rPr lang="zh-CN" altLang="en-US" b="1" i="0" dirty="0"/>
              <a:t>凸形</a:t>
            </a:r>
            <a:r>
              <a:rPr lang="en-US" altLang="zh-CN" b="1" i="0" dirty="0"/>
              <a:t>)</a:t>
            </a:r>
            <a:r>
              <a:rPr lang="zh-CN" altLang="en-US" b="1" i="0" dirty="0"/>
              <a:t>所示。</a:t>
            </a:r>
          </a:p>
        </p:txBody>
      </p:sp>
      <p:sp>
        <p:nvSpPr>
          <p:cNvPr id="76807" name="Text Box 7"/>
          <p:cNvSpPr txBox="1">
            <a:spLocks noChangeArrowheads="1"/>
          </p:cNvSpPr>
          <p:nvPr/>
        </p:nvSpPr>
        <p:spPr bwMode="auto">
          <a:xfrm>
            <a:off x="416466" y="4767263"/>
            <a:ext cx="784127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t>        评定时，应在被测齿轮圆周上均布地测量三个轮齿或更多的轮齿左、右齿面的</a:t>
            </a:r>
            <a:r>
              <a:rPr lang="en-US" altLang="zh-CN" b="1" dirty="0"/>
              <a:t>ΔF</a:t>
            </a:r>
            <a:r>
              <a:rPr lang="en-US" altLang="zh-CN" b="1" i="0" baseline="-25000" dirty="0"/>
              <a:t>α</a:t>
            </a:r>
            <a:r>
              <a:rPr lang="zh-CN" altLang="en-US" b="1" baseline="-25000" dirty="0"/>
              <a:t>，</a:t>
            </a:r>
            <a:r>
              <a:rPr lang="zh-CN" altLang="en-US" b="1" i="0" dirty="0"/>
              <a:t>其中</a:t>
            </a:r>
            <a:r>
              <a:rPr lang="en-US" altLang="zh-CN" b="1" dirty="0"/>
              <a:t>ΔF</a:t>
            </a:r>
            <a:r>
              <a:rPr lang="en-US" altLang="zh-CN" b="1" i="0" baseline="-25000" dirty="0"/>
              <a:t>αmax</a:t>
            </a:r>
            <a:r>
              <a:rPr lang="zh-CN" altLang="en-US" b="1" i="0" dirty="0"/>
              <a:t>。</a:t>
            </a:r>
          </a:p>
        </p:txBody>
      </p:sp>
      <p:graphicFrame>
        <p:nvGraphicFramePr>
          <p:cNvPr id="76808" name="Object 8"/>
          <p:cNvGraphicFramePr>
            <a:graphicFrameLocks noGrp="1" noChangeAspect="1"/>
          </p:cNvGraphicFramePr>
          <p:nvPr>
            <p:ph/>
          </p:nvPr>
        </p:nvGraphicFramePr>
        <p:xfrm>
          <a:off x="2143125" y="5711825"/>
          <a:ext cx="4498975" cy="577850"/>
        </p:xfrm>
        <a:graphic>
          <a:graphicData uri="http://schemas.openxmlformats.org/presentationml/2006/ole">
            <mc:AlternateContent xmlns:mc="http://schemas.openxmlformats.org/markup-compatibility/2006">
              <mc:Choice xmlns:v="urn:schemas-microsoft-com:vml" Requires="v">
                <p:oleObj spid="_x0000_s22557" name="公式" r:id="rId3" imgW="1778000" imgH="228600" progId="Equation.3">
                  <p:embed/>
                </p:oleObj>
              </mc:Choice>
              <mc:Fallback>
                <p:oleObj name="公式" r:id="rId3" imgW="1778000" imgH="2286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5" y="5711825"/>
                        <a:ext cx="4498975" cy="577850"/>
                      </a:xfrm>
                      <a:prstGeom prst="rect">
                        <a:avLst/>
                      </a:prstGeom>
                      <a:solidFill>
                        <a:srgbClr val="FFCCFF"/>
                      </a:solidFill>
                      <a:ln>
                        <a:noFill/>
                      </a:ln>
                      <a:effectLst/>
                      <a:extLs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8"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4822" y="1368779"/>
            <a:ext cx="2786063" cy="340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544" y="1332266"/>
            <a:ext cx="2776537"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wipe(up)">
                                      <p:cBhvr>
                                        <p:cTn id="7" dur="500"/>
                                        <p:tgtEl>
                                          <p:spTgt spid="768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500" fill="hold"/>
                                        <p:tgtEl>
                                          <p:spTgt spid="9"/>
                                        </p:tgtEl>
                                        <p:attrNameLst>
                                          <p:attrName>ppt_x</p:attrName>
                                        </p:attrNameLst>
                                      </p:cBhvr>
                                      <p:tavLst>
                                        <p:tav tm="0">
                                          <p:val>
                                            <p:strVal val="1+#ppt_w/2"/>
                                          </p:val>
                                        </p:tav>
                                        <p:tav tm="100000">
                                          <p:val>
                                            <p:strVal val="#ppt_x"/>
                                          </p:val>
                                        </p:tav>
                                      </p:tavLst>
                                    </p:anim>
                                    <p:anim calcmode="lin" valueType="num">
                                      <p:cBhvr additive="base">
                                        <p:cTn id="19"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ntr" presetSubtype="12" fill="hold" grpId="0" nodeType="clickEffect">
                                  <p:stCondLst>
                                    <p:cond delay="0"/>
                                  </p:stCondLst>
                                  <p:childTnLst>
                                    <p:set>
                                      <p:cBhvr>
                                        <p:cTn id="23" dur="1" fill="hold">
                                          <p:stCondLst>
                                            <p:cond delay="0"/>
                                          </p:stCondLst>
                                        </p:cTn>
                                        <p:tgtEl>
                                          <p:spTgt spid="76807"/>
                                        </p:tgtEl>
                                        <p:attrNameLst>
                                          <p:attrName>style.visibility</p:attrName>
                                        </p:attrNameLst>
                                      </p:cBhvr>
                                      <p:to>
                                        <p:strVal val="visible"/>
                                      </p:to>
                                    </p:set>
                                    <p:animEffect transition="in" filter="strips(downLeft)">
                                      <p:cBhvr>
                                        <p:cTn id="24" dur="500"/>
                                        <p:tgtEl>
                                          <p:spTgt spid="7680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76808"/>
                                        </p:tgtEl>
                                        <p:attrNameLst>
                                          <p:attrName>style.visibility</p:attrName>
                                        </p:attrNameLst>
                                      </p:cBhvr>
                                      <p:to>
                                        <p:strVal val="visible"/>
                                      </p:to>
                                    </p:set>
                                    <p:animEffect transition="in" filter="checkerboard(across)">
                                      <p:cBhvr>
                                        <p:cTn id="29" dur="500"/>
                                        <p:tgtEl>
                                          <p:spTgt spid="768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P spid="7680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4D3B3B58-22A8-4DD8-9349-9812615776D9}" type="slidenum">
              <a:rPr kumimoji="0" lang="zh-CN" altLang="en-US" sz="2000" i="0" smtClean="0">
                <a:solidFill>
                  <a:srgbClr val="0000FF"/>
                </a:solidFill>
              </a:rPr>
              <a:pPr eaLnBrk="1" hangingPunct="1"/>
              <a:t>22</a:t>
            </a:fld>
            <a:endParaRPr kumimoji="0" lang="en-US" altLang="zh-CN" sz="2000" i="0" smtClean="0">
              <a:solidFill>
                <a:srgbClr val="0000FF"/>
              </a:solidFill>
            </a:endParaRPr>
          </a:p>
        </p:txBody>
      </p:sp>
      <p:sp>
        <p:nvSpPr>
          <p:cNvPr id="10246" name="Text Box 6"/>
          <p:cNvSpPr txBox="1">
            <a:spLocks noChangeArrowheads="1"/>
          </p:cNvSpPr>
          <p:nvPr/>
        </p:nvSpPr>
        <p:spPr bwMode="auto">
          <a:xfrm>
            <a:off x="927801" y="329080"/>
            <a:ext cx="69611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3.  载荷分布均匀性的必检参数 </a:t>
            </a:r>
          </a:p>
        </p:txBody>
      </p:sp>
      <p:sp>
        <p:nvSpPr>
          <p:cNvPr id="10247" name="Text Box 7"/>
          <p:cNvSpPr txBox="1">
            <a:spLocks noChangeArrowheads="1"/>
          </p:cNvSpPr>
          <p:nvPr/>
        </p:nvSpPr>
        <p:spPr bwMode="auto">
          <a:xfrm>
            <a:off x="952383" y="770456"/>
            <a:ext cx="6458861"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i="0" dirty="0"/>
              <a:t>载荷分布均匀性应在</a:t>
            </a:r>
            <a:r>
              <a:rPr lang="zh-CN" altLang="en-US" b="1" i="0" dirty="0">
                <a:solidFill>
                  <a:srgbClr val="FF3300"/>
                </a:solidFill>
              </a:rPr>
              <a:t>齿宽</a:t>
            </a:r>
            <a:r>
              <a:rPr lang="zh-CN" altLang="en-US" b="1" i="0" dirty="0"/>
              <a:t>和</a:t>
            </a:r>
            <a:r>
              <a:rPr lang="zh-CN" altLang="en-US" b="1" i="0" dirty="0">
                <a:solidFill>
                  <a:srgbClr val="FF3300"/>
                </a:solidFill>
              </a:rPr>
              <a:t>齿高</a:t>
            </a:r>
            <a:r>
              <a:rPr lang="zh-CN" altLang="en-US" b="1" i="0" dirty="0"/>
              <a:t>方向上检测。</a:t>
            </a:r>
          </a:p>
        </p:txBody>
      </p:sp>
      <p:sp>
        <p:nvSpPr>
          <p:cNvPr id="10266" name="Rectangle 26"/>
          <p:cNvSpPr>
            <a:spLocks noChangeArrowheads="1"/>
          </p:cNvSpPr>
          <p:nvPr/>
        </p:nvSpPr>
        <p:spPr bwMode="auto">
          <a:xfrm>
            <a:off x="342325" y="1202205"/>
            <a:ext cx="821372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i="0" dirty="0"/>
              <a:t>        在齿高方向的检验参数</a:t>
            </a:r>
            <a:r>
              <a:rPr lang="zh-CN" altLang="en-US" b="1" i="0" dirty="0">
                <a:solidFill>
                  <a:srgbClr val="FF3300"/>
                </a:solidFill>
              </a:rPr>
              <a:t>同</a:t>
            </a:r>
            <a:r>
              <a:rPr lang="zh-CN" altLang="en-US" b="1" i="0" dirty="0"/>
              <a:t>平稳性 (单个齿距偏差</a:t>
            </a:r>
            <a:r>
              <a:rPr lang="en-US" altLang="zh-CN" b="1" i="0" dirty="0" err="1">
                <a:cs typeface="Times New Roman" pitchFamily="18" charset="0"/>
              </a:rPr>
              <a:t>Δ</a:t>
            </a:r>
            <a:r>
              <a:rPr lang="en-US" altLang="zh-CN" b="1" dirty="0" err="1">
                <a:cs typeface="Times New Roman" pitchFamily="18" charset="0"/>
              </a:rPr>
              <a:t>f</a:t>
            </a:r>
            <a:r>
              <a:rPr lang="en-US" altLang="zh-CN" b="1" i="0" baseline="-25000" dirty="0" err="1">
                <a:cs typeface="Times New Roman" pitchFamily="18" charset="0"/>
              </a:rPr>
              <a:t>Pt</a:t>
            </a:r>
            <a:r>
              <a:rPr lang="zh-CN" altLang="en-US" b="1" i="0" dirty="0"/>
              <a:t>和齿廓总偏差</a:t>
            </a:r>
            <a:r>
              <a:rPr lang="en-US" altLang="zh-CN" b="1" i="0" dirty="0">
                <a:cs typeface="Times New Roman" pitchFamily="18" charset="0"/>
              </a:rPr>
              <a:t>Δ</a:t>
            </a:r>
            <a:r>
              <a:rPr lang="en-US" altLang="zh-CN" b="1" dirty="0">
                <a:cs typeface="Times New Roman" pitchFamily="18" charset="0"/>
              </a:rPr>
              <a:t>F</a:t>
            </a:r>
            <a:r>
              <a:rPr lang="en-US" altLang="zh-CN" b="1" i="0" baseline="-25000" dirty="0">
                <a:cs typeface="Times New Roman" pitchFamily="18" charset="0"/>
              </a:rPr>
              <a:t>α</a:t>
            </a:r>
            <a:r>
              <a:rPr lang="zh-CN" altLang="en-US" b="1" i="0" dirty="0"/>
              <a:t> )。</a:t>
            </a:r>
          </a:p>
        </p:txBody>
      </p:sp>
      <p:sp>
        <p:nvSpPr>
          <p:cNvPr id="10267" name="Rectangle 27"/>
          <p:cNvSpPr>
            <a:spLocks noChangeArrowheads="1"/>
          </p:cNvSpPr>
          <p:nvPr/>
        </p:nvSpPr>
        <p:spPr bwMode="auto">
          <a:xfrm>
            <a:off x="598487" y="2170774"/>
            <a:ext cx="80232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b="1" i="0" dirty="0"/>
              <a:t>齿宽方向的检验参数是</a:t>
            </a:r>
            <a:r>
              <a:rPr lang="zh-CN" altLang="en-US" b="1" i="0" dirty="0">
                <a:solidFill>
                  <a:srgbClr val="FF3300"/>
                </a:solidFill>
                <a:latin typeface="宋体" pitchFamily="2" charset="-122"/>
              </a:rPr>
              <a:t>螺旋线总偏差</a:t>
            </a:r>
            <a:r>
              <a:rPr lang="en-US" altLang="zh-CN" b="1" i="0" dirty="0">
                <a:solidFill>
                  <a:srgbClr val="FF3300"/>
                </a:solidFill>
                <a:cs typeface="Times New Roman" pitchFamily="18" charset="0"/>
              </a:rPr>
              <a:t>Δ</a:t>
            </a:r>
            <a:r>
              <a:rPr lang="en-US" altLang="zh-CN" b="1" dirty="0">
                <a:solidFill>
                  <a:srgbClr val="FF3300"/>
                </a:solidFill>
                <a:cs typeface="Times New Roman" pitchFamily="18" charset="0"/>
              </a:rPr>
              <a:t>F</a:t>
            </a:r>
            <a:r>
              <a:rPr lang="en-US" altLang="zh-CN" b="1" i="0" baseline="-25000" dirty="0">
                <a:solidFill>
                  <a:srgbClr val="FF3300"/>
                </a:solidFill>
                <a:cs typeface="Times New Roman" pitchFamily="18" charset="0"/>
              </a:rPr>
              <a:t>β</a:t>
            </a:r>
            <a:r>
              <a:rPr lang="zh-CN" altLang="en-US" b="1" i="0" dirty="0">
                <a:latin typeface="宋体" pitchFamily="2" charset="-122"/>
              </a:rPr>
              <a:t> 。</a:t>
            </a:r>
          </a:p>
        </p:txBody>
      </p:sp>
      <p:grpSp>
        <p:nvGrpSpPr>
          <p:cNvPr id="10275" name="Group 35"/>
          <p:cNvGrpSpPr>
            <a:grpSpLocks/>
          </p:cNvGrpSpPr>
          <p:nvPr/>
        </p:nvGrpSpPr>
        <p:grpSpPr bwMode="auto">
          <a:xfrm>
            <a:off x="1054100" y="2749550"/>
            <a:ext cx="6200775" cy="3770313"/>
            <a:chOff x="932" y="1526"/>
            <a:chExt cx="3906" cy="2375"/>
          </a:xfrm>
        </p:grpSpPr>
        <p:pic>
          <p:nvPicPr>
            <p:cNvPr id="23561" name="Picture 2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2" y="1526"/>
              <a:ext cx="3424" cy="2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62" name="Line 29"/>
            <p:cNvSpPr>
              <a:spLocks noChangeShapeType="1"/>
            </p:cNvSpPr>
            <p:nvPr/>
          </p:nvSpPr>
          <p:spPr bwMode="auto">
            <a:xfrm>
              <a:off x="2638" y="2346"/>
              <a:ext cx="218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63" name="Line 30"/>
            <p:cNvSpPr>
              <a:spLocks noChangeShapeType="1"/>
            </p:cNvSpPr>
            <p:nvPr/>
          </p:nvSpPr>
          <p:spPr bwMode="auto">
            <a:xfrm>
              <a:off x="2765" y="3086"/>
              <a:ext cx="207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64" name="Line 31"/>
            <p:cNvSpPr>
              <a:spLocks noChangeShapeType="1"/>
            </p:cNvSpPr>
            <p:nvPr/>
          </p:nvSpPr>
          <p:spPr bwMode="auto">
            <a:xfrm flipH="1">
              <a:off x="4452" y="2353"/>
              <a:ext cx="172" cy="741"/>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65" name="Line 32"/>
            <p:cNvSpPr>
              <a:spLocks noChangeShapeType="1"/>
            </p:cNvSpPr>
            <p:nvPr/>
          </p:nvSpPr>
          <p:spPr bwMode="auto">
            <a:xfrm flipH="1">
              <a:off x="2386" y="2493"/>
              <a:ext cx="132" cy="127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66" name="Line 33"/>
            <p:cNvSpPr>
              <a:spLocks noChangeShapeType="1"/>
            </p:cNvSpPr>
            <p:nvPr/>
          </p:nvSpPr>
          <p:spPr bwMode="auto">
            <a:xfrm flipH="1">
              <a:off x="3900" y="2453"/>
              <a:ext cx="247" cy="144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67" name="Line 34"/>
            <p:cNvSpPr>
              <a:spLocks noChangeShapeType="1"/>
            </p:cNvSpPr>
            <p:nvPr/>
          </p:nvSpPr>
          <p:spPr bwMode="auto">
            <a:xfrm>
              <a:off x="2403" y="3678"/>
              <a:ext cx="1538" cy="0"/>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77" name="AutoShape 37"/>
          <p:cNvSpPr>
            <a:spLocks noChangeArrowheads="1"/>
          </p:cNvSpPr>
          <p:nvPr/>
        </p:nvSpPr>
        <p:spPr bwMode="auto">
          <a:xfrm>
            <a:off x="6692900" y="5575300"/>
            <a:ext cx="1436688" cy="1028700"/>
          </a:xfrm>
          <a:prstGeom prst="wedgeRoundRectCallout">
            <a:avLst>
              <a:gd name="adj1" fmla="val -40606"/>
              <a:gd name="adj2" fmla="val -164505"/>
              <a:gd name="adj3" fmla="val 16667"/>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800" b="1" i="0"/>
              <a:t>Δ</a:t>
            </a:r>
            <a:r>
              <a:rPr lang="en-US" altLang="zh-CN" sz="2800" b="1"/>
              <a:t>f</a:t>
            </a:r>
            <a:r>
              <a:rPr lang="en-US" altLang="zh-CN" sz="2800" b="1" i="0" baseline="-25000"/>
              <a:t>Pt</a:t>
            </a:r>
            <a:r>
              <a:rPr lang="zh-CN" altLang="en-US" sz="2800" b="1" i="0"/>
              <a:t>和</a:t>
            </a:r>
            <a:r>
              <a:rPr lang="en-US" altLang="zh-CN" sz="2800" b="1" i="0"/>
              <a:t>Δ</a:t>
            </a:r>
            <a:r>
              <a:rPr lang="en-US" altLang="zh-CN" sz="2800" b="1"/>
              <a:t>F</a:t>
            </a:r>
            <a:r>
              <a:rPr lang="en-US" altLang="zh-CN" sz="2800" b="1" i="0" baseline="-25000"/>
              <a:t>α</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wipe(left)">
                                      <p:cBhvr>
                                        <p:cTn id="7" dur="500"/>
                                        <p:tgtEl>
                                          <p:spTgt spid="102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247"/>
                                        </p:tgtEl>
                                        <p:attrNameLst>
                                          <p:attrName>style.visibility</p:attrName>
                                        </p:attrNameLst>
                                      </p:cBhvr>
                                      <p:to>
                                        <p:strVal val="visible"/>
                                      </p:to>
                                    </p:set>
                                    <p:animEffect transition="in" filter="wipe(left)">
                                      <p:cBhvr>
                                        <p:cTn id="12" dur="300"/>
                                        <p:tgtEl>
                                          <p:spTgt spid="102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10275"/>
                                        </p:tgtEl>
                                        <p:attrNameLst>
                                          <p:attrName>style.visibility</p:attrName>
                                        </p:attrNameLst>
                                      </p:cBhvr>
                                      <p:to>
                                        <p:strVal val="visible"/>
                                      </p:to>
                                    </p:set>
                                    <p:anim calcmode="lin" valueType="num">
                                      <p:cBhvr additive="base">
                                        <p:cTn id="17" dur="500" fill="hold"/>
                                        <p:tgtEl>
                                          <p:spTgt spid="10275"/>
                                        </p:tgtEl>
                                        <p:attrNameLst>
                                          <p:attrName>ppt_x</p:attrName>
                                        </p:attrNameLst>
                                      </p:cBhvr>
                                      <p:tavLst>
                                        <p:tav tm="0">
                                          <p:val>
                                            <p:strVal val="0-#ppt_w/2"/>
                                          </p:val>
                                        </p:tav>
                                        <p:tav tm="100000">
                                          <p:val>
                                            <p:strVal val="#ppt_x"/>
                                          </p:val>
                                        </p:tav>
                                      </p:tavLst>
                                    </p:anim>
                                    <p:anim calcmode="lin" valueType="num">
                                      <p:cBhvr additive="base">
                                        <p:cTn id="18" dur="500" fill="hold"/>
                                        <p:tgtEl>
                                          <p:spTgt spid="1027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0266"/>
                                        </p:tgtEl>
                                        <p:attrNameLst>
                                          <p:attrName>style.visibility</p:attrName>
                                        </p:attrNameLst>
                                      </p:cBhvr>
                                      <p:to>
                                        <p:strVal val="visible"/>
                                      </p:to>
                                    </p:set>
                                    <p:animEffect transition="in" filter="wipe(left)">
                                      <p:cBhvr>
                                        <p:cTn id="23" dur="300"/>
                                        <p:tgtEl>
                                          <p:spTgt spid="1026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iterate type="wd">
                                    <p:tmPct val="100000"/>
                                  </p:iterate>
                                  <p:childTnLst>
                                    <p:set>
                                      <p:cBhvr>
                                        <p:cTn id="27" dur="1" fill="hold">
                                          <p:stCondLst>
                                            <p:cond delay="0"/>
                                          </p:stCondLst>
                                        </p:cTn>
                                        <p:tgtEl>
                                          <p:spTgt spid="10277"/>
                                        </p:tgtEl>
                                        <p:attrNameLst>
                                          <p:attrName>style.visibility</p:attrName>
                                        </p:attrNameLst>
                                      </p:cBhvr>
                                      <p:to>
                                        <p:strVal val="visible"/>
                                      </p:to>
                                    </p:set>
                                    <p:animEffect transition="in" filter="wipe(down)">
                                      <p:cBhvr>
                                        <p:cTn id="28" dur="300"/>
                                        <p:tgtEl>
                                          <p:spTgt spid="1027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0267"/>
                                        </p:tgtEl>
                                        <p:attrNameLst>
                                          <p:attrName>style.visibility</p:attrName>
                                        </p:attrNameLst>
                                      </p:cBhvr>
                                      <p:to>
                                        <p:strVal val="visible"/>
                                      </p:to>
                                    </p:set>
                                    <p:animEffect transition="in" filter="wipe(left)">
                                      <p:cBhvr>
                                        <p:cTn id="33" dur="300"/>
                                        <p:tgtEl>
                                          <p:spTgt spid="10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autoUpdateAnimBg="0"/>
      <p:bldP spid="10247" grpId="0" autoUpdateAnimBg="0"/>
      <p:bldP spid="10266" grpId="0" autoUpdateAnimBg="0"/>
      <p:bldP spid="10267" grpId="0" autoUpdateAnimBg="0"/>
      <p:bldP spid="10277"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D2F3B184-02F1-4C9A-BB73-81840762E5AB}" type="slidenum">
              <a:rPr kumimoji="0" lang="zh-CN" altLang="en-US" sz="2000" i="0" smtClean="0">
                <a:solidFill>
                  <a:srgbClr val="0000FF"/>
                </a:solidFill>
              </a:rPr>
              <a:pPr eaLnBrk="1" hangingPunct="1"/>
              <a:t>23</a:t>
            </a:fld>
            <a:endParaRPr kumimoji="0" lang="en-US" altLang="zh-CN" sz="2000" i="0" smtClean="0">
              <a:solidFill>
                <a:srgbClr val="0000FF"/>
              </a:solidFill>
            </a:endParaRPr>
          </a:p>
        </p:txBody>
      </p:sp>
      <p:sp>
        <p:nvSpPr>
          <p:cNvPr id="64516" name="Text Box 4"/>
          <p:cNvSpPr txBox="1">
            <a:spLocks noChangeArrowheads="1"/>
          </p:cNvSpPr>
          <p:nvPr/>
        </p:nvSpPr>
        <p:spPr bwMode="auto">
          <a:xfrm>
            <a:off x="331788" y="5476875"/>
            <a:ext cx="8367712"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a:t>       齿宽两端各减去</a:t>
            </a:r>
            <a:r>
              <a:rPr lang="en-US" altLang="zh-CN" b="1">
                <a:solidFill>
                  <a:srgbClr val="FF3300"/>
                </a:solidFill>
              </a:rPr>
              <a:t>b</a:t>
            </a:r>
            <a:r>
              <a:rPr lang="en-US" altLang="zh-CN" b="1" i="0">
                <a:solidFill>
                  <a:srgbClr val="FF3300"/>
                </a:solidFill>
              </a:rPr>
              <a:t>×5%</a:t>
            </a:r>
            <a:r>
              <a:rPr lang="en-US" altLang="zh-CN" b="1" i="0"/>
              <a:t> </a:t>
            </a:r>
            <a:r>
              <a:rPr lang="zh-CN" altLang="en-US" b="1" i="0"/>
              <a:t>和</a:t>
            </a:r>
            <a:r>
              <a:rPr lang="zh-CN" altLang="en-US" b="1" i="0">
                <a:solidFill>
                  <a:srgbClr val="FF3300"/>
                </a:solidFill>
              </a:rPr>
              <a:t>1 </a:t>
            </a:r>
            <a:r>
              <a:rPr lang="en-US" altLang="zh-CN" b="1" i="0">
                <a:solidFill>
                  <a:srgbClr val="FF3300"/>
                </a:solidFill>
              </a:rPr>
              <a:t>×</a:t>
            </a:r>
            <a:r>
              <a:rPr lang="zh-CN" altLang="en-US" b="1" i="0">
                <a:solidFill>
                  <a:srgbClr val="FF3300"/>
                </a:solidFill>
              </a:rPr>
              <a:t> </a:t>
            </a:r>
            <a:r>
              <a:rPr lang="en-US" altLang="zh-CN" b="1">
                <a:solidFill>
                  <a:srgbClr val="FF3300"/>
                </a:solidFill>
              </a:rPr>
              <a:t>m</a:t>
            </a:r>
            <a:r>
              <a:rPr lang="en-US" altLang="zh-CN" b="1" i="0" baseline="-30000">
                <a:solidFill>
                  <a:srgbClr val="FF3300"/>
                </a:solidFill>
              </a:rPr>
              <a:t>n</a:t>
            </a:r>
            <a:r>
              <a:rPr lang="zh-CN" altLang="en-US" b="1" i="0"/>
              <a:t>两者中较小的数值。 </a:t>
            </a:r>
          </a:p>
        </p:txBody>
      </p:sp>
      <p:sp>
        <p:nvSpPr>
          <p:cNvPr id="64520" name="Text Box 8"/>
          <p:cNvSpPr txBox="1">
            <a:spLocks noChangeArrowheads="1"/>
          </p:cNvSpPr>
          <p:nvPr/>
        </p:nvSpPr>
        <p:spPr bwMode="auto">
          <a:xfrm>
            <a:off x="627216" y="778074"/>
            <a:ext cx="761706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dirty="0">
                <a:latin typeface="宋体" pitchFamily="2" charset="-122"/>
              </a:rPr>
              <a:t>    </a:t>
            </a:r>
            <a:r>
              <a:rPr lang="en-US" altLang="zh-CN" b="1" i="0" dirty="0">
                <a:solidFill>
                  <a:srgbClr val="FF3300"/>
                </a:solidFill>
                <a:cs typeface="Times New Roman" pitchFamily="18" charset="0"/>
              </a:rPr>
              <a:t>Δ</a:t>
            </a:r>
            <a:r>
              <a:rPr lang="en-US" altLang="zh-CN" b="1" dirty="0">
                <a:solidFill>
                  <a:srgbClr val="FF3300"/>
                </a:solidFill>
                <a:cs typeface="Times New Roman" pitchFamily="18" charset="0"/>
              </a:rPr>
              <a:t>F</a:t>
            </a:r>
            <a:r>
              <a:rPr lang="en-US" altLang="zh-CN" b="1" baseline="-25000" dirty="0">
                <a:solidFill>
                  <a:srgbClr val="FF3300"/>
                </a:solidFill>
                <a:cs typeface="Times New Roman" pitchFamily="18" charset="0"/>
              </a:rPr>
              <a:t>β</a:t>
            </a:r>
            <a:r>
              <a:rPr lang="zh-CN" altLang="en-US" b="1" i="0" dirty="0"/>
              <a:t>是指</a:t>
            </a:r>
            <a:r>
              <a:rPr lang="zh-CN" altLang="en-US" b="1" i="0" dirty="0">
                <a:latin typeface="宋体" pitchFamily="2" charset="-122"/>
              </a:rPr>
              <a:t>在</a:t>
            </a:r>
            <a:r>
              <a:rPr lang="zh-CN" altLang="en-US" b="1" i="0" dirty="0"/>
              <a:t>计值范围</a:t>
            </a:r>
            <a:r>
              <a:rPr lang="en-US" altLang="zh-CN" b="1" dirty="0">
                <a:solidFill>
                  <a:srgbClr val="FF3300"/>
                </a:solidFill>
              </a:rPr>
              <a:t>L</a:t>
            </a:r>
            <a:r>
              <a:rPr lang="en-US" altLang="zh-CN" b="1" i="0" baseline="-25000" dirty="0">
                <a:solidFill>
                  <a:srgbClr val="FF3300"/>
                </a:solidFill>
                <a:cs typeface="Times New Roman" pitchFamily="18" charset="0"/>
              </a:rPr>
              <a:t>β</a:t>
            </a:r>
            <a:r>
              <a:rPr lang="zh-CN" altLang="en-US" b="1" i="0" dirty="0"/>
              <a:t>内，</a:t>
            </a:r>
            <a:r>
              <a:rPr lang="zh-CN" altLang="en-US" b="1" i="0" dirty="0">
                <a:latin typeface="宋体" pitchFamily="2" charset="-122"/>
              </a:rPr>
              <a:t>端面基圆切线方向上的</a:t>
            </a:r>
            <a:r>
              <a:rPr lang="zh-CN" altLang="en-US" b="1" i="0" dirty="0">
                <a:solidFill>
                  <a:srgbClr val="FF3300"/>
                </a:solidFill>
                <a:latin typeface="宋体" pitchFamily="2" charset="-122"/>
              </a:rPr>
              <a:t>实际螺旋线对设计螺旋线的偏离量</a:t>
            </a:r>
            <a:r>
              <a:rPr lang="zh-CN" altLang="en-US" b="1" i="0" dirty="0">
                <a:latin typeface="宋体" pitchFamily="2" charset="-122"/>
              </a:rPr>
              <a:t>(</a:t>
            </a:r>
            <a:r>
              <a:rPr lang="zh-CN" altLang="en-US" b="1" i="0" dirty="0"/>
              <a:t>图</a:t>
            </a:r>
            <a:r>
              <a:rPr lang="en-US" altLang="zh-CN" b="1" i="0" dirty="0"/>
              <a:t>10.6</a:t>
            </a:r>
            <a:r>
              <a:rPr lang="en-US" altLang="zh-CN" b="1" i="0" dirty="0">
                <a:latin typeface="宋体" pitchFamily="2" charset="-122"/>
              </a:rPr>
              <a:t> )</a:t>
            </a:r>
            <a:r>
              <a:rPr lang="zh-CN" altLang="en-US" b="1" i="0" dirty="0">
                <a:latin typeface="宋体" pitchFamily="2" charset="-122"/>
              </a:rPr>
              <a:t>。</a:t>
            </a:r>
            <a:r>
              <a:rPr lang="zh-CN" altLang="en-US" b="1" i="0" dirty="0"/>
              <a:t>  </a:t>
            </a:r>
          </a:p>
        </p:txBody>
      </p:sp>
      <p:sp>
        <p:nvSpPr>
          <p:cNvPr id="64521" name="Rectangle 9"/>
          <p:cNvSpPr>
            <a:spLocks noChangeArrowheads="1"/>
          </p:cNvSpPr>
          <p:nvPr/>
        </p:nvSpPr>
        <p:spPr bwMode="auto">
          <a:xfrm>
            <a:off x="1278292" y="365264"/>
            <a:ext cx="6084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i="0" dirty="0">
                <a:latin typeface="宋体" pitchFamily="2" charset="-122"/>
              </a:rPr>
              <a:t>螺旋线总偏差</a:t>
            </a:r>
            <a:r>
              <a:rPr lang="en-US" altLang="zh-CN" b="1" i="0" dirty="0">
                <a:cs typeface="Times New Roman" pitchFamily="18" charset="0"/>
              </a:rPr>
              <a:t>Δ</a:t>
            </a:r>
            <a:r>
              <a:rPr lang="en-US" altLang="zh-CN" b="1" dirty="0">
                <a:cs typeface="Times New Roman" pitchFamily="18" charset="0"/>
              </a:rPr>
              <a:t>F</a:t>
            </a:r>
            <a:r>
              <a:rPr lang="en-US" altLang="zh-CN" b="1" i="0" baseline="-25000" dirty="0">
                <a:cs typeface="Times New Roman" pitchFamily="18" charset="0"/>
              </a:rPr>
              <a:t>β</a:t>
            </a:r>
            <a:r>
              <a:rPr lang="zh-CN" altLang="en-US" b="1" i="0" dirty="0"/>
              <a:t>(允许值</a:t>
            </a:r>
            <a:r>
              <a:rPr lang="en-US" altLang="zh-CN" b="1" dirty="0">
                <a:cs typeface="Times New Roman" pitchFamily="18" charset="0"/>
              </a:rPr>
              <a:t>F</a:t>
            </a:r>
            <a:r>
              <a:rPr lang="en-US" altLang="zh-CN" b="1" i="0" baseline="-25000" dirty="0">
                <a:cs typeface="Times New Roman" pitchFamily="18" charset="0"/>
              </a:rPr>
              <a:t>β</a:t>
            </a:r>
            <a:r>
              <a:rPr lang="zh-CN" altLang="en-US" b="1" i="0" dirty="0"/>
              <a:t>)</a:t>
            </a:r>
            <a:r>
              <a:rPr lang="zh-CN" altLang="en-US" b="1" i="0" dirty="0">
                <a:latin typeface="宋体" pitchFamily="2" charset="-122"/>
              </a:rPr>
              <a:t>：</a:t>
            </a:r>
          </a:p>
        </p:txBody>
      </p:sp>
      <p:sp>
        <p:nvSpPr>
          <p:cNvPr id="64523" name="Rectangle 11"/>
          <p:cNvSpPr>
            <a:spLocks noChangeArrowheads="1"/>
          </p:cNvSpPr>
          <p:nvPr/>
        </p:nvSpPr>
        <p:spPr bwMode="auto">
          <a:xfrm>
            <a:off x="952500" y="5048250"/>
            <a:ext cx="526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i="0"/>
              <a:t>图中</a:t>
            </a:r>
            <a:r>
              <a:rPr lang="en-US" altLang="zh-CN" b="1">
                <a:solidFill>
                  <a:srgbClr val="FF3300"/>
                </a:solidFill>
              </a:rPr>
              <a:t>L</a:t>
            </a:r>
            <a:r>
              <a:rPr lang="en-US" altLang="zh-CN" b="1" i="0" baseline="-25000">
                <a:solidFill>
                  <a:srgbClr val="FF3300"/>
                </a:solidFill>
                <a:cs typeface="Times New Roman" pitchFamily="18" charset="0"/>
              </a:rPr>
              <a:t>β</a:t>
            </a:r>
            <a:r>
              <a:rPr lang="en-US" altLang="zh-CN" b="1" i="0" baseline="-25000">
                <a:cs typeface="Times New Roman" pitchFamily="18" charset="0"/>
              </a:rPr>
              <a:t> </a:t>
            </a:r>
            <a:r>
              <a:rPr lang="zh-CN" altLang="en-US" b="1" i="0"/>
              <a:t>为计值范围为：</a:t>
            </a:r>
          </a:p>
        </p:txBody>
      </p:sp>
      <p:pic>
        <p:nvPicPr>
          <p:cNvPr id="64533"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9063" y="2068513"/>
            <a:ext cx="5964237" cy="292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34" name="AutoShape 22"/>
          <p:cNvSpPr>
            <a:spLocks noChangeArrowheads="1"/>
          </p:cNvSpPr>
          <p:nvPr/>
        </p:nvSpPr>
        <p:spPr bwMode="auto">
          <a:xfrm>
            <a:off x="6437313" y="2392363"/>
            <a:ext cx="1751012" cy="1054100"/>
          </a:xfrm>
          <a:prstGeom prst="wedgeEllipseCallout">
            <a:avLst>
              <a:gd name="adj1" fmla="val -121259"/>
              <a:gd name="adj2" fmla="val 68977"/>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b="1" i="0"/>
              <a:t>设计螺 </a:t>
            </a:r>
          </a:p>
          <a:p>
            <a:r>
              <a:rPr lang="zh-CN" altLang="en-US" b="1" i="0"/>
              <a:t>  旋线</a:t>
            </a:r>
          </a:p>
        </p:txBody>
      </p:sp>
      <p:sp>
        <p:nvSpPr>
          <p:cNvPr id="64535" name="AutoShape 23"/>
          <p:cNvSpPr>
            <a:spLocks noChangeArrowheads="1"/>
          </p:cNvSpPr>
          <p:nvPr/>
        </p:nvSpPr>
        <p:spPr bwMode="auto">
          <a:xfrm>
            <a:off x="1576388" y="1781175"/>
            <a:ext cx="2427287" cy="546100"/>
          </a:xfrm>
          <a:prstGeom prst="wedgeRoundRectCallout">
            <a:avLst>
              <a:gd name="adj1" fmla="val 63995"/>
              <a:gd name="adj2" fmla="val 144185"/>
              <a:gd name="adj3" fmla="val 16667"/>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b="1" i="0"/>
              <a:t>实际螺旋线</a:t>
            </a:r>
          </a:p>
        </p:txBody>
      </p:sp>
      <p:sp>
        <p:nvSpPr>
          <p:cNvPr id="64536" name="Line 24"/>
          <p:cNvSpPr>
            <a:spLocks noChangeShapeType="1"/>
          </p:cNvSpPr>
          <p:nvPr/>
        </p:nvSpPr>
        <p:spPr bwMode="auto">
          <a:xfrm flipV="1">
            <a:off x="2894013" y="4540250"/>
            <a:ext cx="3668712" cy="20638"/>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4537" name="Line 25"/>
          <p:cNvSpPr>
            <a:spLocks noChangeShapeType="1"/>
          </p:cNvSpPr>
          <p:nvPr/>
        </p:nvSpPr>
        <p:spPr bwMode="auto">
          <a:xfrm>
            <a:off x="1724025" y="2676525"/>
            <a:ext cx="0" cy="1000125"/>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21"/>
                                        </p:tgtEl>
                                        <p:attrNameLst>
                                          <p:attrName>style.visibility</p:attrName>
                                        </p:attrNameLst>
                                      </p:cBhvr>
                                      <p:to>
                                        <p:strVal val="visible"/>
                                      </p:to>
                                    </p:set>
                                    <p:animEffect transition="in" filter="wipe(left)">
                                      <p:cBhvr>
                                        <p:cTn id="7" dur="300"/>
                                        <p:tgtEl>
                                          <p:spTgt spid="645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4520"/>
                                        </p:tgtEl>
                                        <p:attrNameLst>
                                          <p:attrName>style.visibility</p:attrName>
                                        </p:attrNameLst>
                                      </p:cBhvr>
                                      <p:to>
                                        <p:strVal val="visible"/>
                                      </p:to>
                                    </p:set>
                                    <p:animEffect transition="in" filter="wipe(left)">
                                      <p:cBhvr>
                                        <p:cTn id="12" dur="300"/>
                                        <p:tgtEl>
                                          <p:spTgt spid="645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64533"/>
                                        </p:tgtEl>
                                        <p:attrNameLst>
                                          <p:attrName>style.visibility</p:attrName>
                                        </p:attrNameLst>
                                      </p:cBhvr>
                                      <p:to>
                                        <p:strVal val="visible"/>
                                      </p:to>
                                    </p:set>
                                    <p:anim calcmode="lin" valueType="num">
                                      <p:cBhvr additive="base">
                                        <p:cTn id="17" dur="500" fill="hold"/>
                                        <p:tgtEl>
                                          <p:spTgt spid="64533"/>
                                        </p:tgtEl>
                                        <p:attrNameLst>
                                          <p:attrName>ppt_x</p:attrName>
                                        </p:attrNameLst>
                                      </p:cBhvr>
                                      <p:tavLst>
                                        <p:tav tm="0">
                                          <p:val>
                                            <p:strVal val="1+#ppt_w/2"/>
                                          </p:val>
                                        </p:tav>
                                        <p:tav tm="100000">
                                          <p:val>
                                            <p:strVal val="#ppt_x"/>
                                          </p:val>
                                        </p:tav>
                                      </p:tavLst>
                                    </p:anim>
                                    <p:anim calcmode="lin" valueType="num">
                                      <p:cBhvr additive="base">
                                        <p:cTn id="18" dur="500" fill="hold"/>
                                        <p:tgtEl>
                                          <p:spTgt spid="6453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64535"/>
                                        </p:tgtEl>
                                        <p:attrNameLst>
                                          <p:attrName>style.visibility</p:attrName>
                                        </p:attrNameLst>
                                      </p:cBhvr>
                                      <p:to>
                                        <p:strVal val="visible"/>
                                      </p:to>
                                    </p:set>
                                    <p:anim calcmode="lin" valueType="num">
                                      <p:cBhvr>
                                        <p:cTn id="23" dur="500" fill="hold"/>
                                        <p:tgtEl>
                                          <p:spTgt spid="64535"/>
                                        </p:tgtEl>
                                        <p:attrNameLst>
                                          <p:attrName>ppt_x</p:attrName>
                                        </p:attrNameLst>
                                      </p:cBhvr>
                                      <p:tavLst>
                                        <p:tav tm="0">
                                          <p:val>
                                            <p:strVal val="#ppt_x-#ppt_w/2"/>
                                          </p:val>
                                        </p:tav>
                                        <p:tav tm="100000">
                                          <p:val>
                                            <p:strVal val="#ppt_x"/>
                                          </p:val>
                                        </p:tav>
                                      </p:tavLst>
                                    </p:anim>
                                    <p:anim calcmode="lin" valueType="num">
                                      <p:cBhvr>
                                        <p:cTn id="24" dur="500" fill="hold"/>
                                        <p:tgtEl>
                                          <p:spTgt spid="64535"/>
                                        </p:tgtEl>
                                        <p:attrNameLst>
                                          <p:attrName>ppt_y</p:attrName>
                                        </p:attrNameLst>
                                      </p:cBhvr>
                                      <p:tavLst>
                                        <p:tav tm="0">
                                          <p:val>
                                            <p:strVal val="#ppt_y"/>
                                          </p:val>
                                        </p:tav>
                                        <p:tav tm="100000">
                                          <p:val>
                                            <p:strVal val="#ppt_y"/>
                                          </p:val>
                                        </p:tav>
                                      </p:tavLst>
                                    </p:anim>
                                    <p:anim calcmode="lin" valueType="num">
                                      <p:cBhvr>
                                        <p:cTn id="25" dur="500" fill="hold"/>
                                        <p:tgtEl>
                                          <p:spTgt spid="64535"/>
                                        </p:tgtEl>
                                        <p:attrNameLst>
                                          <p:attrName>ppt_w</p:attrName>
                                        </p:attrNameLst>
                                      </p:cBhvr>
                                      <p:tavLst>
                                        <p:tav tm="0">
                                          <p:val>
                                            <p:fltVal val="0"/>
                                          </p:val>
                                        </p:tav>
                                        <p:tav tm="100000">
                                          <p:val>
                                            <p:strVal val="#ppt_w"/>
                                          </p:val>
                                        </p:tav>
                                      </p:tavLst>
                                    </p:anim>
                                    <p:anim calcmode="lin" valueType="num">
                                      <p:cBhvr>
                                        <p:cTn id="26" dur="500" fill="hold"/>
                                        <p:tgtEl>
                                          <p:spTgt spid="64535"/>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2" fill="hold" grpId="0" nodeType="clickEffect">
                                  <p:stCondLst>
                                    <p:cond delay="0"/>
                                  </p:stCondLst>
                                  <p:childTnLst>
                                    <p:set>
                                      <p:cBhvr>
                                        <p:cTn id="30" dur="1" fill="hold">
                                          <p:stCondLst>
                                            <p:cond delay="0"/>
                                          </p:stCondLst>
                                        </p:cTn>
                                        <p:tgtEl>
                                          <p:spTgt spid="64534"/>
                                        </p:tgtEl>
                                        <p:attrNameLst>
                                          <p:attrName>style.visibility</p:attrName>
                                        </p:attrNameLst>
                                      </p:cBhvr>
                                      <p:to>
                                        <p:strVal val="visible"/>
                                      </p:to>
                                    </p:set>
                                    <p:anim calcmode="lin" valueType="num">
                                      <p:cBhvr>
                                        <p:cTn id="31" dur="500" fill="hold"/>
                                        <p:tgtEl>
                                          <p:spTgt spid="64534"/>
                                        </p:tgtEl>
                                        <p:attrNameLst>
                                          <p:attrName>ppt_x</p:attrName>
                                        </p:attrNameLst>
                                      </p:cBhvr>
                                      <p:tavLst>
                                        <p:tav tm="0">
                                          <p:val>
                                            <p:strVal val="#ppt_x+#ppt_w/2"/>
                                          </p:val>
                                        </p:tav>
                                        <p:tav tm="100000">
                                          <p:val>
                                            <p:strVal val="#ppt_x"/>
                                          </p:val>
                                        </p:tav>
                                      </p:tavLst>
                                    </p:anim>
                                    <p:anim calcmode="lin" valueType="num">
                                      <p:cBhvr>
                                        <p:cTn id="32" dur="500" fill="hold"/>
                                        <p:tgtEl>
                                          <p:spTgt spid="64534"/>
                                        </p:tgtEl>
                                        <p:attrNameLst>
                                          <p:attrName>ppt_y</p:attrName>
                                        </p:attrNameLst>
                                      </p:cBhvr>
                                      <p:tavLst>
                                        <p:tav tm="0">
                                          <p:val>
                                            <p:strVal val="#ppt_y"/>
                                          </p:val>
                                        </p:tav>
                                        <p:tav tm="100000">
                                          <p:val>
                                            <p:strVal val="#ppt_y"/>
                                          </p:val>
                                        </p:tav>
                                      </p:tavLst>
                                    </p:anim>
                                    <p:anim calcmode="lin" valueType="num">
                                      <p:cBhvr>
                                        <p:cTn id="33" dur="500" fill="hold"/>
                                        <p:tgtEl>
                                          <p:spTgt spid="64534"/>
                                        </p:tgtEl>
                                        <p:attrNameLst>
                                          <p:attrName>ppt_w</p:attrName>
                                        </p:attrNameLst>
                                      </p:cBhvr>
                                      <p:tavLst>
                                        <p:tav tm="0">
                                          <p:val>
                                            <p:fltVal val="0"/>
                                          </p:val>
                                        </p:tav>
                                        <p:tav tm="100000">
                                          <p:val>
                                            <p:strVal val="#ppt_w"/>
                                          </p:val>
                                        </p:tav>
                                      </p:tavLst>
                                    </p:anim>
                                    <p:anim calcmode="lin" valueType="num">
                                      <p:cBhvr>
                                        <p:cTn id="34" dur="500" fill="hold"/>
                                        <p:tgtEl>
                                          <p:spTgt spid="64534"/>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64536"/>
                                        </p:tgtEl>
                                        <p:attrNameLst>
                                          <p:attrName>style.visibility</p:attrName>
                                        </p:attrNameLst>
                                      </p:cBhvr>
                                      <p:to>
                                        <p:strVal val="visible"/>
                                      </p:to>
                                    </p:set>
                                    <p:anim calcmode="lin" valueType="num">
                                      <p:cBhvr>
                                        <p:cTn id="39" dur="500" fill="hold"/>
                                        <p:tgtEl>
                                          <p:spTgt spid="64536"/>
                                        </p:tgtEl>
                                        <p:attrNameLst>
                                          <p:attrName>ppt_x</p:attrName>
                                        </p:attrNameLst>
                                      </p:cBhvr>
                                      <p:tavLst>
                                        <p:tav tm="0">
                                          <p:val>
                                            <p:strVal val="#ppt_x-#ppt_w/2"/>
                                          </p:val>
                                        </p:tav>
                                        <p:tav tm="100000">
                                          <p:val>
                                            <p:strVal val="#ppt_x"/>
                                          </p:val>
                                        </p:tav>
                                      </p:tavLst>
                                    </p:anim>
                                    <p:anim calcmode="lin" valueType="num">
                                      <p:cBhvr>
                                        <p:cTn id="40" dur="500" fill="hold"/>
                                        <p:tgtEl>
                                          <p:spTgt spid="64536"/>
                                        </p:tgtEl>
                                        <p:attrNameLst>
                                          <p:attrName>ppt_y</p:attrName>
                                        </p:attrNameLst>
                                      </p:cBhvr>
                                      <p:tavLst>
                                        <p:tav tm="0">
                                          <p:val>
                                            <p:strVal val="#ppt_y"/>
                                          </p:val>
                                        </p:tav>
                                        <p:tav tm="100000">
                                          <p:val>
                                            <p:strVal val="#ppt_y"/>
                                          </p:val>
                                        </p:tav>
                                      </p:tavLst>
                                    </p:anim>
                                    <p:anim calcmode="lin" valueType="num">
                                      <p:cBhvr>
                                        <p:cTn id="41" dur="500" fill="hold"/>
                                        <p:tgtEl>
                                          <p:spTgt spid="64536"/>
                                        </p:tgtEl>
                                        <p:attrNameLst>
                                          <p:attrName>ppt_w</p:attrName>
                                        </p:attrNameLst>
                                      </p:cBhvr>
                                      <p:tavLst>
                                        <p:tav tm="0">
                                          <p:val>
                                            <p:fltVal val="0"/>
                                          </p:val>
                                        </p:tav>
                                        <p:tav tm="100000">
                                          <p:val>
                                            <p:strVal val="#ppt_w"/>
                                          </p:val>
                                        </p:tav>
                                      </p:tavLst>
                                    </p:anim>
                                    <p:anim calcmode="lin" valueType="num">
                                      <p:cBhvr>
                                        <p:cTn id="42" dur="500" fill="hold"/>
                                        <p:tgtEl>
                                          <p:spTgt spid="64536"/>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64537"/>
                                        </p:tgtEl>
                                        <p:attrNameLst>
                                          <p:attrName>style.visibility</p:attrName>
                                        </p:attrNameLst>
                                      </p:cBhvr>
                                      <p:to>
                                        <p:strVal val="visible"/>
                                      </p:to>
                                    </p:set>
                                    <p:animEffect transition="in" filter="barn(outHorizontal)">
                                      <p:cBhvr>
                                        <p:cTn id="47" dur="500"/>
                                        <p:tgtEl>
                                          <p:spTgt spid="6453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64523"/>
                                        </p:tgtEl>
                                        <p:attrNameLst>
                                          <p:attrName>style.visibility</p:attrName>
                                        </p:attrNameLst>
                                      </p:cBhvr>
                                      <p:to>
                                        <p:strVal val="visible"/>
                                      </p:to>
                                    </p:set>
                                    <p:animEffect transition="in" filter="wipe(left)">
                                      <p:cBhvr>
                                        <p:cTn id="52" dur="300"/>
                                        <p:tgtEl>
                                          <p:spTgt spid="6452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64516"/>
                                        </p:tgtEl>
                                        <p:attrNameLst>
                                          <p:attrName>style.visibility</p:attrName>
                                        </p:attrNameLst>
                                      </p:cBhvr>
                                      <p:to>
                                        <p:strVal val="visible"/>
                                      </p:to>
                                    </p:set>
                                    <p:animEffect transition="in" filter="wipe(left)">
                                      <p:cBhvr>
                                        <p:cTn id="57" dur="300"/>
                                        <p:tgtEl>
                                          <p:spTgt spid="64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utoUpdateAnimBg="0"/>
      <p:bldP spid="64520" grpId="0" autoUpdateAnimBg="0"/>
      <p:bldP spid="64521" grpId="0" autoUpdateAnimBg="0"/>
      <p:bldP spid="64523" grpId="0" autoUpdateAnimBg="0"/>
      <p:bldP spid="64534" grpId="0" animBg="1" autoUpdateAnimBg="0"/>
      <p:bldP spid="64535" grpId="0" animBg="1" autoUpdateAnimBg="0"/>
      <p:bldP spid="64536" grpId="0" animBg="1"/>
      <p:bldP spid="6453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5"/>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F4FE46D6-5E0E-4F34-931B-BF760CC80063}" type="slidenum">
              <a:rPr kumimoji="0" lang="zh-CN" altLang="en-US" sz="2000" i="0" smtClean="0">
                <a:solidFill>
                  <a:srgbClr val="0000FF"/>
                </a:solidFill>
              </a:rPr>
              <a:pPr eaLnBrk="1" hangingPunct="1"/>
              <a:t>24</a:t>
            </a:fld>
            <a:endParaRPr kumimoji="0" lang="en-US" altLang="zh-CN" sz="2000" i="0" smtClean="0">
              <a:solidFill>
                <a:srgbClr val="0000FF"/>
              </a:solidFill>
            </a:endParaRPr>
          </a:p>
        </p:txBody>
      </p:sp>
      <p:sp>
        <p:nvSpPr>
          <p:cNvPr id="79876" name="Text Box 1028"/>
          <p:cNvSpPr txBox="1">
            <a:spLocks noChangeArrowheads="1"/>
          </p:cNvSpPr>
          <p:nvPr/>
        </p:nvSpPr>
        <p:spPr bwMode="auto">
          <a:xfrm>
            <a:off x="466388" y="554478"/>
            <a:ext cx="8100564"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50000"/>
              </a:lnSpc>
            </a:pPr>
            <a:r>
              <a:rPr lang="zh-CN" altLang="en-US" b="1" i="0" dirty="0"/>
              <a:t>            </a:t>
            </a:r>
            <a:r>
              <a:rPr lang="zh-CN" altLang="en-US" sz="3200" b="1" i="0" dirty="0"/>
              <a:t>评定时螺旋线总偏差</a:t>
            </a:r>
            <a:r>
              <a:rPr lang="en-US" altLang="zh-CN" sz="3200" b="1" i="0" dirty="0"/>
              <a:t>Δ</a:t>
            </a:r>
            <a:r>
              <a:rPr lang="en-US" altLang="zh-CN" sz="3200" b="1" dirty="0"/>
              <a:t>F</a:t>
            </a:r>
            <a:r>
              <a:rPr lang="en-US" altLang="zh-CN" sz="3200" b="1" i="0" baseline="-25000" dirty="0"/>
              <a:t>β</a:t>
            </a:r>
            <a:r>
              <a:rPr lang="zh-CN" altLang="en-US" sz="3200" dirty="0"/>
              <a:t> </a:t>
            </a:r>
            <a:r>
              <a:rPr lang="zh-CN" altLang="en-US" sz="3200" b="1" i="0" dirty="0"/>
              <a:t>，应在被测齿轮圆周上均布地测量三个轮齿或更多的轮齿左、右齿面的</a:t>
            </a:r>
            <a:r>
              <a:rPr lang="en-US" altLang="zh-CN" sz="3200" b="1" dirty="0"/>
              <a:t>ΔF</a:t>
            </a:r>
            <a:r>
              <a:rPr lang="en-US" altLang="zh-CN" sz="3200" b="1" i="0" baseline="-25000" dirty="0"/>
              <a:t>β </a:t>
            </a:r>
            <a:r>
              <a:rPr lang="zh-CN" altLang="en-US" sz="3200" b="1" i="0" baseline="-25000" dirty="0"/>
              <a:t>，</a:t>
            </a:r>
            <a:r>
              <a:rPr lang="zh-CN" altLang="en-US" sz="3200" b="1" i="0" dirty="0"/>
              <a:t>其中  </a:t>
            </a:r>
            <a:r>
              <a:rPr lang="en-US" altLang="zh-CN" sz="3200" b="1" dirty="0"/>
              <a:t>ΔF</a:t>
            </a:r>
            <a:r>
              <a:rPr lang="en-US" altLang="zh-CN" sz="3200" b="1" i="0" baseline="-25000" dirty="0"/>
              <a:t>βmax</a:t>
            </a:r>
            <a:r>
              <a:rPr lang="zh-CN" altLang="en-US" sz="3200" b="1" i="0" dirty="0"/>
              <a:t>为被测齿轮的螺旋线总偏差</a:t>
            </a:r>
            <a:r>
              <a:rPr lang="en-US" altLang="zh-CN" sz="3200" b="1" i="0" dirty="0"/>
              <a:t>Δ</a:t>
            </a:r>
            <a:r>
              <a:rPr lang="en-US" altLang="zh-CN" sz="3200" b="1" dirty="0"/>
              <a:t>F</a:t>
            </a:r>
            <a:r>
              <a:rPr lang="en-US" altLang="zh-CN" sz="3200" b="1" i="0" baseline="-25000" dirty="0"/>
              <a:t>β</a:t>
            </a:r>
            <a:r>
              <a:rPr lang="zh-CN" altLang="en-US" sz="3200" dirty="0"/>
              <a:t> 。</a:t>
            </a:r>
            <a:endParaRPr lang="zh-CN" altLang="en-US" sz="3200" b="1" i="0" dirty="0"/>
          </a:p>
        </p:txBody>
      </p:sp>
      <p:graphicFrame>
        <p:nvGraphicFramePr>
          <p:cNvPr id="79877" name="Object 1029"/>
          <p:cNvGraphicFramePr>
            <a:graphicFrameLocks noChangeAspect="1"/>
          </p:cNvGraphicFramePr>
          <p:nvPr>
            <p:extLst>
              <p:ext uri="{D42A27DB-BD31-4B8C-83A1-F6EECF244321}">
                <p14:modId xmlns:p14="http://schemas.microsoft.com/office/powerpoint/2010/main" val="164801463"/>
              </p:ext>
            </p:extLst>
          </p:nvPr>
        </p:nvGraphicFramePr>
        <p:xfrm>
          <a:off x="822780" y="3593566"/>
          <a:ext cx="6510175" cy="1235973"/>
        </p:xfrm>
        <a:graphic>
          <a:graphicData uri="http://schemas.openxmlformats.org/presentationml/2006/ole">
            <mc:AlternateContent xmlns:mc="http://schemas.openxmlformats.org/markup-compatibility/2006">
              <mc:Choice xmlns:v="urn:schemas-microsoft-com:vml" Requires="v">
                <p:oleObj spid="_x0000_s25624" name="公式" r:id="rId3" imgW="1269449" imgH="241195" progId="Equation.3">
                  <p:embed/>
                </p:oleObj>
              </mc:Choice>
              <mc:Fallback>
                <p:oleObj name="公式" r:id="rId3" imgW="1269449" imgH="241195" progId="Equation.3">
                  <p:embed/>
                  <p:pic>
                    <p:nvPicPr>
                      <p:cNvPr id="0" name="Object 10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780" y="3593566"/>
                        <a:ext cx="6510175" cy="1235973"/>
                      </a:xfrm>
                      <a:prstGeom prst="rect">
                        <a:avLst/>
                      </a:prstGeom>
                      <a:solidFill>
                        <a:schemeClr val="accent1"/>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strips(downLeft)">
                                      <p:cBhvr>
                                        <p:cTn id="7" dur="500"/>
                                        <p:tgtEl>
                                          <p:spTgt spid="798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9877"/>
                                        </p:tgtEl>
                                        <p:attrNameLst>
                                          <p:attrName>style.visibility</p:attrName>
                                        </p:attrNameLst>
                                      </p:cBhvr>
                                      <p:to>
                                        <p:strVal val="visible"/>
                                      </p:to>
                                    </p:set>
                                    <p:animEffect transition="in" filter="checkerboard(across)">
                                      <p:cBhvr>
                                        <p:cTn id="12" dur="500"/>
                                        <p:tgtEl>
                                          <p:spTgt spid="79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86A5DC4F-8D0B-4D8E-B190-8A409F632398}" type="slidenum">
              <a:rPr kumimoji="0" lang="zh-CN" altLang="en-US" sz="2000" i="0" smtClean="0">
                <a:solidFill>
                  <a:srgbClr val="0000FF"/>
                </a:solidFill>
              </a:rPr>
              <a:pPr eaLnBrk="1" hangingPunct="1"/>
              <a:t>25</a:t>
            </a:fld>
            <a:endParaRPr kumimoji="0" lang="en-US" altLang="zh-CN" sz="2000" i="0" smtClean="0">
              <a:solidFill>
                <a:srgbClr val="0000FF"/>
              </a:solidFill>
            </a:endParaRPr>
          </a:p>
        </p:txBody>
      </p:sp>
      <p:sp>
        <p:nvSpPr>
          <p:cNvPr id="11266" name="Text Box 2"/>
          <p:cNvSpPr txBox="1">
            <a:spLocks noChangeArrowheads="1"/>
          </p:cNvSpPr>
          <p:nvPr/>
        </p:nvSpPr>
        <p:spPr bwMode="auto">
          <a:xfrm>
            <a:off x="864565" y="375852"/>
            <a:ext cx="45831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 4. </a:t>
            </a:r>
            <a:r>
              <a:rPr lang="zh-CN" altLang="en-US" b="1" i="0" dirty="0">
                <a:latin typeface="宋体" pitchFamily="2" charset="-122"/>
              </a:rPr>
              <a:t>齿轮侧隙的必检参数</a:t>
            </a:r>
            <a:r>
              <a:rPr lang="zh-CN" altLang="en-US" b="1" i="0" dirty="0"/>
              <a:t> </a:t>
            </a:r>
          </a:p>
        </p:txBody>
      </p:sp>
      <p:sp>
        <p:nvSpPr>
          <p:cNvPr id="11267" name="Text Box 3"/>
          <p:cNvSpPr txBox="1">
            <a:spLocks noChangeArrowheads="1"/>
          </p:cNvSpPr>
          <p:nvPr/>
        </p:nvSpPr>
        <p:spPr bwMode="auto">
          <a:xfrm>
            <a:off x="1026929" y="801302"/>
            <a:ext cx="7810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just" eaLnBrk="1" hangingPunct="1">
              <a:spcBef>
                <a:spcPct val="50000"/>
              </a:spcBef>
            </a:pPr>
            <a:r>
              <a:rPr lang="zh-CN" altLang="en-US" b="1" i="0" dirty="0"/>
              <a:t>(1) </a:t>
            </a:r>
            <a:r>
              <a:rPr lang="zh-CN" altLang="en-US" b="1" i="0" dirty="0">
                <a:latin typeface="宋体" pitchFamily="2" charset="-122"/>
              </a:rPr>
              <a:t>齿厚偏差</a:t>
            </a:r>
            <a:r>
              <a:rPr lang="en-US" altLang="zh-CN" b="1" i="0" dirty="0" err="1">
                <a:cs typeface="Times New Roman" pitchFamily="18" charset="0"/>
              </a:rPr>
              <a:t>Δ</a:t>
            </a:r>
            <a:r>
              <a:rPr lang="en-US" altLang="zh-CN" b="1" dirty="0" err="1">
                <a:cs typeface="Times New Roman" pitchFamily="18" charset="0"/>
              </a:rPr>
              <a:t>E</a:t>
            </a:r>
            <a:r>
              <a:rPr lang="en-US" altLang="zh-CN" b="1" i="0" baseline="-25000" dirty="0" err="1">
                <a:cs typeface="Times New Roman" pitchFamily="18" charset="0"/>
              </a:rPr>
              <a:t>sn</a:t>
            </a:r>
            <a:r>
              <a:rPr lang="zh-CN" altLang="en-US" b="1" i="0" dirty="0"/>
              <a:t>(上偏差</a:t>
            </a:r>
            <a:r>
              <a:rPr lang="en-US" altLang="zh-CN" b="1" dirty="0" err="1">
                <a:cs typeface="Times New Roman" pitchFamily="18" charset="0"/>
              </a:rPr>
              <a:t>E</a:t>
            </a:r>
            <a:r>
              <a:rPr lang="en-US" altLang="zh-CN" b="1" i="0" baseline="-25000" dirty="0" err="1">
                <a:cs typeface="Times New Roman" pitchFamily="18" charset="0"/>
              </a:rPr>
              <a:t>sns</a:t>
            </a:r>
            <a:r>
              <a:rPr lang="zh-CN" altLang="en-US" b="1" i="0" dirty="0">
                <a:latin typeface="宋体" pitchFamily="2" charset="-122"/>
              </a:rPr>
              <a:t>、下偏差</a:t>
            </a:r>
            <a:r>
              <a:rPr lang="en-US" altLang="zh-CN" b="1" dirty="0" err="1">
                <a:cs typeface="Times New Roman" pitchFamily="18" charset="0"/>
              </a:rPr>
              <a:t>E</a:t>
            </a:r>
            <a:r>
              <a:rPr lang="en-US" altLang="zh-CN" b="1" i="0" baseline="-25000" dirty="0" err="1">
                <a:cs typeface="Times New Roman" pitchFamily="18" charset="0"/>
              </a:rPr>
              <a:t>sni</a:t>
            </a:r>
            <a:r>
              <a:rPr lang="zh-CN" altLang="en-US" b="1" i="0" dirty="0"/>
              <a:t>) (</a:t>
            </a:r>
            <a:r>
              <a:rPr lang="en-US" altLang="zh-CN" b="1" i="0" dirty="0"/>
              <a:t> </a:t>
            </a:r>
            <a:r>
              <a:rPr lang="zh-CN" altLang="en-US" b="1" i="0" dirty="0"/>
              <a:t>图10.10)</a:t>
            </a:r>
          </a:p>
        </p:txBody>
      </p:sp>
      <p:sp>
        <p:nvSpPr>
          <p:cNvPr id="11288" name="Text Box 24"/>
          <p:cNvSpPr txBox="1">
            <a:spLocks noChangeArrowheads="1"/>
          </p:cNvSpPr>
          <p:nvPr/>
        </p:nvSpPr>
        <p:spPr bwMode="auto">
          <a:xfrm>
            <a:off x="1308728" y="5917812"/>
            <a:ext cx="5957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en-US" altLang="zh-CN" b="1" i="0" dirty="0" err="1">
                <a:solidFill>
                  <a:srgbClr val="FF3300"/>
                </a:solidFill>
                <a:cs typeface="Times New Roman" pitchFamily="18" charset="0"/>
              </a:rPr>
              <a:t>Δ</a:t>
            </a:r>
            <a:r>
              <a:rPr lang="en-US" altLang="zh-CN" b="1" dirty="0" err="1">
                <a:solidFill>
                  <a:srgbClr val="FF3300"/>
                </a:solidFill>
                <a:cs typeface="Times New Roman" pitchFamily="18" charset="0"/>
              </a:rPr>
              <a:t>E</a:t>
            </a:r>
            <a:r>
              <a:rPr lang="en-US" altLang="zh-CN" b="1" i="0" baseline="-25000" dirty="0" err="1">
                <a:solidFill>
                  <a:srgbClr val="FF3300"/>
                </a:solidFill>
                <a:cs typeface="Times New Roman" pitchFamily="18" charset="0"/>
              </a:rPr>
              <a:t>sn</a:t>
            </a:r>
            <a:r>
              <a:rPr lang="zh-CN" altLang="en-US" b="1" i="0" dirty="0">
                <a:solidFill>
                  <a:srgbClr val="FF3300"/>
                </a:solidFill>
              </a:rPr>
              <a:t> 一般应用于大模数齿轮侧隙的评定。  </a:t>
            </a:r>
          </a:p>
        </p:txBody>
      </p:sp>
      <p:sp>
        <p:nvSpPr>
          <p:cNvPr id="11358" name="Text Box 94"/>
          <p:cNvSpPr txBox="1">
            <a:spLocks noChangeArrowheads="1"/>
          </p:cNvSpPr>
          <p:nvPr/>
        </p:nvSpPr>
        <p:spPr bwMode="auto">
          <a:xfrm>
            <a:off x="526933" y="1261677"/>
            <a:ext cx="76549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just" eaLnBrk="1" hangingPunct="1">
              <a:spcBef>
                <a:spcPct val="50000"/>
              </a:spcBef>
            </a:pPr>
            <a:r>
              <a:rPr lang="zh-CN" altLang="en-US" b="1" i="0" dirty="0"/>
              <a:t>        </a:t>
            </a:r>
            <a:r>
              <a:rPr lang="zh-CN" altLang="en-US" b="1" i="0" dirty="0">
                <a:latin typeface="宋体" pitchFamily="2" charset="-122"/>
              </a:rPr>
              <a:t>齿厚偏差</a:t>
            </a:r>
            <a:r>
              <a:rPr lang="en-US" altLang="zh-CN" b="1" i="0" dirty="0" err="1">
                <a:cs typeface="Times New Roman" pitchFamily="18" charset="0"/>
              </a:rPr>
              <a:t>Δ</a:t>
            </a:r>
            <a:r>
              <a:rPr lang="en-US" altLang="zh-CN" b="1" dirty="0" err="1">
                <a:cs typeface="Times New Roman" pitchFamily="18" charset="0"/>
              </a:rPr>
              <a:t>E</a:t>
            </a:r>
            <a:r>
              <a:rPr lang="en-US" altLang="zh-CN" b="1" i="0" baseline="-25000" dirty="0" err="1">
                <a:cs typeface="Times New Roman" pitchFamily="18" charset="0"/>
              </a:rPr>
              <a:t>sn</a:t>
            </a:r>
            <a:r>
              <a:rPr lang="zh-CN" altLang="en-US" b="1" i="0" dirty="0">
                <a:cs typeface="Times New Roman" pitchFamily="18" charset="0"/>
              </a:rPr>
              <a:t>是指在分度圆柱面上，实际齿厚与公称齿厚之差。</a:t>
            </a:r>
            <a:endParaRPr lang="zh-CN" altLang="en-US" b="1" i="0" dirty="0"/>
          </a:p>
        </p:txBody>
      </p:sp>
      <p:graphicFrame>
        <p:nvGraphicFramePr>
          <p:cNvPr id="11359" name="Object 95"/>
          <p:cNvGraphicFramePr>
            <a:graphicFrameLocks noChangeAspect="1"/>
          </p:cNvGraphicFramePr>
          <p:nvPr>
            <p:extLst>
              <p:ext uri="{D42A27DB-BD31-4B8C-83A1-F6EECF244321}">
                <p14:modId xmlns:p14="http://schemas.microsoft.com/office/powerpoint/2010/main" val="1388166687"/>
              </p:ext>
            </p:extLst>
          </p:nvPr>
        </p:nvGraphicFramePr>
        <p:xfrm>
          <a:off x="1204121" y="2071009"/>
          <a:ext cx="3178175" cy="657225"/>
        </p:xfrm>
        <a:graphic>
          <a:graphicData uri="http://schemas.openxmlformats.org/presentationml/2006/ole">
            <mc:AlternateContent xmlns:mc="http://schemas.openxmlformats.org/markup-compatibility/2006">
              <mc:Choice xmlns:v="urn:schemas-microsoft-com:vml" Requires="v">
                <p:oleObj spid="_x0000_s26736" name="公式" r:id="rId3" imgW="1104900" imgH="228600" progId="Equation.3">
                  <p:embed/>
                </p:oleObj>
              </mc:Choice>
              <mc:Fallback>
                <p:oleObj name="公式" r:id="rId3" imgW="1104900" imgH="228600" progId="Equation.3">
                  <p:embed/>
                  <p:pic>
                    <p:nvPicPr>
                      <p:cNvPr id="0" name="Object 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4121" y="2071009"/>
                        <a:ext cx="3178175" cy="65722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360" name="Object 96"/>
          <p:cNvGraphicFramePr>
            <a:graphicFrameLocks noChangeAspect="1"/>
          </p:cNvGraphicFramePr>
          <p:nvPr>
            <p:extLst>
              <p:ext uri="{D42A27DB-BD31-4B8C-83A1-F6EECF244321}">
                <p14:modId xmlns:p14="http://schemas.microsoft.com/office/powerpoint/2010/main" val="3932128594"/>
              </p:ext>
            </p:extLst>
          </p:nvPr>
        </p:nvGraphicFramePr>
        <p:xfrm>
          <a:off x="1324771" y="2825071"/>
          <a:ext cx="2447925" cy="1314450"/>
        </p:xfrm>
        <a:graphic>
          <a:graphicData uri="http://schemas.openxmlformats.org/presentationml/2006/ole">
            <mc:AlternateContent xmlns:mc="http://schemas.openxmlformats.org/markup-compatibility/2006">
              <mc:Choice xmlns:v="urn:schemas-microsoft-com:vml" Requires="v">
                <p:oleObj spid="_x0000_s26737" name="公式" r:id="rId5" imgW="850900" imgH="457200" progId="Equation.3">
                  <p:embed/>
                </p:oleObj>
              </mc:Choice>
              <mc:Fallback>
                <p:oleObj name="公式" r:id="rId5" imgW="850900" imgH="457200" progId="Equation.3">
                  <p:embed/>
                  <p:pic>
                    <p:nvPicPr>
                      <p:cNvPr id="0" name="Object 9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4771" y="2825071"/>
                        <a:ext cx="2447925" cy="1314450"/>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361" name="Object 97"/>
          <p:cNvGraphicFramePr>
            <a:graphicFrameLocks noChangeAspect="1"/>
          </p:cNvGraphicFramePr>
          <p:nvPr>
            <p:extLst>
              <p:ext uri="{D42A27DB-BD31-4B8C-83A1-F6EECF244321}">
                <p14:modId xmlns:p14="http://schemas.microsoft.com/office/powerpoint/2010/main" val="3525055105"/>
              </p:ext>
            </p:extLst>
          </p:nvPr>
        </p:nvGraphicFramePr>
        <p:xfrm>
          <a:off x="1332709" y="4173859"/>
          <a:ext cx="2593975" cy="657225"/>
        </p:xfrm>
        <a:graphic>
          <a:graphicData uri="http://schemas.openxmlformats.org/presentationml/2006/ole">
            <mc:AlternateContent xmlns:mc="http://schemas.openxmlformats.org/markup-compatibility/2006">
              <mc:Choice xmlns:v="urn:schemas-microsoft-com:vml" Requires="v">
                <p:oleObj spid="_x0000_s26738" name="公式" r:id="rId7" imgW="901309" imgH="228501" progId="Equation.3">
                  <p:embed/>
                </p:oleObj>
              </mc:Choice>
              <mc:Fallback>
                <p:oleObj name="公式" r:id="rId7" imgW="901309" imgH="228501" progId="Equation.3">
                  <p:embed/>
                  <p:pic>
                    <p:nvPicPr>
                      <p:cNvPr id="0" name="Object 9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2709" y="4173859"/>
                        <a:ext cx="2593975" cy="657225"/>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362" name="Object 98"/>
          <p:cNvGraphicFramePr>
            <a:graphicFrameLocks noChangeAspect="1"/>
          </p:cNvGraphicFramePr>
          <p:nvPr>
            <p:extLst>
              <p:ext uri="{D42A27DB-BD31-4B8C-83A1-F6EECF244321}">
                <p14:modId xmlns:p14="http://schemas.microsoft.com/office/powerpoint/2010/main" val="1071889097"/>
              </p:ext>
            </p:extLst>
          </p:nvPr>
        </p:nvGraphicFramePr>
        <p:xfrm>
          <a:off x="1322357" y="4812779"/>
          <a:ext cx="2905125" cy="977900"/>
        </p:xfrm>
        <a:graphic>
          <a:graphicData uri="http://schemas.openxmlformats.org/presentationml/2006/ole">
            <mc:AlternateContent xmlns:mc="http://schemas.openxmlformats.org/markup-compatibility/2006">
              <mc:Choice xmlns:v="urn:schemas-microsoft-com:vml" Requires="v">
                <p:oleObj spid="_x0000_s26739" name="公式" r:id="rId9" imgW="1282700" imgH="431800" progId="Equation.3">
                  <p:embed/>
                </p:oleObj>
              </mc:Choice>
              <mc:Fallback>
                <p:oleObj name="公式" r:id="rId9" imgW="1282700" imgH="431800" progId="Equation.3">
                  <p:embed/>
                  <p:pic>
                    <p:nvPicPr>
                      <p:cNvPr id="0" name="Object 9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22357" y="4812779"/>
                        <a:ext cx="2905125" cy="97790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6703" name="Picture 7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66126" y="1750519"/>
            <a:ext cx="3558759" cy="3955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连接符 2"/>
          <p:cNvCxnSpPr/>
          <p:nvPr/>
        </p:nvCxnSpPr>
        <p:spPr bwMode="auto">
          <a:xfrm>
            <a:off x="7666893" y="1764587"/>
            <a:ext cx="0" cy="2511991"/>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p:nvCxnSpPr>
        <p:spPr bwMode="auto">
          <a:xfrm>
            <a:off x="7357403" y="1764587"/>
            <a:ext cx="0" cy="116476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p:nvPr/>
        </p:nvCxnSpPr>
        <p:spPr bwMode="auto">
          <a:xfrm>
            <a:off x="7132320" y="5036234"/>
            <a:ext cx="407961" cy="0"/>
          </a:xfrm>
          <a:prstGeom prst="straightConnector1">
            <a:avLst/>
          </a:prstGeom>
          <a:solidFill>
            <a:schemeClr val="accent1"/>
          </a:solidFill>
          <a:ln w="28575" cap="flat" cmpd="sng" algn="ctr">
            <a:solidFill>
              <a:srgbClr val="FF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箭头连接符 36"/>
          <p:cNvCxnSpPr/>
          <p:nvPr/>
        </p:nvCxnSpPr>
        <p:spPr bwMode="auto">
          <a:xfrm flipH="1">
            <a:off x="7540281" y="4642340"/>
            <a:ext cx="717454" cy="0"/>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箭头连接符 38"/>
          <p:cNvCxnSpPr/>
          <p:nvPr/>
        </p:nvCxnSpPr>
        <p:spPr bwMode="auto">
          <a:xfrm flipH="1">
            <a:off x="7125282" y="5148776"/>
            <a:ext cx="1160589" cy="0"/>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left)">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wipe(down)">
                                      <p:cBhvr>
                                        <p:cTn id="12" dur="500"/>
                                        <p:tgtEl>
                                          <p:spTgt spid="1126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26703"/>
                                        </p:tgtEl>
                                        <p:attrNameLst>
                                          <p:attrName>style.visibility</p:attrName>
                                        </p:attrNameLst>
                                      </p:cBhvr>
                                      <p:to>
                                        <p:strVal val="visible"/>
                                      </p:to>
                                    </p:set>
                                    <p:anim calcmode="lin" valueType="num">
                                      <p:cBhvr additive="base">
                                        <p:cTn id="17" dur="500" fill="hold"/>
                                        <p:tgtEl>
                                          <p:spTgt spid="26703"/>
                                        </p:tgtEl>
                                        <p:attrNameLst>
                                          <p:attrName>ppt_x</p:attrName>
                                        </p:attrNameLst>
                                      </p:cBhvr>
                                      <p:tavLst>
                                        <p:tav tm="0">
                                          <p:val>
                                            <p:strVal val="1+#ppt_w/2"/>
                                          </p:val>
                                        </p:tav>
                                        <p:tav tm="100000">
                                          <p:val>
                                            <p:strVal val="#ppt_x"/>
                                          </p:val>
                                        </p:tav>
                                      </p:tavLst>
                                    </p:anim>
                                    <p:anim calcmode="lin" valueType="num">
                                      <p:cBhvr additive="base">
                                        <p:cTn id="18" dur="500" fill="hold"/>
                                        <p:tgtEl>
                                          <p:spTgt spid="2670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358"/>
                                        </p:tgtEl>
                                        <p:attrNameLst>
                                          <p:attrName>style.visibility</p:attrName>
                                        </p:attrNameLst>
                                      </p:cBhvr>
                                      <p:to>
                                        <p:strVal val="visible"/>
                                      </p:to>
                                    </p:set>
                                    <p:animEffect transition="in" filter="wipe(left)">
                                      <p:cBhvr>
                                        <p:cTn id="23" dur="500"/>
                                        <p:tgtEl>
                                          <p:spTgt spid="1135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down)">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1359"/>
                                        </p:tgtEl>
                                        <p:attrNameLst>
                                          <p:attrName>style.visibility</p:attrName>
                                        </p:attrNameLst>
                                      </p:cBhvr>
                                      <p:to>
                                        <p:strVal val="visible"/>
                                      </p:to>
                                    </p:set>
                                    <p:animEffect transition="in" filter="wipe(left)">
                                      <p:cBhvr>
                                        <p:cTn id="38" dur="500"/>
                                        <p:tgtEl>
                                          <p:spTgt spid="1135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1360"/>
                                        </p:tgtEl>
                                        <p:attrNameLst>
                                          <p:attrName>style.visibility</p:attrName>
                                        </p:attrNameLst>
                                      </p:cBhvr>
                                      <p:to>
                                        <p:strVal val="visible"/>
                                      </p:to>
                                    </p:set>
                                    <p:animEffect transition="in" filter="wipe(left)">
                                      <p:cBhvr>
                                        <p:cTn id="43" dur="500"/>
                                        <p:tgtEl>
                                          <p:spTgt spid="1136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right)">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right)">
                                      <p:cBhvr>
                                        <p:cTn id="53" dur="500"/>
                                        <p:tgtEl>
                                          <p:spTgt spid="3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1361"/>
                                        </p:tgtEl>
                                        <p:attrNameLst>
                                          <p:attrName>style.visibility</p:attrName>
                                        </p:attrNameLst>
                                      </p:cBhvr>
                                      <p:to>
                                        <p:strVal val="visible"/>
                                      </p:to>
                                    </p:set>
                                    <p:animEffect transition="in" filter="wipe(left)">
                                      <p:cBhvr>
                                        <p:cTn id="58" dur="500"/>
                                        <p:tgtEl>
                                          <p:spTgt spid="1136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1362"/>
                                        </p:tgtEl>
                                        <p:attrNameLst>
                                          <p:attrName>style.visibility</p:attrName>
                                        </p:attrNameLst>
                                      </p:cBhvr>
                                      <p:to>
                                        <p:strVal val="visible"/>
                                      </p:to>
                                    </p:set>
                                    <p:animEffect transition="in" filter="wipe(left)">
                                      <p:cBhvr>
                                        <p:cTn id="68" dur="500"/>
                                        <p:tgtEl>
                                          <p:spTgt spid="1136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1288"/>
                                        </p:tgtEl>
                                        <p:attrNameLst>
                                          <p:attrName>style.visibility</p:attrName>
                                        </p:attrNameLst>
                                      </p:cBhvr>
                                      <p:to>
                                        <p:strVal val="visible"/>
                                      </p:to>
                                    </p:set>
                                    <p:animEffect transition="in" filter="wipe(left)">
                                      <p:cBhvr>
                                        <p:cTn id="73" dur="500"/>
                                        <p:tgtEl>
                                          <p:spTgt spid="11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p:bldP spid="11288" grpId="0"/>
      <p:bldP spid="1135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5C4CF141-CFD7-43D8-85F0-00141EC83135}" type="slidenum">
              <a:rPr kumimoji="0" lang="zh-CN" altLang="en-US" sz="2000" i="0" smtClean="0">
                <a:solidFill>
                  <a:srgbClr val="0000FF"/>
                </a:solidFill>
              </a:rPr>
              <a:pPr eaLnBrk="1" hangingPunct="1"/>
              <a:t>26</a:t>
            </a:fld>
            <a:endParaRPr kumimoji="0" lang="en-US" altLang="zh-CN" sz="2000" i="0" smtClean="0">
              <a:solidFill>
                <a:srgbClr val="0000FF"/>
              </a:solidFill>
            </a:endParaRPr>
          </a:p>
        </p:txBody>
      </p:sp>
      <p:sp>
        <p:nvSpPr>
          <p:cNvPr id="48132" name="Text Box 4"/>
          <p:cNvSpPr txBox="1">
            <a:spLocks noChangeArrowheads="1"/>
          </p:cNvSpPr>
          <p:nvPr/>
        </p:nvSpPr>
        <p:spPr bwMode="auto">
          <a:xfrm>
            <a:off x="1208325" y="208672"/>
            <a:ext cx="75549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(2) 公法线长度偏差</a:t>
            </a:r>
            <a:r>
              <a:rPr lang="en-US" altLang="zh-CN" b="1" i="0" dirty="0" err="1">
                <a:cs typeface="Times New Roman" pitchFamily="18" charset="0"/>
              </a:rPr>
              <a:t>Δ</a:t>
            </a:r>
            <a:r>
              <a:rPr lang="en-US" altLang="zh-CN" b="1" dirty="0" err="1">
                <a:cs typeface="Times New Roman" pitchFamily="18" charset="0"/>
              </a:rPr>
              <a:t>E</a:t>
            </a:r>
            <a:r>
              <a:rPr lang="en-US" altLang="zh-CN" b="1" i="0" baseline="-25000" dirty="0" err="1">
                <a:cs typeface="Times New Roman" pitchFamily="18" charset="0"/>
              </a:rPr>
              <a:t>bn</a:t>
            </a:r>
            <a:r>
              <a:rPr lang="zh-CN" altLang="en-US" b="1" i="0" dirty="0"/>
              <a:t>( </a:t>
            </a:r>
            <a:r>
              <a:rPr lang="en-US" altLang="zh-CN" b="1" dirty="0" err="1">
                <a:cs typeface="Times New Roman" pitchFamily="18" charset="0"/>
              </a:rPr>
              <a:t>E</a:t>
            </a:r>
            <a:r>
              <a:rPr lang="en-US" altLang="zh-CN" b="1" i="0" baseline="-25000" dirty="0" err="1">
                <a:cs typeface="Times New Roman" pitchFamily="18" charset="0"/>
              </a:rPr>
              <a:t>bns</a:t>
            </a:r>
            <a:r>
              <a:rPr lang="zh-CN" altLang="en-US" b="1" i="0" dirty="0">
                <a:latin typeface="宋体" pitchFamily="2" charset="-122"/>
              </a:rPr>
              <a:t>、</a:t>
            </a:r>
            <a:r>
              <a:rPr lang="en-US" altLang="zh-CN" b="1" dirty="0" err="1">
                <a:cs typeface="Times New Roman" pitchFamily="18" charset="0"/>
              </a:rPr>
              <a:t>E</a:t>
            </a:r>
            <a:r>
              <a:rPr lang="en-US" altLang="zh-CN" b="1" i="0" baseline="-25000" dirty="0" err="1">
                <a:cs typeface="Times New Roman" pitchFamily="18" charset="0"/>
              </a:rPr>
              <a:t>bni</a:t>
            </a:r>
            <a:r>
              <a:rPr lang="zh-CN" altLang="en-US" b="1" i="0" dirty="0"/>
              <a:t>)  (图10.22)</a:t>
            </a:r>
          </a:p>
        </p:txBody>
      </p:sp>
      <p:sp>
        <p:nvSpPr>
          <p:cNvPr id="48135" name="Text Box 7"/>
          <p:cNvSpPr txBox="1">
            <a:spLocks noChangeArrowheads="1"/>
          </p:cNvSpPr>
          <p:nvPr/>
        </p:nvSpPr>
        <p:spPr bwMode="auto">
          <a:xfrm>
            <a:off x="710842" y="5862908"/>
            <a:ext cx="669138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en-US" altLang="zh-CN" b="1" i="0" dirty="0" err="1">
                <a:solidFill>
                  <a:srgbClr val="FF3300"/>
                </a:solidFill>
                <a:cs typeface="Times New Roman" pitchFamily="18" charset="0"/>
              </a:rPr>
              <a:t>Δ</a:t>
            </a:r>
            <a:r>
              <a:rPr lang="en-US" altLang="zh-CN" b="1" dirty="0" err="1">
                <a:solidFill>
                  <a:srgbClr val="FF3300"/>
                </a:solidFill>
                <a:cs typeface="Times New Roman" pitchFamily="18" charset="0"/>
              </a:rPr>
              <a:t>E</a:t>
            </a:r>
            <a:r>
              <a:rPr lang="en-US" altLang="zh-CN" b="1" i="0" baseline="-25000" dirty="0" err="1">
                <a:solidFill>
                  <a:srgbClr val="FF3300"/>
                </a:solidFill>
                <a:cs typeface="Times New Roman" pitchFamily="18" charset="0"/>
              </a:rPr>
              <a:t>bn</a:t>
            </a:r>
            <a:r>
              <a:rPr lang="en-US" altLang="zh-CN" b="1" i="0" baseline="-25000" dirty="0">
                <a:cs typeface="Times New Roman" pitchFamily="18" charset="0"/>
              </a:rPr>
              <a:t>  </a:t>
            </a:r>
            <a:r>
              <a:rPr lang="zh-CN" altLang="en-US" b="1" i="0" dirty="0"/>
              <a:t> </a:t>
            </a:r>
            <a:r>
              <a:rPr lang="zh-CN" altLang="en-US" b="1" i="0" dirty="0">
                <a:solidFill>
                  <a:srgbClr val="FF0000"/>
                </a:solidFill>
              </a:rPr>
              <a:t>一般</a:t>
            </a:r>
            <a:r>
              <a:rPr lang="zh-CN" altLang="en-US" b="1" i="0" dirty="0">
                <a:solidFill>
                  <a:srgbClr val="FF3300"/>
                </a:solidFill>
              </a:rPr>
              <a:t>应用于中小模数齿轮的侧隙评定。 </a:t>
            </a:r>
          </a:p>
        </p:txBody>
      </p:sp>
      <p:sp>
        <p:nvSpPr>
          <p:cNvPr id="48139" name="Rectangle 11"/>
          <p:cNvSpPr>
            <a:spLocks noChangeArrowheads="1"/>
          </p:cNvSpPr>
          <p:nvPr/>
        </p:nvSpPr>
        <p:spPr bwMode="auto">
          <a:xfrm>
            <a:off x="712619" y="2821461"/>
            <a:ext cx="301307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5000"/>
              </a:spcBef>
            </a:pPr>
            <a:r>
              <a:rPr lang="zh-CN" altLang="en-US" b="1" i="0" dirty="0"/>
              <a:t>式中  </a:t>
            </a:r>
            <a:r>
              <a:rPr lang="en-US" altLang="zh-CN" b="1" dirty="0"/>
              <a:t>k</a:t>
            </a:r>
            <a:r>
              <a:rPr lang="en-US" altLang="zh-CN" b="1" i="0" dirty="0"/>
              <a:t>=</a:t>
            </a:r>
            <a:r>
              <a:rPr lang="en-US" altLang="zh-CN" b="1" dirty="0"/>
              <a:t>z</a:t>
            </a:r>
            <a:r>
              <a:rPr lang="en-US" altLang="zh-CN" b="1" i="0" dirty="0"/>
              <a:t>/9+0.5 </a:t>
            </a:r>
          </a:p>
          <a:p>
            <a:pPr>
              <a:spcBef>
                <a:spcPct val="25000"/>
              </a:spcBef>
            </a:pPr>
            <a:r>
              <a:rPr lang="en-US" altLang="zh-CN" b="1" i="0" dirty="0"/>
              <a:t>（</a:t>
            </a:r>
            <a:r>
              <a:rPr lang="zh-CN" altLang="en-US" b="1" i="0" dirty="0"/>
              <a:t>取整数） </a:t>
            </a:r>
          </a:p>
        </p:txBody>
      </p:sp>
      <p:sp>
        <p:nvSpPr>
          <p:cNvPr id="48143" name="Text Box 15"/>
          <p:cNvSpPr txBox="1">
            <a:spLocks noChangeArrowheads="1"/>
          </p:cNvSpPr>
          <p:nvPr/>
        </p:nvSpPr>
        <p:spPr bwMode="auto">
          <a:xfrm>
            <a:off x="2752675" y="1040808"/>
            <a:ext cx="33639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t>一般均布测6次即可。</a:t>
            </a:r>
          </a:p>
        </p:txBody>
      </p:sp>
      <p:graphicFrame>
        <p:nvGraphicFramePr>
          <p:cNvPr id="48144" name="Object 16"/>
          <p:cNvGraphicFramePr>
            <a:graphicFrameLocks noChangeAspect="1"/>
          </p:cNvGraphicFramePr>
          <p:nvPr>
            <p:extLst>
              <p:ext uri="{D42A27DB-BD31-4B8C-83A1-F6EECF244321}">
                <p14:modId xmlns:p14="http://schemas.microsoft.com/office/powerpoint/2010/main" val="3622862336"/>
              </p:ext>
            </p:extLst>
          </p:nvPr>
        </p:nvGraphicFramePr>
        <p:xfrm>
          <a:off x="677526" y="2239626"/>
          <a:ext cx="5322887" cy="492125"/>
        </p:xfrm>
        <a:graphic>
          <a:graphicData uri="http://schemas.openxmlformats.org/presentationml/2006/ole">
            <mc:AlternateContent xmlns:mc="http://schemas.openxmlformats.org/markup-compatibility/2006">
              <mc:Choice xmlns:v="urn:schemas-microsoft-com:vml" Requires="v">
                <p:oleObj spid="_x0000_s27717" name="公式" r:id="rId3" imgW="2336800" imgH="215900" progId="Equation.3">
                  <p:embed/>
                </p:oleObj>
              </mc:Choice>
              <mc:Fallback>
                <p:oleObj name="公式" r:id="rId3" imgW="2336800" imgH="215900"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526" y="2239626"/>
                        <a:ext cx="5322887" cy="492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8146" name="Group 18"/>
          <p:cNvGrpSpPr>
            <a:grpSpLocks/>
          </p:cNvGrpSpPr>
          <p:nvPr/>
        </p:nvGrpSpPr>
        <p:grpSpPr bwMode="auto">
          <a:xfrm>
            <a:off x="3514674" y="2522270"/>
            <a:ext cx="5341938" cy="3289300"/>
            <a:chOff x="1932" y="1503"/>
            <a:chExt cx="3365" cy="2072"/>
          </a:xfrm>
        </p:grpSpPr>
        <p:pic>
          <p:nvPicPr>
            <p:cNvPr id="27661"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32" y="1503"/>
              <a:ext cx="3365" cy="2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62" name="Line 17"/>
            <p:cNvSpPr>
              <a:spLocks noChangeShapeType="1"/>
            </p:cNvSpPr>
            <p:nvPr/>
          </p:nvSpPr>
          <p:spPr bwMode="auto">
            <a:xfrm>
              <a:off x="2641" y="2633"/>
              <a:ext cx="930" cy="0"/>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8147" name="AutoShape 19"/>
          <p:cNvSpPr>
            <a:spLocks noChangeArrowheads="1"/>
          </p:cNvSpPr>
          <p:nvPr/>
        </p:nvSpPr>
        <p:spPr bwMode="auto">
          <a:xfrm>
            <a:off x="2655716" y="5048250"/>
            <a:ext cx="1069975" cy="739775"/>
          </a:xfrm>
          <a:prstGeom prst="wedgeEllipseCallout">
            <a:avLst>
              <a:gd name="adj1" fmla="val 202227"/>
              <a:gd name="adj2" fmla="val -131224"/>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2800" b="1"/>
              <a:t>W</a:t>
            </a:r>
            <a:r>
              <a:rPr lang="en-US" altLang="zh-CN" sz="2800" b="1" i="0" baseline="-25000"/>
              <a:t>k</a:t>
            </a:r>
            <a:r>
              <a:rPr lang="en-US" altLang="zh-CN" sz="2800" b="1" baseline="-25000"/>
              <a:t>a</a:t>
            </a:r>
          </a:p>
        </p:txBody>
      </p:sp>
      <p:sp>
        <p:nvSpPr>
          <p:cNvPr id="48148" name="Text Box 20"/>
          <p:cNvSpPr txBox="1">
            <a:spLocks noChangeArrowheads="1"/>
          </p:cNvSpPr>
          <p:nvPr/>
        </p:nvSpPr>
        <p:spPr bwMode="auto">
          <a:xfrm>
            <a:off x="607408" y="611242"/>
            <a:ext cx="771048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        公法线长度偏差</a:t>
            </a:r>
            <a:r>
              <a:rPr lang="en-US" altLang="zh-CN" b="1" i="0" dirty="0" err="1">
                <a:cs typeface="Times New Roman" pitchFamily="18" charset="0"/>
              </a:rPr>
              <a:t>Δ</a:t>
            </a:r>
            <a:r>
              <a:rPr lang="en-US" altLang="zh-CN" b="1" dirty="0" err="1">
                <a:cs typeface="Times New Roman" pitchFamily="18" charset="0"/>
              </a:rPr>
              <a:t>E</a:t>
            </a:r>
            <a:r>
              <a:rPr lang="en-US" altLang="zh-CN" b="1" i="0" baseline="-25000" dirty="0" err="1">
                <a:cs typeface="Times New Roman" pitchFamily="18" charset="0"/>
              </a:rPr>
              <a:t>bn</a:t>
            </a:r>
            <a:r>
              <a:rPr lang="zh-CN" altLang="en-US" b="1" i="0" dirty="0">
                <a:cs typeface="Times New Roman" pitchFamily="18" charset="0"/>
              </a:rPr>
              <a:t>是指实际公法线长度与公称公法线长度之</a:t>
            </a:r>
            <a:r>
              <a:rPr lang="zh-CN" altLang="en-US" b="1" i="0" dirty="0" smtClean="0">
                <a:cs typeface="Times New Roman" pitchFamily="18" charset="0"/>
              </a:rPr>
              <a:t>差。</a:t>
            </a:r>
            <a:endParaRPr lang="zh-CN" altLang="en-US" b="1" i="0" dirty="0"/>
          </a:p>
        </p:txBody>
      </p:sp>
      <p:graphicFrame>
        <p:nvGraphicFramePr>
          <p:cNvPr id="48149" name="Object 21"/>
          <p:cNvGraphicFramePr>
            <a:graphicFrameLocks noChangeAspect="1"/>
          </p:cNvGraphicFramePr>
          <p:nvPr>
            <p:extLst>
              <p:ext uri="{D42A27DB-BD31-4B8C-83A1-F6EECF244321}">
                <p14:modId xmlns:p14="http://schemas.microsoft.com/office/powerpoint/2010/main" val="140373295"/>
              </p:ext>
            </p:extLst>
          </p:nvPr>
        </p:nvGraphicFramePr>
        <p:xfrm>
          <a:off x="1078865" y="1516037"/>
          <a:ext cx="2832100" cy="669925"/>
        </p:xfrm>
        <a:graphic>
          <a:graphicData uri="http://schemas.openxmlformats.org/presentationml/2006/ole">
            <mc:AlternateContent xmlns:mc="http://schemas.openxmlformats.org/markup-compatibility/2006">
              <mc:Choice xmlns:v="urn:schemas-microsoft-com:vml" Requires="v">
                <p:oleObj spid="_x0000_s27718" name="公式" r:id="rId6" imgW="965160" imgH="228600" progId="Equation.3">
                  <p:embed/>
                </p:oleObj>
              </mc:Choice>
              <mc:Fallback>
                <p:oleObj name="公式" r:id="rId6" imgW="965160" imgH="228600" progId="Equation.3">
                  <p:embed/>
                  <p:pic>
                    <p:nvPicPr>
                      <p:cNvPr id="0" name="Object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8865" y="1516037"/>
                        <a:ext cx="2832100" cy="66992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150" name="Object 22"/>
          <p:cNvGraphicFramePr>
            <a:graphicFrameLocks noChangeAspect="1"/>
          </p:cNvGraphicFramePr>
          <p:nvPr>
            <p:extLst>
              <p:ext uri="{D42A27DB-BD31-4B8C-83A1-F6EECF244321}">
                <p14:modId xmlns:p14="http://schemas.microsoft.com/office/powerpoint/2010/main" val="571035689"/>
              </p:ext>
            </p:extLst>
          </p:nvPr>
        </p:nvGraphicFramePr>
        <p:xfrm>
          <a:off x="664504" y="3843210"/>
          <a:ext cx="2990850" cy="977900"/>
        </p:xfrm>
        <a:graphic>
          <a:graphicData uri="http://schemas.openxmlformats.org/presentationml/2006/ole">
            <mc:AlternateContent xmlns:mc="http://schemas.openxmlformats.org/markup-compatibility/2006">
              <mc:Choice xmlns:v="urn:schemas-microsoft-com:vml" Requires="v">
                <p:oleObj spid="_x0000_s27719" name="公式" r:id="rId8" imgW="1320227" imgH="431613" progId="Equation.3">
                  <p:embed/>
                </p:oleObj>
              </mc:Choice>
              <mc:Fallback>
                <p:oleObj name="公式" r:id="rId8" imgW="1320227" imgH="431613" progId="Equation.3">
                  <p:embed/>
                  <p:pic>
                    <p:nvPicPr>
                      <p:cNvPr id="0" name="Object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4504" y="3843210"/>
                        <a:ext cx="2990850" cy="97790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AutoShape 25">
            <a:hlinkClick r:id="rId10" action="ppaction://hlinksldjump"/>
          </p:cNvPr>
          <p:cNvSpPr>
            <a:spLocks noChangeArrowheads="1"/>
          </p:cNvSpPr>
          <p:nvPr/>
        </p:nvSpPr>
        <p:spPr bwMode="auto">
          <a:xfrm>
            <a:off x="6861175" y="6007100"/>
            <a:ext cx="1808163" cy="601663"/>
          </a:xfrm>
          <a:prstGeom prst="rightArrow">
            <a:avLst>
              <a:gd name="adj1" fmla="val 50000"/>
              <a:gd name="adj2" fmla="val 75132"/>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i="0" dirty="0"/>
              <a:t>返回到 </a:t>
            </a:r>
            <a:r>
              <a:rPr lang="en-US" altLang="zh-CN" sz="2000" b="1" i="0" dirty="0">
                <a:solidFill>
                  <a:srgbClr val="FF3300"/>
                </a:solidFill>
              </a:rPr>
              <a:t>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left)">
                                      <p:cBhvr>
                                        <p:cTn id="7" dur="500"/>
                                        <p:tgtEl>
                                          <p:spTgt spid="481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48146"/>
                                        </p:tgtEl>
                                        <p:attrNameLst>
                                          <p:attrName>style.visibility</p:attrName>
                                        </p:attrNameLst>
                                      </p:cBhvr>
                                      <p:to>
                                        <p:strVal val="visible"/>
                                      </p:to>
                                    </p:set>
                                    <p:anim calcmode="lin" valueType="num">
                                      <p:cBhvr additive="base">
                                        <p:cTn id="12" dur="500" fill="hold"/>
                                        <p:tgtEl>
                                          <p:spTgt spid="48146"/>
                                        </p:tgtEl>
                                        <p:attrNameLst>
                                          <p:attrName>ppt_x</p:attrName>
                                        </p:attrNameLst>
                                      </p:cBhvr>
                                      <p:tavLst>
                                        <p:tav tm="0">
                                          <p:val>
                                            <p:strVal val="1+#ppt_w/2"/>
                                          </p:val>
                                        </p:tav>
                                        <p:tav tm="100000">
                                          <p:val>
                                            <p:strVal val="#ppt_x"/>
                                          </p:val>
                                        </p:tav>
                                      </p:tavLst>
                                    </p:anim>
                                    <p:anim calcmode="lin" valueType="num">
                                      <p:cBhvr additive="base">
                                        <p:cTn id="13" dur="500" fill="hold"/>
                                        <p:tgtEl>
                                          <p:spTgt spid="4814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8148"/>
                                        </p:tgtEl>
                                        <p:attrNameLst>
                                          <p:attrName>style.visibility</p:attrName>
                                        </p:attrNameLst>
                                      </p:cBhvr>
                                      <p:to>
                                        <p:strVal val="visible"/>
                                      </p:to>
                                    </p:set>
                                    <p:animEffect transition="in" filter="wipe(left)">
                                      <p:cBhvr>
                                        <p:cTn id="18" dur="500"/>
                                        <p:tgtEl>
                                          <p:spTgt spid="4814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48147"/>
                                        </p:tgtEl>
                                        <p:attrNameLst>
                                          <p:attrName>style.visibility</p:attrName>
                                        </p:attrNameLst>
                                      </p:cBhvr>
                                      <p:to>
                                        <p:strVal val="visible"/>
                                      </p:to>
                                    </p:set>
                                    <p:anim calcmode="lin" valueType="num">
                                      <p:cBhvr>
                                        <p:cTn id="23" dur="500" fill="hold"/>
                                        <p:tgtEl>
                                          <p:spTgt spid="48147"/>
                                        </p:tgtEl>
                                        <p:attrNameLst>
                                          <p:attrName>ppt_x</p:attrName>
                                        </p:attrNameLst>
                                      </p:cBhvr>
                                      <p:tavLst>
                                        <p:tav tm="0">
                                          <p:val>
                                            <p:strVal val="#ppt_x-#ppt_w/2"/>
                                          </p:val>
                                        </p:tav>
                                        <p:tav tm="100000">
                                          <p:val>
                                            <p:strVal val="#ppt_x"/>
                                          </p:val>
                                        </p:tav>
                                      </p:tavLst>
                                    </p:anim>
                                    <p:anim calcmode="lin" valueType="num">
                                      <p:cBhvr>
                                        <p:cTn id="24" dur="500" fill="hold"/>
                                        <p:tgtEl>
                                          <p:spTgt spid="48147"/>
                                        </p:tgtEl>
                                        <p:attrNameLst>
                                          <p:attrName>ppt_y</p:attrName>
                                        </p:attrNameLst>
                                      </p:cBhvr>
                                      <p:tavLst>
                                        <p:tav tm="0">
                                          <p:val>
                                            <p:strVal val="#ppt_y"/>
                                          </p:val>
                                        </p:tav>
                                        <p:tav tm="100000">
                                          <p:val>
                                            <p:strVal val="#ppt_y"/>
                                          </p:val>
                                        </p:tav>
                                      </p:tavLst>
                                    </p:anim>
                                    <p:anim calcmode="lin" valueType="num">
                                      <p:cBhvr>
                                        <p:cTn id="25" dur="500" fill="hold"/>
                                        <p:tgtEl>
                                          <p:spTgt spid="48147"/>
                                        </p:tgtEl>
                                        <p:attrNameLst>
                                          <p:attrName>ppt_w</p:attrName>
                                        </p:attrNameLst>
                                      </p:cBhvr>
                                      <p:tavLst>
                                        <p:tav tm="0">
                                          <p:val>
                                            <p:fltVal val="0"/>
                                          </p:val>
                                        </p:tav>
                                        <p:tav tm="100000">
                                          <p:val>
                                            <p:strVal val="#ppt_w"/>
                                          </p:val>
                                        </p:tav>
                                      </p:tavLst>
                                    </p:anim>
                                    <p:anim calcmode="lin" valueType="num">
                                      <p:cBhvr>
                                        <p:cTn id="26" dur="500" fill="hold"/>
                                        <p:tgtEl>
                                          <p:spTgt spid="48147"/>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48149"/>
                                        </p:tgtEl>
                                        <p:attrNameLst>
                                          <p:attrName>style.visibility</p:attrName>
                                        </p:attrNameLst>
                                      </p:cBhvr>
                                      <p:to>
                                        <p:strVal val="visible"/>
                                      </p:to>
                                    </p:set>
                                    <p:animEffect transition="in" filter="wipe(left)">
                                      <p:cBhvr>
                                        <p:cTn id="31" dur="500"/>
                                        <p:tgtEl>
                                          <p:spTgt spid="4814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iterate type="wd">
                                    <p:tmPct val="100000"/>
                                  </p:iterate>
                                  <p:childTnLst>
                                    <p:set>
                                      <p:cBhvr>
                                        <p:cTn id="35" dur="1" fill="hold">
                                          <p:stCondLst>
                                            <p:cond delay="0"/>
                                          </p:stCondLst>
                                        </p:cTn>
                                        <p:tgtEl>
                                          <p:spTgt spid="48143"/>
                                        </p:tgtEl>
                                        <p:attrNameLst>
                                          <p:attrName>style.visibility</p:attrName>
                                        </p:attrNameLst>
                                      </p:cBhvr>
                                      <p:to>
                                        <p:strVal val="visible"/>
                                      </p:to>
                                    </p:set>
                                    <p:animEffect transition="in" filter="wipe(left)">
                                      <p:cBhvr>
                                        <p:cTn id="36" dur="300"/>
                                        <p:tgtEl>
                                          <p:spTgt spid="4814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48144"/>
                                        </p:tgtEl>
                                        <p:attrNameLst>
                                          <p:attrName>style.visibility</p:attrName>
                                        </p:attrNameLst>
                                      </p:cBhvr>
                                      <p:to>
                                        <p:strVal val="visible"/>
                                      </p:to>
                                    </p:set>
                                    <p:animEffect transition="in" filter="wipe(left)">
                                      <p:cBhvr>
                                        <p:cTn id="41" dur="500"/>
                                        <p:tgtEl>
                                          <p:spTgt spid="4814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48139"/>
                                        </p:tgtEl>
                                        <p:attrNameLst>
                                          <p:attrName>style.visibility</p:attrName>
                                        </p:attrNameLst>
                                      </p:cBhvr>
                                      <p:to>
                                        <p:strVal val="visible"/>
                                      </p:to>
                                    </p:set>
                                    <p:animEffect transition="in" filter="wipe(left)">
                                      <p:cBhvr>
                                        <p:cTn id="46" dur="300"/>
                                        <p:tgtEl>
                                          <p:spTgt spid="4813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48150"/>
                                        </p:tgtEl>
                                        <p:attrNameLst>
                                          <p:attrName>style.visibility</p:attrName>
                                        </p:attrNameLst>
                                      </p:cBhvr>
                                      <p:to>
                                        <p:strVal val="visible"/>
                                      </p:to>
                                    </p:set>
                                    <p:animEffect transition="in" filter="wipe(left)">
                                      <p:cBhvr>
                                        <p:cTn id="51" dur="2000"/>
                                        <p:tgtEl>
                                          <p:spTgt spid="4815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iterate type="wd">
                                    <p:tmPct val="100000"/>
                                  </p:iterate>
                                  <p:childTnLst>
                                    <p:set>
                                      <p:cBhvr>
                                        <p:cTn id="55" dur="1" fill="hold">
                                          <p:stCondLst>
                                            <p:cond delay="0"/>
                                          </p:stCondLst>
                                        </p:cTn>
                                        <p:tgtEl>
                                          <p:spTgt spid="48135"/>
                                        </p:tgtEl>
                                        <p:attrNameLst>
                                          <p:attrName>style.visibility</p:attrName>
                                        </p:attrNameLst>
                                      </p:cBhvr>
                                      <p:to>
                                        <p:strVal val="visible"/>
                                      </p:to>
                                    </p:set>
                                    <p:animEffect transition="in" filter="wipe(left)">
                                      <p:cBhvr>
                                        <p:cTn id="56" dur="300"/>
                                        <p:tgtEl>
                                          <p:spTgt spid="48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p:bldP spid="48135" grpId="0" autoUpdateAnimBg="0"/>
      <p:bldP spid="48139" grpId="0" autoUpdateAnimBg="0"/>
      <p:bldP spid="48143" grpId="0" autoUpdateAnimBg="0"/>
      <p:bldP spid="48147" grpId="0" animBg="1" autoUpdateAnimBg="0"/>
      <p:bldP spid="48148"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2336A593-F38A-4A69-BF4C-AAA5E122DBDB}" type="slidenum">
              <a:rPr kumimoji="0" lang="zh-CN" altLang="en-US" sz="2000" i="0" smtClean="0">
                <a:solidFill>
                  <a:srgbClr val="0000FF"/>
                </a:solidFill>
              </a:rPr>
              <a:pPr eaLnBrk="1" hangingPunct="1"/>
              <a:t>27</a:t>
            </a:fld>
            <a:endParaRPr kumimoji="0" lang="en-US" altLang="zh-CN" sz="2000" i="0" smtClean="0">
              <a:solidFill>
                <a:srgbClr val="0000FF"/>
              </a:solidFill>
            </a:endParaRPr>
          </a:p>
        </p:txBody>
      </p:sp>
      <p:sp>
        <p:nvSpPr>
          <p:cNvPr id="67588" name="Text Box 4"/>
          <p:cNvSpPr txBox="1">
            <a:spLocks noChangeArrowheads="1"/>
          </p:cNvSpPr>
          <p:nvPr/>
        </p:nvSpPr>
        <p:spPr bwMode="auto">
          <a:xfrm>
            <a:off x="2076450" y="317500"/>
            <a:ext cx="31432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ctr" eaLnBrk="1" hangingPunct="1"/>
            <a:r>
              <a:rPr lang="zh-CN" altLang="en-US" sz="3200" b="1" i="0">
                <a:solidFill>
                  <a:srgbClr val="FF3300"/>
                </a:solidFill>
              </a:rPr>
              <a:t>小       结</a:t>
            </a:r>
          </a:p>
        </p:txBody>
      </p:sp>
      <p:grpSp>
        <p:nvGrpSpPr>
          <p:cNvPr id="67600" name="Group 16"/>
          <p:cNvGrpSpPr>
            <a:grpSpLocks/>
          </p:cNvGrpSpPr>
          <p:nvPr/>
        </p:nvGrpSpPr>
        <p:grpSpPr bwMode="auto">
          <a:xfrm>
            <a:off x="449262" y="1397000"/>
            <a:ext cx="2466975" cy="3605213"/>
            <a:chOff x="363" y="880"/>
            <a:chExt cx="1554" cy="2271"/>
          </a:xfrm>
        </p:grpSpPr>
        <p:sp>
          <p:nvSpPr>
            <p:cNvPr id="28686" name="Text Box 5"/>
            <p:cNvSpPr txBox="1">
              <a:spLocks noChangeArrowheads="1"/>
            </p:cNvSpPr>
            <p:nvPr/>
          </p:nvSpPr>
          <p:spPr bwMode="auto">
            <a:xfrm>
              <a:off x="363" y="1468"/>
              <a:ext cx="1435"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50000"/>
                </a:lnSpc>
              </a:pPr>
              <a:r>
                <a:rPr lang="zh-CN" altLang="en-US" b="1" i="0" dirty="0"/>
                <a:t>评定齿轮精度</a:t>
              </a:r>
            </a:p>
            <a:p>
              <a:pPr eaLnBrk="1" hangingPunct="1">
                <a:lnSpc>
                  <a:spcPct val="150000"/>
                </a:lnSpc>
              </a:pPr>
              <a:r>
                <a:rPr lang="zh-CN" altLang="en-US" b="1" i="0" dirty="0"/>
                <a:t>的</a:t>
              </a:r>
              <a:r>
                <a:rPr lang="zh-CN" altLang="en-US" b="1" i="0" dirty="0">
                  <a:solidFill>
                    <a:srgbClr val="FF3300"/>
                  </a:solidFill>
                </a:rPr>
                <a:t>必检参数</a:t>
              </a:r>
            </a:p>
          </p:txBody>
        </p:sp>
        <p:sp>
          <p:nvSpPr>
            <p:cNvPr id="28687" name="AutoShape 6"/>
            <p:cNvSpPr>
              <a:spLocks/>
            </p:cNvSpPr>
            <p:nvPr/>
          </p:nvSpPr>
          <p:spPr bwMode="auto">
            <a:xfrm>
              <a:off x="1492" y="880"/>
              <a:ext cx="425" cy="2271"/>
            </a:xfrm>
            <a:prstGeom prst="leftBrace">
              <a:avLst>
                <a:gd name="adj1" fmla="val 44529"/>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7591" name="Text Box 7"/>
          <p:cNvSpPr txBox="1">
            <a:spLocks noChangeArrowheads="1"/>
          </p:cNvSpPr>
          <p:nvPr/>
        </p:nvSpPr>
        <p:spPr bwMode="auto">
          <a:xfrm>
            <a:off x="2819569" y="1096963"/>
            <a:ext cx="3498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t>传递运动准确性：</a:t>
            </a:r>
          </a:p>
        </p:txBody>
      </p:sp>
      <p:graphicFrame>
        <p:nvGraphicFramePr>
          <p:cNvPr id="67592" name="Object 8"/>
          <p:cNvGraphicFramePr>
            <a:graphicFrameLocks noChangeAspect="1"/>
          </p:cNvGraphicFramePr>
          <p:nvPr>
            <p:extLst>
              <p:ext uri="{D42A27DB-BD31-4B8C-83A1-F6EECF244321}">
                <p14:modId xmlns:p14="http://schemas.microsoft.com/office/powerpoint/2010/main" val="253468069"/>
              </p:ext>
            </p:extLst>
          </p:nvPr>
        </p:nvGraphicFramePr>
        <p:xfrm>
          <a:off x="5262461" y="876300"/>
          <a:ext cx="3322637" cy="1030288"/>
        </p:xfrm>
        <a:graphic>
          <a:graphicData uri="http://schemas.openxmlformats.org/presentationml/2006/ole">
            <mc:AlternateContent xmlns:mc="http://schemas.openxmlformats.org/markup-compatibility/2006">
              <mc:Choice xmlns:v="urn:schemas-microsoft-com:vml" Requires="v">
                <p:oleObj spid="_x0000_s28760" name="公式" r:id="rId3" imgW="1473200" imgH="457200" progId="Equation.3">
                  <p:embed/>
                </p:oleObj>
              </mc:Choice>
              <mc:Fallback>
                <p:oleObj name="公式" r:id="rId3" imgW="1473200" imgH="4572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2461" y="876300"/>
                        <a:ext cx="3322637" cy="1030288"/>
                      </a:xfrm>
                      <a:prstGeom prst="rect">
                        <a:avLst/>
                      </a:prstGeom>
                      <a:solidFill>
                        <a:srgbClr val="FFCCFF"/>
                      </a:solidFill>
                      <a:ln>
                        <a:noFill/>
                      </a:ln>
                      <a:effectLst/>
                      <a:extLst/>
                    </p:spPr>
                  </p:pic>
                </p:oleObj>
              </mc:Fallback>
            </mc:AlternateContent>
          </a:graphicData>
        </a:graphic>
      </p:graphicFrame>
      <p:sp>
        <p:nvSpPr>
          <p:cNvPr id="67593" name="Text Box 9"/>
          <p:cNvSpPr txBox="1">
            <a:spLocks noChangeArrowheads="1"/>
          </p:cNvSpPr>
          <p:nvPr/>
        </p:nvSpPr>
        <p:spPr bwMode="auto">
          <a:xfrm>
            <a:off x="2787819" y="2216150"/>
            <a:ext cx="2919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传动平稳性：</a:t>
            </a:r>
          </a:p>
        </p:txBody>
      </p:sp>
      <p:graphicFrame>
        <p:nvGraphicFramePr>
          <p:cNvPr id="67594" name="Object 10"/>
          <p:cNvGraphicFramePr>
            <a:graphicFrameLocks noChangeAspect="1"/>
          </p:cNvGraphicFramePr>
          <p:nvPr>
            <p:extLst>
              <p:ext uri="{D42A27DB-BD31-4B8C-83A1-F6EECF244321}">
                <p14:modId xmlns:p14="http://schemas.microsoft.com/office/powerpoint/2010/main" val="3488819887"/>
              </p:ext>
            </p:extLst>
          </p:nvPr>
        </p:nvGraphicFramePr>
        <p:xfrm>
          <a:off x="5178677" y="2015125"/>
          <a:ext cx="3028950" cy="1125537"/>
        </p:xfrm>
        <a:graphic>
          <a:graphicData uri="http://schemas.openxmlformats.org/presentationml/2006/ole">
            <mc:AlternateContent xmlns:mc="http://schemas.openxmlformats.org/markup-compatibility/2006">
              <mc:Choice xmlns:v="urn:schemas-microsoft-com:vml" Requires="v">
                <p:oleObj spid="_x0000_s28761" name="公式" r:id="rId5" imgW="1231900" imgH="457200" progId="Equation.3">
                  <p:embed/>
                </p:oleObj>
              </mc:Choice>
              <mc:Fallback>
                <p:oleObj name="公式" r:id="rId5" imgW="1231900" imgH="4572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8677" y="2015125"/>
                        <a:ext cx="3028950" cy="1125537"/>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595" name="Text Box 11"/>
          <p:cNvSpPr txBox="1">
            <a:spLocks noChangeArrowheads="1"/>
          </p:cNvSpPr>
          <p:nvPr/>
        </p:nvSpPr>
        <p:spPr bwMode="auto">
          <a:xfrm>
            <a:off x="2740194" y="3381375"/>
            <a:ext cx="3648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载荷分布均匀性：</a:t>
            </a:r>
          </a:p>
        </p:txBody>
      </p:sp>
      <p:graphicFrame>
        <p:nvGraphicFramePr>
          <p:cNvPr id="67596" name="Object 12"/>
          <p:cNvGraphicFramePr>
            <a:graphicFrameLocks noChangeAspect="1"/>
          </p:cNvGraphicFramePr>
          <p:nvPr>
            <p:extLst>
              <p:ext uri="{D42A27DB-BD31-4B8C-83A1-F6EECF244321}">
                <p14:modId xmlns:p14="http://schemas.microsoft.com/office/powerpoint/2010/main" val="2946595732"/>
              </p:ext>
            </p:extLst>
          </p:nvPr>
        </p:nvGraphicFramePr>
        <p:xfrm>
          <a:off x="5198135" y="3273425"/>
          <a:ext cx="2978200" cy="608876"/>
        </p:xfrm>
        <a:graphic>
          <a:graphicData uri="http://schemas.openxmlformats.org/presentationml/2006/ole">
            <mc:AlternateContent xmlns:mc="http://schemas.openxmlformats.org/markup-compatibility/2006">
              <mc:Choice xmlns:v="urn:schemas-microsoft-com:vml" Requires="v">
                <p:oleObj spid="_x0000_s28762" name="公式" r:id="rId7" imgW="1180588" imgH="241195" progId="Equation.3">
                  <p:embed/>
                </p:oleObj>
              </mc:Choice>
              <mc:Fallback>
                <p:oleObj name="公式" r:id="rId7" imgW="1180588" imgH="241195"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98135" y="3273425"/>
                        <a:ext cx="2978200" cy="608876"/>
                      </a:xfrm>
                      <a:prstGeom prst="rect">
                        <a:avLst/>
                      </a:prstGeom>
                      <a:solidFill>
                        <a:srgbClr val="FFCCFF"/>
                      </a:solidFill>
                      <a:ln>
                        <a:noFill/>
                      </a:ln>
                      <a:effectLst/>
                      <a:extLst/>
                    </p:spPr>
                  </p:pic>
                </p:oleObj>
              </mc:Fallback>
            </mc:AlternateContent>
          </a:graphicData>
        </a:graphic>
      </p:graphicFrame>
      <p:sp>
        <p:nvSpPr>
          <p:cNvPr id="67597" name="Text Box 13"/>
          <p:cNvSpPr txBox="1">
            <a:spLocks noChangeArrowheads="1"/>
          </p:cNvSpPr>
          <p:nvPr/>
        </p:nvSpPr>
        <p:spPr bwMode="auto">
          <a:xfrm>
            <a:off x="2887705" y="4721767"/>
            <a:ext cx="1708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t>齿轮侧隙：</a:t>
            </a:r>
          </a:p>
        </p:txBody>
      </p:sp>
      <p:graphicFrame>
        <p:nvGraphicFramePr>
          <p:cNvPr id="67598" name="Object 14"/>
          <p:cNvGraphicFramePr>
            <a:graphicFrameLocks noChangeAspect="1"/>
          </p:cNvGraphicFramePr>
          <p:nvPr>
            <p:extLst>
              <p:ext uri="{D42A27DB-BD31-4B8C-83A1-F6EECF244321}">
                <p14:modId xmlns:p14="http://schemas.microsoft.com/office/powerpoint/2010/main" val="4081499810"/>
              </p:ext>
            </p:extLst>
          </p:nvPr>
        </p:nvGraphicFramePr>
        <p:xfrm>
          <a:off x="4473034" y="4114800"/>
          <a:ext cx="4149725" cy="1346200"/>
        </p:xfrm>
        <a:graphic>
          <a:graphicData uri="http://schemas.openxmlformats.org/presentationml/2006/ole">
            <mc:AlternateContent xmlns:mc="http://schemas.openxmlformats.org/markup-compatibility/2006">
              <mc:Choice xmlns:v="urn:schemas-microsoft-com:vml" Requires="v">
                <p:oleObj spid="_x0000_s28763" name="公式" r:id="rId9" imgW="1409700" imgH="457200" progId="Equation.3">
                  <p:embed/>
                </p:oleObj>
              </mc:Choice>
              <mc:Fallback>
                <p:oleObj name="公式" r:id="rId9" imgW="1409700" imgH="4572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73034" y="4114800"/>
                        <a:ext cx="4149725" cy="1346200"/>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599" name="Text Box 15"/>
          <p:cNvSpPr txBox="1">
            <a:spLocks noChangeArrowheads="1"/>
          </p:cNvSpPr>
          <p:nvPr/>
        </p:nvSpPr>
        <p:spPr bwMode="auto">
          <a:xfrm>
            <a:off x="1108870" y="5403790"/>
            <a:ext cx="708521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3600" b="1" i="0" dirty="0"/>
              <a:t>应</a:t>
            </a:r>
            <a:r>
              <a:rPr lang="zh-CN" altLang="en-US" sz="3600" b="1" i="0" dirty="0" smtClean="0"/>
              <a:t>掌握：</a:t>
            </a:r>
            <a:r>
              <a:rPr lang="zh-CN" altLang="en-US" sz="3600" b="1" i="0" dirty="0" smtClean="0">
                <a:solidFill>
                  <a:srgbClr val="FF3300"/>
                </a:solidFill>
              </a:rPr>
              <a:t>必</a:t>
            </a:r>
            <a:r>
              <a:rPr lang="zh-CN" altLang="en-US" sz="3600" b="1" i="0" dirty="0">
                <a:solidFill>
                  <a:srgbClr val="FF3300"/>
                </a:solidFill>
              </a:rPr>
              <a:t>检参数的名称</a:t>
            </a:r>
            <a:r>
              <a:rPr lang="zh-CN" altLang="en-US" sz="3600" b="1" i="0" dirty="0" smtClean="0">
                <a:solidFill>
                  <a:srgbClr val="FF3300"/>
                </a:solidFill>
              </a:rPr>
              <a:t>代号</a:t>
            </a:r>
            <a:endParaRPr lang="en-US" altLang="zh-CN" sz="3600" b="1" i="0" dirty="0" smtClean="0">
              <a:solidFill>
                <a:srgbClr val="FF3300"/>
              </a:solidFill>
            </a:endParaRPr>
          </a:p>
          <a:p>
            <a:pPr eaLnBrk="1" hangingPunct="1"/>
            <a:r>
              <a:rPr lang="en-US" altLang="zh-CN" sz="3600" b="1" i="0" dirty="0">
                <a:solidFill>
                  <a:srgbClr val="FF3300"/>
                </a:solidFill>
              </a:rPr>
              <a:t> </a:t>
            </a:r>
            <a:r>
              <a:rPr lang="en-US" altLang="zh-CN" sz="3600" b="1" i="0" dirty="0" smtClean="0">
                <a:solidFill>
                  <a:srgbClr val="FF3300"/>
                </a:solidFill>
              </a:rPr>
              <a:t>                        </a:t>
            </a:r>
            <a:r>
              <a:rPr lang="zh-CN" altLang="en-US" sz="3600" b="1" i="0" dirty="0" smtClean="0">
                <a:solidFill>
                  <a:srgbClr val="FF3300"/>
                </a:solidFill>
              </a:rPr>
              <a:t>及其</a:t>
            </a:r>
            <a:r>
              <a:rPr lang="zh-CN" altLang="en-US" sz="3600" b="1" i="0" dirty="0">
                <a:solidFill>
                  <a:srgbClr val="FF3300"/>
                </a:solidFill>
              </a:rPr>
              <a:t>含义。</a:t>
            </a:r>
            <a:endParaRPr lang="en-US" altLang="zh-CN" sz="3600" b="1" i="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7588"/>
                                        </p:tgtEl>
                                        <p:attrNameLst>
                                          <p:attrName>style.visibility</p:attrName>
                                        </p:attrNameLst>
                                      </p:cBhvr>
                                      <p:to>
                                        <p:strVal val="visible"/>
                                      </p:to>
                                    </p:set>
                                    <p:animEffect transition="in" filter="wipe(left)">
                                      <p:cBhvr>
                                        <p:cTn id="7" dur="300"/>
                                        <p:tgtEl>
                                          <p:spTgt spid="675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7600"/>
                                        </p:tgtEl>
                                        <p:attrNameLst>
                                          <p:attrName>style.visibility</p:attrName>
                                        </p:attrNameLst>
                                      </p:cBhvr>
                                      <p:to>
                                        <p:strVal val="visible"/>
                                      </p:to>
                                    </p:set>
                                    <p:animEffect transition="in" filter="wipe(left)">
                                      <p:cBhvr>
                                        <p:cTn id="12" dur="2000"/>
                                        <p:tgtEl>
                                          <p:spTgt spid="676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7591"/>
                                        </p:tgtEl>
                                        <p:attrNameLst>
                                          <p:attrName>style.visibility</p:attrName>
                                        </p:attrNameLst>
                                      </p:cBhvr>
                                      <p:to>
                                        <p:strVal val="visible"/>
                                      </p:to>
                                    </p:set>
                                    <p:animEffect transition="in" filter="wipe(left)">
                                      <p:cBhvr>
                                        <p:cTn id="17" dur="300"/>
                                        <p:tgtEl>
                                          <p:spTgt spid="675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7592"/>
                                        </p:tgtEl>
                                        <p:attrNameLst>
                                          <p:attrName>style.visibility</p:attrName>
                                        </p:attrNameLst>
                                      </p:cBhvr>
                                      <p:to>
                                        <p:strVal val="visible"/>
                                      </p:to>
                                    </p:set>
                                    <p:animEffect transition="in" filter="wipe(left)">
                                      <p:cBhvr>
                                        <p:cTn id="22" dur="500"/>
                                        <p:tgtEl>
                                          <p:spTgt spid="6759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7593"/>
                                        </p:tgtEl>
                                        <p:attrNameLst>
                                          <p:attrName>style.visibility</p:attrName>
                                        </p:attrNameLst>
                                      </p:cBhvr>
                                      <p:to>
                                        <p:strVal val="visible"/>
                                      </p:to>
                                    </p:set>
                                    <p:animEffect transition="in" filter="wipe(left)">
                                      <p:cBhvr>
                                        <p:cTn id="27" dur="300"/>
                                        <p:tgtEl>
                                          <p:spTgt spid="6759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67594"/>
                                        </p:tgtEl>
                                        <p:attrNameLst>
                                          <p:attrName>style.visibility</p:attrName>
                                        </p:attrNameLst>
                                      </p:cBhvr>
                                      <p:to>
                                        <p:strVal val="visible"/>
                                      </p:to>
                                    </p:set>
                                    <p:animEffect transition="in" filter="wipe(left)">
                                      <p:cBhvr>
                                        <p:cTn id="32" dur="500"/>
                                        <p:tgtEl>
                                          <p:spTgt spid="6759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7595"/>
                                        </p:tgtEl>
                                        <p:attrNameLst>
                                          <p:attrName>style.visibility</p:attrName>
                                        </p:attrNameLst>
                                      </p:cBhvr>
                                      <p:to>
                                        <p:strVal val="visible"/>
                                      </p:to>
                                    </p:set>
                                    <p:animEffect transition="in" filter="wipe(left)">
                                      <p:cBhvr>
                                        <p:cTn id="37" dur="300"/>
                                        <p:tgtEl>
                                          <p:spTgt spid="6759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67596"/>
                                        </p:tgtEl>
                                        <p:attrNameLst>
                                          <p:attrName>style.visibility</p:attrName>
                                        </p:attrNameLst>
                                      </p:cBhvr>
                                      <p:to>
                                        <p:strVal val="visible"/>
                                      </p:to>
                                    </p:set>
                                    <p:animEffect transition="in" filter="wipe(left)">
                                      <p:cBhvr>
                                        <p:cTn id="42" dur="500"/>
                                        <p:tgtEl>
                                          <p:spTgt spid="6759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67597"/>
                                        </p:tgtEl>
                                        <p:attrNameLst>
                                          <p:attrName>style.visibility</p:attrName>
                                        </p:attrNameLst>
                                      </p:cBhvr>
                                      <p:to>
                                        <p:strVal val="visible"/>
                                      </p:to>
                                    </p:set>
                                    <p:animEffect transition="in" filter="wipe(left)">
                                      <p:cBhvr>
                                        <p:cTn id="47" dur="300"/>
                                        <p:tgtEl>
                                          <p:spTgt spid="6759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67598"/>
                                        </p:tgtEl>
                                        <p:attrNameLst>
                                          <p:attrName>style.visibility</p:attrName>
                                        </p:attrNameLst>
                                      </p:cBhvr>
                                      <p:to>
                                        <p:strVal val="visible"/>
                                      </p:to>
                                    </p:set>
                                    <p:animEffect transition="in" filter="wipe(left)">
                                      <p:cBhvr>
                                        <p:cTn id="52" dur="500"/>
                                        <p:tgtEl>
                                          <p:spTgt spid="6759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67599"/>
                                        </p:tgtEl>
                                        <p:attrNameLst>
                                          <p:attrName>style.visibility</p:attrName>
                                        </p:attrNameLst>
                                      </p:cBhvr>
                                      <p:to>
                                        <p:strVal val="visible"/>
                                      </p:to>
                                    </p:set>
                                    <p:animEffect transition="in" filter="wipe(left)">
                                      <p:cBhvr>
                                        <p:cTn id="57" dur="300"/>
                                        <p:tgtEl>
                                          <p:spTgt spid="67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utoUpdateAnimBg="0"/>
      <p:bldP spid="67591" grpId="0" autoUpdateAnimBg="0"/>
      <p:bldP spid="67593" grpId="0" autoUpdateAnimBg="0"/>
      <p:bldP spid="67595" grpId="0" autoUpdateAnimBg="0"/>
      <p:bldP spid="67597" grpId="0" autoUpdateAnimBg="0"/>
      <p:bldP spid="6759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CFBFD5AF-62E3-4626-A534-BEB82D8ECE07}" type="slidenum">
              <a:rPr kumimoji="0" lang="zh-CN" altLang="en-US" sz="2000" i="0" smtClean="0">
                <a:solidFill>
                  <a:srgbClr val="0000FF"/>
                </a:solidFill>
              </a:rPr>
              <a:pPr eaLnBrk="1" hangingPunct="1"/>
              <a:t>28</a:t>
            </a:fld>
            <a:endParaRPr kumimoji="0" lang="en-US" altLang="zh-CN" sz="2000" i="0" smtClean="0">
              <a:solidFill>
                <a:srgbClr val="0000FF"/>
              </a:solidFill>
            </a:endParaRPr>
          </a:p>
        </p:txBody>
      </p:sp>
      <p:sp>
        <p:nvSpPr>
          <p:cNvPr id="12290" name="Text Box 2"/>
          <p:cNvSpPr txBox="1">
            <a:spLocks noChangeArrowheads="1"/>
          </p:cNvSpPr>
          <p:nvPr/>
        </p:nvSpPr>
        <p:spPr bwMode="auto">
          <a:xfrm>
            <a:off x="1895475" y="522519"/>
            <a:ext cx="3900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ctr" eaLnBrk="1" hangingPunct="1">
              <a:spcBef>
                <a:spcPct val="50000"/>
              </a:spcBef>
            </a:pPr>
            <a:r>
              <a:rPr lang="zh-CN" altLang="en-US" b="1" i="0"/>
              <a:t>注    意：</a:t>
            </a:r>
          </a:p>
        </p:txBody>
      </p:sp>
      <p:sp>
        <p:nvSpPr>
          <p:cNvPr id="12291" name="Text Box 3"/>
          <p:cNvSpPr txBox="1">
            <a:spLocks noChangeArrowheads="1"/>
          </p:cNvSpPr>
          <p:nvPr/>
        </p:nvSpPr>
        <p:spPr bwMode="auto">
          <a:xfrm>
            <a:off x="452438" y="1042394"/>
            <a:ext cx="76898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i="0"/>
              <a:t>         ① </a:t>
            </a:r>
            <a:r>
              <a:rPr lang="zh-CN" altLang="en-US" b="1" i="0">
                <a:latin typeface="宋体" pitchFamily="2" charset="-122"/>
              </a:rPr>
              <a:t>必检偏差项目:齿距偏差、齿廓偏差、螺旋线偏差和齿厚偏差（与四项使用要求没有一一对应关系）；</a:t>
            </a:r>
            <a:r>
              <a:rPr lang="zh-CN" altLang="en-US" b="1" i="0"/>
              <a:t> </a:t>
            </a:r>
          </a:p>
        </p:txBody>
      </p:sp>
      <p:sp>
        <p:nvSpPr>
          <p:cNvPr id="12292" name="Text Box 4"/>
          <p:cNvSpPr txBox="1">
            <a:spLocks noChangeArrowheads="1"/>
          </p:cNvSpPr>
          <p:nvPr/>
        </p:nvSpPr>
        <p:spPr bwMode="auto">
          <a:xfrm>
            <a:off x="839788" y="1984255"/>
            <a:ext cx="67865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latin typeface="宋体" pitchFamily="2" charset="-122"/>
              </a:rPr>
              <a:t>  ② </a:t>
            </a:r>
            <a:r>
              <a:rPr lang="zh-CN" altLang="en-US" b="1" i="0" dirty="0"/>
              <a:t>齿轮的误差、偏差都称</a:t>
            </a:r>
            <a:r>
              <a:rPr lang="zh-CN" altLang="en-US" b="1" i="0" dirty="0">
                <a:solidFill>
                  <a:srgbClr val="FF3300"/>
                </a:solidFill>
              </a:rPr>
              <a:t>偏差</a:t>
            </a:r>
            <a:r>
              <a:rPr lang="zh-CN" altLang="en-US" b="1" i="0" dirty="0"/>
              <a:t>； </a:t>
            </a:r>
          </a:p>
        </p:txBody>
      </p:sp>
      <p:sp>
        <p:nvSpPr>
          <p:cNvPr id="12293" name="Text Box 5"/>
          <p:cNvSpPr txBox="1">
            <a:spLocks noChangeArrowheads="1"/>
          </p:cNvSpPr>
          <p:nvPr/>
        </p:nvSpPr>
        <p:spPr bwMode="auto">
          <a:xfrm>
            <a:off x="584200" y="2422232"/>
            <a:ext cx="7983538"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i="0" dirty="0"/>
              <a:t>        </a:t>
            </a:r>
            <a:r>
              <a:rPr lang="zh-CN" altLang="en-US" b="1" i="0" dirty="0">
                <a:latin typeface="宋体" pitchFamily="2" charset="-122"/>
              </a:rPr>
              <a:t>③ 为了能从符号上区分偏差与公差、极限偏差（新国标把偏差、公差都称为偏差</a:t>
            </a:r>
            <a:r>
              <a:rPr lang="en-US" altLang="zh-CN" b="1" i="0" dirty="0">
                <a:latin typeface="宋体" pitchFamily="2" charset="-122"/>
              </a:rPr>
              <a:t>,</a:t>
            </a:r>
            <a:r>
              <a:rPr lang="zh-CN" altLang="en-US" b="1" i="0" dirty="0">
                <a:latin typeface="宋体" pitchFamily="2" charset="-122"/>
              </a:rPr>
              <a:t>称偏差的允许值），在</a:t>
            </a:r>
            <a:r>
              <a:rPr lang="zh-CN" altLang="en-US" b="1" i="0" dirty="0">
                <a:solidFill>
                  <a:srgbClr val="FF3300"/>
                </a:solidFill>
                <a:latin typeface="宋体" pitchFamily="2" charset="-122"/>
              </a:rPr>
              <a:t>符号前加 </a:t>
            </a:r>
            <a:r>
              <a:rPr lang="zh-CN" altLang="en-US" b="1" i="0" dirty="0">
                <a:solidFill>
                  <a:srgbClr val="FF3300"/>
                </a:solidFill>
              </a:rPr>
              <a:t>“</a:t>
            </a:r>
            <a:r>
              <a:rPr lang="en-US" altLang="zh-CN" b="1" i="0" dirty="0">
                <a:solidFill>
                  <a:srgbClr val="FF3300"/>
                </a:solidFill>
                <a:latin typeface="宋体" pitchFamily="2" charset="-122"/>
              </a:rPr>
              <a:t>Δ</a:t>
            </a:r>
            <a:r>
              <a:rPr lang="zh-CN" altLang="en-US" b="1" i="0" dirty="0">
                <a:solidFill>
                  <a:srgbClr val="FF3300"/>
                </a:solidFill>
                <a:latin typeface="宋体" pitchFamily="2" charset="-122"/>
              </a:rPr>
              <a:t> </a:t>
            </a:r>
            <a:r>
              <a:rPr lang="zh-CN" altLang="en-US" b="1" i="0" dirty="0">
                <a:solidFill>
                  <a:srgbClr val="FF3300"/>
                </a:solidFill>
              </a:rPr>
              <a:t>”</a:t>
            </a:r>
            <a:r>
              <a:rPr lang="zh-CN" altLang="en-US" b="1" i="0" dirty="0">
                <a:solidFill>
                  <a:srgbClr val="FF3300"/>
                </a:solidFill>
                <a:latin typeface="宋体" pitchFamily="2" charset="-122"/>
              </a:rPr>
              <a:t>的为偏差，未加</a:t>
            </a:r>
            <a:r>
              <a:rPr lang="zh-CN" altLang="en-US" b="1" i="0" dirty="0">
                <a:solidFill>
                  <a:srgbClr val="FF3300"/>
                </a:solidFill>
              </a:rPr>
              <a:t>“</a:t>
            </a:r>
            <a:r>
              <a:rPr lang="en-US" altLang="zh-CN" b="1" i="0" dirty="0">
                <a:solidFill>
                  <a:srgbClr val="FF3300"/>
                </a:solidFill>
                <a:latin typeface="宋体" pitchFamily="2" charset="-122"/>
              </a:rPr>
              <a:t>Δ</a:t>
            </a:r>
            <a:r>
              <a:rPr lang="zh-CN" altLang="en-US" b="1" i="0" dirty="0">
                <a:solidFill>
                  <a:srgbClr val="FF3300"/>
                </a:solidFill>
                <a:latin typeface="宋体" pitchFamily="2" charset="-122"/>
              </a:rPr>
              <a:t> </a:t>
            </a:r>
            <a:r>
              <a:rPr lang="zh-CN" altLang="en-US" b="1" i="0" dirty="0">
                <a:solidFill>
                  <a:srgbClr val="FF3300"/>
                </a:solidFill>
              </a:rPr>
              <a:t>” 的为偏差允许值</a:t>
            </a:r>
            <a:r>
              <a:rPr lang="zh-CN" altLang="en-US" b="1" i="0" dirty="0">
                <a:latin typeface="宋体" pitchFamily="2" charset="-122"/>
              </a:rPr>
              <a:t>；</a:t>
            </a:r>
            <a:r>
              <a:rPr lang="zh-CN" altLang="en-US" b="1" i="0" dirty="0"/>
              <a:t> </a:t>
            </a:r>
          </a:p>
        </p:txBody>
      </p:sp>
      <p:sp>
        <p:nvSpPr>
          <p:cNvPr id="12298" name="Text Box 10"/>
          <p:cNvSpPr txBox="1">
            <a:spLocks noChangeArrowheads="1"/>
          </p:cNvSpPr>
          <p:nvPr/>
        </p:nvSpPr>
        <p:spPr bwMode="auto">
          <a:xfrm>
            <a:off x="555093" y="3809120"/>
            <a:ext cx="7747000"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i="0" dirty="0"/>
              <a:t>         </a:t>
            </a:r>
            <a:r>
              <a:rPr lang="zh-CN" altLang="en-US" b="1" i="0" dirty="0">
                <a:latin typeface="宋体" pitchFamily="2" charset="-122"/>
              </a:rPr>
              <a:t>④ </a:t>
            </a:r>
            <a:r>
              <a:rPr lang="zh-CN" altLang="en-US" b="1" i="0" dirty="0">
                <a:solidFill>
                  <a:srgbClr val="FF3300"/>
                </a:solidFill>
                <a:latin typeface="宋体" pitchFamily="2" charset="-122"/>
              </a:rPr>
              <a:t>小写</a:t>
            </a:r>
            <a:r>
              <a:rPr lang="zh-CN" altLang="en-US" b="1" i="0" dirty="0">
                <a:latin typeface="宋体" pitchFamily="2" charset="-122"/>
              </a:rPr>
              <a:t>字母加上相应的脚标为</a:t>
            </a:r>
            <a:r>
              <a:rPr lang="zh-CN" altLang="en-US" b="1" i="0" dirty="0">
                <a:solidFill>
                  <a:srgbClr val="FF3300"/>
                </a:solidFill>
                <a:latin typeface="宋体" pitchFamily="2" charset="-122"/>
              </a:rPr>
              <a:t>单项</a:t>
            </a:r>
            <a:r>
              <a:rPr lang="zh-CN" altLang="en-US" b="1" i="0" dirty="0">
                <a:latin typeface="宋体" pitchFamily="2" charset="-122"/>
              </a:rPr>
              <a:t>要素测得的偏差值；</a:t>
            </a:r>
            <a:r>
              <a:rPr lang="zh-CN" altLang="en-US" b="1" i="0" dirty="0">
                <a:solidFill>
                  <a:srgbClr val="CC3300"/>
                </a:solidFill>
                <a:latin typeface="宋体" pitchFamily="2" charset="-122"/>
              </a:rPr>
              <a:t>大写</a:t>
            </a:r>
            <a:r>
              <a:rPr lang="zh-CN" altLang="en-US" b="1" i="0" dirty="0">
                <a:latin typeface="宋体" pitchFamily="2" charset="-122"/>
              </a:rPr>
              <a:t>字母加上相应的脚标为若干个单项要素组成</a:t>
            </a:r>
            <a:r>
              <a:rPr lang="zh-CN" altLang="en-US" b="1" i="0" dirty="0"/>
              <a:t>“</a:t>
            </a:r>
            <a:r>
              <a:rPr lang="zh-CN" altLang="en-US" b="1" i="0" dirty="0">
                <a:solidFill>
                  <a:srgbClr val="CC3300"/>
                </a:solidFill>
                <a:latin typeface="宋体" pitchFamily="2" charset="-122"/>
              </a:rPr>
              <a:t>累积</a:t>
            </a:r>
            <a:r>
              <a:rPr lang="zh-CN" altLang="en-US" b="1" i="0" dirty="0"/>
              <a:t>”</a:t>
            </a:r>
            <a:r>
              <a:rPr lang="zh-CN" altLang="en-US" b="1" i="0" dirty="0">
                <a:latin typeface="宋体" pitchFamily="2" charset="-122"/>
              </a:rPr>
              <a:t>或</a:t>
            </a:r>
            <a:r>
              <a:rPr lang="zh-CN" altLang="en-US" b="1" i="0" dirty="0"/>
              <a:t>“</a:t>
            </a:r>
            <a:r>
              <a:rPr lang="zh-CN" altLang="en-US" b="1" i="0" dirty="0">
                <a:solidFill>
                  <a:srgbClr val="CC3300"/>
                </a:solidFill>
                <a:latin typeface="宋体" pitchFamily="2" charset="-122"/>
              </a:rPr>
              <a:t>总</a:t>
            </a:r>
            <a:r>
              <a:rPr lang="zh-CN" altLang="en-US" b="1" i="0" dirty="0"/>
              <a:t>”</a:t>
            </a:r>
            <a:r>
              <a:rPr lang="zh-CN" altLang="en-US" b="1" i="0" dirty="0">
                <a:latin typeface="宋体" pitchFamily="2" charset="-122"/>
              </a:rPr>
              <a:t>的偏差值。</a:t>
            </a:r>
            <a:r>
              <a:rPr lang="zh-CN" altLang="en-US" b="1" i="0" dirty="0"/>
              <a:t> </a:t>
            </a:r>
          </a:p>
        </p:txBody>
      </p:sp>
      <p:sp>
        <p:nvSpPr>
          <p:cNvPr id="8" name="AutoShape 25">
            <a:hlinkClick r:id="rId2" action="ppaction://hlinksldjump"/>
          </p:cNvPr>
          <p:cNvSpPr>
            <a:spLocks noChangeArrowheads="1"/>
          </p:cNvSpPr>
          <p:nvPr/>
        </p:nvSpPr>
        <p:spPr bwMode="auto">
          <a:xfrm>
            <a:off x="6861175" y="6007100"/>
            <a:ext cx="1808163" cy="601663"/>
          </a:xfrm>
          <a:prstGeom prst="rightArrow">
            <a:avLst>
              <a:gd name="adj1" fmla="val 50000"/>
              <a:gd name="adj2" fmla="val 75132"/>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i="0" dirty="0"/>
              <a:t>返回到 </a:t>
            </a:r>
            <a:r>
              <a:rPr lang="en-US" altLang="zh-CN" sz="2000" b="1" i="0" dirty="0">
                <a:solidFill>
                  <a:srgbClr val="FF3300"/>
                </a:solidFill>
              </a:rPr>
              <a:t>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ipe(left)">
                                      <p:cBhvr>
                                        <p:cTn id="7" dur="500"/>
                                        <p:tgtEl>
                                          <p:spTgt spid="122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wipe(left)">
                                      <p:cBhvr>
                                        <p:cTn id="12" dur="500"/>
                                        <p:tgtEl>
                                          <p:spTgt spid="122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wipe(left)">
                                      <p:cBhvr>
                                        <p:cTn id="17" dur="500"/>
                                        <p:tgtEl>
                                          <p:spTgt spid="122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293"/>
                                        </p:tgtEl>
                                        <p:attrNameLst>
                                          <p:attrName>style.visibility</p:attrName>
                                        </p:attrNameLst>
                                      </p:cBhvr>
                                      <p:to>
                                        <p:strVal val="visible"/>
                                      </p:to>
                                    </p:set>
                                    <p:animEffect transition="in" filter="wipe(left)">
                                      <p:cBhvr>
                                        <p:cTn id="22" dur="500"/>
                                        <p:tgtEl>
                                          <p:spTgt spid="122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298"/>
                                        </p:tgtEl>
                                        <p:attrNameLst>
                                          <p:attrName>style.visibility</p:attrName>
                                        </p:attrNameLst>
                                      </p:cBhvr>
                                      <p:to>
                                        <p:strVal val="visible"/>
                                      </p:to>
                                    </p:set>
                                    <p:animEffect transition="in" filter="wipe(left)">
                                      <p:cBhvr>
                                        <p:cTn id="27" dur="500"/>
                                        <p:tgtEl>
                                          <p:spTgt spid="12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utoUpdateAnimBg="0"/>
      <p:bldP spid="12292" grpId="0" autoUpdateAnimBg="0"/>
      <p:bldP spid="12293" grpId="0" autoUpdateAnimBg="0"/>
      <p:bldP spid="12298"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65A64056-FBA2-4672-82E1-990067CF5D12}" type="slidenum">
              <a:rPr kumimoji="0" lang="zh-CN" altLang="en-US" sz="2000" i="0" smtClean="0">
                <a:solidFill>
                  <a:srgbClr val="0000FF"/>
                </a:solidFill>
              </a:rPr>
              <a:pPr eaLnBrk="1" hangingPunct="1"/>
              <a:t>29</a:t>
            </a:fld>
            <a:endParaRPr kumimoji="0" lang="en-US" altLang="zh-CN" sz="2000" i="0" smtClean="0">
              <a:solidFill>
                <a:srgbClr val="0000FF"/>
              </a:solidFill>
            </a:endParaRPr>
          </a:p>
        </p:txBody>
      </p:sp>
      <p:sp>
        <p:nvSpPr>
          <p:cNvPr id="20484" name="Text Box 4"/>
          <p:cNvSpPr txBox="1">
            <a:spLocks noChangeArrowheads="1"/>
          </p:cNvSpPr>
          <p:nvPr/>
        </p:nvSpPr>
        <p:spPr bwMode="auto">
          <a:xfrm>
            <a:off x="374145" y="449696"/>
            <a:ext cx="823118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dirty="0"/>
              <a:t>          例10.1  已知</a:t>
            </a:r>
            <a:r>
              <a:rPr lang="en-US" altLang="zh-CN" b="1" dirty="0"/>
              <a:t>m</a:t>
            </a:r>
            <a:r>
              <a:rPr lang="en-US" altLang="zh-CN" b="1" i="0" dirty="0"/>
              <a:t>＝5，z＝8，</a:t>
            </a:r>
            <a:r>
              <a:rPr lang="en-US" altLang="zh-CN" b="1" dirty="0"/>
              <a:t>α</a:t>
            </a:r>
            <a:r>
              <a:rPr lang="en-US" altLang="zh-CN" b="1" i="0" dirty="0"/>
              <a:t>=20º</a:t>
            </a:r>
            <a:r>
              <a:rPr lang="zh-CN" altLang="en-US" b="1" i="0" dirty="0"/>
              <a:t>的圆柱直齿轮</a:t>
            </a:r>
            <a:r>
              <a:rPr lang="en-US" altLang="zh-CN" b="1" i="0" dirty="0"/>
              <a:t>，</a:t>
            </a:r>
            <a:r>
              <a:rPr lang="zh-CN" altLang="en-US" b="1" i="0" dirty="0"/>
              <a:t>用齿距仪相对法测得数据为:</a:t>
            </a:r>
          </a:p>
        </p:txBody>
      </p:sp>
      <p:sp>
        <p:nvSpPr>
          <p:cNvPr id="20577" name="Rectangle 97"/>
          <p:cNvSpPr>
            <a:spLocks noChangeArrowheads="1"/>
          </p:cNvSpPr>
          <p:nvPr/>
        </p:nvSpPr>
        <p:spPr bwMode="auto">
          <a:xfrm>
            <a:off x="1062029" y="1384821"/>
            <a:ext cx="7467600"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spcBef>
                <a:spcPct val="50000"/>
              </a:spcBef>
            </a:pPr>
            <a:r>
              <a:rPr lang="zh-CN" altLang="en-US" b="1" i="0" dirty="0"/>
              <a:t>0，+3，</a:t>
            </a:r>
            <a:r>
              <a:rPr lang="zh-CN" altLang="en-US" b="1" i="0" dirty="0">
                <a:cs typeface="Times New Roman" pitchFamily="18" charset="0"/>
              </a:rPr>
              <a:t>–2</a:t>
            </a:r>
            <a:r>
              <a:rPr lang="zh-CN" altLang="en-US" b="1" i="0" dirty="0"/>
              <a:t>，+3，+5，</a:t>
            </a:r>
            <a:r>
              <a:rPr lang="zh-CN" altLang="en-US" b="1" i="0" dirty="0">
                <a:cs typeface="Times New Roman" pitchFamily="18" charset="0"/>
              </a:rPr>
              <a:t>–2</a:t>
            </a:r>
            <a:r>
              <a:rPr lang="zh-CN" altLang="en-US" b="1" i="0" dirty="0"/>
              <a:t>， +</a:t>
            </a:r>
            <a:r>
              <a:rPr lang="zh-CN" altLang="en-US" b="1" i="0" dirty="0">
                <a:cs typeface="Times New Roman" pitchFamily="18" charset="0"/>
              </a:rPr>
              <a:t> 3 </a:t>
            </a:r>
            <a:r>
              <a:rPr lang="zh-CN" altLang="en-US" b="1" i="0" dirty="0"/>
              <a:t>，</a:t>
            </a:r>
            <a:r>
              <a:rPr lang="zh-CN" altLang="en-US" b="1" i="0" dirty="0">
                <a:cs typeface="Times New Roman" pitchFamily="18" charset="0"/>
              </a:rPr>
              <a:t>–</a:t>
            </a:r>
            <a:r>
              <a:rPr lang="zh-CN" altLang="en-US" b="1" i="0" dirty="0"/>
              <a:t> 2(</a:t>
            </a:r>
            <a:r>
              <a:rPr lang="en-US" altLang="zh-CN" b="1" i="0" dirty="0" err="1"/>
              <a:t>μm</a:t>
            </a:r>
            <a:r>
              <a:rPr lang="en-US" altLang="zh-CN" b="1" i="0" dirty="0"/>
              <a:t>)。</a:t>
            </a:r>
            <a:endParaRPr lang="zh-CN" altLang="en-US" b="1" i="0" dirty="0"/>
          </a:p>
        </p:txBody>
      </p:sp>
      <p:grpSp>
        <p:nvGrpSpPr>
          <p:cNvPr id="20581" name="Group 101"/>
          <p:cNvGrpSpPr>
            <a:grpSpLocks/>
          </p:cNvGrpSpPr>
          <p:nvPr/>
        </p:nvGrpSpPr>
        <p:grpSpPr bwMode="auto">
          <a:xfrm>
            <a:off x="1600200" y="2483509"/>
            <a:ext cx="5997575" cy="4060825"/>
            <a:chOff x="1218" y="1485"/>
            <a:chExt cx="3778" cy="2558"/>
          </a:xfrm>
        </p:grpSpPr>
        <p:graphicFrame>
          <p:nvGraphicFramePr>
            <p:cNvPr id="30727" name="Object 95"/>
            <p:cNvGraphicFramePr>
              <a:graphicFrameLocks noChangeAspect="1"/>
            </p:cNvGraphicFramePr>
            <p:nvPr/>
          </p:nvGraphicFramePr>
          <p:xfrm>
            <a:off x="1218" y="1485"/>
            <a:ext cx="3778" cy="2182"/>
          </p:xfrm>
          <a:graphic>
            <a:graphicData uri="http://schemas.openxmlformats.org/presentationml/2006/ole">
              <mc:AlternateContent xmlns:mc="http://schemas.openxmlformats.org/markup-compatibility/2006">
                <mc:Choice xmlns:v="urn:schemas-microsoft-com:vml" Requires="v">
                  <p:oleObj spid="_x0000_s30748" name="图像文档" r:id="rId3" imgW="9451910" imgH="5505061" progId="图像.文件">
                    <p:embed/>
                  </p:oleObj>
                </mc:Choice>
                <mc:Fallback>
                  <p:oleObj name="图像文档" r:id="rId3" imgW="9451910" imgH="5505061" progId="图像.文件">
                    <p:embed/>
                    <p:pic>
                      <p:nvPicPr>
                        <p:cNvPr id="0" name="Object 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8" y="1485"/>
                          <a:ext cx="3778" cy="2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8" name="Text Box 98"/>
            <p:cNvSpPr txBox="1">
              <a:spLocks noChangeArrowheads="1"/>
            </p:cNvSpPr>
            <p:nvPr/>
          </p:nvSpPr>
          <p:spPr bwMode="auto">
            <a:xfrm>
              <a:off x="1617" y="3601"/>
              <a:ext cx="306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000" b="1" i="0"/>
                <a:t>1、4—定位支脚；2—固定量爪；</a:t>
              </a:r>
            </a:p>
            <a:p>
              <a:pPr eaLnBrk="1" hangingPunct="1"/>
              <a:r>
                <a:rPr lang="zh-CN" altLang="en-US" sz="2000" b="1" i="0"/>
                <a:t>            3—活动量爪。</a:t>
              </a:r>
            </a:p>
          </p:txBody>
        </p:sp>
      </p:grpSp>
      <p:sp>
        <p:nvSpPr>
          <p:cNvPr id="9" name="Rectangle 96"/>
          <p:cNvSpPr>
            <a:spLocks noChangeArrowheads="1"/>
          </p:cNvSpPr>
          <p:nvPr/>
        </p:nvSpPr>
        <p:spPr bwMode="auto">
          <a:xfrm>
            <a:off x="443455" y="1884472"/>
            <a:ext cx="816187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b="1" i="0" dirty="0"/>
              <a:t>        计算该齿轮的齿距累积总偏差</a:t>
            </a:r>
            <a:r>
              <a:rPr lang="en-US" altLang="zh-CN" b="1" i="0" dirty="0"/>
              <a:t>Δ</a:t>
            </a:r>
            <a:r>
              <a:rPr lang="en-US" altLang="zh-CN" b="1" dirty="0"/>
              <a:t>F</a:t>
            </a:r>
            <a:r>
              <a:rPr lang="en-US" altLang="zh-CN" b="1" i="0" baseline="-30000" dirty="0"/>
              <a:t>P</a:t>
            </a:r>
            <a:r>
              <a:rPr lang="en-US" altLang="zh-CN" b="1" dirty="0"/>
              <a:t>、</a:t>
            </a:r>
            <a:r>
              <a:rPr lang="zh-CN" altLang="en-US" b="1" i="0" dirty="0"/>
              <a:t>单个齿距偏差</a:t>
            </a:r>
            <a:r>
              <a:rPr lang="en-US" altLang="zh-CN" b="1" i="0" dirty="0" err="1"/>
              <a:t>Δ</a:t>
            </a:r>
            <a:r>
              <a:rPr lang="en-US" altLang="zh-CN" b="1" dirty="0" err="1"/>
              <a:t>f</a:t>
            </a:r>
            <a:r>
              <a:rPr lang="en-US" altLang="zh-CN" b="1" i="0" baseline="-30000" dirty="0" err="1"/>
              <a:t>Pt</a:t>
            </a:r>
            <a:r>
              <a:rPr lang="zh-CN" altLang="en-US" b="1" i="0" dirty="0"/>
              <a:t>和齿距累积偏差</a:t>
            </a:r>
            <a:r>
              <a:rPr lang="en-US" altLang="zh-CN" b="1" i="0" dirty="0" err="1"/>
              <a:t>Δ</a:t>
            </a:r>
            <a:r>
              <a:rPr lang="en-US" altLang="zh-CN" b="1" dirty="0" err="1"/>
              <a:t>F</a:t>
            </a:r>
            <a:r>
              <a:rPr lang="en-US" altLang="zh-CN" b="1" i="0" baseline="-30000" dirty="0" err="1"/>
              <a:t>Pk</a:t>
            </a:r>
            <a:r>
              <a:rPr lang="en-US" altLang="zh-CN" b="1" i="0" dirty="0" err="1"/>
              <a:t>（</a:t>
            </a:r>
            <a:r>
              <a:rPr lang="en-US" altLang="zh-CN" b="1" dirty="0" err="1"/>
              <a:t>k</a:t>
            </a:r>
            <a:r>
              <a:rPr lang="en-US" altLang="zh-CN" b="1" i="0" dirty="0"/>
              <a:t>=3）</a:t>
            </a:r>
            <a:r>
              <a:rPr lang="zh-CN" altLang="en-US" b="1" i="0" dirty="0"/>
              <a:t>的偏差值。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wipe(left)">
                                      <p:cBhvr>
                                        <p:cTn id="7" dur="500"/>
                                        <p:tgtEl>
                                          <p:spTgt spid="204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77"/>
                                        </p:tgtEl>
                                        <p:attrNameLst>
                                          <p:attrName>style.visibility</p:attrName>
                                        </p:attrNameLst>
                                      </p:cBhvr>
                                      <p:to>
                                        <p:strVal val="visible"/>
                                      </p:to>
                                    </p:set>
                                    <p:animEffect transition="in" filter="wipe(left)">
                                      <p:cBhvr>
                                        <p:cTn id="12" dur="500"/>
                                        <p:tgtEl>
                                          <p:spTgt spid="205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581"/>
                                        </p:tgtEl>
                                        <p:attrNameLst>
                                          <p:attrName>style.visibility</p:attrName>
                                        </p:attrNameLst>
                                      </p:cBhvr>
                                      <p:to>
                                        <p:strVal val="visible"/>
                                      </p:to>
                                    </p:set>
                                    <p:anim calcmode="lin" valueType="num">
                                      <p:cBhvr additive="base">
                                        <p:cTn id="17" dur="2000" fill="hold"/>
                                        <p:tgtEl>
                                          <p:spTgt spid="20581"/>
                                        </p:tgtEl>
                                        <p:attrNameLst>
                                          <p:attrName>ppt_x</p:attrName>
                                        </p:attrNameLst>
                                      </p:cBhvr>
                                      <p:tavLst>
                                        <p:tav tm="0">
                                          <p:val>
                                            <p:strVal val="#ppt_x"/>
                                          </p:val>
                                        </p:tav>
                                        <p:tav tm="100000">
                                          <p:val>
                                            <p:strVal val="#ppt_x"/>
                                          </p:val>
                                        </p:tav>
                                      </p:tavLst>
                                    </p:anim>
                                    <p:anim calcmode="lin" valueType="num">
                                      <p:cBhvr additive="base">
                                        <p:cTn id="18" dur="2000" fill="hold"/>
                                        <p:tgtEl>
                                          <p:spTgt spid="2058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utoUpdateAnimBg="0"/>
      <p:bldP spid="20577" grpId="0" autoUpdateAnimBg="0"/>
      <p:bldP spid="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6C18883E-81E0-4E48-ABA3-E4DF8FB8C95A}" type="slidenum">
              <a:rPr kumimoji="0" lang="zh-CN" altLang="en-US" sz="2000" i="0" smtClean="0">
                <a:solidFill>
                  <a:srgbClr val="0000FF"/>
                </a:solidFill>
              </a:rPr>
              <a:pPr eaLnBrk="1" hangingPunct="1"/>
              <a:t>3</a:t>
            </a:fld>
            <a:endParaRPr kumimoji="0" lang="en-US" altLang="zh-CN" sz="2000" i="0" smtClean="0">
              <a:solidFill>
                <a:srgbClr val="0000FF"/>
              </a:solidFill>
            </a:endParaRPr>
          </a:p>
        </p:txBody>
      </p:sp>
      <p:sp>
        <p:nvSpPr>
          <p:cNvPr id="22530" name="Text Box 2"/>
          <p:cNvSpPr txBox="1">
            <a:spLocks noChangeArrowheads="1"/>
          </p:cNvSpPr>
          <p:nvPr/>
        </p:nvSpPr>
        <p:spPr bwMode="auto">
          <a:xfrm>
            <a:off x="1823400" y="853955"/>
            <a:ext cx="471946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ctr" eaLnBrk="1" hangingPunct="1">
              <a:spcBef>
                <a:spcPct val="50000"/>
              </a:spcBef>
            </a:pPr>
            <a:r>
              <a:rPr lang="zh-CN" altLang="en-US" sz="3600" b="1" i="0" dirty="0">
                <a:solidFill>
                  <a:srgbClr val="FF3300"/>
                </a:solidFill>
              </a:rPr>
              <a:t>内容提要:</a:t>
            </a:r>
          </a:p>
        </p:txBody>
      </p:sp>
      <p:sp>
        <p:nvSpPr>
          <p:cNvPr id="22531" name="Text Box 3"/>
          <p:cNvSpPr txBox="1">
            <a:spLocks noChangeArrowheads="1"/>
          </p:cNvSpPr>
          <p:nvPr/>
        </p:nvSpPr>
        <p:spPr bwMode="auto">
          <a:xfrm>
            <a:off x="1155700" y="225425"/>
            <a:ext cx="75580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a:latin typeface="宋体" pitchFamily="2" charset="-122"/>
              </a:rPr>
              <a:t>第10章   圆柱齿轮精度设计与检测</a:t>
            </a:r>
            <a:r>
              <a:rPr lang="zh-CN" altLang="en-US" sz="3200" b="1" i="0">
                <a:latin typeface="宋体" pitchFamily="2" charset="-122"/>
              </a:rPr>
              <a:t> </a:t>
            </a:r>
          </a:p>
        </p:txBody>
      </p:sp>
      <p:sp>
        <p:nvSpPr>
          <p:cNvPr id="22532" name="Text Box 4"/>
          <p:cNvSpPr txBox="1">
            <a:spLocks noChangeArrowheads="1"/>
          </p:cNvSpPr>
          <p:nvPr/>
        </p:nvSpPr>
        <p:spPr bwMode="auto">
          <a:xfrm>
            <a:off x="385763" y="1468438"/>
            <a:ext cx="8529637" cy="465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600" b="1" i="0" dirty="0"/>
              <a:t>1. 齿轮传动的四个方面使用要求及其概念；</a:t>
            </a:r>
          </a:p>
          <a:p>
            <a:pPr eaLnBrk="1" hangingPunct="1">
              <a:spcBef>
                <a:spcPct val="50000"/>
              </a:spcBef>
            </a:pPr>
            <a:r>
              <a:rPr lang="zh-CN" altLang="en-US" sz="2600" b="1" i="0" dirty="0"/>
              <a:t>2. 评定圆柱齿轮精度、侧隙的检验项目和检验参数的</a:t>
            </a:r>
          </a:p>
          <a:p>
            <a:pPr eaLnBrk="1" hangingPunct="1">
              <a:spcBef>
                <a:spcPct val="50000"/>
              </a:spcBef>
            </a:pPr>
            <a:r>
              <a:rPr lang="zh-CN" altLang="en-US" sz="2600" b="1" i="0" dirty="0"/>
              <a:t>    名称代号及其公差值；</a:t>
            </a:r>
          </a:p>
          <a:p>
            <a:pPr eaLnBrk="1" hangingPunct="1">
              <a:spcBef>
                <a:spcPct val="50000"/>
              </a:spcBef>
            </a:pPr>
            <a:r>
              <a:rPr lang="zh-CN" altLang="en-US" sz="2600" b="1" i="0" dirty="0"/>
              <a:t>3. 圆柱齿轮的精度等级和侧隙在图样上的标注方法；</a:t>
            </a:r>
          </a:p>
          <a:p>
            <a:pPr eaLnBrk="1" hangingPunct="1">
              <a:spcBef>
                <a:spcPct val="50000"/>
              </a:spcBef>
            </a:pPr>
            <a:r>
              <a:rPr lang="zh-CN" altLang="en-US" sz="2600" b="1" i="0" dirty="0"/>
              <a:t>4. 齿坯和齿坯精度的概念；</a:t>
            </a:r>
          </a:p>
          <a:p>
            <a:pPr eaLnBrk="1" hangingPunct="1">
              <a:spcBef>
                <a:spcPct val="50000"/>
              </a:spcBef>
            </a:pPr>
            <a:r>
              <a:rPr lang="zh-CN" altLang="en-US" sz="2600" b="1" i="0" dirty="0"/>
              <a:t>5. 齿轮副的评定参数的名称和代号；</a:t>
            </a:r>
          </a:p>
          <a:p>
            <a:pPr eaLnBrk="1" hangingPunct="1">
              <a:spcBef>
                <a:spcPct val="50000"/>
              </a:spcBef>
            </a:pPr>
            <a:r>
              <a:rPr lang="zh-CN" altLang="en-US" sz="2600" b="1" i="0" dirty="0"/>
              <a:t>6. 齿轮检验参数的检测方法；</a:t>
            </a:r>
          </a:p>
          <a:p>
            <a:pPr eaLnBrk="1" hangingPunct="1">
              <a:spcBef>
                <a:spcPct val="50000"/>
              </a:spcBef>
            </a:pPr>
            <a:r>
              <a:rPr lang="zh-CN" altLang="en-US" sz="2600" b="1" i="0" dirty="0"/>
              <a:t>7. 圆柱齿轮精度设计的内容和基本方法。</a:t>
            </a:r>
          </a:p>
        </p:txBody>
      </p:sp>
      <p:sp>
        <p:nvSpPr>
          <p:cNvPr id="4102" name="AutoShape 7">
            <a:hlinkClick r:id="rId2" action="ppaction://hlinksldjump"/>
          </p:cNvPr>
          <p:cNvSpPr>
            <a:spLocks noChangeArrowheads="1"/>
          </p:cNvSpPr>
          <p:nvPr/>
        </p:nvSpPr>
        <p:spPr bwMode="auto">
          <a:xfrm>
            <a:off x="6861175" y="6007100"/>
            <a:ext cx="1808163" cy="601663"/>
          </a:xfrm>
          <a:prstGeom prst="rightArrow">
            <a:avLst>
              <a:gd name="adj1" fmla="val 50000"/>
              <a:gd name="adj2" fmla="val 75132"/>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i="0"/>
              <a:t>返回到 </a:t>
            </a:r>
            <a:r>
              <a:rPr lang="en-US" altLang="zh-CN" sz="2000" b="1" i="0">
                <a:solidFill>
                  <a:srgbClr val="FF3300"/>
                </a:solidFill>
              </a:rPr>
              <a:t>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wipe(left)">
                                      <p:cBhvr>
                                        <p:cTn id="7" dur="500"/>
                                        <p:tgtEl>
                                          <p:spTgt spid="225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0" end="0"/>
                                            </p:txEl>
                                          </p:spTgt>
                                        </p:tgtEl>
                                        <p:attrNameLst>
                                          <p:attrName>style.visibility</p:attrName>
                                        </p:attrNameLst>
                                      </p:cBhvr>
                                      <p:to>
                                        <p:strVal val="visible"/>
                                      </p:to>
                                    </p:set>
                                    <p:animEffect transition="in" filter="wipe(left)">
                                      <p:cBhvr>
                                        <p:cTn id="12" dur="500"/>
                                        <p:tgtEl>
                                          <p:spTgt spid="2253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2">
                                            <p:txEl>
                                              <p:pRg st="0" end="0"/>
                                            </p:txEl>
                                          </p:spTgt>
                                        </p:tgtEl>
                                        <p:attrNameLst>
                                          <p:attrName>style.visibility</p:attrName>
                                        </p:attrNameLst>
                                      </p:cBhvr>
                                      <p:to>
                                        <p:strVal val="visible"/>
                                      </p:to>
                                    </p:set>
                                    <p:animEffect transition="in" filter="wipe(left)">
                                      <p:cBhvr>
                                        <p:cTn id="17" dur="500"/>
                                        <p:tgtEl>
                                          <p:spTgt spid="2253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2">
                                            <p:txEl>
                                              <p:pRg st="1" end="1"/>
                                            </p:txEl>
                                          </p:spTgt>
                                        </p:tgtEl>
                                        <p:attrNameLst>
                                          <p:attrName>style.visibility</p:attrName>
                                        </p:attrNameLst>
                                      </p:cBhvr>
                                      <p:to>
                                        <p:strVal val="visible"/>
                                      </p:to>
                                    </p:set>
                                    <p:animEffect transition="in" filter="wipe(left)">
                                      <p:cBhvr>
                                        <p:cTn id="22" dur="500"/>
                                        <p:tgtEl>
                                          <p:spTgt spid="22532">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2">
                                            <p:txEl>
                                              <p:pRg st="2" end="2"/>
                                            </p:txEl>
                                          </p:spTgt>
                                        </p:tgtEl>
                                        <p:attrNameLst>
                                          <p:attrName>style.visibility</p:attrName>
                                        </p:attrNameLst>
                                      </p:cBhvr>
                                      <p:to>
                                        <p:strVal val="visible"/>
                                      </p:to>
                                    </p:set>
                                    <p:animEffect transition="in" filter="wipe(left)">
                                      <p:cBhvr>
                                        <p:cTn id="27" dur="500"/>
                                        <p:tgtEl>
                                          <p:spTgt spid="22532">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2">
                                            <p:txEl>
                                              <p:pRg st="3" end="3"/>
                                            </p:txEl>
                                          </p:spTgt>
                                        </p:tgtEl>
                                        <p:attrNameLst>
                                          <p:attrName>style.visibility</p:attrName>
                                        </p:attrNameLst>
                                      </p:cBhvr>
                                      <p:to>
                                        <p:strVal val="visible"/>
                                      </p:to>
                                    </p:set>
                                    <p:animEffect transition="in" filter="wipe(left)">
                                      <p:cBhvr>
                                        <p:cTn id="32" dur="500"/>
                                        <p:tgtEl>
                                          <p:spTgt spid="22532">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532">
                                            <p:txEl>
                                              <p:pRg st="4" end="4"/>
                                            </p:txEl>
                                          </p:spTgt>
                                        </p:tgtEl>
                                        <p:attrNameLst>
                                          <p:attrName>style.visibility</p:attrName>
                                        </p:attrNameLst>
                                      </p:cBhvr>
                                      <p:to>
                                        <p:strVal val="visible"/>
                                      </p:to>
                                    </p:set>
                                    <p:animEffect transition="in" filter="wipe(left)">
                                      <p:cBhvr>
                                        <p:cTn id="37" dur="500"/>
                                        <p:tgtEl>
                                          <p:spTgt spid="22532">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2532">
                                            <p:txEl>
                                              <p:pRg st="5" end="5"/>
                                            </p:txEl>
                                          </p:spTgt>
                                        </p:tgtEl>
                                        <p:attrNameLst>
                                          <p:attrName>style.visibility</p:attrName>
                                        </p:attrNameLst>
                                      </p:cBhvr>
                                      <p:to>
                                        <p:strVal val="visible"/>
                                      </p:to>
                                    </p:set>
                                    <p:animEffect transition="in" filter="wipe(left)">
                                      <p:cBhvr>
                                        <p:cTn id="42" dur="500"/>
                                        <p:tgtEl>
                                          <p:spTgt spid="22532">
                                            <p:txEl>
                                              <p:pRg st="5" end="5"/>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532">
                                            <p:txEl>
                                              <p:pRg st="6" end="6"/>
                                            </p:txEl>
                                          </p:spTgt>
                                        </p:tgtEl>
                                        <p:attrNameLst>
                                          <p:attrName>style.visibility</p:attrName>
                                        </p:attrNameLst>
                                      </p:cBhvr>
                                      <p:to>
                                        <p:strVal val="visible"/>
                                      </p:to>
                                    </p:set>
                                    <p:animEffect transition="in" filter="wipe(left)">
                                      <p:cBhvr>
                                        <p:cTn id="47" dur="500"/>
                                        <p:tgtEl>
                                          <p:spTgt spid="22532">
                                            <p:txEl>
                                              <p:pRg st="6" end="6"/>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2532">
                                            <p:txEl>
                                              <p:pRg st="7" end="7"/>
                                            </p:txEl>
                                          </p:spTgt>
                                        </p:tgtEl>
                                        <p:attrNameLst>
                                          <p:attrName>style.visibility</p:attrName>
                                        </p:attrNameLst>
                                      </p:cBhvr>
                                      <p:to>
                                        <p:strVal val="visible"/>
                                      </p:to>
                                    </p:set>
                                    <p:animEffect transition="in" filter="wipe(left)">
                                      <p:cBhvr>
                                        <p:cTn id="52" dur="500"/>
                                        <p:tgtEl>
                                          <p:spTgt spid="2253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autoUpdateAnimBg="0" advAuto="2000"/>
      <p:bldP spid="22531" grpId="0" build="p" autoUpdateAnimBg="0" advAuto="1000"/>
      <p:bldP spid="22532" grpId="0" build="p" autoUpdateAnimBg="0" advAuto="150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CEF4F8B1-C202-4AE4-912E-46C96583A474}" type="slidenum">
              <a:rPr kumimoji="0" lang="zh-CN" altLang="en-US" sz="2000" i="0" smtClean="0">
                <a:solidFill>
                  <a:srgbClr val="0000FF"/>
                </a:solidFill>
              </a:rPr>
              <a:pPr eaLnBrk="1" hangingPunct="1"/>
              <a:t>30</a:t>
            </a:fld>
            <a:endParaRPr kumimoji="0" lang="en-US" altLang="zh-CN" sz="2000" i="0" smtClean="0">
              <a:solidFill>
                <a:srgbClr val="0000FF"/>
              </a:solidFill>
            </a:endParaRPr>
          </a:p>
        </p:txBody>
      </p:sp>
      <p:sp>
        <p:nvSpPr>
          <p:cNvPr id="50181" name="Text Box 5"/>
          <p:cNvSpPr txBox="1">
            <a:spLocks noChangeArrowheads="1"/>
          </p:cNvSpPr>
          <p:nvPr/>
        </p:nvSpPr>
        <p:spPr bwMode="auto">
          <a:xfrm>
            <a:off x="227013" y="320435"/>
            <a:ext cx="79581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t>解：</a:t>
            </a:r>
            <a:r>
              <a:rPr lang="en-US" altLang="zh-CN" b="1" i="0"/>
              <a:t>Δ</a:t>
            </a:r>
            <a:r>
              <a:rPr lang="en-US" altLang="zh-CN" b="1"/>
              <a:t>F</a:t>
            </a:r>
            <a:r>
              <a:rPr lang="en-US" altLang="zh-CN" b="1" i="0" baseline="-30000"/>
              <a:t>P</a:t>
            </a:r>
            <a:r>
              <a:rPr lang="en-US" altLang="zh-CN" b="1"/>
              <a:t>、</a:t>
            </a:r>
            <a:r>
              <a:rPr lang="en-US" altLang="zh-CN" b="1" i="0"/>
              <a:t>Δ</a:t>
            </a:r>
            <a:r>
              <a:rPr lang="en-US" altLang="zh-CN" b="1"/>
              <a:t>f</a:t>
            </a:r>
            <a:r>
              <a:rPr lang="en-US" altLang="zh-CN" b="1" i="0" baseline="-30000"/>
              <a:t>Pt</a:t>
            </a:r>
            <a:r>
              <a:rPr lang="zh-CN" altLang="en-US" b="1" i="0"/>
              <a:t>和</a:t>
            </a:r>
            <a:r>
              <a:rPr lang="en-US" altLang="zh-CN" b="1" i="0"/>
              <a:t>Δ</a:t>
            </a:r>
            <a:r>
              <a:rPr lang="en-US" altLang="zh-CN" b="1"/>
              <a:t>F</a:t>
            </a:r>
            <a:r>
              <a:rPr lang="en-US" altLang="zh-CN" b="1" i="0" baseline="-30000"/>
              <a:t>Pk</a:t>
            </a:r>
            <a:r>
              <a:rPr lang="en-US" altLang="zh-CN" b="1" i="0"/>
              <a:t>（</a:t>
            </a:r>
            <a:r>
              <a:rPr lang="en-US" altLang="zh-CN" b="1"/>
              <a:t>k</a:t>
            </a:r>
            <a:r>
              <a:rPr lang="en-US" altLang="zh-CN" b="1" i="0"/>
              <a:t>=3）</a:t>
            </a:r>
            <a:r>
              <a:rPr lang="zh-CN" altLang="en-US" b="1" i="0"/>
              <a:t>列表计算如下</a:t>
            </a:r>
          </a:p>
        </p:txBody>
      </p:sp>
      <p:graphicFrame>
        <p:nvGraphicFramePr>
          <p:cNvPr id="50270" name="Group 94"/>
          <p:cNvGraphicFramePr>
            <a:graphicFrameLocks noGrp="1"/>
          </p:cNvGraphicFramePr>
          <p:nvPr>
            <p:extLst>
              <p:ext uri="{D42A27DB-BD31-4B8C-83A1-F6EECF244321}">
                <p14:modId xmlns:p14="http://schemas.microsoft.com/office/powerpoint/2010/main" val="1726575863"/>
              </p:ext>
            </p:extLst>
          </p:nvPr>
        </p:nvGraphicFramePr>
        <p:xfrm>
          <a:off x="257175" y="910986"/>
          <a:ext cx="8412164" cy="2752407"/>
        </p:xfrm>
        <a:graphic>
          <a:graphicData uri="http://schemas.openxmlformats.org/drawingml/2006/table">
            <a:tbl>
              <a:tblPr/>
              <a:tblGrid>
                <a:gridCol w="1786355"/>
                <a:gridCol w="634910"/>
                <a:gridCol w="556506"/>
                <a:gridCol w="594939"/>
                <a:gridCol w="633372"/>
                <a:gridCol w="558044"/>
                <a:gridCol w="596476"/>
                <a:gridCol w="594939"/>
                <a:gridCol w="594940"/>
                <a:gridCol w="1861683"/>
              </a:tblGrid>
              <a:tr h="53422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2800" b="1"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4</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5</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6</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7</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8</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计算</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5529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+5</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5379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rgbClr val="FF0066"/>
                          </a:solidFill>
                          <a:effectLst/>
                          <a:latin typeface="宋体" pitchFamily="2" charset="-122"/>
                          <a:ea typeface="宋体" pitchFamily="2" charset="-122"/>
                        </a:rPr>
                        <a:t>+4</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5529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rgbClr val="FF0066"/>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rgbClr val="FF0066"/>
                          </a:solidFill>
                          <a:effectLst/>
                          <a:latin typeface="宋体" pitchFamily="2" charset="-122"/>
                          <a:ea typeface="宋体" pitchFamily="2" charset="-122"/>
                        </a:rPr>
                        <a:t>+4</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5379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-2</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宋体" pitchFamily="2" charset="-122"/>
                          <a:ea typeface="宋体" pitchFamily="2" charset="-122"/>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宋体" pitchFamily="2" charset="-122"/>
                          <a:ea typeface="宋体" pitchFamily="2" charset="-122"/>
                        </a:rPr>
                        <a:t>+3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rgbClr val="FF3300"/>
                          </a:solidFill>
                          <a:effectLst/>
                          <a:latin typeface="宋体" pitchFamily="2" charset="-122"/>
                          <a:ea typeface="宋体" pitchFamily="2" charset="-122"/>
                        </a:rPr>
                        <a:t>-4</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zh-CN" altLang="en-US" sz="1600" b="1"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50250" name="Object 74"/>
          <p:cNvGraphicFramePr>
            <a:graphicFrameLocks noChangeAspect="1"/>
          </p:cNvGraphicFramePr>
          <p:nvPr>
            <p:extLst>
              <p:ext uri="{D42A27DB-BD31-4B8C-83A1-F6EECF244321}">
                <p14:modId xmlns:p14="http://schemas.microsoft.com/office/powerpoint/2010/main" val="1655148397"/>
              </p:ext>
            </p:extLst>
          </p:nvPr>
        </p:nvGraphicFramePr>
        <p:xfrm>
          <a:off x="928688" y="1035751"/>
          <a:ext cx="160337" cy="304800"/>
        </p:xfrm>
        <a:graphic>
          <a:graphicData uri="http://schemas.openxmlformats.org/presentationml/2006/ole">
            <mc:AlternateContent xmlns:mc="http://schemas.openxmlformats.org/markup-compatibility/2006">
              <mc:Choice xmlns:v="urn:schemas-microsoft-com:vml" Requires="v">
                <p:oleObj spid="_x0000_s32070" r:id="rId3" imgW="88707" imgH="164742" progId="Equation.DSMT4">
                  <p:embed/>
                </p:oleObj>
              </mc:Choice>
              <mc:Fallback>
                <p:oleObj r:id="rId3" imgW="88707" imgH="164742" progId="Equation.DSMT4">
                  <p:embed/>
                  <p:pic>
                    <p:nvPicPr>
                      <p:cNvPr id="0" name="Object 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688" y="1035751"/>
                        <a:ext cx="1603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253" name="Object 77"/>
          <p:cNvGraphicFramePr>
            <a:graphicFrameLocks noChangeAspect="1"/>
          </p:cNvGraphicFramePr>
          <p:nvPr>
            <p:extLst>
              <p:ext uri="{D42A27DB-BD31-4B8C-83A1-F6EECF244321}">
                <p14:modId xmlns:p14="http://schemas.microsoft.com/office/powerpoint/2010/main" val="809315637"/>
              </p:ext>
            </p:extLst>
          </p:nvPr>
        </p:nvGraphicFramePr>
        <p:xfrm>
          <a:off x="438150" y="2554350"/>
          <a:ext cx="1466850" cy="571500"/>
        </p:xfrm>
        <a:graphic>
          <a:graphicData uri="http://schemas.openxmlformats.org/presentationml/2006/ole">
            <mc:AlternateContent xmlns:mc="http://schemas.openxmlformats.org/markup-compatibility/2006">
              <mc:Choice xmlns:v="urn:schemas-microsoft-com:vml" Requires="v">
                <p:oleObj spid="_x0000_s32071" r:id="rId5" imgW="914400" imgH="431800" progId="Equation.DSMT4">
                  <p:embed/>
                </p:oleObj>
              </mc:Choice>
              <mc:Fallback>
                <p:oleObj r:id="rId5" imgW="914400" imgH="431800" progId="Equation.DSMT4">
                  <p:embed/>
                  <p:pic>
                    <p:nvPicPr>
                      <p:cNvPr id="0" name="Object 7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8150" y="2554350"/>
                        <a:ext cx="146685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256" name="Object 80"/>
          <p:cNvGraphicFramePr>
            <a:graphicFrameLocks noChangeAspect="1"/>
          </p:cNvGraphicFramePr>
          <p:nvPr>
            <p:extLst>
              <p:ext uri="{D42A27DB-BD31-4B8C-83A1-F6EECF244321}">
                <p14:modId xmlns:p14="http://schemas.microsoft.com/office/powerpoint/2010/main" val="2838852677"/>
              </p:ext>
            </p:extLst>
          </p:nvPr>
        </p:nvGraphicFramePr>
        <p:xfrm>
          <a:off x="7019691" y="2025257"/>
          <a:ext cx="1366838" cy="541338"/>
        </p:xfrm>
        <a:graphic>
          <a:graphicData uri="http://schemas.openxmlformats.org/presentationml/2006/ole">
            <mc:AlternateContent xmlns:mc="http://schemas.openxmlformats.org/markup-compatibility/2006">
              <mc:Choice xmlns:v="urn:schemas-microsoft-com:vml" Requires="v">
                <p:oleObj spid="_x0000_s32072" r:id="rId7" imgW="596900" imgH="241300" progId="Equation.DSMT4">
                  <p:embed/>
                </p:oleObj>
              </mc:Choice>
              <mc:Fallback>
                <p:oleObj r:id="rId7" imgW="596900" imgH="241300" progId="Equation.DSMT4">
                  <p:embed/>
                  <p:pic>
                    <p:nvPicPr>
                      <p:cNvPr id="0" name="Object 8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9691" y="2025257"/>
                        <a:ext cx="1366838" cy="541338"/>
                      </a:xfrm>
                      <a:prstGeom prst="rect">
                        <a:avLst/>
                      </a:prstGeom>
                      <a:noFill/>
                      <a:ln>
                        <a:noFill/>
                      </a:ln>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257" name="Object 81"/>
          <p:cNvGraphicFramePr>
            <a:graphicFrameLocks noChangeAspect="1"/>
          </p:cNvGraphicFramePr>
          <p:nvPr>
            <p:extLst>
              <p:ext uri="{D42A27DB-BD31-4B8C-83A1-F6EECF244321}">
                <p14:modId xmlns:p14="http://schemas.microsoft.com/office/powerpoint/2010/main" val="2727413955"/>
              </p:ext>
            </p:extLst>
          </p:nvPr>
        </p:nvGraphicFramePr>
        <p:xfrm>
          <a:off x="6814902" y="2639931"/>
          <a:ext cx="1777973" cy="398562"/>
        </p:xfrm>
        <a:graphic>
          <a:graphicData uri="http://schemas.openxmlformats.org/presentationml/2006/ole">
            <mc:AlternateContent xmlns:mc="http://schemas.openxmlformats.org/markup-compatibility/2006">
              <mc:Choice xmlns:v="urn:schemas-microsoft-com:vml" Requires="v">
                <p:oleObj spid="_x0000_s32073" r:id="rId9" imgW="1269449" imgH="253890" progId="Equation.DSMT4">
                  <p:embed/>
                </p:oleObj>
              </mc:Choice>
              <mc:Fallback>
                <p:oleObj r:id="rId9" imgW="1269449" imgH="253890" progId="Equation.DSMT4">
                  <p:embed/>
                  <p:pic>
                    <p:nvPicPr>
                      <p:cNvPr id="0" name="Object 8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14902" y="2639931"/>
                        <a:ext cx="1777973" cy="398562"/>
                      </a:xfrm>
                      <a:prstGeom prst="rect">
                        <a:avLst/>
                      </a:prstGeom>
                      <a:noFill/>
                      <a:ln>
                        <a:noFill/>
                      </a:ln>
                      <a:extLst/>
                    </p:spPr>
                  </p:pic>
                </p:oleObj>
              </mc:Fallback>
            </mc:AlternateContent>
          </a:graphicData>
        </a:graphic>
      </p:graphicFrame>
      <p:grpSp>
        <p:nvGrpSpPr>
          <p:cNvPr id="50258" name="Group 82"/>
          <p:cNvGrpSpPr>
            <a:grpSpLocks/>
          </p:cNvGrpSpPr>
          <p:nvPr/>
        </p:nvGrpSpPr>
        <p:grpSpPr bwMode="auto">
          <a:xfrm>
            <a:off x="7015597" y="3188837"/>
            <a:ext cx="1271587" cy="419100"/>
            <a:chOff x="2871" y="3906"/>
            <a:chExt cx="702" cy="240"/>
          </a:xfrm>
        </p:grpSpPr>
        <p:grpSp>
          <p:nvGrpSpPr>
            <p:cNvPr id="31830" name="Group 83"/>
            <p:cNvGrpSpPr>
              <a:grpSpLocks/>
            </p:cNvGrpSpPr>
            <p:nvPr/>
          </p:nvGrpSpPr>
          <p:grpSpPr bwMode="auto">
            <a:xfrm>
              <a:off x="2871" y="3906"/>
              <a:ext cx="684" cy="240"/>
              <a:chOff x="4590" y="3429"/>
              <a:chExt cx="684" cy="240"/>
            </a:xfrm>
          </p:grpSpPr>
          <p:graphicFrame>
            <p:nvGraphicFramePr>
              <p:cNvPr id="31833" name="Object 84"/>
              <p:cNvGraphicFramePr>
                <a:graphicFrameLocks noChangeAspect="1"/>
              </p:cNvGraphicFramePr>
              <p:nvPr/>
            </p:nvGraphicFramePr>
            <p:xfrm>
              <a:off x="4590" y="3435"/>
              <a:ext cx="636" cy="234"/>
            </p:xfrm>
            <a:graphic>
              <a:graphicData uri="http://schemas.openxmlformats.org/presentationml/2006/ole">
                <mc:AlternateContent xmlns:mc="http://schemas.openxmlformats.org/markup-compatibility/2006">
                  <mc:Choice xmlns:v="urn:schemas-microsoft-com:vml" Requires="v">
                    <p:oleObj spid="_x0000_s32074" r:id="rId11" imgW="647700" imgH="241300" progId="Equation.DSMT4">
                      <p:embed/>
                    </p:oleObj>
                  </mc:Choice>
                  <mc:Fallback>
                    <p:oleObj r:id="rId11" imgW="647700" imgH="241300" progId="Equation.DSMT4">
                      <p:embed/>
                      <p:pic>
                        <p:nvPicPr>
                          <p:cNvPr id="0" name="Object 8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90" y="3435"/>
                            <a:ext cx="636"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834" name="Text Box 85"/>
              <p:cNvSpPr txBox="1">
                <a:spLocks noChangeArrowheads="1"/>
              </p:cNvSpPr>
              <p:nvPr/>
            </p:nvSpPr>
            <p:spPr bwMode="auto">
              <a:xfrm>
                <a:off x="4995" y="3429"/>
                <a:ext cx="279" cy="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ctr" eaLnBrk="1" hangingPunct="1">
                  <a:spcBef>
                    <a:spcPct val="20000"/>
                  </a:spcBef>
                </a:pPr>
                <a:endParaRPr lang="zh-CN" altLang="en-US" sz="2000" i="0"/>
              </a:p>
            </p:txBody>
          </p:sp>
        </p:grpSp>
        <p:sp>
          <p:nvSpPr>
            <p:cNvPr id="31831" name="Rectangle 86"/>
            <p:cNvSpPr>
              <a:spLocks noChangeArrowheads="1"/>
            </p:cNvSpPr>
            <p:nvPr/>
          </p:nvSpPr>
          <p:spPr bwMode="auto">
            <a:xfrm>
              <a:off x="3276" y="3906"/>
              <a:ext cx="288" cy="19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832" name="Text Box 87"/>
            <p:cNvSpPr txBox="1">
              <a:spLocks noChangeArrowheads="1"/>
            </p:cNvSpPr>
            <p:nvPr/>
          </p:nvSpPr>
          <p:spPr bwMode="auto">
            <a:xfrm>
              <a:off x="3294" y="3915"/>
              <a:ext cx="279" cy="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ctr" eaLnBrk="1" hangingPunct="1">
                <a:spcBef>
                  <a:spcPct val="20000"/>
                </a:spcBef>
              </a:pPr>
              <a:r>
                <a:rPr lang="zh-CN" altLang="en-US" sz="2000" b="1" i="0">
                  <a:latin typeface="宋体" pitchFamily="2" charset="-122"/>
                </a:rPr>
                <a:t>-4</a:t>
              </a:r>
              <a:endParaRPr lang="zh-CN" altLang="en-US" sz="2000" i="0"/>
            </a:p>
          </p:txBody>
        </p:sp>
      </p:grpSp>
      <p:sp>
        <p:nvSpPr>
          <p:cNvPr id="50272" name="Text Box 96"/>
          <p:cNvSpPr txBox="1">
            <a:spLocks noChangeArrowheads="1"/>
          </p:cNvSpPr>
          <p:nvPr/>
        </p:nvSpPr>
        <p:spPr bwMode="auto">
          <a:xfrm>
            <a:off x="453755" y="5641210"/>
            <a:ext cx="658008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latin typeface="宋体" pitchFamily="2" charset="-122"/>
              </a:rPr>
              <a:t>作业 思考题1、</a:t>
            </a:r>
            <a:r>
              <a:rPr lang="zh-CN" altLang="en-US" b="1" i="0" dirty="0"/>
              <a:t>3，</a:t>
            </a:r>
            <a:r>
              <a:rPr lang="zh-CN" altLang="en-US" b="1" i="0" dirty="0">
                <a:latin typeface="宋体" pitchFamily="2" charset="-122"/>
              </a:rPr>
              <a:t>作业题</a:t>
            </a:r>
            <a:r>
              <a:rPr lang="en-US" altLang="zh-CN" b="1" i="0" dirty="0"/>
              <a:t>  2(</a:t>
            </a:r>
            <a:r>
              <a:rPr lang="zh-CN" altLang="en-US" b="1" i="0" dirty="0"/>
              <a:t>只求偏差</a:t>
            </a:r>
            <a:r>
              <a:rPr lang="en-US" altLang="zh-CN" b="1" i="0" dirty="0"/>
              <a:t>)。</a:t>
            </a:r>
          </a:p>
        </p:txBody>
      </p:sp>
      <p:graphicFrame>
        <p:nvGraphicFramePr>
          <p:cNvPr id="50273" name="Object 97"/>
          <p:cNvGraphicFramePr>
            <a:graphicFrameLocks noChangeAspect="1"/>
          </p:cNvGraphicFramePr>
          <p:nvPr>
            <p:extLst>
              <p:ext uri="{D42A27DB-BD31-4B8C-83A1-F6EECF244321}">
                <p14:modId xmlns:p14="http://schemas.microsoft.com/office/powerpoint/2010/main" val="2489754438"/>
              </p:ext>
            </p:extLst>
          </p:nvPr>
        </p:nvGraphicFramePr>
        <p:xfrm>
          <a:off x="376238" y="3242031"/>
          <a:ext cx="1698625" cy="333375"/>
        </p:xfrm>
        <a:graphic>
          <a:graphicData uri="http://schemas.openxmlformats.org/presentationml/2006/ole">
            <mc:AlternateContent xmlns:mc="http://schemas.openxmlformats.org/markup-compatibility/2006">
              <mc:Choice xmlns:v="urn:schemas-microsoft-com:vml" Requires="v">
                <p:oleObj spid="_x0000_s32075" r:id="rId13" imgW="1218671" imgH="241195" progId="Equation.DSMT4">
                  <p:embed/>
                </p:oleObj>
              </mc:Choice>
              <mc:Fallback>
                <p:oleObj r:id="rId13" imgW="1218671" imgH="241195" progId="Equation.DSMT4">
                  <p:embed/>
                  <p:pic>
                    <p:nvPicPr>
                      <p:cNvPr id="0" name="Object 9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6238" y="3242031"/>
                        <a:ext cx="169862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274" name="Object 98"/>
          <p:cNvGraphicFramePr>
            <a:graphicFrameLocks noChangeAspect="1"/>
          </p:cNvGraphicFramePr>
          <p:nvPr>
            <p:extLst>
              <p:ext uri="{D42A27DB-BD31-4B8C-83A1-F6EECF244321}">
                <p14:modId xmlns:p14="http://schemas.microsoft.com/office/powerpoint/2010/main" val="2250960246"/>
              </p:ext>
            </p:extLst>
          </p:nvPr>
        </p:nvGraphicFramePr>
        <p:xfrm>
          <a:off x="351818" y="3667074"/>
          <a:ext cx="3305783" cy="838980"/>
        </p:xfrm>
        <a:graphic>
          <a:graphicData uri="http://schemas.openxmlformats.org/presentationml/2006/ole">
            <mc:AlternateContent xmlns:mc="http://schemas.openxmlformats.org/markup-compatibility/2006">
              <mc:Choice xmlns:v="urn:schemas-microsoft-com:vml" Requires="v">
                <p:oleObj spid="_x0000_s32076" name="Equation" r:id="rId15" imgW="1701800" imgH="431800" progId="Equation.3">
                  <p:embed/>
                </p:oleObj>
              </mc:Choice>
              <mc:Fallback>
                <p:oleObj name="Equation" r:id="rId15" imgW="1701800" imgH="431800" progId="Equation.3">
                  <p:embed/>
                  <p:pic>
                    <p:nvPicPr>
                      <p:cNvPr id="0" name="Object 9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1818" y="3667074"/>
                        <a:ext cx="3305783" cy="838980"/>
                      </a:xfrm>
                      <a:prstGeom prst="rect">
                        <a:avLst/>
                      </a:prstGeom>
                      <a:noFill/>
                      <a:ln>
                        <a:noFill/>
                      </a:ln>
                      <a:effectLst/>
                      <a:extLst/>
                    </p:spPr>
                  </p:pic>
                </p:oleObj>
              </mc:Fallback>
            </mc:AlternateContent>
          </a:graphicData>
        </a:graphic>
      </p:graphicFrame>
      <p:graphicFrame>
        <p:nvGraphicFramePr>
          <p:cNvPr id="50285" name="Object 109"/>
          <p:cNvGraphicFramePr>
            <a:graphicFrameLocks noChangeAspect="1"/>
          </p:cNvGraphicFramePr>
          <p:nvPr>
            <p:extLst>
              <p:ext uri="{D42A27DB-BD31-4B8C-83A1-F6EECF244321}">
                <p14:modId xmlns:p14="http://schemas.microsoft.com/office/powerpoint/2010/main" val="2807405707"/>
              </p:ext>
            </p:extLst>
          </p:nvPr>
        </p:nvGraphicFramePr>
        <p:xfrm>
          <a:off x="6964313" y="1545985"/>
          <a:ext cx="1501694" cy="361901"/>
        </p:xfrm>
        <a:graphic>
          <a:graphicData uri="http://schemas.openxmlformats.org/presentationml/2006/ole">
            <mc:AlternateContent xmlns:mc="http://schemas.openxmlformats.org/markup-compatibility/2006">
              <mc:Choice xmlns:v="urn:schemas-microsoft-com:vml" Requires="v">
                <p:oleObj spid="_x0000_s32077" name="Equation" r:id="rId17" imgW="711200" imgH="228600" progId="Equation.3">
                  <p:embed/>
                </p:oleObj>
              </mc:Choice>
              <mc:Fallback>
                <p:oleObj name="Equation" r:id="rId17" imgW="711200" imgH="228600" progId="Equation.3">
                  <p:embed/>
                  <p:pic>
                    <p:nvPicPr>
                      <p:cNvPr id="0" name="Object 10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964313" y="1545985"/>
                        <a:ext cx="1501694" cy="361901"/>
                      </a:xfrm>
                      <a:prstGeom prst="rect">
                        <a:avLst/>
                      </a:prstGeom>
                      <a:noFill/>
                      <a:ln>
                        <a:noFill/>
                      </a:ln>
                      <a:effectLst/>
                      <a:extLst/>
                    </p:spPr>
                  </p:pic>
                </p:oleObj>
              </mc:Fallback>
            </mc:AlternateContent>
          </a:graphicData>
        </a:graphic>
      </p:graphicFrame>
      <p:graphicFrame>
        <p:nvGraphicFramePr>
          <p:cNvPr id="50287" name="Object 111"/>
          <p:cNvGraphicFramePr>
            <a:graphicFrameLocks noChangeAspect="1"/>
          </p:cNvGraphicFramePr>
          <p:nvPr>
            <p:extLst>
              <p:ext uri="{D42A27DB-BD31-4B8C-83A1-F6EECF244321}">
                <p14:modId xmlns:p14="http://schemas.microsoft.com/office/powerpoint/2010/main" val="3771337276"/>
              </p:ext>
            </p:extLst>
          </p:nvPr>
        </p:nvGraphicFramePr>
        <p:xfrm>
          <a:off x="3959936" y="3860092"/>
          <a:ext cx="4401180" cy="530718"/>
        </p:xfrm>
        <a:graphic>
          <a:graphicData uri="http://schemas.openxmlformats.org/presentationml/2006/ole">
            <mc:AlternateContent xmlns:mc="http://schemas.openxmlformats.org/markup-compatibility/2006">
              <mc:Choice xmlns:v="urn:schemas-microsoft-com:vml" Requires="v">
                <p:oleObj spid="_x0000_s32078" name="公式" r:id="rId19" imgW="2070100" imgH="292100" progId="Equation.3">
                  <p:embed/>
                </p:oleObj>
              </mc:Choice>
              <mc:Fallback>
                <p:oleObj name="公式" r:id="rId19" imgW="2070100" imgH="292100" progId="Equation.3">
                  <p:embed/>
                  <p:pic>
                    <p:nvPicPr>
                      <p:cNvPr id="0" name="Object 11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59936" y="3860092"/>
                        <a:ext cx="4401180" cy="530718"/>
                      </a:xfrm>
                      <a:prstGeom prst="rect">
                        <a:avLst/>
                      </a:prstGeom>
                      <a:noFill/>
                      <a:ln>
                        <a:noFill/>
                      </a:ln>
                      <a:effectLst/>
                      <a:extLst/>
                    </p:spPr>
                  </p:pic>
                </p:oleObj>
              </mc:Fallback>
            </mc:AlternateContent>
          </a:graphicData>
        </a:graphic>
      </p:graphicFrame>
      <p:graphicFrame>
        <p:nvGraphicFramePr>
          <p:cNvPr id="50288" name="Object 112"/>
          <p:cNvGraphicFramePr>
            <a:graphicFrameLocks noChangeAspect="1"/>
          </p:cNvGraphicFramePr>
          <p:nvPr>
            <p:extLst>
              <p:ext uri="{D42A27DB-BD31-4B8C-83A1-F6EECF244321}">
                <p14:modId xmlns:p14="http://schemas.microsoft.com/office/powerpoint/2010/main" val="91280186"/>
              </p:ext>
            </p:extLst>
          </p:nvPr>
        </p:nvGraphicFramePr>
        <p:xfrm>
          <a:off x="332726" y="2114029"/>
          <a:ext cx="1677988" cy="371475"/>
        </p:xfrm>
        <a:graphic>
          <a:graphicData uri="http://schemas.openxmlformats.org/presentationml/2006/ole">
            <mc:AlternateContent xmlns:mc="http://schemas.openxmlformats.org/markup-compatibility/2006">
              <mc:Choice xmlns:v="urn:schemas-microsoft-com:vml" Requires="v">
                <p:oleObj spid="_x0000_s32079" name="Equation" r:id="rId21" imgW="1180588" imgH="241195" progId="Equation.3">
                  <p:embed/>
                </p:oleObj>
              </mc:Choice>
              <mc:Fallback>
                <p:oleObj name="Equation" r:id="rId21" imgW="1180588" imgH="241195" progId="Equation.3">
                  <p:embed/>
                  <p:pic>
                    <p:nvPicPr>
                      <p:cNvPr id="0" name="Object 11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32726" y="2114029"/>
                        <a:ext cx="1677988" cy="371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290" name="Object 114"/>
          <p:cNvGraphicFramePr>
            <a:graphicFrameLocks noChangeAspect="1"/>
          </p:cNvGraphicFramePr>
          <p:nvPr>
            <p:extLst>
              <p:ext uri="{D42A27DB-BD31-4B8C-83A1-F6EECF244321}">
                <p14:modId xmlns:p14="http://schemas.microsoft.com/office/powerpoint/2010/main" val="1862816456"/>
              </p:ext>
            </p:extLst>
          </p:nvPr>
        </p:nvGraphicFramePr>
        <p:xfrm>
          <a:off x="617318" y="1403988"/>
          <a:ext cx="881063" cy="609600"/>
        </p:xfrm>
        <a:graphic>
          <a:graphicData uri="http://schemas.openxmlformats.org/presentationml/2006/ole">
            <mc:AlternateContent xmlns:mc="http://schemas.openxmlformats.org/markup-compatibility/2006">
              <mc:Choice xmlns:v="urn:schemas-microsoft-com:vml" Requires="v">
                <p:oleObj spid="_x0000_s32080" name="Equation" r:id="rId23" imgW="330200" imgH="228600" progId="Equation.3">
                  <p:embed/>
                </p:oleObj>
              </mc:Choice>
              <mc:Fallback>
                <p:oleObj name="Equation" r:id="rId23" imgW="330200" imgH="228600" progId="Equation.3">
                  <p:embed/>
                  <p:pic>
                    <p:nvPicPr>
                      <p:cNvPr id="0" name="Object 11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17318" y="1403988"/>
                        <a:ext cx="881063"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291" name="Object 115"/>
          <p:cNvGraphicFramePr>
            <a:graphicFrameLocks noChangeAspect="1"/>
          </p:cNvGraphicFramePr>
          <p:nvPr>
            <p:extLst>
              <p:ext uri="{D42A27DB-BD31-4B8C-83A1-F6EECF244321}">
                <p14:modId xmlns:p14="http://schemas.microsoft.com/office/powerpoint/2010/main" val="4174012377"/>
              </p:ext>
            </p:extLst>
          </p:nvPr>
        </p:nvGraphicFramePr>
        <p:xfrm>
          <a:off x="367693" y="4536877"/>
          <a:ext cx="5470401" cy="520990"/>
        </p:xfrm>
        <a:graphic>
          <a:graphicData uri="http://schemas.openxmlformats.org/presentationml/2006/ole">
            <mc:AlternateContent xmlns:mc="http://schemas.openxmlformats.org/markup-compatibility/2006">
              <mc:Choice xmlns:v="urn:schemas-microsoft-com:vml" Requires="v">
                <p:oleObj spid="_x0000_s32081" name="公式" r:id="rId25" imgW="2666880" imgH="253800" progId="Equation.3">
                  <p:embed/>
                </p:oleObj>
              </mc:Choice>
              <mc:Fallback>
                <p:oleObj name="公式" r:id="rId25" imgW="2666880" imgH="253800" progId="Equation.3">
                  <p:embed/>
                  <p:pic>
                    <p:nvPicPr>
                      <p:cNvPr id="0" name="Object 115"/>
                      <p:cNvPicPr>
                        <a:picLocks noChangeAspect="1" noChangeArrowheads="1"/>
                      </p:cNvPicPr>
                      <p:nvPr/>
                    </p:nvPicPr>
                    <p:blipFill>
                      <a:blip r:embed="rId26"/>
                      <a:srcRect/>
                      <a:stretch>
                        <a:fillRect/>
                      </a:stretch>
                    </p:blipFill>
                    <p:spPr bwMode="auto">
                      <a:xfrm>
                        <a:off x="367693" y="4536877"/>
                        <a:ext cx="5470401" cy="520990"/>
                      </a:xfrm>
                      <a:prstGeom prst="rect">
                        <a:avLst/>
                      </a:prstGeom>
                      <a:noFill/>
                      <a:ln>
                        <a:noFill/>
                      </a:ln>
                      <a:effectLst/>
                      <a:extLst/>
                    </p:spPr>
                  </p:pic>
                </p:oleObj>
              </mc:Fallback>
            </mc:AlternateContent>
          </a:graphicData>
        </a:graphic>
      </p:graphicFrame>
      <p:graphicFrame>
        <p:nvGraphicFramePr>
          <p:cNvPr id="50292" name="Object 116"/>
          <p:cNvGraphicFramePr>
            <a:graphicFrameLocks noChangeAspect="1"/>
          </p:cNvGraphicFramePr>
          <p:nvPr>
            <p:extLst>
              <p:ext uri="{D42A27DB-BD31-4B8C-83A1-F6EECF244321}">
                <p14:modId xmlns:p14="http://schemas.microsoft.com/office/powerpoint/2010/main" val="224155246"/>
              </p:ext>
            </p:extLst>
          </p:nvPr>
        </p:nvGraphicFramePr>
        <p:xfrm>
          <a:off x="359454" y="5047390"/>
          <a:ext cx="4928500" cy="572909"/>
        </p:xfrm>
        <a:graphic>
          <a:graphicData uri="http://schemas.openxmlformats.org/presentationml/2006/ole">
            <mc:AlternateContent xmlns:mc="http://schemas.openxmlformats.org/markup-compatibility/2006">
              <mc:Choice xmlns:v="urn:schemas-microsoft-com:vml" Requires="v">
                <p:oleObj spid="_x0000_s32082" name="公式" r:id="rId27" imgW="2184400" imgH="254000" progId="Equation.3">
                  <p:embed/>
                </p:oleObj>
              </mc:Choice>
              <mc:Fallback>
                <p:oleObj name="公式" r:id="rId27" imgW="2184400" imgH="254000" progId="Equation.3">
                  <p:embed/>
                  <p:pic>
                    <p:nvPicPr>
                      <p:cNvPr id="0" name="Object 116"/>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59454" y="5047390"/>
                        <a:ext cx="4928500" cy="572909"/>
                      </a:xfrm>
                      <a:prstGeom prst="rect">
                        <a:avLst/>
                      </a:prstGeom>
                      <a:noFill/>
                      <a:ln>
                        <a:noFill/>
                      </a:ln>
                      <a:effectLst/>
                      <a:extLst/>
                    </p:spPr>
                  </p:pic>
                </p:oleObj>
              </mc:Fallback>
            </mc:AlternateContent>
          </a:graphicData>
        </a:graphic>
      </p:graphicFrame>
      <p:sp>
        <p:nvSpPr>
          <p:cNvPr id="24" name="AutoShape 25">
            <a:hlinkClick r:id="rId29" action="ppaction://hlinksldjump"/>
          </p:cNvPr>
          <p:cNvSpPr>
            <a:spLocks noChangeArrowheads="1"/>
          </p:cNvSpPr>
          <p:nvPr/>
        </p:nvSpPr>
        <p:spPr bwMode="auto">
          <a:xfrm>
            <a:off x="6861175" y="6007100"/>
            <a:ext cx="1808163" cy="601663"/>
          </a:xfrm>
          <a:prstGeom prst="rightArrow">
            <a:avLst>
              <a:gd name="adj1" fmla="val 50000"/>
              <a:gd name="adj2" fmla="val 75132"/>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i="0" dirty="0"/>
              <a:t>返回到 </a:t>
            </a:r>
            <a:r>
              <a:rPr lang="en-US" altLang="zh-CN" sz="2000" b="1" i="0" dirty="0">
                <a:solidFill>
                  <a:srgbClr val="FF3300"/>
                </a:solidFill>
              </a:rPr>
              <a:t>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181"/>
                                        </p:tgtEl>
                                        <p:attrNameLst>
                                          <p:attrName>style.visibility</p:attrName>
                                        </p:attrNameLst>
                                      </p:cBhvr>
                                      <p:to>
                                        <p:strVal val="visible"/>
                                      </p:to>
                                    </p:set>
                                    <p:animEffect transition="in" filter="wipe(left)">
                                      <p:cBhvr>
                                        <p:cTn id="7" dur="500"/>
                                        <p:tgtEl>
                                          <p:spTgt spid="501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0270"/>
                                        </p:tgtEl>
                                        <p:attrNameLst>
                                          <p:attrName>style.visibility</p:attrName>
                                        </p:attrNameLst>
                                      </p:cBhvr>
                                      <p:to>
                                        <p:strVal val="visible"/>
                                      </p:to>
                                    </p:set>
                                    <p:animEffect transition="in" filter="wipe(left)">
                                      <p:cBhvr>
                                        <p:cTn id="12" dur="500"/>
                                        <p:tgtEl>
                                          <p:spTgt spid="502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0250"/>
                                        </p:tgtEl>
                                        <p:attrNameLst>
                                          <p:attrName>style.visibility</p:attrName>
                                        </p:attrNameLst>
                                      </p:cBhvr>
                                      <p:to>
                                        <p:strVal val="visible"/>
                                      </p:to>
                                    </p:set>
                                    <p:animEffect transition="in" filter="wipe(left)">
                                      <p:cBhvr>
                                        <p:cTn id="17" dur="500"/>
                                        <p:tgtEl>
                                          <p:spTgt spid="502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0290"/>
                                        </p:tgtEl>
                                        <p:attrNameLst>
                                          <p:attrName>style.visibility</p:attrName>
                                        </p:attrNameLst>
                                      </p:cBhvr>
                                      <p:to>
                                        <p:strVal val="visible"/>
                                      </p:to>
                                    </p:set>
                                    <p:animEffect transition="in" filter="wipe(left)">
                                      <p:cBhvr>
                                        <p:cTn id="22" dur="500"/>
                                        <p:tgtEl>
                                          <p:spTgt spid="502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0274"/>
                                        </p:tgtEl>
                                        <p:attrNameLst>
                                          <p:attrName>style.visibility</p:attrName>
                                        </p:attrNameLst>
                                      </p:cBhvr>
                                      <p:to>
                                        <p:strVal val="visible"/>
                                      </p:to>
                                    </p:set>
                                    <p:animEffect transition="in" filter="wipe(left)">
                                      <p:cBhvr>
                                        <p:cTn id="27" dur="500"/>
                                        <p:tgtEl>
                                          <p:spTgt spid="502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50285"/>
                                        </p:tgtEl>
                                        <p:attrNameLst>
                                          <p:attrName>style.visibility</p:attrName>
                                        </p:attrNameLst>
                                      </p:cBhvr>
                                      <p:to>
                                        <p:strVal val="visible"/>
                                      </p:to>
                                    </p:set>
                                    <p:animEffect transition="in" filter="wipe(left)">
                                      <p:cBhvr>
                                        <p:cTn id="32" dur="500"/>
                                        <p:tgtEl>
                                          <p:spTgt spid="5028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50288"/>
                                        </p:tgtEl>
                                        <p:attrNameLst>
                                          <p:attrName>style.visibility</p:attrName>
                                        </p:attrNameLst>
                                      </p:cBhvr>
                                      <p:to>
                                        <p:strVal val="visible"/>
                                      </p:to>
                                    </p:set>
                                    <p:animEffect transition="in" filter="wipe(left)">
                                      <p:cBhvr>
                                        <p:cTn id="37" dur="500"/>
                                        <p:tgtEl>
                                          <p:spTgt spid="5028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50287"/>
                                        </p:tgtEl>
                                        <p:attrNameLst>
                                          <p:attrName>style.visibility</p:attrName>
                                        </p:attrNameLst>
                                      </p:cBhvr>
                                      <p:to>
                                        <p:strVal val="visible"/>
                                      </p:to>
                                    </p:set>
                                    <p:animEffect transition="in" filter="wipe(left)">
                                      <p:cBhvr>
                                        <p:cTn id="42" dur="500"/>
                                        <p:tgtEl>
                                          <p:spTgt spid="5028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50256"/>
                                        </p:tgtEl>
                                        <p:attrNameLst>
                                          <p:attrName>style.visibility</p:attrName>
                                        </p:attrNameLst>
                                      </p:cBhvr>
                                      <p:to>
                                        <p:strVal val="visible"/>
                                      </p:to>
                                    </p:set>
                                    <p:animEffect transition="in" filter="wipe(left)">
                                      <p:cBhvr>
                                        <p:cTn id="47" dur="500"/>
                                        <p:tgtEl>
                                          <p:spTgt spid="5025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50253"/>
                                        </p:tgtEl>
                                        <p:attrNameLst>
                                          <p:attrName>style.visibility</p:attrName>
                                        </p:attrNameLst>
                                      </p:cBhvr>
                                      <p:to>
                                        <p:strVal val="visible"/>
                                      </p:to>
                                    </p:set>
                                    <p:animEffect transition="in" filter="wipe(left)">
                                      <p:cBhvr>
                                        <p:cTn id="52" dur="500"/>
                                        <p:tgtEl>
                                          <p:spTgt spid="5025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50291"/>
                                        </p:tgtEl>
                                        <p:attrNameLst>
                                          <p:attrName>style.visibility</p:attrName>
                                        </p:attrNameLst>
                                      </p:cBhvr>
                                      <p:to>
                                        <p:strVal val="visible"/>
                                      </p:to>
                                    </p:set>
                                    <p:animEffect transition="in" filter="wipe(left)">
                                      <p:cBhvr>
                                        <p:cTn id="57" dur="500"/>
                                        <p:tgtEl>
                                          <p:spTgt spid="5029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50257"/>
                                        </p:tgtEl>
                                        <p:attrNameLst>
                                          <p:attrName>style.visibility</p:attrName>
                                        </p:attrNameLst>
                                      </p:cBhvr>
                                      <p:to>
                                        <p:strVal val="visible"/>
                                      </p:to>
                                    </p:set>
                                    <p:animEffect transition="in" filter="wipe(left)">
                                      <p:cBhvr>
                                        <p:cTn id="62" dur="500"/>
                                        <p:tgtEl>
                                          <p:spTgt spid="50257"/>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50273"/>
                                        </p:tgtEl>
                                        <p:attrNameLst>
                                          <p:attrName>style.visibility</p:attrName>
                                        </p:attrNameLst>
                                      </p:cBhvr>
                                      <p:to>
                                        <p:strVal val="visible"/>
                                      </p:to>
                                    </p:set>
                                    <p:animEffect transition="in" filter="wipe(left)">
                                      <p:cBhvr>
                                        <p:cTn id="67" dur="500"/>
                                        <p:tgtEl>
                                          <p:spTgt spid="50273"/>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50292"/>
                                        </p:tgtEl>
                                        <p:attrNameLst>
                                          <p:attrName>style.visibility</p:attrName>
                                        </p:attrNameLst>
                                      </p:cBhvr>
                                      <p:to>
                                        <p:strVal val="visible"/>
                                      </p:to>
                                    </p:set>
                                    <p:animEffect transition="in" filter="wipe(left)">
                                      <p:cBhvr>
                                        <p:cTn id="72" dur="500"/>
                                        <p:tgtEl>
                                          <p:spTgt spid="5029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50258"/>
                                        </p:tgtEl>
                                        <p:attrNameLst>
                                          <p:attrName>style.visibility</p:attrName>
                                        </p:attrNameLst>
                                      </p:cBhvr>
                                      <p:to>
                                        <p:strVal val="visible"/>
                                      </p:to>
                                    </p:set>
                                    <p:animEffect transition="in" filter="wipe(left)">
                                      <p:cBhvr>
                                        <p:cTn id="77" dur="500"/>
                                        <p:tgtEl>
                                          <p:spTgt spid="50258"/>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iterate type="wd">
                                    <p:tmPct val="100000"/>
                                  </p:iterate>
                                  <p:childTnLst>
                                    <p:set>
                                      <p:cBhvr>
                                        <p:cTn id="81" dur="1" fill="hold">
                                          <p:stCondLst>
                                            <p:cond delay="0"/>
                                          </p:stCondLst>
                                        </p:cTn>
                                        <p:tgtEl>
                                          <p:spTgt spid="50272"/>
                                        </p:tgtEl>
                                        <p:attrNameLst>
                                          <p:attrName>style.visibility</p:attrName>
                                        </p:attrNameLst>
                                      </p:cBhvr>
                                      <p:to>
                                        <p:strVal val="visible"/>
                                      </p:to>
                                    </p:set>
                                    <p:animEffect transition="in" filter="wipe(left)">
                                      <p:cBhvr>
                                        <p:cTn id="82" dur="300"/>
                                        <p:tgtEl>
                                          <p:spTgt spid="50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utoUpdateAnimBg="0"/>
      <p:bldP spid="50272"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B3F2F991-735E-45C3-AF8B-658FC34B4B8C}" type="slidenum">
              <a:rPr kumimoji="0" lang="zh-CN" altLang="en-US" sz="2000" i="0" smtClean="0">
                <a:solidFill>
                  <a:srgbClr val="0000FF"/>
                </a:solidFill>
              </a:rPr>
              <a:pPr eaLnBrk="1" hangingPunct="1"/>
              <a:t>31</a:t>
            </a:fld>
            <a:endParaRPr kumimoji="0" lang="en-US" altLang="zh-CN" sz="2000" i="0" smtClean="0">
              <a:solidFill>
                <a:srgbClr val="0000FF"/>
              </a:solidFill>
            </a:endParaRPr>
          </a:p>
        </p:txBody>
      </p:sp>
      <p:sp>
        <p:nvSpPr>
          <p:cNvPr id="32771" name="Text Box 4"/>
          <p:cNvSpPr txBox="1">
            <a:spLocks noChangeArrowheads="1"/>
          </p:cNvSpPr>
          <p:nvPr/>
        </p:nvSpPr>
        <p:spPr bwMode="auto">
          <a:xfrm>
            <a:off x="2711450" y="1010698"/>
            <a:ext cx="33813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800" b="1" i="0"/>
              <a:t>课堂练习</a:t>
            </a:r>
          </a:p>
        </p:txBody>
      </p:sp>
      <p:sp>
        <p:nvSpPr>
          <p:cNvPr id="32772" name="Text Box 5"/>
          <p:cNvSpPr txBox="1">
            <a:spLocks noChangeArrowheads="1"/>
          </p:cNvSpPr>
          <p:nvPr/>
        </p:nvSpPr>
        <p:spPr bwMode="auto">
          <a:xfrm>
            <a:off x="522520" y="2054301"/>
            <a:ext cx="7422996"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sz="2800" b="1" i="0" dirty="0"/>
              <a:t>        请写出评定齿轮精度的必检参数的名称、代号及其作用。</a:t>
            </a:r>
          </a:p>
        </p:txBody>
      </p:sp>
      <p:sp>
        <p:nvSpPr>
          <p:cNvPr id="5" name="AutoShape 25">
            <a:hlinkClick r:id="rId2" action="ppaction://hlinksldjump"/>
          </p:cNvPr>
          <p:cNvSpPr>
            <a:spLocks noChangeArrowheads="1"/>
          </p:cNvSpPr>
          <p:nvPr/>
        </p:nvSpPr>
        <p:spPr bwMode="auto">
          <a:xfrm>
            <a:off x="6861175" y="6007100"/>
            <a:ext cx="1808163" cy="601663"/>
          </a:xfrm>
          <a:prstGeom prst="rightArrow">
            <a:avLst>
              <a:gd name="adj1" fmla="val 50000"/>
              <a:gd name="adj2" fmla="val 75132"/>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i="0" dirty="0"/>
              <a:t>返回到 </a:t>
            </a:r>
            <a:r>
              <a:rPr lang="en-US" altLang="zh-CN" sz="2000" b="1" i="0" dirty="0">
                <a:solidFill>
                  <a:srgbClr val="FF3300"/>
                </a:solidFill>
              </a:rPr>
              <a:t>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wipe(left)">
                                      <p:cBhvr>
                                        <p:cTn id="7" dur="500"/>
                                        <p:tgtEl>
                                          <p:spTgt spid="327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772"/>
                                        </p:tgtEl>
                                        <p:attrNameLst>
                                          <p:attrName>style.visibility</p:attrName>
                                        </p:attrNameLst>
                                      </p:cBhvr>
                                      <p:to>
                                        <p:strVal val="visible"/>
                                      </p:to>
                                    </p:set>
                                    <p:animEffect transition="in" filter="wipe(down)">
                                      <p:cBhvr>
                                        <p:cTn id="12"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277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6FE8EEF5-2FC2-4322-9391-82DDAA2F1BB2}" type="slidenum">
              <a:rPr kumimoji="0" lang="zh-CN" altLang="en-US" sz="2000" i="0" smtClean="0">
                <a:solidFill>
                  <a:srgbClr val="0000FF"/>
                </a:solidFill>
              </a:rPr>
              <a:pPr eaLnBrk="1" hangingPunct="1"/>
              <a:t>32</a:t>
            </a:fld>
            <a:endParaRPr kumimoji="0" lang="en-US" altLang="zh-CN" sz="2000" i="0" smtClean="0">
              <a:solidFill>
                <a:srgbClr val="0000FF"/>
              </a:solidFill>
            </a:endParaRP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620" y="535086"/>
            <a:ext cx="8663060" cy="6090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A45CC0C2-86D2-4AFB-BAC1-2748CD36E9A8}" type="slidenum">
              <a:rPr kumimoji="0" lang="zh-CN" altLang="en-US" sz="2000" i="0" smtClean="0">
                <a:solidFill>
                  <a:srgbClr val="0000FF"/>
                </a:solidFill>
              </a:rPr>
              <a:pPr eaLnBrk="1" hangingPunct="1"/>
              <a:t>33</a:t>
            </a:fld>
            <a:endParaRPr kumimoji="0" lang="en-US" altLang="zh-CN" sz="2000" i="0" smtClean="0">
              <a:solidFill>
                <a:srgbClr val="0000FF"/>
              </a:solidFill>
            </a:endParaRPr>
          </a:p>
        </p:txBody>
      </p:sp>
      <p:sp>
        <p:nvSpPr>
          <p:cNvPr id="27652" name="Text Box 4"/>
          <p:cNvSpPr txBox="1">
            <a:spLocks noChangeArrowheads="1"/>
          </p:cNvSpPr>
          <p:nvPr/>
        </p:nvSpPr>
        <p:spPr bwMode="auto">
          <a:xfrm>
            <a:off x="307975" y="640750"/>
            <a:ext cx="6470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800" b="1" i="0" dirty="0"/>
              <a:t>一、</a:t>
            </a:r>
            <a:r>
              <a:rPr lang="zh-CN" altLang="en-US" sz="2800" b="1" i="0" dirty="0">
                <a:solidFill>
                  <a:srgbClr val="FF3300"/>
                </a:solidFill>
              </a:rPr>
              <a:t>主要参数及其代号</a:t>
            </a:r>
            <a:r>
              <a:rPr lang="zh-CN" altLang="en-US" sz="2800" b="1" i="0" dirty="0"/>
              <a:t>：</a:t>
            </a:r>
          </a:p>
        </p:txBody>
      </p:sp>
      <p:sp>
        <p:nvSpPr>
          <p:cNvPr id="27653" name="Text Box 5"/>
          <p:cNvSpPr txBox="1">
            <a:spLocks noChangeArrowheads="1"/>
          </p:cNvSpPr>
          <p:nvPr/>
        </p:nvSpPr>
        <p:spPr bwMode="auto">
          <a:xfrm>
            <a:off x="306388" y="1097950"/>
            <a:ext cx="8377237"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en-US" altLang="zh-CN" sz="2800" b="1" dirty="0"/>
              <a:t>Z</a:t>
            </a:r>
            <a:r>
              <a:rPr lang="en-US" altLang="zh-CN" sz="2800" b="1" i="0" dirty="0"/>
              <a:t> — </a:t>
            </a:r>
            <a:r>
              <a:rPr lang="zh-CN" altLang="en-US" sz="2800" b="1" i="0" dirty="0"/>
              <a:t>齿数 </a:t>
            </a:r>
            <a:r>
              <a:rPr lang="zh-CN" altLang="en-US" sz="2800" b="1" i="0" dirty="0"/>
              <a:t>，</a:t>
            </a:r>
            <a:r>
              <a:rPr lang="zh-CN" altLang="en-US" sz="2800" b="1" i="0" dirty="0" smtClean="0"/>
              <a:t> </a:t>
            </a:r>
            <a:r>
              <a:rPr lang="en-US" altLang="zh-CN" sz="2800" b="1" dirty="0"/>
              <a:t>m — </a:t>
            </a:r>
            <a:r>
              <a:rPr lang="zh-CN" altLang="en-US" sz="2800" b="1" i="0" dirty="0"/>
              <a:t>模数 ， </a:t>
            </a:r>
            <a:r>
              <a:rPr lang="en-US" altLang="zh-CN" sz="2800" b="1" dirty="0" smtClean="0"/>
              <a:t>α </a:t>
            </a:r>
            <a:r>
              <a:rPr lang="en-US" altLang="zh-CN" sz="2800" b="1" dirty="0"/>
              <a:t>—  </a:t>
            </a:r>
            <a:r>
              <a:rPr lang="zh-CN" altLang="en-US" sz="2800" b="1" i="0" dirty="0"/>
              <a:t>齿形角</a:t>
            </a:r>
            <a:r>
              <a:rPr lang="zh-CN" altLang="en-US" b="1" i="0" dirty="0"/>
              <a:t>（也</a:t>
            </a:r>
            <a:r>
              <a:rPr lang="zh-CN" altLang="en-US" b="1" i="0" dirty="0" smtClean="0"/>
              <a:t>称 </a:t>
            </a:r>
            <a:r>
              <a:rPr lang="zh-CN" altLang="en-US" b="1" i="0" dirty="0"/>
              <a:t>压力角）</a:t>
            </a:r>
          </a:p>
          <a:p>
            <a:pPr eaLnBrk="1" hangingPunct="1"/>
            <a:r>
              <a:rPr lang="en-US" altLang="zh-CN" sz="2800" b="1" dirty="0"/>
              <a:t>W  — </a:t>
            </a:r>
            <a:r>
              <a:rPr lang="zh-CN" altLang="en-US" sz="2800" b="1" i="0" dirty="0"/>
              <a:t>公法线 ，</a:t>
            </a:r>
            <a:r>
              <a:rPr lang="en-US" altLang="zh-CN" sz="2800" b="1" dirty="0"/>
              <a:t>S — </a:t>
            </a:r>
            <a:r>
              <a:rPr lang="zh-CN" altLang="en-US" sz="2800" b="1" i="0" dirty="0"/>
              <a:t>齿厚 ，   </a:t>
            </a:r>
            <a:r>
              <a:rPr lang="en-US" altLang="zh-CN" sz="2800" b="1" dirty="0" smtClean="0"/>
              <a:t>a </a:t>
            </a:r>
            <a:r>
              <a:rPr lang="en-US" altLang="zh-CN" sz="2800" b="1" dirty="0"/>
              <a:t>— </a:t>
            </a:r>
            <a:r>
              <a:rPr lang="zh-CN" altLang="en-US" sz="2800" b="1" i="0" dirty="0"/>
              <a:t>中心距</a:t>
            </a:r>
          </a:p>
          <a:p>
            <a:pPr eaLnBrk="1" hangingPunct="1"/>
            <a:r>
              <a:rPr lang="en-US" altLang="zh-CN" sz="2800" b="1" dirty="0"/>
              <a:t>P   — </a:t>
            </a:r>
            <a:r>
              <a:rPr lang="zh-CN" altLang="en-US" sz="2800" b="1" i="0" dirty="0"/>
              <a:t>齿距  ，  </a:t>
            </a:r>
            <a:r>
              <a:rPr lang="zh-CN" altLang="en-US" sz="2800" b="1" dirty="0"/>
              <a:t> </a:t>
            </a:r>
            <a:r>
              <a:rPr lang="en-US" altLang="zh-CN" sz="2800" b="1" dirty="0"/>
              <a:t>t</a:t>
            </a:r>
            <a:r>
              <a:rPr lang="en-US" altLang="zh-CN" sz="2800" b="1" i="0" dirty="0"/>
              <a:t> — </a:t>
            </a:r>
            <a:r>
              <a:rPr lang="zh-CN" altLang="en-US" sz="2800" b="1" i="0" dirty="0"/>
              <a:t>瑞面 ，   </a:t>
            </a:r>
            <a:r>
              <a:rPr lang="zh-CN" altLang="en-US" sz="2800" b="1" i="0" dirty="0" smtClean="0"/>
              <a:t> </a:t>
            </a:r>
            <a:r>
              <a:rPr lang="en-US" altLang="zh-CN" sz="2800" b="1" dirty="0"/>
              <a:t>b</a:t>
            </a:r>
            <a:r>
              <a:rPr lang="en-US" altLang="zh-CN" sz="2800" b="1" i="0" dirty="0"/>
              <a:t> — </a:t>
            </a:r>
            <a:r>
              <a:rPr lang="zh-CN" altLang="en-US" sz="2800" b="1" i="0" dirty="0"/>
              <a:t>齿宽</a:t>
            </a:r>
          </a:p>
        </p:txBody>
      </p:sp>
      <p:sp>
        <p:nvSpPr>
          <p:cNvPr id="27654" name="Text Box 6"/>
          <p:cNvSpPr txBox="1">
            <a:spLocks noChangeArrowheads="1"/>
          </p:cNvSpPr>
          <p:nvPr/>
        </p:nvSpPr>
        <p:spPr bwMode="auto">
          <a:xfrm>
            <a:off x="243661" y="2546997"/>
            <a:ext cx="66278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dirty="0"/>
              <a:t>二</a:t>
            </a:r>
            <a:r>
              <a:rPr lang="zh-CN" altLang="en-US" sz="2800" b="1" i="0" dirty="0">
                <a:solidFill>
                  <a:srgbClr val="FF3300"/>
                </a:solidFill>
              </a:rPr>
              <a:t>、主要计算公式</a:t>
            </a:r>
            <a:r>
              <a:rPr lang="zh-CN" altLang="en-US" sz="2800" b="1" i="0" dirty="0"/>
              <a:t>：</a:t>
            </a:r>
          </a:p>
        </p:txBody>
      </p:sp>
      <p:sp>
        <p:nvSpPr>
          <p:cNvPr id="27655" name="Text Box 7"/>
          <p:cNvSpPr txBox="1">
            <a:spLocks noChangeArrowheads="1"/>
          </p:cNvSpPr>
          <p:nvPr/>
        </p:nvSpPr>
        <p:spPr bwMode="auto">
          <a:xfrm>
            <a:off x="195616" y="3066410"/>
            <a:ext cx="7842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t>         1.分度圆：</a:t>
            </a:r>
            <a:r>
              <a:rPr lang="en-US" altLang="zh-CN" b="1" dirty="0"/>
              <a:t>d</a:t>
            </a:r>
            <a:r>
              <a:rPr lang="en-US" altLang="zh-CN" b="1" i="0" dirty="0"/>
              <a:t> = </a:t>
            </a:r>
            <a:r>
              <a:rPr lang="en-US" altLang="zh-CN" b="1" dirty="0" err="1"/>
              <a:t>mz</a:t>
            </a:r>
            <a:r>
              <a:rPr lang="en-US" altLang="zh-CN" b="1" i="0" dirty="0"/>
              <a:t>，              ；</a:t>
            </a:r>
          </a:p>
        </p:txBody>
      </p:sp>
      <p:sp>
        <p:nvSpPr>
          <p:cNvPr id="27656" name="Text Box 8"/>
          <p:cNvSpPr txBox="1">
            <a:spLocks noChangeArrowheads="1"/>
          </p:cNvSpPr>
          <p:nvPr/>
        </p:nvSpPr>
        <p:spPr bwMode="auto">
          <a:xfrm>
            <a:off x="281341" y="3623622"/>
            <a:ext cx="8499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        2.基圆： </a:t>
            </a:r>
            <a:r>
              <a:rPr lang="en-US" altLang="zh-CN" b="1"/>
              <a:t>d</a:t>
            </a:r>
            <a:r>
              <a:rPr lang="en-US" altLang="zh-CN" b="1" i="0" baseline="-25000"/>
              <a:t>b </a:t>
            </a:r>
            <a:r>
              <a:rPr lang="en-US" altLang="zh-CN" b="1" i="0"/>
              <a:t>= </a:t>
            </a:r>
            <a:r>
              <a:rPr lang="en-US" altLang="zh-CN" b="1"/>
              <a:t>mz </a:t>
            </a:r>
            <a:r>
              <a:rPr lang="en-US" altLang="zh-CN" b="1" i="0"/>
              <a:t>COSα =</a:t>
            </a:r>
            <a:r>
              <a:rPr lang="en-US" altLang="zh-CN" b="1"/>
              <a:t> d</a:t>
            </a:r>
            <a:r>
              <a:rPr lang="en-US" altLang="zh-CN" b="1" i="0"/>
              <a:t> COSα ，</a:t>
            </a:r>
            <a:r>
              <a:rPr lang="en-US" altLang="zh-CN" b="1"/>
              <a:t>r</a:t>
            </a:r>
            <a:r>
              <a:rPr lang="en-US" altLang="zh-CN" b="1" i="0" baseline="-25000"/>
              <a:t>b </a:t>
            </a:r>
            <a:r>
              <a:rPr lang="en-US" altLang="zh-CN" b="1" i="0"/>
              <a:t>=</a:t>
            </a:r>
            <a:r>
              <a:rPr lang="en-US" altLang="zh-CN" b="1"/>
              <a:t> r</a:t>
            </a:r>
            <a:r>
              <a:rPr lang="en-US" altLang="zh-CN" b="1" i="0"/>
              <a:t> COSα ；</a:t>
            </a:r>
          </a:p>
        </p:txBody>
      </p:sp>
      <p:sp>
        <p:nvSpPr>
          <p:cNvPr id="27657" name="Text Box 9"/>
          <p:cNvSpPr txBox="1">
            <a:spLocks noChangeArrowheads="1"/>
          </p:cNvSpPr>
          <p:nvPr/>
        </p:nvSpPr>
        <p:spPr bwMode="auto">
          <a:xfrm>
            <a:off x="252766" y="4166547"/>
            <a:ext cx="6870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        3.压力角：</a:t>
            </a:r>
            <a:r>
              <a:rPr lang="en-US" altLang="zh-CN" b="1" i="0"/>
              <a:t>cosα= </a:t>
            </a:r>
            <a:r>
              <a:rPr lang="en-US" altLang="zh-CN" b="1"/>
              <a:t>r</a:t>
            </a:r>
            <a:r>
              <a:rPr lang="en-US" altLang="zh-CN" b="1" i="0" baseline="-25000"/>
              <a:t>b</a:t>
            </a:r>
            <a:r>
              <a:rPr lang="en-US" altLang="zh-CN" b="1" i="0"/>
              <a:t>／</a:t>
            </a:r>
            <a:r>
              <a:rPr lang="en-US" altLang="zh-CN" b="1"/>
              <a:t> r</a:t>
            </a:r>
            <a:r>
              <a:rPr lang="en-US" altLang="zh-CN" b="1" i="0"/>
              <a:t> ；</a:t>
            </a:r>
          </a:p>
        </p:txBody>
      </p:sp>
      <p:sp>
        <p:nvSpPr>
          <p:cNvPr id="27658" name="Text Box 10"/>
          <p:cNvSpPr txBox="1">
            <a:spLocks noChangeArrowheads="1"/>
          </p:cNvSpPr>
          <p:nvPr/>
        </p:nvSpPr>
        <p:spPr bwMode="auto">
          <a:xfrm>
            <a:off x="338491" y="4680897"/>
            <a:ext cx="801370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30000"/>
              </a:lnSpc>
            </a:pPr>
            <a:r>
              <a:rPr lang="zh-CN" altLang="en-US" b="1" i="0"/>
              <a:t>       4.公法线：</a:t>
            </a:r>
            <a:r>
              <a:rPr lang="en-US" altLang="zh-CN" b="1"/>
              <a:t>W</a:t>
            </a:r>
            <a:r>
              <a:rPr lang="en-US" altLang="zh-CN" b="1" i="0" baseline="-25000"/>
              <a:t>K</a:t>
            </a:r>
            <a:r>
              <a:rPr lang="en-US" altLang="zh-CN" b="1" i="0"/>
              <a:t> = </a:t>
            </a:r>
            <a:r>
              <a:rPr lang="en-US" altLang="zh-CN" b="1"/>
              <a:t>m</a:t>
            </a:r>
            <a:r>
              <a:rPr lang="en-US" altLang="zh-CN" b="1" i="0"/>
              <a:t>〔2.9521（</a:t>
            </a:r>
            <a:r>
              <a:rPr lang="en-US" altLang="zh-CN" b="1"/>
              <a:t>k</a:t>
            </a:r>
            <a:r>
              <a:rPr lang="en-US" altLang="zh-CN" b="1" i="0"/>
              <a:t> - 0.5）+0.014</a:t>
            </a:r>
            <a:r>
              <a:rPr lang="en-US" altLang="zh-CN" b="1"/>
              <a:t>z</a:t>
            </a:r>
            <a:r>
              <a:rPr lang="en-US" altLang="zh-CN" b="1" i="0"/>
              <a:t>〕；</a:t>
            </a:r>
          </a:p>
          <a:p>
            <a:pPr eaLnBrk="1" hangingPunct="1">
              <a:lnSpc>
                <a:spcPct val="130000"/>
              </a:lnSpc>
            </a:pPr>
            <a:r>
              <a:rPr lang="en-US" altLang="zh-CN" b="1" i="0"/>
              <a:t>                   </a:t>
            </a:r>
            <a:r>
              <a:rPr lang="zh-CN" altLang="en-US" b="1" i="0"/>
              <a:t>其中</a:t>
            </a:r>
            <a:r>
              <a:rPr lang="en-US" altLang="zh-CN" b="1"/>
              <a:t>k</a:t>
            </a:r>
            <a:r>
              <a:rPr lang="en-US" altLang="zh-CN" b="1" i="0"/>
              <a:t> = </a:t>
            </a:r>
            <a:r>
              <a:rPr lang="en-US" altLang="zh-CN" b="1"/>
              <a:t>z</a:t>
            </a:r>
            <a:r>
              <a:rPr lang="en-US" altLang="zh-CN" b="1" i="0"/>
              <a:t>／9   +0.5    （</a:t>
            </a:r>
            <a:r>
              <a:rPr lang="zh-CN" altLang="en-US" b="1" i="0"/>
              <a:t>取整数）</a:t>
            </a:r>
            <a:endParaRPr lang="zh-CN" altLang="en-US" b="1"/>
          </a:p>
        </p:txBody>
      </p:sp>
      <p:sp>
        <p:nvSpPr>
          <p:cNvPr id="27659" name="Text Box 11"/>
          <p:cNvSpPr txBox="1">
            <a:spLocks noChangeArrowheads="1"/>
          </p:cNvSpPr>
          <p:nvPr/>
        </p:nvSpPr>
        <p:spPr bwMode="auto">
          <a:xfrm>
            <a:off x="281341" y="5666735"/>
            <a:ext cx="7613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a:t>       5. 中心距：</a:t>
            </a:r>
            <a:r>
              <a:rPr lang="en-US" altLang="zh-CN" b="1"/>
              <a:t>a = m</a:t>
            </a:r>
            <a:r>
              <a:rPr lang="en-US" altLang="zh-CN" b="1" i="0"/>
              <a:t>（</a:t>
            </a:r>
            <a:r>
              <a:rPr lang="en-US" altLang="zh-CN" b="1"/>
              <a:t>z</a:t>
            </a:r>
            <a:r>
              <a:rPr lang="en-US" altLang="zh-CN" b="1" i="0" baseline="-25000"/>
              <a:t>1</a:t>
            </a:r>
            <a:r>
              <a:rPr lang="en-US" altLang="zh-CN" b="1"/>
              <a:t> +z</a:t>
            </a:r>
            <a:r>
              <a:rPr lang="en-US" altLang="zh-CN" b="1" i="0" baseline="-25000"/>
              <a:t>2</a:t>
            </a:r>
            <a:r>
              <a:rPr lang="en-US" altLang="zh-CN" b="1" i="0"/>
              <a:t>）／2 。</a:t>
            </a:r>
          </a:p>
        </p:txBody>
      </p:sp>
      <p:graphicFrame>
        <p:nvGraphicFramePr>
          <p:cNvPr id="27662" name="Object 14"/>
          <p:cNvGraphicFramePr>
            <a:graphicFrameLocks noChangeAspect="1"/>
          </p:cNvGraphicFramePr>
          <p:nvPr>
            <p:extLst>
              <p:ext uri="{D42A27DB-BD31-4B8C-83A1-F6EECF244321}">
                <p14:modId xmlns:p14="http://schemas.microsoft.com/office/powerpoint/2010/main" val="3134533873"/>
              </p:ext>
            </p:extLst>
          </p:nvPr>
        </p:nvGraphicFramePr>
        <p:xfrm>
          <a:off x="3478566" y="2969572"/>
          <a:ext cx="1060450" cy="747713"/>
        </p:xfrm>
        <a:graphic>
          <a:graphicData uri="http://schemas.openxmlformats.org/presentationml/2006/ole">
            <mc:AlternateContent xmlns:mc="http://schemas.openxmlformats.org/markup-compatibility/2006">
              <mc:Choice xmlns:v="urn:schemas-microsoft-com:vml" Requires="v">
                <p:oleObj spid="_x0000_s34845" name="Equation" r:id="rId3" imgW="558558" imgH="393529" progId="Equation.3">
                  <p:embed/>
                </p:oleObj>
              </mc:Choice>
              <mc:Fallback>
                <p:oleObj name="Equation" r:id="rId3" imgW="558558" imgH="393529" progId="Equation.3">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8566" y="2969572"/>
                        <a:ext cx="1060450" cy="747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52"/>
                                        </p:tgtEl>
                                        <p:attrNameLst>
                                          <p:attrName>style.visibility</p:attrName>
                                        </p:attrNameLst>
                                      </p:cBhvr>
                                      <p:to>
                                        <p:strVal val="visible"/>
                                      </p:to>
                                    </p:set>
                                    <p:animEffect transition="in" filter="wipe(left)">
                                      <p:cBhvr>
                                        <p:cTn id="7" dur="300"/>
                                        <p:tgtEl>
                                          <p:spTgt spid="276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7653"/>
                                        </p:tgtEl>
                                        <p:attrNameLst>
                                          <p:attrName>style.visibility</p:attrName>
                                        </p:attrNameLst>
                                      </p:cBhvr>
                                      <p:to>
                                        <p:strVal val="visible"/>
                                      </p:to>
                                    </p:set>
                                    <p:animEffect transition="in" filter="wipe(left)">
                                      <p:cBhvr>
                                        <p:cTn id="12" dur="300"/>
                                        <p:tgtEl>
                                          <p:spTgt spid="276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7654"/>
                                        </p:tgtEl>
                                        <p:attrNameLst>
                                          <p:attrName>style.visibility</p:attrName>
                                        </p:attrNameLst>
                                      </p:cBhvr>
                                      <p:to>
                                        <p:strVal val="visible"/>
                                      </p:to>
                                    </p:set>
                                    <p:animEffect transition="in" filter="wipe(left)">
                                      <p:cBhvr>
                                        <p:cTn id="17" dur="300"/>
                                        <p:tgtEl>
                                          <p:spTgt spid="276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7655"/>
                                        </p:tgtEl>
                                        <p:attrNameLst>
                                          <p:attrName>style.visibility</p:attrName>
                                        </p:attrNameLst>
                                      </p:cBhvr>
                                      <p:to>
                                        <p:strVal val="visible"/>
                                      </p:to>
                                    </p:set>
                                    <p:animEffect transition="in" filter="wipe(left)">
                                      <p:cBhvr>
                                        <p:cTn id="22" dur="300"/>
                                        <p:tgtEl>
                                          <p:spTgt spid="2765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7662"/>
                                        </p:tgtEl>
                                        <p:attrNameLst>
                                          <p:attrName>style.visibility</p:attrName>
                                        </p:attrNameLst>
                                      </p:cBhvr>
                                      <p:to>
                                        <p:strVal val="visible"/>
                                      </p:to>
                                    </p:set>
                                    <p:animEffect transition="in" filter="wipe(left)">
                                      <p:cBhvr>
                                        <p:cTn id="27" dur="500"/>
                                        <p:tgtEl>
                                          <p:spTgt spid="276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7656"/>
                                        </p:tgtEl>
                                        <p:attrNameLst>
                                          <p:attrName>style.visibility</p:attrName>
                                        </p:attrNameLst>
                                      </p:cBhvr>
                                      <p:to>
                                        <p:strVal val="visible"/>
                                      </p:to>
                                    </p:set>
                                    <p:animEffect transition="in" filter="wipe(left)">
                                      <p:cBhvr>
                                        <p:cTn id="32" dur="300"/>
                                        <p:tgtEl>
                                          <p:spTgt spid="2765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7657"/>
                                        </p:tgtEl>
                                        <p:attrNameLst>
                                          <p:attrName>style.visibility</p:attrName>
                                        </p:attrNameLst>
                                      </p:cBhvr>
                                      <p:to>
                                        <p:strVal val="visible"/>
                                      </p:to>
                                    </p:set>
                                    <p:animEffect transition="in" filter="wipe(left)">
                                      <p:cBhvr>
                                        <p:cTn id="37" dur="300"/>
                                        <p:tgtEl>
                                          <p:spTgt spid="2765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7658"/>
                                        </p:tgtEl>
                                        <p:attrNameLst>
                                          <p:attrName>style.visibility</p:attrName>
                                        </p:attrNameLst>
                                      </p:cBhvr>
                                      <p:to>
                                        <p:strVal val="visible"/>
                                      </p:to>
                                    </p:set>
                                    <p:animEffect transition="in" filter="wipe(left)">
                                      <p:cBhvr>
                                        <p:cTn id="42" dur="300"/>
                                        <p:tgtEl>
                                          <p:spTgt spid="2765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27659"/>
                                        </p:tgtEl>
                                        <p:attrNameLst>
                                          <p:attrName>style.visibility</p:attrName>
                                        </p:attrNameLst>
                                      </p:cBhvr>
                                      <p:to>
                                        <p:strVal val="visible"/>
                                      </p:to>
                                    </p:set>
                                    <p:animEffect transition="in" filter="wipe(left)">
                                      <p:cBhvr>
                                        <p:cTn id="47" dur="3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utoUpdateAnimBg="0"/>
      <p:bldP spid="27653" grpId="0" autoUpdateAnimBg="0"/>
      <p:bldP spid="27654" grpId="0" autoUpdateAnimBg="0"/>
      <p:bldP spid="27655" grpId="0" autoUpdateAnimBg="0"/>
      <p:bldP spid="27656" grpId="0" autoUpdateAnimBg="0"/>
      <p:bldP spid="27657" grpId="0" autoUpdateAnimBg="0"/>
      <p:bldP spid="27658" grpId="0" autoUpdateAnimBg="0"/>
      <p:bldP spid="27659"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79113793-BBD8-4501-9D32-06C5E7ADF379}" type="slidenum">
              <a:rPr kumimoji="0" lang="zh-CN" altLang="en-US" sz="2000" i="0" smtClean="0">
                <a:solidFill>
                  <a:srgbClr val="0000FF"/>
                </a:solidFill>
              </a:rPr>
              <a:pPr eaLnBrk="1" hangingPunct="1"/>
              <a:t>34</a:t>
            </a:fld>
            <a:endParaRPr kumimoji="0" lang="en-US" altLang="zh-CN" sz="2000" i="0" smtClean="0">
              <a:solidFill>
                <a:srgbClr val="0000FF"/>
              </a:solidFill>
            </a:endParaRPr>
          </a:p>
        </p:txBody>
      </p:sp>
      <p:grpSp>
        <p:nvGrpSpPr>
          <p:cNvPr id="35843" name="Group 7"/>
          <p:cNvGrpSpPr>
            <a:grpSpLocks/>
          </p:cNvGrpSpPr>
          <p:nvPr/>
        </p:nvGrpSpPr>
        <p:grpSpPr bwMode="auto">
          <a:xfrm>
            <a:off x="609039" y="422275"/>
            <a:ext cx="7473950" cy="4476750"/>
            <a:chOff x="788" y="0"/>
            <a:chExt cx="4265" cy="2102"/>
          </a:xfrm>
        </p:grpSpPr>
        <p:graphicFrame>
          <p:nvGraphicFramePr>
            <p:cNvPr id="35844" name="Object 8"/>
            <p:cNvGraphicFramePr>
              <a:graphicFrameLocks noChangeAspect="1"/>
            </p:cNvGraphicFramePr>
            <p:nvPr/>
          </p:nvGraphicFramePr>
          <p:xfrm>
            <a:off x="788" y="0"/>
            <a:ext cx="3516" cy="2048"/>
          </p:xfrm>
          <a:graphic>
            <a:graphicData uri="http://schemas.openxmlformats.org/presentationml/2006/ole">
              <mc:AlternateContent xmlns:mc="http://schemas.openxmlformats.org/markup-compatibility/2006">
                <mc:Choice xmlns:v="urn:schemas-microsoft-com:vml" Requires="v">
                  <p:oleObj spid="_x0000_s35863" name="图像文档" r:id="rId3" imgW="9451910" imgH="5505061" progId="图像.文件">
                    <p:embed/>
                  </p:oleObj>
                </mc:Choice>
                <mc:Fallback>
                  <p:oleObj name="图像文档" r:id="rId3" imgW="9451910" imgH="5505061" progId="图像.文件">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 y="0"/>
                          <a:ext cx="3516" cy="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845" name="Text Box 9"/>
            <p:cNvSpPr txBox="1">
              <a:spLocks noChangeArrowheads="1"/>
            </p:cNvSpPr>
            <p:nvPr/>
          </p:nvSpPr>
          <p:spPr bwMode="auto">
            <a:xfrm>
              <a:off x="1085" y="1915"/>
              <a:ext cx="3968" cy="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000" i="0"/>
                <a:t>1、4—定位支脚；2—固定量爪；3—活动量爪</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ppt_x"/>
                                          </p:val>
                                        </p:tav>
                                        <p:tav tm="100000">
                                          <p:val>
                                            <p:strVal val="#ppt_x"/>
                                          </p:val>
                                        </p:tav>
                                      </p:tavLst>
                                    </p:anim>
                                    <p:anim calcmode="lin" valueType="num">
                                      <p:cBhvr additive="base">
                                        <p:cTn id="8"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5"/>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342C1357-1E43-4763-9619-A94AF8EB8F50}" type="slidenum">
              <a:rPr kumimoji="0" lang="zh-CN" altLang="en-US" sz="2000" i="0" smtClean="0">
                <a:solidFill>
                  <a:srgbClr val="0000FF"/>
                </a:solidFill>
              </a:rPr>
              <a:pPr eaLnBrk="1" hangingPunct="1"/>
              <a:t>35</a:t>
            </a:fld>
            <a:endParaRPr kumimoji="0" lang="en-US" altLang="zh-CN" sz="2000" i="0" smtClean="0">
              <a:solidFill>
                <a:srgbClr val="0000FF"/>
              </a:solidFill>
            </a:endParaRPr>
          </a:p>
        </p:txBody>
      </p:sp>
      <p:grpSp>
        <p:nvGrpSpPr>
          <p:cNvPr id="36867" name="Group 4"/>
          <p:cNvGrpSpPr>
            <a:grpSpLocks/>
          </p:cNvGrpSpPr>
          <p:nvPr/>
        </p:nvGrpSpPr>
        <p:grpSpPr bwMode="auto">
          <a:xfrm>
            <a:off x="1565275" y="1274763"/>
            <a:ext cx="6808788" cy="4375150"/>
            <a:chOff x="800" y="1965"/>
            <a:chExt cx="4083" cy="2211"/>
          </a:xfrm>
        </p:grpSpPr>
        <p:graphicFrame>
          <p:nvGraphicFramePr>
            <p:cNvPr id="36868" name="Object 5"/>
            <p:cNvGraphicFramePr>
              <a:graphicFrameLocks noChangeAspect="1"/>
            </p:cNvGraphicFramePr>
            <p:nvPr/>
          </p:nvGraphicFramePr>
          <p:xfrm>
            <a:off x="800" y="1965"/>
            <a:ext cx="4083" cy="2211"/>
          </p:xfrm>
          <a:graphic>
            <a:graphicData uri="http://schemas.openxmlformats.org/presentationml/2006/ole">
              <mc:AlternateContent xmlns:mc="http://schemas.openxmlformats.org/markup-compatibility/2006">
                <mc:Choice xmlns:v="urn:schemas-microsoft-com:vml" Requires="v">
                  <p:oleObj spid="_x0000_s36887" name="图像文档" r:id="rId3" imgW="9549353" imgH="5561814" progId="图像.文件">
                    <p:embed/>
                  </p:oleObj>
                </mc:Choice>
                <mc:Fallback>
                  <p:oleObj name="图像文档" r:id="rId3" imgW="9549353" imgH="5561814" progId="图像.文件">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 y="1965"/>
                          <a:ext cx="4083" cy="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869" name="Rectangle 6"/>
            <p:cNvSpPr>
              <a:spLocks noChangeArrowheads="1"/>
            </p:cNvSpPr>
            <p:nvPr/>
          </p:nvSpPr>
          <p:spPr bwMode="auto">
            <a:xfrm>
              <a:off x="1574" y="3539"/>
              <a:ext cx="2459" cy="47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 name="AutoShape 25">
            <a:hlinkClick r:id="rId5" action="ppaction://hlinksldjump"/>
          </p:cNvPr>
          <p:cNvSpPr>
            <a:spLocks noChangeArrowheads="1"/>
          </p:cNvSpPr>
          <p:nvPr/>
        </p:nvSpPr>
        <p:spPr bwMode="auto">
          <a:xfrm>
            <a:off x="3398884" y="4723725"/>
            <a:ext cx="1808163" cy="601663"/>
          </a:xfrm>
          <a:prstGeom prst="rightArrow">
            <a:avLst>
              <a:gd name="adj1" fmla="val 50000"/>
              <a:gd name="adj2" fmla="val 75132"/>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i="0" dirty="0"/>
              <a:t>返回到 </a:t>
            </a:r>
            <a:r>
              <a:rPr lang="en-US" altLang="zh-CN" sz="2000" b="1" i="0" dirty="0">
                <a:solidFill>
                  <a:srgbClr val="FF3300"/>
                </a:solidFill>
              </a:rPr>
              <a:t>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0-#ppt_w/2"/>
                                          </p:val>
                                        </p:tav>
                                        <p:tav tm="100000">
                                          <p:val>
                                            <p:strVal val="#ppt_x"/>
                                          </p:val>
                                        </p:tav>
                                      </p:tavLst>
                                    </p:anim>
                                    <p:anim calcmode="lin" valueType="num">
                                      <p:cBhvr additive="base">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CC6D5505-3762-4FCA-98DC-7E27DC868832}" type="slidenum">
              <a:rPr kumimoji="0" lang="zh-CN" altLang="en-US" sz="2000" i="0" smtClean="0">
                <a:solidFill>
                  <a:srgbClr val="0000FF"/>
                </a:solidFill>
              </a:rPr>
              <a:pPr eaLnBrk="1" hangingPunct="1"/>
              <a:t>4</a:t>
            </a:fld>
            <a:endParaRPr kumimoji="0" lang="en-US" altLang="zh-CN" sz="2000" i="0" smtClean="0">
              <a:solidFill>
                <a:srgbClr val="0000FF"/>
              </a:solidFill>
            </a:endParaRPr>
          </a:p>
        </p:txBody>
      </p:sp>
      <p:sp>
        <p:nvSpPr>
          <p:cNvPr id="73734" name="Text Box 6"/>
          <p:cNvSpPr txBox="1">
            <a:spLocks noChangeArrowheads="1"/>
          </p:cNvSpPr>
          <p:nvPr/>
        </p:nvSpPr>
        <p:spPr bwMode="auto">
          <a:xfrm>
            <a:off x="290513" y="524102"/>
            <a:ext cx="8351837" cy="179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spcBef>
                <a:spcPct val="30000"/>
              </a:spcBef>
            </a:pPr>
            <a:r>
              <a:rPr lang="zh-CN" altLang="en-US" b="1" i="0" dirty="0"/>
              <a:t>          </a:t>
            </a:r>
            <a:r>
              <a:rPr lang="zh-CN" altLang="en-US" sz="3200" b="1" i="0" dirty="0"/>
              <a:t>本章以渐开线圆柱齿轮的精度标准</a:t>
            </a:r>
            <a:r>
              <a:rPr lang="zh-CN" altLang="en-US" sz="2800" b="1" i="0" dirty="0"/>
              <a:t>  </a:t>
            </a:r>
          </a:p>
          <a:p>
            <a:pPr eaLnBrk="1" hangingPunct="1">
              <a:lnSpc>
                <a:spcPct val="120000"/>
              </a:lnSpc>
              <a:spcBef>
                <a:spcPct val="30000"/>
              </a:spcBef>
            </a:pPr>
            <a:r>
              <a:rPr lang="zh-CN" altLang="en-US" b="1" i="0" dirty="0" smtClean="0"/>
              <a:t>  （</a:t>
            </a:r>
            <a:r>
              <a:rPr lang="en-US" altLang="zh-CN" b="1" i="0" dirty="0">
                <a:solidFill>
                  <a:srgbClr val="CC3300"/>
                </a:solidFill>
              </a:rPr>
              <a:t>GB/T 10095.1～.2</a:t>
            </a:r>
            <a:r>
              <a:rPr lang="en-US" altLang="zh-CN" b="1" i="0" dirty="0"/>
              <a:t>－2008</a:t>
            </a:r>
            <a:r>
              <a:rPr lang="zh-CN" altLang="en-US" b="1" i="0" dirty="0"/>
              <a:t>和</a:t>
            </a:r>
            <a:r>
              <a:rPr lang="en-US" altLang="zh-CN" b="1" i="0" dirty="0"/>
              <a:t>GB/Z18620.1～.4－2008</a:t>
            </a:r>
            <a:r>
              <a:rPr lang="en-US" altLang="zh-CN" b="1" i="0" dirty="0" smtClean="0"/>
              <a:t>）</a:t>
            </a:r>
          </a:p>
          <a:p>
            <a:pPr eaLnBrk="1" hangingPunct="1">
              <a:lnSpc>
                <a:spcPct val="120000"/>
              </a:lnSpc>
              <a:spcBef>
                <a:spcPct val="30000"/>
              </a:spcBef>
            </a:pPr>
            <a:r>
              <a:rPr lang="en-US" altLang="zh-CN" b="1" i="0" dirty="0"/>
              <a:t> </a:t>
            </a:r>
            <a:r>
              <a:rPr lang="en-US" altLang="zh-CN" b="1" i="0" dirty="0" smtClean="0"/>
              <a:t>          </a:t>
            </a:r>
            <a:r>
              <a:rPr lang="zh-CN" altLang="en-US" b="1" i="0" dirty="0" smtClean="0"/>
              <a:t>为</a:t>
            </a:r>
            <a:r>
              <a:rPr lang="zh-CN" altLang="en-US" b="1" i="0" dirty="0"/>
              <a:t>例讲述其精度设计与检测的基本方法。 </a:t>
            </a:r>
          </a:p>
        </p:txBody>
      </p:sp>
      <p:sp>
        <p:nvSpPr>
          <p:cNvPr id="73735" name="Text Box 7"/>
          <p:cNvSpPr txBox="1">
            <a:spLocks noChangeArrowheads="1"/>
          </p:cNvSpPr>
          <p:nvPr/>
        </p:nvSpPr>
        <p:spPr bwMode="auto">
          <a:xfrm>
            <a:off x="1239544" y="2265710"/>
            <a:ext cx="59245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sz="2800" b="1" i="0" dirty="0"/>
              <a:t>10.1</a:t>
            </a:r>
            <a:r>
              <a:rPr lang="zh-CN" altLang="en-US" sz="2800" b="1" i="0" dirty="0">
                <a:latin typeface="宋体" pitchFamily="2" charset="-122"/>
              </a:rPr>
              <a:t> 对齿轮传动的使用要求</a:t>
            </a:r>
            <a:r>
              <a:rPr lang="zh-CN" altLang="en-US" sz="2800" b="1" i="0" dirty="0"/>
              <a:t> </a:t>
            </a:r>
          </a:p>
        </p:txBody>
      </p:sp>
      <p:sp>
        <p:nvSpPr>
          <p:cNvPr id="73736" name="Text Box 8"/>
          <p:cNvSpPr txBox="1">
            <a:spLocks noChangeArrowheads="1"/>
          </p:cNvSpPr>
          <p:nvPr/>
        </p:nvSpPr>
        <p:spPr bwMode="auto">
          <a:xfrm>
            <a:off x="674394" y="2899122"/>
            <a:ext cx="3957638"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sz="2800" b="1" i="0"/>
              <a:t>根据齿轮传动的</a:t>
            </a:r>
            <a:r>
              <a:rPr lang="zh-CN" altLang="en-US" sz="2800" b="1" i="0">
                <a:solidFill>
                  <a:srgbClr val="FF3300"/>
                </a:solidFill>
              </a:rPr>
              <a:t>作用</a:t>
            </a:r>
          </a:p>
        </p:txBody>
      </p:sp>
      <p:grpSp>
        <p:nvGrpSpPr>
          <p:cNvPr id="73746" name="Group 18"/>
          <p:cNvGrpSpPr>
            <a:grpSpLocks/>
          </p:cNvGrpSpPr>
          <p:nvPr/>
        </p:nvGrpSpPr>
        <p:grpSpPr bwMode="auto">
          <a:xfrm>
            <a:off x="908050" y="3825875"/>
            <a:ext cx="2841625" cy="1360488"/>
            <a:chOff x="572" y="2518"/>
            <a:chExt cx="1790" cy="857"/>
          </a:xfrm>
        </p:grpSpPr>
        <p:sp>
          <p:nvSpPr>
            <p:cNvPr id="5136" name="AutoShape 9"/>
            <p:cNvSpPr>
              <a:spLocks/>
            </p:cNvSpPr>
            <p:nvPr/>
          </p:nvSpPr>
          <p:spPr bwMode="auto">
            <a:xfrm>
              <a:off x="572" y="2646"/>
              <a:ext cx="294" cy="729"/>
            </a:xfrm>
            <a:prstGeom prst="leftBrace">
              <a:avLst>
                <a:gd name="adj1" fmla="val 20663"/>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37" name="Text Box 10"/>
            <p:cNvSpPr txBox="1">
              <a:spLocks noChangeArrowheads="1"/>
            </p:cNvSpPr>
            <p:nvPr/>
          </p:nvSpPr>
          <p:spPr bwMode="auto">
            <a:xfrm>
              <a:off x="833" y="2518"/>
              <a:ext cx="152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800" b="1" i="0"/>
                <a:t>传递运动</a:t>
              </a:r>
              <a:r>
                <a:rPr lang="en-US" altLang="zh-CN" sz="2800" b="1" i="0"/>
                <a:t>—</a:t>
              </a:r>
            </a:p>
          </p:txBody>
        </p:sp>
      </p:grpSp>
      <p:sp>
        <p:nvSpPr>
          <p:cNvPr id="73739" name="Text Box 11"/>
          <p:cNvSpPr txBox="1">
            <a:spLocks noChangeArrowheads="1"/>
          </p:cNvSpPr>
          <p:nvPr/>
        </p:nvSpPr>
        <p:spPr bwMode="auto">
          <a:xfrm>
            <a:off x="1350963" y="4756150"/>
            <a:ext cx="28971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800" b="1" i="0"/>
              <a:t>传递动力   —</a:t>
            </a:r>
          </a:p>
        </p:txBody>
      </p:sp>
      <p:sp>
        <p:nvSpPr>
          <p:cNvPr id="73740" name="Text Box 12"/>
          <p:cNvSpPr txBox="1">
            <a:spLocks noChangeArrowheads="1"/>
          </p:cNvSpPr>
          <p:nvPr/>
        </p:nvSpPr>
        <p:spPr bwMode="auto">
          <a:xfrm>
            <a:off x="3636963" y="4756150"/>
            <a:ext cx="3956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i="0"/>
              <a:t> </a:t>
            </a:r>
            <a:r>
              <a:rPr lang="zh-CN" altLang="en-US" sz="2800" b="1" i="0"/>
              <a:t>(3)  </a:t>
            </a:r>
            <a:r>
              <a:rPr lang="zh-CN" altLang="en-US" sz="2800" b="1" i="0">
                <a:solidFill>
                  <a:srgbClr val="FF3300"/>
                </a:solidFill>
              </a:rPr>
              <a:t>载荷分布均匀</a:t>
            </a:r>
          </a:p>
        </p:txBody>
      </p:sp>
      <p:sp>
        <p:nvSpPr>
          <p:cNvPr id="73741" name="Text Box 13"/>
          <p:cNvSpPr txBox="1">
            <a:spLocks noChangeArrowheads="1"/>
          </p:cNvSpPr>
          <p:nvPr/>
        </p:nvSpPr>
        <p:spPr bwMode="auto">
          <a:xfrm>
            <a:off x="3678114" y="5354638"/>
            <a:ext cx="35131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sz="2800" b="1" i="0" dirty="0"/>
              <a:t>(4)   </a:t>
            </a:r>
            <a:r>
              <a:rPr lang="zh-CN" altLang="en-US" sz="2800" b="1" i="0" dirty="0">
                <a:solidFill>
                  <a:srgbClr val="FF3300"/>
                </a:solidFill>
              </a:rPr>
              <a:t>侧隙合理</a:t>
            </a:r>
          </a:p>
        </p:txBody>
      </p:sp>
      <p:sp>
        <p:nvSpPr>
          <p:cNvPr id="73743" name="Text Box 15"/>
          <p:cNvSpPr txBox="1">
            <a:spLocks noChangeArrowheads="1"/>
          </p:cNvSpPr>
          <p:nvPr/>
        </p:nvSpPr>
        <p:spPr bwMode="auto">
          <a:xfrm>
            <a:off x="3496029" y="4124385"/>
            <a:ext cx="34115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solidFill>
                  <a:srgbClr val="FF3300"/>
                </a:solidFill>
              </a:rPr>
              <a:t>  </a:t>
            </a:r>
            <a:r>
              <a:rPr lang="zh-CN" altLang="en-US" sz="2800" b="1" i="0" dirty="0"/>
              <a:t>(2) </a:t>
            </a:r>
            <a:r>
              <a:rPr lang="zh-CN" altLang="en-US" sz="2800" b="1" i="0" dirty="0" smtClean="0"/>
              <a:t>   </a:t>
            </a:r>
            <a:r>
              <a:rPr lang="zh-CN" altLang="en-US" sz="2800" b="1" i="0" dirty="0">
                <a:solidFill>
                  <a:srgbClr val="FF3300"/>
                </a:solidFill>
              </a:rPr>
              <a:t>平稳</a:t>
            </a:r>
          </a:p>
        </p:txBody>
      </p:sp>
      <p:grpSp>
        <p:nvGrpSpPr>
          <p:cNvPr id="73747" name="Group 19"/>
          <p:cNvGrpSpPr>
            <a:grpSpLocks/>
          </p:cNvGrpSpPr>
          <p:nvPr/>
        </p:nvGrpSpPr>
        <p:grpSpPr bwMode="auto">
          <a:xfrm>
            <a:off x="3335338" y="3554413"/>
            <a:ext cx="3814762" cy="917575"/>
            <a:chOff x="2101" y="2347"/>
            <a:chExt cx="2403" cy="578"/>
          </a:xfrm>
        </p:grpSpPr>
        <p:sp>
          <p:nvSpPr>
            <p:cNvPr id="5134" name="Text Box 14"/>
            <p:cNvSpPr txBox="1">
              <a:spLocks noChangeArrowheads="1"/>
            </p:cNvSpPr>
            <p:nvPr/>
          </p:nvSpPr>
          <p:spPr bwMode="auto">
            <a:xfrm>
              <a:off x="2219" y="2347"/>
              <a:ext cx="228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i="0" dirty="0"/>
                <a:t> </a:t>
              </a:r>
              <a:r>
                <a:rPr lang="zh-CN" altLang="en-US" sz="2800" b="1" i="0" dirty="0"/>
                <a:t>(1)</a:t>
              </a:r>
              <a:r>
                <a:rPr lang="zh-CN" altLang="en-US" sz="2800" i="0" dirty="0"/>
                <a:t>    </a:t>
              </a:r>
              <a:r>
                <a:rPr lang="zh-CN" altLang="en-US" sz="2800" b="1" i="0" dirty="0">
                  <a:solidFill>
                    <a:srgbClr val="FF3300"/>
                  </a:solidFill>
                </a:rPr>
                <a:t>准确</a:t>
              </a:r>
            </a:p>
          </p:txBody>
        </p:sp>
        <p:sp>
          <p:nvSpPr>
            <p:cNvPr id="5135" name="AutoShape 16"/>
            <p:cNvSpPr>
              <a:spLocks/>
            </p:cNvSpPr>
            <p:nvPr/>
          </p:nvSpPr>
          <p:spPr bwMode="auto">
            <a:xfrm>
              <a:off x="2101" y="2457"/>
              <a:ext cx="180" cy="468"/>
            </a:xfrm>
            <a:prstGeom prst="leftBrace">
              <a:avLst>
                <a:gd name="adj1" fmla="val 21667"/>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3745" name="AutoShape 17"/>
          <p:cNvSpPr>
            <a:spLocks noChangeArrowheads="1"/>
          </p:cNvSpPr>
          <p:nvPr/>
        </p:nvSpPr>
        <p:spPr bwMode="auto">
          <a:xfrm>
            <a:off x="4366919" y="2826097"/>
            <a:ext cx="3027363" cy="798513"/>
          </a:xfrm>
          <a:prstGeom prst="notchedRightArrow">
            <a:avLst>
              <a:gd name="adj1" fmla="val 50000"/>
              <a:gd name="adj2" fmla="val 94781"/>
            </a:avLst>
          </a:prstGeom>
          <a:noFill/>
          <a:ln w="38100">
            <a:solidFill>
              <a:srgbClr val="FF3300"/>
            </a:solidFill>
            <a:miter lim="800000"/>
            <a:headEnd/>
            <a:tailEnd/>
          </a:ln>
          <a:effectLst/>
          <a:extLst>
            <a:ext uri="{909E8E84-426E-40DD-AFC4-6F175D3DCCD1}">
              <a14:hiddenFill xmlns:a14="http://schemas.microsoft.com/office/drawing/2010/main">
                <a:solidFill>
                  <a:srgbClr val="FF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i="0"/>
              <a:t>有以下要求</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734"/>
                                        </p:tgtEl>
                                        <p:attrNameLst>
                                          <p:attrName>style.visibility</p:attrName>
                                        </p:attrNameLst>
                                      </p:cBhvr>
                                      <p:to>
                                        <p:strVal val="visible"/>
                                      </p:to>
                                    </p:set>
                                    <p:animEffect transition="in" filter="wipe(left)">
                                      <p:cBhvr>
                                        <p:cTn id="7" dur="1500"/>
                                        <p:tgtEl>
                                          <p:spTgt spid="737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3735"/>
                                        </p:tgtEl>
                                        <p:attrNameLst>
                                          <p:attrName>style.visibility</p:attrName>
                                        </p:attrNameLst>
                                      </p:cBhvr>
                                      <p:to>
                                        <p:strVal val="visible"/>
                                      </p:to>
                                    </p:set>
                                    <p:animEffect transition="in" filter="wipe(left)">
                                      <p:cBhvr>
                                        <p:cTn id="12" dur="500"/>
                                        <p:tgtEl>
                                          <p:spTgt spid="737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3736"/>
                                        </p:tgtEl>
                                        <p:attrNameLst>
                                          <p:attrName>style.visibility</p:attrName>
                                        </p:attrNameLst>
                                      </p:cBhvr>
                                      <p:to>
                                        <p:strVal val="visible"/>
                                      </p:to>
                                    </p:set>
                                    <p:animEffect transition="in" filter="wipe(left)">
                                      <p:cBhvr>
                                        <p:cTn id="17" dur="300"/>
                                        <p:tgtEl>
                                          <p:spTgt spid="737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8" fill="hold" grpId="0" nodeType="clickEffect">
                                  <p:stCondLst>
                                    <p:cond delay="0"/>
                                  </p:stCondLst>
                                  <p:iterate type="wd">
                                    <p:tmPct val="100000"/>
                                  </p:iterate>
                                  <p:childTnLst>
                                    <p:set>
                                      <p:cBhvr>
                                        <p:cTn id="21" dur="1" fill="hold">
                                          <p:stCondLst>
                                            <p:cond delay="0"/>
                                          </p:stCondLst>
                                        </p:cTn>
                                        <p:tgtEl>
                                          <p:spTgt spid="73745"/>
                                        </p:tgtEl>
                                        <p:attrNameLst>
                                          <p:attrName>style.visibility</p:attrName>
                                        </p:attrNameLst>
                                      </p:cBhvr>
                                      <p:to>
                                        <p:strVal val="visible"/>
                                      </p:to>
                                    </p:set>
                                    <p:anim calcmode="lin" valueType="num">
                                      <p:cBhvr>
                                        <p:cTn id="22" dur="300" fill="hold"/>
                                        <p:tgtEl>
                                          <p:spTgt spid="73745"/>
                                        </p:tgtEl>
                                        <p:attrNameLst>
                                          <p:attrName>ppt_x</p:attrName>
                                        </p:attrNameLst>
                                      </p:cBhvr>
                                      <p:tavLst>
                                        <p:tav tm="0">
                                          <p:val>
                                            <p:strVal val="#ppt_x-#ppt_w/2"/>
                                          </p:val>
                                        </p:tav>
                                        <p:tav tm="100000">
                                          <p:val>
                                            <p:strVal val="#ppt_x"/>
                                          </p:val>
                                        </p:tav>
                                      </p:tavLst>
                                    </p:anim>
                                    <p:anim calcmode="lin" valueType="num">
                                      <p:cBhvr>
                                        <p:cTn id="23" dur="300" fill="hold"/>
                                        <p:tgtEl>
                                          <p:spTgt spid="73745"/>
                                        </p:tgtEl>
                                        <p:attrNameLst>
                                          <p:attrName>ppt_y</p:attrName>
                                        </p:attrNameLst>
                                      </p:cBhvr>
                                      <p:tavLst>
                                        <p:tav tm="0">
                                          <p:val>
                                            <p:strVal val="#ppt_y"/>
                                          </p:val>
                                        </p:tav>
                                        <p:tav tm="100000">
                                          <p:val>
                                            <p:strVal val="#ppt_y"/>
                                          </p:val>
                                        </p:tav>
                                      </p:tavLst>
                                    </p:anim>
                                    <p:anim calcmode="lin" valueType="num">
                                      <p:cBhvr>
                                        <p:cTn id="24" dur="300" fill="hold"/>
                                        <p:tgtEl>
                                          <p:spTgt spid="73745"/>
                                        </p:tgtEl>
                                        <p:attrNameLst>
                                          <p:attrName>ppt_w</p:attrName>
                                        </p:attrNameLst>
                                      </p:cBhvr>
                                      <p:tavLst>
                                        <p:tav tm="0">
                                          <p:val>
                                            <p:fltVal val="0"/>
                                          </p:val>
                                        </p:tav>
                                        <p:tav tm="100000">
                                          <p:val>
                                            <p:strVal val="#ppt_w"/>
                                          </p:val>
                                        </p:tav>
                                      </p:tavLst>
                                    </p:anim>
                                    <p:anim calcmode="lin" valueType="num">
                                      <p:cBhvr>
                                        <p:cTn id="25" dur="300" fill="hold"/>
                                        <p:tgtEl>
                                          <p:spTgt spid="73745"/>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73746"/>
                                        </p:tgtEl>
                                        <p:attrNameLst>
                                          <p:attrName>style.visibility</p:attrName>
                                        </p:attrNameLst>
                                      </p:cBhvr>
                                      <p:to>
                                        <p:strVal val="visible"/>
                                      </p:to>
                                    </p:set>
                                    <p:animEffect transition="in" filter="wipe(left)">
                                      <p:cBhvr>
                                        <p:cTn id="30" dur="2000"/>
                                        <p:tgtEl>
                                          <p:spTgt spid="7374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73747"/>
                                        </p:tgtEl>
                                        <p:attrNameLst>
                                          <p:attrName>style.visibility</p:attrName>
                                        </p:attrNameLst>
                                      </p:cBhvr>
                                      <p:to>
                                        <p:strVal val="visible"/>
                                      </p:to>
                                    </p:set>
                                    <p:animEffect transition="in" filter="wipe(left)">
                                      <p:cBhvr>
                                        <p:cTn id="35" dur="2000"/>
                                        <p:tgtEl>
                                          <p:spTgt spid="7374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iterate type="wd">
                                    <p:tmPct val="100000"/>
                                  </p:iterate>
                                  <p:childTnLst>
                                    <p:set>
                                      <p:cBhvr>
                                        <p:cTn id="39" dur="1" fill="hold">
                                          <p:stCondLst>
                                            <p:cond delay="0"/>
                                          </p:stCondLst>
                                        </p:cTn>
                                        <p:tgtEl>
                                          <p:spTgt spid="73743"/>
                                        </p:tgtEl>
                                        <p:attrNameLst>
                                          <p:attrName>style.visibility</p:attrName>
                                        </p:attrNameLst>
                                      </p:cBhvr>
                                      <p:to>
                                        <p:strVal val="visible"/>
                                      </p:to>
                                    </p:set>
                                    <p:animEffect transition="in" filter="wipe(left)">
                                      <p:cBhvr>
                                        <p:cTn id="40" dur="300"/>
                                        <p:tgtEl>
                                          <p:spTgt spid="7374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73739"/>
                                        </p:tgtEl>
                                        <p:attrNameLst>
                                          <p:attrName>style.visibility</p:attrName>
                                        </p:attrNameLst>
                                      </p:cBhvr>
                                      <p:to>
                                        <p:strVal val="visible"/>
                                      </p:to>
                                    </p:set>
                                    <p:animEffect transition="in" filter="wipe(left)">
                                      <p:cBhvr>
                                        <p:cTn id="45" dur="300"/>
                                        <p:tgtEl>
                                          <p:spTgt spid="73739"/>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73740"/>
                                        </p:tgtEl>
                                        <p:attrNameLst>
                                          <p:attrName>style.visibility</p:attrName>
                                        </p:attrNameLst>
                                      </p:cBhvr>
                                      <p:to>
                                        <p:strVal val="visible"/>
                                      </p:to>
                                    </p:set>
                                    <p:animEffect transition="in" filter="wipe(left)">
                                      <p:cBhvr>
                                        <p:cTn id="50" dur="300"/>
                                        <p:tgtEl>
                                          <p:spTgt spid="7374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iterate type="wd">
                                    <p:tmPct val="100000"/>
                                  </p:iterate>
                                  <p:childTnLst>
                                    <p:set>
                                      <p:cBhvr>
                                        <p:cTn id="54" dur="1" fill="hold">
                                          <p:stCondLst>
                                            <p:cond delay="0"/>
                                          </p:stCondLst>
                                        </p:cTn>
                                        <p:tgtEl>
                                          <p:spTgt spid="73741"/>
                                        </p:tgtEl>
                                        <p:attrNameLst>
                                          <p:attrName>style.visibility</p:attrName>
                                        </p:attrNameLst>
                                      </p:cBhvr>
                                      <p:to>
                                        <p:strVal val="visible"/>
                                      </p:to>
                                    </p:set>
                                    <p:animEffect transition="in" filter="wipe(left)">
                                      <p:cBhvr>
                                        <p:cTn id="55" dur="300"/>
                                        <p:tgtEl>
                                          <p:spTgt spid="737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4" grpId="0" autoUpdateAnimBg="0"/>
      <p:bldP spid="73735" grpId="0" autoUpdateAnimBg="0"/>
      <p:bldP spid="73736" grpId="0" autoUpdateAnimBg="0"/>
      <p:bldP spid="73739" grpId="0" autoUpdateAnimBg="0"/>
      <p:bldP spid="73740" grpId="0" autoUpdateAnimBg="0"/>
      <p:bldP spid="73741" grpId="0" autoUpdateAnimBg="0"/>
      <p:bldP spid="73743" grpId="0" autoUpdateAnimBg="0"/>
      <p:bldP spid="73745"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172B0E54-ADFC-4062-B7EA-AEBB8E312FE9}" type="slidenum">
              <a:rPr kumimoji="0" lang="zh-CN" altLang="en-US" sz="2000" i="0" smtClean="0">
                <a:solidFill>
                  <a:srgbClr val="0000FF"/>
                </a:solidFill>
              </a:rPr>
              <a:pPr eaLnBrk="1" hangingPunct="1"/>
              <a:t>5</a:t>
            </a:fld>
            <a:endParaRPr kumimoji="0" lang="en-US" altLang="zh-CN" sz="2000" i="0" smtClean="0">
              <a:solidFill>
                <a:srgbClr val="0000FF"/>
              </a:solidFill>
            </a:endParaRPr>
          </a:p>
        </p:txBody>
      </p:sp>
      <p:sp>
        <p:nvSpPr>
          <p:cNvPr id="35844" name="Text Box 4"/>
          <p:cNvSpPr txBox="1">
            <a:spLocks noChangeArrowheads="1"/>
          </p:cNvSpPr>
          <p:nvPr/>
        </p:nvSpPr>
        <p:spPr bwMode="auto">
          <a:xfrm>
            <a:off x="947538" y="390579"/>
            <a:ext cx="575513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t>10.1.1 传递运动的准确性（运动精度）</a:t>
            </a:r>
            <a:r>
              <a:rPr lang="zh-CN" altLang="en-US" i="0"/>
              <a:t> </a:t>
            </a:r>
          </a:p>
        </p:txBody>
      </p:sp>
      <p:sp>
        <p:nvSpPr>
          <p:cNvPr id="35845" name="Text Box 5"/>
          <p:cNvSpPr txBox="1">
            <a:spLocks noChangeArrowheads="1"/>
          </p:cNvSpPr>
          <p:nvPr/>
        </p:nvSpPr>
        <p:spPr bwMode="auto">
          <a:xfrm>
            <a:off x="366713" y="776341"/>
            <a:ext cx="8382000"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a:t>        准确性是指齿轮在</a:t>
            </a:r>
            <a:r>
              <a:rPr lang="zh-CN" altLang="en-US" b="1" i="0">
                <a:solidFill>
                  <a:srgbClr val="FF3300"/>
                </a:solidFill>
              </a:rPr>
              <a:t>一转范围内的传动比的大小</a:t>
            </a:r>
            <a:r>
              <a:rPr lang="zh-CN" altLang="en-US" b="1" i="0"/>
              <a:t>，保证主、从动齿轮的运动协调一致</a:t>
            </a:r>
            <a:r>
              <a:rPr lang="en-US" altLang="zh-CN" b="1" i="0"/>
              <a:t>。</a:t>
            </a:r>
            <a:r>
              <a:rPr lang="zh-CN" altLang="en-US" b="1" i="0"/>
              <a:t>用齿轮在一转中的最大转角误差来表示，见图</a:t>
            </a:r>
            <a:r>
              <a:rPr lang="en-US" altLang="zh-CN" b="1" i="0"/>
              <a:t>10.1</a:t>
            </a:r>
            <a:r>
              <a:rPr lang="zh-CN" altLang="en-US" b="1" i="0"/>
              <a:t>所示 。</a:t>
            </a:r>
          </a:p>
        </p:txBody>
      </p:sp>
      <p:sp>
        <p:nvSpPr>
          <p:cNvPr id="35848" name="Text Box 8"/>
          <p:cNvSpPr txBox="1">
            <a:spLocks noChangeArrowheads="1"/>
          </p:cNvSpPr>
          <p:nvPr/>
        </p:nvSpPr>
        <p:spPr bwMode="auto">
          <a:xfrm>
            <a:off x="373063" y="5799138"/>
            <a:ext cx="2366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a:latin typeface="宋体" pitchFamily="2" charset="-122"/>
              </a:rPr>
              <a:t>由图</a:t>
            </a:r>
            <a:r>
              <a:rPr lang="zh-CN" altLang="en-US" b="1" i="0"/>
              <a:t>10.1</a:t>
            </a:r>
            <a:r>
              <a:rPr lang="zh-CN" altLang="en-US" b="1" i="0">
                <a:latin typeface="宋体" pitchFamily="2" charset="-122"/>
              </a:rPr>
              <a:t>得</a:t>
            </a:r>
            <a:r>
              <a:rPr lang="zh-CN" altLang="en-US" b="1" i="0"/>
              <a:t> </a:t>
            </a:r>
          </a:p>
        </p:txBody>
      </p:sp>
      <p:sp>
        <p:nvSpPr>
          <p:cNvPr id="35853" name="Text Box 13"/>
          <p:cNvSpPr txBox="1">
            <a:spLocks noRot="1" noChangeAspect="1" noMove="1" noResize="1" noEditPoints="1" noAdjustHandles="1" noChangeArrowheads="1" noChangeShapeType="1" noTextEdit="1"/>
          </p:cNvSpPr>
          <p:nvPr/>
        </p:nvSpPr>
        <p:spPr bwMode="auto">
          <a:xfrm>
            <a:off x="2354263" y="5842000"/>
            <a:ext cx="5970587" cy="457200"/>
          </a:xfrm>
          <a:prstGeom prst="rect">
            <a:avLst/>
          </a:prstGeom>
          <a:blipFill rotWithShape="1">
            <a:blip r:embed="rId3"/>
            <a:stretch>
              <a:fillRect l="-1531" t="-14667" b="-3200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pSp>
        <p:nvGrpSpPr>
          <p:cNvPr id="35857" name="Group 17"/>
          <p:cNvGrpSpPr>
            <a:grpSpLocks/>
          </p:cNvGrpSpPr>
          <p:nvPr/>
        </p:nvGrpSpPr>
        <p:grpSpPr bwMode="auto">
          <a:xfrm>
            <a:off x="1762125" y="2398713"/>
            <a:ext cx="5187950" cy="3232150"/>
            <a:chOff x="1094" y="1485"/>
            <a:chExt cx="3268" cy="2110"/>
          </a:xfrm>
        </p:grpSpPr>
        <p:pic>
          <p:nvPicPr>
            <p:cNvPr id="6162"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4" y="1485"/>
              <a:ext cx="3268" cy="2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63" name="Line 15"/>
            <p:cNvSpPr>
              <a:spLocks noChangeShapeType="1"/>
            </p:cNvSpPr>
            <p:nvPr/>
          </p:nvSpPr>
          <p:spPr bwMode="auto">
            <a:xfrm flipH="1" flipV="1">
              <a:off x="1845" y="1512"/>
              <a:ext cx="27" cy="15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4" name="Line 16"/>
            <p:cNvSpPr>
              <a:spLocks noChangeShapeType="1"/>
            </p:cNvSpPr>
            <p:nvPr/>
          </p:nvSpPr>
          <p:spPr bwMode="auto">
            <a:xfrm flipH="1">
              <a:off x="1827" y="3258"/>
              <a:ext cx="18" cy="1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5861" name="Arc 21"/>
          <p:cNvSpPr>
            <a:spLocks/>
          </p:cNvSpPr>
          <p:nvPr/>
        </p:nvSpPr>
        <p:spPr bwMode="auto">
          <a:xfrm flipH="1">
            <a:off x="1628775" y="2527300"/>
            <a:ext cx="1385888" cy="2697163"/>
          </a:xfrm>
          <a:custGeom>
            <a:avLst/>
            <a:gdLst>
              <a:gd name="T0" fmla="*/ 0 w 21600"/>
              <a:gd name="T1" fmla="*/ 0 h 43174"/>
              <a:gd name="T2" fmla="*/ 2147483647 w 21600"/>
              <a:gd name="T3" fmla="*/ 2147483647 h 43174"/>
              <a:gd name="T4" fmla="*/ 0 w 21600"/>
              <a:gd name="T5" fmla="*/ 2147483647 h 43174"/>
              <a:gd name="T6" fmla="*/ 0 60000 65536"/>
              <a:gd name="T7" fmla="*/ 0 60000 65536"/>
              <a:gd name="T8" fmla="*/ 0 60000 65536"/>
            </a:gdLst>
            <a:ahLst/>
            <a:cxnLst>
              <a:cxn ang="T6">
                <a:pos x="T0" y="T1"/>
              </a:cxn>
              <a:cxn ang="T7">
                <a:pos x="T2" y="T3"/>
              </a:cxn>
              <a:cxn ang="T8">
                <a:pos x="T4" y="T5"/>
              </a:cxn>
            </a:cxnLst>
            <a:rect l="0" t="0" r="r" b="b"/>
            <a:pathLst>
              <a:path w="21600" h="43174" fill="none" extrusionOk="0">
                <a:moveTo>
                  <a:pt x="-1" y="0"/>
                </a:moveTo>
                <a:cubicBezTo>
                  <a:pt x="11929" y="0"/>
                  <a:pt x="21600" y="9670"/>
                  <a:pt x="21600" y="21600"/>
                </a:cubicBezTo>
                <a:cubicBezTo>
                  <a:pt x="21600" y="33113"/>
                  <a:pt x="12568" y="42603"/>
                  <a:pt x="1068" y="43173"/>
                </a:cubicBezTo>
              </a:path>
              <a:path w="21600" h="43174" stroke="0" extrusionOk="0">
                <a:moveTo>
                  <a:pt x="-1" y="0"/>
                </a:moveTo>
                <a:cubicBezTo>
                  <a:pt x="11929" y="0"/>
                  <a:pt x="21600" y="9670"/>
                  <a:pt x="21600" y="21600"/>
                </a:cubicBezTo>
                <a:cubicBezTo>
                  <a:pt x="21600" y="33113"/>
                  <a:pt x="12568" y="42603"/>
                  <a:pt x="1068" y="43173"/>
                </a:cubicBezTo>
                <a:lnTo>
                  <a:pt x="0" y="21600"/>
                </a:lnTo>
                <a:lnTo>
                  <a:pt x="-1" y="0"/>
                </a:lnTo>
                <a:close/>
              </a:path>
            </a:pathLst>
          </a:custGeom>
          <a:noFill/>
          <a:ln w="38100">
            <a:solidFill>
              <a:srgbClr val="FF3300"/>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75" name="Arc 35"/>
          <p:cNvSpPr>
            <a:spLocks/>
          </p:cNvSpPr>
          <p:nvPr/>
        </p:nvSpPr>
        <p:spPr bwMode="auto">
          <a:xfrm rot="-9681033">
            <a:off x="1858963" y="2576513"/>
            <a:ext cx="1673225" cy="2432050"/>
          </a:xfrm>
          <a:custGeom>
            <a:avLst/>
            <a:gdLst>
              <a:gd name="T0" fmla="*/ 0 w 23176"/>
              <a:gd name="T1" fmla="*/ 673716030 h 41659"/>
              <a:gd name="T2" fmla="*/ 2147483647 w 23176"/>
              <a:gd name="T3" fmla="*/ 2147483647 h 41659"/>
              <a:gd name="T4" fmla="*/ 2147483647 w 23176"/>
              <a:gd name="T5" fmla="*/ 2147483647 h 41659"/>
              <a:gd name="T6" fmla="*/ 0 60000 65536"/>
              <a:gd name="T7" fmla="*/ 0 60000 65536"/>
              <a:gd name="T8" fmla="*/ 0 60000 65536"/>
            </a:gdLst>
            <a:ahLst/>
            <a:cxnLst>
              <a:cxn ang="T6">
                <a:pos x="T0" y="T1"/>
              </a:cxn>
              <a:cxn ang="T7">
                <a:pos x="T2" y="T3"/>
              </a:cxn>
              <a:cxn ang="T8">
                <a:pos x="T4" y="T5"/>
              </a:cxn>
            </a:cxnLst>
            <a:rect l="0" t="0" r="r" b="b"/>
            <a:pathLst>
              <a:path w="23176" h="41659" fill="none" extrusionOk="0">
                <a:moveTo>
                  <a:pt x="-1" y="57"/>
                </a:moveTo>
                <a:cubicBezTo>
                  <a:pt x="524" y="19"/>
                  <a:pt x="1050" y="-1"/>
                  <a:pt x="1576" y="0"/>
                </a:cubicBezTo>
                <a:cubicBezTo>
                  <a:pt x="13505" y="0"/>
                  <a:pt x="23176" y="9670"/>
                  <a:pt x="23176" y="21600"/>
                </a:cubicBezTo>
                <a:cubicBezTo>
                  <a:pt x="23176" y="30436"/>
                  <a:pt x="17793" y="38381"/>
                  <a:pt x="9588" y="41659"/>
                </a:cubicBezTo>
              </a:path>
              <a:path w="23176" h="41659" stroke="0" extrusionOk="0">
                <a:moveTo>
                  <a:pt x="-1" y="57"/>
                </a:moveTo>
                <a:cubicBezTo>
                  <a:pt x="524" y="19"/>
                  <a:pt x="1050" y="-1"/>
                  <a:pt x="1576" y="0"/>
                </a:cubicBezTo>
                <a:cubicBezTo>
                  <a:pt x="13505" y="0"/>
                  <a:pt x="23176" y="9670"/>
                  <a:pt x="23176" y="21600"/>
                </a:cubicBezTo>
                <a:cubicBezTo>
                  <a:pt x="23176" y="30436"/>
                  <a:pt x="17793" y="38381"/>
                  <a:pt x="9588" y="41659"/>
                </a:cubicBezTo>
                <a:lnTo>
                  <a:pt x="1576" y="21600"/>
                </a:lnTo>
                <a:lnTo>
                  <a:pt x="-1" y="57"/>
                </a:lnTo>
                <a:close/>
              </a:path>
            </a:pathLst>
          </a:custGeom>
          <a:noFill/>
          <a:ln w="38100">
            <a:solidFill>
              <a:srgbClr val="FF3300"/>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881" name="Group 41"/>
          <p:cNvGrpSpPr>
            <a:grpSpLocks/>
          </p:cNvGrpSpPr>
          <p:nvPr/>
        </p:nvGrpSpPr>
        <p:grpSpPr bwMode="auto">
          <a:xfrm>
            <a:off x="671513" y="2420938"/>
            <a:ext cx="1085850" cy="760412"/>
            <a:chOff x="423" y="1525"/>
            <a:chExt cx="684" cy="479"/>
          </a:xfrm>
        </p:grpSpPr>
        <p:sp>
          <p:nvSpPr>
            <p:cNvPr id="6160" name="AutoShape 23"/>
            <p:cNvSpPr>
              <a:spLocks noChangeArrowheads="1"/>
            </p:cNvSpPr>
            <p:nvPr/>
          </p:nvSpPr>
          <p:spPr bwMode="auto">
            <a:xfrm>
              <a:off x="423" y="1530"/>
              <a:ext cx="684" cy="474"/>
            </a:xfrm>
            <a:prstGeom prst="wedgeEllipseCallout">
              <a:avLst>
                <a:gd name="adj1" fmla="val 38157"/>
                <a:gd name="adj2" fmla="val 168778"/>
              </a:avLst>
            </a:prstGeom>
            <a:solidFill>
              <a:srgbClr val="CCFF99"/>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zh-CN" sz="2800" baseline="-25000"/>
            </a:p>
          </p:txBody>
        </p:sp>
        <p:graphicFrame>
          <p:nvGraphicFramePr>
            <p:cNvPr id="6161" name="Object 38"/>
            <p:cNvGraphicFramePr>
              <a:graphicFrameLocks noChangeAspect="1"/>
            </p:cNvGraphicFramePr>
            <p:nvPr/>
          </p:nvGraphicFramePr>
          <p:xfrm>
            <a:off x="576" y="1525"/>
            <a:ext cx="302" cy="418"/>
          </p:xfrm>
          <a:graphic>
            <a:graphicData uri="http://schemas.openxmlformats.org/presentationml/2006/ole">
              <mc:AlternateContent xmlns:mc="http://schemas.openxmlformats.org/markup-compatibility/2006">
                <mc:Choice xmlns:v="urn:schemas-microsoft-com:vml" Requires="v">
                  <p:oleObj spid="_x0000_s6219" name="公式" r:id="rId5" imgW="165028" imgH="228501" progId="Equation.3">
                    <p:embed/>
                  </p:oleObj>
                </mc:Choice>
                <mc:Fallback>
                  <p:oleObj name="公式" r:id="rId5" imgW="165028" imgH="228501" progId="Equation.3">
                    <p:embed/>
                    <p:pic>
                      <p:nvPicPr>
                        <p:cNvPr id="0" name="Object 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 y="1525"/>
                          <a:ext cx="302" cy="4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5882" name="Group 42"/>
          <p:cNvGrpSpPr>
            <a:grpSpLocks/>
          </p:cNvGrpSpPr>
          <p:nvPr/>
        </p:nvGrpSpPr>
        <p:grpSpPr bwMode="auto">
          <a:xfrm>
            <a:off x="714706" y="4484687"/>
            <a:ext cx="914400" cy="630238"/>
            <a:chOff x="335" y="2825"/>
            <a:chExt cx="576" cy="397"/>
          </a:xfrm>
        </p:grpSpPr>
        <p:sp>
          <p:nvSpPr>
            <p:cNvPr id="6158" name="AutoShape 36"/>
            <p:cNvSpPr>
              <a:spLocks noChangeArrowheads="1"/>
            </p:cNvSpPr>
            <p:nvPr/>
          </p:nvSpPr>
          <p:spPr bwMode="auto">
            <a:xfrm>
              <a:off x="335" y="2838"/>
              <a:ext cx="576" cy="384"/>
            </a:xfrm>
            <a:prstGeom prst="wedgeEllipseCallout">
              <a:avLst>
                <a:gd name="adj1" fmla="val 83563"/>
                <a:gd name="adj2" fmla="val -115958"/>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en-US" altLang="zh-CN" b="1"/>
            </a:p>
          </p:txBody>
        </p:sp>
        <p:graphicFrame>
          <p:nvGraphicFramePr>
            <p:cNvPr id="6159" name="Object 40"/>
            <p:cNvGraphicFramePr>
              <a:graphicFrameLocks noChangeAspect="1"/>
            </p:cNvGraphicFramePr>
            <p:nvPr>
              <p:extLst>
                <p:ext uri="{D42A27DB-BD31-4B8C-83A1-F6EECF244321}">
                  <p14:modId xmlns:p14="http://schemas.microsoft.com/office/powerpoint/2010/main" val="430004544"/>
                </p:ext>
              </p:extLst>
            </p:nvPr>
          </p:nvGraphicFramePr>
          <p:xfrm>
            <a:off x="507" y="2825"/>
            <a:ext cx="232" cy="372"/>
          </p:xfrm>
          <a:graphic>
            <a:graphicData uri="http://schemas.openxmlformats.org/presentationml/2006/ole">
              <mc:AlternateContent xmlns:mc="http://schemas.openxmlformats.org/markup-compatibility/2006">
                <mc:Choice xmlns:v="urn:schemas-microsoft-com:vml" Requires="v">
                  <p:oleObj spid="_x0000_s6220" name="公式" r:id="rId7" imgW="126835" imgH="202936" progId="Equation.3">
                    <p:embed/>
                  </p:oleObj>
                </mc:Choice>
                <mc:Fallback>
                  <p:oleObj name="公式" r:id="rId7" imgW="126835" imgH="202936" progId="Equation.3">
                    <p:embed/>
                    <p:pic>
                      <p:nvPicPr>
                        <p:cNvPr id="0" name="Object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7" y="2825"/>
                          <a:ext cx="232" cy="3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5883" name="Object 43"/>
          <p:cNvGraphicFramePr>
            <a:graphicFrameLocks noChangeAspect="1"/>
          </p:cNvGraphicFramePr>
          <p:nvPr>
            <p:extLst>
              <p:ext uri="{D42A27DB-BD31-4B8C-83A1-F6EECF244321}">
                <p14:modId xmlns:p14="http://schemas.microsoft.com/office/powerpoint/2010/main" val="2447504053"/>
              </p:ext>
            </p:extLst>
          </p:nvPr>
        </p:nvGraphicFramePr>
        <p:xfrm>
          <a:off x="4408488" y="1820916"/>
          <a:ext cx="3797300" cy="677863"/>
        </p:xfrm>
        <a:graphic>
          <a:graphicData uri="http://schemas.openxmlformats.org/presentationml/2006/ole">
            <mc:AlternateContent xmlns:mc="http://schemas.openxmlformats.org/markup-compatibility/2006">
              <mc:Choice xmlns:v="urn:schemas-microsoft-com:vml" Requires="v">
                <p:oleObj spid="_x0000_s6221" name="公式" r:id="rId9" imgW="1422400" imgH="254000" progId="Equation.3">
                  <p:embed/>
                </p:oleObj>
              </mc:Choice>
              <mc:Fallback>
                <p:oleObj name="公式" r:id="rId9" imgW="1422400" imgH="254000" progId="Equation.3">
                  <p:embed/>
                  <p:pic>
                    <p:nvPicPr>
                      <p:cNvPr id="0"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08488" y="1820916"/>
                        <a:ext cx="3797300" cy="67786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wipe(left)">
                                      <p:cBhvr>
                                        <p:cTn id="7" dur="500"/>
                                        <p:tgtEl>
                                          <p:spTgt spid="358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5845"/>
                                        </p:tgtEl>
                                        <p:attrNameLst>
                                          <p:attrName>style.visibility</p:attrName>
                                        </p:attrNameLst>
                                      </p:cBhvr>
                                      <p:to>
                                        <p:strVal val="visible"/>
                                      </p:to>
                                    </p:set>
                                    <p:animEffect transition="in" filter="wipe(left)">
                                      <p:cBhvr>
                                        <p:cTn id="12" dur="300"/>
                                        <p:tgtEl>
                                          <p:spTgt spid="358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5883"/>
                                        </p:tgtEl>
                                        <p:attrNameLst>
                                          <p:attrName>style.visibility</p:attrName>
                                        </p:attrNameLst>
                                      </p:cBhvr>
                                      <p:to>
                                        <p:strVal val="visible"/>
                                      </p:to>
                                    </p:set>
                                    <p:animEffect transition="in" filter="wipe(left)">
                                      <p:cBhvr>
                                        <p:cTn id="17" dur="2000"/>
                                        <p:tgtEl>
                                          <p:spTgt spid="3588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35857"/>
                                        </p:tgtEl>
                                        <p:attrNameLst>
                                          <p:attrName>style.visibility</p:attrName>
                                        </p:attrNameLst>
                                      </p:cBhvr>
                                      <p:to>
                                        <p:strVal val="visible"/>
                                      </p:to>
                                    </p:set>
                                    <p:anim calcmode="lin" valueType="num">
                                      <p:cBhvr additive="base">
                                        <p:cTn id="22" dur="500" fill="hold"/>
                                        <p:tgtEl>
                                          <p:spTgt spid="35857"/>
                                        </p:tgtEl>
                                        <p:attrNameLst>
                                          <p:attrName>ppt_x</p:attrName>
                                        </p:attrNameLst>
                                      </p:cBhvr>
                                      <p:tavLst>
                                        <p:tav tm="0">
                                          <p:val>
                                            <p:strVal val="1+#ppt_w/2"/>
                                          </p:val>
                                        </p:tav>
                                        <p:tav tm="100000">
                                          <p:val>
                                            <p:strVal val="#ppt_x"/>
                                          </p:val>
                                        </p:tav>
                                      </p:tavLst>
                                    </p:anim>
                                    <p:anim calcmode="lin" valueType="num">
                                      <p:cBhvr additive="base">
                                        <p:cTn id="23" dur="500" fill="hold"/>
                                        <p:tgtEl>
                                          <p:spTgt spid="3585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35861"/>
                                        </p:tgtEl>
                                        <p:attrNameLst>
                                          <p:attrName>style.visibility</p:attrName>
                                        </p:attrNameLst>
                                      </p:cBhvr>
                                      <p:to>
                                        <p:strVal val="visible"/>
                                      </p:to>
                                    </p:set>
                                    <p:animEffect transition="in" filter="barn(outHorizontal)">
                                      <p:cBhvr>
                                        <p:cTn id="28" dur="500"/>
                                        <p:tgtEl>
                                          <p:spTgt spid="3586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1" fill="hold" nodeType="clickEffect">
                                  <p:stCondLst>
                                    <p:cond delay="0"/>
                                  </p:stCondLst>
                                  <p:childTnLst>
                                    <p:set>
                                      <p:cBhvr>
                                        <p:cTn id="32" dur="1" fill="hold">
                                          <p:stCondLst>
                                            <p:cond delay="0"/>
                                          </p:stCondLst>
                                        </p:cTn>
                                        <p:tgtEl>
                                          <p:spTgt spid="35881"/>
                                        </p:tgtEl>
                                        <p:attrNameLst>
                                          <p:attrName>style.visibility</p:attrName>
                                        </p:attrNameLst>
                                      </p:cBhvr>
                                      <p:to>
                                        <p:strVal val="visible"/>
                                      </p:to>
                                    </p:set>
                                    <p:anim calcmode="lin" valueType="num">
                                      <p:cBhvr>
                                        <p:cTn id="33" dur="500" fill="hold"/>
                                        <p:tgtEl>
                                          <p:spTgt spid="35881"/>
                                        </p:tgtEl>
                                        <p:attrNameLst>
                                          <p:attrName>ppt_x</p:attrName>
                                        </p:attrNameLst>
                                      </p:cBhvr>
                                      <p:tavLst>
                                        <p:tav tm="0">
                                          <p:val>
                                            <p:strVal val="#ppt_x"/>
                                          </p:val>
                                        </p:tav>
                                        <p:tav tm="100000">
                                          <p:val>
                                            <p:strVal val="#ppt_x"/>
                                          </p:val>
                                        </p:tav>
                                      </p:tavLst>
                                    </p:anim>
                                    <p:anim calcmode="lin" valueType="num">
                                      <p:cBhvr>
                                        <p:cTn id="34" dur="500" fill="hold"/>
                                        <p:tgtEl>
                                          <p:spTgt spid="35881"/>
                                        </p:tgtEl>
                                        <p:attrNameLst>
                                          <p:attrName>ppt_y</p:attrName>
                                        </p:attrNameLst>
                                      </p:cBhvr>
                                      <p:tavLst>
                                        <p:tav tm="0">
                                          <p:val>
                                            <p:strVal val="#ppt_y-#ppt_h/2"/>
                                          </p:val>
                                        </p:tav>
                                        <p:tav tm="100000">
                                          <p:val>
                                            <p:strVal val="#ppt_y"/>
                                          </p:val>
                                        </p:tav>
                                      </p:tavLst>
                                    </p:anim>
                                    <p:anim calcmode="lin" valueType="num">
                                      <p:cBhvr>
                                        <p:cTn id="35" dur="500" fill="hold"/>
                                        <p:tgtEl>
                                          <p:spTgt spid="35881"/>
                                        </p:tgtEl>
                                        <p:attrNameLst>
                                          <p:attrName>ppt_w</p:attrName>
                                        </p:attrNameLst>
                                      </p:cBhvr>
                                      <p:tavLst>
                                        <p:tav tm="0">
                                          <p:val>
                                            <p:strVal val="#ppt_w"/>
                                          </p:val>
                                        </p:tav>
                                        <p:tav tm="100000">
                                          <p:val>
                                            <p:strVal val="#ppt_w"/>
                                          </p:val>
                                        </p:tav>
                                      </p:tavLst>
                                    </p:anim>
                                    <p:anim calcmode="lin" valueType="num">
                                      <p:cBhvr>
                                        <p:cTn id="36" dur="500" fill="hold"/>
                                        <p:tgtEl>
                                          <p:spTgt spid="35881"/>
                                        </p:tgtEl>
                                        <p:attrNameLst>
                                          <p:attrName>ppt_h</p:attrName>
                                        </p:attrNameLst>
                                      </p:cBhvr>
                                      <p:tavLst>
                                        <p:tav tm="0">
                                          <p:val>
                                            <p:fltVal val="0"/>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42" fill="hold" grpId="0" nodeType="clickEffect">
                                  <p:stCondLst>
                                    <p:cond delay="0"/>
                                  </p:stCondLst>
                                  <p:childTnLst>
                                    <p:set>
                                      <p:cBhvr>
                                        <p:cTn id="40" dur="1" fill="hold">
                                          <p:stCondLst>
                                            <p:cond delay="0"/>
                                          </p:stCondLst>
                                        </p:cTn>
                                        <p:tgtEl>
                                          <p:spTgt spid="35875"/>
                                        </p:tgtEl>
                                        <p:attrNameLst>
                                          <p:attrName>style.visibility</p:attrName>
                                        </p:attrNameLst>
                                      </p:cBhvr>
                                      <p:to>
                                        <p:strVal val="visible"/>
                                      </p:to>
                                    </p:set>
                                    <p:animEffect transition="in" filter="barn(outHorizontal)">
                                      <p:cBhvr>
                                        <p:cTn id="41" dur="500"/>
                                        <p:tgtEl>
                                          <p:spTgt spid="35875"/>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7" presetClass="entr" presetSubtype="4" fill="hold" nodeType="clickEffect">
                                  <p:stCondLst>
                                    <p:cond delay="0"/>
                                  </p:stCondLst>
                                  <p:childTnLst>
                                    <p:set>
                                      <p:cBhvr>
                                        <p:cTn id="45" dur="1" fill="hold">
                                          <p:stCondLst>
                                            <p:cond delay="0"/>
                                          </p:stCondLst>
                                        </p:cTn>
                                        <p:tgtEl>
                                          <p:spTgt spid="35882"/>
                                        </p:tgtEl>
                                        <p:attrNameLst>
                                          <p:attrName>style.visibility</p:attrName>
                                        </p:attrNameLst>
                                      </p:cBhvr>
                                      <p:to>
                                        <p:strVal val="visible"/>
                                      </p:to>
                                    </p:set>
                                    <p:anim calcmode="lin" valueType="num">
                                      <p:cBhvr>
                                        <p:cTn id="46" dur="500" fill="hold"/>
                                        <p:tgtEl>
                                          <p:spTgt spid="35882"/>
                                        </p:tgtEl>
                                        <p:attrNameLst>
                                          <p:attrName>ppt_x</p:attrName>
                                        </p:attrNameLst>
                                      </p:cBhvr>
                                      <p:tavLst>
                                        <p:tav tm="0">
                                          <p:val>
                                            <p:strVal val="#ppt_x"/>
                                          </p:val>
                                        </p:tav>
                                        <p:tav tm="100000">
                                          <p:val>
                                            <p:strVal val="#ppt_x"/>
                                          </p:val>
                                        </p:tav>
                                      </p:tavLst>
                                    </p:anim>
                                    <p:anim calcmode="lin" valueType="num">
                                      <p:cBhvr>
                                        <p:cTn id="47" dur="500" fill="hold"/>
                                        <p:tgtEl>
                                          <p:spTgt spid="35882"/>
                                        </p:tgtEl>
                                        <p:attrNameLst>
                                          <p:attrName>ppt_y</p:attrName>
                                        </p:attrNameLst>
                                      </p:cBhvr>
                                      <p:tavLst>
                                        <p:tav tm="0">
                                          <p:val>
                                            <p:strVal val="#ppt_y+#ppt_h/2"/>
                                          </p:val>
                                        </p:tav>
                                        <p:tav tm="100000">
                                          <p:val>
                                            <p:strVal val="#ppt_y"/>
                                          </p:val>
                                        </p:tav>
                                      </p:tavLst>
                                    </p:anim>
                                    <p:anim calcmode="lin" valueType="num">
                                      <p:cBhvr>
                                        <p:cTn id="48" dur="500" fill="hold"/>
                                        <p:tgtEl>
                                          <p:spTgt spid="35882"/>
                                        </p:tgtEl>
                                        <p:attrNameLst>
                                          <p:attrName>ppt_w</p:attrName>
                                        </p:attrNameLst>
                                      </p:cBhvr>
                                      <p:tavLst>
                                        <p:tav tm="0">
                                          <p:val>
                                            <p:strVal val="#ppt_w"/>
                                          </p:val>
                                        </p:tav>
                                        <p:tav tm="100000">
                                          <p:val>
                                            <p:strVal val="#ppt_w"/>
                                          </p:val>
                                        </p:tav>
                                      </p:tavLst>
                                    </p:anim>
                                    <p:anim calcmode="lin" valueType="num">
                                      <p:cBhvr>
                                        <p:cTn id="49" dur="500" fill="hold"/>
                                        <p:tgtEl>
                                          <p:spTgt spid="35882"/>
                                        </p:tgtEl>
                                        <p:attrNameLst>
                                          <p:attrName>ppt_h</p:attrName>
                                        </p:attrNameLst>
                                      </p:cBhvr>
                                      <p:tavLst>
                                        <p:tav tm="0">
                                          <p:val>
                                            <p:fltVal val="0"/>
                                          </p:val>
                                        </p:tav>
                                        <p:tav tm="100000">
                                          <p:val>
                                            <p:strVal val="#ppt_h"/>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35848"/>
                                        </p:tgtEl>
                                        <p:attrNameLst>
                                          <p:attrName>style.visibility</p:attrName>
                                        </p:attrNameLst>
                                      </p:cBhvr>
                                      <p:to>
                                        <p:strVal val="visible"/>
                                      </p:to>
                                    </p:set>
                                    <p:animEffect transition="in" filter="wipe(left)">
                                      <p:cBhvr>
                                        <p:cTn id="54" dur="300"/>
                                        <p:tgtEl>
                                          <p:spTgt spid="35848"/>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iterate type="wd">
                                    <p:tmPct val="100000"/>
                                  </p:iterate>
                                  <p:childTnLst>
                                    <p:set>
                                      <p:cBhvr>
                                        <p:cTn id="58" dur="1" fill="hold">
                                          <p:stCondLst>
                                            <p:cond delay="0"/>
                                          </p:stCondLst>
                                        </p:cTn>
                                        <p:tgtEl>
                                          <p:spTgt spid="35853"/>
                                        </p:tgtEl>
                                        <p:attrNameLst>
                                          <p:attrName>style.visibility</p:attrName>
                                        </p:attrNameLst>
                                      </p:cBhvr>
                                      <p:to>
                                        <p:strVal val="visible"/>
                                      </p:to>
                                    </p:set>
                                    <p:animEffect transition="in" filter="wipe(left)">
                                      <p:cBhvr>
                                        <p:cTn id="59" dur="3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utoUpdateAnimBg="0"/>
      <p:bldP spid="35845" grpId="0" autoUpdateAnimBg="0"/>
      <p:bldP spid="35848" grpId="0" autoUpdateAnimBg="0"/>
      <p:bldP spid="35861" grpId="0" animBg="1"/>
      <p:bldP spid="3587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F7E9354B-0E69-42C5-B8F2-29B166EFC550}" type="slidenum">
              <a:rPr kumimoji="0" lang="zh-CN" altLang="en-US" sz="2000" i="0" smtClean="0">
                <a:solidFill>
                  <a:srgbClr val="0000FF"/>
                </a:solidFill>
              </a:rPr>
              <a:pPr eaLnBrk="1" hangingPunct="1"/>
              <a:t>6</a:t>
            </a:fld>
            <a:endParaRPr kumimoji="0" lang="en-US" altLang="zh-CN" sz="2000" i="0" smtClean="0">
              <a:solidFill>
                <a:srgbClr val="0000FF"/>
              </a:solidFill>
            </a:endParaRPr>
          </a:p>
        </p:txBody>
      </p:sp>
      <p:sp>
        <p:nvSpPr>
          <p:cNvPr id="5128" name="Text Box 8"/>
          <p:cNvSpPr txBox="1">
            <a:spLocks noChangeArrowheads="1"/>
          </p:cNvSpPr>
          <p:nvPr/>
        </p:nvSpPr>
        <p:spPr bwMode="auto">
          <a:xfrm>
            <a:off x="861563" y="219309"/>
            <a:ext cx="553924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10.1.2 传动的平稳性（平稳性精度）</a:t>
            </a:r>
            <a:r>
              <a:rPr lang="zh-CN" altLang="en-US" i="0" dirty="0"/>
              <a:t> </a:t>
            </a:r>
          </a:p>
        </p:txBody>
      </p:sp>
      <p:sp>
        <p:nvSpPr>
          <p:cNvPr id="5129" name="Text Box 9"/>
          <p:cNvSpPr txBox="1">
            <a:spLocks noChangeArrowheads="1"/>
          </p:cNvSpPr>
          <p:nvPr/>
        </p:nvSpPr>
        <p:spPr bwMode="auto">
          <a:xfrm>
            <a:off x="230188" y="628884"/>
            <a:ext cx="8637587"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lnSpc>
                <a:spcPct val="120000"/>
              </a:lnSpc>
            </a:pPr>
            <a:r>
              <a:rPr lang="zh-CN" altLang="en-US" b="1" i="0" dirty="0"/>
              <a:t>        平稳性是指齿轮在转一齿距范围内，</a:t>
            </a:r>
            <a:r>
              <a:rPr lang="zh-CN" altLang="en-US" b="1" i="0" dirty="0">
                <a:solidFill>
                  <a:srgbClr val="FF3300"/>
                </a:solidFill>
              </a:rPr>
              <a:t>瞬时传动比的大小</a:t>
            </a:r>
            <a:r>
              <a:rPr lang="en-US" altLang="zh-CN" b="1" i="0" dirty="0"/>
              <a:t>。</a:t>
            </a:r>
            <a:r>
              <a:rPr lang="zh-CN" altLang="en-US" b="1" i="0" dirty="0"/>
              <a:t>用齿轮转一齿中的最大转角误差来表示，见图</a:t>
            </a:r>
            <a:r>
              <a:rPr lang="en-US" altLang="zh-CN" b="1" i="0" dirty="0"/>
              <a:t>10.1</a:t>
            </a:r>
            <a:r>
              <a:rPr lang="zh-CN" altLang="en-US" b="1" i="0" dirty="0"/>
              <a:t>所示 。</a:t>
            </a:r>
            <a:endParaRPr lang="en-US" altLang="zh-CN" b="1" i="0" dirty="0"/>
          </a:p>
        </p:txBody>
      </p:sp>
      <p:sp>
        <p:nvSpPr>
          <p:cNvPr id="5132" name="Text Box 12"/>
          <p:cNvSpPr txBox="1">
            <a:spLocks noChangeArrowheads="1"/>
          </p:cNvSpPr>
          <p:nvPr/>
        </p:nvSpPr>
        <p:spPr bwMode="auto">
          <a:xfrm>
            <a:off x="493713" y="6040438"/>
            <a:ext cx="2576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由图10.1得 </a:t>
            </a:r>
          </a:p>
        </p:txBody>
      </p:sp>
      <p:sp>
        <p:nvSpPr>
          <p:cNvPr id="5144" name="Text Box 24"/>
          <p:cNvSpPr txBox="1">
            <a:spLocks noRot="1" noChangeAspect="1" noMove="1" noResize="1" noEditPoints="1" noAdjustHandles="1" noChangeArrowheads="1" noChangeShapeType="1" noTextEdit="1"/>
          </p:cNvSpPr>
          <p:nvPr/>
        </p:nvSpPr>
        <p:spPr bwMode="auto">
          <a:xfrm>
            <a:off x="2708269" y="5984875"/>
            <a:ext cx="5499100" cy="457200"/>
          </a:xfrm>
          <a:prstGeom prst="rect">
            <a:avLst/>
          </a:prstGeom>
          <a:blipFill rotWithShape="1">
            <a:blip r:embed="rId3"/>
            <a:stretch>
              <a:fillRect l="-1663" t="-14667" b="-3200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pSp>
        <p:nvGrpSpPr>
          <p:cNvPr id="5158" name="Group 38"/>
          <p:cNvGrpSpPr>
            <a:grpSpLocks/>
          </p:cNvGrpSpPr>
          <p:nvPr/>
        </p:nvGrpSpPr>
        <p:grpSpPr bwMode="auto">
          <a:xfrm>
            <a:off x="1487488" y="2071688"/>
            <a:ext cx="6173787" cy="3913187"/>
            <a:chOff x="945" y="1155"/>
            <a:chExt cx="3889" cy="2465"/>
          </a:xfrm>
        </p:grpSpPr>
        <p:pic>
          <p:nvPicPr>
            <p:cNvPr id="7181" name="Picture 3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7" y="1155"/>
              <a:ext cx="3817" cy="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82" name="Line 33"/>
            <p:cNvSpPr>
              <a:spLocks noChangeShapeType="1"/>
            </p:cNvSpPr>
            <p:nvPr/>
          </p:nvSpPr>
          <p:spPr bwMode="auto">
            <a:xfrm flipH="1">
              <a:off x="1134" y="2835"/>
              <a:ext cx="189" cy="11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83" name="Line 35"/>
            <p:cNvSpPr>
              <a:spLocks noChangeShapeType="1"/>
            </p:cNvSpPr>
            <p:nvPr/>
          </p:nvSpPr>
          <p:spPr bwMode="auto">
            <a:xfrm flipH="1">
              <a:off x="945" y="2295"/>
              <a:ext cx="16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156" name="Arc 36"/>
          <p:cNvSpPr>
            <a:spLocks/>
          </p:cNvSpPr>
          <p:nvPr/>
        </p:nvSpPr>
        <p:spPr bwMode="auto">
          <a:xfrm rot="7298798" flipV="1">
            <a:off x="1400175" y="3973513"/>
            <a:ext cx="739775" cy="857250"/>
          </a:xfrm>
          <a:custGeom>
            <a:avLst/>
            <a:gdLst>
              <a:gd name="T0" fmla="*/ 0 w 21342"/>
              <a:gd name="T1" fmla="*/ 0 h 21600"/>
              <a:gd name="T2" fmla="*/ 2147483647 w 21342"/>
              <a:gd name="T3" fmla="*/ 2147483647 h 21600"/>
              <a:gd name="T4" fmla="*/ 0 w 21342"/>
              <a:gd name="T5" fmla="*/ 2147483647 h 21600"/>
              <a:gd name="T6" fmla="*/ 0 60000 65536"/>
              <a:gd name="T7" fmla="*/ 0 60000 65536"/>
              <a:gd name="T8" fmla="*/ 0 60000 65536"/>
            </a:gdLst>
            <a:ahLst/>
            <a:cxnLst>
              <a:cxn ang="T6">
                <a:pos x="T0" y="T1"/>
              </a:cxn>
              <a:cxn ang="T7">
                <a:pos x="T2" y="T3"/>
              </a:cxn>
              <a:cxn ang="T8">
                <a:pos x="T4" y="T5"/>
              </a:cxn>
            </a:cxnLst>
            <a:rect l="0" t="0" r="r" b="b"/>
            <a:pathLst>
              <a:path w="21342" h="21600" fill="none" extrusionOk="0">
                <a:moveTo>
                  <a:pt x="-1" y="0"/>
                </a:moveTo>
                <a:cubicBezTo>
                  <a:pt x="10643" y="0"/>
                  <a:pt x="19700" y="7753"/>
                  <a:pt x="21341" y="18269"/>
                </a:cubicBezTo>
              </a:path>
              <a:path w="21342" h="21600" stroke="0" extrusionOk="0">
                <a:moveTo>
                  <a:pt x="-1" y="0"/>
                </a:moveTo>
                <a:cubicBezTo>
                  <a:pt x="10643" y="0"/>
                  <a:pt x="19700" y="7753"/>
                  <a:pt x="21341" y="18269"/>
                </a:cubicBezTo>
                <a:lnTo>
                  <a:pt x="0" y="21600"/>
                </a:lnTo>
                <a:lnTo>
                  <a:pt x="-1" y="0"/>
                </a:lnTo>
                <a:close/>
              </a:path>
            </a:pathLst>
          </a:custGeom>
          <a:noFill/>
          <a:ln w="38100">
            <a:solidFill>
              <a:srgbClr val="FF3300"/>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AutoShape 37"/>
          <p:cNvSpPr>
            <a:spLocks noRot="1" noChangeAspect="1" noMove="1" noResize="1" noEditPoints="1" noAdjustHandles="1" noChangeArrowheads="1" noChangeShapeType="1" noTextEdit="1"/>
          </p:cNvSpPr>
          <p:nvPr/>
        </p:nvSpPr>
        <p:spPr bwMode="auto">
          <a:xfrm>
            <a:off x="401638" y="3095625"/>
            <a:ext cx="914400" cy="823913"/>
          </a:xfrm>
          <a:prstGeom prst="wedgeEllipseCallout">
            <a:avLst>
              <a:gd name="adj1" fmla="val 65625"/>
              <a:gd name="adj2" fmla="val 97593"/>
            </a:avLst>
          </a:prstGeom>
          <a:blipFill rotWithShape="1">
            <a:blip r:embed="rId5"/>
            <a:stretch>
              <a:fillRect/>
            </a:stretch>
          </a:blip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graphicFrame>
        <p:nvGraphicFramePr>
          <p:cNvPr id="5163" name="Object 43"/>
          <p:cNvGraphicFramePr>
            <a:graphicFrameLocks noChangeAspect="1"/>
          </p:cNvGraphicFramePr>
          <p:nvPr>
            <p:extLst>
              <p:ext uri="{D42A27DB-BD31-4B8C-83A1-F6EECF244321}">
                <p14:modId xmlns:p14="http://schemas.microsoft.com/office/powerpoint/2010/main" val="949237324"/>
              </p:ext>
            </p:extLst>
          </p:nvPr>
        </p:nvGraphicFramePr>
        <p:xfrm>
          <a:off x="2586831" y="1597259"/>
          <a:ext cx="3615145" cy="613283"/>
        </p:xfrm>
        <a:graphic>
          <a:graphicData uri="http://schemas.openxmlformats.org/presentationml/2006/ole">
            <mc:AlternateContent xmlns:mc="http://schemas.openxmlformats.org/markup-compatibility/2006">
              <mc:Choice xmlns:v="urn:schemas-microsoft-com:vml" Requires="v">
                <p:oleObj spid="_x0000_s7203" name="公式" r:id="rId6" imgW="1497950" imgH="253890" progId="Equation.3">
                  <p:embed/>
                </p:oleObj>
              </mc:Choice>
              <mc:Fallback>
                <p:oleObj name="公式" r:id="rId6" imgW="1497950" imgH="253890" progId="Equation.3">
                  <p:embed/>
                  <p:pic>
                    <p:nvPicPr>
                      <p:cNvPr id="0" name="Object 4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86831" y="1597259"/>
                        <a:ext cx="3615145" cy="613283"/>
                      </a:xfrm>
                      <a:prstGeom prst="rect">
                        <a:avLst/>
                      </a:prstGeom>
                      <a:solidFill>
                        <a:srgbClr val="FFCCFF"/>
                      </a:solidFill>
                      <a:ln>
                        <a:noFill/>
                      </a:ln>
                      <a:effectLst/>
                      <a:extLst/>
                    </p:spPr>
                  </p:pic>
                </p:oleObj>
              </mc:Fallback>
            </mc:AlternateContent>
          </a:graphicData>
        </a:graphic>
      </p:graphicFrame>
      <p:sp>
        <p:nvSpPr>
          <p:cNvPr id="15" name="Arc 36"/>
          <p:cNvSpPr>
            <a:spLocks/>
          </p:cNvSpPr>
          <p:nvPr/>
        </p:nvSpPr>
        <p:spPr bwMode="auto">
          <a:xfrm rot="7298798" flipV="1">
            <a:off x="1677987" y="3775076"/>
            <a:ext cx="739775" cy="1117600"/>
          </a:xfrm>
          <a:custGeom>
            <a:avLst/>
            <a:gdLst>
              <a:gd name="T0" fmla="*/ 0 w 21342"/>
              <a:gd name="T1" fmla="*/ 0 h 21600"/>
              <a:gd name="T2" fmla="*/ 2147483647 w 21342"/>
              <a:gd name="T3" fmla="*/ 2147483647 h 21600"/>
              <a:gd name="T4" fmla="*/ 0 w 21342"/>
              <a:gd name="T5" fmla="*/ 2147483647 h 21600"/>
              <a:gd name="T6" fmla="*/ 0 60000 65536"/>
              <a:gd name="T7" fmla="*/ 0 60000 65536"/>
              <a:gd name="T8" fmla="*/ 0 60000 65536"/>
            </a:gdLst>
            <a:ahLst/>
            <a:cxnLst>
              <a:cxn ang="T6">
                <a:pos x="T0" y="T1"/>
              </a:cxn>
              <a:cxn ang="T7">
                <a:pos x="T2" y="T3"/>
              </a:cxn>
              <a:cxn ang="T8">
                <a:pos x="T4" y="T5"/>
              </a:cxn>
            </a:cxnLst>
            <a:rect l="0" t="0" r="r" b="b"/>
            <a:pathLst>
              <a:path w="21342" h="21600" fill="none" extrusionOk="0">
                <a:moveTo>
                  <a:pt x="-1" y="0"/>
                </a:moveTo>
                <a:cubicBezTo>
                  <a:pt x="10643" y="0"/>
                  <a:pt x="19700" y="7753"/>
                  <a:pt x="21341" y="18269"/>
                </a:cubicBezTo>
              </a:path>
              <a:path w="21342" h="21600" stroke="0" extrusionOk="0">
                <a:moveTo>
                  <a:pt x="-1" y="0"/>
                </a:moveTo>
                <a:cubicBezTo>
                  <a:pt x="10643" y="0"/>
                  <a:pt x="19700" y="7753"/>
                  <a:pt x="21341" y="18269"/>
                </a:cubicBezTo>
                <a:lnTo>
                  <a:pt x="0" y="21600"/>
                </a:lnTo>
                <a:lnTo>
                  <a:pt x="-1" y="0"/>
                </a:lnTo>
                <a:close/>
              </a:path>
            </a:pathLst>
          </a:custGeom>
          <a:noFill/>
          <a:ln w="38100">
            <a:solidFill>
              <a:srgbClr val="FF3300"/>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37"/>
          <p:cNvSpPr>
            <a:spLocks noRot="1" noChangeAspect="1" noMove="1" noResize="1" noEditPoints="1" noAdjustHandles="1" noChangeArrowheads="1" noChangeShapeType="1" noTextEdit="1"/>
          </p:cNvSpPr>
          <p:nvPr/>
        </p:nvSpPr>
        <p:spPr bwMode="auto">
          <a:xfrm>
            <a:off x="230188" y="4271947"/>
            <a:ext cx="914400" cy="823913"/>
          </a:xfrm>
          <a:prstGeom prst="wedgeEllipseCallout">
            <a:avLst>
              <a:gd name="adj1" fmla="val 114063"/>
              <a:gd name="adj2" fmla="val -20326"/>
            </a:avLst>
          </a:prstGeom>
          <a:blipFill rotWithShape="1">
            <a:blip r:embed="rId8"/>
            <a:stretch>
              <a:fillRect/>
            </a:stretch>
          </a:blip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8">
                                            <p:txEl>
                                              <p:pRg st="0" end="0"/>
                                            </p:txEl>
                                          </p:spTgt>
                                        </p:tgtEl>
                                        <p:attrNameLst>
                                          <p:attrName>style.visibility</p:attrName>
                                        </p:attrNameLst>
                                      </p:cBhvr>
                                      <p:to>
                                        <p:strVal val="visible"/>
                                      </p:to>
                                    </p:set>
                                    <p:animEffect transition="in" filter="wipe(left)">
                                      <p:cBhvr>
                                        <p:cTn id="7" dur="500"/>
                                        <p:tgtEl>
                                          <p:spTgt spid="51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29"/>
                                        </p:tgtEl>
                                        <p:attrNameLst>
                                          <p:attrName>style.visibility</p:attrName>
                                        </p:attrNameLst>
                                      </p:cBhvr>
                                      <p:to>
                                        <p:strVal val="visible"/>
                                      </p:to>
                                    </p:set>
                                    <p:animEffect transition="in" filter="wipe(left)">
                                      <p:cBhvr>
                                        <p:cTn id="12" dur="300"/>
                                        <p:tgtEl>
                                          <p:spTgt spid="51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163"/>
                                        </p:tgtEl>
                                        <p:attrNameLst>
                                          <p:attrName>style.visibility</p:attrName>
                                        </p:attrNameLst>
                                      </p:cBhvr>
                                      <p:to>
                                        <p:strVal val="visible"/>
                                      </p:to>
                                    </p:set>
                                    <p:animEffect transition="in" filter="wipe(left)">
                                      <p:cBhvr>
                                        <p:cTn id="17" dur="2000"/>
                                        <p:tgtEl>
                                          <p:spTgt spid="51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5158"/>
                                        </p:tgtEl>
                                        <p:attrNameLst>
                                          <p:attrName>style.visibility</p:attrName>
                                        </p:attrNameLst>
                                      </p:cBhvr>
                                      <p:to>
                                        <p:strVal val="visible"/>
                                      </p:to>
                                    </p:set>
                                    <p:anim calcmode="lin" valueType="num">
                                      <p:cBhvr additive="base">
                                        <p:cTn id="22" dur="500" fill="hold"/>
                                        <p:tgtEl>
                                          <p:spTgt spid="5158"/>
                                        </p:tgtEl>
                                        <p:attrNameLst>
                                          <p:attrName>ppt_x</p:attrName>
                                        </p:attrNameLst>
                                      </p:cBhvr>
                                      <p:tavLst>
                                        <p:tav tm="0">
                                          <p:val>
                                            <p:strVal val="1+#ppt_w/2"/>
                                          </p:val>
                                        </p:tav>
                                        <p:tav tm="100000">
                                          <p:val>
                                            <p:strVal val="#ppt_x"/>
                                          </p:val>
                                        </p:tav>
                                      </p:tavLst>
                                    </p:anim>
                                    <p:anim calcmode="lin" valueType="num">
                                      <p:cBhvr additive="base">
                                        <p:cTn id="23" dur="500" fill="hold"/>
                                        <p:tgtEl>
                                          <p:spTgt spid="5158"/>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5156"/>
                                        </p:tgtEl>
                                        <p:attrNameLst>
                                          <p:attrName>style.visibility</p:attrName>
                                        </p:attrNameLst>
                                      </p:cBhvr>
                                      <p:to>
                                        <p:strVal val="visible"/>
                                      </p:to>
                                    </p:set>
                                    <p:animEffect transition="in" filter="barn(outHorizontal)">
                                      <p:cBhvr>
                                        <p:cTn id="28" dur="500"/>
                                        <p:tgtEl>
                                          <p:spTgt spid="515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iterate type="wd">
                                    <p:tmPct val="100000"/>
                                  </p:iterate>
                                  <p:childTnLst>
                                    <p:set>
                                      <p:cBhvr>
                                        <p:cTn id="32" dur="1" fill="hold">
                                          <p:stCondLst>
                                            <p:cond delay="0"/>
                                          </p:stCondLst>
                                        </p:cTn>
                                        <p:tgtEl>
                                          <p:spTgt spid="5157"/>
                                        </p:tgtEl>
                                        <p:attrNameLst>
                                          <p:attrName>style.visibility</p:attrName>
                                        </p:attrNameLst>
                                      </p:cBhvr>
                                      <p:to>
                                        <p:strVal val="visible"/>
                                      </p:to>
                                    </p:set>
                                    <p:animEffect transition="in" filter="wipe(left)">
                                      <p:cBhvr>
                                        <p:cTn id="33" dur="300"/>
                                        <p:tgtEl>
                                          <p:spTgt spid="515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42"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outHorizontal)">
                                      <p:cBhvr>
                                        <p:cTn id="38" dur="500"/>
                                        <p:tgtEl>
                                          <p:spTgt spid="1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iterate type="wd">
                                    <p:tmPct val="100000"/>
                                  </p:iterate>
                                  <p:childTnLst>
                                    <p:set>
                                      <p:cBhvr>
                                        <p:cTn id="42" dur="1" fill="hold">
                                          <p:stCondLst>
                                            <p:cond delay="0"/>
                                          </p:stCondLst>
                                        </p:cTn>
                                        <p:tgtEl>
                                          <p:spTgt spid="16"/>
                                        </p:tgtEl>
                                        <p:attrNameLst>
                                          <p:attrName>style.visibility</p:attrName>
                                        </p:attrNameLst>
                                      </p:cBhvr>
                                      <p:to>
                                        <p:strVal val="visible"/>
                                      </p:to>
                                    </p:set>
                                    <p:animEffect transition="in" filter="wipe(left)">
                                      <p:cBhvr>
                                        <p:cTn id="43" dur="300"/>
                                        <p:tgtEl>
                                          <p:spTgt spid="1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5132"/>
                                        </p:tgtEl>
                                        <p:attrNameLst>
                                          <p:attrName>style.visibility</p:attrName>
                                        </p:attrNameLst>
                                      </p:cBhvr>
                                      <p:to>
                                        <p:strVal val="visible"/>
                                      </p:to>
                                    </p:set>
                                    <p:animEffect transition="in" filter="wipe(left)">
                                      <p:cBhvr>
                                        <p:cTn id="48" dur="300"/>
                                        <p:tgtEl>
                                          <p:spTgt spid="513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iterate type="wd">
                                    <p:tmPct val="100000"/>
                                  </p:iterate>
                                  <p:childTnLst>
                                    <p:set>
                                      <p:cBhvr>
                                        <p:cTn id="52" dur="1" fill="hold">
                                          <p:stCondLst>
                                            <p:cond delay="0"/>
                                          </p:stCondLst>
                                        </p:cTn>
                                        <p:tgtEl>
                                          <p:spTgt spid="5144"/>
                                        </p:tgtEl>
                                        <p:attrNameLst>
                                          <p:attrName>style.visibility</p:attrName>
                                        </p:attrNameLst>
                                      </p:cBhvr>
                                      <p:to>
                                        <p:strVal val="visible"/>
                                      </p:to>
                                    </p:set>
                                    <p:animEffect transition="in" filter="wipe(left)">
                                      <p:cBhvr>
                                        <p:cTn id="53" dur="300"/>
                                        <p:tgtEl>
                                          <p:spTgt spid="5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build="p" autoUpdateAnimBg="0"/>
      <p:bldP spid="5129" grpId="0" autoUpdateAnimBg="0"/>
      <p:bldP spid="5132" grpId="0" autoUpdateAnimBg="0"/>
      <p:bldP spid="5156"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D4397D68-284D-4652-9F37-D37F243E1900}" type="slidenum">
              <a:rPr kumimoji="0" lang="zh-CN" altLang="en-US" sz="2000" i="0" smtClean="0">
                <a:solidFill>
                  <a:srgbClr val="0000FF"/>
                </a:solidFill>
              </a:rPr>
              <a:pPr eaLnBrk="1" hangingPunct="1"/>
              <a:t>7</a:t>
            </a:fld>
            <a:endParaRPr kumimoji="0" lang="en-US" altLang="zh-CN" sz="2000" i="0" smtClean="0">
              <a:solidFill>
                <a:srgbClr val="0000FF"/>
              </a:solidFill>
            </a:endParaRPr>
          </a:p>
        </p:txBody>
      </p:sp>
      <p:sp>
        <p:nvSpPr>
          <p:cNvPr id="56328" name="Text Box 8"/>
          <p:cNvSpPr txBox="1">
            <a:spLocks noChangeArrowheads="1"/>
          </p:cNvSpPr>
          <p:nvPr/>
        </p:nvSpPr>
        <p:spPr bwMode="auto">
          <a:xfrm>
            <a:off x="798910" y="1084263"/>
            <a:ext cx="5035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r>
              <a:rPr lang="zh-CN" altLang="en-US" b="1" i="0" dirty="0"/>
              <a:t>也可用直角坐标图</a:t>
            </a:r>
            <a:r>
              <a:rPr lang="en-US" altLang="zh-CN" b="1" i="0" dirty="0"/>
              <a:t>10.1(b)</a:t>
            </a:r>
            <a:r>
              <a:rPr lang="zh-CN" altLang="en-US" b="1" i="0" dirty="0"/>
              <a:t>表示。</a:t>
            </a:r>
          </a:p>
        </p:txBody>
      </p:sp>
      <p:grpSp>
        <p:nvGrpSpPr>
          <p:cNvPr id="56338" name="Group 18"/>
          <p:cNvGrpSpPr>
            <a:grpSpLocks/>
          </p:cNvGrpSpPr>
          <p:nvPr/>
        </p:nvGrpSpPr>
        <p:grpSpPr bwMode="auto">
          <a:xfrm>
            <a:off x="5984875" y="2428875"/>
            <a:ext cx="1541463" cy="609600"/>
            <a:chOff x="3829" y="1815"/>
            <a:chExt cx="971" cy="384"/>
          </a:xfrm>
        </p:grpSpPr>
        <p:sp>
          <p:nvSpPr>
            <p:cNvPr id="8206" name="AutoShape 11"/>
            <p:cNvSpPr>
              <a:spLocks noChangeArrowheads="1"/>
            </p:cNvSpPr>
            <p:nvPr/>
          </p:nvSpPr>
          <p:spPr bwMode="auto">
            <a:xfrm>
              <a:off x="3829" y="1815"/>
              <a:ext cx="971" cy="384"/>
            </a:xfrm>
            <a:prstGeom prst="wedgeRoundRectCallout">
              <a:avLst>
                <a:gd name="adj1" fmla="val -141759"/>
                <a:gd name="adj2" fmla="val 177866"/>
                <a:gd name="adj3" fmla="val 16667"/>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i="0"/>
            </a:p>
          </p:txBody>
        </p:sp>
        <p:graphicFrame>
          <p:nvGraphicFramePr>
            <p:cNvPr id="8207" name="Object 12"/>
            <p:cNvGraphicFramePr>
              <a:graphicFrameLocks noChangeAspect="1"/>
            </p:cNvGraphicFramePr>
            <p:nvPr/>
          </p:nvGraphicFramePr>
          <p:xfrm>
            <a:off x="3969" y="1861"/>
            <a:ext cx="713" cy="294"/>
          </p:xfrm>
          <a:graphic>
            <a:graphicData uri="http://schemas.openxmlformats.org/presentationml/2006/ole">
              <mc:AlternateContent xmlns:mc="http://schemas.openxmlformats.org/markup-compatibility/2006">
                <mc:Choice xmlns:v="urn:schemas-microsoft-com:vml" Requires="v">
                  <p:oleObj spid="_x0000_s8280" name="公式" r:id="rId3" imgW="583947" imgH="241195" progId="Equation.3">
                    <p:embed/>
                  </p:oleObj>
                </mc:Choice>
                <mc:Fallback>
                  <p:oleObj name="公式" r:id="rId3" imgW="583947" imgH="241195"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9" y="1861"/>
                          <a:ext cx="713" cy="294"/>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pic>
        <p:nvPicPr>
          <p:cNvPr id="5632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5988" y="1689100"/>
            <a:ext cx="6008687" cy="471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6340" name="Group 20"/>
          <p:cNvGrpSpPr>
            <a:grpSpLocks/>
          </p:cNvGrpSpPr>
          <p:nvPr/>
        </p:nvGrpSpPr>
        <p:grpSpPr bwMode="auto">
          <a:xfrm>
            <a:off x="1408113" y="5905500"/>
            <a:ext cx="1184275" cy="711200"/>
            <a:chOff x="3851" y="954"/>
            <a:chExt cx="746" cy="323"/>
          </a:xfrm>
        </p:grpSpPr>
        <p:sp>
          <p:nvSpPr>
            <p:cNvPr id="8204" name="AutoShape 14"/>
            <p:cNvSpPr>
              <a:spLocks noChangeArrowheads="1"/>
            </p:cNvSpPr>
            <p:nvPr/>
          </p:nvSpPr>
          <p:spPr bwMode="auto">
            <a:xfrm>
              <a:off x="3851" y="982"/>
              <a:ext cx="740" cy="249"/>
            </a:xfrm>
            <a:prstGeom prst="wedgeRoundRectCallout">
              <a:avLst>
                <a:gd name="adj1" fmla="val 83454"/>
                <a:gd name="adj2" fmla="val -305986"/>
                <a:gd name="adj3" fmla="val 16667"/>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i="0"/>
            </a:p>
          </p:txBody>
        </p:sp>
        <p:graphicFrame>
          <p:nvGraphicFramePr>
            <p:cNvPr id="8205" name="Object 15"/>
            <p:cNvGraphicFramePr>
              <a:graphicFrameLocks noChangeAspect="1"/>
            </p:cNvGraphicFramePr>
            <p:nvPr/>
          </p:nvGraphicFramePr>
          <p:xfrm>
            <a:off x="3879" y="954"/>
            <a:ext cx="718" cy="323"/>
          </p:xfrm>
          <a:graphic>
            <a:graphicData uri="http://schemas.openxmlformats.org/presentationml/2006/ole">
              <mc:AlternateContent xmlns:mc="http://schemas.openxmlformats.org/markup-compatibility/2006">
                <mc:Choice xmlns:v="urn:schemas-microsoft-com:vml" Requires="v">
                  <p:oleObj spid="_x0000_s8281" name="公式" r:id="rId6" imgW="508000" imgH="228600" progId="Equation.3">
                    <p:embed/>
                  </p:oleObj>
                </mc:Choice>
                <mc:Fallback>
                  <p:oleObj name="公式" r:id="rId6" imgW="508000" imgH="228600" progId="Equation.3">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79" y="954"/>
                          <a:ext cx="718" cy="323"/>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6341" name="Line 21"/>
          <p:cNvSpPr>
            <a:spLocks noChangeShapeType="1"/>
          </p:cNvSpPr>
          <p:nvPr/>
        </p:nvSpPr>
        <p:spPr bwMode="auto">
          <a:xfrm>
            <a:off x="4427538" y="3244850"/>
            <a:ext cx="0" cy="1920875"/>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6342" name="Line 22"/>
          <p:cNvSpPr>
            <a:spLocks noChangeShapeType="1"/>
          </p:cNvSpPr>
          <p:nvPr/>
        </p:nvSpPr>
        <p:spPr bwMode="auto">
          <a:xfrm>
            <a:off x="3082925" y="4029075"/>
            <a:ext cx="0" cy="822325"/>
          </a:xfrm>
          <a:prstGeom prst="line">
            <a:avLst/>
          </a:prstGeom>
          <a:noFill/>
          <a:ln w="5715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56343" name="Object 23"/>
          <p:cNvGraphicFramePr>
            <a:graphicFrameLocks noChangeAspect="1"/>
          </p:cNvGraphicFramePr>
          <p:nvPr>
            <p:extLst>
              <p:ext uri="{D42A27DB-BD31-4B8C-83A1-F6EECF244321}">
                <p14:modId xmlns:p14="http://schemas.microsoft.com/office/powerpoint/2010/main" val="1424342467"/>
              </p:ext>
            </p:extLst>
          </p:nvPr>
        </p:nvGraphicFramePr>
        <p:xfrm>
          <a:off x="772573" y="457020"/>
          <a:ext cx="3639644" cy="577529"/>
        </p:xfrm>
        <a:graphic>
          <a:graphicData uri="http://schemas.openxmlformats.org/presentationml/2006/ole">
            <mc:AlternateContent xmlns:mc="http://schemas.openxmlformats.org/markup-compatibility/2006">
              <mc:Choice xmlns:v="urn:schemas-microsoft-com:vml" Requires="v">
                <p:oleObj spid="_x0000_s8282" name="公式" r:id="rId8" imgW="1600200" imgH="254000" progId="Equation.3">
                  <p:embed/>
                </p:oleObj>
              </mc:Choice>
              <mc:Fallback>
                <p:oleObj name="公式" r:id="rId8" imgW="1600200" imgH="254000" progId="Equation.3">
                  <p:embed/>
                  <p:pic>
                    <p:nvPicPr>
                      <p:cNvPr id="0" name="Object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2573" y="457020"/>
                        <a:ext cx="3639644" cy="577529"/>
                      </a:xfrm>
                      <a:prstGeom prst="rect">
                        <a:avLst/>
                      </a:prstGeom>
                      <a:solidFill>
                        <a:srgbClr val="FFCCFF"/>
                      </a:solidFill>
                      <a:ln>
                        <a:noFill/>
                      </a:ln>
                      <a:effectLst/>
                      <a:extLst/>
                    </p:spPr>
                  </p:pic>
                </p:oleObj>
              </mc:Fallback>
            </mc:AlternateContent>
          </a:graphicData>
        </a:graphic>
      </p:graphicFrame>
      <p:graphicFrame>
        <p:nvGraphicFramePr>
          <p:cNvPr id="56344" name="Object 24"/>
          <p:cNvGraphicFramePr>
            <a:graphicFrameLocks noChangeAspect="1"/>
          </p:cNvGraphicFramePr>
          <p:nvPr>
            <p:extLst>
              <p:ext uri="{D42A27DB-BD31-4B8C-83A1-F6EECF244321}">
                <p14:modId xmlns:p14="http://schemas.microsoft.com/office/powerpoint/2010/main" val="235254049"/>
              </p:ext>
            </p:extLst>
          </p:nvPr>
        </p:nvGraphicFramePr>
        <p:xfrm>
          <a:off x="4464730" y="494180"/>
          <a:ext cx="3773748" cy="540307"/>
        </p:xfrm>
        <a:graphic>
          <a:graphicData uri="http://schemas.openxmlformats.org/presentationml/2006/ole">
            <mc:AlternateContent xmlns:mc="http://schemas.openxmlformats.org/markup-compatibility/2006">
              <mc:Choice xmlns:v="urn:schemas-microsoft-com:vml" Requires="v">
                <p:oleObj spid="_x0000_s8283" name="公式" r:id="rId10" imgW="1777229" imgH="253890" progId="Equation.3">
                  <p:embed/>
                </p:oleObj>
              </mc:Choice>
              <mc:Fallback>
                <p:oleObj name="公式" r:id="rId10" imgW="1777229" imgH="253890" progId="Equation.3">
                  <p:embed/>
                  <p:pic>
                    <p:nvPicPr>
                      <p:cNvPr id="0" name="Object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64730" y="494180"/>
                        <a:ext cx="3773748" cy="540307"/>
                      </a:xfrm>
                      <a:prstGeom prst="rect">
                        <a:avLst/>
                      </a:prstGeom>
                      <a:solidFill>
                        <a:srgbClr val="FFCCFF"/>
                      </a:solidFill>
                      <a:ln>
                        <a:noFill/>
                      </a:ln>
                      <a:effectLst/>
                      <a:extLst/>
                    </p:spPr>
                  </p:pic>
                </p:oleObj>
              </mc:Fallback>
            </mc:AlternateContent>
          </a:graphicData>
        </a:graphic>
      </p:graphicFrame>
      <p:sp>
        <p:nvSpPr>
          <p:cNvPr id="8203" name="AutoShape 25">
            <a:hlinkClick r:id="rId12" action="ppaction://hlinksldjump"/>
          </p:cNvPr>
          <p:cNvSpPr>
            <a:spLocks noChangeArrowheads="1"/>
          </p:cNvSpPr>
          <p:nvPr/>
        </p:nvSpPr>
        <p:spPr bwMode="auto">
          <a:xfrm>
            <a:off x="6861175" y="6007100"/>
            <a:ext cx="1808163" cy="601663"/>
          </a:xfrm>
          <a:prstGeom prst="rightArrow">
            <a:avLst>
              <a:gd name="adj1" fmla="val 50000"/>
              <a:gd name="adj2" fmla="val 75132"/>
            </a:avLst>
          </a:prstGeom>
          <a:solidFill>
            <a:srgbClr val="FFFFFF"/>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i="0" dirty="0"/>
              <a:t>返回到 </a:t>
            </a:r>
            <a:r>
              <a:rPr lang="en-US" altLang="zh-CN" sz="2000" b="1" i="0" dirty="0">
                <a:solidFill>
                  <a:srgbClr val="FF3300"/>
                </a:solidFill>
              </a:rPr>
              <a:t>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6343"/>
                                        </p:tgtEl>
                                        <p:attrNameLst>
                                          <p:attrName>style.visibility</p:attrName>
                                        </p:attrNameLst>
                                      </p:cBhvr>
                                      <p:to>
                                        <p:strVal val="visible"/>
                                      </p:to>
                                    </p:set>
                                    <p:animEffect transition="in" filter="wipe(left)">
                                      <p:cBhvr>
                                        <p:cTn id="7" dur="2000"/>
                                        <p:tgtEl>
                                          <p:spTgt spid="563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6344"/>
                                        </p:tgtEl>
                                        <p:attrNameLst>
                                          <p:attrName>style.visibility</p:attrName>
                                        </p:attrNameLst>
                                      </p:cBhvr>
                                      <p:to>
                                        <p:strVal val="visible"/>
                                      </p:to>
                                    </p:set>
                                    <p:animEffect transition="in" filter="wipe(left)">
                                      <p:cBhvr>
                                        <p:cTn id="12" dur="2000"/>
                                        <p:tgtEl>
                                          <p:spTgt spid="563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6328"/>
                                        </p:tgtEl>
                                        <p:attrNameLst>
                                          <p:attrName>style.visibility</p:attrName>
                                        </p:attrNameLst>
                                      </p:cBhvr>
                                      <p:to>
                                        <p:strVal val="visible"/>
                                      </p:to>
                                    </p:set>
                                    <p:animEffect transition="in" filter="wipe(left)">
                                      <p:cBhvr>
                                        <p:cTn id="17" dur="300"/>
                                        <p:tgtEl>
                                          <p:spTgt spid="563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56325"/>
                                        </p:tgtEl>
                                        <p:attrNameLst>
                                          <p:attrName>style.visibility</p:attrName>
                                        </p:attrNameLst>
                                      </p:cBhvr>
                                      <p:to>
                                        <p:strVal val="visible"/>
                                      </p:to>
                                    </p:set>
                                    <p:anim calcmode="lin" valueType="num">
                                      <p:cBhvr additive="base">
                                        <p:cTn id="22" dur="500" fill="hold"/>
                                        <p:tgtEl>
                                          <p:spTgt spid="56325"/>
                                        </p:tgtEl>
                                        <p:attrNameLst>
                                          <p:attrName>ppt_x</p:attrName>
                                        </p:attrNameLst>
                                      </p:cBhvr>
                                      <p:tavLst>
                                        <p:tav tm="0">
                                          <p:val>
                                            <p:strVal val="0-#ppt_w/2"/>
                                          </p:val>
                                        </p:tav>
                                        <p:tav tm="100000">
                                          <p:val>
                                            <p:strVal val="#ppt_x"/>
                                          </p:val>
                                        </p:tav>
                                      </p:tavLst>
                                    </p:anim>
                                    <p:anim calcmode="lin" valueType="num">
                                      <p:cBhvr additive="base">
                                        <p:cTn id="23" dur="500" fill="hold"/>
                                        <p:tgtEl>
                                          <p:spTgt spid="56325"/>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56341"/>
                                        </p:tgtEl>
                                        <p:attrNameLst>
                                          <p:attrName>style.visibility</p:attrName>
                                        </p:attrNameLst>
                                      </p:cBhvr>
                                      <p:to>
                                        <p:strVal val="visible"/>
                                      </p:to>
                                    </p:set>
                                    <p:anim calcmode="lin" valueType="num">
                                      <p:cBhvr>
                                        <p:cTn id="28" dur="500" fill="hold"/>
                                        <p:tgtEl>
                                          <p:spTgt spid="56341"/>
                                        </p:tgtEl>
                                        <p:attrNameLst>
                                          <p:attrName>ppt_x</p:attrName>
                                        </p:attrNameLst>
                                      </p:cBhvr>
                                      <p:tavLst>
                                        <p:tav tm="0">
                                          <p:val>
                                            <p:strVal val="#ppt_x"/>
                                          </p:val>
                                        </p:tav>
                                        <p:tav tm="100000">
                                          <p:val>
                                            <p:strVal val="#ppt_x"/>
                                          </p:val>
                                        </p:tav>
                                      </p:tavLst>
                                    </p:anim>
                                    <p:anim calcmode="lin" valueType="num">
                                      <p:cBhvr>
                                        <p:cTn id="29" dur="500" fill="hold"/>
                                        <p:tgtEl>
                                          <p:spTgt spid="56341"/>
                                        </p:tgtEl>
                                        <p:attrNameLst>
                                          <p:attrName>ppt_y</p:attrName>
                                        </p:attrNameLst>
                                      </p:cBhvr>
                                      <p:tavLst>
                                        <p:tav tm="0">
                                          <p:val>
                                            <p:strVal val="#ppt_y-#ppt_h/2"/>
                                          </p:val>
                                        </p:tav>
                                        <p:tav tm="100000">
                                          <p:val>
                                            <p:strVal val="#ppt_y"/>
                                          </p:val>
                                        </p:tav>
                                      </p:tavLst>
                                    </p:anim>
                                    <p:anim calcmode="lin" valueType="num">
                                      <p:cBhvr>
                                        <p:cTn id="30" dur="500" fill="hold"/>
                                        <p:tgtEl>
                                          <p:spTgt spid="56341"/>
                                        </p:tgtEl>
                                        <p:attrNameLst>
                                          <p:attrName>ppt_w</p:attrName>
                                        </p:attrNameLst>
                                      </p:cBhvr>
                                      <p:tavLst>
                                        <p:tav tm="0">
                                          <p:val>
                                            <p:strVal val="#ppt_w"/>
                                          </p:val>
                                        </p:tav>
                                        <p:tav tm="100000">
                                          <p:val>
                                            <p:strVal val="#ppt_w"/>
                                          </p:val>
                                        </p:tav>
                                      </p:tavLst>
                                    </p:anim>
                                    <p:anim calcmode="lin" valueType="num">
                                      <p:cBhvr>
                                        <p:cTn id="31" dur="500" fill="hold"/>
                                        <p:tgtEl>
                                          <p:spTgt spid="56341"/>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42" fill="hold" nodeType="clickEffect">
                                  <p:stCondLst>
                                    <p:cond delay="0"/>
                                  </p:stCondLst>
                                  <p:childTnLst>
                                    <p:set>
                                      <p:cBhvr>
                                        <p:cTn id="35" dur="1" fill="hold">
                                          <p:stCondLst>
                                            <p:cond delay="0"/>
                                          </p:stCondLst>
                                        </p:cTn>
                                        <p:tgtEl>
                                          <p:spTgt spid="56338"/>
                                        </p:tgtEl>
                                        <p:attrNameLst>
                                          <p:attrName>style.visibility</p:attrName>
                                        </p:attrNameLst>
                                      </p:cBhvr>
                                      <p:to>
                                        <p:strVal val="visible"/>
                                      </p:to>
                                    </p:set>
                                    <p:animEffect transition="in" filter="barn(outHorizontal)">
                                      <p:cBhvr>
                                        <p:cTn id="36" dur="500"/>
                                        <p:tgtEl>
                                          <p:spTgt spid="5633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7" presetClass="entr" presetSubtype="1" fill="hold" grpId="0" nodeType="clickEffect">
                                  <p:stCondLst>
                                    <p:cond delay="0"/>
                                  </p:stCondLst>
                                  <p:childTnLst>
                                    <p:set>
                                      <p:cBhvr>
                                        <p:cTn id="40" dur="1" fill="hold">
                                          <p:stCondLst>
                                            <p:cond delay="0"/>
                                          </p:stCondLst>
                                        </p:cTn>
                                        <p:tgtEl>
                                          <p:spTgt spid="56342"/>
                                        </p:tgtEl>
                                        <p:attrNameLst>
                                          <p:attrName>style.visibility</p:attrName>
                                        </p:attrNameLst>
                                      </p:cBhvr>
                                      <p:to>
                                        <p:strVal val="visible"/>
                                      </p:to>
                                    </p:set>
                                    <p:anim calcmode="lin" valueType="num">
                                      <p:cBhvr>
                                        <p:cTn id="41" dur="500" fill="hold"/>
                                        <p:tgtEl>
                                          <p:spTgt spid="56342"/>
                                        </p:tgtEl>
                                        <p:attrNameLst>
                                          <p:attrName>ppt_x</p:attrName>
                                        </p:attrNameLst>
                                      </p:cBhvr>
                                      <p:tavLst>
                                        <p:tav tm="0">
                                          <p:val>
                                            <p:strVal val="#ppt_x"/>
                                          </p:val>
                                        </p:tav>
                                        <p:tav tm="100000">
                                          <p:val>
                                            <p:strVal val="#ppt_x"/>
                                          </p:val>
                                        </p:tav>
                                      </p:tavLst>
                                    </p:anim>
                                    <p:anim calcmode="lin" valueType="num">
                                      <p:cBhvr>
                                        <p:cTn id="42" dur="500" fill="hold"/>
                                        <p:tgtEl>
                                          <p:spTgt spid="56342"/>
                                        </p:tgtEl>
                                        <p:attrNameLst>
                                          <p:attrName>ppt_y</p:attrName>
                                        </p:attrNameLst>
                                      </p:cBhvr>
                                      <p:tavLst>
                                        <p:tav tm="0">
                                          <p:val>
                                            <p:strVal val="#ppt_y-#ppt_h/2"/>
                                          </p:val>
                                        </p:tav>
                                        <p:tav tm="100000">
                                          <p:val>
                                            <p:strVal val="#ppt_y"/>
                                          </p:val>
                                        </p:tav>
                                      </p:tavLst>
                                    </p:anim>
                                    <p:anim calcmode="lin" valueType="num">
                                      <p:cBhvr>
                                        <p:cTn id="43" dur="500" fill="hold"/>
                                        <p:tgtEl>
                                          <p:spTgt spid="56342"/>
                                        </p:tgtEl>
                                        <p:attrNameLst>
                                          <p:attrName>ppt_w</p:attrName>
                                        </p:attrNameLst>
                                      </p:cBhvr>
                                      <p:tavLst>
                                        <p:tav tm="0">
                                          <p:val>
                                            <p:strVal val="#ppt_w"/>
                                          </p:val>
                                        </p:tav>
                                        <p:tav tm="100000">
                                          <p:val>
                                            <p:strVal val="#ppt_w"/>
                                          </p:val>
                                        </p:tav>
                                      </p:tavLst>
                                    </p:anim>
                                    <p:anim calcmode="lin" valueType="num">
                                      <p:cBhvr>
                                        <p:cTn id="44" dur="500" fill="hold"/>
                                        <p:tgtEl>
                                          <p:spTgt spid="56342"/>
                                        </p:tgtEl>
                                        <p:attrNameLst>
                                          <p:attrName>ppt_h</p:attrName>
                                        </p:attrNameLst>
                                      </p:cBhvr>
                                      <p:tavLst>
                                        <p:tav tm="0">
                                          <p:val>
                                            <p:fltVal val="0"/>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16" presetClass="entr" presetSubtype="42" fill="hold" nodeType="clickEffect">
                                  <p:stCondLst>
                                    <p:cond delay="0"/>
                                  </p:stCondLst>
                                  <p:childTnLst>
                                    <p:set>
                                      <p:cBhvr>
                                        <p:cTn id="48" dur="1" fill="hold">
                                          <p:stCondLst>
                                            <p:cond delay="0"/>
                                          </p:stCondLst>
                                        </p:cTn>
                                        <p:tgtEl>
                                          <p:spTgt spid="56340"/>
                                        </p:tgtEl>
                                        <p:attrNameLst>
                                          <p:attrName>style.visibility</p:attrName>
                                        </p:attrNameLst>
                                      </p:cBhvr>
                                      <p:to>
                                        <p:strVal val="visible"/>
                                      </p:to>
                                    </p:set>
                                    <p:animEffect transition="in" filter="barn(outHorizontal)">
                                      <p:cBhvr>
                                        <p:cTn id="49" dur="500"/>
                                        <p:tgtEl>
                                          <p:spTgt spid="56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8" grpId="0" autoUpdateAnimBg="0"/>
      <p:bldP spid="56341" grpId="0" animBg="1"/>
      <p:bldP spid="563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2C4053D2-5AEA-4FBF-8316-1F04EDE02DDD}" type="slidenum">
              <a:rPr kumimoji="0" lang="zh-CN" altLang="en-US" sz="2000" i="0" smtClean="0">
                <a:solidFill>
                  <a:srgbClr val="0000FF"/>
                </a:solidFill>
              </a:rPr>
              <a:pPr eaLnBrk="1" hangingPunct="1"/>
              <a:t>8</a:t>
            </a:fld>
            <a:endParaRPr kumimoji="0" lang="en-US" altLang="zh-CN" sz="2000" i="0" smtClean="0">
              <a:solidFill>
                <a:srgbClr val="0000FF"/>
              </a:solidFill>
            </a:endParaRPr>
          </a:p>
        </p:txBody>
      </p:sp>
      <p:sp>
        <p:nvSpPr>
          <p:cNvPr id="37896" name="Text Box 8"/>
          <p:cNvSpPr txBox="1">
            <a:spLocks noChangeArrowheads="1"/>
          </p:cNvSpPr>
          <p:nvPr/>
        </p:nvSpPr>
        <p:spPr bwMode="auto">
          <a:xfrm>
            <a:off x="1169079" y="318603"/>
            <a:ext cx="558626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10.1.3  载荷分布的均匀性（接触精度）</a:t>
            </a:r>
            <a:r>
              <a:rPr lang="zh-CN" altLang="en-US" i="0" dirty="0"/>
              <a:t> </a:t>
            </a:r>
          </a:p>
        </p:txBody>
      </p:sp>
      <p:sp>
        <p:nvSpPr>
          <p:cNvPr id="37897" name="Text Box 9"/>
          <p:cNvSpPr txBox="1">
            <a:spLocks noChangeArrowheads="1"/>
          </p:cNvSpPr>
          <p:nvPr/>
        </p:nvSpPr>
        <p:spPr bwMode="auto">
          <a:xfrm>
            <a:off x="500056" y="776073"/>
            <a:ext cx="760525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i="0" dirty="0"/>
              <a:t>         </a:t>
            </a:r>
            <a:r>
              <a:rPr lang="zh-CN" altLang="en-US" b="1" i="0" dirty="0"/>
              <a:t>载荷分布的均匀性是指齿轮啮合时，工作齿面上</a:t>
            </a:r>
            <a:r>
              <a:rPr lang="zh-CN" altLang="en-US" b="1" i="0" dirty="0">
                <a:solidFill>
                  <a:srgbClr val="FF3300"/>
                </a:solidFill>
              </a:rPr>
              <a:t>接触面</a:t>
            </a:r>
            <a:r>
              <a:rPr lang="zh-CN" altLang="en-US" b="1" i="0" dirty="0"/>
              <a:t>的大小 (图 10.2 )。 从轮齿的齿长和齿宽两个方向上的接触区域的大小来表示接触精度。</a:t>
            </a:r>
          </a:p>
        </p:txBody>
      </p:sp>
      <p:pic>
        <p:nvPicPr>
          <p:cNvPr id="37900"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8717" y="2147668"/>
            <a:ext cx="5988050" cy="366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7906" name="Group 18"/>
          <p:cNvGrpSpPr>
            <a:grpSpLocks/>
          </p:cNvGrpSpPr>
          <p:nvPr/>
        </p:nvGrpSpPr>
        <p:grpSpPr bwMode="auto">
          <a:xfrm>
            <a:off x="3222492" y="2457231"/>
            <a:ext cx="2928938" cy="71437"/>
            <a:chOff x="2160" y="1980"/>
            <a:chExt cx="1845" cy="45"/>
          </a:xfrm>
        </p:grpSpPr>
        <p:sp>
          <p:nvSpPr>
            <p:cNvPr id="9240" name="Line 14"/>
            <p:cNvSpPr>
              <a:spLocks noChangeShapeType="1"/>
            </p:cNvSpPr>
            <p:nvPr/>
          </p:nvSpPr>
          <p:spPr bwMode="auto">
            <a:xfrm>
              <a:off x="2160" y="2025"/>
              <a:ext cx="819" cy="0"/>
            </a:xfrm>
            <a:prstGeom prst="line">
              <a:avLst/>
            </a:prstGeom>
            <a:noFill/>
            <a:ln w="762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41" name="Line 15"/>
            <p:cNvSpPr>
              <a:spLocks noChangeShapeType="1"/>
            </p:cNvSpPr>
            <p:nvPr/>
          </p:nvSpPr>
          <p:spPr bwMode="auto">
            <a:xfrm>
              <a:off x="3267" y="1980"/>
              <a:ext cx="738" cy="0"/>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907" name="Group 19"/>
          <p:cNvGrpSpPr>
            <a:grpSpLocks/>
          </p:cNvGrpSpPr>
          <p:nvPr/>
        </p:nvGrpSpPr>
        <p:grpSpPr bwMode="auto">
          <a:xfrm>
            <a:off x="1179380" y="2614393"/>
            <a:ext cx="1528762" cy="1343025"/>
            <a:chOff x="873" y="2079"/>
            <a:chExt cx="963" cy="846"/>
          </a:xfrm>
        </p:grpSpPr>
        <p:sp>
          <p:nvSpPr>
            <p:cNvPr id="9238" name="Line 16"/>
            <p:cNvSpPr>
              <a:spLocks noChangeShapeType="1"/>
            </p:cNvSpPr>
            <p:nvPr/>
          </p:nvSpPr>
          <p:spPr bwMode="auto">
            <a:xfrm flipV="1">
              <a:off x="1449" y="2079"/>
              <a:ext cx="387" cy="342"/>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9" name="Line 17"/>
            <p:cNvSpPr>
              <a:spLocks noChangeShapeType="1"/>
            </p:cNvSpPr>
            <p:nvPr/>
          </p:nvSpPr>
          <p:spPr bwMode="auto">
            <a:xfrm flipH="1">
              <a:off x="873" y="2637"/>
              <a:ext cx="333" cy="288"/>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912" name="Group 24"/>
          <p:cNvGrpSpPr>
            <a:grpSpLocks/>
          </p:cNvGrpSpPr>
          <p:nvPr/>
        </p:nvGrpSpPr>
        <p:grpSpPr bwMode="auto">
          <a:xfrm>
            <a:off x="3665405" y="3814543"/>
            <a:ext cx="2928937" cy="2286000"/>
            <a:chOff x="2439" y="2610"/>
            <a:chExt cx="1845" cy="1440"/>
          </a:xfrm>
        </p:grpSpPr>
        <p:sp>
          <p:nvSpPr>
            <p:cNvPr id="9235" name="Line 21"/>
            <p:cNvSpPr>
              <a:spLocks noChangeShapeType="1"/>
            </p:cNvSpPr>
            <p:nvPr/>
          </p:nvSpPr>
          <p:spPr bwMode="auto">
            <a:xfrm>
              <a:off x="2448" y="2628"/>
              <a:ext cx="0" cy="1422"/>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6" name="Line 22"/>
            <p:cNvSpPr>
              <a:spLocks noChangeShapeType="1"/>
            </p:cNvSpPr>
            <p:nvPr/>
          </p:nvSpPr>
          <p:spPr bwMode="auto">
            <a:xfrm>
              <a:off x="4266" y="2610"/>
              <a:ext cx="0" cy="1422"/>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7" name="Line 23"/>
            <p:cNvSpPr>
              <a:spLocks noChangeShapeType="1"/>
            </p:cNvSpPr>
            <p:nvPr/>
          </p:nvSpPr>
          <p:spPr bwMode="auto">
            <a:xfrm>
              <a:off x="2439" y="3888"/>
              <a:ext cx="1845"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916" name="Group 28"/>
          <p:cNvGrpSpPr>
            <a:grpSpLocks/>
          </p:cNvGrpSpPr>
          <p:nvPr/>
        </p:nvGrpSpPr>
        <p:grpSpPr bwMode="auto">
          <a:xfrm>
            <a:off x="4265480" y="3528793"/>
            <a:ext cx="3671887" cy="1485900"/>
            <a:chOff x="2817" y="2430"/>
            <a:chExt cx="2313" cy="936"/>
          </a:xfrm>
        </p:grpSpPr>
        <p:sp>
          <p:nvSpPr>
            <p:cNvPr id="9232" name="Line 25"/>
            <p:cNvSpPr>
              <a:spLocks noChangeShapeType="1"/>
            </p:cNvSpPr>
            <p:nvPr/>
          </p:nvSpPr>
          <p:spPr bwMode="auto">
            <a:xfrm>
              <a:off x="2925" y="2430"/>
              <a:ext cx="2205" cy="108"/>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3" name="Line 26"/>
            <p:cNvSpPr>
              <a:spLocks noChangeShapeType="1"/>
            </p:cNvSpPr>
            <p:nvPr/>
          </p:nvSpPr>
          <p:spPr bwMode="auto">
            <a:xfrm>
              <a:off x="2817" y="3267"/>
              <a:ext cx="2304" cy="99"/>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4" name="Line 27"/>
            <p:cNvSpPr>
              <a:spLocks noChangeShapeType="1"/>
            </p:cNvSpPr>
            <p:nvPr/>
          </p:nvSpPr>
          <p:spPr bwMode="auto">
            <a:xfrm flipH="1">
              <a:off x="4707" y="2538"/>
              <a:ext cx="171" cy="81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920" name="Group 32"/>
          <p:cNvGrpSpPr>
            <a:grpSpLocks/>
          </p:cNvGrpSpPr>
          <p:nvPr/>
        </p:nvGrpSpPr>
        <p:grpSpPr bwMode="auto">
          <a:xfrm>
            <a:off x="6875330" y="3997106"/>
            <a:ext cx="519112" cy="577850"/>
            <a:chOff x="4461" y="2725"/>
            <a:chExt cx="327" cy="364"/>
          </a:xfrm>
        </p:grpSpPr>
        <p:graphicFrame>
          <p:nvGraphicFramePr>
            <p:cNvPr id="9230" name="Object 30"/>
            <p:cNvGraphicFramePr>
              <a:graphicFrameLocks noChangeAspect="1"/>
            </p:cNvGraphicFramePr>
            <p:nvPr/>
          </p:nvGraphicFramePr>
          <p:xfrm>
            <a:off x="4461" y="2725"/>
            <a:ext cx="312" cy="364"/>
          </p:xfrm>
          <a:graphic>
            <a:graphicData uri="http://schemas.openxmlformats.org/presentationml/2006/ole">
              <mc:AlternateContent xmlns:mc="http://schemas.openxmlformats.org/markup-compatibility/2006">
                <mc:Choice xmlns:v="urn:schemas-microsoft-com:vml" Requires="v">
                  <p:oleObj spid="_x0000_s9278" name="Equation" r:id="rId4" imgW="152202" imgH="177569" progId="Equation.3">
                    <p:embed/>
                  </p:oleObj>
                </mc:Choice>
                <mc:Fallback>
                  <p:oleObj name="Equation" r:id="rId4" imgW="152202" imgH="177569" progId="Equation.3">
                    <p:embed/>
                    <p:pic>
                      <p:nvPicPr>
                        <p:cNvPr id="0" name="Object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 y="2725"/>
                          <a:ext cx="312" cy="364"/>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31" name="Line 31"/>
            <p:cNvSpPr>
              <a:spLocks noChangeShapeType="1"/>
            </p:cNvSpPr>
            <p:nvPr/>
          </p:nvSpPr>
          <p:spPr bwMode="auto">
            <a:xfrm flipH="1" flipV="1">
              <a:off x="4671" y="2925"/>
              <a:ext cx="117" cy="2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7924" name="Group 36"/>
          <p:cNvGrpSpPr>
            <a:grpSpLocks/>
          </p:cNvGrpSpPr>
          <p:nvPr/>
        </p:nvGrpSpPr>
        <p:grpSpPr bwMode="auto">
          <a:xfrm>
            <a:off x="4003542" y="5082956"/>
            <a:ext cx="568325" cy="746125"/>
            <a:chOff x="2652" y="3409"/>
            <a:chExt cx="358" cy="470"/>
          </a:xfrm>
        </p:grpSpPr>
        <p:graphicFrame>
          <p:nvGraphicFramePr>
            <p:cNvPr id="9228" name="Object 33"/>
            <p:cNvGraphicFramePr>
              <a:graphicFrameLocks noChangeAspect="1"/>
            </p:cNvGraphicFramePr>
            <p:nvPr/>
          </p:nvGraphicFramePr>
          <p:xfrm>
            <a:off x="2652" y="3409"/>
            <a:ext cx="358" cy="418"/>
          </p:xfrm>
          <a:graphic>
            <a:graphicData uri="http://schemas.openxmlformats.org/presentationml/2006/ole">
              <mc:AlternateContent xmlns:mc="http://schemas.openxmlformats.org/markup-compatibility/2006">
                <mc:Choice xmlns:v="urn:schemas-microsoft-com:vml" Requires="v">
                  <p:oleObj spid="_x0000_s9279" name="Equation" r:id="rId6" imgW="152202" imgH="177569" progId="Equation.3">
                    <p:embed/>
                  </p:oleObj>
                </mc:Choice>
                <mc:Fallback>
                  <p:oleObj name="Equation" r:id="rId6" imgW="152202" imgH="177569" progId="Equation.3">
                    <p:embed/>
                    <p:pic>
                      <p:nvPicPr>
                        <p:cNvPr id="0" name="Object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52" y="3409"/>
                          <a:ext cx="358" cy="418"/>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29" name="Line 35"/>
            <p:cNvSpPr>
              <a:spLocks noChangeShapeType="1"/>
            </p:cNvSpPr>
            <p:nvPr/>
          </p:nvSpPr>
          <p:spPr bwMode="auto">
            <a:xfrm flipH="1" flipV="1">
              <a:off x="2889" y="3654"/>
              <a:ext cx="63" cy="2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896">
                                            <p:txEl>
                                              <p:pRg st="0" end="0"/>
                                            </p:txEl>
                                          </p:spTgt>
                                        </p:tgtEl>
                                        <p:attrNameLst>
                                          <p:attrName>style.visibility</p:attrName>
                                        </p:attrNameLst>
                                      </p:cBhvr>
                                      <p:to>
                                        <p:strVal val="visible"/>
                                      </p:to>
                                    </p:set>
                                    <p:animEffect transition="in" filter="wipe(left)">
                                      <p:cBhvr>
                                        <p:cTn id="7" dur="500"/>
                                        <p:tgtEl>
                                          <p:spTgt spid="378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7897"/>
                                        </p:tgtEl>
                                        <p:attrNameLst>
                                          <p:attrName>style.visibility</p:attrName>
                                        </p:attrNameLst>
                                      </p:cBhvr>
                                      <p:to>
                                        <p:strVal val="visible"/>
                                      </p:to>
                                    </p:set>
                                    <p:animEffect transition="in" filter="wipe(left)">
                                      <p:cBhvr>
                                        <p:cTn id="12" dur="300"/>
                                        <p:tgtEl>
                                          <p:spTgt spid="378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37900"/>
                                        </p:tgtEl>
                                        <p:attrNameLst>
                                          <p:attrName>style.visibility</p:attrName>
                                        </p:attrNameLst>
                                      </p:cBhvr>
                                      <p:to>
                                        <p:strVal val="visible"/>
                                      </p:to>
                                    </p:set>
                                    <p:anim calcmode="lin" valueType="num">
                                      <p:cBhvr additive="base">
                                        <p:cTn id="17" dur="500" fill="hold"/>
                                        <p:tgtEl>
                                          <p:spTgt spid="37900"/>
                                        </p:tgtEl>
                                        <p:attrNameLst>
                                          <p:attrName>ppt_x</p:attrName>
                                        </p:attrNameLst>
                                      </p:cBhvr>
                                      <p:tavLst>
                                        <p:tav tm="0">
                                          <p:val>
                                            <p:strVal val="1+#ppt_w/2"/>
                                          </p:val>
                                        </p:tav>
                                        <p:tav tm="100000">
                                          <p:val>
                                            <p:strVal val="#ppt_x"/>
                                          </p:val>
                                        </p:tav>
                                      </p:tavLst>
                                    </p:anim>
                                    <p:anim calcmode="lin" valueType="num">
                                      <p:cBhvr additive="base">
                                        <p:cTn id="18" dur="500" fill="hold"/>
                                        <p:tgtEl>
                                          <p:spTgt spid="37900"/>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37" fill="hold" nodeType="clickEffect">
                                  <p:stCondLst>
                                    <p:cond delay="0"/>
                                  </p:stCondLst>
                                  <p:childTnLst>
                                    <p:set>
                                      <p:cBhvr>
                                        <p:cTn id="22" dur="1" fill="hold">
                                          <p:stCondLst>
                                            <p:cond delay="0"/>
                                          </p:stCondLst>
                                        </p:cTn>
                                        <p:tgtEl>
                                          <p:spTgt spid="37906"/>
                                        </p:tgtEl>
                                        <p:attrNameLst>
                                          <p:attrName>style.visibility</p:attrName>
                                        </p:attrNameLst>
                                      </p:cBhvr>
                                      <p:to>
                                        <p:strVal val="visible"/>
                                      </p:to>
                                    </p:set>
                                    <p:animEffect transition="in" filter="barn(outVertical)">
                                      <p:cBhvr>
                                        <p:cTn id="23" dur="500"/>
                                        <p:tgtEl>
                                          <p:spTgt spid="3790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37912"/>
                                        </p:tgtEl>
                                        <p:attrNameLst>
                                          <p:attrName>style.visibility</p:attrName>
                                        </p:attrNameLst>
                                      </p:cBhvr>
                                      <p:to>
                                        <p:strVal val="visible"/>
                                      </p:to>
                                    </p:set>
                                    <p:animEffect transition="in" filter="wipe(left)">
                                      <p:cBhvr>
                                        <p:cTn id="28" dur="500"/>
                                        <p:tgtEl>
                                          <p:spTgt spid="3791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37924"/>
                                        </p:tgtEl>
                                        <p:attrNameLst>
                                          <p:attrName>style.visibility</p:attrName>
                                        </p:attrNameLst>
                                      </p:cBhvr>
                                      <p:to>
                                        <p:strVal val="visible"/>
                                      </p:to>
                                    </p:set>
                                    <p:animEffect transition="in" filter="wipe(left)">
                                      <p:cBhvr>
                                        <p:cTn id="33" dur="500"/>
                                        <p:tgtEl>
                                          <p:spTgt spid="3792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42" fill="hold" nodeType="clickEffect">
                                  <p:stCondLst>
                                    <p:cond delay="0"/>
                                  </p:stCondLst>
                                  <p:childTnLst>
                                    <p:set>
                                      <p:cBhvr>
                                        <p:cTn id="37" dur="1" fill="hold">
                                          <p:stCondLst>
                                            <p:cond delay="0"/>
                                          </p:stCondLst>
                                        </p:cTn>
                                        <p:tgtEl>
                                          <p:spTgt spid="37907"/>
                                        </p:tgtEl>
                                        <p:attrNameLst>
                                          <p:attrName>style.visibility</p:attrName>
                                        </p:attrNameLst>
                                      </p:cBhvr>
                                      <p:to>
                                        <p:strVal val="visible"/>
                                      </p:to>
                                    </p:set>
                                    <p:animEffect transition="in" filter="barn(outHorizontal)">
                                      <p:cBhvr>
                                        <p:cTn id="38" dur="500"/>
                                        <p:tgtEl>
                                          <p:spTgt spid="3790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37916"/>
                                        </p:tgtEl>
                                        <p:attrNameLst>
                                          <p:attrName>style.visibility</p:attrName>
                                        </p:attrNameLst>
                                      </p:cBhvr>
                                      <p:to>
                                        <p:strVal val="visible"/>
                                      </p:to>
                                    </p:set>
                                    <p:animEffect transition="in" filter="wipe(left)">
                                      <p:cBhvr>
                                        <p:cTn id="43" dur="500"/>
                                        <p:tgtEl>
                                          <p:spTgt spid="3791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37920"/>
                                        </p:tgtEl>
                                        <p:attrNameLst>
                                          <p:attrName>style.visibility</p:attrName>
                                        </p:attrNameLst>
                                      </p:cBhvr>
                                      <p:to>
                                        <p:strVal val="visible"/>
                                      </p:to>
                                    </p:set>
                                    <p:animEffect transition="in" filter="wipe(left)">
                                      <p:cBhvr>
                                        <p:cTn id="48" dur="500"/>
                                        <p:tgtEl>
                                          <p:spTgt spid="37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6" grpId="0" build="p" autoUpdateAnimBg="0"/>
      <p:bldP spid="3789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fld id="{24A2595B-303C-4F63-A866-EE256D8ECB40}" type="slidenum">
              <a:rPr kumimoji="0" lang="zh-CN" altLang="en-US" sz="2000" i="0" smtClean="0">
                <a:solidFill>
                  <a:srgbClr val="0000FF"/>
                </a:solidFill>
              </a:rPr>
              <a:pPr eaLnBrk="1" hangingPunct="1"/>
              <a:t>9</a:t>
            </a:fld>
            <a:endParaRPr kumimoji="0" lang="en-US" altLang="zh-CN" sz="2000" i="0" smtClean="0">
              <a:solidFill>
                <a:srgbClr val="0000FF"/>
              </a:solidFill>
            </a:endParaRPr>
          </a:p>
        </p:txBody>
      </p:sp>
      <p:sp>
        <p:nvSpPr>
          <p:cNvPr id="6151" name="Text Box 7"/>
          <p:cNvSpPr txBox="1">
            <a:spLocks noChangeArrowheads="1"/>
          </p:cNvSpPr>
          <p:nvPr/>
        </p:nvSpPr>
        <p:spPr bwMode="auto">
          <a:xfrm>
            <a:off x="663366" y="295095"/>
            <a:ext cx="59238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eaLnBrk="1" hangingPunct="1">
              <a:spcBef>
                <a:spcPct val="50000"/>
              </a:spcBef>
            </a:pPr>
            <a:r>
              <a:rPr lang="zh-CN" altLang="en-US" b="1" i="0" dirty="0"/>
              <a:t>10.1.4  齿轮侧隙的合理性(</a:t>
            </a:r>
            <a:r>
              <a:rPr lang="zh-CN" altLang="en-US" i="0" dirty="0">
                <a:latin typeface="宋体" pitchFamily="2" charset="-122"/>
              </a:rPr>
              <a:t>图</a:t>
            </a:r>
            <a:r>
              <a:rPr lang="zh-CN" altLang="en-US" i="0" dirty="0"/>
              <a:t>10.3</a:t>
            </a:r>
            <a:r>
              <a:rPr lang="zh-CN" altLang="en-US" b="1" i="0" dirty="0"/>
              <a:t>)</a:t>
            </a:r>
            <a:endParaRPr lang="zh-CN" altLang="en-US" i="0" dirty="0"/>
          </a:p>
        </p:txBody>
      </p:sp>
      <p:sp>
        <p:nvSpPr>
          <p:cNvPr id="6153" name="Text Box 9"/>
          <p:cNvSpPr txBox="1">
            <a:spLocks noChangeArrowheads="1"/>
          </p:cNvSpPr>
          <p:nvPr/>
        </p:nvSpPr>
        <p:spPr bwMode="auto">
          <a:xfrm>
            <a:off x="662192" y="657339"/>
            <a:ext cx="8351837"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i="0" dirty="0">
                <a:solidFill>
                  <a:srgbClr val="FF3300"/>
                </a:solidFill>
              </a:rPr>
              <a:t>侧隙</a:t>
            </a:r>
            <a:r>
              <a:rPr lang="zh-CN" altLang="en-US" b="1" i="0" dirty="0"/>
              <a:t>是指齿轮啮合时，</a:t>
            </a:r>
            <a:r>
              <a:rPr lang="zh-CN" altLang="en-US" b="1" i="0" dirty="0">
                <a:solidFill>
                  <a:srgbClr val="FF3300"/>
                </a:solidFill>
              </a:rPr>
              <a:t>非工作</a:t>
            </a:r>
            <a:r>
              <a:rPr lang="zh-CN" altLang="en-US" b="1" i="0" dirty="0"/>
              <a:t>齿面之间的间隙。</a:t>
            </a:r>
          </a:p>
        </p:txBody>
      </p:sp>
      <p:sp>
        <p:nvSpPr>
          <p:cNvPr id="6156" name="Text Box 12"/>
          <p:cNvSpPr txBox="1">
            <a:spLocks noChangeArrowheads="1"/>
          </p:cNvSpPr>
          <p:nvPr/>
        </p:nvSpPr>
        <p:spPr bwMode="auto">
          <a:xfrm>
            <a:off x="674305" y="1104719"/>
            <a:ext cx="7135812"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i="1">
                <a:solidFill>
                  <a:schemeClr val="tx1"/>
                </a:solidFill>
                <a:latin typeface="Times New Roman" pitchFamily="18" charset="0"/>
                <a:ea typeface="宋体" pitchFamily="2" charset="-122"/>
              </a:defRPr>
            </a:lvl1pPr>
            <a:lvl2pPr marL="742950" indent="-285750" eaLnBrk="0" hangingPunct="0">
              <a:defRPr kumimoji="1" sz="2400" i="1">
                <a:solidFill>
                  <a:schemeClr val="tx1"/>
                </a:solidFill>
                <a:latin typeface="Times New Roman" pitchFamily="18" charset="0"/>
                <a:ea typeface="宋体" pitchFamily="2" charset="-122"/>
              </a:defRPr>
            </a:lvl2pPr>
            <a:lvl3pPr marL="1143000" indent="-228600" eaLnBrk="0" hangingPunct="0">
              <a:defRPr kumimoji="1" sz="2400" i="1">
                <a:solidFill>
                  <a:schemeClr val="tx1"/>
                </a:solidFill>
                <a:latin typeface="Times New Roman" pitchFamily="18" charset="0"/>
                <a:ea typeface="宋体" pitchFamily="2" charset="-122"/>
              </a:defRPr>
            </a:lvl3pPr>
            <a:lvl4pPr marL="1600200" indent="-228600" eaLnBrk="0" hangingPunct="0">
              <a:defRPr kumimoji="1" sz="2400" i="1">
                <a:solidFill>
                  <a:schemeClr val="tx1"/>
                </a:solidFill>
                <a:latin typeface="Times New Roman" pitchFamily="18" charset="0"/>
                <a:ea typeface="宋体" pitchFamily="2" charset="-122"/>
              </a:defRPr>
            </a:lvl4pPr>
            <a:lvl5pPr marL="2057400" indent="-228600" eaLnBrk="0" hangingPunct="0">
              <a:defRPr kumimoji="1" sz="2400" i="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i="1">
                <a:solidFill>
                  <a:schemeClr val="tx1"/>
                </a:solidFill>
                <a:latin typeface="Times New Roman" pitchFamily="18" charset="0"/>
                <a:ea typeface="宋体" pitchFamily="2" charset="-122"/>
              </a:defRPr>
            </a:lvl9pPr>
          </a:lstStyle>
          <a:p>
            <a:pPr algn="just" eaLnBrk="1" hangingPunct="1">
              <a:lnSpc>
                <a:spcPct val="120000"/>
              </a:lnSpc>
            </a:pPr>
            <a:r>
              <a:rPr lang="zh-CN" altLang="en-US" b="1" i="0" dirty="0"/>
              <a:t>侧隙一般</a:t>
            </a:r>
            <a:r>
              <a:rPr lang="zh-CN" altLang="en-US" b="1" i="0" dirty="0">
                <a:solidFill>
                  <a:srgbClr val="FF3300"/>
                </a:solidFill>
              </a:rPr>
              <a:t>用法向侧隙 </a:t>
            </a:r>
            <a:r>
              <a:rPr lang="en-US" altLang="zh-CN" b="1" dirty="0" err="1">
                <a:solidFill>
                  <a:srgbClr val="FF3300"/>
                </a:solidFill>
              </a:rPr>
              <a:t>j</a:t>
            </a:r>
            <a:r>
              <a:rPr lang="en-US" altLang="zh-CN" b="1" i="0" baseline="-30000" dirty="0" err="1">
                <a:solidFill>
                  <a:srgbClr val="FF3300"/>
                </a:solidFill>
              </a:rPr>
              <a:t>bn</a:t>
            </a:r>
            <a:r>
              <a:rPr lang="zh-CN" altLang="en-US" b="1" i="0" dirty="0"/>
              <a:t>或圆周侧隙 </a:t>
            </a:r>
            <a:r>
              <a:rPr lang="en-US" altLang="zh-CN" b="1" dirty="0" err="1">
                <a:solidFill>
                  <a:srgbClr val="FF3300"/>
                </a:solidFill>
              </a:rPr>
              <a:t>j</a:t>
            </a:r>
            <a:r>
              <a:rPr lang="en-US" altLang="zh-CN" b="1" i="0" baseline="-30000" dirty="0" err="1">
                <a:solidFill>
                  <a:srgbClr val="FF3300"/>
                </a:solidFill>
              </a:rPr>
              <a:t>wt</a:t>
            </a:r>
            <a:r>
              <a:rPr lang="zh-CN" altLang="en-US" b="1" i="0" dirty="0"/>
              <a:t>评定。 </a:t>
            </a:r>
          </a:p>
        </p:txBody>
      </p:sp>
      <p:pic>
        <p:nvPicPr>
          <p:cNvPr id="6152"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9763" y="1547813"/>
            <a:ext cx="5967412" cy="503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78" name="Group 34"/>
          <p:cNvGrpSpPr>
            <a:grpSpLocks/>
          </p:cNvGrpSpPr>
          <p:nvPr/>
        </p:nvGrpSpPr>
        <p:grpSpPr bwMode="auto">
          <a:xfrm>
            <a:off x="1935163" y="5029200"/>
            <a:ext cx="1943100" cy="1014413"/>
            <a:chOff x="2691" y="3168"/>
            <a:chExt cx="1224" cy="639"/>
          </a:xfrm>
        </p:grpSpPr>
        <p:sp>
          <p:nvSpPr>
            <p:cNvPr id="10257" name="Line 32"/>
            <p:cNvSpPr>
              <a:spLocks noChangeShapeType="1"/>
            </p:cNvSpPr>
            <p:nvPr/>
          </p:nvSpPr>
          <p:spPr bwMode="auto">
            <a:xfrm>
              <a:off x="2691" y="3168"/>
              <a:ext cx="522" cy="261"/>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58" name="Line 33"/>
            <p:cNvSpPr>
              <a:spLocks noChangeShapeType="1"/>
            </p:cNvSpPr>
            <p:nvPr/>
          </p:nvSpPr>
          <p:spPr bwMode="auto">
            <a:xfrm>
              <a:off x="3267" y="3492"/>
              <a:ext cx="648" cy="315"/>
            </a:xfrm>
            <a:prstGeom prst="line">
              <a:avLst/>
            </a:prstGeom>
            <a:noFill/>
            <a:ln w="3810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185" name="Group 41"/>
          <p:cNvGrpSpPr>
            <a:grpSpLocks/>
          </p:cNvGrpSpPr>
          <p:nvPr/>
        </p:nvGrpSpPr>
        <p:grpSpPr bwMode="auto">
          <a:xfrm rot="-157916">
            <a:off x="3068638" y="3732213"/>
            <a:ext cx="1949450" cy="273050"/>
            <a:chOff x="1942" y="2352"/>
            <a:chExt cx="1228" cy="172"/>
          </a:xfrm>
        </p:grpSpPr>
        <p:sp>
          <p:nvSpPr>
            <p:cNvPr id="10255" name="Arc 36"/>
            <p:cNvSpPr>
              <a:spLocks/>
            </p:cNvSpPr>
            <p:nvPr/>
          </p:nvSpPr>
          <p:spPr bwMode="auto">
            <a:xfrm>
              <a:off x="1942" y="2352"/>
              <a:ext cx="530" cy="83"/>
            </a:xfrm>
            <a:custGeom>
              <a:avLst/>
              <a:gdLst>
                <a:gd name="T0" fmla="*/ 0 w 19868"/>
                <a:gd name="T1" fmla="*/ 0 h 21600"/>
                <a:gd name="T2" fmla="*/ 0 w 19868"/>
                <a:gd name="T3" fmla="*/ 0 h 21600"/>
                <a:gd name="T4" fmla="*/ 0 w 19868"/>
                <a:gd name="T5" fmla="*/ 0 h 21600"/>
                <a:gd name="T6" fmla="*/ 0 60000 65536"/>
                <a:gd name="T7" fmla="*/ 0 60000 65536"/>
                <a:gd name="T8" fmla="*/ 0 60000 65536"/>
              </a:gdLst>
              <a:ahLst/>
              <a:cxnLst>
                <a:cxn ang="T6">
                  <a:pos x="T0" y="T1"/>
                </a:cxn>
                <a:cxn ang="T7">
                  <a:pos x="T2" y="T3"/>
                </a:cxn>
                <a:cxn ang="T8">
                  <a:pos x="T4" y="T5"/>
                </a:cxn>
              </a:cxnLst>
              <a:rect l="0" t="0" r="r" b="b"/>
              <a:pathLst>
                <a:path w="19868" h="21600" fill="none" extrusionOk="0">
                  <a:moveTo>
                    <a:pt x="-1" y="0"/>
                  </a:moveTo>
                  <a:cubicBezTo>
                    <a:pt x="8653" y="0"/>
                    <a:pt x="16472" y="5165"/>
                    <a:pt x="19867" y="13125"/>
                  </a:cubicBezTo>
                </a:path>
                <a:path w="19868" h="21600" stroke="0" extrusionOk="0">
                  <a:moveTo>
                    <a:pt x="-1" y="0"/>
                  </a:moveTo>
                  <a:cubicBezTo>
                    <a:pt x="8653" y="0"/>
                    <a:pt x="16472" y="5165"/>
                    <a:pt x="19867" y="13125"/>
                  </a:cubicBezTo>
                  <a:lnTo>
                    <a:pt x="0" y="21600"/>
                  </a:lnTo>
                  <a:lnTo>
                    <a:pt x="-1" y="0"/>
                  </a:lnTo>
                  <a:close/>
                </a:path>
              </a:pathLst>
            </a:custGeom>
            <a:noFill/>
            <a:ln w="57150">
              <a:solidFill>
                <a:srgbClr val="FF33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56" name="Arc 37"/>
            <p:cNvSpPr>
              <a:spLocks/>
            </p:cNvSpPr>
            <p:nvPr/>
          </p:nvSpPr>
          <p:spPr bwMode="auto">
            <a:xfrm rot="549601">
              <a:off x="2640" y="2441"/>
              <a:ext cx="530" cy="83"/>
            </a:xfrm>
            <a:custGeom>
              <a:avLst/>
              <a:gdLst>
                <a:gd name="T0" fmla="*/ 0 w 19868"/>
                <a:gd name="T1" fmla="*/ 0 h 21600"/>
                <a:gd name="T2" fmla="*/ 0 w 19868"/>
                <a:gd name="T3" fmla="*/ 0 h 21600"/>
                <a:gd name="T4" fmla="*/ 0 w 19868"/>
                <a:gd name="T5" fmla="*/ 0 h 21600"/>
                <a:gd name="T6" fmla="*/ 0 60000 65536"/>
                <a:gd name="T7" fmla="*/ 0 60000 65536"/>
                <a:gd name="T8" fmla="*/ 0 60000 65536"/>
              </a:gdLst>
              <a:ahLst/>
              <a:cxnLst>
                <a:cxn ang="T6">
                  <a:pos x="T0" y="T1"/>
                </a:cxn>
                <a:cxn ang="T7">
                  <a:pos x="T2" y="T3"/>
                </a:cxn>
                <a:cxn ang="T8">
                  <a:pos x="T4" y="T5"/>
                </a:cxn>
              </a:cxnLst>
              <a:rect l="0" t="0" r="r" b="b"/>
              <a:pathLst>
                <a:path w="19868" h="21600" fill="none" extrusionOk="0">
                  <a:moveTo>
                    <a:pt x="-1" y="0"/>
                  </a:moveTo>
                  <a:cubicBezTo>
                    <a:pt x="8653" y="0"/>
                    <a:pt x="16472" y="5165"/>
                    <a:pt x="19867" y="13125"/>
                  </a:cubicBezTo>
                </a:path>
                <a:path w="19868" h="21600" stroke="0" extrusionOk="0">
                  <a:moveTo>
                    <a:pt x="-1" y="0"/>
                  </a:moveTo>
                  <a:cubicBezTo>
                    <a:pt x="8653" y="0"/>
                    <a:pt x="16472" y="5165"/>
                    <a:pt x="19867" y="13125"/>
                  </a:cubicBezTo>
                  <a:lnTo>
                    <a:pt x="0" y="21600"/>
                  </a:lnTo>
                  <a:lnTo>
                    <a:pt x="-1" y="0"/>
                  </a:lnTo>
                  <a:close/>
                </a:path>
              </a:pathLst>
            </a:custGeom>
            <a:noFill/>
            <a:ln w="57150">
              <a:solidFill>
                <a:srgbClr val="FF3300"/>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84" name="Group 40"/>
          <p:cNvGrpSpPr>
            <a:grpSpLocks/>
          </p:cNvGrpSpPr>
          <p:nvPr/>
        </p:nvGrpSpPr>
        <p:grpSpPr bwMode="auto">
          <a:xfrm>
            <a:off x="3697288" y="2455863"/>
            <a:ext cx="2193925" cy="509587"/>
            <a:chOff x="2329" y="1547"/>
            <a:chExt cx="1382" cy="321"/>
          </a:xfrm>
        </p:grpSpPr>
        <p:sp>
          <p:nvSpPr>
            <p:cNvPr id="10253" name="Line 38"/>
            <p:cNvSpPr>
              <a:spLocks noChangeShapeType="1"/>
            </p:cNvSpPr>
            <p:nvPr/>
          </p:nvSpPr>
          <p:spPr bwMode="auto">
            <a:xfrm>
              <a:off x="2855" y="1679"/>
              <a:ext cx="856" cy="189"/>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54" name="Line 39"/>
            <p:cNvSpPr>
              <a:spLocks noChangeShapeType="1"/>
            </p:cNvSpPr>
            <p:nvPr/>
          </p:nvSpPr>
          <p:spPr bwMode="auto">
            <a:xfrm>
              <a:off x="2329" y="1547"/>
              <a:ext cx="362" cy="9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186" name="AutoShape 42"/>
          <p:cNvSpPr>
            <a:spLocks/>
          </p:cNvSpPr>
          <p:nvPr/>
        </p:nvSpPr>
        <p:spPr bwMode="auto">
          <a:xfrm>
            <a:off x="6243638" y="3370263"/>
            <a:ext cx="1136650" cy="544512"/>
          </a:xfrm>
          <a:prstGeom prst="borderCallout1">
            <a:avLst>
              <a:gd name="adj1" fmla="val 20991"/>
              <a:gd name="adj2" fmla="val -6704"/>
              <a:gd name="adj3" fmla="val 176093"/>
              <a:gd name="adj4" fmla="val -103213"/>
            </a:avLst>
          </a:prstGeom>
          <a:solidFill>
            <a:srgbClr val="FFFFFF"/>
          </a:solidFill>
          <a:ln w="38100">
            <a:solidFill>
              <a:srgbClr val="FF3300"/>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i="0">
                <a:solidFill>
                  <a:srgbClr val="FF3300"/>
                </a:solidFill>
              </a:rPr>
              <a:t>法向</a:t>
            </a:r>
            <a:endParaRPr lang="en-US" altLang="zh-CN" b="1" i="0">
              <a:solidFill>
                <a:srgbClr val="FF3300"/>
              </a:solidFill>
            </a:endParaRPr>
          </a:p>
        </p:txBody>
      </p:sp>
      <p:sp>
        <p:nvSpPr>
          <p:cNvPr id="6187" name="AutoShape 43"/>
          <p:cNvSpPr>
            <a:spLocks noChangeArrowheads="1"/>
          </p:cNvSpPr>
          <p:nvPr/>
        </p:nvSpPr>
        <p:spPr bwMode="auto">
          <a:xfrm>
            <a:off x="3335338" y="4730750"/>
            <a:ext cx="1535112" cy="928688"/>
          </a:xfrm>
          <a:prstGeom prst="wedgeEllipseCallout">
            <a:avLst>
              <a:gd name="adj1" fmla="val -2222"/>
              <a:gd name="adj2" fmla="val -144019"/>
            </a:avLst>
          </a:prstGeom>
          <a:noFill/>
          <a:ln w="3810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i="0">
                <a:solidFill>
                  <a:srgbClr val="FF3300"/>
                </a:solidFill>
              </a:rPr>
              <a:t>非工作齿面</a:t>
            </a:r>
          </a:p>
        </p:txBody>
      </p:sp>
      <p:graphicFrame>
        <p:nvGraphicFramePr>
          <p:cNvPr id="6188" name="Object 44"/>
          <p:cNvGraphicFramePr>
            <a:graphicFrameLocks noChangeAspect="1"/>
          </p:cNvGraphicFramePr>
          <p:nvPr>
            <p:extLst>
              <p:ext uri="{D42A27DB-BD31-4B8C-83A1-F6EECF244321}">
                <p14:modId xmlns:p14="http://schemas.microsoft.com/office/powerpoint/2010/main" val="4215483061"/>
              </p:ext>
            </p:extLst>
          </p:nvPr>
        </p:nvGraphicFramePr>
        <p:xfrm>
          <a:off x="5299969" y="1697091"/>
          <a:ext cx="2368550" cy="592138"/>
        </p:xfrm>
        <a:graphic>
          <a:graphicData uri="http://schemas.openxmlformats.org/presentationml/2006/ole">
            <mc:AlternateContent xmlns:mc="http://schemas.openxmlformats.org/markup-compatibility/2006">
              <mc:Choice xmlns:v="urn:schemas-microsoft-com:vml" Requires="v">
                <p:oleObj spid="_x0000_s10277" name="公式" r:id="rId4" imgW="914400" imgH="228600" progId="Equation.3">
                  <p:embed/>
                </p:oleObj>
              </mc:Choice>
              <mc:Fallback>
                <p:oleObj name="公式" r:id="rId4" imgW="914400" imgH="228600" progId="Equation.3">
                  <p:embed/>
                  <p:pic>
                    <p:nvPicPr>
                      <p:cNvPr id="0" name="Object 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9969" y="1697091"/>
                        <a:ext cx="2368550" cy="592138"/>
                      </a:xfrm>
                      <a:prstGeom prst="rect">
                        <a:avLst/>
                      </a:prstGeom>
                      <a:solidFill>
                        <a:srgbClr val="FFCC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51">
                                            <p:txEl>
                                              <p:pRg st="0" end="0"/>
                                            </p:txEl>
                                          </p:spTgt>
                                        </p:tgtEl>
                                        <p:attrNameLst>
                                          <p:attrName>style.visibility</p:attrName>
                                        </p:attrNameLst>
                                      </p:cBhvr>
                                      <p:to>
                                        <p:strVal val="visible"/>
                                      </p:to>
                                    </p:set>
                                    <p:animEffect transition="in" filter="wipe(left)">
                                      <p:cBhvr>
                                        <p:cTn id="7" dur="500"/>
                                        <p:tgtEl>
                                          <p:spTgt spid="61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6152"/>
                                        </p:tgtEl>
                                        <p:attrNameLst>
                                          <p:attrName>style.visibility</p:attrName>
                                        </p:attrNameLst>
                                      </p:cBhvr>
                                      <p:to>
                                        <p:strVal val="visible"/>
                                      </p:to>
                                    </p:set>
                                    <p:anim calcmode="lin" valueType="num">
                                      <p:cBhvr additive="base">
                                        <p:cTn id="12" dur="500" fill="hold"/>
                                        <p:tgtEl>
                                          <p:spTgt spid="6152"/>
                                        </p:tgtEl>
                                        <p:attrNameLst>
                                          <p:attrName>ppt_x</p:attrName>
                                        </p:attrNameLst>
                                      </p:cBhvr>
                                      <p:tavLst>
                                        <p:tav tm="0">
                                          <p:val>
                                            <p:strVal val="0-#ppt_w/2"/>
                                          </p:val>
                                        </p:tav>
                                        <p:tav tm="100000">
                                          <p:val>
                                            <p:strVal val="#ppt_x"/>
                                          </p:val>
                                        </p:tav>
                                      </p:tavLst>
                                    </p:anim>
                                    <p:anim calcmode="lin" valueType="num">
                                      <p:cBhvr additive="base">
                                        <p:cTn id="13"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153"/>
                                        </p:tgtEl>
                                        <p:attrNameLst>
                                          <p:attrName>style.visibility</p:attrName>
                                        </p:attrNameLst>
                                      </p:cBhvr>
                                      <p:to>
                                        <p:strVal val="visible"/>
                                      </p:to>
                                    </p:set>
                                    <p:animEffect transition="in" filter="wipe(left)">
                                      <p:cBhvr>
                                        <p:cTn id="18" dur="300"/>
                                        <p:tgtEl>
                                          <p:spTgt spid="615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4" fill="hold" grpId="0" nodeType="clickEffect">
                                  <p:stCondLst>
                                    <p:cond delay="0"/>
                                  </p:stCondLst>
                                  <p:childTnLst>
                                    <p:set>
                                      <p:cBhvr>
                                        <p:cTn id="22" dur="1" fill="hold">
                                          <p:stCondLst>
                                            <p:cond delay="0"/>
                                          </p:stCondLst>
                                        </p:cTn>
                                        <p:tgtEl>
                                          <p:spTgt spid="6187"/>
                                        </p:tgtEl>
                                        <p:attrNameLst>
                                          <p:attrName>style.visibility</p:attrName>
                                        </p:attrNameLst>
                                      </p:cBhvr>
                                      <p:to>
                                        <p:strVal val="visible"/>
                                      </p:to>
                                    </p:set>
                                    <p:anim calcmode="lin" valueType="num">
                                      <p:cBhvr>
                                        <p:cTn id="23" dur="500" fill="hold"/>
                                        <p:tgtEl>
                                          <p:spTgt spid="6187"/>
                                        </p:tgtEl>
                                        <p:attrNameLst>
                                          <p:attrName>ppt_x</p:attrName>
                                        </p:attrNameLst>
                                      </p:cBhvr>
                                      <p:tavLst>
                                        <p:tav tm="0">
                                          <p:val>
                                            <p:strVal val="#ppt_x"/>
                                          </p:val>
                                        </p:tav>
                                        <p:tav tm="100000">
                                          <p:val>
                                            <p:strVal val="#ppt_x"/>
                                          </p:val>
                                        </p:tav>
                                      </p:tavLst>
                                    </p:anim>
                                    <p:anim calcmode="lin" valueType="num">
                                      <p:cBhvr>
                                        <p:cTn id="24" dur="500" fill="hold"/>
                                        <p:tgtEl>
                                          <p:spTgt spid="6187"/>
                                        </p:tgtEl>
                                        <p:attrNameLst>
                                          <p:attrName>ppt_y</p:attrName>
                                        </p:attrNameLst>
                                      </p:cBhvr>
                                      <p:tavLst>
                                        <p:tav tm="0">
                                          <p:val>
                                            <p:strVal val="#ppt_y+#ppt_h/2"/>
                                          </p:val>
                                        </p:tav>
                                        <p:tav tm="100000">
                                          <p:val>
                                            <p:strVal val="#ppt_y"/>
                                          </p:val>
                                        </p:tav>
                                      </p:tavLst>
                                    </p:anim>
                                    <p:anim calcmode="lin" valueType="num">
                                      <p:cBhvr>
                                        <p:cTn id="25" dur="500" fill="hold"/>
                                        <p:tgtEl>
                                          <p:spTgt spid="6187"/>
                                        </p:tgtEl>
                                        <p:attrNameLst>
                                          <p:attrName>ppt_w</p:attrName>
                                        </p:attrNameLst>
                                      </p:cBhvr>
                                      <p:tavLst>
                                        <p:tav tm="0">
                                          <p:val>
                                            <p:strVal val="#ppt_w"/>
                                          </p:val>
                                        </p:tav>
                                        <p:tav tm="100000">
                                          <p:val>
                                            <p:strVal val="#ppt_w"/>
                                          </p:val>
                                        </p:tav>
                                      </p:tavLst>
                                    </p:anim>
                                    <p:anim calcmode="lin" valueType="num">
                                      <p:cBhvr>
                                        <p:cTn id="26" dur="500" fill="hold"/>
                                        <p:tgtEl>
                                          <p:spTgt spid="6187"/>
                                        </p:tgtEl>
                                        <p:attrNameLst>
                                          <p:attrName>ppt_h</p:attrName>
                                        </p:attrNameLst>
                                      </p:cBhvr>
                                      <p:tavLst>
                                        <p:tav tm="0">
                                          <p:val>
                                            <p:fltVal val="0"/>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6156"/>
                                        </p:tgtEl>
                                        <p:attrNameLst>
                                          <p:attrName>style.visibility</p:attrName>
                                        </p:attrNameLst>
                                      </p:cBhvr>
                                      <p:to>
                                        <p:strVal val="visible"/>
                                      </p:to>
                                    </p:set>
                                    <p:animEffect transition="in" filter="wipe(left)">
                                      <p:cBhvr>
                                        <p:cTn id="31" dur="300"/>
                                        <p:tgtEl>
                                          <p:spTgt spid="615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6" presetClass="entr" presetSubtype="42" fill="hold" grpId="0" nodeType="clickEffect">
                                  <p:stCondLst>
                                    <p:cond delay="0"/>
                                  </p:stCondLst>
                                  <p:childTnLst>
                                    <p:set>
                                      <p:cBhvr>
                                        <p:cTn id="35" dur="1" fill="hold">
                                          <p:stCondLst>
                                            <p:cond delay="0"/>
                                          </p:stCondLst>
                                        </p:cTn>
                                        <p:tgtEl>
                                          <p:spTgt spid="6186"/>
                                        </p:tgtEl>
                                        <p:attrNameLst>
                                          <p:attrName>style.visibility</p:attrName>
                                        </p:attrNameLst>
                                      </p:cBhvr>
                                      <p:to>
                                        <p:strVal val="visible"/>
                                      </p:to>
                                    </p:set>
                                    <p:animEffect transition="in" filter="barn(outHorizontal)">
                                      <p:cBhvr>
                                        <p:cTn id="36" dur="500"/>
                                        <p:tgtEl>
                                          <p:spTgt spid="618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6" presetClass="entr" presetSubtype="42" fill="hold" nodeType="clickEffect">
                                  <p:stCondLst>
                                    <p:cond delay="0"/>
                                  </p:stCondLst>
                                  <p:childTnLst>
                                    <p:set>
                                      <p:cBhvr>
                                        <p:cTn id="40" dur="1" fill="hold">
                                          <p:stCondLst>
                                            <p:cond delay="0"/>
                                          </p:stCondLst>
                                        </p:cTn>
                                        <p:tgtEl>
                                          <p:spTgt spid="6178"/>
                                        </p:tgtEl>
                                        <p:attrNameLst>
                                          <p:attrName>style.visibility</p:attrName>
                                        </p:attrNameLst>
                                      </p:cBhvr>
                                      <p:to>
                                        <p:strVal val="visible"/>
                                      </p:to>
                                    </p:set>
                                    <p:animEffect transition="in" filter="barn(outHorizontal)">
                                      <p:cBhvr>
                                        <p:cTn id="41" dur="500"/>
                                        <p:tgtEl>
                                          <p:spTgt spid="617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6" presetClass="entr" presetSubtype="42" fill="hold" nodeType="clickEffect">
                                  <p:stCondLst>
                                    <p:cond delay="0"/>
                                  </p:stCondLst>
                                  <p:childTnLst>
                                    <p:set>
                                      <p:cBhvr>
                                        <p:cTn id="45" dur="1" fill="hold">
                                          <p:stCondLst>
                                            <p:cond delay="0"/>
                                          </p:stCondLst>
                                        </p:cTn>
                                        <p:tgtEl>
                                          <p:spTgt spid="6185"/>
                                        </p:tgtEl>
                                        <p:attrNameLst>
                                          <p:attrName>style.visibility</p:attrName>
                                        </p:attrNameLst>
                                      </p:cBhvr>
                                      <p:to>
                                        <p:strVal val="visible"/>
                                      </p:to>
                                    </p:set>
                                    <p:animEffect transition="in" filter="barn(outHorizontal)">
                                      <p:cBhvr>
                                        <p:cTn id="46" dur="500"/>
                                        <p:tgtEl>
                                          <p:spTgt spid="618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6" presetClass="entr" presetSubtype="42" fill="hold" nodeType="clickEffect">
                                  <p:stCondLst>
                                    <p:cond delay="0"/>
                                  </p:stCondLst>
                                  <p:childTnLst>
                                    <p:set>
                                      <p:cBhvr>
                                        <p:cTn id="50" dur="1" fill="hold">
                                          <p:stCondLst>
                                            <p:cond delay="0"/>
                                          </p:stCondLst>
                                        </p:cTn>
                                        <p:tgtEl>
                                          <p:spTgt spid="6184"/>
                                        </p:tgtEl>
                                        <p:attrNameLst>
                                          <p:attrName>style.visibility</p:attrName>
                                        </p:attrNameLst>
                                      </p:cBhvr>
                                      <p:to>
                                        <p:strVal val="visible"/>
                                      </p:to>
                                    </p:set>
                                    <p:animEffect transition="in" filter="barn(outHorizontal)">
                                      <p:cBhvr>
                                        <p:cTn id="51" dur="500"/>
                                        <p:tgtEl>
                                          <p:spTgt spid="618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nodeType="clickEffect">
                                  <p:stCondLst>
                                    <p:cond delay="0"/>
                                  </p:stCondLst>
                                  <p:childTnLst>
                                    <p:set>
                                      <p:cBhvr>
                                        <p:cTn id="55" dur="1" fill="hold">
                                          <p:stCondLst>
                                            <p:cond delay="0"/>
                                          </p:stCondLst>
                                        </p:cTn>
                                        <p:tgtEl>
                                          <p:spTgt spid="6188"/>
                                        </p:tgtEl>
                                        <p:attrNameLst>
                                          <p:attrName>style.visibility</p:attrName>
                                        </p:attrNameLst>
                                      </p:cBhvr>
                                      <p:to>
                                        <p:strVal val="visible"/>
                                      </p:to>
                                    </p:set>
                                    <p:animEffect transition="in" filter="wipe(left)">
                                      <p:cBhvr>
                                        <p:cTn id="56" dur="2000"/>
                                        <p:tgtEl>
                                          <p:spTgt spid="6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uild="p" autoUpdateAnimBg="0"/>
      <p:bldP spid="6153" grpId="0" autoUpdateAnimBg="0"/>
      <p:bldP spid="6156" grpId="0" autoUpdateAnimBg="0"/>
      <p:bldP spid="6186" grpId="0" animBg="1" autoUpdateAnimBg="0"/>
      <p:bldP spid="6187" grpId="0" animBg="1" autoUpdateAnimBg="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1"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1"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4556</TotalTime>
  <Words>2357</Words>
  <Application>Microsoft Office PowerPoint</Application>
  <PresentationFormat>全屏显示(4:3)</PresentationFormat>
  <Paragraphs>281</Paragraphs>
  <Slides>35</Slides>
  <Notes>1</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35</vt:i4>
      </vt:variant>
    </vt:vector>
  </HeadingPairs>
  <TitlesOfParts>
    <vt:vector size="40" baseType="lpstr">
      <vt:lpstr>默认设计模板</vt:lpstr>
      <vt:lpstr>公式</vt:lpstr>
      <vt:lpstr>Equation</vt:lpstr>
      <vt:lpstr>图像文档</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212</cp:revision>
  <dcterms:created xsi:type="dcterms:W3CDTF">1601-01-01T00:00:00Z</dcterms:created>
  <dcterms:modified xsi:type="dcterms:W3CDTF">2018-11-17T08:03:17Z</dcterms:modified>
</cp:coreProperties>
</file>