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sldIdLst>
    <p:sldId id="256" r:id="rId2"/>
    <p:sldId id="324" r:id="rId3"/>
    <p:sldId id="344" r:id="rId4"/>
    <p:sldId id="325" r:id="rId5"/>
    <p:sldId id="289" r:id="rId6"/>
    <p:sldId id="257" r:id="rId7"/>
    <p:sldId id="258" r:id="rId8"/>
    <p:sldId id="259" r:id="rId9"/>
    <p:sldId id="290" r:id="rId10"/>
    <p:sldId id="260" r:id="rId11"/>
    <p:sldId id="261" r:id="rId12"/>
    <p:sldId id="304" r:id="rId13"/>
    <p:sldId id="291" r:id="rId14"/>
    <p:sldId id="263" r:id="rId15"/>
    <p:sldId id="326" r:id="rId16"/>
    <p:sldId id="264" r:id="rId17"/>
    <p:sldId id="265" r:id="rId18"/>
    <p:sldId id="266" r:id="rId19"/>
    <p:sldId id="292" r:id="rId20"/>
    <p:sldId id="270" r:id="rId21"/>
    <p:sldId id="293" r:id="rId22"/>
    <p:sldId id="271" r:id="rId23"/>
    <p:sldId id="321" r:id="rId24"/>
    <p:sldId id="322" r:id="rId25"/>
    <p:sldId id="323" r:id="rId26"/>
    <p:sldId id="316" r:id="rId27"/>
    <p:sldId id="317" r:id="rId28"/>
    <p:sldId id="312" r:id="rId29"/>
    <p:sldId id="313" r:id="rId30"/>
    <p:sldId id="345" r:id="rId31"/>
    <p:sldId id="314" r:id="rId32"/>
    <p:sldId id="318" r:id="rId33"/>
    <p:sldId id="319" r:id="rId34"/>
    <p:sldId id="320" r:id="rId35"/>
    <p:sldId id="346" r:id="rId36"/>
    <p:sldId id="347" r:id="rId37"/>
    <p:sldId id="348" r:id="rId38"/>
    <p:sldId id="349" r:id="rId39"/>
    <p:sldId id="350" r:id="rId40"/>
    <p:sldId id="351" r:id="rId41"/>
    <p:sldId id="352" r:id="rId42"/>
    <p:sldId id="356" r:id="rId43"/>
    <p:sldId id="353" r:id="rId44"/>
    <p:sldId id="354" r:id="rId45"/>
    <p:sldId id="355" r:id="rId46"/>
    <p:sldId id="272" r:id="rId47"/>
    <p:sldId id="294" r:id="rId48"/>
    <p:sldId id="273" r:id="rId49"/>
    <p:sldId id="315" r:id="rId50"/>
    <p:sldId id="274" r:id="rId51"/>
    <p:sldId id="275" r:id="rId52"/>
    <p:sldId id="296" r:id="rId53"/>
    <p:sldId id="295" r:id="rId54"/>
    <p:sldId id="360" r:id="rId55"/>
    <p:sldId id="297" r:id="rId56"/>
    <p:sldId id="361" r:id="rId57"/>
    <p:sldId id="298" r:id="rId58"/>
    <p:sldId id="299" r:id="rId59"/>
    <p:sldId id="300" r:id="rId60"/>
    <p:sldId id="308" r:id="rId61"/>
    <p:sldId id="328" r:id="rId62"/>
    <p:sldId id="329" r:id="rId63"/>
    <p:sldId id="330" r:id="rId64"/>
    <p:sldId id="331" r:id="rId65"/>
    <p:sldId id="332" r:id="rId66"/>
    <p:sldId id="333" r:id="rId67"/>
    <p:sldId id="334" r:id="rId68"/>
    <p:sldId id="335" r:id="rId69"/>
    <p:sldId id="280" r:id="rId70"/>
    <p:sldId id="301" r:id="rId71"/>
    <p:sldId id="336" r:id="rId72"/>
    <p:sldId id="303" r:id="rId73"/>
    <p:sldId id="337" r:id="rId74"/>
    <p:sldId id="338" r:id="rId75"/>
    <p:sldId id="362" r:id="rId76"/>
    <p:sldId id="339" r:id="rId77"/>
    <p:sldId id="340" r:id="rId78"/>
    <p:sldId id="341" r:id="rId79"/>
    <p:sldId id="342" r:id="rId80"/>
    <p:sldId id="343" r:id="rId81"/>
    <p:sldId id="327" r:id="rId82"/>
    <p:sldId id="278" r:id="rId83"/>
    <p:sldId id="281" r:id="rId84"/>
    <p:sldId id="282" r:id="rId85"/>
    <p:sldId id="357" r:id="rId86"/>
    <p:sldId id="358" r:id="rId87"/>
    <p:sldId id="359" r:id="rId88"/>
    <p:sldId id="283" r:id="rId89"/>
    <p:sldId id="284" r:id="rId90"/>
    <p:sldId id="305" r:id="rId91"/>
    <p:sldId id="306" r:id="rId92"/>
    <p:sldId id="307" r:id="rId93"/>
    <p:sldId id="287" r:id="rId94"/>
    <p:sldId id="288" r:id="rId95"/>
  </p:sldIdLst>
  <p:sldSz cx="12961938" cy="9361488"/>
  <p:notesSz cx="6858000" cy="9144000"/>
  <p:custShowLst>
    <p:custShow name="自定义放映1" id="0">
      <p:sldLst>
        <p:sld r:id="rId11"/>
      </p:sldLst>
    </p:custShow>
  </p:custShowLst>
  <p:defaultTextStyle>
    <a:defPPr>
      <a:defRPr lang="zh-CN"/>
    </a:defPPr>
    <a:lvl1pPr algn="l" rtl="0" fontAlgn="base">
      <a:spcBef>
        <a:spcPct val="0"/>
      </a:spcBef>
      <a:spcAft>
        <a:spcPct val="0"/>
      </a:spcAft>
      <a:defRPr kumimoji="1" sz="2600" kern="1200">
        <a:solidFill>
          <a:schemeClr val="tx1"/>
        </a:solidFill>
        <a:latin typeface="Times New Roman" pitchFamily="18" charset="0"/>
        <a:ea typeface="宋体" pitchFamily="2" charset="-122"/>
        <a:cs typeface="+mn-cs"/>
      </a:defRPr>
    </a:lvl1pPr>
    <a:lvl2pPr marL="494233" algn="l" rtl="0" fontAlgn="base">
      <a:spcBef>
        <a:spcPct val="0"/>
      </a:spcBef>
      <a:spcAft>
        <a:spcPct val="0"/>
      </a:spcAft>
      <a:defRPr kumimoji="1" sz="2600" kern="1200">
        <a:solidFill>
          <a:schemeClr val="tx1"/>
        </a:solidFill>
        <a:latin typeface="Times New Roman" pitchFamily="18" charset="0"/>
        <a:ea typeface="宋体" pitchFamily="2" charset="-122"/>
        <a:cs typeface="+mn-cs"/>
      </a:defRPr>
    </a:lvl2pPr>
    <a:lvl3pPr marL="988466" algn="l" rtl="0" fontAlgn="base">
      <a:spcBef>
        <a:spcPct val="0"/>
      </a:spcBef>
      <a:spcAft>
        <a:spcPct val="0"/>
      </a:spcAft>
      <a:defRPr kumimoji="1" sz="2600" kern="1200">
        <a:solidFill>
          <a:schemeClr val="tx1"/>
        </a:solidFill>
        <a:latin typeface="Times New Roman" pitchFamily="18" charset="0"/>
        <a:ea typeface="宋体" pitchFamily="2" charset="-122"/>
        <a:cs typeface="+mn-cs"/>
      </a:defRPr>
    </a:lvl3pPr>
    <a:lvl4pPr marL="1482700" algn="l" rtl="0" fontAlgn="base">
      <a:spcBef>
        <a:spcPct val="0"/>
      </a:spcBef>
      <a:spcAft>
        <a:spcPct val="0"/>
      </a:spcAft>
      <a:defRPr kumimoji="1" sz="2600" kern="1200">
        <a:solidFill>
          <a:schemeClr val="tx1"/>
        </a:solidFill>
        <a:latin typeface="Times New Roman" pitchFamily="18" charset="0"/>
        <a:ea typeface="宋体" pitchFamily="2" charset="-122"/>
        <a:cs typeface="+mn-cs"/>
      </a:defRPr>
    </a:lvl4pPr>
    <a:lvl5pPr marL="1976933" algn="l" rtl="0" fontAlgn="base">
      <a:spcBef>
        <a:spcPct val="0"/>
      </a:spcBef>
      <a:spcAft>
        <a:spcPct val="0"/>
      </a:spcAft>
      <a:defRPr kumimoji="1" sz="2600" kern="1200">
        <a:solidFill>
          <a:schemeClr val="tx1"/>
        </a:solidFill>
        <a:latin typeface="Times New Roman" pitchFamily="18" charset="0"/>
        <a:ea typeface="宋体" pitchFamily="2" charset="-122"/>
        <a:cs typeface="+mn-cs"/>
      </a:defRPr>
    </a:lvl5pPr>
    <a:lvl6pPr marL="2471166" algn="l" defTabSz="988466" rtl="0" eaLnBrk="1" latinLnBrk="0" hangingPunct="1">
      <a:defRPr kumimoji="1" sz="2600" kern="1200">
        <a:solidFill>
          <a:schemeClr val="tx1"/>
        </a:solidFill>
        <a:latin typeface="Times New Roman" pitchFamily="18" charset="0"/>
        <a:ea typeface="宋体" pitchFamily="2" charset="-122"/>
        <a:cs typeface="+mn-cs"/>
      </a:defRPr>
    </a:lvl6pPr>
    <a:lvl7pPr marL="2965399" algn="l" defTabSz="988466" rtl="0" eaLnBrk="1" latinLnBrk="0" hangingPunct="1">
      <a:defRPr kumimoji="1" sz="2600" kern="1200">
        <a:solidFill>
          <a:schemeClr val="tx1"/>
        </a:solidFill>
        <a:latin typeface="Times New Roman" pitchFamily="18" charset="0"/>
        <a:ea typeface="宋体" pitchFamily="2" charset="-122"/>
        <a:cs typeface="+mn-cs"/>
      </a:defRPr>
    </a:lvl7pPr>
    <a:lvl8pPr marL="3459632" algn="l" defTabSz="988466" rtl="0" eaLnBrk="1" latinLnBrk="0" hangingPunct="1">
      <a:defRPr kumimoji="1" sz="2600" kern="1200">
        <a:solidFill>
          <a:schemeClr val="tx1"/>
        </a:solidFill>
        <a:latin typeface="Times New Roman" pitchFamily="18" charset="0"/>
        <a:ea typeface="宋体" pitchFamily="2" charset="-122"/>
        <a:cs typeface="+mn-cs"/>
      </a:defRPr>
    </a:lvl8pPr>
    <a:lvl9pPr marL="3953866" algn="l" defTabSz="988466" rtl="0" eaLnBrk="1" latinLnBrk="0" hangingPunct="1">
      <a:defRPr kumimoji="1" sz="26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FF66"/>
    <a:srgbClr val="CCFFCC"/>
    <a:srgbClr val="00FFFF"/>
    <a:srgbClr val="FF0000"/>
    <a:srgbClr val="00CCFF"/>
    <a:srgbClr val="FFCC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0" autoAdjust="0"/>
    <p:restoredTop sz="94553" autoAdjust="0"/>
  </p:normalViewPr>
  <p:slideViewPr>
    <p:cSldViewPr snapToGrid="0">
      <p:cViewPr>
        <p:scale>
          <a:sx n="50" d="100"/>
          <a:sy n="50" d="100"/>
        </p:scale>
        <p:origin x="-3018" y="-942"/>
      </p:cViewPr>
      <p:guideLst>
        <p:guide orient="horz" pos="2949"/>
        <p:guide pos="408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11.wmf"/><Relationship Id="rId1" Type="http://schemas.openxmlformats.org/officeDocument/2006/relationships/image" Target="../media/image11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14.wmf"/><Relationship Id="rId1" Type="http://schemas.openxmlformats.org/officeDocument/2006/relationships/image" Target="../media/image11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20.wmf"/><Relationship Id="rId1" Type="http://schemas.openxmlformats.org/officeDocument/2006/relationships/image" Target="../media/image119.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24.wmf"/><Relationship Id="rId1" Type="http://schemas.openxmlformats.org/officeDocument/2006/relationships/image" Target="../media/image12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2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3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36.wmf"/><Relationship Id="rId2" Type="http://schemas.openxmlformats.org/officeDocument/2006/relationships/image" Target="../media/image135.wmf"/><Relationship Id="rId1" Type="http://schemas.openxmlformats.org/officeDocument/2006/relationships/image" Target="../media/image134.wmf"/><Relationship Id="rId4" Type="http://schemas.openxmlformats.org/officeDocument/2006/relationships/image" Target="../media/image13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41.wmf"/><Relationship Id="rId2" Type="http://schemas.openxmlformats.org/officeDocument/2006/relationships/image" Target="../media/image140.wmf"/><Relationship Id="rId1" Type="http://schemas.openxmlformats.org/officeDocument/2006/relationships/image" Target="../media/image139.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45.wmf"/><Relationship Id="rId7" Type="http://schemas.openxmlformats.org/officeDocument/2006/relationships/image" Target="../media/image149.wmf"/><Relationship Id="rId2" Type="http://schemas.openxmlformats.org/officeDocument/2006/relationships/image" Target="../media/image144.wmf"/><Relationship Id="rId1" Type="http://schemas.openxmlformats.org/officeDocument/2006/relationships/image" Target="../media/image143.wmf"/><Relationship Id="rId6" Type="http://schemas.openxmlformats.org/officeDocument/2006/relationships/image" Target="../media/image148.wmf"/><Relationship Id="rId5" Type="http://schemas.openxmlformats.org/officeDocument/2006/relationships/image" Target="../media/image147.wmf"/><Relationship Id="rId4" Type="http://schemas.openxmlformats.org/officeDocument/2006/relationships/image" Target="../media/image14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54.wmf"/><Relationship Id="rId7" Type="http://schemas.openxmlformats.org/officeDocument/2006/relationships/image" Target="../media/image158.wmf"/><Relationship Id="rId2" Type="http://schemas.openxmlformats.org/officeDocument/2006/relationships/image" Target="../media/image153.wmf"/><Relationship Id="rId1" Type="http://schemas.openxmlformats.org/officeDocument/2006/relationships/image" Target="../media/image152.wmf"/><Relationship Id="rId6" Type="http://schemas.openxmlformats.org/officeDocument/2006/relationships/image" Target="../media/image157.wmf"/><Relationship Id="rId5" Type="http://schemas.openxmlformats.org/officeDocument/2006/relationships/image" Target="../media/image156.wmf"/><Relationship Id="rId4" Type="http://schemas.openxmlformats.org/officeDocument/2006/relationships/image" Target="../media/image155.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66.wmf"/><Relationship Id="rId3" Type="http://schemas.openxmlformats.org/officeDocument/2006/relationships/image" Target="../media/image161.wmf"/><Relationship Id="rId7" Type="http://schemas.openxmlformats.org/officeDocument/2006/relationships/image" Target="../media/image165.wmf"/><Relationship Id="rId2" Type="http://schemas.openxmlformats.org/officeDocument/2006/relationships/image" Target="../media/image160.wmf"/><Relationship Id="rId1" Type="http://schemas.openxmlformats.org/officeDocument/2006/relationships/image" Target="../media/image159.wmf"/><Relationship Id="rId6" Type="http://schemas.openxmlformats.org/officeDocument/2006/relationships/image" Target="../media/image164.wmf"/><Relationship Id="rId5" Type="http://schemas.openxmlformats.org/officeDocument/2006/relationships/image" Target="../media/image163.wmf"/><Relationship Id="rId4" Type="http://schemas.openxmlformats.org/officeDocument/2006/relationships/image" Target="../media/image162.wmf"/><Relationship Id="rId9" Type="http://schemas.openxmlformats.org/officeDocument/2006/relationships/image" Target="../media/image16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image" Target="../media/image7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 Id="rId5" Type="http://schemas.openxmlformats.org/officeDocument/2006/relationships/image" Target="../media/image87.wmf"/><Relationship Id="rId4" Type="http://schemas.openxmlformats.org/officeDocument/2006/relationships/image" Target="../media/image8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image" Target="../media/image93.wmf"/><Relationship Id="rId1" Type="http://schemas.openxmlformats.org/officeDocument/2006/relationships/image" Target="../media/image9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image" Target="../media/image9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image" Target="../media/image103.wmf"/><Relationship Id="rId1" Type="http://schemas.openxmlformats.org/officeDocument/2006/relationships/image" Target="../media/image102.wmf"/><Relationship Id="rId5" Type="http://schemas.openxmlformats.org/officeDocument/2006/relationships/image" Target="../media/image106.wmf"/><Relationship Id="rId4" Type="http://schemas.openxmlformats.org/officeDocument/2006/relationships/image" Target="../media/image10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image" Target="../media/image10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2457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95236" name="Rectangle 4"/>
          <p:cNvSpPr>
            <a:spLocks noGrp="1" noRot="1" noChangeAspect="1" noChangeArrowheads="1" noTextEdit="1"/>
          </p:cNvSpPr>
          <p:nvPr>
            <p:ph type="sldImg" idx="2"/>
          </p:nvPr>
        </p:nvSpPr>
        <p:spPr bwMode="auto">
          <a:xfrm>
            <a:off x="1055688" y="685800"/>
            <a:ext cx="4746625"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458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458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2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AC441EA6-81C6-4C68-9A75-9335451128B7}" type="slidenum">
              <a:rPr lang="en-US" altLang="zh-CN"/>
              <a:pPr>
                <a:defRPr/>
              </a:pPr>
              <a:t>‹#›</a:t>
            </a:fld>
            <a:endParaRPr lang="en-US" altLang="zh-CN"/>
          </a:p>
        </p:txBody>
      </p:sp>
    </p:spTree>
    <p:extLst>
      <p:ext uri="{BB962C8B-B14F-4D97-AF65-F5344CB8AC3E}">
        <p14:creationId xmlns:p14="http://schemas.microsoft.com/office/powerpoint/2010/main" val="2002403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300" kern="1200">
        <a:solidFill>
          <a:schemeClr val="tx1"/>
        </a:solidFill>
        <a:latin typeface="Times New Roman" pitchFamily="18" charset="0"/>
        <a:ea typeface="宋体" pitchFamily="2" charset="-122"/>
        <a:cs typeface="+mn-cs"/>
      </a:defRPr>
    </a:lvl1pPr>
    <a:lvl2pPr marL="494233" algn="l" rtl="0" eaLnBrk="0" fontAlgn="base" hangingPunct="0">
      <a:spcBef>
        <a:spcPct val="30000"/>
      </a:spcBef>
      <a:spcAft>
        <a:spcPct val="0"/>
      </a:spcAft>
      <a:defRPr kumimoji="1" sz="1300" kern="1200">
        <a:solidFill>
          <a:schemeClr val="tx1"/>
        </a:solidFill>
        <a:latin typeface="Times New Roman" pitchFamily="18" charset="0"/>
        <a:ea typeface="宋体" pitchFamily="2" charset="-122"/>
        <a:cs typeface="+mn-cs"/>
      </a:defRPr>
    </a:lvl2pPr>
    <a:lvl3pPr marL="988466" algn="l" rtl="0" eaLnBrk="0" fontAlgn="base" hangingPunct="0">
      <a:spcBef>
        <a:spcPct val="30000"/>
      </a:spcBef>
      <a:spcAft>
        <a:spcPct val="0"/>
      </a:spcAft>
      <a:defRPr kumimoji="1" sz="1300" kern="1200">
        <a:solidFill>
          <a:schemeClr val="tx1"/>
        </a:solidFill>
        <a:latin typeface="Times New Roman" pitchFamily="18" charset="0"/>
        <a:ea typeface="宋体" pitchFamily="2" charset="-122"/>
        <a:cs typeface="+mn-cs"/>
      </a:defRPr>
    </a:lvl3pPr>
    <a:lvl4pPr marL="1482700" algn="l" rtl="0" eaLnBrk="0" fontAlgn="base" hangingPunct="0">
      <a:spcBef>
        <a:spcPct val="30000"/>
      </a:spcBef>
      <a:spcAft>
        <a:spcPct val="0"/>
      </a:spcAft>
      <a:defRPr kumimoji="1" sz="1300" kern="1200">
        <a:solidFill>
          <a:schemeClr val="tx1"/>
        </a:solidFill>
        <a:latin typeface="Times New Roman" pitchFamily="18" charset="0"/>
        <a:ea typeface="宋体" pitchFamily="2" charset="-122"/>
        <a:cs typeface="+mn-cs"/>
      </a:defRPr>
    </a:lvl4pPr>
    <a:lvl5pPr marL="1976933" algn="l" rtl="0" eaLnBrk="0" fontAlgn="base" hangingPunct="0">
      <a:spcBef>
        <a:spcPct val="30000"/>
      </a:spcBef>
      <a:spcAft>
        <a:spcPct val="0"/>
      </a:spcAft>
      <a:defRPr kumimoji="1" sz="1300" kern="1200">
        <a:solidFill>
          <a:schemeClr val="tx1"/>
        </a:solidFill>
        <a:latin typeface="Times New Roman" pitchFamily="18" charset="0"/>
        <a:ea typeface="宋体" pitchFamily="2" charset="-122"/>
        <a:cs typeface="+mn-cs"/>
      </a:defRPr>
    </a:lvl5pPr>
    <a:lvl6pPr marL="2471166" algn="l" defTabSz="988466" rtl="0" eaLnBrk="1" latinLnBrk="0" hangingPunct="1">
      <a:defRPr sz="1300" kern="1200">
        <a:solidFill>
          <a:schemeClr val="tx1"/>
        </a:solidFill>
        <a:latin typeface="+mn-lt"/>
        <a:ea typeface="+mn-ea"/>
        <a:cs typeface="+mn-cs"/>
      </a:defRPr>
    </a:lvl6pPr>
    <a:lvl7pPr marL="2965399" algn="l" defTabSz="988466" rtl="0" eaLnBrk="1" latinLnBrk="0" hangingPunct="1">
      <a:defRPr sz="1300" kern="1200">
        <a:solidFill>
          <a:schemeClr val="tx1"/>
        </a:solidFill>
        <a:latin typeface="+mn-lt"/>
        <a:ea typeface="+mn-ea"/>
        <a:cs typeface="+mn-cs"/>
      </a:defRPr>
    </a:lvl7pPr>
    <a:lvl8pPr marL="3459632" algn="l" defTabSz="988466" rtl="0" eaLnBrk="1" latinLnBrk="0" hangingPunct="1">
      <a:defRPr sz="1300" kern="1200">
        <a:solidFill>
          <a:schemeClr val="tx1"/>
        </a:solidFill>
        <a:latin typeface="+mn-lt"/>
        <a:ea typeface="+mn-ea"/>
        <a:cs typeface="+mn-cs"/>
      </a:defRPr>
    </a:lvl8pPr>
    <a:lvl9pPr marL="3953866" algn="l" defTabSz="988466"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幻灯片图像占位符 1"/>
          <p:cNvSpPr>
            <a:spLocks noGrp="1" noRot="1" noChangeAspect="1" noTextEdit="1"/>
          </p:cNvSpPr>
          <p:nvPr>
            <p:ph type="sldImg"/>
          </p:nvPr>
        </p:nvSpPr>
        <p:spPr>
          <a:xfrm>
            <a:off x="1055688" y="685800"/>
            <a:ext cx="4746625" cy="3429000"/>
          </a:xfrm>
          <a:ln/>
        </p:spPr>
      </p:sp>
      <p:sp>
        <p:nvSpPr>
          <p:cNvPr id="96259" name="备注占位符 2"/>
          <p:cNvSpPr>
            <a:spLocks noGrp="1"/>
          </p:cNvSpPr>
          <p:nvPr>
            <p:ph type="body" idx="1"/>
          </p:nvPr>
        </p:nvSpPr>
        <p:spPr>
          <a:noFill/>
        </p:spPr>
        <p:txBody>
          <a:bodyPr/>
          <a:lstStyle/>
          <a:p>
            <a:endParaRPr lang="zh-CN" altLang="en-US" smtClean="0"/>
          </a:p>
        </p:txBody>
      </p:sp>
      <p:sp>
        <p:nvSpPr>
          <p:cNvPr id="96260"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6249EB-9F46-45B2-A167-913ADB73E130}" type="slidenum">
              <a:rPr lang="en-US" altLang="zh-CN" sz="1200" smtClean="0"/>
              <a:pPr eaLnBrk="1" hangingPunct="1"/>
              <a:t>44</a:t>
            </a:fld>
            <a:endParaRPr lang="en-US" altLang="zh-CN"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55688" y="685800"/>
            <a:ext cx="47466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C441EA6-81C6-4C68-9A75-9335451128B7}" type="slidenum">
              <a:rPr lang="en-US" altLang="zh-CN" smtClean="0"/>
              <a:pPr>
                <a:defRPr/>
              </a:pPr>
              <a:t>64</a:t>
            </a:fld>
            <a:endParaRPr lang="en-US" altLang="zh-CN"/>
          </a:p>
        </p:txBody>
      </p:sp>
    </p:spTree>
    <p:extLst>
      <p:ext uri="{BB962C8B-B14F-4D97-AF65-F5344CB8AC3E}">
        <p14:creationId xmlns:p14="http://schemas.microsoft.com/office/powerpoint/2010/main" val="3205663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71803" y="2908357"/>
            <a:ext cx="11018335" cy="200676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43603" y="5305186"/>
            <a:ext cx="9074733" cy="2391696"/>
          </a:xfrm>
        </p:spPr>
        <p:txBody>
          <a:bodyPr/>
          <a:lstStyle>
            <a:lvl1pPr marL="0" indent="0" algn="ctr">
              <a:buNone/>
              <a:defRPr/>
            </a:lvl1pPr>
            <a:lvl2pPr marL="494233" indent="0" algn="ctr">
              <a:buNone/>
              <a:defRPr/>
            </a:lvl2pPr>
            <a:lvl3pPr marL="988466" indent="0" algn="ctr">
              <a:buNone/>
              <a:defRPr/>
            </a:lvl3pPr>
            <a:lvl4pPr marL="1482700" indent="0" algn="ctr">
              <a:buNone/>
              <a:defRPr/>
            </a:lvl4pPr>
            <a:lvl5pPr marL="1976933" indent="0" algn="ctr">
              <a:buNone/>
              <a:defRPr/>
            </a:lvl5pPr>
            <a:lvl6pPr marL="2471166" indent="0" algn="ctr">
              <a:buNone/>
              <a:defRPr/>
            </a:lvl6pPr>
            <a:lvl7pPr marL="2965399" indent="0" algn="ctr">
              <a:buNone/>
              <a:defRPr/>
            </a:lvl7pPr>
            <a:lvl8pPr marL="3459632" indent="0" algn="ctr">
              <a:buNone/>
              <a:defRPr/>
            </a:lvl8pPr>
            <a:lvl9pPr marL="3953866"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FDEB2BE-64A4-4D01-8C61-45AA9BD2A598}" type="slidenum">
              <a:rPr lang="en-US" altLang="zh-CN"/>
              <a:pPr>
                <a:defRPr/>
              </a:pPr>
              <a:t>‹#›</a:t>
            </a:fld>
            <a:endParaRPr lang="en-US" altLang="zh-CN"/>
          </a:p>
        </p:txBody>
      </p:sp>
    </p:spTree>
    <p:extLst>
      <p:ext uri="{BB962C8B-B14F-4D97-AF65-F5344CB8AC3E}">
        <p14:creationId xmlns:p14="http://schemas.microsoft.com/office/powerpoint/2010/main" val="1010807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96F28ED-0AAF-4632-8A0D-6FF034FF7688}" type="slidenum">
              <a:rPr lang="en-US" altLang="zh-CN"/>
              <a:pPr>
                <a:defRPr/>
              </a:pPr>
              <a:t>‹#›</a:t>
            </a:fld>
            <a:endParaRPr lang="en-US" altLang="zh-CN"/>
          </a:p>
        </p:txBody>
      </p:sp>
    </p:spTree>
    <p:extLst>
      <p:ext uri="{BB962C8B-B14F-4D97-AF65-F5344CB8AC3E}">
        <p14:creationId xmlns:p14="http://schemas.microsoft.com/office/powerpoint/2010/main" val="4177067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36413" y="831448"/>
            <a:ext cx="2753724" cy="74898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71802" y="831448"/>
            <a:ext cx="8099491" cy="74898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41D1289-FF64-4D41-A40D-CEACECBDFC31}" type="slidenum">
              <a:rPr lang="en-US" altLang="zh-CN"/>
              <a:pPr>
                <a:defRPr/>
              </a:pPr>
              <a:t>‹#›</a:t>
            </a:fld>
            <a:endParaRPr lang="en-US" altLang="zh-CN"/>
          </a:p>
        </p:txBody>
      </p:sp>
    </p:spTree>
    <p:extLst>
      <p:ext uri="{BB962C8B-B14F-4D97-AF65-F5344CB8AC3E}">
        <p14:creationId xmlns:p14="http://schemas.microsoft.com/office/powerpoint/2010/main" val="1267761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71803" y="831448"/>
            <a:ext cx="11018335" cy="74898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FBD0D55-0B48-49FB-80D6-D2B098ABCEA7}" type="slidenum">
              <a:rPr lang="en-US" altLang="zh-CN"/>
              <a:pPr>
                <a:defRPr/>
              </a:pPr>
              <a:t>‹#›</a:t>
            </a:fld>
            <a:endParaRPr lang="en-US" altLang="zh-CN"/>
          </a:p>
        </p:txBody>
      </p:sp>
    </p:spTree>
    <p:extLst>
      <p:ext uri="{BB962C8B-B14F-4D97-AF65-F5344CB8AC3E}">
        <p14:creationId xmlns:p14="http://schemas.microsoft.com/office/powerpoint/2010/main" val="625910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971803" y="831448"/>
            <a:ext cx="11018335" cy="1560248"/>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71802" y="2704773"/>
            <a:ext cx="5426607" cy="56165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563530" y="2704773"/>
            <a:ext cx="5426608" cy="272530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563530" y="5594311"/>
            <a:ext cx="5426608" cy="27270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a:ln/>
        </p:spPr>
        <p:txBody>
          <a:bodyPr/>
          <a:lstStyle>
            <a:lvl1pPr>
              <a:defRPr/>
            </a:lvl1pPr>
          </a:lstStyle>
          <a:p>
            <a:pPr>
              <a:defRPr/>
            </a:pPr>
            <a:fld id="{74F00C2B-A5A4-4AF5-8F5F-FEDFC4798A30}" type="slidenum">
              <a:rPr lang="en-US" altLang="zh-CN"/>
              <a:pPr>
                <a:defRPr/>
              </a:pPr>
              <a:t>‹#›</a:t>
            </a:fld>
            <a:endParaRPr lang="en-US" altLang="zh-CN"/>
          </a:p>
        </p:txBody>
      </p:sp>
    </p:spTree>
    <p:extLst>
      <p:ext uri="{BB962C8B-B14F-4D97-AF65-F5344CB8AC3E}">
        <p14:creationId xmlns:p14="http://schemas.microsoft.com/office/powerpoint/2010/main" val="2970444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27305A4-4A4F-47C0-B507-2BBD9E85A4A6}" type="slidenum">
              <a:rPr lang="en-US" altLang="zh-CN"/>
              <a:pPr>
                <a:defRPr/>
              </a:pPr>
              <a:t>‹#›</a:t>
            </a:fld>
            <a:endParaRPr lang="en-US" altLang="zh-CN"/>
          </a:p>
        </p:txBody>
      </p:sp>
    </p:spTree>
    <p:extLst>
      <p:ext uri="{BB962C8B-B14F-4D97-AF65-F5344CB8AC3E}">
        <p14:creationId xmlns:p14="http://schemas.microsoft.com/office/powerpoint/2010/main" val="1925138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23403" y="6015167"/>
            <a:ext cx="11018335" cy="1859638"/>
          </a:xfrm>
        </p:spPr>
        <p:txBody>
          <a:bodyPr anchor="t"/>
          <a:lstStyle>
            <a:lvl1pPr algn="l">
              <a:defRPr sz="4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23403" y="3967342"/>
            <a:ext cx="11018335" cy="2047825"/>
          </a:xfrm>
        </p:spPr>
        <p:txBody>
          <a:bodyPr anchor="b"/>
          <a:lstStyle>
            <a:lvl1pPr marL="0" indent="0">
              <a:buNone/>
              <a:defRPr sz="2200"/>
            </a:lvl1pPr>
            <a:lvl2pPr marL="494233" indent="0">
              <a:buNone/>
              <a:defRPr sz="1900"/>
            </a:lvl2pPr>
            <a:lvl3pPr marL="988466" indent="0">
              <a:buNone/>
              <a:defRPr sz="1700"/>
            </a:lvl3pPr>
            <a:lvl4pPr marL="1482700" indent="0">
              <a:buNone/>
              <a:defRPr sz="1500"/>
            </a:lvl4pPr>
            <a:lvl5pPr marL="1976933" indent="0">
              <a:buNone/>
              <a:defRPr sz="1500"/>
            </a:lvl5pPr>
            <a:lvl6pPr marL="2471166" indent="0">
              <a:buNone/>
              <a:defRPr sz="1500"/>
            </a:lvl6pPr>
            <a:lvl7pPr marL="2965399" indent="0">
              <a:buNone/>
              <a:defRPr sz="1500"/>
            </a:lvl7pPr>
            <a:lvl8pPr marL="3459632" indent="0">
              <a:buNone/>
              <a:defRPr sz="1500"/>
            </a:lvl8pPr>
            <a:lvl9pPr marL="3953866" indent="0">
              <a:buNone/>
              <a:defRPr sz="15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237A3DA-CE90-433E-BB3B-7ABAB21A2965}" type="slidenum">
              <a:rPr lang="en-US" altLang="zh-CN"/>
              <a:pPr>
                <a:defRPr/>
              </a:pPr>
              <a:t>‹#›</a:t>
            </a:fld>
            <a:endParaRPr lang="en-US" altLang="zh-CN"/>
          </a:p>
        </p:txBody>
      </p:sp>
    </p:spTree>
    <p:extLst>
      <p:ext uri="{BB962C8B-B14F-4D97-AF65-F5344CB8AC3E}">
        <p14:creationId xmlns:p14="http://schemas.microsoft.com/office/powerpoint/2010/main" val="3661820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71802" y="2704773"/>
            <a:ext cx="5426607" cy="5616550"/>
          </a:xfrm>
        </p:spPr>
        <p:txBody>
          <a:bodyPr/>
          <a:lstStyle>
            <a:lvl1pPr>
              <a:defRPr sz="3000"/>
            </a:lvl1pPr>
            <a:lvl2pPr>
              <a:defRPr sz="26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63530" y="2704773"/>
            <a:ext cx="5426608" cy="5616550"/>
          </a:xfrm>
        </p:spPr>
        <p:txBody>
          <a:bodyPr/>
          <a:lstStyle>
            <a:lvl1pPr>
              <a:defRPr sz="3000"/>
            </a:lvl1pPr>
            <a:lvl2pPr>
              <a:defRPr sz="2600"/>
            </a:lvl2pPr>
            <a:lvl3pPr>
              <a:defRPr sz="22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62BE334-23D8-4D15-8203-7235222A712C}" type="slidenum">
              <a:rPr lang="en-US" altLang="zh-CN"/>
              <a:pPr>
                <a:defRPr/>
              </a:pPr>
              <a:t>‹#›</a:t>
            </a:fld>
            <a:endParaRPr lang="en-US" altLang="zh-CN"/>
          </a:p>
        </p:txBody>
      </p:sp>
    </p:spTree>
    <p:extLst>
      <p:ext uri="{BB962C8B-B14F-4D97-AF65-F5344CB8AC3E}">
        <p14:creationId xmlns:p14="http://schemas.microsoft.com/office/powerpoint/2010/main" val="2192167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48442" y="374665"/>
            <a:ext cx="11665056" cy="1560248"/>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48442" y="2095729"/>
            <a:ext cx="5727608" cy="872507"/>
          </a:xfrm>
        </p:spPr>
        <p:txBody>
          <a:bodyPr anchor="b"/>
          <a:lstStyle>
            <a:lvl1pPr marL="0" indent="0">
              <a:buNone/>
              <a:defRPr sz="2600" b="1"/>
            </a:lvl1pPr>
            <a:lvl2pPr marL="494233" indent="0">
              <a:buNone/>
              <a:defRPr sz="2200" b="1"/>
            </a:lvl2pPr>
            <a:lvl3pPr marL="988466" indent="0">
              <a:buNone/>
              <a:defRPr sz="1900" b="1"/>
            </a:lvl3pPr>
            <a:lvl4pPr marL="1482700" indent="0">
              <a:buNone/>
              <a:defRPr sz="1700" b="1"/>
            </a:lvl4pPr>
            <a:lvl5pPr marL="1976933" indent="0">
              <a:buNone/>
              <a:defRPr sz="1700" b="1"/>
            </a:lvl5pPr>
            <a:lvl6pPr marL="2471166" indent="0">
              <a:buNone/>
              <a:defRPr sz="1700" b="1"/>
            </a:lvl6pPr>
            <a:lvl7pPr marL="2965399" indent="0">
              <a:buNone/>
              <a:defRPr sz="1700" b="1"/>
            </a:lvl7pPr>
            <a:lvl8pPr marL="3459632" indent="0">
              <a:buNone/>
              <a:defRPr sz="1700" b="1"/>
            </a:lvl8pPr>
            <a:lvl9pPr marL="3953866" indent="0">
              <a:buNone/>
              <a:defRPr sz="1700" b="1"/>
            </a:lvl9pPr>
          </a:lstStyle>
          <a:p>
            <a:pPr lvl="0"/>
            <a:r>
              <a:rPr lang="zh-CN" altLang="en-US" smtClean="0"/>
              <a:t>单击此处编辑母版文本样式</a:t>
            </a:r>
          </a:p>
        </p:txBody>
      </p:sp>
      <p:sp>
        <p:nvSpPr>
          <p:cNvPr id="4" name="内容占位符 3"/>
          <p:cNvSpPr>
            <a:spLocks noGrp="1"/>
          </p:cNvSpPr>
          <p:nvPr>
            <p:ph sz="half" idx="2"/>
          </p:nvPr>
        </p:nvSpPr>
        <p:spPr>
          <a:xfrm>
            <a:off x="648442" y="2968236"/>
            <a:ext cx="5727608" cy="5394146"/>
          </a:xfrm>
        </p:spPr>
        <p:txBody>
          <a:bodyPr/>
          <a:lstStyle>
            <a:lvl1pPr>
              <a:defRPr sz="26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584170" y="2095729"/>
            <a:ext cx="5729328" cy="872507"/>
          </a:xfrm>
        </p:spPr>
        <p:txBody>
          <a:bodyPr anchor="b"/>
          <a:lstStyle>
            <a:lvl1pPr marL="0" indent="0">
              <a:buNone/>
              <a:defRPr sz="2600" b="1"/>
            </a:lvl1pPr>
            <a:lvl2pPr marL="494233" indent="0">
              <a:buNone/>
              <a:defRPr sz="2200" b="1"/>
            </a:lvl2pPr>
            <a:lvl3pPr marL="988466" indent="0">
              <a:buNone/>
              <a:defRPr sz="1900" b="1"/>
            </a:lvl3pPr>
            <a:lvl4pPr marL="1482700" indent="0">
              <a:buNone/>
              <a:defRPr sz="1700" b="1"/>
            </a:lvl4pPr>
            <a:lvl5pPr marL="1976933" indent="0">
              <a:buNone/>
              <a:defRPr sz="1700" b="1"/>
            </a:lvl5pPr>
            <a:lvl6pPr marL="2471166" indent="0">
              <a:buNone/>
              <a:defRPr sz="1700" b="1"/>
            </a:lvl6pPr>
            <a:lvl7pPr marL="2965399" indent="0">
              <a:buNone/>
              <a:defRPr sz="1700" b="1"/>
            </a:lvl7pPr>
            <a:lvl8pPr marL="3459632" indent="0">
              <a:buNone/>
              <a:defRPr sz="1700" b="1"/>
            </a:lvl8pPr>
            <a:lvl9pPr marL="3953866" indent="0">
              <a:buNone/>
              <a:defRPr sz="1700" b="1"/>
            </a:lvl9pPr>
          </a:lstStyle>
          <a:p>
            <a:pPr lvl="0"/>
            <a:r>
              <a:rPr lang="zh-CN" altLang="en-US" smtClean="0"/>
              <a:t>单击此处编辑母版文本样式</a:t>
            </a:r>
          </a:p>
        </p:txBody>
      </p:sp>
      <p:sp>
        <p:nvSpPr>
          <p:cNvPr id="6" name="内容占位符 5"/>
          <p:cNvSpPr>
            <a:spLocks noGrp="1"/>
          </p:cNvSpPr>
          <p:nvPr>
            <p:ph sz="quarter" idx="4"/>
          </p:nvPr>
        </p:nvSpPr>
        <p:spPr>
          <a:xfrm>
            <a:off x="6584170" y="2968236"/>
            <a:ext cx="5729328" cy="5394146"/>
          </a:xfrm>
        </p:spPr>
        <p:txBody>
          <a:bodyPr/>
          <a:lstStyle>
            <a:lvl1pPr>
              <a:defRPr sz="2600"/>
            </a:lvl1pPr>
            <a:lvl2pPr>
              <a:defRPr sz="22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068056A3-0526-4CF6-B11E-A955FCB3AFB1}" type="slidenum">
              <a:rPr lang="en-US" altLang="zh-CN"/>
              <a:pPr>
                <a:defRPr/>
              </a:pPr>
              <a:t>‹#›</a:t>
            </a:fld>
            <a:endParaRPr lang="en-US" altLang="zh-CN"/>
          </a:p>
        </p:txBody>
      </p:sp>
    </p:spTree>
    <p:extLst>
      <p:ext uri="{BB962C8B-B14F-4D97-AF65-F5344CB8AC3E}">
        <p14:creationId xmlns:p14="http://schemas.microsoft.com/office/powerpoint/2010/main" val="816759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03D77A3-CE2E-48D2-B909-D88F46FE86A4}" type="slidenum">
              <a:rPr lang="en-US" altLang="zh-CN"/>
              <a:pPr>
                <a:defRPr/>
              </a:pPr>
              <a:t>‹#›</a:t>
            </a:fld>
            <a:endParaRPr lang="en-US" altLang="zh-CN"/>
          </a:p>
        </p:txBody>
      </p:sp>
    </p:spTree>
    <p:extLst>
      <p:ext uri="{BB962C8B-B14F-4D97-AF65-F5344CB8AC3E}">
        <p14:creationId xmlns:p14="http://schemas.microsoft.com/office/powerpoint/2010/main" val="2891521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58D68913-E8E0-42D8-80FB-CF993705873D}" type="slidenum">
              <a:rPr lang="en-US" altLang="zh-CN"/>
              <a:pPr>
                <a:defRPr/>
              </a:pPr>
              <a:t>‹#›</a:t>
            </a:fld>
            <a:endParaRPr lang="en-US" altLang="zh-CN"/>
          </a:p>
        </p:txBody>
      </p:sp>
    </p:spTree>
    <p:extLst>
      <p:ext uri="{BB962C8B-B14F-4D97-AF65-F5344CB8AC3E}">
        <p14:creationId xmlns:p14="http://schemas.microsoft.com/office/powerpoint/2010/main" val="3535772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8442" y="372954"/>
            <a:ext cx="4263885" cy="1585911"/>
          </a:xfrm>
        </p:spPr>
        <p:txBody>
          <a:bodyPr anchor="b"/>
          <a:lstStyle>
            <a:lvl1pPr algn="l">
              <a:defRPr sz="22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067127" y="372954"/>
            <a:ext cx="7246371" cy="7989428"/>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48442" y="1958865"/>
            <a:ext cx="4263885" cy="6403517"/>
          </a:xfrm>
        </p:spPr>
        <p:txBody>
          <a:bodyPr/>
          <a:lstStyle>
            <a:lvl1pPr marL="0" indent="0">
              <a:buNone/>
              <a:defRPr sz="1500"/>
            </a:lvl1pPr>
            <a:lvl2pPr marL="494233" indent="0">
              <a:buNone/>
              <a:defRPr sz="1300"/>
            </a:lvl2pPr>
            <a:lvl3pPr marL="988466" indent="0">
              <a:buNone/>
              <a:defRPr sz="1100"/>
            </a:lvl3pPr>
            <a:lvl4pPr marL="1482700" indent="0">
              <a:buNone/>
              <a:defRPr sz="1000"/>
            </a:lvl4pPr>
            <a:lvl5pPr marL="1976933" indent="0">
              <a:buNone/>
              <a:defRPr sz="1000"/>
            </a:lvl5pPr>
            <a:lvl6pPr marL="2471166" indent="0">
              <a:buNone/>
              <a:defRPr sz="1000"/>
            </a:lvl6pPr>
            <a:lvl7pPr marL="2965399" indent="0">
              <a:buNone/>
              <a:defRPr sz="1000"/>
            </a:lvl7pPr>
            <a:lvl8pPr marL="3459632" indent="0">
              <a:buNone/>
              <a:defRPr sz="1000"/>
            </a:lvl8pPr>
            <a:lvl9pPr marL="3953866"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78F74E8-9C1A-431D-B8FB-37C377441A50}" type="slidenum">
              <a:rPr lang="en-US" altLang="zh-CN"/>
              <a:pPr>
                <a:defRPr/>
              </a:pPr>
              <a:t>‹#›</a:t>
            </a:fld>
            <a:endParaRPr lang="en-US" altLang="zh-CN"/>
          </a:p>
        </p:txBody>
      </p:sp>
    </p:spTree>
    <p:extLst>
      <p:ext uri="{BB962C8B-B14F-4D97-AF65-F5344CB8AC3E}">
        <p14:creationId xmlns:p14="http://schemas.microsoft.com/office/powerpoint/2010/main" val="3701846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40445" y="6552357"/>
            <a:ext cx="7777851" cy="774992"/>
          </a:xfrm>
        </p:spPr>
        <p:txBody>
          <a:bodyPr anchor="b"/>
          <a:lstStyle>
            <a:lvl1pPr algn="l">
              <a:defRPr sz="22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540445" y="836581"/>
            <a:ext cx="7777851" cy="5616550"/>
          </a:xfrm>
        </p:spPr>
        <p:txBody>
          <a:bodyPr/>
          <a:lstStyle>
            <a:lvl1pPr marL="0" indent="0">
              <a:buNone/>
              <a:defRPr sz="3500"/>
            </a:lvl1pPr>
            <a:lvl2pPr marL="494233" indent="0">
              <a:buNone/>
              <a:defRPr sz="3000"/>
            </a:lvl2pPr>
            <a:lvl3pPr marL="988466" indent="0">
              <a:buNone/>
              <a:defRPr sz="2600"/>
            </a:lvl3pPr>
            <a:lvl4pPr marL="1482700" indent="0">
              <a:buNone/>
              <a:defRPr sz="2200"/>
            </a:lvl4pPr>
            <a:lvl5pPr marL="1976933" indent="0">
              <a:buNone/>
              <a:defRPr sz="2200"/>
            </a:lvl5pPr>
            <a:lvl6pPr marL="2471166" indent="0">
              <a:buNone/>
              <a:defRPr sz="2200"/>
            </a:lvl6pPr>
            <a:lvl7pPr marL="2965399" indent="0">
              <a:buNone/>
              <a:defRPr sz="2200"/>
            </a:lvl7pPr>
            <a:lvl8pPr marL="3459632" indent="0">
              <a:buNone/>
              <a:defRPr sz="2200"/>
            </a:lvl8pPr>
            <a:lvl9pPr marL="3953866" indent="0">
              <a:buNone/>
              <a:defRPr sz="2200"/>
            </a:lvl9pPr>
          </a:lstStyle>
          <a:p>
            <a:pPr lvl="0"/>
            <a:endParaRPr lang="zh-CN" altLang="en-US" noProof="0" smtClean="0"/>
          </a:p>
        </p:txBody>
      </p:sp>
      <p:sp>
        <p:nvSpPr>
          <p:cNvPr id="4" name="文本占位符 3"/>
          <p:cNvSpPr>
            <a:spLocks noGrp="1"/>
          </p:cNvSpPr>
          <p:nvPr>
            <p:ph type="body" sz="half" idx="2"/>
          </p:nvPr>
        </p:nvSpPr>
        <p:spPr>
          <a:xfrm>
            <a:off x="2540445" y="7327350"/>
            <a:ext cx="7777851" cy="1098332"/>
          </a:xfrm>
        </p:spPr>
        <p:txBody>
          <a:bodyPr/>
          <a:lstStyle>
            <a:lvl1pPr marL="0" indent="0">
              <a:buNone/>
              <a:defRPr sz="1500"/>
            </a:lvl1pPr>
            <a:lvl2pPr marL="494233" indent="0">
              <a:buNone/>
              <a:defRPr sz="1300"/>
            </a:lvl2pPr>
            <a:lvl3pPr marL="988466" indent="0">
              <a:buNone/>
              <a:defRPr sz="1100"/>
            </a:lvl3pPr>
            <a:lvl4pPr marL="1482700" indent="0">
              <a:buNone/>
              <a:defRPr sz="1000"/>
            </a:lvl4pPr>
            <a:lvl5pPr marL="1976933" indent="0">
              <a:buNone/>
              <a:defRPr sz="1000"/>
            </a:lvl5pPr>
            <a:lvl6pPr marL="2471166" indent="0">
              <a:buNone/>
              <a:defRPr sz="1000"/>
            </a:lvl6pPr>
            <a:lvl7pPr marL="2965399" indent="0">
              <a:buNone/>
              <a:defRPr sz="1000"/>
            </a:lvl7pPr>
            <a:lvl8pPr marL="3459632" indent="0">
              <a:buNone/>
              <a:defRPr sz="1000"/>
            </a:lvl8pPr>
            <a:lvl9pPr marL="3953866"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623AB7E-B3BB-45D0-98F9-049523B15E80}" type="slidenum">
              <a:rPr lang="en-US" altLang="zh-CN"/>
              <a:pPr>
                <a:defRPr/>
              </a:pPr>
              <a:t>‹#›</a:t>
            </a:fld>
            <a:endParaRPr lang="en-US" altLang="zh-CN"/>
          </a:p>
        </p:txBody>
      </p:sp>
    </p:spTree>
    <p:extLst>
      <p:ext uri="{BB962C8B-B14F-4D97-AF65-F5344CB8AC3E}">
        <p14:creationId xmlns:p14="http://schemas.microsoft.com/office/powerpoint/2010/main" val="3510476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71803" y="831448"/>
            <a:ext cx="11018335" cy="1560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7552" tIns="63776" rIns="127552" bIns="63776"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971803" y="2704773"/>
            <a:ext cx="11018335" cy="561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7552" tIns="63776" rIns="127552" bIns="637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971802" y="8530040"/>
            <a:ext cx="2700404" cy="622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7552" tIns="63776" rIns="127552" bIns="63776" numCol="1" anchor="t" anchorCtr="0" compatLnSpc="1">
            <a:prstTxWarp prst="textNoShape">
              <a:avLst/>
            </a:prstTxWarp>
          </a:bodyPr>
          <a:lstStyle>
            <a:lvl1pPr defTabSz="1275054">
              <a:defRPr sz="1900"/>
            </a:lvl1pPr>
          </a:lstStyle>
          <a:p>
            <a:pPr>
              <a:defRPr/>
            </a:pPr>
            <a:endParaRPr lang="en-US" altLang="zh-CN"/>
          </a:p>
        </p:txBody>
      </p:sp>
      <p:sp>
        <p:nvSpPr>
          <p:cNvPr id="1029" name="Rectangle 5"/>
          <p:cNvSpPr>
            <a:spLocks noGrp="1" noChangeArrowheads="1"/>
          </p:cNvSpPr>
          <p:nvPr>
            <p:ph type="ftr" sz="quarter" idx="3"/>
          </p:nvPr>
        </p:nvSpPr>
        <p:spPr bwMode="auto">
          <a:xfrm>
            <a:off x="4429007" y="8530040"/>
            <a:ext cx="4103926" cy="622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7552" tIns="63776" rIns="127552" bIns="63776" numCol="1" anchor="t" anchorCtr="0" compatLnSpc="1">
            <a:prstTxWarp prst="textNoShape">
              <a:avLst/>
            </a:prstTxWarp>
          </a:bodyPr>
          <a:lstStyle>
            <a:lvl1pPr algn="ctr" defTabSz="1275054">
              <a:defRPr sz="1900"/>
            </a:lvl1pPr>
          </a:lstStyle>
          <a:p>
            <a:pPr>
              <a:defRPr/>
            </a:pPr>
            <a:endParaRPr lang="en-US" altLang="zh-CN"/>
          </a:p>
        </p:txBody>
      </p:sp>
      <p:sp>
        <p:nvSpPr>
          <p:cNvPr id="1030" name="Rectangle 6"/>
          <p:cNvSpPr>
            <a:spLocks noGrp="1" noChangeArrowheads="1"/>
          </p:cNvSpPr>
          <p:nvPr>
            <p:ph type="sldNum" sz="quarter" idx="4"/>
          </p:nvPr>
        </p:nvSpPr>
        <p:spPr bwMode="auto">
          <a:xfrm>
            <a:off x="10180695" y="208717"/>
            <a:ext cx="2700404" cy="622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7552" tIns="63776" rIns="127552" bIns="63776" numCol="1" anchor="t" anchorCtr="0" compatLnSpc="1">
            <a:prstTxWarp prst="textNoShape">
              <a:avLst/>
            </a:prstTxWarp>
          </a:bodyPr>
          <a:lstStyle>
            <a:lvl1pPr algn="r" defTabSz="1275054">
              <a:defRPr sz="2800" b="1">
                <a:solidFill>
                  <a:srgbClr val="0000FF"/>
                </a:solidFill>
              </a:defRPr>
            </a:lvl1pPr>
          </a:lstStyle>
          <a:p>
            <a:pPr>
              <a:defRPr/>
            </a:pPr>
            <a:fld id="{21A13087-CC7C-4E34-841C-A93D383B80B5}"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1275054" rtl="0" eaLnBrk="0" fontAlgn="base" hangingPunct="0">
        <a:spcBef>
          <a:spcPct val="0"/>
        </a:spcBef>
        <a:spcAft>
          <a:spcPct val="0"/>
        </a:spcAft>
        <a:defRPr kumimoji="1" sz="6200">
          <a:solidFill>
            <a:schemeClr val="tx2"/>
          </a:solidFill>
          <a:latin typeface="+mj-lt"/>
          <a:ea typeface="+mj-ea"/>
          <a:cs typeface="+mj-cs"/>
        </a:defRPr>
      </a:lvl1pPr>
      <a:lvl2pPr algn="ctr" defTabSz="1275054" rtl="0" eaLnBrk="0" fontAlgn="base" hangingPunct="0">
        <a:spcBef>
          <a:spcPct val="0"/>
        </a:spcBef>
        <a:spcAft>
          <a:spcPct val="0"/>
        </a:spcAft>
        <a:defRPr kumimoji="1" sz="6200">
          <a:solidFill>
            <a:schemeClr val="tx2"/>
          </a:solidFill>
          <a:latin typeface="Times New Roman" pitchFamily="18" charset="0"/>
          <a:ea typeface="宋体" pitchFamily="2" charset="-122"/>
        </a:defRPr>
      </a:lvl2pPr>
      <a:lvl3pPr algn="ctr" defTabSz="1275054" rtl="0" eaLnBrk="0" fontAlgn="base" hangingPunct="0">
        <a:spcBef>
          <a:spcPct val="0"/>
        </a:spcBef>
        <a:spcAft>
          <a:spcPct val="0"/>
        </a:spcAft>
        <a:defRPr kumimoji="1" sz="6200">
          <a:solidFill>
            <a:schemeClr val="tx2"/>
          </a:solidFill>
          <a:latin typeface="Times New Roman" pitchFamily="18" charset="0"/>
          <a:ea typeface="宋体" pitchFamily="2" charset="-122"/>
        </a:defRPr>
      </a:lvl3pPr>
      <a:lvl4pPr algn="ctr" defTabSz="1275054" rtl="0" eaLnBrk="0" fontAlgn="base" hangingPunct="0">
        <a:spcBef>
          <a:spcPct val="0"/>
        </a:spcBef>
        <a:spcAft>
          <a:spcPct val="0"/>
        </a:spcAft>
        <a:defRPr kumimoji="1" sz="6200">
          <a:solidFill>
            <a:schemeClr val="tx2"/>
          </a:solidFill>
          <a:latin typeface="Times New Roman" pitchFamily="18" charset="0"/>
          <a:ea typeface="宋体" pitchFamily="2" charset="-122"/>
        </a:defRPr>
      </a:lvl4pPr>
      <a:lvl5pPr algn="ctr" defTabSz="1275054" rtl="0" eaLnBrk="0" fontAlgn="base" hangingPunct="0">
        <a:spcBef>
          <a:spcPct val="0"/>
        </a:spcBef>
        <a:spcAft>
          <a:spcPct val="0"/>
        </a:spcAft>
        <a:defRPr kumimoji="1" sz="6200">
          <a:solidFill>
            <a:schemeClr val="tx2"/>
          </a:solidFill>
          <a:latin typeface="Times New Roman" pitchFamily="18" charset="0"/>
          <a:ea typeface="宋体" pitchFamily="2" charset="-122"/>
        </a:defRPr>
      </a:lvl5pPr>
      <a:lvl6pPr marL="494233" algn="ctr" defTabSz="1275054" rtl="0" fontAlgn="base">
        <a:spcBef>
          <a:spcPct val="0"/>
        </a:spcBef>
        <a:spcAft>
          <a:spcPct val="0"/>
        </a:spcAft>
        <a:defRPr kumimoji="1" sz="6200">
          <a:solidFill>
            <a:schemeClr val="tx2"/>
          </a:solidFill>
          <a:latin typeface="Times New Roman" pitchFamily="18" charset="0"/>
          <a:ea typeface="宋体" pitchFamily="2" charset="-122"/>
        </a:defRPr>
      </a:lvl6pPr>
      <a:lvl7pPr marL="988466" algn="ctr" defTabSz="1275054" rtl="0" fontAlgn="base">
        <a:spcBef>
          <a:spcPct val="0"/>
        </a:spcBef>
        <a:spcAft>
          <a:spcPct val="0"/>
        </a:spcAft>
        <a:defRPr kumimoji="1" sz="6200">
          <a:solidFill>
            <a:schemeClr val="tx2"/>
          </a:solidFill>
          <a:latin typeface="Times New Roman" pitchFamily="18" charset="0"/>
          <a:ea typeface="宋体" pitchFamily="2" charset="-122"/>
        </a:defRPr>
      </a:lvl7pPr>
      <a:lvl8pPr marL="1482700" algn="ctr" defTabSz="1275054" rtl="0" fontAlgn="base">
        <a:spcBef>
          <a:spcPct val="0"/>
        </a:spcBef>
        <a:spcAft>
          <a:spcPct val="0"/>
        </a:spcAft>
        <a:defRPr kumimoji="1" sz="6200">
          <a:solidFill>
            <a:schemeClr val="tx2"/>
          </a:solidFill>
          <a:latin typeface="Times New Roman" pitchFamily="18" charset="0"/>
          <a:ea typeface="宋体" pitchFamily="2" charset="-122"/>
        </a:defRPr>
      </a:lvl8pPr>
      <a:lvl9pPr marL="1976933" algn="ctr" defTabSz="1275054" rtl="0" fontAlgn="base">
        <a:spcBef>
          <a:spcPct val="0"/>
        </a:spcBef>
        <a:spcAft>
          <a:spcPct val="0"/>
        </a:spcAft>
        <a:defRPr kumimoji="1" sz="6200">
          <a:solidFill>
            <a:schemeClr val="tx2"/>
          </a:solidFill>
          <a:latin typeface="Times New Roman" pitchFamily="18" charset="0"/>
          <a:ea typeface="宋体" pitchFamily="2" charset="-122"/>
        </a:defRPr>
      </a:lvl9pPr>
    </p:titleStyle>
    <p:bodyStyle>
      <a:lvl1pPr marL="478789" indent="-478789" algn="l" defTabSz="1275054" rtl="0" eaLnBrk="0" fontAlgn="base" hangingPunct="0">
        <a:spcBef>
          <a:spcPct val="20000"/>
        </a:spcBef>
        <a:spcAft>
          <a:spcPct val="0"/>
        </a:spcAft>
        <a:buChar char="•"/>
        <a:defRPr kumimoji="1" sz="4400">
          <a:solidFill>
            <a:schemeClr val="tx1"/>
          </a:solidFill>
          <a:latin typeface="+mn-lt"/>
          <a:ea typeface="+mn-ea"/>
          <a:cs typeface="+mn-cs"/>
        </a:defRPr>
      </a:lvl1pPr>
      <a:lvl2pPr marL="1036517" indent="-398132" algn="l" defTabSz="1275054" rtl="0" eaLnBrk="0" fontAlgn="base" hangingPunct="0">
        <a:spcBef>
          <a:spcPct val="20000"/>
        </a:spcBef>
        <a:spcAft>
          <a:spcPct val="0"/>
        </a:spcAft>
        <a:buChar char="–"/>
        <a:defRPr kumimoji="1" sz="3900">
          <a:solidFill>
            <a:schemeClr val="tx1"/>
          </a:solidFill>
          <a:latin typeface="+mn-lt"/>
          <a:ea typeface="+mn-ea"/>
        </a:defRPr>
      </a:lvl2pPr>
      <a:lvl3pPr marL="1594246" indent="-319192" algn="l" defTabSz="1275054" rtl="0" eaLnBrk="0" fontAlgn="base" hangingPunct="0">
        <a:spcBef>
          <a:spcPct val="20000"/>
        </a:spcBef>
        <a:spcAft>
          <a:spcPct val="0"/>
        </a:spcAft>
        <a:buChar char="•"/>
        <a:defRPr kumimoji="1" sz="3400">
          <a:solidFill>
            <a:schemeClr val="tx1"/>
          </a:solidFill>
          <a:latin typeface="+mn-lt"/>
          <a:ea typeface="+mn-ea"/>
        </a:defRPr>
      </a:lvl3pPr>
      <a:lvl4pPr marL="2232630" indent="-319192" algn="l" defTabSz="1275054" rtl="0" eaLnBrk="0" fontAlgn="base" hangingPunct="0">
        <a:spcBef>
          <a:spcPct val="20000"/>
        </a:spcBef>
        <a:spcAft>
          <a:spcPct val="0"/>
        </a:spcAft>
        <a:buChar char="–"/>
        <a:defRPr kumimoji="1" sz="2800">
          <a:solidFill>
            <a:schemeClr val="tx1"/>
          </a:solidFill>
          <a:latin typeface="+mn-lt"/>
          <a:ea typeface="+mn-ea"/>
        </a:defRPr>
      </a:lvl4pPr>
      <a:lvl5pPr marL="2869298" indent="-317477" algn="l" defTabSz="1275054" rtl="0" eaLnBrk="0" fontAlgn="base" hangingPunct="0">
        <a:spcBef>
          <a:spcPct val="20000"/>
        </a:spcBef>
        <a:spcAft>
          <a:spcPct val="0"/>
        </a:spcAft>
        <a:buChar char="»"/>
        <a:defRPr kumimoji="1" sz="2800">
          <a:solidFill>
            <a:schemeClr val="tx1"/>
          </a:solidFill>
          <a:latin typeface="+mn-lt"/>
          <a:ea typeface="+mn-ea"/>
        </a:defRPr>
      </a:lvl5pPr>
      <a:lvl6pPr marL="3363532" indent="-317477" algn="l" defTabSz="1275054" rtl="0" fontAlgn="base">
        <a:spcBef>
          <a:spcPct val="20000"/>
        </a:spcBef>
        <a:spcAft>
          <a:spcPct val="0"/>
        </a:spcAft>
        <a:buChar char="»"/>
        <a:defRPr kumimoji="1" sz="2800">
          <a:solidFill>
            <a:schemeClr val="tx1"/>
          </a:solidFill>
          <a:latin typeface="+mn-lt"/>
          <a:ea typeface="+mn-ea"/>
        </a:defRPr>
      </a:lvl6pPr>
      <a:lvl7pPr marL="3857765" indent="-317477" algn="l" defTabSz="1275054" rtl="0" fontAlgn="base">
        <a:spcBef>
          <a:spcPct val="20000"/>
        </a:spcBef>
        <a:spcAft>
          <a:spcPct val="0"/>
        </a:spcAft>
        <a:buChar char="»"/>
        <a:defRPr kumimoji="1" sz="2800">
          <a:solidFill>
            <a:schemeClr val="tx1"/>
          </a:solidFill>
          <a:latin typeface="+mn-lt"/>
          <a:ea typeface="+mn-ea"/>
        </a:defRPr>
      </a:lvl7pPr>
      <a:lvl8pPr marL="4351998" indent="-317477" algn="l" defTabSz="1275054" rtl="0" fontAlgn="base">
        <a:spcBef>
          <a:spcPct val="20000"/>
        </a:spcBef>
        <a:spcAft>
          <a:spcPct val="0"/>
        </a:spcAft>
        <a:buChar char="»"/>
        <a:defRPr kumimoji="1" sz="2800">
          <a:solidFill>
            <a:schemeClr val="tx1"/>
          </a:solidFill>
          <a:latin typeface="+mn-lt"/>
          <a:ea typeface="+mn-ea"/>
        </a:defRPr>
      </a:lvl8pPr>
      <a:lvl9pPr marL="4846231" indent="-317477" algn="l" defTabSz="1275054" rtl="0" fontAlgn="base">
        <a:spcBef>
          <a:spcPct val="20000"/>
        </a:spcBef>
        <a:spcAft>
          <a:spcPct val="0"/>
        </a:spcAft>
        <a:buChar char="»"/>
        <a:defRPr kumimoji="1" sz="2800">
          <a:solidFill>
            <a:schemeClr val="tx1"/>
          </a:solidFill>
          <a:latin typeface="+mn-lt"/>
          <a:ea typeface="+mn-ea"/>
        </a:defRPr>
      </a:lvl9pPr>
    </p:bodyStyle>
    <p:otherStyle>
      <a:defPPr>
        <a:defRPr lang="zh-CN"/>
      </a:defPPr>
      <a:lvl1pPr marL="0" algn="l" defTabSz="988466" rtl="0" eaLnBrk="1" latinLnBrk="0" hangingPunct="1">
        <a:defRPr sz="1900" kern="1200">
          <a:solidFill>
            <a:schemeClr val="tx1"/>
          </a:solidFill>
          <a:latin typeface="+mn-lt"/>
          <a:ea typeface="+mn-ea"/>
          <a:cs typeface="+mn-cs"/>
        </a:defRPr>
      </a:lvl1pPr>
      <a:lvl2pPr marL="494233" algn="l" defTabSz="988466" rtl="0" eaLnBrk="1" latinLnBrk="0" hangingPunct="1">
        <a:defRPr sz="1900" kern="1200">
          <a:solidFill>
            <a:schemeClr val="tx1"/>
          </a:solidFill>
          <a:latin typeface="+mn-lt"/>
          <a:ea typeface="+mn-ea"/>
          <a:cs typeface="+mn-cs"/>
        </a:defRPr>
      </a:lvl2pPr>
      <a:lvl3pPr marL="988466" algn="l" defTabSz="988466" rtl="0" eaLnBrk="1" latinLnBrk="0" hangingPunct="1">
        <a:defRPr sz="1900" kern="1200">
          <a:solidFill>
            <a:schemeClr val="tx1"/>
          </a:solidFill>
          <a:latin typeface="+mn-lt"/>
          <a:ea typeface="+mn-ea"/>
          <a:cs typeface="+mn-cs"/>
        </a:defRPr>
      </a:lvl3pPr>
      <a:lvl4pPr marL="1482700" algn="l" defTabSz="988466" rtl="0" eaLnBrk="1" latinLnBrk="0" hangingPunct="1">
        <a:defRPr sz="1900" kern="1200">
          <a:solidFill>
            <a:schemeClr val="tx1"/>
          </a:solidFill>
          <a:latin typeface="+mn-lt"/>
          <a:ea typeface="+mn-ea"/>
          <a:cs typeface="+mn-cs"/>
        </a:defRPr>
      </a:lvl4pPr>
      <a:lvl5pPr marL="1976933" algn="l" defTabSz="988466" rtl="0" eaLnBrk="1" latinLnBrk="0" hangingPunct="1">
        <a:defRPr sz="1900" kern="1200">
          <a:solidFill>
            <a:schemeClr val="tx1"/>
          </a:solidFill>
          <a:latin typeface="+mn-lt"/>
          <a:ea typeface="+mn-ea"/>
          <a:cs typeface="+mn-cs"/>
        </a:defRPr>
      </a:lvl5pPr>
      <a:lvl6pPr marL="2471166" algn="l" defTabSz="988466" rtl="0" eaLnBrk="1" latinLnBrk="0" hangingPunct="1">
        <a:defRPr sz="1900" kern="1200">
          <a:solidFill>
            <a:schemeClr val="tx1"/>
          </a:solidFill>
          <a:latin typeface="+mn-lt"/>
          <a:ea typeface="+mn-ea"/>
          <a:cs typeface="+mn-cs"/>
        </a:defRPr>
      </a:lvl6pPr>
      <a:lvl7pPr marL="2965399" algn="l" defTabSz="988466" rtl="0" eaLnBrk="1" latinLnBrk="0" hangingPunct="1">
        <a:defRPr sz="1900" kern="1200">
          <a:solidFill>
            <a:schemeClr val="tx1"/>
          </a:solidFill>
          <a:latin typeface="+mn-lt"/>
          <a:ea typeface="+mn-ea"/>
          <a:cs typeface="+mn-cs"/>
        </a:defRPr>
      </a:lvl7pPr>
      <a:lvl8pPr marL="3459632" algn="l" defTabSz="988466" rtl="0" eaLnBrk="1" latinLnBrk="0" hangingPunct="1">
        <a:defRPr sz="1900" kern="1200">
          <a:solidFill>
            <a:schemeClr val="tx1"/>
          </a:solidFill>
          <a:latin typeface="+mn-lt"/>
          <a:ea typeface="+mn-ea"/>
          <a:cs typeface="+mn-cs"/>
        </a:defRPr>
      </a:lvl8pPr>
      <a:lvl9pPr marL="3953866" algn="l" defTabSz="988466"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69.xml"/><Relationship Id="rId3" Type="http://schemas.openxmlformats.org/officeDocument/2006/relationships/slide" Target="slide7.xml"/><Relationship Id="rId7" Type="http://schemas.openxmlformats.org/officeDocument/2006/relationships/slide" Target="slide50.xml"/><Relationship Id="rId12" Type="http://schemas.openxmlformats.org/officeDocument/2006/relationships/slide" Target="slide39.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49.xml"/><Relationship Id="rId11" Type="http://schemas.openxmlformats.org/officeDocument/2006/relationships/slide" Target="slide93.xml"/><Relationship Id="rId5" Type="http://schemas.openxmlformats.org/officeDocument/2006/relationships/slide" Target="slide46.xml"/><Relationship Id="rId10" Type="http://schemas.openxmlformats.org/officeDocument/2006/relationships/slide" Target="slide81.xml"/><Relationship Id="rId4" Type="http://schemas.openxmlformats.org/officeDocument/2006/relationships/slide" Target="slide14.xml"/><Relationship Id="rId9" Type="http://schemas.openxmlformats.org/officeDocument/2006/relationships/slide" Target="slide80.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2.png"/><Relationship Id="rId5" Type="http://schemas.openxmlformats.org/officeDocument/2006/relationships/image" Target="../media/image30.w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22.wmf"/><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3.wmf"/></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8.x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slide" Target="slide1.xml"/></Relationships>
</file>

<file path=ppt/slides/_rels/slide4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72.wmf"/><Relationship Id="rId4" Type="http://schemas.openxmlformats.org/officeDocument/2006/relationships/oleObject" Target="../embeddings/oleObject2.bin"/></Relationships>
</file>

<file path=ppt/slides/_rels/slide51.xml.rels><?xml version="1.0" encoding="UTF-8" standalone="yes"?>
<Relationships xmlns="http://schemas.openxmlformats.org/package/2006/relationships"><Relationship Id="rId3" Type="http://schemas.openxmlformats.org/officeDocument/2006/relationships/image" Target="../media/image76.wmf"/><Relationship Id="rId7" Type="http://schemas.openxmlformats.org/officeDocument/2006/relationships/image" Target="../media/image75.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74.wmf"/><Relationship Id="rId4" Type="http://schemas.openxmlformats.org/officeDocument/2006/relationships/oleObject" Target="../embeddings/oleObject3.bin"/></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70.pn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82.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81.wmf"/><Relationship Id="rId5" Type="http://schemas.openxmlformats.org/officeDocument/2006/relationships/oleObject" Target="../embeddings/oleObject6.bin"/><Relationship Id="rId4" Type="http://schemas.openxmlformats.org/officeDocument/2006/relationships/image" Target="../media/image80.wmf"/></Relationships>
</file>

<file path=ppt/slides/_rels/slide58.xml.rels><?xml version="1.0" encoding="UTF-8" standalone="yes"?>
<Relationships xmlns="http://schemas.openxmlformats.org/package/2006/relationships"><Relationship Id="rId8" Type="http://schemas.openxmlformats.org/officeDocument/2006/relationships/image" Target="../media/image85.wmf"/><Relationship Id="rId13" Type="http://schemas.openxmlformats.org/officeDocument/2006/relationships/image" Target="../media/image88.png"/><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87.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84.wmf"/><Relationship Id="rId11" Type="http://schemas.openxmlformats.org/officeDocument/2006/relationships/oleObject" Target="../embeddings/oleObject11.bin"/><Relationship Id="rId5" Type="http://schemas.openxmlformats.org/officeDocument/2006/relationships/oleObject" Target="../embeddings/oleObject8.bin"/><Relationship Id="rId15" Type="http://schemas.openxmlformats.org/officeDocument/2006/relationships/image" Target="../media/image90.png"/><Relationship Id="rId10" Type="http://schemas.openxmlformats.org/officeDocument/2006/relationships/image" Target="../media/image86.wmf"/><Relationship Id="rId4" Type="http://schemas.openxmlformats.org/officeDocument/2006/relationships/image" Target="../media/image83.wmf"/><Relationship Id="rId9" Type="http://schemas.openxmlformats.org/officeDocument/2006/relationships/oleObject" Target="../embeddings/oleObject10.bin"/><Relationship Id="rId14" Type="http://schemas.openxmlformats.org/officeDocument/2006/relationships/image" Target="../media/image89.png"/></Relationships>
</file>

<file path=ppt/slides/_rels/slide5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image" Target="../media/image95.png"/><Relationship Id="rId7" Type="http://schemas.openxmlformats.org/officeDocument/2006/relationships/image" Target="../media/image93.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3.bin"/><Relationship Id="rId5" Type="http://schemas.openxmlformats.org/officeDocument/2006/relationships/image" Target="../media/image92.wmf"/><Relationship Id="rId10" Type="http://schemas.openxmlformats.org/officeDocument/2006/relationships/image" Target="../media/image96.png"/><Relationship Id="rId4" Type="http://schemas.openxmlformats.org/officeDocument/2006/relationships/oleObject" Target="../embeddings/oleObject12.bin"/><Relationship Id="rId9" Type="http://schemas.openxmlformats.org/officeDocument/2006/relationships/image" Target="../media/image94.wmf"/></Relationships>
</file>

<file path=ppt/slides/_rels/slide61.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oleObject" Target="../embeddings/oleObject15.bin"/><Relationship Id="rId7" Type="http://schemas.openxmlformats.org/officeDocument/2006/relationships/image" Target="../media/image98.wmf"/><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oleObject" Target="../embeddings/oleObject16.bin"/><Relationship Id="rId11" Type="http://schemas.openxmlformats.org/officeDocument/2006/relationships/image" Target="../media/image101.png"/><Relationship Id="rId5" Type="http://schemas.openxmlformats.org/officeDocument/2006/relationships/image" Target="../media/image88.png"/><Relationship Id="rId10" Type="http://schemas.openxmlformats.org/officeDocument/2006/relationships/image" Target="../media/image99.wmf"/><Relationship Id="rId4" Type="http://schemas.openxmlformats.org/officeDocument/2006/relationships/image" Target="../media/image97.wmf"/><Relationship Id="rId9" Type="http://schemas.openxmlformats.org/officeDocument/2006/relationships/oleObject" Target="../embeddings/oleObject17.bin"/></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20.bin"/><Relationship Id="rId13" Type="http://schemas.openxmlformats.org/officeDocument/2006/relationships/oleObject" Target="../embeddings/oleObject22.bin"/><Relationship Id="rId3" Type="http://schemas.openxmlformats.org/officeDocument/2006/relationships/image" Target="../media/image100.png"/><Relationship Id="rId7" Type="http://schemas.openxmlformats.org/officeDocument/2006/relationships/image" Target="../media/image103.wmf"/><Relationship Id="rId12" Type="http://schemas.openxmlformats.org/officeDocument/2006/relationships/image" Target="../media/image101.png"/><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oleObject" Target="../embeddings/oleObject19.bin"/><Relationship Id="rId11" Type="http://schemas.openxmlformats.org/officeDocument/2006/relationships/image" Target="../media/image105.wmf"/><Relationship Id="rId5" Type="http://schemas.openxmlformats.org/officeDocument/2006/relationships/image" Target="../media/image102.wmf"/><Relationship Id="rId10" Type="http://schemas.openxmlformats.org/officeDocument/2006/relationships/oleObject" Target="../embeddings/oleObject21.bin"/><Relationship Id="rId4" Type="http://schemas.openxmlformats.org/officeDocument/2006/relationships/oleObject" Target="../embeddings/oleObject18.bin"/><Relationship Id="rId9" Type="http://schemas.openxmlformats.org/officeDocument/2006/relationships/image" Target="../media/image104.wmf"/><Relationship Id="rId14" Type="http://schemas.openxmlformats.org/officeDocument/2006/relationships/image" Target="../media/image106.wmf"/></Relationships>
</file>

<file path=ppt/slides/_rels/slide63.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oleObject" Target="../embeddings/oleObject23.bin"/><Relationship Id="rId7" Type="http://schemas.openxmlformats.org/officeDocument/2006/relationships/image" Target="../media/image108.wmf"/><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oleObject" Target="../embeddings/oleObject24.bin"/><Relationship Id="rId5" Type="http://schemas.openxmlformats.org/officeDocument/2006/relationships/image" Target="../media/image95.png"/><Relationship Id="rId4" Type="http://schemas.openxmlformats.org/officeDocument/2006/relationships/image" Target="../media/image107.wmf"/></Relationships>
</file>

<file path=ppt/slides/_rels/slide64.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2.xml"/><Relationship Id="rId7" Type="http://schemas.openxmlformats.org/officeDocument/2006/relationships/image" Target="../media/image111.wmf"/><Relationship Id="rId2" Type="http://schemas.openxmlformats.org/officeDocument/2006/relationships/slideLayout" Target="../slideLayouts/slideLayout12.xml"/><Relationship Id="rId1" Type="http://schemas.openxmlformats.org/officeDocument/2006/relationships/vmlDrawing" Target="../drawings/vmlDrawing10.vml"/><Relationship Id="rId6" Type="http://schemas.openxmlformats.org/officeDocument/2006/relationships/oleObject" Target="../embeddings/oleObject26.bin"/><Relationship Id="rId5" Type="http://schemas.openxmlformats.org/officeDocument/2006/relationships/image" Target="../media/image110.wmf"/><Relationship Id="rId4" Type="http://schemas.openxmlformats.org/officeDocument/2006/relationships/oleObject" Target="../embeddings/oleObject25.bin"/><Relationship Id="rId9" Type="http://schemas.openxmlformats.org/officeDocument/2006/relationships/image" Target="../media/image112.png"/></Relationships>
</file>

<file path=ppt/slides/_rels/slide6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112.png"/><Relationship Id="rId7" Type="http://schemas.openxmlformats.org/officeDocument/2006/relationships/image" Target="../media/image114.wmf"/><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oleObject" Target="../embeddings/oleObject28.bin"/><Relationship Id="rId5" Type="http://schemas.openxmlformats.org/officeDocument/2006/relationships/image" Target="../media/image113.wmf"/><Relationship Id="rId4" Type="http://schemas.openxmlformats.org/officeDocument/2006/relationships/oleObject" Target="../embeddings/oleObject27.bin"/></Relationships>
</file>

<file path=ppt/slides/_rels/slide66.xml.rels><?xml version="1.0" encoding="UTF-8" standalone="yes"?>
<Relationships xmlns="http://schemas.openxmlformats.org/package/2006/relationships"><Relationship Id="rId8" Type="http://schemas.openxmlformats.org/officeDocument/2006/relationships/image" Target="../media/image116.wmf"/><Relationship Id="rId3" Type="http://schemas.openxmlformats.org/officeDocument/2006/relationships/image" Target="../media/image118.png"/><Relationship Id="rId7" Type="http://schemas.openxmlformats.org/officeDocument/2006/relationships/oleObject" Target="../embeddings/oleObject30.bin"/><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image" Target="../media/image115.wmf"/><Relationship Id="rId5" Type="http://schemas.openxmlformats.org/officeDocument/2006/relationships/oleObject" Target="../embeddings/oleObject29.bin"/><Relationship Id="rId10" Type="http://schemas.openxmlformats.org/officeDocument/2006/relationships/image" Target="../media/image117.wmf"/><Relationship Id="rId4" Type="http://schemas.openxmlformats.org/officeDocument/2006/relationships/image" Target="../media/image89.png"/><Relationship Id="rId9" Type="http://schemas.openxmlformats.org/officeDocument/2006/relationships/oleObject" Target="../embeddings/oleObject31.bin"/></Relationships>
</file>

<file path=ppt/slides/_rels/slide67.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21.png"/><Relationship Id="rId7" Type="http://schemas.openxmlformats.org/officeDocument/2006/relationships/image" Target="../media/image120.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33.bin"/><Relationship Id="rId5" Type="http://schemas.openxmlformats.org/officeDocument/2006/relationships/image" Target="../media/image119.wmf"/><Relationship Id="rId4" Type="http://schemas.openxmlformats.org/officeDocument/2006/relationships/oleObject" Target="../embeddings/oleObject32.bin"/></Relationships>
</file>

<file path=ppt/slides/_rels/slide68.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oleObject" Target="../embeddings/oleObject34.bin"/><Relationship Id="rId7" Type="http://schemas.openxmlformats.org/officeDocument/2006/relationships/image" Target="../media/image95.png"/><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image" Target="../media/image124.wmf"/><Relationship Id="rId5" Type="http://schemas.openxmlformats.org/officeDocument/2006/relationships/oleObject" Target="../embeddings/oleObject35.bin"/><Relationship Id="rId4" Type="http://schemas.openxmlformats.org/officeDocument/2006/relationships/image" Target="../media/image123.wmf"/><Relationship Id="rId9" Type="http://schemas.openxmlformats.org/officeDocument/2006/relationships/image" Target="../media/image125.png"/></Relationships>
</file>

<file path=ppt/slides/_rels/slide6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5.vml"/><Relationship Id="rId5" Type="http://schemas.openxmlformats.org/officeDocument/2006/relationships/image" Target="../media/image130.png"/><Relationship Id="rId4" Type="http://schemas.openxmlformats.org/officeDocument/2006/relationships/image" Target="../media/image129.wmf"/></Relationships>
</file>

<file path=ppt/slides/_rels/slide73.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2.xml"/><Relationship Id="rId1" Type="http://schemas.openxmlformats.org/officeDocument/2006/relationships/vmlDrawing" Target="../drawings/vmlDrawing16.vml"/><Relationship Id="rId5" Type="http://schemas.openxmlformats.org/officeDocument/2006/relationships/image" Target="../media/image133.png"/><Relationship Id="rId4" Type="http://schemas.openxmlformats.org/officeDocument/2006/relationships/image" Target="../media/image132.wmf"/></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oleObject" Target="../embeddings/oleObject38.bin"/><Relationship Id="rId7" Type="http://schemas.openxmlformats.org/officeDocument/2006/relationships/image" Target="../media/image138.png"/><Relationship Id="rId2" Type="http://schemas.openxmlformats.org/officeDocument/2006/relationships/slideLayout" Target="../slideLayouts/slideLayout12.xml"/><Relationship Id="rId1" Type="http://schemas.openxmlformats.org/officeDocument/2006/relationships/vmlDrawing" Target="../drawings/vmlDrawing17.vml"/><Relationship Id="rId6" Type="http://schemas.openxmlformats.org/officeDocument/2006/relationships/image" Target="../media/image135.wmf"/><Relationship Id="rId11" Type="http://schemas.openxmlformats.org/officeDocument/2006/relationships/image" Target="../media/image137.wmf"/><Relationship Id="rId5" Type="http://schemas.openxmlformats.org/officeDocument/2006/relationships/oleObject" Target="../embeddings/oleObject39.bin"/><Relationship Id="rId10" Type="http://schemas.openxmlformats.org/officeDocument/2006/relationships/oleObject" Target="../embeddings/oleObject41.bin"/><Relationship Id="rId4" Type="http://schemas.openxmlformats.org/officeDocument/2006/relationships/image" Target="../media/image134.wmf"/><Relationship Id="rId9" Type="http://schemas.openxmlformats.org/officeDocument/2006/relationships/image" Target="../media/image136.wmf"/></Relationships>
</file>

<file path=ppt/slides/_rels/slide76.xml.rels><?xml version="1.0" encoding="UTF-8" standalone="yes"?>
<Relationships xmlns="http://schemas.openxmlformats.org/package/2006/relationships"><Relationship Id="rId8" Type="http://schemas.openxmlformats.org/officeDocument/2006/relationships/image" Target="../media/image141.wmf"/><Relationship Id="rId3" Type="http://schemas.openxmlformats.org/officeDocument/2006/relationships/oleObject" Target="../embeddings/oleObject42.bin"/><Relationship Id="rId7" Type="http://schemas.openxmlformats.org/officeDocument/2006/relationships/oleObject" Target="../embeddings/oleObject44.bin"/><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image" Target="../media/image140.wmf"/><Relationship Id="rId5" Type="http://schemas.openxmlformats.org/officeDocument/2006/relationships/oleObject" Target="../embeddings/oleObject43.bin"/><Relationship Id="rId4" Type="http://schemas.openxmlformats.org/officeDocument/2006/relationships/image" Target="../media/image139.wmf"/><Relationship Id="rId9" Type="http://schemas.openxmlformats.org/officeDocument/2006/relationships/image" Target="../media/image142.png"/></Relationships>
</file>

<file path=ppt/slides/_rels/slide77.xml.rels><?xml version="1.0" encoding="UTF-8" standalone="yes"?>
<Relationships xmlns="http://schemas.openxmlformats.org/package/2006/relationships"><Relationship Id="rId8" Type="http://schemas.openxmlformats.org/officeDocument/2006/relationships/oleObject" Target="../embeddings/oleObject47.bin"/><Relationship Id="rId13" Type="http://schemas.openxmlformats.org/officeDocument/2006/relationships/image" Target="../media/image147.wmf"/><Relationship Id="rId18" Type="http://schemas.openxmlformats.org/officeDocument/2006/relationships/image" Target="../media/image151.png"/><Relationship Id="rId3" Type="http://schemas.openxmlformats.org/officeDocument/2006/relationships/image" Target="../media/image150.png"/><Relationship Id="rId7" Type="http://schemas.openxmlformats.org/officeDocument/2006/relationships/image" Target="../media/image144.wmf"/><Relationship Id="rId12" Type="http://schemas.openxmlformats.org/officeDocument/2006/relationships/oleObject" Target="../embeddings/oleObject49.bin"/><Relationship Id="rId17" Type="http://schemas.openxmlformats.org/officeDocument/2006/relationships/image" Target="../media/image149.wmf"/><Relationship Id="rId2" Type="http://schemas.openxmlformats.org/officeDocument/2006/relationships/slideLayout" Target="../slideLayouts/slideLayout12.xml"/><Relationship Id="rId16" Type="http://schemas.openxmlformats.org/officeDocument/2006/relationships/oleObject" Target="../embeddings/oleObject51.bin"/><Relationship Id="rId1" Type="http://schemas.openxmlformats.org/officeDocument/2006/relationships/vmlDrawing" Target="../drawings/vmlDrawing19.vml"/><Relationship Id="rId6" Type="http://schemas.openxmlformats.org/officeDocument/2006/relationships/oleObject" Target="../embeddings/oleObject46.bin"/><Relationship Id="rId11" Type="http://schemas.openxmlformats.org/officeDocument/2006/relationships/image" Target="../media/image146.wmf"/><Relationship Id="rId5" Type="http://schemas.openxmlformats.org/officeDocument/2006/relationships/image" Target="../media/image143.wmf"/><Relationship Id="rId15" Type="http://schemas.openxmlformats.org/officeDocument/2006/relationships/image" Target="../media/image148.wmf"/><Relationship Id="rId10" Type="http://schemas.openxmlformats.org/officeDocument/2006/relationships/oleObject" Target="../embeddings/oleObject48.bin"/><Relationship Id="rId4" Type="http://schemas.openxmlformats.org/officeDocument/2006/relationships/oleObject" Target="../embeddings/oleObject45.bin"/><Relationship Id="rId9" Type="http://schemas.openxmlformats.org/officeDocument/2006/relationships/image" Target="../media/image145.wmf"/><Relationship Id="rId14" Type="http://schemas.openxmlformats.org/officeDocument/2006/relationships/oleObject" Target="../embeddings/oleObject50.bin"/></Relationships>
</file>

<file path=ppt/slides/_rels/slide78.xml.rels><?xml version="1.0" encoding="UTF-8" standalone="yes"?>
<Relationships xmlns="http://schemas.openxmlformats.org/package/2006/relationships"><Relationship Id="rId8" Type="http://schemas.openxmlformats.org/officeDocument/2006/relationships/image" Target="../media/image151.png"/><Relationship Id="rId13" Type="http://schemas.openxmlformats.org/officeDocument/2006/relationships/oleObject" Target="../embeddings/oleObject56.bin"/><Relationship Id="rId18" Type="http://schemas.openxmlformats.org/officeDocument/2006/relationships/image" Target="../media/image158.wmf"/><Relationship Id="rId3" Type="http://schemas.openxmlformats.org/officeDocument/2006/relationships/image" Target="../media/image158.png"/><Relationship Id="rId7" Type="http://schemas.openxmlformats.org/officeDocument/2006/relationships/image" Target="../media/image153.wmf"/><Relationship Id="rId12" Type="http://schemas.openxmlformats.org/officeDocument/2006/relationships/image" Target="../media/image155.wmf"/><Relationship Id="rId17" Type="http://schemas.openxmlformats.org/officeDocument/2006/relationships/oleObject" Target="../embeddings/oleObject58.bin"/><Relationship Id="rId2" Type="http://schemas.openxmlformats.org/officeDocument/2006/relationships/slideLayout" Target="../slideLayouts/slideLayout4.xml"/><Relationship Id="rId16" Type="http://schemas.openxmlformats.org/officeDocument/2006/relationships/image" Target="../media/image157.wmf"/><Relationship Id="rId1" Type="http://schemas.openxmlformats.org/officeDocument/2006/relationships/vmlDrawing" Target="../drawings/vmlDrawing20.vml"/><Relationship Id="rId6" Type="http://schemas.openxmlformats.org/officeDocument/2006/relationships/oleObject" Target="../embeddings/oleObject53.bin"/><Relationship Id="rId11" Type="http://schemas.openxmlformats.org/officeDocument/2006/relationships/oleObject" Target="../embeddings/oleObject55.bin"/><Relationship Id="rId5" Type="http://schemas.openxmlformats.org/officeDocument/2006/relationships/image" Target="../media/image152.wmf"/><Relationship Id="rId15" Type="http://schemas.openxmlformats.org/officeDocument/2006/relationships/oleObject" Target="../embeddings/oleObject57.bin"/><Relationship Id="rId10" Type="http://schemas.openxmlformats.org/officeDocument/2006/relationships/image" Target="../media/image154.wmf"/><Relationship Id="rId4" Type="http://schemas.openxmlformats.org/officeDocument/2006/relationships/oleObject" Target="../embeddings/oleObject52.bin"/><Relationship Id="rId9" Type="http://schemas.openxmlformats.org/officeDocument/2006/relationships/oleObject" Target="../embeddings/oleObject54.bin"/><Relationship Id="rId14" Type="http://schemas.openxmlformats.org/officeDocument/2006/relationships/image" Target="../media/image156.wmf"/></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image" Target="../media/image163.wmf"/><Relationship Id="rId18" Type="http://schemas.openxmlformats.org/officeDocument/2006/relationships/oleObject" Target="../embeddings/oleObject66.bin"/><Relationship Id="rId3" Type="http://schemas.openxmlformats.org/officeDocument/2006/relationships/image" Target="../media/image168.png"/><Relationship Id="rId21" Type="http://schemas.openxmlformats.org/officeDocument/2006/relationships/image" Target="../media/image167.wmf"/><Relationship Id="rId7" Type="http://schemas.openxmlformats.org/officeDocument/2006/relationships/image" Target="../media/image160.wmf"/><Relationship Id="rId12" Type="http://schemas.openxmlformats.org/officeDocument/2006/relationships/oleObject" Target="../embeddings/oleObject63.bin"/><Relationship Id="rId17" Type="http://schemas.openxmlformats.org/officeDocument/2006/relationships/image" Target="../media/image165.wmf"/><Relationship Id="rId2" Type="http://schemas.openxmlformats.org/officeDocument/2006/relationships/slideLayout" Target="../slideLayouts/slideLayout12.xml"/><Relationship Id="rId16" Type="http://schemas.openxmlformats.org/officeDocument/2006/relationships/oleObject" Target="../embeddings/oleObject65.bin"/><Relationship Id="rId20" Type="http://schemas.openxmlformats.org/officeDocument/2006/relationships/oleObject" Target="../embeddings/oleObject67.bin"/><Relationship Id="rId1" Type="http://schemas.openxmlformats.org/officeDocument/2006/relationships/vmlDrawing" Target="../drawings/vmlDrawing21.vml"/><Relationship Id="rId6" Type="http://schemas.openxmlformats.org/officeDocument/2006/relationships/oleObject" Target="../embeddings/oleObject60.bin"/><Relationship Id="rId11" Type="http://schemas.openxmlformats.org/officeDocument/2006/relationships/image" Target="../media/image162.wmf"/><Relationship Id="rId5" Type="http://schemas.openxmlformats.org/officeDocument/2006/relationships/image" Target="../media/image159.wmf"/><Relationship Id="rId15" Type="http://schemas.openxmlformats.org/officeDocument/2006/relationships/image" Target="../media/image164.wmf"/><Relationship Id="rId10" Type="http://schemas.openxmlformats.org/officeDocument/2006/relationships/oleObject" Target="../embeddings/oleObject62.bin"/><Relationship Id="rId19" Type="http://schemas.openxmlformats.org/officeDocument/2006/relationships/image" Target="../media/image166.wmf"/><Relationship Id="rId4" Type="http://schemas.openxmlformats.org/officeDocument/2006/relationships/oleObject" Target="../embeddings/oleObject59.bin"/><Relationship Id="rId9" Type="http://schemas.openxmlformats.org/officeDocument/2006/relationships/image" Target="../media/image161.wmf"/><Relationship Id="rId14" Type="http://schemas.openxmlformats.org/officeDocument/2006/relationships/oleObject" Target="../embeddings/oleObject64.bin"/><Relationship Id="rId22" Type="http://schemas.openxmlformats.org/officeDocument/2006/relationships/slide" Target="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89.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81.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890.png"/><Relationship Id="rId2" Type="http://schemas.openxmlformats.org/officeDocument/2006/relationships/image" Target="../media/image1880.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image" Target="../media/image196.png"/><Relationship Id="rId13" Type="http://schemas.openxmlformats.org/officeDocument/2006/relationships/image" Target="../media/image183.png"/><Relationship Id="rId3" Type="http://schemas.openxmlformats.org/officeDocument/2006/relationships/image" Target="../media/image191.png"/><Relationship Id="rId7" Type="http://schemas.openxmlformats.org/officeDocument/2006/relationships/image" Target="../media/image195.png"/><Relationship Id="rId12" Type="http://schemas.openxmlformats.org/officeDocument/2006/relationships/image" Target="../media/image182.png"/><Relationship Id="rId2"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image" Target="../media/image194.png"/><Relationship Id="rId11" Type="http://schemas.openxmlformats.org/officeDocument/2006/relationships/image" Target="../media/image199.png"/><Relationship Id="rId5" Type="http://schemas.openxmlformats.org/officeDocument/2006/relationships/image" Target="../media/image193.png"/><Relationship Id="rId10" Type="http://schemas.openxmlformats.org/officeDocument/2006/relationships/image" Target="../media/image198.png"/><Relationship Id="rId4" Type="http://schemas.openxmlformats.org/officeDocument/2006/relationships/image" Target="../media/image192.png"/><Relationship Id="rId9" Type="http://schemas.openxmlformats.org/officeDocument/2006/relationships/image" Target="../media/image197.png"/><Relationship Id="rId14"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D051ECB7-30CA-4911-9450-CE259E0B1EDB}" type="slidenum">
              <a:rPr lang="en-US" altLang="zh-CN" sz="2800">
                <a:solidFill>
                  <a:srgbClr val="FF0000"/>
                </a:solidFill>
              </a:rPr>
              <a:pPr eaLnBrk="1" hangingPunct="1"/>
              <a:t>1</a:t>
            </a:fld>
            <a:endParaRPr lang="en-US" altLang="zh-CN" sz="2800" dirty="0">
              <a:solidFill>
                <a:srgbClr val="FF0000"/>
              </a:solidFill>
            </a:endParaRPr>
          </a:p>
        </p:txBody>
      </p:sp>
      <p:sp>
        <p:nvSpPr>
          <p:cNvPr id="2051" name="Text Box 37"/>
          <p:cNvSpPr txBox="1">
            <a:spLocks noChangeArrowheads="1"/>
          </p:cNvSpPr>
          <p:nvPr/>
        </p:nvSpPr>
        <p:spPr bwMode="auto">
          <a:xfrm>
            <a:off x="2039923" y="780124"/>
            <a:ext cx="7587497" cy="5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3000" b="1" dirty="0">
                <a:latin typeface="宋体" pitchFamily="2" charset="-122"/>
              </a:rPr>
              <a:t>第</a:t>
            </a:r>
            <a:r>
              <a:rPr kumimoji="0" lang="en-US" altLang="zh-CN" sz="3000" b="1" dirty="0">
                <a:latin typeface="宋体" pitchFamily="2" charset="-122"/>
              </a:rPr>
              <a:t>3</a:t>
            </a:r>
            <a:r>
              <a:rPr kumimoji="0" lang="zh-CN" altLang="en-US" sz="3000" b="1" dirty="0">
                <a:latin typeface="宋体" pitchFamily="2" charset="-122"/>
              </a:rPr>
              <a:t>章  尺寸精度设计与检测</a:t>
            </a:r>
            <a:r>
              <a:rPr kumimoji="0" lang="en-US" altLang="zh-CN" sz="3000" b="1" dirty="0">
                <a:latin typeface="宋体" pitchFamily="2" charset="-122"/>
              </a:rPr>
              <a:t>(3)</a:t>
            </a:r>
            <a:endParaRPr kumimoji="0" lang="en-US" altLang="zh-CN" sz="3000" dirty="0">
              <a:latin typeface="宋体" pitchFamily="2" charset="-122"/>
            </a:endParaRPr>
          </a:p>
        </p:txBody>
      </p:sp>
      <p:sp>
        <p:nvSpPr>
          <p:cNvPr id="2052" name="Text Box 38">
            <a:hlinkClick r:id="rId2" action="ppaction://hlinksldjump"/>
          </p:cNvPr>
          <p:cNvSpPr txBox="1">
            <a:spLocks noChangeArrowheads="1"/>
          </p:cNvSpPr>
          <p:nvPr/>
        </p:nvSpPr>
        <p:spPr bwMode="auto">
          <a:xfrm>
            <a:off x="696602" y="1390880"/>
            <a:ext cx="10443609"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solidFill>
                  <a:schemeClr val="accent1">
                    <a:lumMod val="75000"/>
                  </a:schemeClr>
                </a:solidFill>
                <a:latin typeface="宋体" pitchFamily="2" charset="-122"/>
              </a:rPr>
              <a:t>3.4 </a:t>
            </a:r>
            <a:r>
              <a:rPr lang="zh-CN" altLang="en-US" sz="3000" b="1" dirty="0">
                <a:solidFill>
                  <a:schemeClr val="accent1">
                    <a:lumMod val="75000"/>
                  </a:schemeClr>
                </a:solidFill>
                <a:latin typeface="宋体" pitchFamily="2" charset="-122"/>
              </a:rPr>
              <a:t>圆 柱 结 合 的 精 度 设 计</a:t>
            </a:r>
            <a:r>
              <a:rPr lang="en-US" altLang="zh-CN" sz="3000" dirty="0">
                <a:solidFill>
                  <a:schemeClr val="accent1">
                    <a:lumMod val="75000"/>
                  </a:schemeClr>
                </a:solidFill>
                <a:latin typeface="宋体" pitchFamily="2" charset="-122"/>
              </a:rPr>
              <a:t>-------------------</a:t>
            </a:r>
            <a:r>
              <a:rPr lang="en-US" altLang="zh-CN" sz="3000" b="1" dirty="0">
                <a:solidFill>
                  <a:schemeClr val="accent1">
                    <a:lumMod val="75000"/>
                  </a:schemeClr>
                </a:solidFill>
                <a:latin typeface="宋体" pitchFamily="2" charset="-122"/>
              </a:rPr>
              <a:t>(</a:t>
            </a:r>
            <a:r>
              <a:rPr lang="en-US" altLang="zh-CN" sz="3000" b="1" dirty="0">
                <a:latin typeface="宋体" pitchFamily="2" charset="-122"/>
              </a:rPr>
              <a:t>2)</a:t>
            </a:r>
          </a:p>
        </p:txBody>
      </p:sp>
      <p:sp>
        <p:nvSpPr>
          <p:cNvPr id="2053" name="Text Box 39"/>
          <p:cNvSpPr txBox="1">
            <a:spLocks noChangeArrowheads="1"/>
          </p:cNvSpPr>
          <p:nvPr/>
        </p:nvSpPr>
        <p:spPr bwMode="auto">
          <a:xfrm>
            <a:off x="1104242" y="2032428"/>
            <a:ext cx="1047721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3.4.1  </a:t>
            </a:r>
            <a:r>
              <a:rPr lang="zh-CN" altLang="en-US" b="1" dirty="0"/>
              <a:t>配合制</a:t>
            </a:r>
            <a:r>
              <a:rPr lang="en-US" altLang="zh-CN" b="1" dirty="0"/>
              <a:t>(</a:t>
            </a:r>
            <a:r>
              <a:rPr lang="zh-CN" altLang="en-US" b="1" dirty="0"/>
              <a:t>基准制</a:t>
            </a:r>
            <a:r>
              <a:rPr lang="en-US" altLang="zh-CN" b="1" dirty="0"/>
              <a:t>)</a:t>
            </a:r>
            <a:r>
              <a:rPr lang="zh-CN" altLang="en-US" b="1" dirty="0"/>
              <a:t>的选用</a:t>
            </a:r>
            <a:r>
              <a:rPr lang="en-US" altLang="zh-CN" dirty="0" smtClean="0"/>
              <a:t>---------------------------------------</a:t>
            </a:r>
            <a:r>
              <a:rPr lang="en-US" altLang="zh-CN" b="1" dirty="0" smtClean="0"/>
              <a:t>(</a:t>
            </a:r>
            <a:r>
              <a:rPr lang="en-US" altLang="zh-CN" b="1" dirty="0"/>
              <a:t>2)</a:t>
            </a:r>
            <a:endParaRPr lang="en-US" altLang="zh-CN" dirty="0"/>
          </a:p>
        </p:txBody>
      </p:sp>
      <p:sp>
        <p:nvSpPr>
          <p:cNvPr id="2054" name="Text Box 40">
            <a:hlinkClick r:id="rId3" action="ppaction://hlinksldjump"/>
          </p:cNvPr>
          <p:cNvSpPr txBox="1">
            <a:spLocks noChangeArrowheads="1"/>
          </p:cNvSpPr>
          <p:nvPr/>
        </p:nvSpPr>
        <p:spPr bwMode="auto">
          <a:xfrm>
            <a:off x="1104243" y="2555933"/>
            <a:ext cx="1032040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3.4.2  </a:t>
            </a:r>
            <a:r>
              <a:rPr lang="zh-CN" altLang="en-US" b="1" dirty="0">
                <a:latin typeface="宋体" pitchFamily="2" charset="-122"/>
              </a:rPr>
              <a:t>标准公差等级的选用</a:t>
            </a:r>
            <a:r>
              <a:rPr lang="en-US" altLang="zh-CN" b="1" dirty="0" smtClean="0">
                <a:latin typeface="宋体" pitchFamily="2" charset="-122"/>
              </a:rPr>
              <a:t>------------------------(</a:t>
            </a:r>
            <a:r>
              <a:rPr lang="en-US" altLang="zh-CN" b="1" dirty="0">
                <a:latin typeface="宋体" pitchFamily="2" charset="-122"/>
              </a:rPr>
              <a:t>7)</a:t>
            </a:r>
            <a:r>
              <a:rPr lang="en-US" altLang="zh-CN" dirty="0">
                <a:latin typeface="宋体" pitchFamily="2" charset="-122"/>
              </a:rPr>
              <a:t> </a:t>
            </a:r>
          </a:p>
        </p:txBody>
      </p:sp>
      <p:sp>
        <p:nvSpPr>
          <p:cNvPr id="2055" name="Text Box 41">
            <a:hlinkClick r:id="rId4" action="ppaction://hlinksldjump"/>
          </p:cNvPr>
          <p:cNvSpPr txBox="1">
            <a:spLocks noChangeArrowheads="1"/>
          </p:cNvSpPr>
          <p:nvPr/>
        </p:nvSpPr>
        <p:spPr bwMode="auto">
          <a:xfrm>
            <a:off x="1104242" y="3082858"/>
            <a:ext cx="1057801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3.4.3  </a:t>
            </a:r>
            <a:r>
              <a:rPr lang="zh-CN" altLang="en-US" b="1" dirty="0">
                <a:latin typeface="宋体" pitchFamily="2" charset="-122"/>
              </a:rPr>
              <a:t>配合的选用 </a:t>
            </a:r>
            <a:r>
              <a:rPr lang="en-US" altLang="zh-CN" b="1" dirty="0" smtClean="0">
                <a:latin typeface="宋体" pitchFamily="2" charset="-122"/>
              </a:rPr>
              <a:t>------------------------------(</a:t>
            </a:r>
            <a:r>
              <a:rPr lang="en-US" altLang="zh-CN" b="1" dirty="0">
                <a:latin typeface="宋体" pitchFamily="2" charset="-122"/>
              </a:rPr>
              <a:t>14)</a:t>
            </a:r>
          </a:p>
        </p:txBody>
      </p:sp>
      <p:sp>
        <p:nvSpPr>
          <p:cNvPr id="2056" name="Text Box 42">
            <a:hlinkClick r:id="rId5" action="ppaction://hlinksldjump"/>
          </p:cNvPr>
          <p:cNvSpPr txBox="1">
            <a:spLocks noChangeArrowheads="1"/>
          </p:cNvSpPr>
          <p:nvPr/>
        </p:nvSpPr>
        <p:spPr bwMode="auto">
          <a:xfrm>
            <a:off x="1062962" y="4129868"/>
            <a:ext cx="1040296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dirty="0"/>
              <a:t>3.4.4  </a:t>
            </a:r>
            <a:r>
              <a:rPr lang="zh-CN" altLang="en-US" b="1" dirty="0"/>
              <a:t>线性尺寸的未注公差的选用</a:t>
            </a:r>
            <a:r>
              <a:rPr lang="en-US" altLang="zh-CN" b="1" dirty="0" smtClean="0"/>
              <a:t>--------------------------------(</a:t>
            </a:r>
            <a:r>
              <a:rPr lang="en-US" altLang="zh-CN" b="1" dirty="0"/>
              <a:t>46)</a:t>
            </a:r>
            <a:endParaRPr lang="en-US" altLang="zh-CN" dirty="0"/>
          </a:p>
        </p:txBody>
      </p:sp>
      <p:sp>
        <p:nvSpPr>
          <p:cNvPr id="2057" name="Text Box 43">
            <a:hlinkClick r:id="rId6" action="ppaction://hlinksldjump"/>
          </p:cNvPr>
          <p:cNvSpPr txBox="1">
            <a:spLocks noChangeArrowheads="1"/>
          </p:cNvSpPr>
          <p:nvPr/>
        </p:nvSpPr>
        <p:spPr bwMode="auto">
          <a:xfrm>
            <a:off x="1042322" y="4663636"/>
            <a:ext cx="10531344" cy="4981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b="1" dirty="0"/>
              <a:t>课 堂 练 习与作业题</a:t>
            </a:r>
            <a:r>
              <a:rPr kumimoji="0" lang="en-US" altLang="zh-CN" b="1" dirty="0" smtClean="0"/>
              <a:t>--------------------------------------------------(</a:t>
            </a:r>
            <a:r>
              <a:rPr kumimoji="0" lang="en-US" altLang="zh-CN" b="1" dirty="0"/>
              <a:t>49)</a:t>
            </a:r>
          </a:p>
        </p:txBody>
      </p:sp>
      <p:sp>
        <p:nvSpPr>
          <p:cNvPr id="2058" name="Text Box 44">
            <a:hlinkClick r:id="rId7" action="ppaction://hlinksldjump"/>
          </p:cNvPr>
          <p:cNvSpPr txBox="1">
            <a:spLocks noChangeArrowheads="1"/>
          </p:cNvSpPr>
          <p:nvPr/>
        </p:nvSpPr>
        <p:spPr bwMode="auto">
          <a:xfrm>
            <a:off x="614042" y="5127264"/>
            <a:ext cx="11068215" cy="59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solidFill>
                  <a:schemeClr val="accent1">
                    <a:lumMod val="75000"/>
                  </a:schemeClr>
                </a:solidFill>
                <a:latin typeface="宋体" pitchFamily="2" charset="-122"/>
              </a:rPr>
              <a:t>3.5 </a:t>
            </a:r>
            <a:r>
              <a:rPr lang="zh-CN" altLang="en-US" sz="3000" b="1" dirty="0">
                <a:solidFill>
                  <a:schemeClr val="accent1">
                    <a:lumMod val="75000"/>
                  </a:schemeClr>
                </a:solidFill>
                <a:latin typeface="宋体" pitchFamily="2" charset="-122"/>
              </a:rPr>
              <a:t>尺 寸 精 度 的 检 测</a:t>
            </a:r>
            <a:r>
              <a:rPr lang="en-US" altLang="zh-CN" sz="3000" b="1" dirty="0" smtClean="0">
                <a:latin typeface="宋体" pitchFamily="2" charset="-122"/>
              </a:rPr>
              <a:t>--------------------------(</a:t>
            </a:r>
            <a:r>
              <a:rPr lang="en-US" altLang="zh-CN" sz="3000" b="1" dirty="0">
                <a:latin typeface="宋体" pitchFamily="2" charset="-122"/>
              </a:rPr>
              <a:t>50)</a:t>
            </a:r>
            <a:endParaRPr lang="en-US" altLang="zh-CN" sz="3000" dirty="0">
              <a:latin typeface="宋体" pitchFamily="2" charset="-122"/>
            </a:endParaRPr>
          </a:p>
        </p:txBody>
      </p:sp>
      <p:sp>
        <p:nvSpPr>
          <p:cNvPr id="2059" name="Text Box 45"/>
          <p:cNvSpPr txBox="1">
            <a:spLocks noChangeArrowheads="1"/>
          </p:cNvSpPr>
          <p:nvPr/>
        </p:nvSpPr>
        <p:spPr bwMode="auto">
          <a:xfrm>
            <a:off x="1021681" y="5702091"/>
            <a:ext cx="1066057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3.5.1  </a:t>
            </a:r>
            <a:r>
              <a:rPr lang="zh-CN" altLang="en-US" b="1" dirty="0"/>
              <a:t>用通用计量器具测量</a:t>
            </a:r>
            <a:r>
              <a:rPr lang="en-US" altLang="zh-CN" b="1" dirty="0" smtClean="0"/>
              <a:t>------------------------------------------(</a:t>
            </a:r>
            <a:r>
              <a:rPr lang="en-US" altLang="zh-CN" b="1" dirty="0"/>
              <a:t>50)</a:t>
            </a:r>
          </a:p>
        </p:txBody>
      </p:sp>
      <p:sp>
        <p:nvSpPr>
          <p:cNvPr id="2060" name="Text Box 46">
            <a:hlinkClick r:id="rId8" action="ppaction://hlinksldjump"/>
          </p:cNvPr>
          <p:cNvSpPr txBox="1">
            <a:spLocks noChangeArrowheads="1"/>
          </p:cNvSpPr>
          <p:nvPr/>
        </p:nvSpPr>
        <p:spPr bwMode="auto">
          <a:xfrm>
            <a:off x="1104242" y="6367591"/>
            <a:ext cx="10286803"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3.5.2  </a:t>
            </a:r>
            <a:r>
              <a:rPr lang="zh-CN" altLang="en-US" b="1" dirty="0"/>
              <a:t>用光滑极限量规检验</a:t>
            </a:r>
            <a:r>
              <a:rPr lang="en-US" altLang="zh-CN" b="1" dirty="0" smtClean="0"/>
              <a:t>------------------------------------------(</a:t>
            </a:r>
            <a:r>
              <a:rPr lang="en-US" altLang="zh-CN" b="1" dirty="0" smtClean="0"/>
              <a:t>69)</a:t>
            </a:r>
            <a:r>
              <a:rPr lang="en-US" altLang="zh-CN" dirty="0" smtClean="0"/>
              <a:t> </a:t>
            </a:r>
            <a:endParaRPr lang="en-US" altLang="zh-CN" dirty="0"/>
          </a:p>
        </p:txBody>
      </p:sp>
      <p:sp>
        <p:nvSpPr>
          <p:cNvPr id="2061" name="Text Box 48">
            <a:hlinkClick r:id="rId9" action="ppaction://hlinksldjump"/>
          </p:cNvPr>
          <p:cNvSpPr txBox="1">
            <a:spLocks noChangeArrowheads="1"/>
          </p:cNvSpPr>
          <p:nvPr/>
        </p:nvSpPr>
        <p:spPr bwMode="auto">
          <a:xfrm>
            <a:off x="614041" y="6892807"/>
            <a:ext cx="11584216" cy="59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solidFill>
                  <a:schemeClr val="accent1">
                    <a:lumMod val="75000"/>
                  </a:schemeClr>
                </a:solidFill>
              </a:rPr>
              <a:t>本章重点</a:t>
            </a:r>
            <a:r>
              <a:rPr lang="en-US" altLang="zh-CN" sz="3000" b="1" dirty="0" smtClean="0"/>
              <a:t>---</a:t>
            </a:r>
            <a:r>
              <a:rPr lang="en-US" altLang="zh-CN" b="1" dirty="0" smtClean="0"/>
              <a:t>-----------------------------------------------------------------------------(</a:t>
            </a:r>
            <a:r>
              <a:rPr lang="en-US" altLang="zh-CN" b="1" dirty="0" smtClean="0"/>
              <a:t>80)</a:t>
            </a:r>
            <a:endParaRPr lang="en-US" altLang="zh-CN" b="1" dirty="0"/>
          </a:p>
        </p:txBody>
      </p:sp>
      <p:sp>
        <p:nvSpPr>
          <p:cNvPr id="2062" name="Text Box 49">
            <a:hlinkClick r:id="rId10" action="ppaction://hlinksldjump"/>
          </p:cNvPr>
          <p:cNvSpPr txBox="1">
            <a:spLocks noChangeArrowheads="1"/>
          </p:cNvSpPr>
          <p:nvPr/>
        </p:nvSpPr>
        <p:spPr bwMode="auto">
          <a:xfrm>
            <a:off x="675961" y="7447106"/>
            <a:ext cx="10957229" cy="59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solidFill>
                  <a:schemeClr val="accent1">
                    <a:lumMod val="75000"/>
                  </a:schemeClr>
                </a:solidFill>
              </a:rPr>
              <a:t>公差表格</a:t>
            </a:r>
            <a:r>
              <a:rPr lang="en-US" altLang="zh-CN" sz="3000" b="1" dirty="0" smtClean="0"/>
              <a:t>--</a:t>
            </a:r>
            <a:r>
              <a:rPr lang="en-US" altLang="zh-CN" b="1" dirty="0" smtClean="0"/>
              <a:t>------------------------------------------------------------------------------(</a:t>
            </a:r>
            <a:r>
              <a:rPr lang="en-US" altLang="zh-CN" b="1" dirty="0" smtClean="0"/>
              <a:t>81)</a:t>
            </a:r>
            <a:endParaRPr lang="en-US" altLang="zh-CN" b="1" dirty="0"/>
          </a:p>
        </p:txBody>
      </p:sp>
      <p:sp>
        <p:nvSpPr>
          <p:cNvPr id="2063" name="Text Box 50">
            <a:hlinkClick r:id="rId11" action="ppaction://hlinksldjump"/>
          </p:cNvPr>
          <p:cNvSpPr txBox="1">
            <a:spLocks noChangeArrowheads="1"/>
          </p:cNvSpPr>
          <p:nvPr/>
        </p:nvSpPr>
        <p:spPr bwMode="auto">
          <a:xfrm>
            <a:off x="696602" y="8047596"/>
            <a:ext cx="10856424" cy="59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solidFill>
                  <a:schemeClr val="accent1">
                    <a:lumMod val="75000"/>
                  </a:schemeClr>
                </a:solidFill>
              </a:rPr>
              <a:t>作  业  题 答 案</a:t>
            </a:r>
            <a:r>
              <a:rPr lang="en-US" altLang="zh-CN" sz="3000" b="1" dirty="0"/>
              <a:t>-------------------------------------------------------</a:t>
            </a:r>
            <a:r>
              <a:rPr lang="zh-CN" altLang="en-US" sz="3000" b="1" dirty="0"/>
              <a:t>（</a:t>
            </a:r>
            <a:r>
              <a:rPr lang="en-US" altLang="zh-CN" sz="3000" b="1" dirty="0"/>
              <a:t>93</a:t>
            </a:r>
            <a:r>
              <a:rPr lang="zh-CN" altLang="en-US" sz="3000" b="1" dirty="0"/>
              <a:t>）</a:t>
            </a:r>
            <a:endParaRPr lang="zh-CN" altLang="en-US" sz="3000" b="1" dirty="0"/>
          </a:p>
        </p:txBody>
      </p:sp>
      <p:sp>
        <p:nvSpPr>
          <p:cNvPr id="2064" name="矩形 1">
            <a:hlinkClick r:id="rId12" action="ppaction://hlinksldjump"/>
          </p:cNvPr>
          <p:cNvSpPr>
            <a:spLocks noChangeArrowheads="1"/>
          </p:cNvSpPr>
          <p:nvPr/>
        </p:nvSpPr>
        <p:spPr bwMode="auto">
          <a:xfrm>
            <a:off x="1112843" y="3609785"/>
            <a:ext cx="9832384" cy="49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p>
            <a:r>
              <a:rPr lang="zh-CN" altLang="en-US" b="1" dirty="0">
                <a:solidFill>
                  <a:srgbClr val="FF0000"/>
                </a:solidFill>
              </a:rPr>
              <a:t>补充</a:t>
            </a:r>
            <a:r>
              <a:rPr lang="zh-CN" altLang="en-US" b="1" dirty="0"/>
              <a:t>：类比法选配合在工程实际中应用的示例</a:t>
            </a:r>
            <a:r>
              <a:rPr lang="en-US" altLang="zh-CN" b="1" dirty="0" smtClean="0"/>
              <a:t>--------39</a:t>
            </a:r>
            <a:r>
              <a:rPr lang="zh-CN" altLang="en-US" b="1" dirty="0"/>
              <a:t>）</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ipe(left)">
                                      <p:cBhvr>
                                        <p:cTn id="17" dur="500"/>
                                        <p:tgtEl>
                                          <p:spTgt spid="20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wipe(left)">
                                      <p:cBhvr>
                                        <p:cTn id="22" dur="500"/>
                                        <p:tgtEl>
                                          <p:spTgt spid="205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55"/>
                                        </p:tgtEl>
                                        <p:attrNameLst>
                                          <p:attrName>style.visibility</p:attrName>
                                        </p:attrNameLst>
                                      </p:cBhvr>
                                      <p:to>
                                        <p:strVal val="visible"/>
                                      </p:to>
                                    </p:set>
                                    <p:animEffect transition="in" filter="wipe(left)">
                                      <p:cBhvr>
                                        <p:cTn id="25" dur="500"/>
                                        <p:tgtEl>
                                          <p:spTgt spid="205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64"/>
                                        </p:tgtEl>
                                        <p:attrNameLst>
                                          <p:attrName>style.visibility</p:attrName>
                                        </p:attrNameLst>
                                      </p:cBhvr>
                                      <p:to>
                                        <p:strVal val="visible"/>
                                      </p:to>
                                    </p:set>
                                    <p:animEffect transition="in" filter="wipe(left)">
                                      <p:cBhvr>
                                        <p:cTn id="30" dur="500"/>
                                        <p:tgtEl>
                                          <p:spTgt spid="206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56"/>
                                        </p:tgtEl>
                                        <p:attrNameLst>
                                          <p:attrName>style.visibility</p:attrName>
                                        </p:attrNameLst>
                                      </p:cBhvr>
                                      <p:to>
                                        <p:strVal val="visible"/>
                                      </p:to>
                                    </p:set>
                                    <p:animEffect transition="in" filter="wipe(left)">
                                      <p:cBhvr>
                                        <p:cTn id="35" dur="500"/>
                                        <p:tgtEl>
                                          <p:spTgt spid="205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57"/>
                                        </p:tgtEl>
                                        <p:attrNameLst>
                                          <p:attrName>style.visibility</p:attrName>
                                        </p:attrNameLst>
                                      </p:cBhvr>
                                      <p:to>
                                        <p:strVal val="visible"/>
                                      </p:to>
                                    </p:set>
                                    <p:animEffect transition="in" filter="wipe(left)">
                                      <p:cBhvr>
                                        <p:cTn id="40" dur="500"/>
                                        <p:tgtEl>
                                          <p:spTgt spid="205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58"/>
                                        </p:tgtEl>
                                        <p:attrNameLst>
                                          <p:attrName>style.visibility</p:attrName>
                                        </p:attrNameLst>
                                      </p:cBhvr>
                                      <p:to>
                                        <p:strVal val="visible"/>
                                      </p:to>
                                    </p:set>
                                    <p:animEffect transition="in" filter="wipe(left)">
                                      <p:cBhvr>
                                        <p:cTn id="43" dur="500"/>
                                        <p:tgtEl>
                                          <p:spTgt spid="205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059"/>
                                        </p:tgtEl>
                                        <p:attrNameLst>
                                          <p:attrName>style.visibility</p:attrName>
                                        </p:attrNameLst>
                                      </p:cBhvr>
                                      <p:to>
                                        <p:strVal val="visible"/>
                                      </p:to>
                                    </p:set>
                                    <p:animEffect transition="in" filter="wipe(left)">
                                      <p:cBhvr>
                                        <p:cTn id="48" dur="500"/>
                                        <p:tgtEl>
                                          <p:spTgt spid="205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060"/>
                                        </p:tgtEl>
                                        <p:attrNameLst>
                                          <p:attrName>style.visibility</p:attrName>
                                        </p:attrNameLst>
                                      </p:cBhvr>
                                      <p:to>
                                        <p:strVal val="visible"/>
                                      </p:to>
                                    </p:set>
                                    <p:animEffect transition="in" filter="wipe(left)">
                                      <p:cBhvr>
                                        <p:cTn id="53" dur="500"/>
                                        <p:tgtEl>
                                          <p:spTgt spid="206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061"/>
                                        </p:tgtEl>
                                        <p:attrNameLst>
                                          <p:attrName>style.visibility</p:attrName>
                                        </p:attrNameLst>
                                      </p:cBhvr>
                                      <p:to>
                                        <p:strVal val="visible"/>
                                      </p:to>
                                    </p:set>
                                    <p:animEffect transition="in" filter="wipe(left)">
                                      <p:cBhvr>
                                        <p:cTn id="58" dur="500"/>
                                        <p:tgtEl>
                                          <p:spTgt spid="206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062"/>
                                        </p:tgtEl>
                                        <p:attrNameLst>
                                          <p:attrName>style.visibility</p:attrName>
                                        </p:attrNameLst>
                                      </p:cBhvr>
                                      <p:to>
                                        <p:strVal val="visible"/>
                                      </p:to>
                                    </p:set>
                                    <p:animEffect transition="in" filter="wipe(left)">
                                      <p:cBhvr>
                                        <p:cTn id="63" dur="500"/>
                                        <p:tgtEl>
                                          <p:spTgt spid="206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63"/>
                                        </p:tgtEl>
                                        <p:attrNameLst>
                                          <p:attrName>style.visibility</p:attrName>
                                        </p:attrNameLst>
                                      </p:cBhvr>
                                      <p:to>
                                        <p:strVal val="visible"/>
                                      </p:to>
                                    </p:set>
                                    <p:animEffect transition="in" filter="wipe(left)">
                                      <p:cBhvr>
                                        <p:cTn id="6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3" grpId="0"/>
      <p:bldP spid="206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FEB898F-41BD-4A24-980D-7D123355B763}" type="slidenum">
              <a:rPr lang="en-US" altLang="zh-CN" sz="2800">
                <a:solidFill>
                  <a:srgbClr val="0000FF"/>
                </a:solidFill>
              </a:rPr>
              <a:pPr eaLnBrk="1" hangingPunct="1"/>
              <a:t>10</a:t>
            </a:fld>
            <a:endParaRPr lang="en-US" altLang="zh-CN" sz="2800" dirty="0">
              <a:solidFill>
                <a:srgbClr val="0000FF"/>
              </a:solidFill>
            </a:endParaRPr>
          </a:p>
        </p:txBody>
      </p:sp>
      <p:grpSp>
        <p:nvGrpSpPr>
          <p:cNvPr id="6153" name="Group 9"/>
          <p:cNvGrpSpPr>
            <a:grpSpLocks/>
          </p:cNvGrpSpPr>
          <p:nvPr/>
        </p:nvGrpSpPr>
        <p:grpSpPr bwMode="auto">
          <a:xfrm>
            <a:off x="863441" y="1067538"/>
            <a:ext cx="10479975" cy="7891913"/>
            <a:chOff x="502" y="24"/>
            <a:chExt cx="6453" cy="5345"/>
          </a:xfrm>
        </p:grpSpPr>
        <p:pic>
          <p:nvPicPr>
            <p:cNvPr id="112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 y="57"/>
              <a:ext cx="6453" cy="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0" name="Rectangle 8"/>
            <p:cNvSpPr>
              <a:spLocks noChangeArrowheads="1"/>
            </p:cNvSpPr>
            <p:nvPr/>
          </p:nvSpPr>
          <p:spPr bwMode="auto">
            <a:xfrm>
              <a:off x="2148" y="24"/>
              <a:ext cx="516" cy="2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900" b="1"/>
                <a:t>表</a:t>
              </a:r>
              <a:r>
                <a:rPr lang="en-US" altLang="zh-CN" sz="1900" b="1" dirty="0"/>
                <a:t>3.10</a:t>
              </a:r>
            </a:p>
          </p:txBody>
        </p:sp>
      </p:grpSp>
      <p:sp>
        <p:nvSpPr>
          <p:cNvPr id="6154" name="Text Box 10"/>
          <p:cNvSpPr txBox="1">
            <a:spLocks noChangeArrowheads="1"/>
          </p:cNvSpPr>
          <p:nvPr/>
        </p:nvSpPr>
        <p:spPr bwMode="auto">
          <a:xfrm>
            <a:off x="825602" y="381184"/>
            <a:ext cx="10531575" cy="848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3900" b="1" dirty="0"/>
              <a:t>表</a:t>
            </a:r>
            <a:r>
              <a:rPr lang="en-US" altLang="zh-CN" sz="3900" b="1" dirty="0"/>
              <a:t>3.10</a:t>
            </a:r>
            <a:r>
              <a:rPr lang="zh-CN" altLang="en-US" sz="3900" b="1" dirty="0"/>
              <a:t>各种加工方法可能达到的标准公差等。</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4"/>
                                        </p:tgtEl>
                                        <p:attrNameLst>
                                          <p:attrName>style.visibility</p:attrName>
                                        </p:attrNameLst>
                                      </p:cBhvr>
                                      <p:to>
                                        <p:strVal val="visible"/>
                                      </p:to>
                                    </p:set>
                                    <p:animEffect transition="in" filter="wipe(left)">
                                      <p:cBhvr>
                                        <p:cTn id="7" dur="300"/>
                                        <p:tgtEl>
                                          <p:spTgt spid="61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153"/>
                                        </p:tgtEl>
                                        <p:attrNameLst>
                                          <p:attrName>style.visibility</p:attrName>
                                        </p:attrNameLst>
                                      </p:cBhvr>
                                      <p:to>
                                        <p:strVal val="visible"/>
                                      </p:to>
                                    </p:set>
                                    <p:anim calcmode="lin" valueType="num">
                                      <p:cBhvr additive="base">
                                        <p:cTn id="12" dur="500" fill="hold"/>
                                        <p:tgtEl>
                                          <p:spTgt spid="6153"/>
                                        </p:tgtEl>
                                        <p:attrNameLst>
                                          <p:attrName>ppt_x</p:attrName>
                                        </p:attrNameLst>
                                      </p:cBhvr>
                                      <p:tavLst>
                                        <p:tav tm="0">
                                          <p:val>
                                            <p:strVal val="#ppt_x"/>
                                          </p:val>
                                        </p:tav>
                                        <p:tav tm="100000">
                                          <p:val>
                                            <p:strVal val="#ppt_x"/>
                                          </p:val>
                                        </p:tav>
                                      </p:tavLst>
                                    </p:anim>
                                    <p:anim calcmode="lin" valueType="num">
                                      <p:cBhvr additive="base">
                                        <p:cTn id="13" dur="500" fill="hold"/>
                                        <p:tgtEl>
                                          <p:spTgt spid="61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F0BFB307-EDDF-4318-BB39-3BF959ED4FE3}" type="slidenum">
              <a:rPr lang="en-US" altLang="zh-CN" sz="2800">
                <a:solidFill>
                  <a:srgbClr val="0000FF"/>
                </a:solidFill>
              </a:rPr>
              <a:pPr eaLnBrk="1" hangingPunct="1"/>
              <a:t>11</a:t>
            </a:fld>
            <a:endParaRPr lang="en-US" altLang="zh-CN" sz="2800" dirty="0">
              <a:solidFill>
                <a:srgbClr val="0000FF"/>
              </a:solidFill>
            </a:endParaRPr>
          </a:p>
        </p:txBody>
      </p:sp>
      <p:sp>
        <p:nvSpPr>
          <p:cNvPr id="7170" name="Text Box 2"/>
          <p:cNvSpPr txBox="1">
            <a:spLocks noChangeArrowheads="1"/>
          </p:cNvSpPr>
          <p:nvPr/>
        </p:nvSpPr>
        <p:spPr bwMode="auto">
          <a:xfrm>
            <a:off x="796362" y="639839"/>
            <a:ext cx="9716293"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dirty="0"/>
              <a:t>（</a:t>
            </a:r>
            <a:r>
              <a:rPr lang="en-US" altLang="zh-CN" sz="3900" b="1" dirty="0"/>
              <a:t>2</a:t>
            </a:r>
            <a:r>
              <a:rPr lang="zh-CN" altLang="en-US" sz="3900" b="1" dirty="0"/>
              <a:t>）</a:t>
            </a:r>
            <a:r>
              <a:rPr lang="zh-CN" altLang="en-US" sz="3900" b="1" dirty="0">
                <a:latin typeface="宋体" pitchFamily="2" charset="-122"/>
              </a:rPr>
              <a:t>计算查表法（</a:t>
            </a:r>
            <a:r>
              <a:rPr lang="zh-CN" altLang="en-US" sz="3900" b="1" dirty="0">
                <a:solidFill>
                  <a:srgbClr val="FF0000"/>
                </a:solidFill>
                <a:latin typeface="宋体" pitchFamily="2" charset="-122"/>
              </a:rPr>
              <a:t>需要掌握</a:t>
            </a:r>
            <a:r>
              <a:rPr lang="zh-CN" altLang="en-US" sz="3900" b="1" dirty="0">
                <a:latin typeface="宋体" pitchFamily="2" charset="-122"/>
              </a:rPr>
              <a:t>）</a:t>
            </a:r>
            <a:endParaRPr lang="zh-CN" altLang="en-US" sz="3900" b="1" dirty="0"/>
          </a:p>
        </p:txBody>
      </p:sp>
      <p:sp>
        <p:nvSpPr>
          <p:cNvPr id="7171" name="Text Box 3"/>
          <p:cNvSpPr txBox="1">
            <a:spLocks noChangeArrowheads="1"/>
          </p:cNvSpPr>
          <p:nvPr/>
        </p:nvSpPr>
        <p:spPr bwMode="auto">
          <a:xfrm>
            <a:off x="1229803" y="1387458"/>
            <a:ext cx="9963973"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根据使用要求已确定的极限间隙或过盈</a:t>
            </a:r>
            <a:r>
              <a:rPr lang="zh-CN" altLang="en-US" sz="3400" b="1"/>
              <a:t> </a:t>
            </a:r>
          </a:p>
        </p:txBody>
      </p:sp>
      <p:sp>
        <p:nvSpPr>
          <p:cNvPr id="7172" name="Text Box 4"/>
          <p:cNvSpPr txBox="1">
            <a:spLocks noChangeArrowheads="1"/>
          </p:cNvSpPr>
          <p:nvPr/>
        </p:nvSpPr>
        <p:spPr bwMode="auto">
          <a:xfrm>
            <a:off x="1518763" y="2097439"/>
            <a:ext cx="2483683" cy="898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3400" dirty="0"/>
              <a:t> </a:t>
            </a:r>
            <a:r>
              <a:rPr lang="en-US" altLang="zh-CN" sz="5000" b="1" dirty="0">
                <a:solidFill>
                  <a:srgbClr val="FF0000"/>
                </a:solidFill>
              </a:rPr>
              <a:t>→</a:t>
            </a:r>
            <a:r>
              <a:rPr lang="en-US" altLang="zh-CN" sz="3900" i="1" dirty="0" err="1"/>
              <a:t>T</a:t>
            </a:r>
            <a:r>
              <a:rPr lang="en-US" altLang="zh-CN" sz="3900" baseline="-30000" dirty="0" err="1"/>
              <a:t>f</a:t>
            </a:r>
            <a:endParaRPr lang="en-US" altLang="zh-CN" sz="3900" dirty="0"/>
          </a:p>
        </p:txBody>
      </p:sp>
      <p:sp>
        <p:nvSpPr>
          <p:cNvPr id="7173" name="Text Box 5"/>
          <p:cNvSpPr txBox="1">
            <a:spLocks noChangeArrowheads="1"/>
          </p:cNvSpPr>
          <p:nvPr/>
        </p:nvSpPr>
        <p:spPr bwMode="auto">
          <a:xfrm>
            <a:off x="5324287" y="3247095"/>
            <a:ext cx="5414568" cy="898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5000">
                <a:solidFill>
                  <a:srgbClr val="FF0000"/>
                </a:solidFill>
                <a:latin typeface="宋体" pitchFamily="2" charset="-122"/>
              </a:rPr>
              <a:t>→</a:t>
            </a:r>
            <a:r>
              <a:rPr lang="zh-CN" altLang="en-US" sz="5000" b="1">
                <a:solidFill>
                  <a:srgbClr val="FF0000"/>
                </a:solidFill>
                <a:latin typeface="宋体" pitchFamily="2" charset="-122"/>
              </a:rPr>
              <a:t>查</a:t>
            </a:r>
            <a:r>
              <a:rPr lang="zh-CN" altLang="en-US" sz="3900">
                <a:latin typeface="宋体" pitchFamily="2" charset="-122"/>
              </a:rPr>
              <a:t>表 </a:t>
            </a:r>
            <a:r>
              <a:rPr lang="en-US" altLang="zh-CN" sz="3900">
                <a:latin typeface="宋体" pitchFamily="2" charset="-122"/>
              </a:rPr>
              <a:t>3.2 </a:t>
            </a:r>
          </a:p>
        </p:txBody>
      </p:sp>
      <p:sp>
        <p:nvSpPr>
          <p:cNvPr id="7174" name="Text Box 6"/>
          <p:cNvSpPr txBox="1">
            <a:spLocks noChangeArrowheads="1"/>
          </p:cNvSpPr>
          <p:nvPr/>
        </p:nvSpPr>
        <p:spPr bwMode="auto">
          <a:xfrm>
            <a:off x="1379443" y="4093941"/>
            <a:ext cx="9781654" cy="898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5000" b="1" dirty="0">
                <a:solidFill>
                  <a:srgbClr val="FF0000"/>
                </a:solidFill>
              </a:rPr>
              <a:t>→</a:t>
            </a:r>
            <a:r>
              <a:rPr lang="zh-CN" altLang="en-US" sz="3900" b="1" dirty="0"/>
              <a:t>孔和轴的标准公差等级 </a:t>
            </a:r>
          </a:p>
        </p:txBody>
      </p:sp>
      <p:sp>
        <p:nvSpPr>
          <p:cNvPr id="7192" name="Text Box 24"/>
          <p:cNvSpPr txBox="1">
            <a:spLocks noChangeArrowheads="1"/>
          </p:cNvSpPr>
          <p:nvPr/>
        </p:nvSpPr>
        <p:spPr bwMode="auto">
          <a:xfrm>
            <a:off x="2999684" y="2283917"/>
            <a:ext cx="3455485"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a:t>= |</a:t>
            </a:r>
            <a:r>
              <a:rPr lang="en-US" altLang="zh-CN" sz="3900" i="1"/>
              <a:t>X</a:t>
            </a:r>
            <a:r>
              <a:rPr lang="en-US" altLang="zh-CN" sz="3900" baseline="-30000"/>
              <a:t>max</a:t>
            </a:r>
            <a:r>
              <a:rPr lang="en-US" altLang="zh-CN" sz="3900"/>
              <a:t>- </a:t>
            </a:r>
            <a:r>
              <a:rPr lang="en-US" altLang="zh-CN" sz="3900" i="1"/>
              <a:t>X</a:t>
            </a:r>
            <a:r>
              <a:rPr lang="en-US" altLang="zh-CN" sz="3900" baseline="-30000"/>
              <a:t>min</a:t>
            </a:r>
            <a:r>
              <a:rPr lang="en-US" altLang="zh-CN" sz="3900"/>
              <a:t>|</a:t>
            </a:r>
          </a:p>
        </p:txBody>
      </p:sp>
      <p:sp>
        <p:nvSpPr>
          <p:cNvPr id="7193" name="Text Box 25"/>
          <p:cNvSpPr txBox="1">
            <a:spLocks noChangeArrowheads="1"/>
          </p:cNvSpPr>
          <p:nvPr/>
        </p:nvSpPr>
        <p:spPr bwMode="auto">
          <a:xfrm>
            <a:off x="5700089" y="2283916"/>
            <a:ext cx="3154484"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a:t>= |</a:t>
            </a:r>
            <a:r>
              <a:rPr lang="en-US" altLang="zh-CN" sz="3900" i="1"/>
              <a:t>Y</a:t>
            </a:r>
            <a:r>
              <a:rPr lang="en-US" altLang="zh-CN" sz="3900" baseline="-30000"/>
              <a:t>min</a:t>
            </a:r>
            <a:r>
              <a:rPr lang="en-US" altLang="zh-CN" sz="3900"/>
              <a:t>- </a:t>
            </a:r>
            <a:r>
              <a:rPr lang="en-US" altLang="zh-CN" sz="3900" i="1"/>
              <a:t>Y</a:t>
            </a:r>
            <a:r>
              <a:rPr lang="en-US" altLang="zh-CN" sz="3900" baseline="-30000"/>
              <a:t>man</a:t>
            </a:r>
            <a:r>
              <a:rPr lang="en-US" altLang="zh-CN" sz="3900"/>
              <a:t>|</a:t>
            </a:r>
          </a:p>
        </p:txBody>
      </p:sp>
      <p:sp>
        <p:nvSpPr>
          <p:cNvPr id="7194" name="Rectangle 26"/>
          <p:cNvSpPr>
            <a:spLocks noChangeArrowheads="1"/>
          </p:cNvSpPr>
          <p:nvPr/>
        </p:nvSpPr>
        <p:spPr bwMode="auto">
          <a:xfrm>
            <a:off x="8249132" y="2283916"/>
            <a:ext cx="382356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en-US" altLang="zh-CN" sz="3900"/>
              <a:t>= | </a:t>
            </a:r>
            <a:r>
              <a:rPr lang="en-US" altLang="zh-CN" sz="3900" i="1"/>
              <a:t>X</a:t>
            </a:r>
            <a:r>
              <a:rPr lang="en-US" altLang="zh-CN" sz="3900" baseline="-30000"/>
              <a:t>max </a:t>
            </a:r>
            <a:r>
              <a:rPr lang="en-US" altLang="zh-CN" sz="3900"/>
              <a:t>- </a:t>
            </a:r>
            <a:r>
              <a:rPr lang="en-US" altLang="zh-CN" sz="3900" i="1"/>
              <a:t>Y</a:t>
            </a:r>
            <a:r>
              <a:rPr lang="en-US" altLang="zh-CN" sz="3900" baseline="-30000"/>
              <a:t>man</a:t>
            </a:r>
            <a:r>
              <a:rPr lang="en-US" altLang="zh-CN" sz="3900"/>
              <a:t>|</a:t>
            </a:r>
            <a:endParaRPr lang="en-US" altLang="zh-CN" sz="3900" baseline="-30000"/>
          </a:p>
        </p:txBody>
      </p:sp>
      <p:sp>
        <p:nvSpPr>
          <p:cNvPr id="7195" name="Rectangle 27"/>
          <p:cNvSpPr>
            <a:spLocks noChangeArrowheads="1"/>
          </p:cNvSpPr>
          <p:nvPr/>
        </p:nvSpPr>
        <p:spPr bwMode="auto">
          <a:xfrm>
            <a:off x="3055605" y="3247096"/>
            <a:ext cx="2485403"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en-US" altLang="zh-CN" sz="3900" b="1" dirty="0">
                <a:solidFill>
                  <a:srgbClr val="FF0000"/>
                </a:solidFill>
              </a:rPr>
              <a:t>= </a:t>
            </a:r>
            <a:r>
              <a:rPr lang="en-US" altLang="zh-CN" sz="3900" b="1" i="1" dirty="0" err="1">
                <a:solidFill>
                  <a:srgbClr val="FF0000"/>
                </a:solidFill>
              </a:rPr>
              <a:t>T</a:t>
            </a:r>
            <a:r>
              <a:rPr lang="en-US" altLang="zh-CN" sz="3900" b="1" baseline="-30000" dirty="0" err="1">
                <a:solidFill>
                  <a:srgbClr val="FF0000"/>
                </a:solidFill>
              </a:rPr>
              <a:t>D</a:t>
            </a:r>
            <a:r>
              <a:rPr lang="en-US" altLang="zh-CN" sz="3900" b="1" dirty="0" err="1">
                <a:solidFill>
                  <a:srgbClr val="FF0000"/>
                </a:solidFill>
              </a:rPr>
              <a:t>+</a:t>
            </a:r>
            <a:r>
              <a:rPr lang="en-US" altLang="zh-CN" sz="3900" b="1" i="1" dirty="0" err="1">
                <a:solidFill>
                  <a:srgbClr val="FF0000"/>
                </a:solidFill>
              </a:rPr>
              <a:t>T</a:t>
            </a:r>
            <a:r>
              <a:rPr lang="en-US" altLang="zh-CN" sz="3900" b="1" baseline="-30000" dirty="0" err="1">
                <a:solidFill>
                  <a:srgbClr val="FF0000"/>
                </a:solidFill>
              </a:rPr>
              <a:t>d</a:t>
            </a:r>
            <a:endParaRPr lang="en-US" altLang="zh-CN" sz="3900" b="1" baseline="-30000" dirty="0">
              <a:solidFill>
                <a:srgbClr val="FF0000"/>
              </a:solidFill>
            </a:endParaRPr>
          </a:p>
        </p:txBody>
      </p:sp>
      <p:sp>
        <p:nvSpPr>
          <p:cNvPr id="7197" name="Text Box 29"/>
          <p:cNvSpPr txBox="1">
            <a:spLocks noChangeArrowheads="1"/>
          </p:cNvSpPr>
          <p:nvPr/>
        </p:nvSpPr>
        <p:spPr bwMode="auto">
          <a:xfrm>
            <a:off x="2017563" y="4947629"/>
            <a:ext cx="9762734"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为了孔、轴工艺等价。</a:t>
            </a:r>
          </a:p>
        </p:txBody>
      </p:sp>
      <p:sp>
        <p:nvSpPr>
          <p:cNvPr id="7198" name="Text Box 30"/>
          <p:cNvSpPr txBox="1">
            <a:spLocks noChangeArrowheads="1"/>
          </p:cNvSpPr>
          <p:nvPr/>
        </p:nvSpPr>
        <p:spPr bwMode="auto">
          <a:xfrm>
            <a:off x="2017564" y="5751704"/>
            <a:ext cx="9298333" cy="72896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solidFill>
                  <a:srgbClr val="FF0000"/>
                </a:solidFill>
              </a:rPr>
              <a:t>轴的公差等级比孔的公差等级高一级。</a:t>
            </a:r>
          </a:p>
        </p:txBody>
      </p:sp>
      <p:sp>
        <p:nvSpPr>
          <p:cNvPr id="7199" name="Text Box 31"/>
          <p:cNvSpPr txBox="1">
            <a:spLocks noChangeArrowheads="1"/>
          </p:cNvSpPr>
          <p:nvPr/>
        </p:nvSpPr>
        <p:spPr bwMode="auto">
          <a:xfrm>
            <a:off x="1812882" y="6749099"/>
            <a:ext cx="884370" cy="1929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a:t>孔</a:t>
            </a:r>
          </a:p>
          <a:p>
            <a:pPr eaLnBrk="1" hangingPunct="1"/>
            <a:r>
              <a:rPr lang="zh-CN" altLang="en-US" sz="3900" b="1"/>
              <a:t>    </a:t>
            </a:r>
          </a:p>
          <a:p>
            <a:pPr eaLnBrk="1" hangingPunct="1"/>
            <a:r>
              <a:rPr lang="zh-CN" altLang="en-US" sz="3900" b="1"/>
              <a:t>轴 </a:t>
            </a:r>
          </a:p>
        </p:txBody>
      </p:sp>
      <p:grpSp>
        <p:nvGrpSpPr>
          <p:cNvPr id="7208" name="Group 40"/>
          <p:cNvGrpSpPr>
            <a:grpSpLocks/>
          </p:cNvGrpSpPr>
          <p:nvPr/>
        </p:nvGrpSpPr>
        <p:grpSpPr bwMode="auto">
          <a:xfrm>
            <a:off x="4988008" y="6759366"/>
            <a:ext cx="613405" cy="1918804"/>
            <a:chOff x="2198" y="2958"/>
            <a:chExt cx="273" cy="886"/>
          </a:xfrm>
        </p:grpSpPr>
        <p:sp>
          <p:nvSpPr>
            <p:cNvPr id="12311" name="Text Box 32"/>
            <p:cNvSpPr txBox="1">
              <a:spLocks noChangeArrowheads="1"/>
            </p:cNvSpPr>
            <p:nvPr/>
          </p:nvSpPr>
          <p:spPr bwMode="auto">
            <a:xfrm>
              <a:off x="2198" y="2958"/>
              <a:ext cx="273" cy="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a:t> </a:t>
              </a:r>
              <a:r>
                <a:rPr lang="en-US" altLang="zh-CN" sz="3900"/>
                <a:t>7</a:t>
              </a:r>
            </a:p>
            <a:p>
              <a:pPr eaLnBrk="1" hangingPunct="1"/>
              <a:endParaRPr lang="en-US" altLang="zh-CN" sz="3900"/>
            </a:p>
            <a:p>
              <a:pPr eaLnBrk="1" hangingPunct="1"/>
              <a:r>
                <a:rPr lang="en-US" altLang="zh-CN" sz="3900"/>
                <a:t> 6</a:t>
              </a:r>
            </a:p>
          </p:txBody>
        </p:sp>
        <p:sp>
          <p:nvSpPr>
            <p:cNvPr id="12312" name="Line 37"/>
            <p:cNvSpPr>
              <a:spLocks noChangeShapeType="1"/>
            </p:cNvSpPr>
            <p:nvPr/>
          </p:nvSpPr>
          <p:spPr bwMode="auto">
            <a:xfrm>
              <a:off x="2368" y="3248"/>
              <a:ext cx="0" cy="272"/>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grpSp>
      <p:grpSp>
        <p:nvGrpSpPr>
          <p:cNvPr id="7209" name="Group 41"/>
          <p:cNvGrpSpPr>
            <a:grpSpLocks/>
          </p:cNvGrpSpPr>
          <p:nvPr/>
        </p:nvGrpSpPr>
        <p:grpSpPr bwMode="auto">
          <a:xfrm>
            <a:off x="6463764" y="6759366"/>
            <a:ext cx="612805" cy="1918804"/>
            <a:chOff x="2854" y="2958"/>
            <a:chExt cx="272" cy="886"/>
          </a:xfrm>
        </p:grpSpPr>
        <p:sp>
          <p:nvSpPr>
            <p:cNvPr id="12309" name="Text Box 33"/>
            <p:cNvSpPr txBox="1">
              <a:spLocks noChangeArrowheads="1"/>
            </p:cNvSpPr>
            <p:nvPr/>
          </p:nvSpPr>
          <p:spPr bwMode="auto">
            <a:xfrm>
              <a:off x="2854" y="2958"/>
              <a:ext cx="272" cy="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a:t> </a:t>
              </a:r>
              <a:r>
                <a:rPr lang="en-US" altLang="zh-CN" sz="3900"/>
                <a:t>8</a:t>
              </a:r>
            </a:p>
            <a:p>
              <a:pPr eaLnBrk="1" hangingPunct="1"/>
              <a:endParaRPr lang="en-US" altLang="zh-CN" sz="3900"/>
            </a:p>
            <a:p>
              <a:pPr eaLnBrk="1" hangingPunct="1"/>
              <a:r>
                <a:rPr lang="en-US" altLang="zh-CN" sz="3900"/>
                <a:t> 7</a:t>
              </a:r>
            </a:p>
          </p:txBody>
        </p:sp>
        <p:sp>
          <p:nvSpPr>
            <p:cNvPr id="12310" name="Line 38"/>
            <p:cNvSpPr>
              <a:spLocks noChangeShapeType="1"/>
            </p:cNvSpPr>
            <p:nvPr/>
          </p:nvSpPr>
          <p:spPr bwMode="auto">
            <a:xfrm>
              <a:off x="3024" y="3272"/>
              <a:ext cx="0" cy="272"/>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grpSp>
      <p:sp>
        <p:nvSpPr>
          <p:cNvPr id="7210" name="Text Box 42"/>
          <p:cNvSpPr txBox="1">
            <a:spLocks noChangeArrowheads="1"/>
          </p:cNvSpPr>
          <p:nvPr/>
        </p:nvSpPr>
        <p:spPr bwMode="auto">
          <a:xfrm>
            <a:off x="7561130" y="7103234"/>
            <a:ext cx="4494367"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a:t>下面举例说明。</a:t>
            </a:r>
          </a:p>
        </p:txBody>
      </p:sp>
      <p:grpSp>
        <p:nvGrpSpPr>
          <p:cNvPr id="7213" name="Group 45"/>
          <p:cNvGrpSpPr>
            <a:grpSpLocks/>
          </p:cNvGrpSpPr>
          <p:nvPr/>
        </p:nvGrpSpPr>
        <p:grpSpPr bwMode="auto">
          <a:xfrm>
            <a:off x="3753045" y="6759364"/>
            <a:ext cx="749921" cy="1902408"/>
            <a:chOff x="2362" y="3927"/>
            <a:chExt cx="436" cy="1112"/>
          </a:xfrm>
        </p:grpSpPr>
        <p:sp>
          <p:nvSpPr>
            <p:cNvPr id="12307" name="Text Box 43"/>
            <p:cNvSpPr txBox="1">
              <a:spLocks noChangeArrowheads="1"/>
            </p:cNvSpPr>
            <p:nvPr/>
          </p:nvSpPr>
          <p:spPr bwMode="auto">
            <a:xfrm>
              <a:off x="2362" y="3927"/>
              <a:ext cx="436" cy="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a:t> 6</a:t>
              </a:r>
            </a:p>
            <a:p>
              <a:pPr eaLnBrk="1" hangingPunct="1"/>
              <a:r>
                <a:rPr lang="en-US" altLang="zh-CN" sz="3900" b="1"/>
                <a:t>    </a:t>
              </a:r>
            </a:p>
            <a:p>
              <a:pPr eaLnBrk="1" hangingPunct="1"/>
              <a:r>
                <a:rPr lang="en-US" altLang="zh-CN" sz="3900" b="1"/>
                <a:t> 5</a:t>
              </a:r>
            </a:p>
          </p:txBody>
        </p:sp>
        <p:sp>
          <p:nvSpPr>
            <p:cNvPr id="12308" name="Line 44"/>
            <p:cNvSpPr>
              <a:spLocks noChangeShapeType="1"/>
            </p:cNvSpPr>
            <p:nvPr/>
          </p:nvSpPr>
          <p:spPr bwMode="auto">
            <a:xfrm>
              <a:off x="2581" y="4306"/>
              <a:ext cx="0" cy="344"/>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0"/>
                                        </p:tgtEl>
                                        <p:attrNameLst>
                                          <p:attrName>style.visibility</p:attrName>
                                        </p:attrNameLst>
                                      </p:cBhvr>
                                      <p:to>
                                        <p:strVal val="visible"/>
                                      </p:to>
                                    </p:set>
                                    <p:animEffect transition="in" filter="wipe(left)">
                                      <p:cBhvr>
                                        <p:cTn id="7" dur="3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1"/>
                                        </p:tgtEl>
                                        <p:attrNameLst>
                                          <p:attrName>style.visibility</p:attrName>
                                        </p:attrNameLst>
                                      </p:cBhvr>
                                      <p:to>
                                        <p:strVal val="visible"/>
                                      </p:to>
                                    </p:set>
                                    <p:animEffect transition="in" filter="wipe(left)">
                                      <p:cBhvr>
                                        <p:cTn id="12" dur="300"/>
                                        <p:tgtEl>
                                          <p:spTgt spid="71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172"/>
                                        </p:tgtEl>
                                        <p:attrNameLst>
                                          <p:attrName>style.visibility</p:attrName>
                                        </p:attrNameLst>
                                      </p:cBhvr>
                                      <p:to>
                                        <p:strVal val="visible"/>
                                      </p:to>
                                    </p:set>
                                    <p:animEffect transition="in" filter="wipe(left)">
                                      <p:cBhvr>
                                        <p:cTn id="17" dur="300"/>
                                        <p:tgtEl>
                                          <p:spTgt spid="71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92"/>
                                        </p:tgtEl>
                                        <p:attrNameLst>
                                          <p:attrName>style.visibility</p:attrName>
                                        </p:attrNameLst>
                                      </p:cBhvr>
                                      <p:to>
                                        <p:strVal val="visible"/>
                                      </p:to>
                                    </p:set>
                                    <p:animEffect transition="in" filter="wipe(left)">
                                      <p:cBhvr>
                                        <p:cTn id="22" dur="300"/>
                                        <p:tgtEl>
                                          <p:spTgt spid="71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93"/>
                                        </p:tgtEl>
                                        <p:attrNameLst>
                                          <p:attrName>style.visibility</p:attrName>
                                        </p:attrNameLst>
                                      </p:cBhvr>
                                      <p:to>
                                        <p:strVal val="visible"/>
                                      </p:to>
                                    </p:set>
                                    <p:animEffect transition="in" filter="wipe(left)">
                                      <p:cBhvr>
                                        <p:cTn id="27" dur="300"/>
                                        <p:tgtEl>
                                          <p:spTgt spid="71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194"/>
                                        </p:tgtEl>
                                        <p:attrNameLst>
                                          <p:attrName>style.visibility</p:attrName>
                                        </p:attrNameLst>
                                      </p:cBhvr>
                                      <p:to>
                                        <p:strVal val="visible"/>
                                      </p:to>
                                    </p:set>
                                    <p:animEffect transition="in" filter="wipe(left)">
                                      <p:cBhvr>
                                        <p:cTn id="32" dur="300"/>
                                        <p:tgtEl>
                                          <p:spTgt spid="71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195"/>
                                        </p:tgtEl>
                                        <p:attrNameLst>
                                          <p:attrName>style.visibility</p:attrName>
                                        </p:attrNameLst>
                                      </p:cBhvr>
                                      <p:to>
                                        <p:strVal val="visible"/>
                                      </p:to>
                                    </p:set>
                                    <p:animEffect transition="in" filter="wipe(left)">
                                      <p:cBhvr>
                                        <p:cTn id="37" dur="300"/>
                                        <p:tgtEl>
                                          <p:spTgt spid="719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173"/>
                                        </p:tgtEl>
                                        <p:attrNameLst>
                                          <p:attrName>style.visibility</p:attrName>
                                        </p:attrNameLst>
                                      </p:cBhvr>
                                      <p:to>
                                        <p:strVal val="visible"/>
                                      </p:to>
                                    </p:set>
                                    <p:animEffect transition="in" filter="wipe(left)">
                                      <p:cBhvr>
                                        <p:cTn id="42" dur="300"/>
                                        <p:tgtEl>
                                          <p:spTgt spid="717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174"/>
                                        </p:tgtEl>
                                        <p:attrNameLst>
                                          <p:attrName>style.visibility</p:attrName>
                                        </p:attrNameLst>
                                      </p:cBhvr>
                                      <p:to>
                                        <p:strVal val="visible"/>
                                      </p:to>
                                    </p:set>
                                    <p:animEffect transition="in" filter="wipe(left)">
                                      <p:cBhvr>
                                        <p:cTn id="47" dur="300"/>
                                        <p:tgtEl>
                                          <p:spTgt spid="717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7197"/>
                                        </p:tgtEl>
                                        <p:attrNameLst>
                                          <p:attrName>style.visibility</p:attrName>
                                        </p:attrNameLst>
                                      </p:cBhvr>
                                      <p:to>
                                        <p:strVal val="visible"/>
                                      </p:to>
                                    </p:set>
                                    <p:animEffect transition="in" filter="wipe(left)">
                                      <p:cBhvr>
                                        <p:cTn id="52" dur="300"/>
                                        <p:tgtEl>
                                          <p:spTgt spid="719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7198"/>
                                        </p:tgtEl>
                                        <p:attrNameLst>
                                          <p:attrName>style.visibility</p:attrName>
                                        </p:attrNameLst>
                                      </p:cBhvr>
                                      <p:to>
                                        <p:strVal val="visible"/>
                                      </p:to>
                                    </p:set>
                                    <p:animEffect transition="in" filter="wipe(left)">
                                      <p:cBhvr>
                                        <p:cTn id="57" dur="300"/>
                                        <p:tgtEl>
                                          <p:spTgt spid="719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7199"/>
                                        </p:tgtEl>
                                        <p:attrNameLst>
                                          <p:attrName>style.visibility</p:attrName>
                                        </p:attrNameLst>
                                      </p:cBhvr>
                                      <p:to>
                                        <p:strVal val="visible"/>
                                      </p:to>
                                    </p:set>
                                    <p:animEffect transition="in" filter="wipe(up)">
                                      <p:cBhvr>
                                        <p:cTn id="62" dur="2000"/>
                                        <p:tgtEl>
                                          <p:spTgt spid="719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nodeType="clickEffect">
                                  <p:stCondLst>
                                    <p:cond delay="0"/>
                                  </p:stCondLst>
                                  <p:childTnLst>
                                    <p:set>
                                      <p:cBhvr>
                                        <p:cTn id="66" dur="1" fill="hold">
                                          <p:stCondLst>
                                            <p:cond delay="0"/>
                                          </p:stCondLst>
                                        </p:cTn>
                                        <p:tgtEl>
                                          <p:spTgt spid="7213"/>
                                        </p:tgtEl>
                                        <p:attrNameLst>
                                          <p:attrName>style.visibility</p:attrName>
                                        </p:attrNameLst>
                                      </p:cBhvr>
                                      <p:to>
                                        <p:strVal val="visible"/>
                                      </p:to>
                                    </p:set>
                                    <p:animEffect transition="in" filter="wipe(up)">
                                      <p:cBhvr>
                                        <p:cTn id="67" dur="2000"/>
                                        <p:tgtEl>
                                          <p:spTgt spid="721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7208"/>
                                        </p:tgtEl>
                                        <p:attrNameLst>
                                          <p:attrName>style.visibility</p:attrName>
                                        </p:attrNameLst>
                                      </p:cBhvr>
                                      <p:to>
                                        <p:strVal val="visible"/>
                                      </p:to>
                                    </p:set>
                                    <p:animEffect transition="in" filter="wipe(left)">
                                      <p:cBhvr>
                                        <p:cTn id="72" dur="500"/>
                                        <p:tgtEl>
                                          <p:spTgt spid="720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7209"/>
                                        </p:tgtEl>
                                        <p:attrNameLst>
                                          <p:attrName>style.visibility</p:attrName>
                                        </p:attrNameLst>
                                      </p:cBhvr>
                                      <p:to>
                                        <p:strVal val="visible"/>
                                      </p:to>
                                    </p:set>
                                    <p:animEffect transition="in" filter="wipe(left)">
                                      <p:cBhvr>
                                        <p:cTn id="77" dur="500"/>
                                        <p:tgtEl>
                                          <p:spTgt spid="7209"/>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7210"/>
                                        </p:tgtEl>
                                        <p:attrNameLst>
                                          <p:attrName>style.visibility</p:attrName>
                                        </p:attrNameLst>
                                      </p:cBhvr>
                                      <p:to>
                                        <p:strVal val="visible"/>
                                      </p:to>
                                    </p:set>
                                    <p:animEffect transition="in" filter="wipe(left)">
                                      <p:cBhvr>
                                        <p:cTn id="82" dur="300"/>
                                        <p:tgtEl>
                                          <p:spTgt spid="7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autoUpdateAnimBg="0"/>
      <p:bldP spid="7172" grpId="0" autoUpdateAnimBg="0"/>
      <p:bldP spid="7173" grpId="0" autoUpdateAnimBg="0"/>
      <p:bldP spid="7174" grpId="0" autoUpdateAnimBg="0"/>
      <p:bldP spid="7192" grpId="0" autoUpdateAnimBg="0"/>
      <p:bldP spid="7193" grpId="0" autoUpdateAnimBg="0"/>
      <p:bldP spid="7194" grpId="0" autoUpdateAnimBg="0"/>
      <p:bldP spid="7195" grpId="0" autoUpdateAnimBg="0"/>
      <p:bldP spid="7197" grpId="0" autoUpdateAnimBg="0"/>
      <p:bldP spid="7198" grpId="0" animBg="1" autoUpdateAnimBg="0"/>
      <p:bldP spid="7199" grpId="0"/>
      <p:bldP spid="721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B9368E0-8916-4CB4-89F5-52E2ADC912BA}" type="slidenum">
              <a:rPr lang="en-US" altLang="zh-CN" sz="2800">
                <a:solidFill>
                  <a:srgbClr val="0000FF"/>
                </a:solidFill>
              </a:rPr>
              <a:pPr eaLnBrk="1" hangingPunct="1"/>
              <a:t>12</a:t>
            </a:fld>
            <a:endParaRPr lang="en-US" altLang="zh-CN" sz="2800">
              <a:solidFill>
                <a:srgbClr val="0000FF"/>
              </a:solidFill>
            </a:endParaRPr>
          </a:p>
        </p:txBody>
      </p:sp>
      <mc:AlternateContent xmlns:mc="http://schemas.openxmlformats.org/markup-compatibility/2006" xmlns:a14="http://schemas.microsoft.com/office/drawing/2010/main">
        <mc:Choice Requires="a14">
          <p:sp>
            <p:nvSpPr>
              <p:cNvPr id="74756" name="Text Box 1028"/>
              <p:cNvSpPr txBox="1">
                <a:spLocks noChangeArrowheads="1"/>
              </p:cNvSpPr>
              <p:nvPr/>
            </p:nvSpPr>
            <p:spPr bwMode="auto">
              <a:xfrm>
                <a:off x="633821" y="609228"/>
                <a:ext cx="11164535" cy="220628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sz="3000" b="1" dirty="0"/>
                  <a:t>           </a:t>
                </a:r>
                <a:r>
                  <a:rPr lang="zh-CN" altLang="en-US" sz="3000" b="1" dirty="0"/>
                  <a:t>例</a:t>
                </a:r>
                <a:r>
                  <a:rPr lang="en-US" altLang="zh-CN" sz="3000" b="1" dirty="0"/>
                  <a:t>3.10  </a:t>
                </a:r>
                <a:r>
                  <a:rPr lang="zh-CN" altLang="en-US" sz="3000" b="1" dirty="0"/>
                  <a:t>已知  </a:t>
                </a:r>
                <a:r>
                  <a:rPr lang="en-US" altLang="zh-CN" sz="3000" b="1" i="1" dirty="0"/>
                  <a:t>D</a:t>
                </a:r>
                <a:r>
                  <a:rPr lang="en-US" altLang="zh-CN" sz="3000" b="1" dirty="0"/>
                  <a:t>(</a:t>
                </a:r>
                <a:r>
                  <a:rPr lang="en-US" altLang="zh-CN" sz="3000" b="1" i="1" dirty="0"/>
                  <a:t>d</a:t>
                </a:r>
                <a:r>
                  <a:rPr lang="en-US" altLang="zh-CN" sz="3000" b="1" dirty="0"/>
                  <a:t>)=</a:t>
                </a:r>
                <a14:m>
                  <m:oMath xmlns:m="http://schemas.openxmlformats.org/officeDocument/2006/math">
                    <m:r>
                      <a:rPr lang="en-US" altLang="zh-CN" sz="3000" b="1" i="1" dirty="0">
                        <a:latin typeface="Cambria Math"/>
                        <a:ea typeface="Cambria Math"/>
                      </a:rPr>
                      <m:t>∅</m:t>
                    </m:r>
                  </m:oMath>
                </a14:m>
                <a:r>
                  <a:rPr lang="en-US" altLang="zh-CN" sz="3000" b="1" dirty="0"/>
                  <a:t>95</a:t>
                </a:r>
                <a:r>
                  <a:rPr lang="zh-CN" altLang="en-US" sz="3000" b="1" dirty="0"/>
                  <a:t>的滑动轴承机构，根据使用要求</a:t>
                </a:r>
                <a:r>
                  <a:rPr lang="en-US" altLang="zh-CN" sz="3000" b="1" i="1" dirty="0" err="1"/>
                  <a:t>X</a:t>
                </a:r>
                <a:r>
                  <a:rPr lang="en-US" altLang="zh-CN" sz="3000" b="1" baseline="-30000" dirty="0" err="1"/>
                  <a:t>max</a:t>
                </a:r>
                <a:r>
                  <a:rPr lang="en-US" altLang="zh-CN" sz="3000" b="1" dirty="0">
                    <a:latin typeface="宋体" pitchFamily="2" charset="-122"/>
                  </a:rPr>
                  <a:t>≤</a:t>
                </a:r>
                <a:r>
                  <a:rPr lang="en-US" altLang="zh-CN" sz="3000" b="1" dirty="0"/>
                  <a:t> +55μm</a:t>
                </a:r>
                <a:r>
                  <a:rPr lang="zh-CN" altLang="en-US" sz="3000" b="1" dirty="0"/>
                  <a:t>，</a:t>
                </a:r>
                <a:r>
                  <a:rPr lang="en-US" altLang="zh-CN" sz="3000" b="1" i="1" dirty="0" err="1"/>
                  <a:t>X</a:t>
                </a:r>
                <a:r>
                  <a:rPr lang="en-US" altLang="zh-CN" sz="3000" b="1" baseline="-30000" dirty="0" err="1"/>
                  <a:t>min</a:t>
                </a:r>
                <a:r>
                  <a:rPr lang="en-US" altLang="zh-CN" sz="3000" b="1" baseline="-30000" dirty="0"/>
                  <a:t> </a:t>
                </a:r>
                <a:r>
                  <a:rPr lang="en-US" altLang="zh-CN" sz="3000" b="1" dirty="0"/>
                  <a:t>≥ +10μm</a:t>
                </a:r>
                <a:r>
                  <a:rPr lang="zh-CN" altLang="en-US" sz="3000" b="1" dirty="0"/>
                  <a:t>，试确定该滑动轴承机构的轴颈和 轴瓦所构成的孔、轴标准公差等级。 </a:t>
                </a:r>
                <a:endParaRPr lang="zh-CN" altLang="en-US" sz="3000" b="1" dirty="0"/>
              </a:p>
            </p:txBody>
          </p:sp>
        </mc:Choice>
        <mc:Fallback xmlns="">
          <p:sp>
            <p:nvSpPr>
              <p:cNvPr id="74756" name="Text Box 1028"/>
              <p:cNvSpPr txBox="1">
                <a:spLocks noRot="1" noChangeAspect="1" noMove="1" noResize="1" noEditPoints="1" noAdjustHandles="1" noChangeArrowheads="1" noChangeShapeType="1" noTextEdit="1"/>
              </p:cNvSpPr>
              <p:nvPr/>
            </p:nvSpPr>
            <p:spPr bwMode="auto">
              <a:xfrm>
                <a:off x="584994" y="565320"/>
                <a:ext cx="10304462" cy="1976321"/>
              </a:xfrm>
              <a:prstGeom prst="rect">
                <a:avLst/>
              </a:prstGeom>
              <a:blipFill rotWithShape="1">
                <a:blip r:embed="rId2"/>
                <a:stretch>
                  <a:fillRect l="-947" b="-617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4758" name="Text Box 1030"/>
          <p:cNvSpPr txBox="1">
            <a:spLocks noChangeArrowheads="1"/>
          </p:cNvSpPr>
          <p:nvPr/>
        </p:nvSpPr>
        <p:spPr bwMode="auto">
          <a:xfrm>
            <a:off x="1265922" y="2720170"/>
            <a:ext cx="4430726"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t>解</a:t>
            </a:r>
            <a:r>
              <a:rPr lang="en-US" altLang="zh-CN" sz="3000" b="1" dirty="0"/>
              <a:t>:</a:t>
            </a:r>
            <a:r>
              <a:rPr lang="en-US" altLang="zh-CN" sz="3000" b="1" i="1" dirty="0" err="1"/>
              <a:t>T</a:t>
            </a:r>
            <a:r>
              <a:rPr lang="en-US" altLang="zh-CN" sz="3000" b="1" baseline="-30000" dirty="0" err="1"/>
              <a:t>f</a:t>
            </a:r>
            <a:r>
              <a:rPr lang="en-US" altLang="zh-CN" sz="3000" b="1" dirty="0"/>
              <a:t>= |</a:t>
            </a:r>
            <a:r>
              <a:rPr lang="en-US" altLang="zh-CN" sz="3000" b="1" i="1" dirty="0" err="1"/>
              <a:t>X</a:t>
            </a:r>
            <a:r>
              <a:rPr lang="en-US" altLang="zh-CN" sz="3000" b="1" baseline="-30000" dirty="0" err="1"/>
              <a:t>max</a:t>
            </a:r>
            <a:r>
              <a:rPr lang="en-US" altLang="zh-CN" sz="3000" b="1" dirty="0"/>
              <a:t>- </a:t>
            </a:r>
            <a:r>
              <a:rPr lang="en-US" altLang="zh-CN" sz="3000" b="1" i="1" dirty="0" err="1"/>
              <a:t>X</a:t>
            </a:r>
            <a:r>
              <a:rPr lang="en-US" altLang="zh-CN" sz="3000" b="1" baseline="-30000" dirty="0" err="1"/>
              <a:t>min</a:t>
            </a:r>
            <a:r>
              <a:rPr lang="en-US" altLang="zh-CN" sz="3000" b="1" baseline="-30000" dirty="0"/>
              <a:t> </a:t>
            </a:r>
            <a:r>
              <a:rPr lang="en-US" altLang="zh-CN" sz="3000" b="1" dirty="0"/>
              <a:t>|</a:t>
            </a:r>
          </a:p>
        </p:txBody>
      </p:sp>
      <p:sp>
        <p:nvSpPr>
          <p:cNvPr id="74759" name="Text Box 1031"/>
          <p:cNvSpPr txBox="1">
            <a:spLocks noChangeArrowheads="1"/>
          </p:cNvSpPr>
          <p:nvPr/>
        </p:nvSpPr>
        <p:spPr bwMode="auto">
          <a:xfrm>
            <a:off x="4183906" y="2843347"/>
            <a:ext cx="3403884"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 </a:t>
            </a:r>
            <a:r>
              <a:rPr lang="en-US" altLang="zh-CN" sz="3000" b="1" dirty="0"/>
              <a:t> = </a:t>
            </a:r>
            <a:r>
              <a:rPr lang="en-US" altLang="zh-CN" sz="3000" b="1" dirty="0"/>
              <a:t>45μm</a:t>
            </a:r>
            <a:endParaRPr lang="en-US" altLang="zh-CN" sz="3000" b="1" baseline="-30000" dirty="0"/>
          </a:p>
        </p:txBody>
      </p:sp>
      <p:sp>
        <p:nvSpPr>
          <p:cNvPr id="74760" name="Text Box 1032"/>
          <p:cNvSpPr txBox="1">
            <a:spLocks noChangeArrowheads="1"/>
          </p:cNvSpPr>
          <p:nvPr/>
        </p:nvSpPr>
        <p:spPr bwMode="auto">
          <a:xfrm>
            <a:off x="6071608" y="2884406"/>
            <a:ext cx="5340608"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 </a:t>
            </a:r>
            <a:r>
              <a:rPr lang="en-US" altLang="zh-CN" sz="3000" b="1" dirty="0" err="1"/>
              <a:t>IT</a:t>
            </a:r>
            <a:r>
              <a:rPr lang="en-US" altLang="zh-CN" sz="3000" b="1" i="1" dirty="0" err="1"/>
              <a:t>n</a:t>
            </a:r>
            <a:r>
              <a:rPr lang="en-US" altLang="zh-CN" sz="3000" b="1" i="1" dirty="0"/>
              <a:t>+ </a:t>
            </a:r>
            <a:r>
              <a:rPr lang="en-US" altLang="zh-CN" sz="3000" b="1" dirty="0"/>
              <a:t>IT(</a:t>
            </a:r>
            <a:r>
              <a:rPr lang="en-US" altLang="zh-CN" sz="3000" b="1" i="1" dirty="0"/>
              <a:t>n-</a:t>
            </a:r>
            <a:r>
              <a:rPr lang="en-US" altLang="zh-CN" sz="3000" b="1" dirty="0"/>
              <a:t>1</a:t>
            </a:r>
            <a:r>
              <a:rPr lang="en-US" altLang="zh-CN" sz="3000" b="1" dirty="0">
                <a:latin typeface="宋体" pitchFamily="2" charset="-122"/>
              </a:rPr>
              <a:t>)</a:t>
            </a:r>
          </a:p>
        </p:txBody>
      </p:sp>
      <mc:AlternateContent xmlns:mc="http://schemas.openxmlformats.org/markup-compatibility/2006" xmlns:a14="http://schemas.microsoft.com/office/drawing/2010/main">
        <mc:Choice Requires="a14">
          <p:sp>
            <p:nvSpPr>
              <p:cNvPr id="74765" name="Text Box 1037"/>
              <p:cNvSpPr txBox="1">
                <a:spLocks noChangeArrowheads="1"/>
              </p:cNvSpPr>
              <p:nvPr/>
            </p:nvSpPr>
            <p:spPr bwMode="auto">
              <a:xfrm>
                <a:off x="1019963" y="3484819"/>
                <a:ext cx="8601731" cy="65201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400" b="1" dirty="0"/>
                  <a:t>  </a:t>
                </a:r>
                <a:r>
                  <a:rPr lang="zh-CN" altLang="en-US" sz="3000" b="1" dirty="0"/>
                  <a:t>根据</a:t>
                </a:r>
                <a:r>
                  <a:rPr lang="en-US" altLang="zh-CN" sz="3000" b="1" i="1" dirty="0" err="1"/>
                  <a:t>T</a:t>
                </a:r>
                <a:r>
                  <a:rPr lang="en-US" altLang="zh-CN" sz="3000" b="1" baseline="-25000" dirty="0" err="1"/>
                  <a:t>f</a:t>
                </a:r>
                <a:r>
                  <a:rPr lang="en-US" altLang="zh-CN" sz="3000" b="1" baseline="-25000" dirty="0"/>
                  <a:t> </a:t>
                </a:r>
                <a:r>
                  <a:rPr lang="en-US" altLang="zh-CN" sz="3000" b="1" dirty="0"/>
                  <a:t>= 45μm=</a:t>
                </a:r>
                <a:r>
                  <a:rPr lang="en-US" altLang="zh-CN" sz="3000" b="1" i="1" dirty="0" err="1"/>
                  <a:t>T</a:t>
                </a:r>
                <a:r>
                  <a:rPr lang="en-US" altLang="zh-CN" sz="3000" b="1" baseline="-25000" dirty="0" err="1"/>
                  <a:t>D</a:t>
                </a:r>
                <a:r>
                  <a:rPr lang="en-US" altLang="zh-CN" sz="3000" b="1" dirty="0" err="1"/>
                  <a:t>+</a:t>
                </a:r>
                <a:r>
                  <a:rPr lang="en-US" altLang="zh-CN" sz="3000" b="1" i="1" dirty="0" err="1"/>
                  <a:t>T</a:t>
                </a:r>
                <a:r>
                  <a:rPr lang="en-US" altLang="zh-CN" sz="3000" b="1" baseline="-25000" dirty="0" err="1"/>
                  <a:t>d</a:t>
                </a:r>
                <a:r>
                  <a:rPr lang="zh-CN" altLang="en-US" sz="3000" b="1" dirty="0"/>
                  <a:t>和</a:t>
                </a:r>
                <a:r>
                  <a:rPr lang="en-US" altLang="zh-CN" sz="3000" b="1" i="1" dirty="0"/>
                  <a:t>D</a:t>
                </a:r>
                <a:r>
                  <a:rPr lang="en-US" altLang="zh-CN" sz="3000" b="1" dirty="0"/>
                  <a:t>(</a:t>
                </a:r>
                <a:r>
                  <a:rPr lang="en-US" altLang="zh-CN" sz="3000" b="1" i="1" dirty="0"/>
                  <a:t>d</a:t>
                </a:r>
                <a:r>
                  <a:rPr lang="en-US" altLang="zh-CN" sz="3000" b="1" dirty="0"/>
                  <a:t>)=</a:t>
                </a:r>
                <a:r>
                  <a:rPr lang="en-US" altLang="zh-CN" sz="3000" b="1" dirty="0">
                    <a:ea typeface="Cambria Math"/>
                  </a:rPr>
                  <a:t> </a:t>
                </a:r>
                <a14:m>
                  <m:oMath xmlns:m="http://schemas.openxmlformats.org/officeDocument/2006/math">
                    <m:r>
                      <a:rPr lang="en-US" altLang="zh-CN" sz="3000" b="1" i="1" dirty="0">
                        <a:latin typeface="Cambria Math"/>
                        <a:ea typeface="Cambria Math"/>
                      </a:rPr>
                      <m:t>∅ </m:t>
                    </m:r>
                  </m:oMath>
                </a14:m>
                <a:r>
                  <a:rPr lang="en-US" altLang="zh-CN" sz="3000" b="1" dirty="0"/>
                  <a:t>95 </a:t>
                </a:r>
                <a:r>
                  <a:rPr lang="zh-CN" altLang="en-US" sz="3000" b="1" dirty="0"/>
                  <a:t>查表</a:t>
                </a:r>
                <a:r>
                  <a:rPr lang="en-US" altLang="zh-CN" sz="3000" b="1" dirty="0"/>
                  <a:t>3.2 </a:t>
                </a:r>
              </a:p>
            </p:txBody>
          </p:sp>
        </mc:Choice>
        <mc:Fallback xmlns="">
          <p:sp>
            <p:nvSpPr>
              <p:cNvPr id="74765" name="Text Box 1037"/>
              <p:cNvSpPr txBox="1">
                <a:spLocks noRot="1" noChangeAspect="1" noMove="1" noResize="1" noEditPoints="1" noAdjustHandles="1" noChangeArrowheads="1" noChangeShapeType="1" noTextEdit="1"/>
              </p:cNvSpPr>
              <p:nvPr/>
            </p:nvSpPr>
            <p:spPr bwMode="auto">
              <a:xfrm>
                <a:off x="941388" y="3233666"/>
                <a:ext cx="7939087" cy="590550"/>
              </a:xfrm>
              <a:prstGeom prst="rect">
                <a:avLst/>
              </a:prstGeom>
              <a:blipFill rotWithShape="1">
                <a:blip r:embed="rId3"/>
                <a:stretch>
                  <a:fillRect t="-5155" b="-2577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4766" name="Text Box 1038"/>
          <p:cNvSpPr txBox="1">
            <a:spLocks noChangeArrowheads="1"/>
          </p:cNvSpPr>
          <p:nvPr/>
        </p:nvSpPr>
        <p:spPr bwMode="auto">
          <a:xfrm>
            <a:off x="966641" y="4304369"/>
            <a:ext cx="5146247"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3000" b="1" dirty="0"/>
              <a:t>  </a:t>
            </a:r>
            <a:r>
              <a:rPr lang="zh-CN" altLang="en-US" sz="3000" b="1" dirty="0">
                <a:latin typeface="宋体" pitchFamily="2" charset="-122"/>
              </a:rPr>
              <a:t>得</a:t>
            </a:r>
            <a:r>
              <a:rPr lang="en-US" altLang="zh-CN" sz="3000" b="1" dirty="0">
                <a:latin typeface="宋体" pitchFamily="2" charset="-122"/>
              </a:rPr>
              <a:t>:  </a:t>
            </a:r>
            <a:r>
              <a:rPr lang="en-US" altLang="zh-CN" sz="3000" b="1" dirty="0"/>
              <a:t>IT5=15μm</a:t>
            </a:r>
            <a:r>
              <a:rPr lang="zh-CN" altLang="en-US" sz="3000" b="1" dirty="0">
                <a:latin typeface="宋体" pitchFamily="2" charset="-122"/>
              </a:rPr>
              <a:t>，</a:t>
            </a:r>
            <a:endParaRPr lang="zh-CN" altLang="en-US" sz="3000" b="1" dirty="0"/>
          </a:p>
        </p:txBody>
      </p:sp>
      <p:sp>
        <p:nvSpPr>
          <p:cNvPr id="74767" name="Text Box 1039"/>
          <p:cNvSpPr txBox="1">
            <a:spLocks noChangeArrowheads="1"/>
          </p:cNvSpPr>
          <p:nvPr/>
        </p:nvSpPr>
        <p:spPr bwMode="auto">
          <a:xfrm>
            <a:off x="7435571" y="4304369"/>
            <a:ext cx="4372246"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IT7=35μm</a:t>
            </a:r>
            <a:endParaRPr lang="en-US" altLang="zh-CN" sz="3000" b="1" dirty="0">
              <a:latin typeface="宋体" pitchFamily="2" charset="-122"/>
            </a:endParaRPr>
          </a:p>
        </p:txBody>
      </p:sp>
      <p:sp>
        <p:nvSpPr>
          <p:cNvPr id="74768" name="Text Box 1040"/>
          <p:cNvSpPr txBox="1">
            <a:spLocks noChangeArrowheads="1"/>
          </p:cNvSpPr>
          <p:nvPr/>
        </p:nvSpPr>
        <p:spPr bwMode="auto">
          <a:xfrm>
            <a:off x="4637987" y="4286444"/>
            <a:ext cx="3856245"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IT6=22μm</a:t>
            </a:r>
            <a:endParaRPr lang="en-US" altLang="zh-CN" sz="3000" b="1" dirty="0">
              <a:latin typeface="宋体" pitchFamily="2" charset="-122"/>
            </a:endParaRPr>
          </a:p>
        </p:txBody>
      </p:sp>
      <p:grpSp>
        <p:nvGrpSpPr>
          <p:cNvPr id="74771" name="Group 1043"/>
          <p:cNvGrpSpPr>
            <a:grpSpLocks/>
          </p:cNvGrpSpPr>
          <p:nvPr/>
        </p:nvGrpSpPr>
        <p:grpSpPr bwMode="auto">
          <a:xfrm>
            <a:off x="1694203" y="4849974"/>
            <a:ext cx="9073012" cy="3914306"/>
            <a:chOff x="997" y="2924"/>
            <a:chExt cx="5275" cy="2288"/>
          </a:xfrm>
        </p:grpSpPr>
        <p:grpSp>
          <p:nvGrpSpPr>
            <p:cNvPr id="13325" name="Group 1033"/>
            <p:cNvGrpSpPr>
              <a:grpSpLocks/>
            </p:cNvGrpSpPr>
            <p:nvPr/>
          </p:nvGrpSpPr>
          <p:grpSpPr bwMode="auto">
            <a:xfrm>
              <a:off x="997" y="2924"/>
              <a:ext cx="5275" cy="2288"/>
              <a:chOff x="1056" y="2400"/>
              <a:chExt cx="4032" cy="1806"/>
            </a:xfrm>
          </p:grpSpPr>
          <p:pic>
            <p:nvPicPr>
              <p:cNvPr id="13327" name="Picture 10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6" y="2400"/>
                <a:ext cx="4032" cy="1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28" name="Rectangle 1035"/>
              <p:cNvSpPr>
                <a:spLocks noChangeArrowheads="1"/>
              </p:cNvSpPr>
              <p:nvPr/>
            </p:nvSpPr>
            <p:spPr bwMode="auto">
              <a:xfrm>
                <a:off x="2448" y="2400"/>
                <a:ext cx="288"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nchor="ctr"/>
              <a:lstStyle/>
              <a:p>
                <a:pPr algn="ctr" defTabSz="1275054"/>
                <a:r>
                  <a:rPr lang="en-US" altLang="zh-CN" sz="2800"/>
                  <a:t>3.2</a:t>
                </a:r>
              </a:p>
            </p:txBody>
          </p:sp>
        </p:grpSp>
        <p:sp>
          <p:nvSpPr>
            <p:cNvPr id="13326" name="Line 1042"/>
            <p:cNvSpPr>
              <a:spLocks noChangeShapeType="1"/>
            </p:cNvSpPr>
            <p:nvPr/>
          </p:nvSpPr>
          <p:spPr bwMode="auto">
            <a:xfrm>
              <a:off x="1116" y="3144"/>
              <a:ext cx="88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4772" name="Rectangle 1044"/>
          <p:cNvSpPr>
            <a:spLocks noChangeArrowheads="1"/>
          </p:cNvSpPr>
          <p:nvPr/>
        </p:nvSpPr>
        <p:spPr bwMode="auto">
          <a:xfrm>
            <a:off x="6355409" y="8304076"/>
            <a:ext cx="2160323" cy="518371"/>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6"/>
                                        </p:tgtEl>
                                        <p:attrNameLst>
                                          <p:attrName>style.visibility</p:attrName>
                                        </p:attrNameLst>
                                      </p:cBhvr>
                                      <p:to>
                                        <p:strVal val="visible"/>
                                      </p:to>
                                    </p:set>
                                    <p:animEffect transition="in" filter="wipe(left)">
                                      <p:cBhvr>
                                        <p:cTn id="7" dur="3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8"/>
                                        </p:tgtEl>
                                        <p:attrNameLst>
                                          <p:attrName>style.visibility</p:attrName>
                                        </p:attrNameLst>
                                      </p:cBhvr>
                                      <p:to>
                                        <p:strVal val="visible"/>
                                      </p:to>
                                    </p:set>
                                    <p:animEffect transition="in" filter="wipe(left)">
                                      <p:cBhvr>
                                        <p:cTn id="12" dur="300"/>
                                        <p:tgtEl>
                                          <p:spTgt spid="747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4759"/>
                                        </p:tgtEl>
                                        <p:attrNameLst>
                                          <p:attrName>style.visibility</p:attrName>
                                        </p:attrNameLst>
                                      </p:cBhvr>
                                      <p:to>
                                        <p:strVal val="visible"/>
                                      </p:to>
                                    </p:set>
                                    <p:animEffect transition="in" filter="wipe(left)">
                                      <p:cBhvr>
                                        <p:cTn id="17" dur="300"/>
                                        <p:tgtEl>
                                          <p:spTgt spid="747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4760"/>
                                        </p:tgtEl>
                                        <p:attrNameLst>
                                          <p:attrName>style.visibility</p:attrName>
                                        </p:attrNameLst>
                                      </p:cBhvr>
                                      <p:to>
                                        <p:strVal val="visible"/>
                                      </p:to>
                                    </p:set>
                                    <p:animEffect transition="in" filter="wipe(left)">
                                      <p:cBhvr>
                                        <p:cTn id="22" dur="300"/>
                                        <p:tgtEl>
                                          <p:spTgt spid="747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4765"/>
                                        </p:tgtEl>
                                        <p:attrNameLst>
                                          <p:attrName>style.visibility</p:attrName>
                                        </p:attrNameLst>
                                      </p:cBhvr>
                                      <p:to>
                                        <p:strVal val="visible"/>
                                      </p:to>
                                    </p:set>
                                    <p:animEffect transition="in" filter="wipe(left)">
                                      <p:cBhvr>
                                        <p:cTn id="27" dur="300"/>
                                        <p:tgtEl>
                                          <p:spTgt spid="747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74771"/>
                                        </p:tgtEl>
                                        <p:attrNameLst>
                                          <p:attrName>style.visibility</p:attrName>
                                        </p:attrNameLst>
                                      </p:cBhvr>
                                      <p:to>
                                        <p:strVal val="visible"/>
                                      </p:to>
                                    </p:set>
                                    <p:anim calcmode="lin" valueType="num">
                                      <p:cBhvr additive="base">
                                        <p:cTn id="32" dur="500" fill="hold"/>
                                        <p:tgtEl>
                                          <p:spTgt spid="74771"/>
                                        </p:tgtEl>
                                        <p:attrNameLst>
                                          <p:attrName>ppt_x</p:attrName>
                                        </p:attrNameLst>
                                      </p:cBhvr>
                                      <p:tavLst>
                                        <p:tav tm="0">
                                          <p:val>
                                            <p:strVal val="#ppt_x"/>
                                          </p:val>
                                        </p:tav>
                                        <p:tav tm="100000">
                                          <p:val>
                                            <p:strVal val="#ppt_x"/>
                                          </p:val>
                                        </p:tav>
                                      </p:tavLst>
                                    </p:anim>
                                    <p:anim calcmode="lin" valueType="num">
                                      <p:cBhvr additive="base">
                                        <p:cTn id="33" dur="500" fill="hold"/>
                                        <p:tgtEl>
                                          <p:spTgt spid="74771"/>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74772"/>
                                        </p:tgtEl>
                                        <p:attrNameLst>
                                          <p:attrName>style.visibility</p:attrName>
                                        </p:attrNameLst>
                                      </p:cBhvr>
                                      <p:to>
                                        <p:strVal val="visible"/>
                                      </p:to>
                                    </p:set>
                                    <p:anim calcmode="lin" valueType="num">
                                      <p:cBhvr>
                                        <p:cTn id="38" dur="500" fill="hold"/>
                                        <p:tgtEl>
                                          <p:spTgt spid="74772"/>
                                        </p:tgtEl>
                                        <p:attrNameLst>
                                          <p:attrName>ppt_x</p:attrName>
                                        </p:attrNameLst>
                                      </p:cBhvr>
                                      <p:tavLst>
                                        <p:tav tm="0">
                                          <p:val>
                                            <p:strVal val="#ppt_x-#ppt_w/2"/>
                                          </p:val>
                                        </p:tav>
                                        <p:tav tm="100000">
                                          <p:val>
                                            <p:strVal val="#ppt_x"/>
                                          </p:val>
                                        </p:tav>
                                      </p:tavLst>
                                    </p:anim>
                                    <p:anim calcmode="lin" valueType="num">
                                      <p:cBhvr>
                                        <p:cTn id="39" dur="500" fill="hold"/>
                                        <p:tgtEl>
                                          <p:spTgt spid="74772"/>
                                        </p:tgtEl>
                                        <p:attrNameLst>
                                          <p:attrName>ppt_y</p:attrName>
                                        </p:attrNameLst>
                                      </p:cBhvr>
                                      <p:tavLst>
                                        <p:tav tm="0">
                                          <p:val>
                                            <p:strVal val="#ppt_y"/>
                                          </p:val>
                                        </p:tav>
                                        <p:tav tm="100000">
                                          <p:val>
                                            <p:strVal val="#ppt_y"/>
                                          </p:val>
                                        </p:tav>
                                      </p:tavLst>
                                    </p:anim>
                                    <p:anim calcmode="lin" valueType="num">
                                      <p:cBhvr>
                                        <p:cTn id="40" dur="500" fill="hold"/>
                                        <p:tgtEl>
                                          <p:spTgt spid="74772"/>
                                        </p:tgtEl>
                                        <p:attrNameLst>
                                          <p:attrName>ppt_w</p:attrName>
                                        </p:attrNameLst>
                                      </p:cBhvr>
                                      <p:tavLst>
                                        <p:tav tm="0">
                                          <p:val>
                                            <p:fltVal val="0"/>
                                          </p:val>
                                        </p:tav>
                                        <p:tav tm="100000">
                                          <p:val>
                                            <p:strVal val="#ppt_w"/>
                                          </p:val>
                                        </p:tav>
                                      </p:tavLst>
                                    </p:anim>
                                    <p:anim calcmode="lin" valueType="num">
                                      <p:cBhvr>
                                        <p:cTn id="41" dur="500" fill="hold"/>
                                        <p:tgtEl>
                                          <p:spTgt spid="74772"/>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74766"/>
                                        </p:tgtEl>
                                        <p:attrNameLst>
                                          <p:attrName>style.visibility</p:attrName>
                                        </p:attrNameLst>
                                      </p:cBhvr>
                                      <p:to>
                                        <p:strVal val="visible"/>
                                      </p:to>
                                    </p:set>
                                    <p:animEffect transition="in" filter="wipe(left)">
                                      <p:cBhvr>
                                        <p:cTn id="46" dur="300"/>
                                        <p:tgtEl>
                                          <p:spTgt spid="7476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74768"/>
                                        </p:tgtEl>
                                        <p:attrNameLst>
                                          <p:attrName>style.visibility</p:attrName>
                                        </p:attrNameLst>
                                      </p:cBhvr>
                                      <p:to>
                                        <p:strVal val="visible"/>
                                      </p:to>
                                    </p:set>
                                    <p:animEffect transition="in" filter="wipe(left)">
                                      <p:cBhvr>
                                        <p:cTn id="51" dur="300"/>
                                        <p:tgtEl>
                                          <p:spTgt spid="74768"/>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iterate type="wd">
                                    <p:tmPct val="100000"/>
                                  </p:iterate>
                                  <p:childTnLst>
                                    <p:set>
                                      <p:cBhvr>
                                        <p:cTn id="55" dur="1" fill="hold">
                                          <p:stCondLst>
                                            <p:cond delay="0"/>
                                          </p:stCondLst>
                                        </p:cTn>
                                        <p:tgtEl>
                                          <p:spTgt spid="74767"/>
                                        </p:tgtEl>
                                        <p:attrNameLst>
                                          <p:attrName>style.visibility</p:attrName>
                                        </p:attrNameLst>
                                      </p:cBhvr>
                                      <p:to>
                                        <p:strVal val="visible"/>
                                      </p:to>
                                    </p:set>
                                    <p:animEffect transition="in" filter="wipe(left)">
                                      <p:cBhvr>
                                        <p:cTn id="56" dur="300"/>
                                        <p:tgtEl>
                                          <p:spTgt spid="74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P spid="74758" grpId="0" autoUpdateAnimBg="0"/>
      <p:bldP spid="74759" grpId="0" autoUpdateAnimBg="0"/>
      <p:bldP spid="74760" grpId="0" autoUpdateAnimBg="0"/>
      <p:bldP spid="74765" grpId="0" autoUpdateAnimBg="0"/>
      <p:bldP spid="74766" grpId="0" autoUpdateAnimBg="0"/>
      <p:bldP spid="74767" grpId="0" autoUpdateAnimBg="0"/>
      <p:bldP spid="74768" grpId="0" autoUpdateAnimBg="0"/>
      <p:bldP spid="7477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CAA4933F-792A-465F-B893-BED3784034B9}" type="slidenum">
              <a:rPr lang="en-US" altLang="zh-CN" sz="2800">
                <a:solidFill>
                  <a:srgbClr val="0000FF"/>
                </a:solidFill>
              </a:rPr>
              <a:pPr eaLnBrk="1" hangingPunct="1"/>
              <a:t>13</a:t>
            </a:fld>
            <a:endParaRPr lang="en-US" altLang="zh-CN" sz="2800">
              <a:solidFill>
                <a:srgbClr val="0000FF"/>
              </a:solidFill>
            </a:endParaRPr>
          </a:p>
        </p:txBody>
      </p:sp>
      <p:sp>
        <p:nvSpPr>
          <p:cNvPr id="48132" name="Text Box 1028"/>
          <p:cNvSpPr txBox="1">
            <a:spLocks noChangeArrowheads="1"/>
          </p:cNvSpPr>
          <p:nvPr/>
        </p:nvSpPr>
        <p:spPr bwMode="auto">
          <a:xfrm>
            <a:off x="1119722" y="685719"/>
            <a:ext cx="10656674" cy="2217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dirty="0"/>
              <a:t>         </a:t>
            </a:r>
            <a:r>
              <a:rPr lang="en-US" altLang="zh-CN" dirty="0" smtClean="0"/>
              <a:t>           </a:t>
            </a:r>
            <a:r>
              <a:rPr lang="zh-CN" altLang="en-US" sz="3000" b="1" dirty="0"/>
              <a:t>如果</a:t>
            </a:r>
            <a:r>
              <a:rPr lang="zh-CN" altLang="en-US" sz="3000" b="1" dirty="0"/>
              <a:t>孔、轴都选</a:t>
            </a:r>
            <a:r>
              <a:rPr lang="en-US" altLang="zh-CN" sz="3000" b="1" dirty="0"/>
              <a:t>6</a:t>
            </a:r>
            <a:r>
              <a:rPr lang="zh-CN" altLang="en-US" sz="3000" b="1" dirty="0"/>
              <a:t>级，则</a:t>
            </a:r>
            <a:r>
              <a:rPr lang="en-US" altLang="zh-CN" sz="3000" b="1" i="1" dirty="0" err="1"/>
              <a:t>T</a:t>
            </a:r>
            <a:r>
              <a:rPr lang="en-US" altLang="zh-CN" sz="3000" b="1" baseline="-30000" dirty="0" err="1"/>
              <a:t>f</a:t>
            </a:r>
            <a:r>
              <a:rPr lang="en-US" altLang="zh-CN" sz="3000" b="1" baseline="-30000" dirty="0"/>
              <a:t> </a:t>
            </a:r>
            <a:r>
              <a:rPr lang="en-US" altLang="zh-CN" sz="3000" b="1" dirty="0"/>
              <a:t>= IT6+IT6=22+22=44 </a:t>
            </a:r>
            <a:r>
              <a:rPr lang="zh-CN" altLang="en-US" sz="3000" b="1" dirty="0">
                <a:cs typeface="Times New Roman" pitchFamily="18" charset="0"/>
              </a:rPr>
              <a:t>＜</a:t>
            </a:r>
            <a:r>
              <a:rPr lang="zh-CN" altLang="en-US" sz="3000" b="1" dirty="0"/>
              <a:t> </a:t>
            </a:r>
            <a:r>
              <a:rPr lang="en-US" altLang="zh-CN" sz="3000" b="1" dirty="0"/>
              <a:t>45μm</a:t>
            </a:r>
            <a:r>
              <a:rPr lang="zh-CN" altLang="en-US" sz="3000" b="1" dirty="0"/>
              <a:t>），虽然符合上述公式要求，但不符合此时</a:t>
            </a:r>
            <a:r>
              <a:rPr lang="zh-CN" altLang="en-US" sz="3000" b="1" dirty="0">
                <a:solidFill>
                  <a:srgbClr val="FF0000"/>
                </a:solidFill>
              </a:rPr>
              <a:t>孔必须比轴低一级的标准</a:t>
            </a:r>
            <a:r>
              <a:rPr lang="zh-CN" altLang="en-US" sz="3000" b="1" dirty="0"/>
              <a:t>要求（考虑工艺等价）。</a:t>
            </a:r>
          </a:p>
        </p:txBody>
      </p:sp>
      <p:sp>
        <p:nvSpPr>
          <p:cNvPr id="48133" name="Text Box 1029"/>
          <p:cNvSpPr txBox="1">
            <a:spLocks noChangeArrowheads="1"/>
          </p:cNvSpPr>
          <p:nvPr/>
        </p:nvSpPr>
        <p:spPr bwMode="auto">
          <a:xfrm>
            <a:off x="1099081" y="5497826"/>
            <a:ext cx="10854935" cy="2914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b="1" dirty="0"/>
              <a:t>        </a:t>
            </a:r>
            <a:r>
              <a:rPr lang="en-US" altLang="zh-CN" b="1" dirty="0" smtClean="0"/>
              <a:t>    </a:t>
            </a:r>
            <a:r>
              <a:rPr lang="zh-CN" altLang="en-US" sz="3000" b="1" dirty="0"/>
              <a:t>孔选 </a:t>
            </a:r>
            <a:r>
              <a:rPr lang="en-US" altLang="zh-CN" sz="3000" b="1" dirty="0">
                <a:solidFill>
                  <a:srgbClr val="FF0000"/>
                </a:solidFill>
              </a:rPr>
              <a:t>6</a:t>
            </a:r>
            <a:r>
              <a:rPr lang="en-US" altLang="zh-CN" sz="3000" b="1" dirty="0"/>
              <a:t> </a:t>
            </a:r>
            <a:r>
              <a:rPr lang="zh-CN" altLang="en-US" sz="3000" b="1" dirty="0"/>
              <a:t>级，轴选 </a:t>
            </a:r>
            <a:r>
              <a:rPr lang="en-US" altLang="zh-CN" sz="3000" b="1" dirty="0">
                <a:solidFill>
                  <a:srgbClr val="FF0000"/>
                </a:solidFill>
              </a:rPr>
              <a:t>5 </a:t>
            </a:r>
            <a:r>
              <a:rPr lang="zh-CN" altLang="en-US" sz="3000" b="1" dirty="0"/>
              <a:t>级，虽然距要求的允许值减小</a:t>
            </a:r>
            <a:r>
              <a:rPr lang="en-US" altLang="zh-CN" sz="3000" b="1" dirty="0"/>
              <a:t>8μm</a:t>
            </a:r>
            <a:r>
              <a:rPr lang="zh-CN" altLang="en-US" sz="3000" b="1" dirty="0"/>
              <a:t>，给加工带来一定的困难。但配合精度有一定的储备，而且选用标准的公差等级，可选用标准的原材料、刀具和量具，对降低加工成本有利。</a:t>
            </a:r>
          </a:p>
        </p:txBody>
      </p:sp>
      <p:sp>
        <p:nvSpPr>
          <p:cNvPr id="48134" name="Text Box 1030"/>
          <p:cNvSpPr txBox="1">
            <a:spLocks noChangeArrowheads="1"/>
          </p:cNvSpPr>
          <p:nvPr/>
        </p:nvSpPr>
        <p:spPr bwMode="auto">
          <a:xfrm>
            <a:off x="1322683" y="2845058"/>
            <a:ext cx="9970853" cy="1289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t>           因此</a:t>
            </a:r>
            <a:r>
              <a:rPr lang="zh-CN" altLang="en-US" sz="3000" b="1" dirty="0"/>
              <a:t>，轴选 </a:t>
            </a:r>
            <a:r>
              <a:rPr lang="en-US" altLang="zh-CN" sz="3000" b="1" dirty="0"/>
              <a:t>IT5</a:t>
            </a:r>
            <a:r>
              <a:rPr lang="zh-CN" altLang="en-US" sz="3000" b="1" dirty="0"/>
              <a:t>，孔选</a:t>
            </a:r>
            <a:r>
              <a:rPr lang="en-US" altLang="zh-CN" sz="3000" b="1" dirty="0"/>
              <a:t>IT6</a:t>
            </a:r>
          </a:p>
          <a:p>
            <a:pPr eaLnBrk="1" hangingPunct="1">
              <a:spcBef>
                <a:spcPct val="50000"/>
              </a:spcBef>
            </a:pPr>
            <a:r>
              <a:rPr lang="zh-CN" altLang="en-US" sz="3000" b="1" dirty="0"/>
              <a:t>即         </a:t>
            </a:r>
            <a:r>
              <a:rPr lang="en-US" altLang="zh-CN" sz="3000" b="1" i="1" dirty="0" err="1"/>
              <a:t>T</a:t>
            </a:r>
            <a:r>
              <a:rPr lang="en-US" altLang="zh-CN" sz="3000" b="1" baseline="-30000" dirty="0" err="1"/>
              <a:t>f</a:t>
            </a:r>
            <a:r>
              <a:rPr lang="en-US" altLang="zh-CN" sz="3000" b="1" baseline="-30000" dirty="0"/>
              <a:t> </a:t>
            </a:r>
            <a:r>
              <a:rPr lang="en-US" altLang="zh-CN" sz="3000" b="1" dirty="0"/>
              <a:t>= IT5+IT6=15+22=</a:t>
            </a:r>
            <a:r>
              <a:rPr lang="en-US" altLang="zh-CN" sz="3000" b="1" dirty="0">
                <a:solidFill>
                  <a:srgbClr val="FF0000"/>
                </a:solidFill>
              </a:rPr>
              <a:t>37 </a:t>
            </a:r>
            <a:r>
              <a:rPr lang="zh-CN" altLang="en-US" sz="3000" b="1" dirty="0">
                <a:solidFill>
                  <a:srgbClr val="FF0000"/>
                </a:solidFill>
                <a:cs typeface="Times New Roman" pitchFamily="18" charset="0"/>
              </a:rPr>
              <a:t>＜</a:t>
            </a:r>
            <a:r>
              <a:rPr lang="zh-CN" altLang="en-US" sz="3000" b="1" dirty="0">
                <a:solidFill>
                  <a:srgbClr val="FF0000"/>
                </a:solidFill>
              </a:rPr>
              <a:t> </a:t>
            </a:r>
            <a:r>
              <a:rPr lang="en-US" altLang="zh-CN" sz="3000" b="1" dirty="0">
                <a:solidFill>
                  <a:srgbClr val="FF0000"/>
                </a:solidFill>
              </a:rPr>
              <a:t>45</a:t>
            </a:r>
            <a:r>
              <a:rPr lang="zh-CN" altLang="en-US" sz="3000" b="1" dirty="0"/>
              <a:t>（</a:t>
            </a:r>
            <a:r>
              <a:rPr lang="en-US" altLang="zh-CN" sz="3000" b="1" dirty="0" err="1"/>
              <a:t>μm</a:t>
            </a:r>
            <a:r>
              <a:rPr lang="zh-CN" altLang="en-US" sz="3000" b="1" dirty="0"/>
              <a:t>）</a:t>
            </a:r>
          </a:p>
        </p:txBody>
      </p:sp>
      <mc:AlternateContent xmlns:mc="http://schemas.openxmlformats.org/markup-compatibility/2006" xmlns:a14="http://schemas.microsoft.com/office/drawing/2010/main">
        <mc:Choice Requires="a14">
          <p:sp>
            <p:nvSpPr>
              <p:cNvPr id="48135" name="Text Box 1031"/>
              <p:cNvSpPr txBox="1">
                <a:spLocks noChangeArrowheads="1"/>
              </p:cNvSpPr>
              <p:nvPr/>
            </p:nvSpPr>
            <p:spPr bwMode="auto">
              <a:xfrm>
                <a:off x="1080162" y="4160661"/>
                <a:ext cx="10557375" cy="152146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sz="3000" dirty="0"/>
                  <a:t>        </a:t>
                </a:r>
                <a:r>
                  <a:rPr lang="en-US" altLang="zh-CN" sz="3000" dirty="0"/>
                  <a:t>  </a:t>
                </a:r>
                <a:r>
                  <a:rPr lang="zh-CN" altLang="en-US" sz="3000" b="1" dirty="0"/>
                  <a:t>符合</a:t>
                </a:r>
                <a:r>
                  <a:rPr lang="zh-CN" altLang="en-US" sz="3000" b="1" dirty="0"/>
                  <a:t>题意的</a:t>
                </a:r>
                <a:r>
                  <a:rPr lang="en-US" altLang="zh-CN" sz="3000" b="1" i="1" dirty="0"/>
                  <a:t>D</a:t>
                </a:r>
                <a:r>
                  <a:rPr lang="en-US" altLang="zh-CN" sz="3000" b="1" dirty="0"/>
                  <a:t>(</a:t>
                </a:r>
                <a:r>
                  <a:rPr lang="en-US" altLang="zh-CN" sz="3000" b="1" i="1" dirty="0"/>
                  <a:t>d</a:t>
                </a:r>
                <a:r>
                  <a:rPr lang="en-US" altLang="zh-CN" sz="3000" b="1" dirty="0"/>
                  <a:t>)=</a:t>
                </a:r>
                <a14:m>
                  <m:oMath xmlns:m="http://schemas.openxmlformats.org/officeDocument/2006/math">
                    <m:r>
                      <a:rPr lang="en-US" altLang="zh-CN" sz="3000" b="1" i="1" dirty="0">
                        <a:latin typeface="Cambria Math"/>
                        <a:ea typeface="Cambria Math"/>
                      </a:rPr>
                      <m:t>∅</m:t>
                    </m:r>
                  </m:oMath>
                </a14:m>
                <a:r>
                  <a:rPr lang="en-US" altLang="zh-CN" sz="3000" b="1" dirty="0"/>
                  <a:t>95</a:t>
                </a:r>
                <a:r>
                  <a:rPr lang="zh-CN" altLang="en-US" sz="3000" b="1" dirty="0"/>
                  <a:t>，</a:t>
                </a:r>
                <a:r>
                  <a:rPr lang="en-US" altLang="zh-CN" sz="3000" b="1" i="1" dirty="0" err="1"/>
                  <a:t>X</a:t>
                </a:r>
                <a:r>
                  <a:rPr lang="en-US" altLang="zh-CN" sz="3000" b="1" baseline="-25000" dirty="0" err="1"/>
                  <a:t>max</a:t>
                </a:r>
                <a:r>
                  <a:rPr lang="en-US" altLang="zh-CN" sz="3000" b="1" dirty="0"/>
                  <a:t>≤ +55μm</a:t>
                </a:r>
                <a:r>
                  <a:rPr lang="zh-CN" altLang="en-US" sz="3000" b="1" dirty="0"/>
                  <a:t>，</a:t>
                </a:r>
                <a:r>
                  <a:rPr lang="en-US" altLang="zh-CN" sz="3000" b="1" i="1" dirty="0" err="1"/>
                  <a:t>X</a:t>
                </a:r>
                <a:r>
                  <a:rPr lang="en-US" altLang="zh-CN" sz="3000" b="1" baseline="-25000" dirty="0" err="1"/>
                  <a:t>min</a:t>
                </a:r>
                <a:r>
                  <a:rPr lang="en-US" altLang="zh-CN" sz="3000" b="1" dirty="0"/>
                  <a:t> ≥ +10μm</a:t>
                </a:r>
                <a:r>
                  <a:rPr lang="zh-CN" altLang="en-US" sz="3000" b="1" dirty="0"/>
                  <a:t>要求的</a:t>
                </a:r>
                <a:r>
                  <a:rPr lang="zh-CN" altLang="en-US" sz="3000" b="1" dirty="0"/>
                  <a:t>是</a:t>
                </a:r>
                <a:r>
                  <a:rPr lang="en-US" altLang="zh-CN" sz="3000" dirty="0"/>
                  <a:t>      </a:t>
                </a:r>
                <a:r>
                  <a:rPr lang="zh-CN" altLang="en-US" sz="3000" dirty="0"/>
                  <a:t> </a:t>
                </a:r>
                <a:r>
                  <a:rPr lang="en-US" altLang="zh-CN" sz="3000" b="1" i="1" dirty="0">
                    <a:solidFill>
                      <a:srgbClr val="FF0000"/>
                    </a:solidFill>
                  </a:rPr>
                  <a:t>T</a:t>
                </a:r>
                <a:r>
                  <a:rPr lang="en-US" altLang="zh-CN" sz="3000" b="1" baseline="-30000" dirty="0">
                    <a:solidFill>
                      <a:srgbClr val="FF0000"/>
                    </a:solidFill>
                  </a:rPr>
                  <a:t>D</a:t>
                </a:r>
                <a:r>
                  <a:rPr lang="en-US" altLang="zh-CN" sz="3000" b="1" dirty="0">
                    <a:solidFill>
                      <a:srgbClr val="FF0000"/>
                    </a:solidFill>
                  </a:rPr>
                  <a:t>= IT6</a:t>
                </a:r>
                <a:r>
                  <a:rPr lang="zh-CN" altLang="en-US" sz="3000" b="1" dirty="0">
                    <a:solidFill>
                      <a:srgbClr val="FF0000"/>
                    </a:solidFill>
                  </a:rPr>
                  <a:t>，</a:t>
                </a:r>
                <a:r>
                  <a:rPr lang="en-US" altLang="zh-CN" sz="3000" b="1" i="1" dirty="0">
                    <a:solidFill>
                      <a:srgbClr val="FF0000"/>
                    </a:solidFill>
                  </a:rPr>
                  <a:t>T</a:t>
                </a:r>
                <a:r>
                  <a:rPr lang="en-US" altLang="zh-CN" sz="3000" b="1" baseline="-30000" dirty="0">
                    <a:solidFill>
                      <a:srgbClr val="FF0000"/>
                    </a:solidFill>
                  </a:rPr>
                  <a:t>d</a:t>
                </a:r>
                <a:r>
                  <a:rPr lang="en-US" altLang="zh-CN" sz="3000" b="1" dirty="0">
                    <a:solidFill>
                      <a:srgbClr val="FF0000"/>
                    </a:solidFill>
                  </a:rPr>
                  <a:t>= IT5</a:t>
                </a:r>
                <a:r>
                  <a:rPr lang="zh-CN" altLang="en-US" sz="3000" b="1" dirty="0">
                    <a:solidFill>
                      <a:srgbClr val="FF0000"/>
                    </a:solidFill>
                  </a:rPr>
                  <a:t>。 </a:t>
                </a:r>
              </a:p>
            </p:txBody>
          </p:sp>
        </mc:Choice>
        <mc:Fallback xmlns="">
          <p:sp>
            <p:nvSpPr>
              <p:cNvPr id="48135" name="Text Box 1031"/>
              <p:cNvSpPr txBox="1">
                <a:spLocks noRot="1" noChangeAspect="1" noMove="1" noResize="1" noEditPoints="1" noAdjustHandles="1" noChangeArrowheads="1" noChangeShapeType="1" noTextEdit="1"/>
              </p:cNvSpPr>
              <p:nvPr/>
            </p:nvSpPr>
            <p:spPr bwMode="auto">
              <a:xfrm>
                <a:off x="996950" y="3860800"/>
                <a:ext cx="9744075" cy="1411808"/>
              </a:xfrm>
              <a:prstGeom prst="rect">
                <a:avLst/>
              </a:prstGeom>
              <a:blipFill rotWithShape="1">
                <a:blip r:embed="rId2"/>
                <a:stretch>
                  <a:fillRect l="-1064" b="-517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 name="圆角矩形 6">
            <a:hlinkClick r:id="rId3"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2"/>
                                        </p:tgtEl>
                                        <p:attrNameLst>
                                          <p:attrName>style.visibility</p:attrName>
                                        </p:attrNameLst>
                                      </p:cBhvr>
                                      <p:to>
                                        <p:strVal val="visible"/>
                                      </p:to>
                                    </p:set>
                                    <p:animEffect transition="in" filter="wipe(left)">
                                      <p:cBhvr>
                                        <p:cTn id="7" dur="300"/>
                                        <p:tgtEl>
                                          <p:spTgt spid="48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34"/>
                                        </p:tgtEl>
                                        <p:attrNameLst>
                                          <p:attrName>style.visibility</p:attrName>
                                        </p:attrNameLst>
                                      </p:cBhvr>
                                      <p:to>
                                        <p:strVal val="visible"/>
                                      </p:to>
                                    </p:set>
                                    <p:animEffect transition="in" filter="wipe(left)">
                                      <p:cBhvr>
                                        <p:cTn id="12" dur="300"/>
                                        <p:tgtEl>
                                          <p:spTgt spid="481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5"/>
                                        </p:tgtEl>
                                        <p:attrNameLst>
                                          <p:attrName>style.visibility</p:attrName>
                                        </p:attrNameLst>
                                      </p:cBhvr>
                                      <p:to>
                                        <p:strVal val="visible"/>
                                      </p:to>
                                    </p:set>
                                    <p:animEffect transition="in" filter="wipe(left)">
                                      <p:cBhvr>
                                        <p:cTn id="17" dur="300"/>
                                        <p:tgtEl>
                                          <p:spTgt spid="481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8133"/>
                                        </p:tgtEl>
                                        <p:attrNameLst>
                                          <p:attrName>style.visibility</p:attrName>
                                        </p:attrNameLst>
                                      </p:cBhvr>
                                      <p:to>
                                        <p:strVal val="visible"/>
                                      </p:to>
                                    </p:set>
                                    <p:animEffect transition="in" filter="wipe(left)">
                                      <p:cBhvr>
                                        <p:cTn id="22" dur="3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3" grpId="0" autoUpdateAnimBg="0"/>
      <p:bldP spid="48134" grpId="0" autoUpdateAnimBg="0"/>
      <p:bldP spid="4813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F15994F4-BC55-460D-AC17-05D39A58871A}" type="slidenum">
              <a:rPr lang="en-US" altLang="zh-CN" sz="2800">
                <a:solidFill>
                  <a:srgbClr val="0000FF"/>
                </a:solidFill>
              </a:rPr>
              <a:pPr eaLnBrk="1" hangingPunct="1"/>
              <a:t>14</a:t>
            </a:fld>
            <a:endParaRPr lang="en-US" altLang="zh-CN" sz="2800">
              <a:solidFill>
                <a:srgbClr val="0000FF"/>
              </a:solidFill>
            </a:endParaRPr>
          </a:p>
        </p:txBody>
      </p:sp>
      <p:sp>
        <p:nvSpPr>
          <p:cNvPr id="9220" name="Text Box 4"/>
          <p:cNvSpPr txBox="1">
            <a:spLocks noChangeArrowheads="1"/>
          </p:cNvSpPr>
          <p:nvPr/>
        </p:nvSpPr>
        <p:spPr bwMode="auto">
          <a:xfrm>
            <a:off x="1161002" y="466724"/>
            <a:ext cx="7304850" cy="66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500" b="1" dirty="0">
                <a:latin typeface="宋体" pitchFamily="2" charset="-122"/>
              </a:rPr>
              <a:t>3.4.3  </a:t>
            </a:r>
            <a:r>
              <a:rPr lang="zh-CN" altLang="en-US" sz="3500" b="1" dirty="0">
                <a:latin typeface="宋体" pitchFamily="2" charset="-122"/>
              </a:rPr>
              <a:t>配合的选用 </a:t>
            </a:r>
          </a:p>
        </p:txBody>
      </p:sp>
      <p:grpSp>
        <p:nvGrpSpPr>
          <p:cNvPr id="9243" name="Group 27"/>
          <p:cNvGrpSpPr>
            <a:grpSpLocks/>
          </p:cNvGrpSpPr>
          <p:nvPr/>
        </p:nvGrpSpPr>
        <p:grpSpPr bwMode="auto">
          <a:xfrm>
            <a:off x="2182683" y="1524323"/>
            <a:ext cx="3651565" cy="1674871"/>
            <a:chOff x="1269" y="1287"/>
            <a:chExt cx="2123" cy="979"/>
          </a:xfrm>
        </p:grpSpPr>
        <p:sp>
          <p:nvSpPr>
            <p:cNvPr id="15378" name="Text Box 5"/>
            <p:cNvSpPr txBox="1">
              <a:spLocks noChangeArrowheads="1"/>
            </p:cNvSpPr>
            <p:nvPr/>
          </p:nvSpPr>
          <p:spPr bwMode="auto">
            <a:xfrm>
              <a:off x="1269" y="1287"/>
              <a:ext cx="2112" cy="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200000"/>
                </a:lnSpc>
              </a:pPr>
              <a:r>
                <a:rPr lang="zh-CN" altLang="en-US" b="1" dirty="0"/>
                <a:t>根据使用要求和孔轴</a:t>
              </a:r>
            </a:p>
            <a:p>
              <a:pPr eaLnBrk="1" hangingPunct="1">
                <a:lnSpc>
                  <a:spcPct val="200000"/>
                </a:lnSpc>
              </a:pPr>
              <a:r>
                <a:rPr lang="zh-CN" altLang="en-US" b="1" dirty="0" smtClean="0"/>
                <a:t>    间</a:t>
              </a:r>
              <a:r>
                <a:rPr lang="zh-CN" altLang="en-US" b="1" dirty="0">
                  <a:solidFill>
                    <a:srgbClr val="FF0000"/>
                  </a:solidFill>
                </a:rPr>
                <a:t>有无相对运动</a:t>
              </a:r>
              <a:r>
                <a:rPr lang="zh-CN" altLang="en-US" b="1" dirty="0"/>
                <a:t>               </a:t>
              </a:r>
            </a:p>
          </p:txBody>
        </p:sp>
        <p:sp>
          <p:nvSpPr>
            <p:cNvPr id="15379" name="AutoShape 6"/>
            <p:cNvSpPr>
              <a:spLocks/>
            </p:cNvSpPr>
            <p:nvPr/>
          </p:nvSpPr>
          <p:spPr bwMode="auto">
            <a:xfrm>
              <a:off x="3078" y="1415"/>
              <a:ext cx="314" cy="851"/>
            </a:xfrm>
            <a:prstGeom prst="leftBrace">
              <a:avLst>
                <a:gd name="adj1" fmla="val 22585"/>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9223" name="Text Box 7"/>
          <p:cNvSpPr txBox="1">
            <a:spLocks noChangeArrowheads="1"/>
          </p:cNvSpPr>
          <p:nvPr/>
        </p:nvSpPr>
        <p:spPr bwMode="auto">
          <a:xfrm>
            <a:off x="6023448" y="1413119"/>
            <a:ext cx="5187527"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有 </a:t>
            </a:r>
            <a:r>
              <a:rPr lang="en-US" altLang="zh-CN" b="1" dirty="0"/>
              <a:t>— </a:t>
            </a:r>
            <a:r>
              <a:rPr lang="zh-CN" altLang="en-US" b="1" dirty="0"/>
              <a:t>选间隙配合</a:t>
            </a:r>
            <a:r>
              <a:rPr lang="zh-CN" altLang="en-US" dirty="0"/>
              <a:t> </a:t>
            </a:r>
          </a:p>
        </p:txBody>
      </p:sp>
      <p:grpSp>
        <p:nvGrpSpPr>
          <p:cNvPr id="9244" name="Group 28"/>
          <p:cNvGrpSpPr>
            <a:grpSpLocks/>
          </p:cNvGrpSpPr>
          <p:nvPr/>
        </p:nvGrpSpPr>
        <p:grpSpPr bwMode="auto">
          <a:xfrm>
            <a:off x="6081929" y="2095729"/>
            <a:ext cx="1795682" cy="1664606"/>
            <a:chOff x="3776" y="1621"/>
            <a:chExt cx="1044" cy="973"/>
          </a:xfrm>
        </p:grpSpPr>
        <p:sp>
          <p:nvSpPr>
            <p:cNvPr id="15376" name="Text Box 8"/>
            <p:cNvSpPr txBox="1">
              <a:spLocks noChangeArrowheads="1"/>
            </p:cNvSpPr>
            <p:nvPr/>
          </p:nvSpPr>
          <p:spPr bwMode="auto">
            <a:xfrm>
              <a:off x="3776" y="2067"/>
              <a:ext cx="1044"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无 </a:t>
              </a:r>
              <a:r>
                <a:rPr lang="en-US" altLang="zh-CN" b="1"/>
                <a:t>— </a:t>
              </a:r>
            </a:p>
          </p:txBody>
        </p:sp>
        <p:sp>
          <p:nvSpPr>
            <p:cNvPr id="15377" name="AutoShape 9"/>
            <p:cNvSpPr>
              <a:spLocks/>
            </p:cNvSpPr>
            <p:nvPr/>
          </p:nvSpPr>
          <p:spPr bwMode="auto">
            <a:xfrm>
              <a:off x="4437" y="1621"/>
              <a:ext cx="126" cy="973"/>
            </a:xfrm>
            <a:prstGeom prst="leftBrace">
              <a:avLst>
                <a:gd name="adj1" fmla="val 64352"/>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9229" name="Text Box 13"/>
          <p:cNvSpPr txBox="1">
            <a:spLocks noChangeArrowheads="1"/>
          </p:cNvSpPr>
          <p:nvPr/>
        </p:nvSpPr>
        <p:spPr bwMode="auto">
          <a:xfrm>
            <a:off x="1370843" y="1123671"/>
            <a:ext cx="588584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1.</a:t>
            </a:r>
            <a:r>
              <a:rPr lang="zh-CN" altLang="en-US" b="1" dirty="0">
                <a:latin typeface="宋体" pitchFamily="2" charset="-122"/>
              </a:rPr>
              <a:t>配合</a:t>
            </a:r>
            <a:r>
              <a:rPr lang="zh-CN" altLang="en-US" b="1" dirty="0">
                <a:solidFill>
                  <a:srgbClr val="FF0000"/>
                </a:solidFill>
                <a:latin typeface="宋体" pitchFamily="2" charset="-122"/>
              </a:rPr>
              <a:t>类别</a:t>
            </a:r>
            <a:r>
              <a:rPr lang="zh-CN" altLang="en-US" b="1" dirty="0">
                <a:latin typeface="宋体" pitchFamily="2" charset="-122"/>
              </a:rPr>
              <a:t>的选用：</a:t>
            </a:r>
            <a:r>
              <a:rPr lang="zh-CN" altLang="en-US" b="1" dirty="0"/>
              <a:t> </a:t>
            </a:r>
          </a:p>
        </p:txBody>
      </p:sp>
      <p:sp>
        <p:nvSpPr>
          <p:cNvPr id="9230" name="Text Box 14"/>
          <p:cNvSpPr txBox="1">
            <a:spLocks noChangeArrowheads="1"/>
          </p:cNvSpPr>
          <p:nvPr/>
        </p:nvSpPr>
        <p:spPr bwMode="auto">
          <a:xfrm>
            <a:off x="1327842" y="3379705"/>
            <a:ext cx="871697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2.</a:t>
            </a:r>
            <a:r>
              <a:rPr lang="zh-CN" altLang="en-US" b="1" dirty="0">
                <a:latin typeface="宋体" pitchFamily="2" charset="-122"/>
              </a:rPr>
              <a:t>配合</a:t>
            </a:r>
            <a:r>
              <a:rPr lang="zh-CN" altLang="en-US" b="1" dirty="0">
                <a:solidFill>
                  <a:srgbClr val="FF0000"/>
                </a:solidFill>
                <a:latin typeface="宋体" pitchFamily="2" charset="-122"/>
              </a:rPr>
              <a:t>种类（松紧）</a:t>
            </a:r>
            <a:r>
              <a:rPr lang="zh-CN" altLang="en-US" b="1" dirty="0">
                <a:latin typeface="宋体" pitchFamily="2" charset="-122"/>
              </a:rPr>
              <a:t>的选用 </a:t>
            </a:r>
          </a:p>
        </p:txBody>
      </p:sp>
      <p:sp>
        <p:nvSpPr>
          <p:cNvPr id="9231" name="Text Box 15"/>
          <p:cNvSpPr txBox="1">
            <a:spLocks noChangeArrowheads="1"/>
          </p:cNvSpPr>
          <p:nvPr/>
        </p:nvSpPr>
        <p:spPr bwMode="auto">
          <a:xfrm>
            <a:off x="1073282" y="3886101"/>
            <a:ext cx="5012087"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a:t>
            </a:r>
            <a:r>
              <a:rPr lang="en-US" altLang="zh-CN" b="1" dirty="0">
                <a:latin typeface="宋体" pitchFamily="2" charset="-122"/>
              </a:rPr>
              <a:t>1</a:t>
            </a:r>
            <a:r>
              <a:rPr lang="zh-CN" altLang="en-US" b="1" dirty="0">
                <a:latin typeface="宋体" pitchFamily="2" charset="-122"/>
              </a:rPr>
              <a:t>）选用方法 </a:t>
            </a:r>
          </a:p>
        </p:txBody>
      </p:sp>
      <p:sp>
        <p:nvSpPr>
          <p:cNvPr id="9235" name="Text Box 19"/>
          <p:cNvSpPr txBox="1">
            <a:spLocks noChangeArrowheads="1"/>
          </p:cNvSpPr>
          <p:nvPr/>
        </p:nvSpPr>
        <p:spPr bwMode="auto">
          <a:xfrm>
            <a:off x="7514691" y="1965708"/>
            <a:ext cx="353632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间隙配合</a:t>
            </a:r>
          </a:p>
        </p:txBody>
      </p:sp>
      <p:sp>
        <p:nvSpPr>
          <p:cNvPr id="9237" name="Text Box 21"/>
          <p:cNvSpPr txBox="1">
            <a:spLocks noChangeArrowheads="1"/>
          </p:cNvSpPr>
          <p:nvPr/>
        </p:nvSpPr>
        <p:spPr bwMode="auto">
          <a:xfrm>
            <a:off x="7514691" y="2701351"/>
            <a:ext cx="339528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过盈配合</a:t>
            </a:r>
          </a:p>
        </p:txBody>
      </p:sp>
      <p:sp>
        <p:nvSpPr>
          <p:cNvPr id="9238" name="Text Box 22"/>
          <p:cNvSpPr txBox="1">
            <a:spLocks noChangeArrowheads="1"/>
          </p:cNvSpPr>
          <p:nvPr/>
        </p:nvSpPr>
        <p:spPr bwMode="auto">
          <a:xfrm>
            <a:off x="7514691" y="3336056"/>
            <a:ext cx="379948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过渡配合</a:t>
            </a:r>
          </a:p>
        </p:txBody>
      </p:sp>
      <p:sp>
        <p:nvSpPr>
          <p:cNvPr id="9239" name="Text Box 23"/>
          <p:cNvSpPr txBox="1">
            <a:spLocks noChangeArrowheads="1"/>
          </p:cNvSpPr>
          <p:nvPr/>
        </p:nvSpPr>
        <p:spPr bwMode="auto">
          <a:xfrm>
            <a:off x="870321" y="4328736"/>
            <a:ext cx="11173136" cy="123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b="1" dirty="0">
                <a:latin typeface="宋体" pitchFamily="2" charset="-122"/>
              </a:rPr>
              <a:t>   </a:t>
            </a:r>
            <a:r>
              <a:rPr lang="en-US" altLang="zh-CN" b="1" dirty="0" smtClean="0">
                <a:latin typeface="宋体" pitchFamily="2" charset="-122"/>
              </a:rPr>
              <a:t> ① </a:t>
            </a:r>
            <a:r>
              <a:rPr lang="zh-CN" altLang="en-US" b="1" dirty="0">
                <a:solidFill>
                  <a:srgbClr val="FF0000"/>
                </a:solidFill>
              </a:rPr>
              <a:t>计算法</a:t>
            </a:r>
            <a:r>
              <a:rPr lang="en-US" altLang="zh-CN" b="1" dirty="0"/>
              <a:t>:</a:t>
            </a:r>
            <a:r>
              <a:rPr lang="zh-CN" altLang="en-US" b="1" dirty="0"/>
              <a:t>可用于滑动轴承的</a:t>
            </a:r>
            <a:r>
              <a:rPr lang="zh-CN" altLang="en-US" b="1" dirty="0">
                <a:solidFill>
                  <a:srgbClr val="FF0000"/>
                </a:solidFill>
              </a:rPr>
              <a:t>间隙配合</a:t>
            </a:r>
            <a:r>
              <a:rPr lang="zh-CN" altLang="en-US" b="1" dirty="0"/>
              <a:t>。根据液体润滑理论计算允许的最小间隙，从标准中选择适当的间隙配合种类。</a:t>
            </a:r>
            <a:endParaRPr lang="zh-CN" altLang="en-US" b="1" dirty="0">
              <a:solidFill>
                <a:srgbClr val="FF0000"/>
              </a:solidFill>
            </a:endParaRPr>
          </a:p>
        </p:txBody>
      </p:sp>
      <p:sp>
        <p:nvSpPr>
          <p:cNvPr id="9245" name="Rectangle 29"/>
          <p:cNvSpPr>
            <a:spLocks noChangeArrowheads="1"/>
          </p:cNvSpPr>
          <p:nvPr/>
        </p:nvSpPr>
        <p:spPr bwMode="auto">
          <a:xfrm>
            <a:off x="901282" y="5484773"/>
            <a:ext cx="11431136" cy="1900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p>
            <a:pPr>
              <a:lnSpc>
                <a:spcPct val="150000"/>
              </a:lnSpc>
              <a:spcBef>
                <a:spcPct val="50000"/>
              </a:spcBef>
            </a:pPr>
            <a:r>
              <a:rPr lang="en-US" altLang="zh-CN" b="1" dirty="0"/>
              <a:t>         </a:t>
            </a:r>
            <a:r>
              <a:rPr lang="zh-CN" altLang="en-US" b="1" dirty="0"/>
              <a:t>计算法也可用于靠过盈传递负荷的</a:t>
            </a:r>
            <a:r>
              <a:rPr lang="zh-CN" altLang="en-US" b="1" dirty="0">
                <a:solidFill>
                  <a:srgbClr val="FF0000"/>
                </a:solidFill>
              </a:rPr>
              <a:t>过盈配合。</a:t>
            </a:r>
            <a:r>
              <a:rPr lang="zh-CN" altLang="en-US" b="1" dirty="0"/>
              <a:t>根据要传递负荷的大小，按弹塑性变形理论，计算出所需的最小过盈，从标准中选择适当的过盈配合。再按此验算最大过盈是否使工件材料破坏。</a:t>
            </a:r>
          </a:p>
        </p:txBody>
      </p:sp>
      <p:sp>
        <p:nvSpPr>
          <p:cNvPr id="9246" name="Rectangle 30"/>
          <p:cNvSpPr>
            <a:spLocks noChangeArrowheads="1"/>
          </p:cNvSpPr>
          <p:nvPr/>
        </p:nvSpPr>
        <p:spPr bwMode="auto">
          <a:xfrm>
            <a:off x="925361" y="7326563"/>
            <a:ext cx="10877295" cy="1300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p>
            <a:pPr>
              <a:lnSpc>
                <a:spcPct val="150000"/>
              </a:lnSpc>
              <a:spcBef>
                <a:spcPct val="50000"/>
              </a:spcBef>
            </a:pPr>
            <a:r>
              <a:rPr lang="en-US" altLang="zh-CN" b="1" dirty="0"/>
              <a:t>         </a:t>
            </a:r>
            <a:r>
              <a:rPr lang="zh-CN" altLang="en-US" b="1" dirty="0"/>
              <a:t>由于影响间隙配合和过盈配合的因素很多，理论计算是近似的，对于重要的配合还需要经过</a:t>
            </a:r>
            <a:r>
              <a:rPr lang="zh-CN" altLang="en-US" b="1" dirty="0" smtClean="0"/>
              <a:t>试验才能最后确定过盈配合的。</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20">
                                            <p:txEl>
                                              <p:pRg st="0" end="0"/>
                                            </p:txEl>
                                          </p:spTgt>
                                        </p:tgtEl>
                                        <p:attrNameLst>
                                          <p:attrName>style.visibility</p:attrName>
                                        </p:attrNameLst>
                                      </p:cBhvr>
                                      <p:to>
                                        <p:strVal val="visible"/>
                                      </p:to>
                                    </p:set>
                                    <p:animEffect transition="in" filter="wipe(left)">
                                      <p:cBhvr>
                                        <p:cTn id="7" dur="300"/>
                                        <p:tgtEl>
                                          <p:spTgt spid="92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29">
                                            <p:txEl>
                                              <p:pRg st="0" end="0"/>
                                            </p:txEl>
                                          </p:spTgt>
                                        </p:tgtEl>
                                        <p:attrNameLst>
                                          <p:attrName>style.visibility</p:attrName>
                                        </p:attrNameLst>
                                      </p:cBhvr>
                                      <p:to>
                                        <p:strVal val="visible"/>
                                      </p:to>
                                    </p:set>
                                    <p:animEffect transition="in" filter="wipe(left)">
                                      <p:cBhvr>
                                        <p:cTn id="12" dur="300"/>
                                        <p:tgtEl>
                                          <p:spTgt spid="922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243"/>
                                        </p:tgtEl>
                                        <p:attrNameLst>
                                          <p:attrName>style.visibility</p:attrName>
                                        </p:attrNameLst>
                                      </p:cBhvr>
                                      <p:to>
                                        <p:strVal val="visible"/>
                                      </p:to>
                                    </p:set>
                                    <p:animEffect transition="in" filter="wipe(left)">
                                      <p:cBhvr>
                                        <p:cTn id="17" dur="2000"/>
                                        <p:tgtEl>
                                          <p:spTgt spid="92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23"/>
                                        </p:tgtEl>
                                        <p:attrNameLst>
                                          <p:attrName>style.visibility</p:attrName>
                                        </p:attrNameLst>
                                      </p:cBhvr>
                                      <p:to>
                                        <p:strVal val="visible"/>
                                      </p:to>
                                    </p:set>
                                    <p:animEffect transition="in" filter="wipe(left)">
                                      <p:cBhvr>
                                        <p:cTn id="22" dur="2000"/>
                                        <p:tgtEl>
                                          <p:spTgt spid="92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244"/>
                                        </p:tgtEl>
                                        <p:attrNameLst>
                                          <p:attrName>style.visibility</p:attrName>
                                        </p:attrNameLst>
                                      </p:cBhvr>
                                      <p:to>
                                        <p:strVal val="visible"/>
                                      </p:to>
                                    </p:set>
                                    <p:animEffect transition="in" filter="wipe(left)">
                                      <p:cBhvr>
                                        <p:cTn id="27" dur="2000"/>
                                        <p:tgtEl>
                                          <p:spTgt spid="924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235"/>
                                        </p:tgtEl>
                                        <p:attrNameLst>
                                          <p:attrName>style.visibility</p:attrName>
                                        </p:attrNameLst>
                                      </p:cBhvr>
                                      <p:to>
                                        <p:strVal val="visible"/>
                                      </p:to>
                                    </p:set>
                                    <p:animEffect transition="in" filter="wipe(left)">
                                      <p:cBhvr>
                                        <p:cTn id="32" dur="300"/>
                                        <p:tgtEl>
                                          <p:spTgt spid="923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237"/>
                                        </p:tgtEl>
                                        <p:attrNameLst>
                                          <p:attrName>style.visibility</p:attrName>
                                        </p:attrNameLst>
                                      </p:cBhvr>
                                      <p:to>
                                        <p:strVal val="visible"/>
                                      </p:to>
                                    </p:set>
                                    <p:animEffect transition="in" filter="wipe(left)">
                                      <p:cBhvr>
                                        <p:cTn id="37" dur="300"/>
                                        <p:tgtEl>
                                          <p:spTgt spid="923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238"/>
                                        </p:tgtEl>
                                        <p:attrNameLst>
                                          <p:attrName>style.visibility</p:attrName>
                                        </p:attrNameLst>
                                      </p:cBhvr>
                                      <p:to>
                                        <p:strVal val="visible"/>
                                      </p:to>
                                    </p:set>
                                    <p:animEffect transition="in" filter="wipe(left)">
                                      <p:cBhvr>
                                        <p:cTn id="42" dur="300"/>
                                        <p:tgtEl>
                                          <p:spTgt spid="923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230">
                                            <p:txEl>
                                              <p:pRg st="0" end="0"/>
                                            </p:txEl>
                                          </p:spTgt>
                                        </p:tgtEl>
                                        <p:attrNameLst>
                                          <p:attrName>style.visibility</p:attrName>
                                        </p:attrNameLst>
                                      </p:cBhvr>
                                      <p:to>
                                        <p:strVal val="visible"/>
                                      </p:to>
                                    </p:set>
                                    <p:animEffect transition="in" filter="wipe(left)">
                                      <p:cBhvr>
                                        <p:cTn id="47" dur="300"/>
                                        <p:tgtEl>
                                          <p:spTgt spid="9230">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9231">
                                            <p:txEl>
                                              <p:pRg st="0" end="0"/>
                                            </p:txEl>
                                          </p:spTgt>
                                        </p:tgtEl>
                                        <p:attrNameLst>
                                          <p:attrName>style.visibility</p:attrName>
                                        </p:attrNameLst>
                                      </p:cBhvr>
                                      <p:to>
                                        <p:strVal val="visible"/>
                                      </p:to>
                                    </p:set>
                                    <p:animEffect transition="in" filter="wipe(left)">
                                      <p:cBhvr>
                                        <p:cTn id="52" dur="300"/>
                                        <p:tgtEl>
                                          <p:spTgt spid="9231">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9239"/>
                                        </p:tgtEl>
                                        <p:attrNameLst>
                                          <p:attrName>style.visibility</p:attrName>
                                        </p:attrNameLst>
                                      </p:cBhvr>
                                      <p:to>
                                        <p:strVal val="visible"/>
                                      </p:to>
                                    </p:set>
                                    <p:animEffect transition="in" filter="wipe(left)">
                                      <p:cBhvr>
                                        <p:cTn id="57" dur="300"/>
                                        <p:tgtEl>
                                          <p:spTgt spid="923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9245"/>
                                        </p:tgtEl>
                                        <p:attrNameLst>
                                          <p:attrName>style.visibility</p:attrName>
                                        </p:attrNameLst>
                                      </p:cBhvr>
                                      <p:to>
                                        <p:strVal val="visible"/>
                                      </p:to>
                                    </p:set>
                                    <p:animEffect transition="in" filter="wipe(left)">
                                      <p:cBhvr>
                                        <p:cTn id="62" dur="2000"/>
                                        <p:tgtEl>
                                          <p:spTgt spid="924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9246"/>
                                        </p:tgtEl>
                                        <p:attrNameLst>
                                          <p:attrName>style.visibility</p:attrName>
                                        </p:attrNameLst>
                                      </p:cBhvr>
                                      <p:to>
                                        <p:strVal val="visible"/>
                                      </p:to>
                                    </p:set>
                                    <p:animEffect transition="in" filter="wipe(left)">
                                      <p:cBhvr>
                                        <p:cTn id="67" dur="2000"/>
                                        <p:tgtEl>
                                          <p:spTgt spid="9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uild="p" autoUpdateAnimBg="0"/>
      <p:bldP spid="9223" grpId="0"/>
      <p:bldP spid="9229" grpId="0" build="p" autoUpdateAnimBg="0"/>
      <p:bldP spid="9230" grpId="0" build="p" autoUpdateAnimBg="0"/>
      <p:bldP spid="9231" grpId="0" build="p" autoUpdateAnimBg="0"/>
      <p:bldP spid="9235" grpId="0" autoUpdateAnimBg="0"/>
      <p:bldP spid="9237" grpId="0" autoUpdateAnimBg="0"/>
      <p:bldP spid="9238" grpId="0" autoUpdateAnimBg="0"/>
      <p:bldP spid="9239" grpId="0" autoUpdateAnimBg="0"/>
      <p:bldP spid="9245" grpId="0"/>
      <p:bldP spid="92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EA0F1B9-0ECA-4971-A154-3A488748DB2A}" type="slidenum">
              <a:rPr lang="en-US" altLang="zh-CN" sz="2800">
                <a:solidFill>
                  <a:srgbClr val="0000FF"/>
                </a:solidFill>
              </a:rPr>
              <a:pPr eaLnBrk="1" hangingPunct="1"/>
              <a:t>15</a:t>
            </a:fld>
            <a:endParaRPr lang="en-US" altLang="zh-CN" sz="2800">
              <a:solidFill>
                <a:srgbClr val="0000FF"/>
              </a:solidFill>
            </a:endParaRPr>
          </a:p>
        </p:txBody>
      </p:sp>
      <p:sp>
        <p:nvSpPr>
          <p:cNvPr id="110596" name="Text Box 4"/>
          <p:cNvSpPr txBox="1">
            <a:spLocks noChangeArrowheads="1"/>
          </p:cNvSpPr>
          <p:nvPr/>
        </p:nvSpPr>
        <p:spPr bwMode="auto">
          <a:xfrm>
            <a:off x="866881" y="1938528"/>
            <a:ext cx="11001136" cy="255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b="1" dirty="0">
                <a:latin typeface="宋体" pitchFamily="2" charset="-122"/>
              </a:rPr>
              <a:t>    </a:t>
            </a:r>
            <a:r>
              <a:rPr lang="en-US" altLang="zh-CN" sz="3500" b="1" dirty="0">
                <a:latin typeface="宋体" pitchFamily="2" charset="-122"/>
              </a:rPr>
              <a:t>② </a:t>
            </a:r>
            <a:r>
              <a:rPr lang="zh-CN" altLang="en-US" sz="3500" b="1" dirty="0">
                <a:solidFill>
                  <a:srgbClr val="FF0000"/>
                </a:solidFill>
              </a:rPr>
              <a:t>试验法</a:t>
            </a:r>
            <a:r>
              <a:rPr lang="en-US" altLang="zh-CN" sz="3500" b="1" dirty="0"/>
              <a:t>: </a:t>
            </a:r>
            <a:r>
              <a:rPr lang="zh-CN" altLang="en-US" sz="3500" b="1" dirty="0"/>
              <a:t>主要用于重要的、关键性配合。如机车车轴与车轮的配合，就是用试验法确定配合的。用试验法确定配合比较可靠，但需做很多试验，成本较高。</a:t>
            </a:r>
          </a:p>
        </p:txBody>
      </p:sp>
      <p:sp>
        <p:nvSpPr>
          <p:cNvPr id="110597" name="Text Box 5"/>
          <p:cNvSpPr txBox="1">
            <a:spLocks noChangeArrowheads="1"/>
          </p:cNvSpPr>
          <p:nvPr/>
        </p:nvSpPr>
        <p:spPr bwMode="auto">
          <a:xfrm>
            <a:off x="956321" y="4374511"/>
            <a:ext cx="11075313" cy="17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b="1" dirty="0">
                <a:solidFill>
                  <a:srgbClr val="FF0000"/>
                </a:solidFill>
                <a:latin typeface="宋体" pitchFamily="2" charset="-122"/>
              </a:rPr>
              <a:t>    </a:t>
            </a:r>
            <a:r>
              <a:rPr lang="en-US" altLang="zh-CN" sz="3500" b="1" dirty="0">
                <a:latin typeface="宋体" pitchFamily="2" charset="-122"/>
              </a:rPr>
              <a:t>③</a:t>
            </a:r>
            <a:r>
              <a:rPr lang="en-US" altLang="zh-CN" sz="3500" b="1" dirty="0">
                <a:solidFill>
                  <a:srgbClr val="FF0000"/>
                </a:solidFill>
                <a:latin typeface="宋体" pitchFamily="2" charset="-122"/>
              </a:rPr>
              <a:t> </a:t>
            </a:r>
            <a:r>
              <a:rPr lang="zh-CN" altLang="en-US" sz="3500" b="1" dirty="0">
                <a:solidFill>
                  <a:srgbClr val="FF0000"/>
                </a:solidFill>
              </a:rPr>
              <a:t>类比法：</a:t>
            </a:r>
            <a:r>
              <a:rPr lang="zh-CN" altLang="en-US" sz="3500" b="1" dirty="0"/>
              <a:t>是以经过生产验证的且类似的机械、结构和零部件为样板来选配合种类。</a:t>
            </a:r>
          </a:p>
        </p:txBody>
      </p:sp>
      <p:sp>
        <p:nvSpPr>
          <p:cNvPr id="110598" name="Text Box 6"/>
          <p:cNvSpPr txBox="1">
            <a:spLocks noChangeArrowheads="1"/>
          </p:cNvSpPr>
          <p:nvPr/>
        </p:nvSpPr>
        <p:spPr bwMode="auto">
          <a:xfrm>
            <a:off x="1281402" y="6042133"/>
            <a:ext cx="9990693" cy="775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500" b="1" dirty="0">
                <a:solidFill>
                  <a:srgbClr val="FF0000"/>
                </a:solidFill>
              </a:rPr>
              <a:t>类比法</a:t>
            </a:r>
            <a:r>
              <a:rPr lang="zh-CN" altLang="en-US" sz="3500" b="1" dirty="0"/>
              <a:t>是确定机械和仪器配合种类</a:t>
            </a:r>
            <a:r>
              <a:rPr lang="zh-CN" altLang="en-US" sz="3500" b="1" dirty="0">
                <a:solidFill>
                  <a:srgbClr val="FF0000"/>
                </a:solidFill>
              </a:rPr>
              <a:t>最常用 的方法</a:t>
            </a:r>
            <a:r>
              <a:rPr lang="zh-CN" altLang="en-US" sz="35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0596"/>
                                        </p:tgtEl>
                                        <p:attrNameLst>
                                          <p:attrName>style.visibility</p:attrName>
                                        </p:attrNameLst>
                                      </p:cBhvr>
                                      <p:to>
                                        <p:strVal val="visible"/>
                                      </p:to>
                                    </p:set>
                                    <p:animEffect transition="in" filter="wipe(left)">
                                      <p:cBhvr>
                                        <p:cTn id="7" dur="300"/>
                                        <p:tgtEl>
                                          <p:spTgt spid="1105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0597"/>
                                        </p:tgtEl>
                                        <p:attrNameLst>
                                          <p:attrName>style.visibility</p:attrName>
                                        </p:attrNameLst>
                                      </p:cBhvr>
                                      <p:to>
                                        <p:strVal val="visible"/>
                                      </p:to>
                                    </p:set>
                                    <p:animEffect transition="in" filter="wipe(left)">
                                      <p:cBhvr>
                                        <p:cTn id="12" dur="300"/>
                                        <p:tgtEl>
                                          <p:spTgt spid="1105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0598"/>
                                        </p:tgtEl>
                                        <p:attrNameLst>
                                          <p:attrName>style.visibility</p:attrName>
                                        </p:attrNameLst>
                                      </p:cBhvr>
                                      <p:to>
                                        <p:strVal val="visible"/>
                                      </p:to>
                                    </p:set>
                                    <p:animEffect transition="in" filter="wipe(left)">
                                      <p:cBhvr>
                                        <p:cTn id="17" dur="300"/>
                                        <p:tgtEl>
                                          <p:spTgt spid="110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utoUpdateAnimBg="0"/>
      <p:bldP spid="110597" grpId="0" autoUpdateAnimBg="0"/>
      <p:bldP spid="11059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781FF1B-0178-41DB-862A-F578C5C607E8}" type="slidenum">
              <a:rPr lang="en-US" altLang="zh-CN" sz="2800">
                <a:solidFill>
                  <a:srgbClr val="0000FF"/>
                </a:solidFill>
              </a:rPr>
              <a:pPr eaLnBrk="1" hangingPunct="1"/>
              <a:t>16</a:t>
            </a:fld>
            <a:endParaRPr lang="en-US" altLang="zh-CN" sz="2800">
              <a:solidFill>
                <a:srgbClr val="0000FF"/>
              </a:solidFill>
            </a:endParaRPr>
          </a:p>
        </p:txBody>
      </p:sp>
      <p:sp>
        <p:nvSpPr>
          <p:cNvPr id="10249" name="Text Box 9"/>
          <p:cNvSpPr txBox="1">
            <a:spLocks noChangeArrowheads="1"/>
          </p:cNvSpPr>
          <p:nvPr/>
        </p:nvSpPr>
        <p:spPr bwMode="auto">
          <a:xfrm>
            <a:off x="870322" y="444715"/>
            <a:ext cx="841769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en-US" altLang="zh-CN" b="1" dirty="0"/>
              <a:t>2</a:t>
            </a:r>
            <a:r>
              <a:rPr lang="zh-CN" altLang="en-US" b="1" dirty="0"/>
              <a:t>）尽量选用一般、常用、优先的</a:t>
            </a:r>
            <a:r>
              <a:rPr lang="zh-CN" altLang="en-US" b="1" dirty="0">
                <a:solidFill>
                  <a:srgbClr val="FF0000"/>
                </a:solidFill>
              </a:rPr>
              <a:t>标准的公差带</a:t>
            </a:r>
            <a:endParaRPr lang="zh-CN" altLang="en-US" b="1" dirty="0"/>
          </a:p>
        </p:txBody>
      </p:sp>
      <p:sp>
        <p:nvSpPr>
          <p:cNvPr id="10261" name="Text Box 21"/>
          <p:cNvSpPr txBox="1">
            <a:spLocks noChangeArrowheads="1"/>
          </p:cNvSpPr>
          <p:nvPr/>
        </p:nvSpPr>
        <p:spPr bwMode="auto">
          <a:xfrm>
            <a:off x="1078443" y="942558"/>
            <a:ext cx="10686374"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孔的基本偏差和公差等级可组成</a:t>
            </a:r>
            <a:r>
              <a:rPr lang="en-US" altLang="zh-CN" b="1" dirty="0"/>
              <a:t>543</a:t>
            </a:r>
            <a:r>
              <a:rPr lang="zh-CN" altLang="en-US" b="1" dirty="0"/>
              <a:t>（</a:t>
            </a:r>
            <a:r>
              <a:rPr lang="en-US" altLang="zh-CN" b="1" dirty="0"/>
              <a:t>=27</a:t>
            </a:r>
            <a:r>
              <a:rPr lang="en-US" altLang="zh-CN" b="1" dirty="0">
                <a:cs typeface="Times New Roman" pitchFamily="18" charset="0"/>
              </a:rPr>
              <a:t>×20+3</a:t>
            </a:r>
            <a:r>
              <a:rPr lang="zh-CN" altLang="en-US" b="1" dirty="0"/>
              <a:t>）种孔的公差带。图</a:t>
            </a:r>
            <a:r>
              <a:rPr lang="en-US" altLang="zh-CN" b="1" dirty="0" smtClean="0"/>
              <a:t>3.18</a:t>
            </a:r>
            <a:r>
              <a:rPr lang="zh-CN" altLang="en-US" b="1" dirty="0" smtClean="0"/>
              <a:t>国标</a:t>
            </a:r>
            <a:r>
              <a:rPr lang="zh-CN" altLang="en-US" b="1" dirty="0"/>
              <a:t>规定以下常用公差带。</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552" y="1883589"/>
            <a:ext cx="11669466" cy="7158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18"/>
          <p:cNvSpPr>
            <a:spLocks noChangeArrowheads="1"/>
          </p:cNvSpPr>
          <p:nvPr/>
        </p:nvSpPr>
        <p:spPr bwMode="auto">
          <a:xfrm>
            <a:off x="611351" y="2453285"/>
            <a:ext cx="4105645" cy="1421674"/>
          </a:xfrm>
          <a:prstGeom prst="rightArrowCallout">
            <a:avLst>
              <a:gd name="adj1" fmla="val 25000"/>
              <a:gd name="adj2" fmla="val 25000"/>
              <a:gd name="adj3" fmla="val 47874"/>
              <a:gd name="adj4" fmla="val 66667"/>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7552" tIns="63776" rIns="127552" bIns="63776" anchor="ctr"/>
          <a:lstStyle/>
          <a:p>
            <a:pPr algn="ctr" defTabSz="1275054"/>
            <a:r>
              <a:rPr lang="zh-CN" altLang="en-US" sz="3000" b="1" dirty="0"/>
              <a:t>一般的公</a:t>
            </a:r>
          </a:p>
          <a:p>
            <a:pPr algn="ctr" defTabSz="1275054"/>
            <a:r>
              <a:rPr lang="zh-CN" altLang="en-US" sz="3000" b="1" dirty="0"/>
              <a:t>差带（</a:t>
            </a:r>
            <a:r>
              <a:rPr lang="en-US" altLang="zh-CN" sz="3000" b="1" dirty="0"/>
              <a:t>105</a:t>
            </a:r>
            <a:r>
              <a:rPr lang="zh-CN" altLang="en-US" sz="3000" b="1" dirty="0"/>
              <a:t>）</a:t>
            </a:r>
          </a:p>
        </p:txBody>
      </p:sp>
      <p:sp>
        <p:nvSpPr>
          <p:cNvPr id="13" name="AutoShape 19"/>
          <p:cNvSpPr>
            <a:spLocks noChangeArrowheads="1"/>
          </p:cNvSpPr>
          <p:nvPr/>
        </p:nvSpPr>
        <p:spPr bwMode="auto">
          <a:xfrm>
            <a:off x="7033090" y="1597384"/>
            <a:ext cx="2254923" cy="1214667"/>
          </a:xfrm>
          <a:prstGeom prst="wedgeRoundRectCallout">
            <a:avLst>
              <a:gd name="adj1" fmla="val -65889"/>
              <a:gd name="adj2" fmla="val 171136"/>
              <a:gd name="adj3" fmla="val 16667"/>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b="1" dirty="0"/>
              <a:t>常用公差带（</a:t>
            </a:r>
            <a:r>
              <a:rPr lang="en-US" altLang="zh-CN" b="1" dirty="0"/>
              <a:t>44</a:t>
            </a:r>
            <a:r>
              <a:rPr lang="zh-CN" altLang="en-US" b="1" dirty="0"/>
              <a:t>）</a:t>
            </a:r>
          </a:p>
        </p:txBody>
      </p:sp>
      <p:sp>
        <p:nvSpPr>
          <p:cNvPr id="14" name="AutoShape 20"/>
          <p:cNvSpPr>
            <a:spLocks noChangeArrowheads="1"/>
          </p:cNvSpPr>
          <p:nvPr/>
        </p:nvSpPr>
        <p:spPr bwMode="auto">
          <a:xfrm>
            <a:off x="9637175" y="2204717"/>
            <a:ext cx="2808763" cy="1214667"/>
          </a:xfrm>
          <a:prstGeom prst="wedgeEllipseCallout">
            <a:avLst>
              <a:gd name="adj1" fmla="val -98052"/>
              <a:gd name="adj2" fmla="val 157090"/>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b="1" dirty="0"/>
              <a:t>优先公差带（</a:t>
            </a:r>
            <a:r>
              <a:rPr lang="en-US" altLang="zh-CN" b="1" dirty="0"/>
              <a:t>13</a:t>
            </a:r>
            <a:r>
              <a:rPr lang="zh-CN" altLang="en-US"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9"/>
                                        </p:tgtEl>
                                        <p:attrNameLst>
                                          <p:attrName>style.visibility</p:attrName>
                                        </p:attrNameLst>
                                      </p:cBhvr>
                                      <p:to>
                                        <p:strVal val="visible"/>
                                      </p:to>
                                    </p:set>
                                    <p:animEffect transition="in" filter="wipe(left)">
                                      <p:cBhvr>
                                        <p:cTn id="7" dur="500"/>
                                        <p:tgtEl>
                                          <p:spTgt spid="102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9874"/>
                                        </p:tgtEl>
                                        <p:attrNameLst>
                                          <p:attrName>style.visibility</p:attrName>
                                        </p:attrNameLst>
                                      </p:cBhvr>
                                      <p:to>
                                        <p:strVal val="visible"/>
                                      </p:to>
                                    </p:set>
                                    <p:animEffect transition="in" filter="fade">
                                      <p:cBhvr>
                                        <p:cTn id="12" dur="500"/>
                                        <p:tgtEl>
                                          <p:spTgt spid="798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261"/>
                                        </p:tgtEl>
                                        <p:attrNameLst>
                                          <p:attrName>style.visibility</p:attrName>
                                        </p:attrNameLst>
                                      </p:cBhvr>
                                      <p:to>
                                        <p:strVal val="visible"/>
                                      </p:to>
                                    </p:set>
                                    <p:animEffect transition="in" filter="wipe(left)">
                                      <p:cBhvr>
                                        <p:cTn id="17" dur="300"/>
                                        <p:tgtEl>
                                          <p:spTgt spid="102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
                                        </p:tgtEl>
                                        <p:attrNameLst>
                                          <p:attrName>style.visibility</p:attrName>
                                        </p:attrNameLst>
                                      </p:cBhvr>
                                      <p:to>
                                        <p:strVal val="visible"/>
                                      </p:to>
                                    </p:set>
                                    <p:animEffect transition="in" filter="wipe(left)">
                                      <p:cBhvr>
                                        <p:cTn id="22" dur="3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3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4"/>
                                        </p:tgtEl>
                                        <p:attrNameLst>
                                          <p:attrName>style.visibility</p:attrName>
                                        </p:attrNameLst>
                                      </p:cBhvr>
                                      <p:to>
                                        <p:strVal val="visible"/>
                                      </p:to>
                                    </p:set>
                                    <p:animEffect transition="in" filter="wipe(left)">
                                      <p:cBhvr>
                                        <p:cTn id="32"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p:bldP spid="10261" grpId="0" autoUpdateAnimBg="0"/>
      <p:bldP spid="12" grpId="0" animBg="1" autoUpdateAnimBg="0"/>
      <p:bldP spid="13" grpId="0" animBg="1" autoUpdateAnimBg="0"/>
      <p:bldP spid="14"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82151976-6DB5-4EAC-9FF5-2557097806F9}" type="slidenum">
              <a:rPr lang="en-US" altLang="zh-CN" sz="2800">
                <a:solidFill>
                  <a:srgbClr val="0000FF"/>
                </a:solidFill>
              </a:rPr>
              <a:pPr eaLnBrk="1" hangingPunct="1"/>
              <a:t>17</a:t>
            </a:fld>
            <a:endParaRPr lang="en-US" altLang="zh-CN" sz="2800">
              <a:solidFill>
                <a:srgbClr val="0000FF"/>
              </a:solidFill>
            </a:endParaRPr>
          </a:p>
        </p:txBody>
      </p:sp>
      <p:sp>
        <p:nvSpPr>
          <p:cNvPr id="11289" name="Text Box 25"/>
          <p:cNvSpPr txBox="1">
            <a:spLocks noChangeArrowheads="1"/>
          </p:cNvSpPr>
          <p:nvPr/>
        </p:nvSpPr>
        <p:spPr bwMode="auto">
          <a:xfrm>
            <a:off x="882362" y="505288"/>
            <a:ext cx="11152495" cy="1310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400" b="1" dirty="0"/>
              <a:t>        </a:t>
            </a:r>
            <a:r>
              <a:rPr lang="zh-CN" altLang="en-US" sz="3000" b="1" dirty="0"/>
              <a:t>轴的基本偏差和公差等级可组成</a:t>
            </a:r>
            <a:r>
              <a:rPr lang="en-US" altLang="zh-CN" sz="3000" b="1" dirty="0"/>
              <a:t>543</a:t>
            </a:r>
            <a:r>
              <a:rPr lang="zh-CN" altLang="en-US" sz="3000" b="1" dirty="0"/>
              <a:t>种轴的公差带</a:t>
            </a:r>
            <a:r>
              <a:rPr lang="en-US" altLang="zh-CN" sz="3000" b="1" dirty="0"/>
              <a:t>,</a:t>
            </a:r>
            <a:r>
              <a:rPr lang="zh-CN" altLang="en-US" sz="3000" b="1" dirty="0"/>
              <a:t>图</a:t>
            </a:r>
            <a:r>
              <a:rPr lang="en-US" altLang="zh-CN" sz="3000" b="1" dirty="0"/>
              <a:t>3.19 </a:t>
            </a:r>
            <a:r>
              <a:rPr lang="zh-CN" altLang="en-US" sz="3000" b="1" dirty="0"/>
              <a:t>国标规定以下常用公差带。</a:t>
            </a:r>
          </a:p>
        </p:txBody>
      </p:sp>
      <p:grpSp>
        <p:nvGrpSpPr>
          <p:cNvPr id="11295" name="Group 31"/>
          <p:cNvGrpSpPr>
            <a:grpSpLocks/>
          </p:cNvGrpSpPr>
          <p:nvPr/>
        </p:nvGrpSpPr>
        <p:grpSpPr bwMode="auto">
          <a:xfrm>
            <a:off x="1150682" y="1816867"/>
            <a:ext cx="10903095" cy="6228518"/>
            <a:chOff x="957" y="1650"/>
            <a:chExt cx="5766" cy="3417"/>
          </a:xfrm>
        </p:grpSpPr>
        <p:pic>
          <p:nvPicPr>
            <p:cNvPr id="18440" name="Picture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 y="1650"/>
              <a:ext cx="5766" cy="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1" name="Text Box 30"/>
            <p:cNvSpPr txBox="1">
              <a:spLocks noChangeArrowheads="1"/>
            </p:cNvSpPr>
            <p:nvPr/>
          </p:nvSpPr>
          <p:spPr bwMode="auto">
            <a:xfrm>
              <a:off x="2006" y="4814"/>
              <a:ext cx="3836"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3.19 </a:t>
              </a:r>
              <a:r>
                <a:rPr lang="zh-CN" altLang="en-US" b="1"/>
                <a:t>轴的公差带（摘自</a:t>
              </a:r>
              <a:r>
                <a:rPr lang="en-US" altLang="zh-CN" b="1"/>
                <a:t>GB/1801-2009</a:t>
              </a:r>
              <a:r>
                <a:rPr lang="zh-CN" altLang="en-US" b="1"/>
                <a:t>）</a:t>
              </a:r>
            </a:p>
          </p:txBody>
        </p:sp>
      </p:grpSp>
      <p:sp>
        <p:nvSpPr>
          <p:cNvPr id="11296" name="AutoShape 32"/>
          <p:cNvSpPr>
            <a:spLocks noChangeArrowheads="1"/>
          </p:cNvSpPr>
          <p:nvPr/>
        </p:nvSpPr>
        <p:spPr bwMode="auto">
          <a:xfrm>
            <a:off x="1176482" y="1948600"/>
            <a:ext cx="2755444" cy="1074381"/>
          </a:xfrm>
          <a:prstGeom prst="wedgeRectCallout">
            <a:avLst>
              <a:gd name="adj1" fmla="val 80962"/>
              <a:gd name="adj2" fmla="val 43310"/>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sz="3400" b="1" dirty="0"/>
              <a:t>一般公差带</a:t>
            </a:r>
          </a:p>
          <a:p>
            <a:pPr algn="ctr" defTabSz="1275054"/>
            <a:r>
              <a:rPr lang="zh-CN" altLang="en-US" sz="3400" b="1" dirty="0"/>
              <a:t>（</a:t>
            </a:r>
            <a:r>
              <a:rPr lang="en-US" altLang="zh-CN" sz="3400" b="1" dirty="0"/>
              <a:t>116</a:t>
            </a:r>
            <a:r>
              <a:rPr lang="zh-CN" altLang="en-US" sz="3400" b="1" dirty="0"/>
              <a:t>）</a:t>
            </a:r>
          </a:p>
        </p:txBody>
      </p:sp>
      <p:sp>
        <p:nvSpPr>
          <p:cNvPr id="11297" name="AutoShape 33"/>
          <p:cNvSpPr>
            <a:spLocks noChangeArrowheads="1"/>
          </p:cNvSpPr>
          <p:nvPr/>
        </p:nvSpPr>
        <p:spPr bwMode="auto">
          <a:xfrm>
            <a:off x="6602230" y="5383883"/>
            <a:ext cx="2449283" cy="1161631"/>
          </a:xfrm>
          <a:prstGeom prst="wedgeRoundRectCallout">
            <a:avLst>
              <a:gd name="adj1" fmla="val -71140"/>
              <a:gd name="adj2" fmla="val -132034"/>
              <a:gd name="adj3" fmla="val 16667"/>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sz="3400" b="1" dirty="0"/>
              <a:t>常用公差带（</a:t>
            </a:r>
            <a:r>
              <a:rPr lang="en-US" altLang="zh-CN" sz="3400" b="1" dirty="0"/>
              <a:t>59</a:t>
            </a:r>
            <a:r>
              <a:rPr lang="zh-CN" altLang="en-US" sz="3400" b="1" dirty="0"/>
              <a:t>）</a:t>
            </a:r>
          </a:p>
        </p:txBody>
      </p:sp>
      <p:sp>
        <p:nvSpPr>
          <p:cNvPr id="11298" name="AutoShape 34"/>
          <p:cNvSpPr>
            <a:spLocks noChangeArrowheads="1"/>
          </p:cNvSpPr>
          <p:nvPr/>
        </p:nvSpPr>
        <p:spPr bwMode="auto">
          <a:xfrm>
            <a:off x="8930167" y="1548274"/>
            <a:ext cx="2915404" cy="1474708"/>
          </a:xfrm>
          <a:prstGeom prst="wedgeEllipseCallout">
            <a:avLst>
              <a:gd name="adj1" fmla="val -80444"/>
              <a:gd name="adj2" fmla="val 122500"/>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defTabSz="1275054"/>
            <a:r>
              <a:rPr lang="zh-CN" altLang="en-US" sz="3400" b="1" dirty="0"/>
              <a:t>优先公差带（</a:t>
            </a:r>
            <a:r>
              <a:rPr lang="en-US" altLang="zh-CN" sz="3400" b="1" dirty="0"/>
              <a:t>13</a:t>
            </a:r>
            <a:r>
              <a:rPr lang="zh-CN" altLang="en-US" sz="34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89"/>
                                        </p:tgtEl>
                                        <p:attrNameLst>
                                          <p:attrName>style.visibility</p:attrName>
                                        </p:attrNameLst>
                                      </p:cBhvr>
                                      <p:to>
                                        <p:strVal val="visible"/>
                                      </p:to>
                                    </p:set>
                                    <p:animEffect transition="in" filter="wipe(left)">
                                      <p:cBhvr>
                                        <p:cTn id="7" dur="300"/>
                                        <p:tgtEl>
                                          <p:spTgt spid="112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295"/>
                                        </p:tgtEl>
                                        <p:attrNameLst>
                                          <p:attrName>style.visibility</p:attrName>
                                        </p:attrNameLst>
                                      </p:cBhvr>
                                      <p:to>
                                        <p:strVal val="visible"/>
                                      </p:to>
                                    </p:set>
                                    <p:anim calcmode="lin" valueType="num">
                                      <p:cBhvr additive="base">
                                        <p:cTn id="12" dur="500" fill="hold"/>
                                        <p:tgtEl>
                                          <p:spTgt spid="11295"/>
                                        </p:tgtEl>
                                        <p:attrNameLst>
                                          <p:attrName>ppt_x</p:attrName>
                                        </p:attrNameLst>
                                      </p:cBhvr>
                                      <p:tavLst>
                                        <p:tav tm="0">
                                          <p:val>
                                            <p:strVal val="#ppt_x"/>
                                          </p:val>
                                        </p:tav>
                                        <p:tav tm="100000">
                                          <p:val>
                                            <p:strVal val="#ppt_x"/>
                                          </p:val>
                                        </p:tav>
                                      </p:tavLst>
                                    </p:anim>
                                    <p:anim calcmode="lin" valueType="num">
                                      <p:cBhvr additive="base">
                                        <p:cTn id="13" dur="500" fill="hold"/>
                                        <p:tgtEl>
                                          <p:spTgt spid="1129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296"/>
                                        </p:tgtEl>
                                        <p:attrNameLst>
                                          <p:attrName>style.visibility</p:attrName>
                                        </p:attrNameLst>
                                      </p:cBhvr>
                                      <p:to>
                                        <p:strVal val="visible"/>
                                      </p:to>
                                    </p:set>
                                    <p:animEffect transition="in" filter="wipe(left)">
                                      <p:cBhvr>
                                        <p:cTn id="18" dur="300"/>
                                        <p:tgtEl>
                                          <p:spTgt spid="1129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297"/>
                                        </p:tgtEl>
                                        <p:attrNameLst>
                                          <p:attrName>style.visibility</p:attrName>
                                        </p:attrNameLst>
                                      </p:cBhvr>
                                      <p:to>
                                        <p:strVal val="visible"/>
                                      </p:to>
                                    </p:set>
                                    <p:animEffect transition="in" filter="wipe(left)">
                                      <p:cBhvr>
                                        <p:cTn id="23" dur="300"/>
                                        <p:tgtEl>
                                          <p:spTgt spid="1129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298"/>
                                        </p:tgtEl>
                                        <p:attrNameLst>
                                          <p:attrName>style.visibility</p:attrName>
                                        </p:attrNameLst>
                                      </p:cBhvr>
                                      <p:to>
                                        <p:strVal val="visible"/>
                                      </p:to>
                                    </p:set>
                                    <p:animEffect transition="in" filter="wipe(left)">
                                      <p:cBhvr>
                                        <p:cTn id="28" dur="300"/>
                                        <p:tgtEl>
                                          <p:spTgt spid="11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9" grpId="0" autoUpdateAnimBg="0"/>
      <p:bldP spid="11296" grpId="0" animBg="1" autoUpdateAnimBg="0"/>
      <p:bldP spid="11297" grpId="0" animBg="1" autoUpdateAnimBg="0"/>
      <p:bldP spid="11298"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6187309-E805-42D0-ADC8-837C48312D73}" type="slidenum">
              <a:rPr lang="en-US" altLang="zh-CN" sz="2800">
                <a:solidFill>
                  <a:srgbClr val="0000FF"/>
                </a:solidFill>
              </a:rPr>
              <a:pPr eaLnBrk="1" hangingPunct="1"/>
              <a:t>18</a:t>
            </a:fld>
            <a:endParaRPr lang="en-US" altLang="zh-CN" sz="2800">
              <a:solidFill>
                <a:srgbClr val="0000FF"/>
              </a:solidFill>
            </a:endParaRPr>
          </a:p>
        </p:txBody>
      </p:sp>
      <p:sp>
        <p:nvSpPr>
          <p:cNvPr id="12295" name="Rectangle 7"/>
          <p:cNvSpPr>
            <a:spLocks noChangeArrowheads="1"/>
          </p:cNvSpPr>
          <p:nvPr/>
        </p:nvSpPr>
        <p:spPr bwMode="auto">
          <a:xfrm>
            <a:off x="570581" y="287877"/>
            <a:ext cx="11881777"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spcBef>
                <a:spcPct val="50000"/>
              </a:spcBef>
            </a:pPr>
            <a:r>
              <a:rPr lang="zh-CN" altLang="en-US" sz="3000" b="1" dirty="0"/>
              <a:t>尽量选用国标规定的常用、优先的</a:t>
            </a:r>
            <a:r>
              <a:rPr lang="zh-CN" altLang="en-US" sz="3000" b="1" dirty="0">
                <a:solidFill>
                  <a:srgbClr val="FF0000"/>
                </a:solidFill>
              </a:rPr>
              <a:t>标准的配合见表</a:t>
            </a:r>
            <a:r>
              <a:rPr lang="en-US" altLang="zh-CN" sz="3000" b="1" dirty="0">
                <a:solidFill>
                  <a:srgbClr val="FF0000"/>
                </a:solidFill>
              </a:rPr>
              <a:t>3.11</a:t>
            </a:r>
            <a:r>
              <a:rPr lang="zh-CN" altLang="en-US" sz="3000" b="1" dirty="0">
                <a:solidFill>
                  <a:srgbClr val="FF0000"/>
                </a:solidFill>
              </a:rPr>
              <a:t>和表</a:t>
            </a:r>
            <a:r>
              <a:rPr lang="en-US" altLang="zh-CN" sz="3000" b="1" dirty="0">
                <a:solidFill>
                  <a:srgbClr val="FF0000"/>
                </a:solidFill>
              </a:rPr>
              <a:t>3.12</a:t>
            </a:r>
            <a:r>
              <a:rPr lang="zh-CN" altLang="en-US" sz="3000" dirty="0"/>
              <a:t>。 </a:t>
            </a:r>
          </a:p>
        </p:txBody>
      </p:sp>
      <p:pic>
        <p:nvPicPr>
          <p:cNvPr id="12300"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762" y="1360085"/>
            <a:ext cx="9332733" cy="7553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01" name="Rectangle 13"/>
          <p:cNvSpPr>
            <a:spLocks noChangeArrowheads="1"/>
          </p:cNvSpPr>
          <p:nvPr/>
        </p:nvSpPr>
        <p:spPr bwMode="auto">
          <a:xfrm>
            <a:off x="591221" y="821646"/>
            <a:ext cx="7650571"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spcBef>
                <a:spcPct val="50000"/>
              </a:spcBef>
            </a:pPr>
            <a:r>
              <a:rPr lang="zh-CN" altLang="en-US" sz="3000" b="1" dirty="0">
                <a:solidFill>
                  <a:srgbClr val="FF0000"/>
                </a:solidFill>
              </a:rPr>
              <a:t>表</a:t>
            </a:r>
            <a:r>
              <a:rPr lang="en-US" altLang="zh-CN" sz="3000" b="1" dirty="0">
                <a:solidFill>
                  <a:srgbClr val="FF0000"/>
                </a:solidFill>
              </a:rPr>
              <a:t>3.13</a:t>
            </a:r>
            <a:r>
              <a:rPr lang="zh-CN" altLang="en-US" sz="3000" b="1" dirty="0">
                <a:solidFill>
                  <a:srgbClr val="FF0000"/>
                </a:solidFill>
              </a:rPr>
              <a:t>、表</a:t>
            </a:r>
            <a:r>
              <a:rPr lang="en-US" altLang="zh-CN" sz="3000" b="1" dirty="0">
                <a:solidFill>
                  <a:srgbClr val="FF0000"/>
                </a:solidFill>
              </a:rPr>
              <a:t>3.14</a:t>
            </a:r>
            <a:r>
              <a:rPr lang="zh-CN" altLang="en-US" sz="3000" b="1" dirty="0">
                <a:solidFill>
                  <a:srgbClr val="FF0000"/>
                </a:solidFill>
              </a:rPr>
              <a:t>和表</a:t>
            </a:r>
            <a:r>
              <a:rPr lang="en-US" altLang="zh-CN" sz="3000" b="1" dirty="0">
                <a:solidFill>
                  <a:srgbClr val="FF0000"/>
                </a:solidFill>
              </a:rPr>
              <a:t>3.15</a:t>
            </a:r>
            <a:r>
              <a:rPr lang="zh-CN" altLang="en-US" sz="3000" b="1" dirty="0">
                <a:solidFill>
                  <a:srgbClr val="FF0000"/>
                </a:solidFill>
              </a:rPr>
              <a:t>供设计时参考</a:t>
            </a:r>
            <a:r>
              <a:rPr lang="zh-CN" altLang="en-US" sz="3000" dirty="0"/>
              <a:t>。 </a:t>
            </a:r>
          </a:p>
        </p:txBody>
      </p:sp>
      <p:sp>
        <p:nvSpPr>
          <p:cNvPr id="6" name="AutoShape 34"/>
          <p:cNvSpPr>
            <a:spLocks noChangeArrowheads="1"/>
          </p:cNvSpPr>
          <p:nvPr/>
        </p:nvSpPr>
        <p:spPr bwMode="auto">
          <a:xfrm>
            <a:off x="9902054" y="1750148"/>
            <a:ext cx="2337483" cy="1657763"/>
          </a:xfrm>
          <a:prstGeom prst="wedgeEllipseCallout">
            <a:avLst>
              <a:gd name="adj1" fmla="val -143060"/>
              <a:gd name="adj2" fmla="val 56866"/>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defTabSz="1275054"/>
            <a:r>
              <a:rPr lang="zh-CN" altLang="en-US" sz="3400" b="1" dirty="0"/>
              <a:t>优先配合（</a:t>
            </a:r>
            <a:r>
              <a:rPr lang="en-US" altLang="zh-CN" sz="3400" b="1" dirty="0"/>
              <a:t>13</a:t>
            </a:r>
            <a:r>
              <a:rPr lang="zh-CN" altLang="en-US" sz="3400" dirty="0"/>
              <a:t>）</a:t>
            </a:r>
          </a:p>
        </p:txBody>
      </p:sp>
      <p:sp>
        <p:nvSpPr>
          <p:cNvPr id="7" name="AutoShape 34"/>
          <p:cNvSpPr>
            <a:spLocks noChangeArrowheads="1"/>
          </p:cNvSpPr>
          <p:nvPr/>
        </p:nvSpPr>
        <p:spPr bwMode="auto">
          <a:xfrm>
            <a:off x="9840134" y="4639685"/>
            <a:ext cx="2420043" cy="1657764"/>
          </a:xfrm>
          <a:prstGeom prst="wedgeEllipseCallout">
            <a:avLst>
              <a:gd name="adj1" fmla="val -187411"/>
              <a:gd name="adj2" fmla="val -49634"/>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defTabSz="1275054"/>
            <a:r>
              <a:rPr lang="zh-CN" altLang="en-US" sz="3400" b="1" dirty="0"/>
              <a:t>常用配合（</a:t>
            </a:r>
            <a:r>
              <a:rPr lang="en-US" altLang="zh-CN" sz="3400" b="1" dirty="0"/>
              <a:t>59</a:t>
            </a:r>
            <a:r>
              <a:rPr lang="zh-CN" altLang="en-US" sz="34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295"/>
                                        </p:tgtEl>
                                        <p:attrNameLst>
                                          <p:attrName>style.visibility</p:attrName>
                                        </p:attrNameLst>
                                      </p:cBhvr>
                                      <p:to>
                                        <p:strVal val="visible"/>
                                      </p:to>
                                    </p:set>
                                    <p:animEffect transition="in" filter="wipe(left)">
                                      <p:cBhvr>
                                        <p:cTn id="7" dur="300"/>
                                        <p:tgtEl>
                                          <p:spTgt spid="122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01"/>
                                        </p:tgtEl>
                                        <p:attrNameLst>
                                          <p:attrName>style.visibility</p:attrName>
                                        </p:attrNameLst>
                                      </p:cBhvr>
                                      <p:to>
                                        <p:strVal val="visible"/>
                                      </p:to>
                                    </p:set>
                                    <p:animEffect transition="in" filter="wipe(left)">
                                      <p:cBhvr>
                                        <p:cTn id="12" dur="300"/>
                                        <p:tgtEl>
                                          <p:spTgt spid="123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300"/>
                                        </p:tgtEl>
                                        <p:attrNameLst>
                                          <p:attrName>style.visibility</p:attrName>
                                        </p:attrNameLst>
                                      </p:cBhvr>
                                      <p:to>
                                        <p:strVal val="visible"/>
                                      </p:to>
                                    </p:set>
                                    <p:anim calcmode="lin" valueType="num">
                                      <p:cBhvr additive="base">
                                        <p:cTn id="17" dur="500" fill="hold"/>
                                        <p:tgtEl>
                                          <p:spTgt spid="12300"/>
                                        </p:tgtEl>
                                        <p:attrNameLst>
                                          <p:attrName>ppt_x</p:attrName>
                                        </p:attrNameLst>
                                      </p:cBhvr>
                                      <p:tavLst>
                                        <p:tav tm="0">
                                          <p:val>
                                            <p:strVal val="#ppt_x"/>
                                          </p:val>
                                        </p:tav>
                                        <p:tav tm="100000">
                                          <p:val>
                                            <p:strVal val="#ppt_x"/>
                                          </p:val>
                                        </p:tav>
                                      </p:tavLst>
                                    </p:anim>
                                    <p:anim calcmode="lin" valueType="num">
                                      <p:cBhvr additive="base">
                                        <p:cTn id="18" dur="500" fill="hold"/>
                                        <p:tgtEl>
                                          <p:spTgt spid="1230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
                                        </p:tgtEl>
                                        <p:attrNameLst>
                                          <p:attrName>style.visibility</p:attrName>
                                        </p:attrNameLst>
                                      </p:cBhvr>
                                      <p:to>
                                        <p:strVal val="visible"/>
                                      </p:to>
                                    </p:set>
                                    <p:animEffect transition="in" filter="wipe(left)">
                                      <p:cBhvr>
                                        <p:cTn id="23" dur="300"/>
                                        <p:tgtEl>
                                          <p:spTgt spid="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
                                        </p:tgtEl>
                                        <p:attrNameLst>
                                          <p:attrName>style.visibility</p:attrName>
                                        </p:attrNameLst>
                                      </p:cBhvr>
                                      <p:to>
                                        <p:strVal val="visible"/>
                                      </p:to>
                                    </p:set>
                                    <p:animEffect transition="in" filter="wipe(left)">
                                      <p:cBhvr>
                                        <p:cTn id="28"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autoUpdateAnimBg="0"/>
      <p:bldP spid="12301" grpId="0" autoUpdateAnimBg="0"/>
      <p:bldP spid="6" grpId="0" animBg="1" autoUpdateAnimBg="0"/>
      <p:bldP spid="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C735D5C-DFD5-42AD-AE6D-D0D6C5DE98D5}" type="slidenum">
              <a:rPr lang="en-US" altLang="zh-CN" sz="2800">
                <a:solidFill>
                  <a:srgbClr val="0000FF"/>
                </a:solidFill>
              </a:rPr>
              <a:pPr eaLnBrk="1" hangingPunct="1"/>
              <a:t>19</a:t>
            </a:fld>
            <a:endParaRPr lang="en-US" altLang="zh-CN" sz="2800">
              <a:solidFill>
                <a:srgbClr val="0000FF"/>
              </a:solidFill>
            </a:endParaRPr>
          </a:p>
        </p:txBody>
      </p:sp>
      <p:grpSp>
        <p:nvGrpSpPr>
          <p:cNvPr id="20483" name="Group 1035"/>
          <p:cNvGrpSpPr>
            <a:grpSpLocks/>
          </p:cNvGrpSpPr>
          <p:nvPr/>
        </p:nvGrpSpPr>
        <p:grpSpPr bwMode="auto">
          <a:xfrm>
            <a:off x="608881" y="379797"/>
            <a:ext cx="9776494" cy="8329877"/>
            <a:chOff x="510" y="378"/>
            <a:chExt cx="5684" cy="4869"/>
          </a:xfrm>
        </p:grpSpPr>
        <p:pic>
          <p:nvPicPr>
            <p:cNvPr id="20486" name="Picture 10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 y="378"/>
              <a:ext cx="5630" cy="3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7" name="Picture 10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 y="3630"/>
              <a:ext cx="5556" cy="1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AutoShape 34"/>
          <p:cNvSpPr>
            <a:spLocks noChangeArrowheads="1"/>
          </p:cNvSpPr>
          <p:nvPr/>
        </p:nvSpPr>
        <p:spPr bwMode="auto">
          <a:xfrm>
            <a:off x="9613094" y="1791207"/>
            <a:ext cx="2420043" cy="1657763"/>
          </a:xfrm>
          <a:prstGeom prst="wedgeEllipseCallout">
            <a:avLst>
              <a:gd name="adj1" fmla="val -156704"/>
              <a:gd name="adj2" fmla="val 16000"/>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defTabSz="1275054"/>
            <a:r>
              <a:rPr lang="zh-CN" altLang="en-US" sz="3400" b="1" dirty="0"/>
              <a:t>优先配合（</a:t>
            </a:r>
            <a:r>
              <a:rPr lang="en-US" altLang="zh-CN" sz="3400" b="1" dirty="0"/>
              <a:t>13</a:t>
            </a:r>
            <a:r>
              <a:rPr lang="zh-CN" altLang="en-US" sz="3400" b="1" dirty="0"/>
              <a:t>）</a:t>
            </a:r>
          </a:p>
        </p:txBody>
      </p:sp>
      <p:sp>
        <p:nvSpPr>
          <p:cNvPr id="7" name="AutoShape 34"/>
          <p:cNvSpPr>
            <a:spLocks noChangeArrowheads="1"/>
          </p:cNvSpPr>
          <p:nvPr/>
        </p:nvSpPr>
        <p:spPr bwMode="auto">
          <a:xfrm>
            <a:off x="9798854" y="4619155"/>
            <a:ext cx="2420043" cy="1657764"/>
          </a:xfrm>
          <a:prstGeom prst="wedgeEllipseCallout">
            <a:avLst>
              <a:gd name="adj1" fmla="val -219819"/>
              <a:gd name="adj2" fmla="val -79356"/>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defTabSz="1275054"/>
            <a:r>
              <a:rPr lang="zh-CN" altLang="en-US" sz="3400" b="1" dirty="0"/>
              <a:t>常用配合（</a:t>
            </a:r>
            <a:r>
              <a:rPr lang="en-US" altLang="zh-CN" sz="3400" b="1" dirty="0"/>
              <a:t>47</a:t>
            </a:r>
            <a:r>
              <a:rPr lang="zh-CN" altLang="en-US" sz="34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3000" fill="hold"/>
                                        <p:tgtEl>
                                          <p:spTgt spid="20483"/>
                                        </p:tgtEl>
                                        <p:attrNameLst>
                                          <p:attrName>ppt_x</p:attrName>
                                        </p:attrNameLst>
                                      </p:cBhvr>
                                      <p:tavLst>
                                        <p:tav tm="0">
                                          <p:val>
                                            <p:strVal val="#ppt_x"/>
                                          </p:val>
                                        </p:tav>
                                        <p:tav tm="100000">
                                          <p:val>
                                            <p:strVal val="#ppt_x"/>
                                          </p:val>
                                        </p:tav>
                                      </p:tavLst>
                                    </p:anim>
                                    <p:anim calcmode="lin" valueType="num">
                                      <p:cBhvr additive="base">
                                        <p:cTn id="8" dur="30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
                                        </p:tgtEl>
                                        <p:attrNameLst>
                                          <p:attrName>style.visibility</p:attrName>
                                        </p:attrNameLst>
                                      </p:cBhvr>
                                      <p:to>
                                        <p:strVal val="visible"/>
                                      </p:to>
                                    </p:set>
                                    <p:animEffect transition="in" filter="wipe(left)">
                                      <p:cBhvr>
                                        <p:cTn id="13" dur="300"/>
                                        <p:tgtEl>
                                          <p:spTgt spid="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
                                        </p:tgtEl>
                                        <p:attrNameLst>
                                          <p:attrName>style.visibility</p:attrName>
                                        </p:attrNameLst>
                                      </p:cBhvr>
                                      <p:to>
                                        <p:strVal val="visible"/>
                                      </p:to>
                                    </p:set>
                                    <p:animEffect transition="in" filter="wipe(left)">
                                      <p:cBhvr>
                                        <p:cTn id="18" dur="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utoUpdateAnimBg="0"/>
      <p:bldP spid="7"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9990195" y="208717"/>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D438EAE-E0C6-4E80-A3BC-D3F069EBE2D8}" type="slidenum">
              <a:rPr lang="en-US" altLang="zh-CN" sz="2800">
                <a:solidFill>
                  <a:srgbClr val="0000FF"/>
                </a:solidFill>
              </a:rPr>
              <a:pPr eaLnBrk="1" hangingPunct="1"/>
              <a:t>2</a:t>
            </a:fld>
            <a:endParaRPr lang="en-US" altLang="zh-CN" sz="2800" dirty="0">
              <a:solidFill>
                <a:srgbClr val="0000FF"/>
              </a:solidFill>
            </a:endParaRPr>
          </a:p>
        </p:txBody>
      </p:sp>
      <p:sp>
        <p:nvSpPr>
          <p:cNvPr id="108549" name="Text Box 5"/>
          <p:cNvSpPr txBox="1">
            <a:spLocks noChangeArrowheads="1"/>
          </p:cNvSpPr>
          <p:nvPr/>
        </p:nvSpPr>
        <p:spPr bwMode="auto">
          <a:xfrm>
            <a:off x="758522" y="1586929"/>
            <a:ext cx="8161411" cy="59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latin typeface="宋体" pitchFamily="2" charset="-122"/>
              </a:rPr>
              <a:t>3.4 </a:t>
            </a:r>
            <a:r>
              <a:rPr lang="zh-CN" altLang="en-US" sz="3000" b="1" dirty="0">
                <a:latin typeface="宋体" pitchFamily="2" charset="-122"/>
              </a:rPr>
              <a:t>尺 寸 的 </a:t>
            </a:r>
            <a:r>
              <a:rPr lang="zh-CN" altLang="en-US" sz="3000" b="1" dirty="0">
                <a:latin typeface="宋体" pitchFamily="2" charset="-122"/>
              </a:rPr>
              <a:t>精 度 设 计</a:t>
            </a:r>
          </a:p>
        </p:txBody>
      </p:sp>
      <p:sp>
        <p:nvSpPr>
          <p:cNvPr id="108551" name="Text Box 7"/>
          <p:cNvSpPr txBox="1">
            <a:spLocks noChangeArrowheads="1"/>
          </p:cNvSpPr>
          <p:nvPr/>
        </p:nvSpPr>
        <p:spPr bwMode="auto">
          <a:xfrm>
            <a:off x="856561" y="4548320"/>
            <a:ext cx="7712491"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3.4.1  </a:t>
            </a:r>
            <a:r>
              <a:rPr lang="zh-CN" altLang="en-US" sz="3000" b="1" dirty="0"/>
              <a:t>配合制</a:t>
            </a:r>
            <a:r>
              <a:rPr lang="en-US" altLang="zh-CN" sz="3000" b="1" dirty="0"/>
              <a:t>(</a:t>
            </a:r>
            <a:r>
              <a:rPr lang="zh-CN" altLang="en-US" sz="3000" b="1" dirty="0"/>
              <a:t>基准制</a:t>
            </a:r>
            <a:r>
              <a:rPr lang="en-US" altLang="zh-CN" sz="3000" b="1" dirty="0"/>
              <a:t>)</a:t>
            </a:r>
            <a:r>
              <a:rPr lang="zh-CN" altLang="en-US" sz="3000" b="1" dirty="0"/>
              <a:t>的选用 </a:t>
            </a:r>
            <a:r>
              <a:rPr lang="en-US" altLang="zh-CN" sz="3900" b="1" dirty="0"/>
              <a:t>—</a:t>
            </a:r>
            <a:r>
              <a:rPr lang="en-US" altLang="zh-CN" sz="3400" dirty="0"/>
              <a:t> </a:t>
            </a:r>
          </a:p>
        </p:txBody>
      </p:sp>
      <p:sp>
        <p:nvSpPr>
          <p:cNvPr id="108552" name="Text Box 8"/>
          <p:cNvSpPr txBox="1">
            <a:spLocks noChangeArrowheads="1"/>
          </p:cNvSpPr>
          <p:nvPr/>
        </p:nvSpPr>
        <p:spPr bwMode="auto">
          <a:xfrm>
            <a:off x="1198843" y="6274516"/>
            <a:ext cx="9690493"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1. </a:t>
            </a:r>
            <a:r>
              <a:rPr lang="zh-CN" altLang="en-US" b="1" dirty="0"/>
              <a:t>一般情况下应</a:t>
            </a:r>
            <a:r>
              <a:rPr lang="zh-CN" altLang="en-US" b="1" dirty="0">
                <a:solidFill>
                  <a:srgbClr val="FF0000"/>
                </a:solidFill>
              </a:rPr>
              <a:t>优先选用基孔制</a:t>
            </a:r>
            <a:r>
              <a:rPr lang="zh-CN" altLang="en-US" b="1" dirty="0"/>
              <a:t> </a:t>
            </a:r>
          </a:p>
        </p:txBody>
      </p:sp>
      <p:grpSp>
        <p:nvGrpSpPr>
          <p:cNvPr id="108567" name="Group 23"/>
          <p:cNvGrpSpPr>
            <a:grpSpLocks/>
          </p:cNvGrpSpPr>
          <p:nvPr/>
        </p:nvGrpSpPr>
        <p:grpSpPr bwMode="auto">
          <a:xfrm>
            <a:off x="2612685" y="2418377"/>
            <a:ext cx="2526683" cy="1835686"/>
            <a:chOff x="1435" y="1035"/>
            <a:chExt cx="1469" cy="1073"/>
          </a:xfrm>
        </p:grpSpPr>
        <p:sp>
          <p:nvSpPr>
            <p:cNvPr id="3089" name="Text Box 6"/>
            <p:cNvSpPr txBox="1">
              <a:spLocks noChangeArrowheads="1"/>
            </p:cNvSpPr>
            <p:nvPr/>
          </p:nvSpPr>
          <p:spPr bwMode="auto">
            <a:xfrm>
              <a:off x="1435" y="1205"/>
              <a:ext cx="1349" cy="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latin typeface="宋体" pitchFamily="2" charset="-122"/>
                </a:rPr>
                <a:t>精度设计</a:t>
              </a:r>
            </a:p>
            <a:p>
              <a:pPr eaLnBrk="1" hangingPunct="1">
                <a:spcBef>
                  <a:spcPct val="50000"/>
                </a:spcBef>
              </a:pPr>
              <a:r>
                <a:rPr lang="zh-CN" altLang="en-US" sz="3000" b="1" dirty="0">
                  <a:latin typeface="宋体" pitchFamily="2" charset="-122"/>
                </a:rPr>
                <a:t> </a:t>
              </a:r>
              <a:r>
                <a:rPr lang="zh-CN" altLang="en-US" sz="3000" b="1" dirty="0">
                  <a:solidFill>
                    <a:srgbClr val="FF0000"/>
                  </a:solidFill>
                  <a:latin typeface="宋体" pitchFamily="2" charset="-122"/>
                </a:rPr>
                <a:t>内容</a:t>
              </a:r>
              <a:r>
                <a:rPr lang="zh-CN" altLang="en-US" sz="3400" dirty="0">
                  <a:latin typeface="宋体" pitchFamily="2" charset="-122"/>
                </a:rPr>
                <a:t> </a:t>
              </a:r>
            </a:p>
          </p:txBody>
        </p:sp>
        <p:sp>
          <p:nvSpPr>
            <p:cNvPr id="3090" name="AutoShape 12"/>
            <p:cNvSpPr>
              <a:spLocks/>
            </p:cNvSpPr>
            <p:nvPr/>
          </p:nvSpPr>
          <p:spPr bwMode="auto">
            <a:xfrm>
              <a:off x="2552" y="1035"/>
              <a:ext cx="352" cy="1073"/>
            </a:xfrm>
            <a:prstGeom prst="leftBrace">
              <a:avLst>
                <a:gd name="adj1" fmla="val 2540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8557" name="Text Box 13"/>
          <p:cNvSpPr txBox="1">
            <a:spLocks noChangeArrowheads="1"/>
          </p:cNvSpPr>
          <p:nvPr/>
        </p:nvSpPr>
        <p:spPr bwMode="auto">
          <a:xfrm>
            <a:off x="5160008" y="2117276"/>
            <a:ext cx="452360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选用配合制（基准制）</a:t>
            </a:r>
          </a:p>
        </p:txBody>
      </p:sp>
      <p:sp>
        <p:nvSpPr>
          <p:cNvPr id="108558" name="Text Box 14"/>
          <p:cNvSpPr txBox="1">
            <a:spLocks noChangeArrowheads="1"/>
          </p:cNvSpPr>
          <p:nvPr/>
        </p:nvSpPr>
        <p:spPr bwMode="auto">
          <a:xfrm>
            <a:off x="5160007" y="2674997"/>
            <a:ext cx="4719687" cy="56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900" b="1" dirty="0"/>
              <a:t>选用公差等级</a:t>
            </a:r>
          </a:p>
        </p:txBody>
      </p:sp>
      <p:sp>
        <p:nvSpPr>
          <p:cNvPr id="108559" name="Text Box 15"/>
          <p:cNvSpPr txBox="1">
            <a:spLocks noChangeArrowheads="1"/>
          </p:cNvSpPr>
          <p:nvPr/>
        </p:nvSpPr>
        <p:spPr bwMode="auto">
          <a:xfrm>
            <a:off x="5160008" y="3301149"/>
            <a:ext cx="4289686" cy="56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900" b="1" dirty="0"/>
              <a:t> </a:t>
            </a:r>
            <a:r>
              <a:rPr lang="zh-CN" altLang="en-US" sz="2900" b="1"/>
              <a:t>选用公差带与配合</a:t>
            </a:r>
          </a:p>
        </p:txBody>
      </p:sp>
      <p:sp>
        <p:nvSpPr>
          <p:cNvPr id="108560" name="Text Box 16"/>
          <p:cNvSpPr txBox="1">
            <a:spLocks noChangeArrowheads="1"/>
          </p:cNvSpPr>
          <p:nvPr/>
        </p:nvSpPr>
        <p:spPr bwMode="auto">
          <a:xfrm>
            <a:off x="5263207" y="3875978"/>
            <a:ext cx="4356767" cy="56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900" b="1"/>
              <a:t>确定未注尺寸公差</a:t>
            </a:r>
          </a:p>
        </p:txBody>
      </p:sp>
      <p:sp>
        <p:nvSpPr>
          <p:cNvPr id="108563" name="AutoShape 19"/>
          <p:cNvSpPr>
            <a:spLocks/>
          </p:cNvSpPr>
          <p:nvPr/>
        </p:nvSpPr>
        <p:spPr bwMode="auto">
          <a:xfrm>
            <a:off x="6849050" y="4563718"/>
            <a:ext cx="278640" cy="918698"/>
          </a:xfrm>
          <a:prstGeom prst="leftBrace">
            <a:avLst>
              <a:gd name="adj1" fmla="val 27623"/>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108564" name="Text Box 20"/>
          <p:cNvSpPr txBox="1">
            <a:spLocks noChangeArrowheads="1"/>
          </p:cNvSpPr>
          <p:nvPr/>
        </p:nvSpPr>
        <p:spPr bwMode="auto">
          <a:xfrm>
            <a:off x="7156931" y="4351579"/>
            <a:ext cx="3083964"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a:solidFill>
                  <a:srgbClr val="FF0000"/>
                </a:solidFill>
              </a:rPr>
              <a:t>基孔制 </a:t>
            </a:r>
            <a:r>
              <a:rPr lang="en-US" altLang="zh-CN" sz="3000" b="1" dirty="0">
                <a:solidFill>
                  <a:srgbClr val="FF0000"/>
                </a:solidFill>
              </a:rPr>
              <a:t>—H</a:t>
            </a:r>
          </a:p>
        </p:txBody>
      </p:sp>
      <p:sp>
        <p:nvSpPr>
          <p:cNvPr id="108565" name="Text Box 21"/>
          <p:cNvSpPr txBox="1">
            <a:spLocks noChangeArrowheads="1"/>
          </p:cNvSpPr>
          <p:nvPr/>
        </p:nvSpPr>
        <p:spPr bwMode="auto">
          <a:xfrm>
            <a:off x="7053730" y="4979441"/>
            <a:ext cx="3667045"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solidFill>
                  <a:srgbClr val="FF0000"/>
                </a:solidFill>
              </a:rPr>
              <a:t> </a:t>
            </a:r>
            <a:r>
              <a:rPr lang="zh-CN" altLang="en-US" sz="3000" b="1">
                <a:solidFill>
                  <a:srgbClr val="FF0000"/>
                </a:solidFill>
              </a:rPr>
              <a:t>基准轴 </a:t>
            </a:r>
            <a:r>
              <a:rPr lang="en-US" altLang="zh-CN" sz="3000" b="1" dirty="0">
                <a:solidFill>
                  <a:srgbClr val="FF0000"/>
                </a:solidFill>
              </a:rPr>
              <a:t>—h</a:t>
            </a:r>
          </a:p>
        </p:txBody>
      </p:sp>
      <p:sp>
        <p:nvSpPr>
          <p:cNvPr id="108566" name="Text Box 22"/>
          <p:cNvSpPr txBox="1">
            <a:spLocks noChangeArrowheads="1"/>
          </p:cNvSpPr>
          <p:nvPr/>
        </p:nvSpPr>
        <p:spPr bwMode="auto">
          <a:xfrm>
            <a:off x="1895443" y="914585"/>
            <a:ext cx="6803469" cy="5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3000" b="1" dirty="0">
                <a:latin typeface="宋体" pitchFamily="2" charset="-122"/>
              </a:rPr>
              <a:t>第</a:t>
            </a:r>
            <a:r>
              <a:rPr kumimoji="0" lang="en-US" altLang="zh-CN" sz="3000" b="1" dirty="0">
                <a:latin typeface="宋体" pitchFamily="2" charset="-122"/>
              </a:rPr>
              <a:t>3</a:t>
            </a:r>
            <a:r>
              <a:rPr kumimoji="0" lang="zh-CN" altLang="en-US" sz="3000" b="1" dirty="0">
                <a:latin typeface="宋体" pitchFamily="2" charset="-122"/>
              </a:rPr>
              <a:t>章 尺寸精度设计与检测</a:t>
            </a:r>
            <a:r>
              <a:rPr kumimoji="0" lang="en-US" altLang="zh-CN" sz="3000" b="1" dirty="0">
                <a:latin typeface="宋体" pitchFamily="2" charset="-122"/>
              </a:rPr>
              <a:t>(3)</a:t>
            </a:r>
            <a:endParaRPr kumimoji="0" lang="en-US" altLang="zh-CN" sz="3000" dirty="0">
              <a:latin typeface="宋体" pitchFamily="2" charset="-122"/>
            </a:endParaRPr>
          </a:p>
        </p:txBody>
      </p:sp>
      <p:sp>
        <p:nvSpPr>
          <p:cNvPr id="108569" name="Text Box 25"/>
          <p:cNvSpPr txBox="1">
            <a:spLocks noChangeArrowheads="1"/>
          </p:cNvSpPr>
          <p:nvPr/>
        </p:nvSpPr>
        <p:spPr bwMode="auto">
          <a:xfrm>
            <a:off x="897841" y="5697976"/>
            <a:ext cx="1134513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配合制的选用主要从</a:t>
            </a:r>
            <a:r>
              <a:rPr lang="zh-CN" altLang="en-US" b="1" dirty="0">
                <a:solidFill>
                  <a:srgbClr val="FF0000"/>
                </a:solidFill>
              </a:rPr>
              <a:t>结构、工艺和经济效益</a:t>
            </a:r>
            <a:r>
              <a:rPr lang="zh-CN" altLang="en-US" b="1" dirty="0"/>
              <a:t>等方面考虑选</a:t>
            </a:r>
            <a:r>
              <a:rPr lang="en-US" altLang="zh-CN" b="1" dirty="0"/>
              <a:t>H</a:t>
            </a:r>
            <a:r>
              <a:rPr lang="zh-CN" altLang="en-US" b="1" dirty="0"/>
              <a:t>、还是选</a:t>
            </a:r>
            <a:r>
              <a:rPr lang="en-US" altLang="zh-CN" b="1" dirty="0"/>
              <a:t>h</a:t>
            </a:r>
            <a:r>
              <a:rPr lang="zh-CN" altLang="en-US" b="1" dirty="0"/>
              <a:t>。</a:t>
            </a:r>
          </a:p>
        </p:txBody>
      </p:sp>
      <p:sp>
        <p:nvSpPr>
          <p:cNvPr id="108570" name="Text Box 26"/>
          <p:cNvSpPr txBox="1">
            <a:spLocks noChangeArrowheads="1"/>
          </p:cNvSpPr>
          <p:nvPr/>
        </p:nvSpPr>
        <p:spPr bwMode="auto">
          <a:xfrm>
            <a:off x="774002" y="6794598"/>
            <a:ext cx="11370935" cy="145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a:t>
            </a:r>
            <a:r>
              <a:rPr lang="zh-CN" altLang="en-US" b="1" dirty="0"/>
              <a:t>优先选用基孔制</a:t>
            </a:r>
            <a:r>
              <a:rPr lang="en-US" altLang="zh-CN" b="1" dirty="0"/>
              <a:t>H,</a:t>
            </a:r>
            <a:r>
              <a:rPr lang="zh-CN" altLang="en-US" b="1" dirty="0"/>
              <a:t>主要是从工艺和经济效益考虑的。因为用定值刀具（如钻头、铰刀拉刀）加工孔，每把刀具只能加工某一尺寸的孔。而用一把车刀或一个砂轮可以加工不同尺寸轴，如基孔制和基准轴所需刀具和量具的比较表（</a:t>
            </a:r>
            <a:r>
              <a:rPr lang="zh-CN" altLang="en-US" b="1" dirty="0">
                <a:solidFill>
                  <a:srgbClr val="FF0000"/>
                </a:solidFill>
              </a:rPr>
              <a:t>见下页</a:t>
            </a:r>
            <a:r>
              <a:rPr lang="en-US" altLang="zh-CN" b="1" dirty="0">
                <a:solidFill>
                  <a:srgbClr val="FF0000"/>
                </a:solidFill>
              </a:rPr>
              <a:t>)</a:t>
            </a:r>
            <a:r>
              <a:rPr lang="zh-CN" altLang="en-US"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iterate type="wd">
                                    <p:tmPct val="100000"/>
                                  </p:iterate>
                                  <p:childTnLst>
                                    <p:set>
                                      <p:cBhvr>
                                        <p:cTn id="6" dur="1" fill="hold">
                                          <p:stCondLst>
                                            <p:cond delay="0"/>
                                          </p:stCondLst>
                                        </p:cTn>
                                        <p:tgtEl>
                                          <p:spTgt spid="108566">
                                            <p:txEl>
                                              <p:pRg st="0" end="0"/>
                                            </p:txEl>
                                          </p:spTgt>
                                        </p:tgtEl>
                                        <p:attrNameLst>
                                          <p:attrName>style.visibility</p:attrName>
                                        </p:attrNameLst>
                                      </p:cBhvr>
                                      <p:to>
                                        <p:strVal val="visible"/>
                                      </p:to>
                                    </p:set>
                                    <p:animEffect transition="in" filter="wipe(left)">
                                      <p:cBhvr>
                                        <p:cTn id="7" dur="300"/>
                                        <p:tgtEl>
                                          <p:spTgt spid="1085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8549">
                                            <p:txEl>
                                              <p:pRg st="0" end="0"/>
                                            </p:txEl>
                                          </p:spTgt>
                                        </p:tgtEl>
                                        <p:attrNameLst>
                                          <p:attrName>style.visibility</p:attrName>
                                        </p:attrNameLst>
                                      </p:cBhvr>
                                      <p:to>
                                        <p:strVal val="visible"/>
                                      </p:to>
                                    </p:set>
                                    <p:animEffect transition="in" filter="wipe(left)">
                                      <p:cBhvr>
                                        <p:cTn id="12" dur="300"/>
                                        <p:tgtEl>
                                          <p:spTgt spid="10854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8567"/>
                                        </p:tgtEl>
                                        <p:attrNameLst>
                                          <p:attrName>style.visibility</p:attrName>
                                        </p:attrNameLst>
                                      </p:cBhvr>
                                      <p:to>
                                        <p:strVal val="visible"/>
                                      </p:to>
                                    </p:set>
                                    <p:animEffect transition="in" filter="wipe(left)">
                                      <p:cBhvr>
                                        <p:cTn id="17" dur="2000"/>
                                        <p:tgtEl>
                                          <p:spTgt spid="1085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8557"/>
                                        </p:tgtEl>
                                        <p:attrNameLst>
                                          <p:attrName>style.visibility</p:attrName>
                                        </p:attrNameLst>
                                      </p:cBhvr>
                                      <p:to>
                                        <p:strVal val="visible"/>
                                      </p:to>
                                    </p:set>
                                    <p:animEffect transition="in" filter="wipe(left)">
                                      <p:cBhvr>
                                        <p:cTn id="22" dur="300"/>
                                        <p:tgtEl>
                                          <p:spTgt spid="10855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8558"/>
                                        </p:tgtEl>
                                        <p:attrNameLst>
                                          <p:attrName>style.visibility</p:attrName>
                                        </p:attrNameLst>
                                      </p:cBhvr>
                                      <p:to>
                                        <p:strVal val="visible"/>
                                      </p:to>
                                    </p:set>
                                    <p:animEffect transition="in" filter="wipe(left)">
                                      <p:cBhvr>
                                        <p:cTn id="27" dur="300"/>
                                        <p:tgtEl>
                                          <p:spTgt spid="10855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8559"/>
                                        </p:tgtEl>
                                        <p:attrNameLst>
                                          <p:attrName>style.visibility</p:attrName>
                                        </p:attrNameLst>
                                      </p:cBhvr>
                                      <p:to>
                                        <p:strVal val="visible"/>
                                      </p:to>
                                    </p:set>
                                    <p:animEffect transition="in" filter="wipe(left)">
                                      <p:cBhvr>
                                        <p:cTn id="32" dur="300"/>
                                        <p:tgtEl>
                                          <p:spTgt spid="10855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8560"/>
                                        </p:tgtEl>
                                        <p:attrNameLst>
                                          <p:attrName>style.visibility</p:attrName>
                                        </p:attrNameLst>
                                      </p:cBhvr>
                                      <p:to>
                                        <p:strVal val="visible"/>
                                      </p:to>
                                    </p:set>
                                    <p:animEffect transition="in" filter="wipe(left)">
                                      <p:cBhvr>
                                        <p:cTn id="37" dur="300"/>
                                        <p:tgtEl>
                                          <p:spTgt spid="10856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8551">
                                            <p:txEl>
                                              <p:pRg st="0" end="0"/>
                                            </p:txEl>
                                          </p:spTgt>
                                        </p:tgtEl>
                                        <p:attrNameLst>
                                          <p:attrName>style.visibility</p:attrName>
                                        </p:attrNameLst>
                                      </p:cBhvr>
                                      <p:to>
                                        <p:strVal val="visible"/>
                                      </p:to>
                                    </p:set>
                                    <p:animEffect transition="in" filter="wipe(left)">
                                      <p:cBhvr>
                                        <p:cTn id="42" dur="300"/>
                                        <p:tgtEl>
                                          <p:spTgt spid="108551">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8563"/>
                                        </p:tgtEl>
                                        <p:attrNameLst>
                                          <p:attrName>style.visibility</p:attrName>
                                        </p:attrNameLst>
                                      </p:cBhvr>
                                      <p:to>
                                        <p:strVal val="visible"/>
                                      </p:to>
                                    </p:set>
                                    <p:animEffect transition="in" filter="wipe(down)">
                                      <p:cBhvr>
                                        <p:cTn id="47" dur="2000"/>
                                        <p:tgtEl>
                                          <p:spTgt spid="10856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8564"/>
                                        </p:tgtEl>
                                        <p:attrNameLst>
                                          <p:attrName>style.visibility</p:attrName>
                                        </p:attrNameLst>
                                      </p:cBhvr>
                                      <p:to>
                                        <p:strVal val="visible"/>
                                      </p:to>
                                    </p:set>
                                    <p:animEffect transition="in" filter="wipe(left)">
                                      <p:cBhvr>
                                        <p:cTn id="52" dur="2000"/>
                                        <p:tgtEl>
                                          <p:spTgt spid="10856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8565"/>
                                        </p:tgtEl>
                                        <p:attrNameLst>
                                          <p:attrName>style.visibility</p:attrName>
                                        </p:attrNameLst>
                                      </p:cBhvr>
                                      <p:to>
                                        <p:strVal val="visible"/>
                                      </p:to>
                                    </p:set>
                                    <p:animEffect transition="in" filter="wipe(left)">
                                      <p:cBhvr>
                                        <p:cTn id="57" dur="2000"/>
                                        <p:tgtEl>
                                          <p:spTgt spid="10856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08569">
                                            <p:txEl>
                                              <p:pRg st="0" end="0"/>
                                            </p:txEl>
                                          </p:spTgt>
                                        </p:tgtEl>
                                        <p:attrNameLst>
                                          <p:attrName>style.visibility</p:attrName>
                                        </p:attrNameLst>
                                      </p:cBhvr>
                                      <p:to>
                                        <p:strVal val="visible"/>
                                      </p:to>
                                    </p:set>
                                    <p:animEffect transition="in" filter="wipe(left)">
                                      <p:cBhvr>
                                        <p:cTn id="62" dur="300"/>
                                        <p:tgtEl>
                                          <p:spTgt spid="108569">
                                            <p:txEl>
                                              <p:pRg st="0" end="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108552">
                                            <p:txEl>
                                              <p:pRg st="0" end="0"/>
                                            </p:txEl>
                                          </p:spTgt>
                                        </p:tgtEl>
                                        <p:attrNameLst>
                                          <p:attrName>style.visibility</p:attrName>
                                        </p:attrNameLst>
                                      </p:cBhvr>
                                      <p:to>
                                        <p:strVal val="visible"/>
                                      </p:to>
                                    </p:set>
                                    <p:animEffect transition="in" filter="wipe(left)">
                                      <p:cBhvr>
                                        <p:cTn id="67" dur="300"/>
                                        <p:tgtEl>
                                          <p:spTgt spid="108552">
                                            <p:txEl>
                                              <p:pRg st="0" end="0"/>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108570">
                                            <p:txEl>
                                              <p:pRg st="0" end="0"/>
                                            </p:txEl>
                                          </p:spTgt>
                                        </p:tgtEl>
                                        <p:attrNameLst>
                                          <p:attrName>style.visibility</p:attrName>
                                        </p:attrNameLst>
                                      </p:cBhvr>
                                      <p:to>
                                        <p:strVal val="visible"/>
                                      </p:to>
                                    </p:set>
                                    <p:animEffect transition="in" filter="wipe(left)">
                                      <p:cBhvr>
                                        <p:cTn id="72" dur="300"/>
                                        <p:tgtEl>
                                          <p:spTgt spid="1085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build="p" autoUpdateAnimBg="0"/>
      <p:bldP spid="108551" grpId="0" build="p" autoUpdateAnimBg="0"/>
      <p:bldP spid="108552" grpId="0" build="p" autoUpdateAnimBg="0"/>
      <p:bldP spid="108557" grpId="0" autoUpdateAnimBg="0"/>
      <p:bldP spid="108558" grpId="0" autoUpdateAnimBg="0"/>
      <p:bldP spid="108559" grpId="0" autoUpdateAnimBg="0"/>
      <p:bldP spid="108560" grpId="0" autoUpdateAnimBg="0"/>
      <p:bldP spid="108563" grpId="0" animBg="1"/>
      <p:bldP spid="108564" grpId="0"/>
      <p:bldP spid="108565" grpId="0"/>
      <p:bldP spid="108566" grpId="0" build="p" autoUpdateAnimBg="0" advAuto="20000"/>
      <p:bldP spid="108569" grpId="0" build="p" autoUpdateAnimBg="0"/>
      <p:bldP spid="108570"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A8B81C9-85C3-42E3-B6D4-2926107FE7BD}" type="slidenum">
              <a:rPr lang="en-US" altLang="zh-CN" sz="2800">
                <a:solidFill>
                  <a:srgbClr val="0000FF"/>
                </a:solidFill>
              </a:rPr>
              <a:pPr eaLnBrk="1" hangingPunct="1"/>
              <a:t>20</a:t>
            </a:fld>
            <a:endParaRPr lang="en-US" altLang="zh-CN" sz="2800">
              <a:solidFill>
                <a:srgbClr val="0000FF"/>
              </a:solidFill>
            </a:endParaRPr>
          </a:p>
        </p:txBody>
      </p:sp>
      <mc:AlternateContent xmlns:mc="http://schemas.openxmlformats.org/markup-compatibility/2006" xmlns:a14="http://schemas.microsoft.com/office/drawing/2010/main">
        <mc:Choice Requires="a14">
          <p:sp>
            <p:nvSpPr>
              <p:cNvPr id="16386" name="Text Box 2"/>
              <p:cNvSpPr txBox="1">
                <a:spLocks noChangeArrowheads="1"/>
              </p:cNvSpPr>
              <p:nvPr/>
            </p:nvSpPr>
            <p:spPr bwMode="auto">
              <a:xfrm>
                <a:off x="672522" y="742487"/>
                <a:ext cx="11360615" cy="101519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例</a:t>
                </a:r>
                <a:r>
                  <a:rPr lang="en-US" altLang="zh-CN" b="1" dirty="0"/>
                  <a:t>3.11</a:t>
                </a:r>
                <a:r>
                  <a:rPr lang="en-US" altLang="zh-CN" b="1" i="1" dirty="0"/>
                  <a:t> </a:t>
                </a:r>
                <a:r>
                  <a:rPr lang="zh-CN" altLang="en-US" b="1" dirty="0"/>
                  <a:t>已知有一滑动轴承机构，其公称尺寸为 </a:t>
                </a:r>
                <a:r>
                  <a:rPr lang="en-US" altLang="zh-CN" b="1" i="1" dirty="0"/>
                  <a:t>D</a:t>
                </a:r>
                <a:r>
                  <a:rPr lang="en-US" altLang="zh-CN" b="1" dirty="0"/>
                  <a:t>(</a:t>
                </a:r>
                <a:r>
                  <a:rPr lang="en-US" altLang="zh-CN" b="1" i="1" dirty="0"/>
                  <a:t>d</a:t>
                </a:r>
                <a:r>
                  <a:rPr lang="en-US" altLang="zh-CN" b="1" dirty="0" smtClean="0"/>
                  <a:t>)=</a:t>
                </a:r>
                <a14:m>
                  <m:oMath xmlns:m="http://schemas.openxmlformats.org/officeDocument/2006/math">
                    <m:r>
                      <a:rPr lang="en-US" altLang="zh-CN" b="1" i="1" smtClean="0">
                        <a:latin typeface="Cambria Math"/>
                        <a:ea typeface="Cambria Math"/>
                      </a:rPr>
                      <m:t>∅</m:t>
                    </m:r>
                  </m:oMath>
                </a14:m>
                <a:r>
                  <a:rPr lang="en-US" altLang="zh-CN" b="1" dirty="0" smtClean="0"/>
                  <a:t>40</a:t>
                </a:r>
                <a:r>
                  <a:rPr lang="zh-CN" altLang="en-US" b="1" dirty="0"/>
                  <a:t>，经计算要求间隙</a:t>
                </a:r>
                <a:r>
                  <a:rPr lang="en-US" altLang="zh-CN" b="1" dirty="0"/>
                  <a:t>=+20~+90μm</a:t>
                </a:r>
                <a:r>
                  <a:rPr lang="zh-CN" altLang="en-US" b="1" dirty="0"/>
                  <a:t>，若采用基孔制配合，利用标准公差表和基本偏差表。</a:t>
                </a:r>
              </a:p>
            </p:txBody>
          </p:sp>
        </mc:Choice>
        <mc:Fallback xmlns="">
          <p:sp>
            <p:nvSpPr>
              <p:cNvPr id="16386" name="Text Box 2"/>
              <p:cNvSpPr txBox="1">
                <a:spLocks noRot="1" noChangeAspect="1" noMove="1" noResize="1" noEditPoints="1" noAdjustHandles="1" noChangeArrowheads="1" noChangeShapeType="1" noTextEdit="1"/>
              </p:cNvSpPr>
              <p:nvPr/>
            </p:nvSpPr>
            <p:spPr bwMode="auto">
              <a:xfrm>
                <a:off x="620713" y="688975"/>
                <a:ext cx="10485437" cy="1005543"/>
              </a:xfrm>
              <a:prstGeom prst="rect">
                <a:avLst/>
              </a:prstGeom>
              <a:blipFill rotWithShape="1">
                <a:blip r:embed="rId2"/>
                <a:stretch>
                  <a:fillRect l="-640" t="-2424" b="-787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6388" name="Text Box 4"/>
          <p:cNvSpPr txBox="1">
            <a:spLocks noChangeArrowheads="1"/>
          </p:cNvSpPr>
          <p:nvPr/>
        </p:nvSpPr>
        <p:spPr bwMode="auto">
          <a:xfrm>
            <a:off x="703482" y="3448969"/>
            <a:ext cx="729625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en-US" altLang="zh-CN" b="1" dirty="0"/>
              <a:t>2</a:t>
            </a:r>
            <a:r>
              <a:rPr lang="zh-CN" altLang="en-US" b="1" dirty="0"/>
              <a:t>）确定</a:t>
            </a:r>
            <a:r>
              <a:rPr lang="zh-CN" altLang="en-US" dirty="0"/>
              <a:t> </a:t>
            </a:r>
            <a:r>
              <a:rPr lang="zh-CN" altLang="en-US" b="1" dirty="0">
                <a:solidFill>
                  <a:srgbClr val="FF0000"/>
                </a:solidFill>
              </a:rPr>
              <a:t>孔、轴公差等级 </a:t>
            </a:r>
          </a:p>
        </p:txBody>
      </p:sp>
      <p:sp>
        <p:nvSpPr>
          <p:cNvPr id="16390" name="Text Box 6"/>
          <p:cNvSpPr txBox="1">
            <a:spLocks noChangeArrowheads="1"/>
          </p:cNvSpPr>
          <p:nvPr/>
        </p:nvSpPr>
        <p:spPr bwMode="auto">
          <a:xfrm>
            <a:off x="1126602" y="3975387"/>
            <a:ext cx="4028246"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i="1" dirty="0" err="1"/>
              <a:t>T</a:t>
            </a:r>
            <a:r>
              <a:rPr lang="en-US" altLang="zh-CN" sz="3000" b="1" baseline="-30000" dirty="0" err="1"/>
              <a:t>f</a:t>
            </a:r>
            <a:r>
              <a:rPr lang="en-US" altLang="zh-CN" sz="3000" b="1" baseline="-30000" dirty="0"/>
              <a:t> </a:t>
            </a:r>
            <a:r>
              <a:rPr lang="en-US" altLang="zh-CN" sz="3000" b="1" dirty="0"/>
              <a:t>=|+90-(+20)| = 70</a:t>
            </a:r>
          </a:p>
        </p:txBody>
      </p:sp>
      <p:sp>
        <p:nvSpPr>
          <p:cNvPr id="16392" name="Text Box 8"/>
          <p:cNvSpPr txBox="1">
            <a:spLocks noChangeArrowheads="1"/>
          </p:cNvSpPr>
          <p:nvPr/>
        </p:nvSpPr>
        <p:spPr bwMode="auto">
          <a:xfrm>
            <a:off x="6590189" y="4104514"/>
            <a:ext cx="356384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查表</a:t>
            </a:r>
            <a:r>
              <a:rPr lang="en-US" altLang="zh-CN" b="1"/>
              <a:t>3.2</a:t>
            </a:r>
          </a:p>
        </p:txBody>
      </p:sp>
      <p:sp>
        <p:nvSpPr>
          <p:cNvPr id="16394" name="Text Box 10"/>
          <p:cNvSpPr txBox="1">
            <a:spLocks noChangeArrowheads="1"/>
          </p:cNvSpPr>
          <p:nvPr/>
        </p:nvSpPr>
        <p:spPr bwMode="auto">
          <a:xfrm>
            <a:off x="1176482" y="4711539"/>
            <a:ext cx="4293126"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latin typeface="宋体" pitchFamily="2" charset="-122"/>
              </a:rPr>
              <a:t>得    </a:t>
            </a:r>
            <a:r>
              <a:rPr lang="en-US" altLang="zh-CN" sz="3000" b="1" i="1" dirty="0"/>
              <a:t>T</a:t>
            </a:r>
            <a:r>
              <a:rPr lang="en-US" altLang="zh-CN" sz="3000" b="1" baseline="-30000" dirty="0"/>
              <a:t>D</a:t>
            </a:r>
            <a:r>
              <a:rPr lang="en-US" altLang="zh-CN" sz="3000" b="1" dirty="0"/>
              <a:t>=</a:t>
            </a:r>
            <a:r>
              <a:rPr lang="en-US" altLang="zh-CN" sz="3000" b="1" dirty="0">
                <a:solidFill>
                  <a:srgbClr val="FF0000"/>
                </a:solidFill>
              </a:rPr>
              <a:t>IT8</a:t>
            </a:r>
            <a:r>
              <a:rPr lang="en-US" altLang="zh-CN" sz="3000" b="1" dirty="0"/>
              <a:t>=39μm</a:t>
            </a:r>
            <a:r>
              <a:rPr lang="zh-CN" altLang="en-US" sz="3000" b="1" dirty="0"/>
              <a:t>，</a:t>
            </a:r>
          </a:p>
        </p:txBody>
      </p:sp>
      <p:sp>
        <p:nvSpPr>
          <p:cNvPr id="16401" name="Text Box 17"/>
          <p:cNvSpPr txBox="1">
            <a:spLocks noChangeArrowheads="1"/>
          </p:cNvSpPr>
          <p:nvPr/>
        </p:nvSpPr>
        <p:spPr bwMode="auto">
          <a:xfrm>
            <a:off x="5160007" y="3448969"/>
            <a:ext cx="711565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按例</a:t>
            </a:r>
            <a:r>
              <a:rPr lang="en-US" altLang="zh-CN" b="1" dirty="0"/>
              <a:t>3.10</a:t>
            </a:r>
            <a:r>
              <a:rPr lang="zh-CN" altLang="en-US" b="1" dirty="0"/>
              <a:t>的方法确定孔、轴的公差等级。</a:t>
            </a:r>
          </a:p>
        </p:txBody>
      </p:sp>
      <p:sp>
        <p:nvSpPr>
          <p:cNvPr id="16406" name="Text Box 22"/>
          <p:cNvSpPr txBox="1">
            <a:spLocks noChangeArrowheads="1"/>
          </p:cNvSpPr>
          <p:nvPr/>
        </p:nvSpPr>
        <p:spPr bwMode="auto">
          <a:xfrm>
            <a:off x="973522" y="2805709"/>
            <a:ext cx="5832529"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解：（</a:t>
            </a:r>
            <a:r>
              <a:rPr lang="en-US" altLang="zh-CN" b="1" dirty="0"/>
              <a:t>1</a:t>
            </a:r>
            <a:r>
              <a:rPr lang="zh-CN" altLang="en-US" b="1" dirty="0"/>
              <a:t>）</a:t>
            </a:r>
            <a:r>
              <a:rPr lang="zh-CN" altLang="en-US" b="1" dirty="0">
                <a:solidFill>
                  <a:srgbClr val="FF0000"/>
                </a:solidFill>
              </a:rPr>
              <a:t>确定基准制</a:t>
            </a:r>
          </a:p>
        </p:txBody>
      </p:sp>
      <p:sp>
        <p:nvSpPr>
          <p:cNvPr id="16407" name="Text Box 23"/>
          <p:cNvSpPr txBox="1">
            <a:spLocks noChangeArrowheads="1"/>
          </p:cNvSpPr>
          <p:nvPr/>
        </p:nvSpPr>
        <p:spPr bwMode="auto">
          <a:xfrm>
            <a:off x="4367087" y="2836503"/>
            <a:ext cx="395944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依题意采用基孔制，</a:t>
            </a:r>
          </a:p>
        </p:txBody>
      </p:sp>
      <p:sp>
        <p:nvSpPr>
          <p:cNvPr id="16408" name="Text Box 24"/>
          <p:cNvSpPr txBox="1">
            <a:spLocks noChangeArrowheads="1"/>
          </p:cNvSpPr>
          <p:nvPr/>
        </p:nvSpPr>
        <p:spPr bwMode="auto">
          <a:xfrm>
            <a:off x="7791611" y="2857033"/>
            <a:ext cx="4724847"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a:t>
            </a:r>
            <a:r>
              <a:rPr lang="zh-CN" altLang="en-US" b="1" dirty="0"/>
              <a:t>孔的基本偏差为</a:t>
            </a:r>
            <a:r>
              <a:rPr lang="en-US" altLang="zh-CN" b="1" dirty="0">
                <a:solidFill>
                  <a:srgbClr val="FF0000"/>
                </a:solidFill>
              </a:rPr>
              <a:t>H (EI=0</a:t>
            </a:r>
            <a:r>
              <a:rPr lang="zh-CN" altLang="en-US" b="1" dirty="0">
                <a:solidFill>
                  <a:srgbClr val="FF0000"/>
                </a:solidFill>
              </a:rPr>
              <a:t>）</a:t>
            </a:r>
            <a:r>
              <a:rPr lang="zh-CN" altLang="en-US" b="1" dirty="0"/>
              <a:t>。</a:t>
            </a:r>
          </a:p>
        </p:txBody>
      </p:sp>
      <p:sp>
        <p:nvSpPr>
          <p:cNvPr id="16410" name="Text Box 26"/>
          <p:cNvSpPr txBox="1">
            <a:spLocks noChangeArrowheads="1"/>
          </p:cNvSpPr>
          <p:nvPr/>
        </p:nvSpPr>
        <p:spPr bwMode="auto">
          <a:xfrm>
            <a:off x="4485766" y="3980212"/>
            <a:ext cx="2868964"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 </a:t>
            </a:r>
            <a:r>
              <a:rPr lang="en-US" altLang="zh-CN" sz="3000" b="1" i="1" dirty="0" err="1"/>
              <a:t>T</a:t>
            </a:r>
            <a:r>
              <a:rPr lang="en-US" altLang="zh-CN" sz="3000" b="1" baseline="-30000" dirty="0" err="1"/>
              <a:t>D</a:t>
            </a:r>
            <a:r>
              <a:rPr lang="en-US" altLang="zh-CN" sz="3000" b="1" dirty="0" err="1"/>
              <a:t>+</a:t>
            </a:r>
            <a:r>
              <a:rPr lang="en-US" altLang="zh-CN" sz="3000" b="1" i="1" dirty="0" err="1"/>
              <a:t>T</a:t>
            </a:r>
            <a:r>
              <a:rPr lang="en-US" altLang="zh-CN" sz="3000" b="1" baseline="-30000" dirty="0" err="1"/>
              <a:t>d</a:t>
            </a:r>
            <a:endParaRPr lang="en-US" altLang="zh-CN" sz="3000" b="1" dirty="0"/>
          </a:p>
        </p:txBody>
      </p:sp>
      <p:sp>
        <p:nvSpPr>
          <p:cNvPr id="16411" name="Text Box 27"/>
          <p:cNvSpPr txBox="1">
            <a:spLocks noChangeArrowheads="1"/>
          </p:cNvSpPr>
          <p:nvPr/>
        </p:nvSpPr>
        <p:spPr bwMode="auto">
          <a:xfrm>
            <a:off x="5307068" y="4783392"/>
            <a:ext cx="4846967"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i="1" dirty="0"/>
              <a:t>T</a:t>
            </a:r>
            <a:r>
              <a:rPr lang="en-US" altLang="zh-CN" sz="3000" b="1" baseline="-30000" dirty="0"/>
              <a:t>d</a:t>
            </a:r>
            <a:r>
              <a:rPr lang="en-US" altLang="zh-CN" sz="3000" b="1" dirty="0"/>
              <a:t>=</a:t>
            </a:r>
            <a:r>
              <a:rPr lang="en-US" altLang="zh-CN" sz="3000" b="1" dirty="0">
                <a:solidFill>
                  <a:srgbClr val="FF0000"/>
                </a:solidFill>
              </a:rPr>
              <a:t>IT7</a:t>
            </a:r>
            <a:r>
              <a:rPr lang="en-US" altLang="zh-CN" sz="3000" b="1" dirty="0"/>
              <a:t>=25μm </a:t>
            </a:r>
          </a:p>
        </p:txBody>
      </p:sp>
      <p:sp>
        <p:nvSpPr>
          <p:cNvPr id="16419" name="Rectangle 35"/>
          <p:cNvSpPr>
            <a:spLocks noChangeArrowheads="1"/>
          </p:cNvSpPr>
          <p:nvPr/>
        </p:nvSpPr>
        <p:spPr bwMode="auto">
          <a:xfrm>
            <a:off x="732722" y="1745015"/>
            <a:ext cx="11548096" cy="1083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p>
            <a:pPr defTabSz="1275054">
              <a:lnSpc>
                <a:spcPct val="120000"/>
              </a:lnSpc>
            </a:pPr>
            <a:r>
              <a:rPr lang="en-US" altLang="zh-CN" b="1" dirty="0"/>
              <a:t>         </a:t>
            </a:r>
            <a:r>
              <a:rPr lang="zh-CN" altLang="en-US" b="1" dirty="0"/>
              <a:t>求   孔、轴公差带和配合代号，并指出是否是优先、常用的公差带与配合代号画出尺寸公差带图。                      </a:t>
            </a:r>
          </a:p>
        </p:txBody>
      </p:sp>
      <p:grpSp>
        <p:nvGrpSpPr>
          <p:cNvPr id="16429" name="Group 45"/>
          <p:cNvGrpSpPr>
            <a:grpSpLocks/>
          </p:cNvGrpSpPr>
          <p:nvPr/>
        </p:nvGrpSpPr>
        <p:grpSpPr bwMode="auto">
          <a:xfrm>
            <a:off x="1365683" y="5416387"/>
            <a:ext cx="9628573" cy="3168398"/>
            <a:chOff x="794" y="3358"/>
            <a:chExt cx="5598" cy="1852"/>
          </a:xfrm>
        </p:grpSpPr>
        <p:pic>
          <p:nvPicPr>
            <p:cNvPr id="21521"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 y="3473"/>
              <a:ext cx="5543" cy="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22" name="Rectangle 41"/>
            <p:cNvSpPr>
              <a:spLocks noChangeArrowheads="1"/>
            </p:cNvSpPr>
            <p:nvPr/>
          </p:nvSpPr>
          <p:spPr bwMode="auto">
            <a:xfrm>
              <a:off x="1655" y="3473"/>
              <a:ext cx="651" cy="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a:solidFill>
                    <a:srgbClr val="FF0000"/>
                  </a:solidFill>
                </a:rPr>
                <a:t>表</a:t>
              </a:r>
              <a:r>
                <a:rPr lang="en-US" altLang="zh-CN" b="1">
                  <a:solidFill>
                    <a:srgbClr val="FF0000"/>
                  </a:solidFill>
                </a:rPr>
                <a:t>3.2</a:t>
              </a:r>
              <a:endParaRPr lang="en-US" altLang="zh-CN"/>
            </a:p>
          </p:txBody>
        </p:sp>
        <p:sp>
          <p:nvSpPr>
            <p:cNvPr id="21523" name="Text Box 42"/>
            <p:cNvSpPr txBox="1">
              <a:spLocks noChangeArrowheads="1"/>
            </p:cNvSpPr>
            <p:nvPr/>
          </p:nvSpPr>
          <p:spPr bwMode="auto">
            <a:xfrm>
              <a:off x="4081" y="3358"/>
              <a:ext cx="2311"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200" b="1"/>
                <a:t>（摘自</a:t>
              </a:r>
              <a:r>
                <a:rPr lang="en-US" altLang="zh-CN" sz="2200" b="1"/>
                <a:t>GB/T1800.1-2009</a:t>
              </a:r>
              <a:r>
                <a:rPr lang="zh-CN" altLang="en-US" sz="2200" b="1"/>
                <a:t>）</a:t>
              </a:r>
              <a:endParaRPr lang="zh-CN" altLang="en-US"/>
            </a:p>
          </p:txBody>
        </p:sp>
        <p:sp>
          <p:nvSpPr>
            <p:cNvPr id="21524" name="Text Box 43"/>
            <p:cNvSpPr txBox="1">
              <a:spLocks noChangeArrowheads="1"/>
            </p:cNvSpPr>
            <p:nvPr/>
          </p:nvSpPr>
          <p:spPr bwMode="auto">
            <a:xfrm>
              <a:off x="794" y="3682"/>
              <a:ext cx="638"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300" b="1"/>
                <a:t>公称尺寸</a:t>
              </a:r>
              <a:r>
                <a:rPr lang="en-US" altLang="zh-CN" sz="1300" b="1"/>
                <a:t>/</a:t>
              </a:r>
              <a:endParaRPr lang="en-US" altLang="zh-CN"/>
            </a:p>
          </p:txBody>
        </p:sp>
      </p:grpSp>
      <p:sp>
        <p:nvSpPr>
          <p:cNvPr id="16430" name="Rectangle 46"/>
          <p:cNvSpPr>
            <a:spLocks noChangeArrowheads="1"/>
          </p:cNvSpPr>
          <p:nvPr/>
        </p:nvSpPr>
        <p:spPr bwMode="auto">
          <a:xfrm flipV="1">
            <a:off x="5160007" y="8191302"/>
            <a:ext cx="1279682" cy="39006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386"/>
                                        </p:tgtEl>
                                        <p:attrNameLst>
                                          <p:attrName>style.visibility</p:attrName>
                                        </p:attrNameLst>
                                      </p:cBhvr>
                                      <p:to>
                                        <p:strVal val="visible"/>
                                      </p:to>
                                    </p:set>
                                    <p:animEffect transition="in" filter="wipe(left)">
                                      <p:cBhvr>
                                        <p:cTn id="7" dur="300"/>
                                        <p:tgtEl>
                                          <p:spTgt spid="163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6419"/>
                                        </p:tgtEl>
                                        <p:attrNameLst>
                                          <p:attrName>style.visibility</p:attrName>
                                        </p:attrNameLst>
                                      </p:cBhvr>
                                      <p:to>
                                        <p:strVal val="visible"/>
                                      </p:to>
                                    </p:set>
                                    <p:animEffect transition="in" filter="wipe(left)">
                                      <p:cBhvr>
                                        <p:cTn id="12" dur="300"/>
                                        <p:tgtEl>
                                          <p:spTgt spid="164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6406"/>
                                        </p:tgtEl>
                                        <p:attrNameLst>
                                          <p:attrName>style.visibility</p:attrName>
                                        </p:attrNameLst>
                                      </p:cBhvr>
                                      <p:to>
                                        <p:strVal val="visible"/>
                                      </p:to>
                                    </p:set>
                                    <p:animEffect transition="in" filter="wipe(left)">
                                      <p:cBhvr>
                                        <p:cTn id="17" dur="300"/>
                                        <p:tgtEl>
                                          <p:spTgt spid="164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407"/>
                                        </p:tgtEl>
                                        <p:attrNameLst>
                                          <p:attrName>style.visibility</p:attrName>
                                        </p:attrNameLst>
                                      </p:cBhvr>
                                      <p:to>
                                        <p:strVal val="visible"/>
                                      </p:to>
                                    </p:set>
                                    <p:animEffect transition="in" filter="wipe(left)">
                                      <p:cBhvr>
                                        <p:cTn id="22" dur="300"/>
                                        <p:tgtEl>
                                          <p:spTgt spid="164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6408"/>
                                        </p:tgtEl>
                                        <p:attrNameLst>
                                          <p:attrName>style.visibility</p:attrName>
                                        </p:attrNameLst>
                                      </p:cBhvr>
                                      <p:to>
                                        <p:strVal val="visible"/>
                                      </p:to>
                                    </p:set>
                                    <p:animEffect transition="in" filter="wipe(left)">
                                      <p:cBhvr>
                                        <p:cTn id="27" dur="300"/>
                                        <p:tgtEl>
                                          <p:spTgt spid="164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6388"/>
                                        </p:tgtEl>
                                        <p:attrNameLst>
                                          <p:attrName>style.visibility</p:attrName>
                                        </p:attrNameLst>
                                      </p:cBhvr>
                                      <p:to>
                                        <p:strVal val="visible"/>
                                      </p:to>
                                    </p:set>
                                    <p:animEffect transition="in" filter="wipe(left)">
                                      <p:cBhvr>
                                        <p:cTn id="32" dur="300"/>
                                        <p:tgtEl>
                                          <p:spTgt spid="1638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6401"/>
                                        </p:tgtEl>
                                        <p:attrNameLst>
                                          <p:attrName>style.visibility</p:attrName>
                                        </p:attrNameLst>
                                      </p:cBhvr>
                                      <p:to>
                                        <p:strVal val="visible"/>
                                      </p:to>
                                    </p:set>
                                    <p:animEffect transition="in" filter="wipe(left)">
                                      <p:cBhvr>
                                        <p:cTn id="37" dur="300"/>
                                        <p:tgtEl>
                                          <p:spTgt spid="164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6390"/>
                                        </p:tgtEl>
                                        <p:attrNameLst>
                                          <p:attrName>style.visibility</p:attrName>
                                        </p:attrNameLst>
                                      </p:cBhvr>
                                      <p:to>
                                        <p:strVal val="visible"/>
                                      </p:to>
                                    </p:set>
                                    <p:animEffect transition="in" filter="wipe(left)">
                                      <p:cBhvr>
                                        <p:cTn id="42" dur="300"/>
                                        <p:tgtEl>
                                          <p:spTgt spid="1639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6410"/>
                                        </p:tgtEl>
                                        <p:attrNameLst>
                                          <p:attrName>style.visibility</p:attrName>
                                        </p:attrNameLst>
                                      </p:cBhvr>
                                      <p:to>
                                        <p:strVal val="visible"/>
                                      </p:to>
                                    </p:set>
                                    <p:animEffect transition="in" filter="wipe(left)">
                                      <p:cBhvr>
                                        <p:cTn id="47" dur="300"/>
                                        <p:tgtEl>
                                          <p:spTgt spid="164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6392"/>
                                        </p:tgtEl>
                                        <p:attrNameLst>
                                          <p:attrName>style.visibility</p:attrName>
                                        </p:attrNameLst>
                                      </p:cBhvr>
                                      <p:to>
                                        <p:strVal val="visible"/>
                                      </p:to>
                                    </p:set>
                                    <p:animEffect transition="in" filter="wipe(left)">
                                      <p:cBhvr>
                                        <p:cTn id="52" dur="300"/>
                                        <p:tgtEl>
                                          <p:spTgt spid="1639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nodeType="clickEffect">
                                  <p:stCondLst>
                                    <p:cond delay="0"/>
                                  </p:stCondLst>
                                  <p:childTnLst>
                                    <p:set>
                                      <p:cBhvr>
                                        <p:cTn id="56" dur="1" fill="hold">
                                          <p:stCondLst>
                                            <p:cond delay="0"/>
                                          </p:stCondLst>
                                        </p:cTn>
                                        <p:tgtEl>
                                          <p:spTgt spid="16429"/>
                                        </p:tgtEl>
                                        <p:attrNameLst>
                                          <p:attrName>style.visibility</p:attrName>
                                        </p:attrNameLst>
                                      </p:cBhvr>
                                      <p:to>
                                        <p:strVal val="visible"/>
                                      </p:to>
                                    </p:set>
                                    <p:anim calcmode="lin" valueType="num">
                                      <p:cBhvr additive="base">
                                        <p:cTn id="57" dur="500" fill="hold"/>
                                        <p:tgtEl>
                                          <p:spTgt spid="16429"/>
                                        </p:tgtEl>
                                        <p:attrNameLst>
                                          <p:attrName>ppt_x</p:attrName>
                                        </p:attrNameLst>
                                      </p:cBhvr>
                                      <p:tavLst>
                                        <p:tav tm="0">
                                          <p:val>
                                            <p:strVal val="#ppt_x"/>
                                          </p:val>
                                        </p:tav>
                                        <p:tav tm="100000">
                                          <p:val>
                                            <p:strVal val="#ppt_x"/>
                                          </p:val>
                                        </p:tav>
                                      </p:tavLst>
                                    </p:anim>
                                    <p:anim calcmode="lin" valueType="num">
                                      <p:cBhvr additive="base">
                                        <p:cTn id="58" dur="500" fill="hold"/>
                                        <p:tgtEl>
                                          <p:spTgt spid="16429"/>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6430"/>
                                        </p:tgtEl>
                                        <p:attrNameLst>
                                          <p:attrName>style.visibility</p:attrName>
                                        </p:attrNameLst>
                                      </p:cBhvr>
                                      <p:to>
                                        <p:strVal val="visible"/>
                                      </p:to>
                                    </p:set>
                                    <p:animEffect transition="in" filter="wipe(down)">
                                      <p:cBhvr>
                                        <p:cTn id="63" dur="500"/>
                                        <p:tgtEl>
                                          <p:spTgt spid="16430"/>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16394"/>
                                        </p:tgtEl>
                                        <p:attrNameLst>
                                          <p:attrName>style.visibility</p:attrName>
                                        </p:attrNameLst>
                                      </p:cBhvr>
                                      <p:to>
                                        <p:strVal val="visible"/>
                                      </p:to>
                                    </p:set>
                                    <p:animEffect transition="in" filter="wipe(left)">
                                      <p:cBhvr>
                                        <p:cTn id="68" dur="300"/>
                                        <p:tgtEl>
                                          <p:spTgt spid="16394"/>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grpId="0" nodeType="clickEffect">
                                  <p:stCondLst>
                                    <p:cond delay="0"/>
                                  </p:stCondLst>
                                  <p:iterate type="wd">
                                    <p:tmPct val="100000"/>
                                  </p:iterate>
                                  <p:childTnLst>
                                    <p:set>
                                      <p:cBhvr>
                                        <p:cTn id="72" dur="1" fill="hold">
                                          <p:stCondLst>
                                            <p:cond delay="0"/>
                                          </p:stCondLst>
                                        </p:cTn>
                                        <p:tgtEl>
                                          <p:spTgt spid="16411"/>
                                        </p:tgtEl>
                                        <p:attrNameLst>
                                          <p:attrName>style.visibility</p:attrName>
                                        </p:attrNameLst>
                                      </p:cBhvr>
                                      <p:to>
                                        <p:strVal val="visible"/>
                                      </p:to>
                                    </p:set>
                                    <p:animEffect transition="in" filter="wipe(left)">
                                      <p:cBhvr>
                                        <p:cTn id="73" dur="300"/>
                                        <p:tgtEl>
                                          <p:spTgt spid="16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8" grpId="0" autoUpdateAnimBg="0"/>
      <p:bldP spid="16390" grpId="0" autoUpdateAnimBg="0"/>
      <p:bldP spid="16392" grpId="0" autoUpdateAnimBg="0"/>
      <p:bldP spid="16394" grpId="0" autoUpdateAnimBg="0"/>
      <p:bldP spid="16401" grpId="0" autoUpdateAnimBg="0"/>
      <p:bldP spid="16406" grpId="0" autoUpdateAnimBg="0"/>
      <p:bldP spid="16407" grpId="0" autoUpdateAnimBg="0"/>
      <p:bldP spid="16408" grpId="0" autoUpdateAnimBg="0"/>
      <p:bldP spid="16410" grpId="0" autoUpdateAnimBg="0"/>
      <p:bldP spid="16411" grpId="0" autoUpdateAnimBg="0"/>
      <p:bldP spid="16419" grpId="0" autoUpdateAnimBg="0"/>
      <p:bldP spid="164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xfrm>
            <a:off x="10066395" y="551617"/>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6294A4A-2B3C-4873-8907-A6684548E02C}" type="slidenum">
              <a:rPr lang="en-US" altLang="zh-CN" sz="2800">
                <a:solidFill>
                  <a:srgbClr val="0000FF"/>
                </a:solidFill>
              </a:rPr>
              <a:pPr eaLnBrk="1" hangingPunct="1"/>
              <a:t>21</a:t>
            </a:fld>
            <a:endParaRPr lang="en-US" altLang="zh-CN" sz="2800">
              <a:solidFill>
                <a:srgbClr val="0000FF"/>
              </a:solidFill>
            </a:endParaRPr>
          </a:p>
        </p:txBody>
      </p:sp>
      <p:sp>
        <p:nvSpPr>
          <p:cNvPr id="52228" name="Text Box 4"/>
          <p:cNvSpPr txBox="1">
            <a:spLocks noChangeArrowheads="1"/>
          </p:cNvSpPr>
          <p:nvPr/>
        </p:nvSpPr>
        <p:spPr bwMode="auto">
          <a:xfrm>
            <a:off x="1008862" y="702168"/>
            <a:ext cx="9384333"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dirty="0"/>
              <a:t>（</a:t>
            </a:r>
            <a:r>
              <a:rPr lang="en-US" altLang="zh-CN" sz="3900" b="1" dirty="0"/>
              <a:t>3</a:t>
            </a:r>
            <a:r>
              <a:rPr lang="zh-CN" altLang="en-US" sz="3900" b="1" dirty="0"/>
              <a:t>）</a:t>
            </a:r>
            <a:r>
              <a:rPr lang="zh-CN" altLang="en-US" sz="3900" b="1" dirty="0">
                <a:solidFill>
                  <a:srgbClr val="FF0000"/>
                </a:solidFill>
                <a:latin typeface="宋体" pitchFamily="2" charset="-122"/>
              </a:rPr>
              <a:t>确定轴的基本偏差代号</a:t>
            </a:r>
            <a:r>
              <a:rPr lang="zh-CN" altLang="en-US" sz="3400" b="1" dirty="0"/>
              <a:t> </a:t>
            </a:r>
          </a:p>
        </p:txBody>
      </p:sp>
      <p:sp>
        <p:nvSpPr>
          <p:cNvPr id="52229" name="AutoShape 5"/>
          <p:cNvSpPr>
            <a:spLocks/>
          </p:cNvSpPr>
          <p:nvPr/>
        </p:nvSpPr>
        <p:spPr bwMode="auto">
          <a:xfrm>
            <a:off x="2013344" y="1603759"/>
            <a:ext cx="325080" cy="1560248"/>
          </a:xfrm>
          <a:prstGeom prst="leftBrace">
            <a:avLst>
              <a:gd name="adj1" fmla="val 40212"/>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52230" name="Text Box 6"/>
          <p:cNvSpPr txBox="1">
            <a:spLocks noChangeArrowheads="1"/>
          </p:cNvSpPr>
          <p:nvPr/>
        </p:nvSpPr>
        <p:spPr bwMode="auto">
          <a:xfrm>
            <a:off x="2463984" y="1283839"/>
            <a:ext cx="445652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i="1"/>
              <a:t>X</a:t>
            </a:r>
            <a:r>
              <a:rPr lang="en-US" altLang="zh-CN" sz="3900" b="1" baseline="-30000"/>
              <a:t>max</a:t>
            </a:r>
            <a:r>
              <a:rPr lang="en-US" altLang="zh-CN" sz="3900" b="1"/>
              <a:t> = ES - ei</a:t>
            </a:r>
            <a:endParaRPr lang="en-US" altLang="zh-CN" sz="3900" b="1">
              <a:latin typeface="宋体" pitchFamily="2" charset="-122"/>
              <a:sym typeface="Symbol" pitchFamily="18" charset="2"/>
            </a:endParaRPr>
          </a:p>
        </p:txBody>
      </p:sp>
      <p:sp>
        <p:nvSpPr>
          <p:cNvPr id="52231" name="Text Box 7"/>
          <p:cNvSpPr txBox="1">
            <a:spLocks noChangeArrowheads="1"/>
          </p:cNvSpPr>
          <p:nvPr/>
        </p:nvSpPr>
        <p:spPr bwMode="auto">
          <a:xfrm>
            <a:off x="2536225" y="2053698"/>
            <a:ext cx="4088445"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i="1"/>
              <a:t>X</a:t>
            </a:r>
            <a:r>
              <a:rPr lang="en-US" altLang="zh-CN" sz="3900" b="1" baseline="-30000"/>
              <a:t>min</a:t>
            </a:r>
            <a:r>
              <a:rPr lang="en-US" altLang="zh-CN" sz="3900" b="1"/>
              <a:t> = EI - es</a:t>
            </a:r>
            <a:endParaRPr lang="en-US" altLang="zh-CN" sz="3900" b="1">
              <a:latin typeface="宋体" pitchFamily="2" charset="-122"/>
              <a:sym typeface="Symbol" pitchFamily="18" charset="2"/>
            </a:endParaRPr>
          </a:p>
        </p:txBody>
      </p:sp>
      <p:sp>
        <p:nvSpPr>
          <p:cNvPr id="52232" name="Text Box 8"/>
          <p:cNvSpPr txBox="1">
            <a:spLocks noChangeArrowheads="1"/>
          </p:cNvSpPr>
          <p:nvPr/>
        </p:nvSpPr>
        <p:spPr bwMode="auto">
          <a:xfrm>
            <a:off x="2427864" y="2811583"/>
            <a:ext cx="436880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i="1" dirty="0"/>
              <a:t>T</a:t>
            </a:r>
            <a:r>
              <a:rPr lang="en-US" altLang="zh-CN" sz="3900" b="1" baseline="-30000" dirty="0"/>
              <a:t>d </a:t>
            </a:r>
            <a:r>
              <a:rPr lang="en-US" altLang="zh-CN" sz="3900" b="1" dirty="0"/>
              <a:t>= </a:t>
            </a:r>
            <a:r>
              <a:rPr lang="en-US" altLang="zh-CN" sz="3900" b="1" dirty="0" err="1"/>
              <a:t>es-ei</a:t>
            </a:r>
            <a:r>
              <a:rPr lang="en-US" altLang="zh-CN" sz="3900" b="1" dirty="0"/>
              <a:t> =</a:t>
            </a:r>
          </a:p>
        </p:txBody>
      </p:sp>
      <p:sp>
        <p:nvSpPr>
          <p:cNvPr id="52233" name="Text Box 9"/>
          <p:cNvSpPr txBox="1">
            <a:spLocks noChangeArrowheads="1"/>
          </p:cNvSpPr>
          <p:nvPr/>
        </p:nvSpPr>
        <p:spPr bwMode="auto">
          <a:xfrm>
            <a:off x="9483314" y="2099890"/>
            <a:ext cx="2619564"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400" b="1"/>
              <a:t>（</a:t>
            </a:r>
            <a:r>
              <a:rPr lang="en-US" altLang="zh-CN" sz="3400" b="1"/>
              <a:t>2</a:t>
            </a:r>
            <a:r>
              <a:rPr lang="zh-CN" altLang="en-US" sz="3400" b="1"/>
              <a:t>）</a:t>
            </a:r>
          </a:p>
        </p:txBody>
      </p:sp>
      <p:sp>
        <p:nvSpPr>
          <p:cNvPr id="52234" name="Text Box 10"/>
          <p:cNvSpPr txBox="1">
            <a:spLocks noChangeArrowheads="1"/>
          </p:cNvSpPr>
          <p:nvPr/>
        </p:nvSpPr>
        <p:spPr bwMode="auto">
          <a:xfrm>
            <a:off x="9080833" y="1203432"/>
            <a:ext cx="2908525"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400" b="1"/>
              <a:t>（</a:t>
            </a:r>
            <a:r>
              <a:rPr lang="en-US" altLang="zh-CN" sz="3400" b="1"/>
              <a:t>1</a:t>
            </a:r>
            <a:r>
              <a:rPr lang="zh-CN" altLang="en-US" sz="3400" b="1"/>
              <a:t>）</a:t>
            </a:r>
          </a:p>
        </p:txBody>
      </p:sp>
      <p:sp>
        <p:nvSpPr>
          <p:cNvPr id="52235" name="Text Box 11"/>
          <p:cNvSpPr txBox="1">
            <a:spLocks noChangeArrowheads="1"/>
          </p:cNvSpPr>
          <p:nvPr/>
        </p:nvSpPr>
        <p:spPr bwMode="auto">
          <a:xfrm>
            <a:off x="7494991" y="1283839"/>
            <a:ext cx="4695607"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a:t>=</a:t>
            </a:r>
            <a:r>
              <a:rPr lang="en-US" altLang="zh-CN" sz="3900"/>
              <a:t> </a:t>
            </a:r>
            <a:r>
              <a:rPr lang="en-US" altLang="zh-CN" sz="3900" b="1"/>
              <a:t>+90</a:t>
            </a:r>
          </a:p>
        </p:txBody>
      </p:sp>
      <p:sp>
        <p:nvSpPr>
          <p:cNvPr id="52236" name="Text Box 12"/>
          <p:cNvSpPr txBox="1">
            <a:spLocks noChangeArrowheads="1"/>
          </p:cNvSpPr>
          <p:nvPr/>
        </p:nvSpPr>
        <p:spPr bwMode="auto">
          <a:xfrm>
            <a:off x="7512191" y="2057120"/>
            <a:ext cx="2774364"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400"/>
              <a:t> </a:t>
            </a:r>
            <a:r>
              <a:rPr lang="en-US" altLang="zh-CN" sz="3900" b="1"/>
              <a:t>= +20</a:t>
            </a:r>
          </a:p>
        </p:txBody>
      </p:sp>
      <p:sp>
        <p:nvSpPr>
          <p:cNvPr id="52237" name="Text Box 13"/>
          <p:cNvSpPr txBox="1">
            <a:spLocks noChangeArrowheads="1"/>
          </p:cNvSpPr>
          <p:nvPr/>
        </p:nvSpPr>
        <p:spPr bwMode="auto">
          <a:xfrm>
            <a:off x="5558268" y="1283839"/>
            <a:ext cx="3118365"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a:latin typeface="宋体" pitchFamily="2" charset="-122"/>
                <a:sym typeface="Symbol" pitchFamily="18" charset="2"/>
              </a:rPr>
              <a:t>≤</a:t>
            </a:r>
            <a:r>
              <a:rPr lang="en-US" altLang="zh-CN" sz="3900" b="1"/>
              <a:t>[</a:t>
            </a:r>
            <a:r>
              <a:rPr lang="en-US" altLang="zh-CN" sz="3900" b="1" i="1"/>
              <a:t>X</a:t>
            </a:r>
            <a:r>
              <a:rPr lang="en-US" altLang="zh-CN" sz="3900" b="1" baseline="-30000"/>
              <a:t>max</a:t>
            </a:r>
            <a:r>
              <a:rPr lang="en-US" altLang="zh-CN" sz="3900" b="1"/>
              <a:t>]</a:t>
            </a:r>
          </a:p>
        </p:txBody>
      </p:sp>
      <p:sp>
        <p:nvSpPr>
          <p:cNvPr id="52238" name="Text Box 14"/>
          <p:cNvSpPr txBox="1">
            <a:spLocks noChangeArrowheads="1"/>
          </p:cNvSpPr>
          <p:nvPr/>
        </p:nvSpPr>
        <p:spPr bwMode="auto">
          <a:xfrm>
            <a:off x="5480868" y="2057120"/>
            <a:ext cx="453908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a:latin typeface="宋体" pitchFamily="2" charset="-122"/>
                <a:sym typeface="Symbol" pitchFamily="18" charset="2"/>
              </a:rPr>
              <a:t>≥ </a:t>
            </a:r>
            <a:r>
              <a:rPr lang="en-US" altLang="zh-CN" sz="3900" b="1"/>
              <a:t>[</a:t>
            </a:r>
            <a:r>
              <a:rPr lang="en-US" altLang="zh-CN" sz="3900" b="1" i="1"/>
              <a:t>X</a:t>
            </a:r>
            <a:r>
              <a:rPr lang="en-US" altLang="zh-CN" sz="3900" b="1" baseline="-30000"/>
              <a:t>min</a:t>
            </a:r>
            <a:r>
              <a:rPr lang="en-US" altLang="zh-CN" sz="3900" b="1"/>
              <a:t>]</a:t>
            </a:r>
          </a:p>
        </p:txBody>
      </p:sp>
      <p:sp>
        <p:nvSpPr>
          <p:cNvPr id="52239" name="Text Box 15"/>
          <p:cNvSpPr txBox="1">
            <a:spLocks noChangeArrowheads="1"/>
          </p:cNvSpPr>
          <p:nvPr/>
        </p:nvSpPr>
        <p:spPr bwMode="auto">
          <a:xfrm>
            <a:off x="4889187" y="2813293"/>
            <a:ext cx="2206763"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a:t>25</a:t>
            </a:r>
          </a:p>
        </p:txBody>
      </p:sp>
      <p:sp>
        <p:nvSpPr>
          <p:cNvPr id="52240" name="Text Box 16"/>
          <p:cNvSpPr txBox="1">
            <a:spLocks noChangeArrowheads="1"/>
          </p:cNvSpPr>
          <p:nvPr/>
        </p:nvSpPr>
        <p:spPr bwMode="auto">
          <a:xfrm>
            <a:off x="9464394" y="2845798"/>
            <a:ext cx="2476803"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400" b="1"/>
              <a:t>（</a:t>
            </a:r>
            <a:r>
              <a:rPr lang="en-US" altLang="zh-CN" sz="3400" b="1"/>
              <a:t>3</a:t>
            </a:r>
            <a:r>
              <a:rPr lang="zh-CN" altLang="en-US" sz="3400" b="1"/>
              <a:t>）</a:t>
            </a:r>
          </a:p>
        </p:txBody>
      </p:sp>
      <p:sp>
        <p:nvSpPr>
          <p:cNvPr id="52241" name="Text Box 17"/>
          <p:cNvSpPr txBox="1">
            <a:spLocks noChangeArrowheads="1"/>
          </p:cNvSpPr>
          <p:nvPr/>
        </p:nvSpPr>
        <p:spPr bwMode="auto">
          <a:xfrm>
            <a:off x="1573023" y="3617368"/>
            <a:ext cx="4754087"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由式（</a:t>
            </a:r>
            <a:r>
              <a:rPr lang="en-US" altLang="zh-CN" sz="3900" b="1"/>
              <a:t>2</a:t>
            </a:r>
            <a:r>
              <a:rPr lang="zh-CN" altLang="en-US" sz="3900" b="1"/>
              <a:t>）得</a:t>
            </a:r>
          </a:p>
        </p:txBody>
      </p:sp>
      <p:sp>
        <p:nvSpPr>
          <p:cNvPr id="52242" name="Text Box 18"/>
          <p:cNvSpPr txBox="1">
            <a:spLocks noChangeArrowheads="1"/>
          </p:cNvSpPr>
          <p:nvPr/>
        </p:nvSpPr>
        <p:spPr bwMode="auto">
          <a:xfrm>
            <a:off x="1755343" y="4318795"/>
            <a:ext cx="418304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得 </a:t>
            </a:r>
            <a:r>
              <a:rPr lang="en-US" altLang="zh-CN" sz="3900" b="1">
                <a:solidFill>
                  <a:srgbClr val="FF0000"/>
                </a:solidFill>
              </a:rPr>
              <a:t>es </a:t>
            </a:r>
            <a:r>
              <a:rPr lang="en-US" altLang="zh-CN" sz="3900" b="1">
                <a:solidFill>
                  <a:srgbClr val="FF0000"/>
                </a:solidFill>
                <a:latin typeface="宋体" pitchFamily="2" charset="-122"/>
              </a:rPr>
              <a:t>≤</a:t>
            </a:r>
            <a:r>
              <a:rPr lang="en-US" altLang="zh-CN" sz="3900" b="1">
                <a:solidFill>
                  <a:srgbClr val="FF0000"/>
                </a:solidFill>
              </a:rPr>
              <a:t> -20</a:t>
            </a:r>
          </a:p>
        </p:txBody>
      </p:sp>
      <p:sp>
        <p:nvSpPr>
          <p:cNvPr id="52243" name="Text Box 19"/>
          <p:cNvSpPr txBox="1">
            <a:spLocks noChangeArrowheads="1"/>
          </p:cNvSpPr>
          <p:nvPr/>
        </p:nvSpPr>
        <p:spPr bwMode="auto">
          <a:xfrm>
            <a:off x="4572707" y="3613946"/>
            <a:ext cx="7578331"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err="1">
                <a:solidFill>
                  <a:srgbClr val="FF0000"/>
                </a:solidFill>
              </a:rPr>
              <a:t>es</a:t>
            </a:r>
            <a:r>
              <a:rPr lang="en-US" altLang="zh-CN" sz="3900" b="1" dirty="0">
                <a:solidFill>
                  <a:srgbClr val="FF0000"/>
                </a:solidFill>
              </a:rPr>
              <a:t> ≤ EI</a:t>
            </a:r>
            <a:r>
              <a:rPr lang="zh-CN" altLang="en-US" sz="3900" b="1" dirty="0">
                <a:solidFill>
                  <a:srgbClr val="FF0000"/>
                </a:solidFill>
              </a:rPr>
              <a:t>－｜</a:t>
            </a:r>
            <a:r>
              <a:rPr lang="en-US" altLang="zh-CN" sz="3900" b="1" i="1" dirty="0" err="1">
                <a:solidFill>
                  <a:srgbClr val="FF0000"/>
                </a:solidFill>
              </a:rPr>
              <a:t>X</a:t>
            </a:r>
            <a:r>
              <a:rPr lang="en-US" altLang="zh-CN" sz="3900" b="1" baseline="-25000" dirty="0" err="1">
                <a:solidFill>
                  <a:srgbClr val="FF0000"/>
                </a:solidFill>
              </a:rPr>
              <a:t>min</a:t>
            </a:r>
            <a:r>
              <a:rPr lang="zh-CN" altLang="en-US" sz="3900" b="1" dirty="0">
                <a:solidFill>
                  <a:srgbClr val="FF0000"/>
                </a:solidFill>
              </a:rPr>
              <a:t>｜</a:t>
            </a:r>
            <a:r>
              <a:rPr lang="en-US" altLang="zh-CN" sz="3900" b="1" dirty="0"/>
              <a:t>= </a:t>
            </a:r>
            <a:r>
              <a:rPr lang="en-US" altLang="zh-CN" sz="3900" b="1" dirty="0"/>
              <a:t>- 20</a:t>
            </a:r>
          </a:p>
        </p:txBody>
      </p:sp>
      <p:sp>
        <p:nvSpPr>
          <p:cNvPr id="52244" name="Text Box 20"/>
          <p:cNvSpPr txBox="1">
            <a:spLocks noChangeArrowheads="1"/>
          </p:cNvSpPr>
          <p:nvPr/>
        </p:nvSpPr>
        <p:spPr bwMode="auto">
          <a:xfrm>
            <a:off x="1770823" y="4946659"/>
            <a:ext cx="466808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由式（</a:t>
            </a:r>
            <a:r>
              <a:rPr lang="en-US" altLang="zh-CN" sz="3900" b="1"/>
              <a:t>3</a:t>
            </a:r>
            <a:r>
              <a:rPr lang="zh-CN" altLang="en-US" sz="3900" b="1"/>
              <a:t>）得</a:t>
            </a:r>
          </a:p>
        </p:txBody>
      </p:sp>
      <p:sp>
        <p:nvSpPr>
          <p:cNvPr id="52245" name="Text Box 21"/>
          <p:cNvSpPr txBox="1">
            <a:spLocks noChangeArrowheads="1"/>
          </p:cNvSpPr>
          <p:nvPr/>
        </p:nvSpPr>
        <p:spPr bwMode="auto">
          <a:xfrm>
            <a:off x="2434743" y="7394811"/>
            <a:ext cx="8092612"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dirty="0"/>
              <a:t>∴     </a:t>
            </a:r>
            <a:r>
              <a:rPr lang="en-US" altLang="zh-CN" sz="3900" b="1" dirty="0" err="1">
                <a:solidFill>
                  <a:srgbClr val="FF0000"/>
                </a:solidFill>
              </a:rPr>
              <a:t>es</a:t>
            </a:r>
            <a:r>
              <a:rPr lang="en-US" altLang="zh-CN" sz="3900" b="1" dirty="0">
                <a:solidFill>
                  <a:srgbClr val="FF0000"/>
                </a:solidFill>
              </a:rPr>
              <a:t> </a:t>
            </a:r>
            <a:r>
              <a:rPr lang="en-US" altLang="zh-CN" sz="3900" b="1" dirty="0">
                <a:solidFill>
                  <a:srgbClr val="FF0000"/>
                </a:solidFill>
                <a:latin typeface="宋体" pitchFamily="2" charset="-122"/>
              </a:rPr>
              <a:t>≥ </a:t>
            </a:r>
            <a:r>
              <a:rPr lang="en-US" altLang="zh-CN" sz="3900" b="1" dirty="0">
                <a:solidFill>
                  <a:srgbClr val="FF0000"/>
                </a:solidFill>
              </a:rPr>
              <a:t>- 26</a:t>
            </a:r>
          </a:p>
        </p:txBody>
      </p:sp>
      <p:sp>
        <p:nvSpPr>
          <p:cNvPr id="52246" name="Text Box 22"/>
          <p:cNvSpPr txBox="1">
            <a:spLocks noChangeArrowheads="1"/>
          </p:cNvSpPr>
          <p:nvPr/>
        </p:nvSpPr>
        <p:spPr bwMode="auto">
          <a:xfrm>
            <a:off x="1707183" y="6178434"/>
            <a:ext cx="7731410" cy="1329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 </a:t>
            </a:r>
            <a:r>
              <a:rPr lang="zh-CN" altLang="en-US" sz="3900" b="1" dirty="0"/>
              <a:t>解得 </a:t>
            </a:r>
            <a:r>
              <a:rPr lang="en-US" altLang="zh-CN" sz="3900" b="1" dirty="0" err="1">
                <a:solidFill>
                  <a:srgbClr val="FF0000"/>
                </a:solidFill>
              </a:rPr>
              <a:t>es≥ES</a:t>
            </a:r>
            <a:r>
              <a:rPr lang="zh-CN" altLang="en-US" sz="3900" b="1" dirty="0">
                <a:solidFill>
                  <a:srgbClr val="FF0000"/>
                </a:solidFill>
              </a:rPr>
              <a:t>＋ </a:t>
            </a:r>
            <a:r>
              <a:rPr lang="en-US" altLang="zh-CN" sz="3900" b="1" i="1" dirty="0">
                <a:solidFill>
                  <a:srgbClr val="FF0000"/>
                </a:solidFill>
              </a:rPr>
              <a:t>T</a:t>
            </a:r>
            <a:r>
              <a:rPr lang="en-US" altLang="zh-CN" sz="3900" b="1" baseline="-30000" dirty="0">
                <a:solidFill>
                  <a:srgbClr val="FF0000"/>
                </a:solidFill>
              </a:rPr>
              <a:t>d </a:t>
            </a:r>
            <a:r>
              <a:rPr lang="zh-CN" altLang="en-US" sz="3900" b="1" dirty="0">
                <a:solidFill>
                  <a:srgbClr val="FF0000"/>
                </a:solidFill>
              </a:rPr>
              <a:t>－｜</a:t>
            </a:r>
            <a:r>
              <a:rPr lang="en-US" altLang="zh-CN" sz="3900" b="1" i="1" dirty="0" err="1">
                <a:solidFill>
                  <a:srgbClr val="FF0000"/>
                </a:solidFill>
              </a:rPr>
              <a:t>X</a:t>
            </a:r>
            <a:r>
              <a:rPr lang="en-US" altLang="zh-CN" sz="3900" b="1" baseline="-25000" dirty="0" err="1">
                <a:solidFill>
                  <a:srgbClr val="FF0000"/>
                </a:solidFill>
              </a:rPr>
              <a:t>max</a:t>
            </a:r>
            <a:r>
              <a:rPr lang="zh-CN" altLang="en-US" sz="3900" b="1" dirty="0">
                <a:solidFill>
                  <a:srgbClr val="FF0000"/>
                </a:solidFill>
              </a:rPr>
              <a:t>｜</a:t>
            </a:r>
          </a:p>
          <a:p>
            <a:pPr eaLnBrk="1" hangingPunct="1"/>
            <a:r>
              <a:rPr lang="zh-CN" altLang="en-US" sz="3900" b="1" dirty="0"/>
              <a:t>              </a:t>
            </a:r>
            <a:r>
              <a:rPr lang="en-US" altLang="zh-CN" sz="3900" b="1" dirty="0"/>
              <a:t>= 39 + 25 – 90 = -26</a:t>
            </a:r>
          </a:p>
        </p:txBody>
      </p:sp>
      <p:sp>
        <p:nvSpPr>
          <p:cNvPr id="52247" name="Text Box 23"/>
          <p:cNvSpPr txBox="1">
            <a:spLocks noChangeArrowheads="1"/>
          </p:cNvSpPr>
          <p:nvPr/>
        </p:nvSpPr>
        <p:spPr bwMode="auto">
          <a:xfrm>
            <a:off x="1770823" y="5567678"/>
            <a:ext cx="5901329"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a:t>ei = es - </a:t>
            </a:r>
            <a:r>
              <a:rPr lang="en-US" altLang="zh-CN" sz="3900" b="1" i="1"/>
              <a:t>T</a:t>
            </a:r>
            <a:r>
              <a:rPr lang="en-US" altLang="zh-CN" sz="3900" b="1" baseline="-30000"/>
              <a:t>d</a:t>
            </a:r>
            <a:r>
              <a:rPr lang="zh-CN" altLang="en-US" sz="3900" b="1"/>
              <a:t>代入式（</a:t>
            </a:r>
            <a:r>
              <a:rPr lang="en-US" altLang="zh-CN" sz="3900" b="1"/>
              <a:t>1</a:t>
            </a:r>
            <a:r>
              <a:rPr lang="zh-CN" altLang="en-US" sz="3900" b="1"/>
              <a:t>）</a:t>
            </a:r>
          </a:p>
        </p:txBody>
      </p:sp>
      <p:sp>
        <p:nvSpPr>
          <p:cNvPr id="52249" name="Text Box 25"/>
          <p:cNvSpPr txBox="1">
            <a:spLocks noChangeArrowheads="1"/>
          </p:cNvSpPr>
          <p:nvPr/>
        </p:nvSpPr>
        <p:spPr bwMode="auto">
          <a:xfrm>
            <a:off x="1720943" y="8118802"/>
            <a:ext cx="7363330"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即轴的基本偏差应满足：</a:t>
            </a:r>
          </a:p>
        </p:txBody>
      </p:sp>
      <p:sp>
        <p:nvSpPr>
          <p:cNvPr id="52250" name="Text Box 26"/>
          <p:cNvSpPr txBox="1">
            <a:spLocks noChangeArrowheads="1"/>
          </p:cNvSpPr>
          <p:nvPr/>
        </p:nvSpPr>
        <p:spPr bwMode="auto">
          <a:xfrm>
            <a:off x="7701391" y="8051618"/>
            <a:ext cx="3091704" cy="72542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a:solidFill>
                  <a:srgbClr val="FF0000"/>
                </a:solidFill>
              </a:rPr>
              <a:t>-26≤es≤-20</a:t>
            </a:r>
          </a:p>
        </p:txBody>
      </p:sp>
      <p:sp>
        <p:nvSpPr>
          <p:cNvPr id="52251" name="Rectangle 27"/>
          <p:cNvSpPr>
            <a:spLocks noChangeArrowheads="1"/>
          </p:cNvSpPr>
          <p:nvPr/>
        </p:nvSpPr>
        <p:spPr bwMode="auto">
          <a:xfrm>
            <a:off x="5274468" y="4318795"/>
            <a:ext cx="5708687"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spcBef>
                <a:spcPct val="50000"/>
              </a:spcBef>
            </a:pPr>
            <a:r>
              <a:rPr lang="zh-CN" altLang="en-US" sz="3900" b="1"/>
              <a:t>（为什么不计算</a:t>
            </a:r>
            <a:r>
              <a:rPr lang="en-US" altLang="zh-CN" sz="3900" b="1"/>
              <a:t>ei?</a:t>
            </a:r>
            <a:r>
              <a:rPr lang="zh-CN" altLang="en-US" sz="3900" b="1"/>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28"/>
                                        </p:tgtEl>
                                        <p:attrNameLst>
                                          <p:attrName>style.visibility</p:attrName>
                                        </p:attrNameLst>
                                      </p:cBhvr>
                                      <p:to>
                                        <p:strVal val="visible"/>
                                      </p:to>
                                    </p:set>
                                    <p:animEffect transition="in" filter="wipe(left)">
                                      <p:cBhvr>
                                        <p:cTn id="7" dur="300"/>
                                        <p:tgtEl>
                                          <p:spTgt spid="522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29"/>
                                        </p:tgtEl>
                                        <p:attrNameLst>
                                          <p:attrName>style.visibility</p:attrName>
                                        </p:attrNameLst>
                                      </p:cBhvr>
                                      <p:to>
                                        <p:strVal val="visible"/>
                                      </p:to>
                                    </p:set>
                                    <p:animEffect transition="in" filter="wipe(left)">
                                      <p:cBhvr>
                                        <p:cTn id="12" dur="500"/>
                                        <p:tgtEl>
                                          <p:spTgt spid="522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2230"/>
                                        </p:tgtEl>
                                        <p:attrNameLst>
                                          <p:attrName>style.visibility</p:attrName>
                                        </p:attrNameLst>
                                      </p:cBhvr>
                                      <p:to>
                                        <p:strVal val="visible"/>
                                      </p:to>
                                    </p:set>
                                    <p:animEffect transition="in" filter="wipe(left)">
                                      <p:cBhvr>
                                        <p:cTn id="17" dur="300"/>
                                        <p:tgtEl>
                                          <p:spTgt spid="522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2237"/>
                                        </p:tgtEl>
                                        <p:attrNameLst>
                                          <p:attrName>style.visibility</p:attrName>
                                        </p:attrNameLst>
                                      </p:cBhvr>
                                      <p:to>
                                        <p:strVal val="visible"/>
                                      </p:to>
                                    </p:set>
                                    <p:animEffect transition="in" filter="wipe(left)">
                                      <p:cBhvr>
                                        <p:cTn id="22" dur="300"/>
                                        <p:tgtEl>
                                          <p:spTgt spid="5223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2235"/>
                                        </p:tgtEl>
                                        <p:attrNameLst>
                                          <p:attrName>style.visibility</p:attrName>
                                        </p:attrNameLst>
                                      </p:cBhvr>
                                      <p:to>
                                        <p:strVal val="visible"/>
                                      </p:to>
                                    </p:set>
                                    <p:animEffect transition="in" filter="wipe(left)">
                                      <p:cBhvr>
                                        <p:cTn id="27" dur="300"/>
                                        <p:tgtEl>
                                          <p:spTgt spid="5223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2234"/>
                                        </p:tgtEl>
                                        <p:attrNameLst>
                                          <p:attrName>style.visibility</p:attrName>
                                        </p:attrNameLst>
                                      </p:cBhvr>
                                      <p:to>
                                        <p:strVal val="visible"/>
                                      </p:to>
                                    </p:set>
                                    <p:animEffect transition="in" filter="wipe(left)">
                                      <p:cBhvr>
                                        <p:cTn id="32" dur="300"/>
                                        <p:tgtEl>
                                          <p:spTgt spid="522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2231"/>
                                        </p:tgtEl>
                                        <p:attrNameLst>
                                          <p:attrName>style.visibility</p:attrName>
                                        </p:attrNameLst>
                                      </p:cBhvr>
                                      <p:to>
                                        <p:strVal val="visible"/>
                                      </p:to>
                                    </p:set>
                                    <p:animEffect transition="in" filter="wipe(left)">
                                      <p:cBhvr>
                                        <p:cTn id="37" dur="300"/>
                                        <p:tgtEl>
                                          <p:spTgt spid="5223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2238"/>
                                        </p:tgtEl>
                                        <p:attrNameLst>
                                          <p:attrName>style.visibility</p:attrName>
                                        </p:attrNameLst>
                                      </p:cBhvr>
                                      <p:to>
                                        <p:strVal val="visible"/>
                                      </p:to>
                                    </p:set>
                                    <p:animEffect transition="in" filter="wipe(left)">
                                      <p:cBhvr>
                                        <p:cTn id="42" dur="300"/>
                                        <p:tgtEl>
                                          <p:spTgt spid="5223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2236"/>
                                        </p:tgtEl>
                                        <p:attrNameLst>
                                          <p:attrName>style.visibility</p:attrName>
                                        </p:attrNameLst>
                                      </p:cBhvr>
                                      <p:to>
                                        <p:strVal val="visible"/>
                                      </p:to>
                                    </p:set>
                                    <p:animEffect transition="in" filter="wipe(left)">
                                      <p:cBhvr>
                                        <p:cTn id="47" dur="300"/>
                                        <p:tgtEl>
                                          <p:spTgt spid="5223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2233"/>
                                        </p:tgtEl>
                                        <p:attrNameLst>
                                          <p:attrName>style.visibility</p:attrName>
                                        </p:attrNameLst>
                                      </p:cBhvr>
                                      <p:to>
                                        <p:strVal val="visible"/>
                                      </p:to>
                                    </p:set>
                                    <p:animEffect transition="in" filter="wipe(left)">
                                      <p:cBhvr>
                                        <p:cTn id="52" dur="300"/>
                                        <p:tgtEl>
                                          <p:spTgt spid="5223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52232"/>
                                        </p:tgtEl>
                                        <p:attrNameLst>
                                          <p:attrName>style.visibility</p:attrName>
                                        </p:attrNameLst>
                                      </p:cBhvr>
                                      <p:to>
                                        <p:strVal val="visible"/>
                                      </p:to>
                                    </p:set>
                                    <p:animEffect transition="in" filter="wipe(left)">
                                      <p:cBhvr>
                                        <p:cTn id="57" dur="300"/>
                                        <p:tgtEl>
                                          <p:spTgt spid="5223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52239"/>
                                        </p:tgtEl>
                                        <p:attrNameLst>
                                          <p:attrName>style.visibility</p:attrName>
                                        </p:attrNameLst>
                                      </p:cBhvr>
                                      <p:to>
                                        <p:strVal val="visible"/>
                                      </p:to>
                                    </p:set>
                                    <p:animEffect transition="in" filter="wipe(left)">
                                      <p:cBhvr>
                                        <p:cTn id="62" dur="300"/>
                                        <p:tgtEl>
                                          <p:spTgt spid="5223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52240"/>
                                        </p:tgtEl>
                                        <p:attrNameLst>
                                          <p:attrName>style.visibility</p:attrName>
                                        </p:attrNameLst>
                                      </p:cBhvr>
                                      <p:to>
                                        <p:strVal val="visible"/>
                                      </p:to>
                                    </p:set>
                                    <p:animEffect transition="in" filter="wipe(left)">
                                      <p:cBhvr>
                                        <p:cTn id="67" dur="300"/>
                                        <p:tgtEl>
                                          <p:spTgt spid="5224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52241"/>
                                        </p:tgtEl>
                                        <p:attrNameLst>
                                          <p:attrName>style.visibility</p:attrName>
                                        </p:attrNameLst>
                                      </p:cBhvr>
                                      <p:to>
                                        <p:strVal val="visible"/>
                                      </p:to>
                                    </p:set>
                                    <p:animEffect transition="in" filter="wipe(left)">
                                      <p:cBhvr>
                                        <p:cTn id="72" dur="300"/>
                                        <p:tgtEl>
                                          <p:spTgt spid="5224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iterate type="wd">
                                    <p:tmPct val="100000"/>
                                  </p:iterate>
                                  <p:childTnLst>
                                    <p:set>
                                      <p:cBhvr>
                                        <p:cTn id="76" dur="1" fill="hold">
                                          <p:stCondLst>
                                            <p:cond delay="0"/>
                                          </p:stCondLst>
                                        </p:cTn>
                                        <p:tgtEl>
                                          <p:spTgt spid="52243"/>
                                        </p:tgtEl>
                                        <p:attrNameLst>
                                          <p:attrName>style.visibility</p:attrName>
                                        </p:attrNameLst>
                                      </p:cBhvr>
                                      <p:to>
                                        <p:strVal val="visible"/>
                                      </p:to>
                                    </p:set>
                                    <p:animEffect transition="in" filter="wipe(left)">
                                      <p:cBhvr>
                                        <p:cTn id="77" dur="300"/>
                                        <p:tgtEl>
                                          <p:spTgt spid="52243"/>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52242"/>
                                        </p:tgtEl>
                                        <p:attrNameLst>
                                          <p:attrName>style.visibility</p:attrName>
                                        </p:attrNameLst>
                                      </p:cBhvr>
                                      <p:to>
                                        <p:strVal val="visible"/>
                                      </p:to>
                                    </p:set>
                                    <p:animEffect transition="in" filter="wipe(left)">
                                      <p:cBhvr>
                                        <p:cTn id="82" dur="300"/>
                                        <p:tgtEl>
                                          <p:spTgt spid="52242"/>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iterate type="wd">
                                    <p:tmPct val="100000"/>
                                  </p:iterate>
                                  <p:childTnLst>
                                    <p:set>
                                      <p:cBhvr>
                                        <p:cTn id="86" dur="1" fill="hold">
                                          <p:stCondLst>
                                            <p:cond delay="0"/>
                                          </p:stCondLst>
                                        </p:cTn>
                                        <p:tgtEl>
                                          <p:spTgt spid="52251"/>
                                        </p:tgtEl>
                                        <p:attrNameLst>
                                          <p:attrName>style.visibility</p:attrName>
                                        </p:attrNameLst>
                                      </p:cBhvr>
                                      <p:to>
                                        <p:strVal val="visible"/>
                                      </p:to>
                                    </p:set>
                                    <p:animEffect transition="in" filter="wipe(left)">
                                      <p:cBhvr>
                                        <p:cTn id="87" dur="300"/>
                                        <p:tgtEl>
                                          <p:spTgt spid="52251"/>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iterate type="wd">
                                    <p:tmPct val="100000"/>
                                  </p:iterate>
                                  <p:childTnLst>
                                    <p:set>
                                      <p:cBhvr>
                                        <p:cTn id="91" dur="1" fill="hold">
                                          <p:stCondLst>
                                            <p:cond delay="0"/>
                                          </p:stCondLst>
                                        </p:cTn>
                                        <p:tgtEl>
                                          <p:spTgt spid="52244"/>
                                        </p:tgtEl>
                                        <p:attrNameLst>
                                          <p:attrName>style.visibility</p:attrName>
                                        </p:attrNameLst>
                                      </p:cBhvr>
                                      <p:to>
                                        <p:strVal val="visible"/>
                                      </p:to>
                                    </p:set>
                                    <p:animEffect transition="in" filter="wipe(left)">
                                      <p:cBhvr>
                                        <p:cTn id="92" dur="300"/>
                                        <p:tgtEl>
                                          <p:spTgt spid="52244"/>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iterate type="wd">
                                    <p:tmPct val="100000"/>
                                  </p:iterate>
                                  <p:childTnLst>
                                    <p:set>
                                      <p:cBhvr>
                                        <p:cTn id="96" dur="1" fill="hold">
                                          <p:stCondLst>
                                            <p:cond delay="0"/>
                                          </p:stCondLst>
                                        </p:cTn>
                                        <p:tgtEl>
                                          <p:spTgt spid="52247"/>
                                        </p:tgtEl>
                                        <p:attrNameLst>
                                          <p:attrName>style.visibility</p:attrName>
                                        </p:attrNameLst>
                                      </p:cBhvr>
                                      <p:to>
                                        <p:strVal val="visible"/>
                                      </p:to>
                                    </p:set>
                                    <p:animEffect transition="in" filter="wipe(left)">
                                      <p:cBhvr>
                                        <p:cTn id="97" dur="300"/>
                                        <p:tgtEl>
                                          <p:spTgt spid="5224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iterate type="wd">
                                    <p:tmPct val="100000"/>
                                  </p:iterate>
                                  <p:childTnLst>
                                    <p:set>
                                      <p:cBhvr>
                                        <p:cTn id="101" dur="1" fill="hold">
                                          <p:stCondLst>
                                            <p:cond delay="0"/>
                                          </p:stCondLst>
                                        </p:cTn>
                                        <p:tgtEl>
                                          <p:spTgt spid="52246"/>
                                        </p:tgtEl>
                                        <p:attrNameLst>
                                          <p:attrName>style.visibility</p:attrName>
                                        </p:attrNameLst>
                                      </p:cBhvr>
                                      <p:to>
                                        <p:strVal val="visible"/>
                                      </p:to>
                                    </p:set>
                                    <p:animEffect transition="in" filter="wipe(left)">
                                      <p:cBhvr>
                                        <p:cTn id="102" dur="300"/>
                                        <p:tgtEl>
                                          <p:spTgt spid="52246"/>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iterate type="wd">
                                    <p:tmPct val="100000"/>
                                  </p:iterate>
                                  <p:childTnLst>
                                    <p:set>
                                      <p:cBhvr>
                                        <p:cTn id="106" dur="1" fill="hold">
                                          <p:stCondLst>
                                            <p:cond delay="0"/>
                                          </p:stCondLst>
                                        </p:cTn>
                                        <p:tgtEl>
                                          <p:spTgt spid="52245"/>
                                        </p:tgtEl>
                                        <p:attrNameLst>
                                          <p:attrName>style.visibility</p:attrName>
                                        </p:attrNameLst>
                                      </p:cBhvr>
                                      <p:to>
                                        <p:strVal val="visible"/>
                                      </p:to>
                                    </p:set>
                                    <p:animEffect transition="in" filter="wipe(left)">
                                      <p:cBhvr>
                                        <p:cTn id="107" dur="300"/>
                                        <p:tgtEl>
                                          <p:spTgt spid="52245"/>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grpId="0" nodeType="clickEffect">
                                  <p:stCondLst>
                                    <p:cond delay="0"/>
                                  </p:stCondLst>
                                  <p:iterate type="wd">
                                    <p:tmPct val="100000"/>
                                  </p:iterate>
                                  <p:childTnLst>
                                    <p:set>
                                      <p:cBhvr>
                                        <p:cTn id="111" dur="1" fill="hold">
                                          <p:stCondLst>
                                            <p:cond delay="0"/>
                                          </p:stCondLst>
                                        </p:cTn>
                                        <p:tgtEl>
                                          <p:spTgt spid="52249"/>
                                        </p:tgtEl>
                                        <p:attrNameLst>
                                          <p:attrName>style.visibility</p:attrName>
                                        </p:attrNameLst>
                                      </p:cBhvr>
                                      <p:to>
                                        <p:strVal val="visible"/>
                                      </p:to>
                                    </p:set>
                                    <p:animEffect transition="in" filter="wipe(left)">
                                      <p:cBhvr>
                                        <p:cTn id="112" dur="300"/>
                                        <p:tgtEl>
                                          <p:spTgt spid="52249"/>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8" fill="hold" grpId="0" nodeType="clickEffect">
                                  <p:stCondLst>
                                    <p:cond delay="0"/>
                                  </p:stCondLst>
                                  <p:iterate type="wd">
                                    <p:tmPct val="100000"/>
                                  </p:iterate>
                                  <p:childTnLst>
                                    <p:set>
                                      <p:cBhvr>
                                        <p:cTn id="116" dur="1" fill="hold">
                                          <p:stCondLst>
                                            <p:cond delay="0"/>
                                          </p:stCondLst>
                                        </p:cTn>
                                        <p:tgtEl>
                                          <p:spTgt spid="52250"/>
                                        </p:tgtEl>
                                        <p:attrNameLst>
                                          <p:attrName>style.visibility</p:attrName>
                                        </p:attrNameLst>
                                      </p:cBhvr>
                                      <p:to>
                                        <p:strVal val="visible"/>
                                      </p:to>
                                    </p:set>
                                    <p:animEffect transition="in" filter="wipe(left)">
                                      <p:cBhvr>
                                        <p:cTn id="117" dur="300"/>
                                        <p:tgtEl>
                                          <p:spTgt spid="52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utoUpdateAnimBg="0"/>
      <p:bldP spid="52229" grpId="0" animBg="1"/>
      <p:bldP spid="52230" grpId="0" autoUpdateAnimBg="0"/>
      <p:bldP spid="52231" grpId="0" autoUpdateAnimBg="0"/>
      <p:bldP spid="52232" grpId="0" autoUpdateAnimBg="0"/>
      <p:bldP spid="52233" grpId="0" autoUpdateAnimBg="0"/>
      <p:bldP spid="52234" grpId="0" autoUpdateAnimBg="0"/>
      <p:bldP spid="52235" grpId="0" autoUpdateAnimBg="0"/>
      <p:bldP spid="52236" grpId="0" autoUpdateAnimBg="0"/>
      <p:bldP spid="52237" grpId="0" autoUpdateAnimBg="0"/>
      <p:bldP spid="52238" grpId="0" autoUpdateAnimBg="0"/>
      <p:bldP spid="52239" grpId="0" autoUpdateAnimBg="0"/>
      <p:bldP spid="52240" grpId="0" autoUpdateAnimBg="0"/>
      <p:bldP spid="52241" grpId="0" autoUpdateAnimBg="0"/>
      <p:bldP spid="52242" grpId="0" autoUpdateAnimBg="0"/>
      <p:bldP spid="52243" grpId="0" autoUpdateAnimBg="0"/>
      <p:bldP spid="52244" grpId="0" autoUpdateAnimBg="0"/>
      <p:bldP spid="52245" grpId="0" autoUpdateAnimBg="0"/>
      <p:bldP spid="52246" grpId="0" autoUpdateAnimBg="0"/>
      <p:bldP spid="52247" grpId="0" autoUpdateAnimBg="0"/>
      <p:bldP spid="52249" grpId="0" autoUpdateAnimBg="0"/>
      <p:bldP spid="52250" grpId="0" animBg="1" autoUpdateAnimBg="0"/>
      <p:bldP spid="52251"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FE84B02-9AE1-4B7B-917A-E58210034467}" type="slidenum">
              <a:rPr lang="en-US" altLang="zh-CN" sz="2800">
                <a:solidFill>
                  <a:srgbClr val="0000FF"/>
                </a:solidFill>
              </a:rPr>
              <a:pPr eaLnBrk="1" hangingPunct="1"/>
              <a:t>22</a:t>
            </a:fld>
            <a:endParaRPr lang="en-US" altLang="zh-CN" sz="2800">
              <a:solidFill>
                <a:srgbClr val="0000FF"/>
              </a:solidFill>
            </a:endParaRPr>
          </a:p>
        </p:txBody>
      </p:sp>
      <mc:AlternateContent xmlns:mc="http://schemas.openxmlformats.org/markup-compatibility/2006">
        <mc:Choice xmlns:a14="http://schemas.microsoft.com/office/drawing/2010/main" Requires="a14">
          <p:sp>
            <p:nvSpPr>
              <p:cNvPr id="17416" name="Text Box 8"/>
              <p:cNvSpPr txBox="1">
                <a:spLocks noChangeArrowheads="1"/>
              </p:cNvSpPr>
              <p:nvPr/>
            </p:nvSpPr>
            <p:spPr bwMode="auto">
              <a:xfrm>
                <a:off x="1350592" y="849528"/>
                <a:ext cx="4730007" cy="105212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根据</a:t>
                </a:r>
                <a:r>
                  <a:rPr lang="en-US" altLang="zh-CN" b="1" i="1" dirty="0" smtClean="0">
                    <a:solidFill>
                      <a:srgbClr val="FF0000"/>
                    </a:solidFill>
                  </a:rPr>
                  <a:t>D=</a:t>
                </a:r>
                <a14:m>
                  <m:oMath xmlns:m="http://schemas.openxmlformats.org/officeDocument/2006/math">
                    <m:r>
                      <a:rPr lang="en-US" altLang="zh-CN" b="1" i="1" smtClean="0">
                        <a:solidFill>
                          <a:srgbClr val="FF0000"/>
                        </a:solidFill>
                        <a:latin typeface="Cambria Math"/>
                        <a:ea typeface="Cambria Math"/>
                      </a:rPr>
                      <m:t>∅</m:t>
                    </m:r>
                  </m:oMath>
                </a14:m>
                <a:r>
                  <a:rPr lang="en-US" altLang="zh-CN" b="1" dirty="0" smtClean="0">
                    <a:solidFill>
                      <a:srgbClr val="FF0000"/>
                    </a:solidFill>
                    <a:cs typeface="Times New Roman" pitchFamily="18" charset="0"/>
                  </a:rPr>
                  <a:t>40</a:t>
                </a:r>
                <a:r>
                  <a:rPr lang="zh-CN" altLang="en-US" b="1" dirty="0"/>
                  <a:t>和 </a:t>
                </a:r>
                <a:r>
                  <a:rPr lang="en-US" altLang="zh-CN" b="1" dirty="0">
                    <a:solidFill>
                      <a:srgbClr val="FF0000"/>
                    </a:solidFill>
                  </a:rPr>
                  <a:t>-26≤es≤-20</a:t>
                </a:r>
              </a:p>
              <a:p>
                <a:pPr eaLnBrk="1" hangingPunct="1">
                  <a:spcBef>
                    <a:spcPct val="50000"/>
                  </a:spcBef>
                </a:pPr>
                <a:r>
                  <a:rPr lang="zh-CN" altLang="en-US" b="1" dirty="0"/>
                  <a:t>查表</a:t>
                </a:r>
                <a:r>
                  <a:rPr lang="en-US" altLang="zh-CN" b="1" dirty="0"/>
                  <a:t>3.4</a:t>
                </a:r>
                <a:r>
                  <a:rPr lang="zh-CN" altLang="en-US" b="1" dirty="0"/>
                  <a:t>得</a:t>
                </a:r>
              </a:p>
            </p:txBody>
          </p:sp>
        </mc:Choice>
        <mc:Fallback>
          <p:sp>
            <p:nvSpPr>
              <p:cNvPr id="17416" name="Text Box 8"/>
              <p:cNvSpPr txBox="1">
                <a:spLocks noRot="1" noChangeAspect="1" noMove="1" noResize="1" noEditPoints="1" noAdjustHandles="1" noChangeArrowheads="1" noChangeShapeType="1" noTextEdit="1"/>
              </p:cNvSpPr>
              <p:nvPr/>
            </p:nvSpPr>
            <p:spPr bwMode="auto">
              <a:xfrm>
                <a:off x="1350592" y="849528"/>
                <a:ext cx="4730007" cy="1052127"/>
              </a:xfrm>
              <a:prstGeom prst="rect">
                <a:avLst/>
              </a:prstGeom>
              <a:blipFill rotWithShape="1">
                <a:blip r:embed="rId2"/>
                <a:stretch>
                  <a:fillRect l="-1290" t="-4624" b="-1098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7417" name="Text Box 9"/>
          <p:cNvSpPr txBox="1">
            <a:spLocks noChangeArrowheads="1"/>
          </p:cNvSpPr>
          <p:nvPr/>
        </p:nvSpPr>
        <p:spPr bwMode="auto">
          <a:xfrm>
            <a:off x="1261152" y="2626909"/>
            <a:ext cx="5447248" cy="1150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latin typeface="宋体" pitchFamily="2" charset="-122"/>
              </a:rPr>
              <a:t>(4) </a:t>
            </a:r>
            <a:r>
              <a:rPr lang="zh-CN" altLang="en-US" b="1" dirty="0">
                <a:solidFill>
                  <a:srgbClr val="FF0000"/>
                </a:solidFill>
                <a:latin typeface="宋体" pitchFamily="2" charset="-122"/>
              </a:rPr>
              <a:t>确定孔、轴公差带代号</a:t>
            </a:r>
          </a:p>
          <a:p>
            <a:pPr eaLnBrk="1" hangingPunct="1">
              <a:lnSpc>
                <a:spcPct val="150000"/>
              </a:lnSpc>
            </a:pPr>
            <a:r>
              <a:rPr lang="zh-CN" altLang="en-US" b="1" dirty="0">
                <a:solidFill>
                  <a:srgbClr val="FF0000"/>
                </a:solidFill>
                <a:latin typeface="宋体" pitchFamily="2" charset="-122"/>
              </a:rPr>
              <a:t>    和配合代号  </a:t>
            </a:r>
          </a:p>
        </p:txBody>
      </p:sp>
      <p:sp>
        <p:nvSpPr>
          <p:cNvPr id="17418" name="Text Box 10"/>
          <p:cNvSpPr txBox="1">
            <a:spLocks noChangeArrowheads="1"/>
          </p:cNvSpPr>
          <p:nvPr/>
        </p:nvSpPr>
        <p:spPr bwMode="auto">
          <a:xfrm>
            <a:off x="1517433" y="3825300"/>
            <a:ext cx="183868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孔：</a:t>
            </a:r>
            <a:r>
              <a:rPr lang="en-US" altLang="zh-CN" b="1"/>
              <a:t>H8,</a:t>
            </a:r>
            <a:endParaRPr lang="en-US" altLang="zh-CN" sz="3900" b="1"/>
          </a:p>
        </p:txBody>
      </p:sp>
      <p:grpSp>
        <p:nvGrpSpPr>
          <p:cNvPr id="17426" name="Group 18"/>
          <p:cNvGrpSpPr>
            <a:grpSpLocks/>
          </p:cNvGrpSpPr>
          <p:nvPr/>
        </p:nvGrpSpPr>
        <p:grpSpPr bwMode="auto">
          <a:xfrm>
            <a:off x="6623624" y="482446"/>
            <a:ext cx="5153258" cy="4893229"/>
            <a:chOff x="2981" y="1749"/>
            <a:chExt cx="2510" cy="2616"/>
          </a:xfrm>
        </p:grpSpPr>
        <p:pic>
          <p:nvPicPr>
            <p:cNvPr id="23569"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1" y="1749"/>
              <a:ext cx="2510" cy="2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70" name="Text Box 17"/>
            <p:cNvSpPr txBox="1">
              <a:spLocks noChangeArrowheads="1"/>
            </p:cNvSpPr>
            <p:nvPr/>
          </p:nvSpPr>
          <p:spPr bwMode="auto">
            <a:xfrm>
              <a:off x="4329" y="4098"/>
              <a:ext cx="903"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500" dirty="0">
                  <a:latin typeface="宋体" pitchFamily="2" charset="-122"/>
                </a:rPr>
                <a:t>图</a:t>
              </a:r>
              <a:r>
                <a:rPr lang="en-US" altLang="zh-CN" sz="2500" dirty="0">
                  <a:latin typeface="宋体" pitchFamily="2" charset="-122"/>
                </a:rPr>
                <a:t>3.20</a:t>
              </a:r>
            </a:p>
          </p:txBody>
        </p:sp>
      </p:grpSp>
      <mc:AlternateContent xmlns:mc="http://schemas.openxmlformats.org/markup-compatibility/2006">
        <mc:Choice xmlns:a14="http://schemas.microsoft.com/office/drawing/2010/main" Requires="a14">
          <p:sp>
            <p:nvSpPr>
              <p:cNvPr id="17429" name="Text Box 21"/>
              <p:cNvSpPr txBox="1">
                <a:spLocks noChangeArrowheads="1"/>
              </p:cNvSpPr>
              <p:nvPr/>
            </p:nvSpPr>
            <p:spPr bwMode="auto">
              <a:xfrm>
                <a:off x="1381552" y="4370351"/>
                <a:ext cx="4699047" cy="4981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配合代号</a:t>
                </a:r>
                <a:r>
                  <a:rPr lang="en-US" altLang="zh-CN" b="1" dirty="0">
                    <a:latin typeface="宋体" pitchFamily="2" charset="-122"/>
                  </a:rPr>
                  <a:t>:</a:t>
                </a:r>
                <a14:m>
                  <m:oMath xmlns:m="http://schemas.openxmlformats.org/officeDocument/2006/math">
                    <m:r>
                      <a:rPr lang="en-US" altLang="zh-CN" b="1" i="1" dirty="0" smtClean="0">
                        <a:latin typeface="Cambria Math"/>
                        <a:ea typeface="Cambria Math"/>
                      </a:rPr>
                      <m:t>∅</m:t>
                    </m:r>
                  </m:oMath>
                </a14:m>
                <a:r>
                  <a:rPr lang="en-US" altLang="zh-CN" b="1" dirty="0" smtClean="0"/>
                  <a:t>40H8/f 7 </a:t>
                </a:r>
                <a:endParaRPr lang="en-US" altLang="zh-CN" b="1" dirty="0">
                  <a:latin typeface="宋体" pitchFamily="2" charset="-122"/>
                </a:endParaRPr>
              </a:p>
            </p:txBody>
          </p:sp>
        </mc:Choice>
        <mc:Fallback>
          <p:sp>
            <p:nvSpPr>
              <p:cNvPr id="17429" name="Text Box 21"/>
              <p:cNvSpPr txBox="1">
                <a:spLocks noRot="1" noChangeAspect="1" noMove="1" noResize="1" noEditPoints="1" noAdjustHandles="1" noChangeArrowheads="1" noChangeShapeType="1" noTextEdit="1"/>
              </p:cNvSpPr>
              <p:nvPr/>
            </p:nvSpPr>
            <p:spPr bwMode="auto">
              <a:xfrm>
                <a:off x="1381552" y="4370351"/>
                <a:ext cx="4699047" cy="498130"/>
              </a:xfrm>
              <a:prstGeom prst="rect">
                <a:avLst/>
              </a:prstGeom>
              <a:blipFill rotWithShape="1">
                <a:blip r:embed="rId4"/>
                <a:stretch>
                  <a:fillRect l="-1299" t="-9756" b="-243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7432" name="Text Box 24"/>
          <p:cNvSpPr txBox="1">
            <a:spLocks noChangeArrowheads="1"/>
          </p:cNvSpPr>
          <p:nvPr/>
        </p:nvSpPr>
        <p:spPr bwMode="auto">
          <a:xfrm>
            <a:off x="1331673" y="2088146"/>
            <a:ext cx="603376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轴的基本偏差代号为</a:t>
            </a:r>
            <a:r>
              <a:rPr lang="en-US" altLang="zh-CN" b="1" dirty="0">
                <a:solidFill>
                  <a:srgbClr val="FF0000"/>
                </a:solidFill>
              </a:rPr>
              <a:t>f (</a:t>
            </a:r>
            <a:r>
              <a:rPr lang="en-US" altLang="zh-CN" b="1" dirty="0" err="1">
                <a:solidFill>
                  <a:srgbClr val="FF0000"/>
                </a:solidFill>
              </a:rPr>
              <a:t>es</a:t>
            </a:r>
            <a:r>
              <a:rPr lang="en-US" altLang="zh-CN" b="1" dirty="0">
                <a:solidFill>
                  <a:srgbClr val="FF0000"/>
                </a:solidFill>
              </a:rPr>
              <a:t>= -2</a:t>
            </a:r>
            <a:r>
              <a:rPr lang="en-US" altLang="zh-CN" b="1" dirty="0"/>
              <a:t> </a:t>
            </a:r>
            <a:r>
              <a:rPr lang="en-US" altLang="zh-CN" b="1" dirty="0">
                <a:solidFill>
                  <a:srgbClr val="FF0000"/>
                </a:solidFill>
              </a:rPr>
              <a:t>5μm)</a:t>
            </a:r>
            <a:r>
              <a:rPr lang="zh-CN" altLang="en-US" b="1" dirty="0">
                <a:solidFill>
                  <a:srgbClr val="FF0000"/>
                </a:solidFill>
              </a:rPr>
              <a:t>。</a:t>
            </a:r>
          </a:p>
        </p:txBody>
      </p:sp>
      <p:sp>
        <p:nvSpPr>
          <p:cNvPr id="17434" name="Text Box 26"/>
          <p:cNvSpPr txBox="1">
            <a:spLocks noChangeArrowheads="1"/>
          </p:cNvSpPr>
          <p:nvPr/>
        </p:nvSpPr>
        <p:spPr bwMode="auto">
          <a:xfrm>
            <a:off x="3173795" y="3886888"/>
            <a:ext cx="294120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轴：</a:t>
            </a:r>
            <a:r>
              <a:rPr lang="en-US" altLang="zh-CN" b="1" dirty="0" smtClean="0"/>
              <a:t>f 7</a:t>
            </a:r>
            <a:r>
              <a:rPr lang="zh-CN" altLang="en-US" dirty="0"/>
              <a:t>。</a:t>
            </a:r>
            <a:endParaRPr lang="zh-CN" altLang="en-US" sz="3900" b="1" dirty="0"/>
          </a:p>
        </p:txBody>
      </p:sp>
      <p:sp>
        <p:nvSpPr>
          <p:cNvPr id="17444" name="Text Box 36"/>
          <p:cNvSpPr txBox="1">
            <a:spLocks noChangeArrowheads="1"/>
          </p:cNvSpPr>
          <p:nvPr/>
        </p:nvSpPr>
        <p:spPr bwMode="auto">
          <a:xfrm>
            <a:off x="1393593" y="4958865"/>
            <a:ext cx="478332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(5)  </a:t>
            </a:r>
            <a:r>
              <a:rPr lang="zh-CN" altLang="en-US" b="1"/>
              <a:t>公差带图</a:t>
            </a:r>
          </a:p>
        </p:txBody>
      </p:sp>
      <p:grpSp>
        <p:nvGrpSpPr>
          <p:cNvPr id="17448" name="Group 40"/>
          <p:cNvGrpSpPr>
            <a:grpSpLocks/>
          </p:cNvGrpSpPr>
          <p:nvPr/>
        </p:nvGrpSpPr>
        <p:grpSpPr bwMode="auto">
          <a:xfrm>
            <a:off x="1111122" y="5368485"/>
            <a:ext cx="9429053" cy="3407910"/>
            <a:chOff x="778" y="3246"/>
            <a:chExt cx="5482" cy="1992"/>
          </a:xfrm>
        </p:grpSpPr>
        <p:pic>
          <p:nvPicPr>
            <p:cNvPr id="23566" name="Picture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 y="3246"/>
              <a:ext cx="5482" cy="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67" name="Rectangle 38"/>
            <p:cNvSpPr>
              <a:spLocks noChangeArrowheads="1"/>
            </p:cNvSpPr>
            <p:nvPr/>
          </p:nvSpPr>
          <p:spPr bwMode="auto">
            <a:xfrm>
              <a:off x="780" y="3564"/>
              <a:ext cx="564" cy="38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zh-CN" altLang="en-US" sz="1700"/>
                <a:t>公称</a:t>
              </a:r>
            </a:p>
            <a:p>
              <a:pPr algn="r"/>
              <a:r>
                <a:rPr lang="zh-CN" altLang="en-US" sz="1700"/>
                <a:t>尺寸</a:t>
              </a:r>
            </a:p>
            <a:p>
              <a:pPr algn="r"/>
              <a:r>
                <a:rPr lang="en-US" altLang="zh-CN" sz="1700"/>
                <a:t>/mm</a:t>
              </a:r>
            </a:p>
          </p:txBody>
        </p:sp>
        <p:sp>
          <p:nvSpPr>
            <p:cNvPr id="23568" name="Line 39"/>
            <p:cNvSpPr>
              <a:spLocks noChangeShapeType="1"/>
            </p:cNvSpPr>
            <p:nvPr/>
          </p:nvSpPr>
          <p:spPr bwMode="auto">
            <a:xfrm>
              <a:off x="972" y="3576"/>
              <a:ext cx="0" cy="46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449" name="Line 41"/>
          <p:cNvSpPr>
            <a:spLocks noChangeShapeType="1"/>
          </p:cNvSpPr>
          <p:nvPr/>
        </p:nvSpPr>
        <p:spPr bwMode="auto">
          <a:xfrm>
            <a:off x="1398362" y="8528330"/>
            <a:ext cx="6589329"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lstStyle/>
          <a:p>
            <a:endParaRPr lang="zh-CN" altLang="en-US"/>
          </a:p>
        </p:txBody>
      </p:sp>
      <p:sp>
        <p:nvSpPr>
          <p:cNvPr id="17450" name="Rectangle 42"/>
          <p:cNvSpPr>
            <a:spLocks noChangeArrowheads="1"/>
          </p:cNvSpPr>
          <p:nvPr/>
        </p:nvSpPr>
        <p:spPr bwMode="auto">
          <a:xfrm>
            <a:off x="5500568" y="8131424"/>
            <a:ext cx="612321" cy="45165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16"/>
                                        </p:tgtEl>
                                        <p:attrNameLst>
                                          <p:attrName>style.visibility</p:attrName>
                                        </p:attrNameLst>
                                      </p:cBhvr>
                                      <p:to>
                                        <p:strVal val="visible"/>
                                      </p:to>
                                    </p:set>
                                    <p:animEffect transition="in" filter="wipe(left)">
                                      <p:cBhvr>
                                        <p:cTn id="7" dur="300"/>
                                        <p:tgtEl>
                                          <p:spTgt spid="174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7448"/>
                                        </p:tgtEl>
                                        <p:attrNameLst>
                                          <p:attrName>style.visibility</p:attrName>
                                        </p:attrNameLst>
                                      </p:cBhvr>
                                      <p:to>
                                        <p:strVal val="visible"/>
                                      </p:to>
                                    </p:set>
                                    <p:anim calcmode="lin" valueType="num">
                                      <p:cBhvr additive="base">
                                        <p:cTn id="12" dur="500" fill="hold"/>
                                        <p:tgtEl>
                                          <p:spTgt spid="17448"/>
                                        </p:tgtEl>
                                        <p:attrNameLst>
                                          <p:attrName>ppt_x</p:attrName>
                                        </p:attrNameLst>
                                      </p:cBhvr>
                                      <p:tavLst>
                                        <p:tav tm="0">
                                          <p:val>
                                            <p:strVal val="#ppt_x"/>
                                          </p:val>
                                        </p:tav>
                                        <p:tav tm="100000">
                                          <p:val>
                                            <p:strVal val="#ppt_x"/>
                                          </p:val>
                                        </p:tav>
                                      </p:tavLst>
                                    </p:anim>
                                    <p:anim calcmode="lin" valueType="num">
                                      <p:cBhvr additive="base">
                                        <p:cTn id="13" dur="500" fill="hold"/>
                                        <p:tgtEl>
                                          <p:spTgt spid="1744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7449"/>
                                        </p:tgtEl>
                                        <p:attrNameLst>
                                          <p:attrName>style.visibility</p:attrName>
                                        </p:attrNameLst>
                                      </p:cBhvr>
                                      <p:to>
                                        <p:strVal val="visible"/>
                                      </p:to>
                                    </p:set>
                                    <p:animEffect transition="in" filter="wipe(left)">
                                      <p:cBhvr>
                                        <p:cTn id="18" dur="500"/>
                                        <p:tgtEl>
                                          <p:spTgt spid="1744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7450"/>
                                        </p:tgtEl>
                                        <p:attrNameLst>
                                          <p:attrName>style.visibility</p:attrName>
                                        </p:attrNameLst>
                                      </p:cBhvr>
                                      <p:to>
                                        <p:strVal val="visible"/>
                                      </p:to>
                                    </p:set>
                                    <p:animEffect transition="in" filter="wipe(down)">
                                      <p:cBhvr>
                                        <p:cTn id="23" dur="500"/>
                                        <p:tgtEl>
                                          <p:spTgt spid="174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7432"/>
                                        </p:tgtEl>
                                        <p:attrNameLst>
                                          <p:attrName>style.visibility</p:attrName>
                                        </p:attrNameLst>
                                      </p:cBhvr>
                                      <p:to>
                                        <p:strVal val="visible"/>
                                      </p:to>
                                    </p:set>
                                    <p:animEffect transition="in" filter="wipe(left)">
                                      <p:cBhvr>
                                        <p:cTn id="28" dur="300"/>
                                        <p:tgtEl>
                                          <p:spTgt spid="1743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7417">
                                            <p:txEl>
                                              <p:pRg st="0" end="0"/>
                                            </p:txEl>
                                          </p:spTgt>
                                        </p:tgtEl>
                                        <p:attrNameLst>
                                          <p:attrName>style.visibility</p:attrName>
                                        </p:attrNameLst>
                                      </p:cBhvr>
                                      <p:to>
                                        <p:strVal val="visible"/>
                                      </p:to>
                                    </p:set>
                                    <p:animEffect transition="in" filter="wipe(left)">
                                      <p:cBhvr>
                                        <p:cTn id="33" dur="300"/>
                                        <p:tgtEl>
                                          <p:spTgt spid="17417">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7417">
                                            <p:txEl>
                                              <p:pRg st="1" end="1"/>
                                            </p:txEl>
                                          </p:spTgt>
                                        </p:tgtEl>
                                        <p:attrNameLst>
                                          <p:attrName>style.visibility</p:attrName>
                                        </p:attrNameLst>
                                      </p:cBhvr>
                                      <p:to>
                                        <p:strVal val="visible"/>
                                      </p:to>
                                    </p:set>
                                    <p:animEffect transition="in" filter="wipe(left)">
                                      <p:cBhvr>
                                        <p:cTn id="38" dur="300"/>
                                        <p:tgtEl>
                                          <p:spTgt spid="17417">
                                            <p:txEl>
                                              <p:pRg st="1" end="1"/>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7418"/>
                                        </p:tgtEl>
                                        <p:attrNameLst>
                                          <p:attrName>style.visibility</p:attrName>
                                        </p:attrNameLst>
                                      </p:cBhvr>
                                      <p:to>
                                        <p:strVal val="visible"/>
                                      </p:to>
                                    </p:set>
                                    <p:animEffect transition="in" filter="wipe(left)">
                                      <p:cBhvr>
                                        <p:cTn id="43" dur="300"/>
                                        <p:tgtEl>
                                          <p:spTgt spid="1741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7434"/>
                                        </p:tgtEl>
                                        <p:attrNameLst>
                                          <p:attrName>style.visibility</p:attrName>
                                        </p:attrNameLst>
                                      </p:cBhvr>
                                      <p:to>
                                        <p:strVal val="visible"/>
                                      </p:to>
                                    </p:set>
                                    <p:animEffect transition="in" filter="wipe(left)">
                                      <p:cBhvr>
                                        <p:cTn id="48" dur="300"/>
                                        <p:tgtEl>
                                          <p:spTgt spid="1743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7429"/>
                                        </p:tgtEl>
                                        <p:attrNameLst>
                                          <p:attrName>style.visibility</p:attrName>
                                        </p:attrNameLst>
                                      </p:cBhvr>
                                      <p:to>
                                        <p:strVal val="visible"/>
                                      </p:to>
                                    </p:set>
                                    <p:animEffect transition="in" filter="wipe(left)">
                                      <p:cBhvr>
                                        <p:cTn id="53" dur="300"/>
                                        <p:tgtEl>
                                          <p:spTgt spid="1742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7444"/>
                                        </p:tgtEl>
                                        <p:attrNameLst>
                                          <p:attrName>style.visibility</p:attrName>
                                        </p:attrNameLst>
                                      </p:cBhvr>
                                      <p:to>
                                        <p:strVal val="visible"/>
                                      </p:to>
                                    </p:set>
                                    <p:animEffect transition="in" filter="wipe(left)">
                                      <p:cBhvr>
                                        <p:cTn id="58" dur="300"/>
                                        <p:tgtEl>
                                          <p:spTgt spid="1744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2" fill="hold" nodeType="clickEffect">
                                  <p:stCondLst>
                                    <p:cond delay="0"/>
                                  </p:stCondLst>
                                  <p:childTnLst>
                                    <p:set>
                                      <p:cBhvr>
                                        <p:cTn id="62" dur="1" fill="hold">
                                          <p:stCondLst>
                                            <p:cond delay="0"/>
                                          </p:stCondLst>
                                        </p:cTn>
                                        <p:tgtEl>
                                          <p:spTgt spid="17426"/>
                                        </p:tgtEl>
                                        <p:attrNameLst>
                                          <p:attrName>style.visibility</p:attrName>
                                        </p:attrNameLst>
                                      </p:cBhvr>
                                      <p:to>
                                        <p:strVal val="visible"/>
                                      </p:to>
                                    </p:set>
                                    <p:anim calcmode="lin" valueType="num">
                                      <p:cBhvr additive="base">
                                        <p:cTn id="63" dur="500" fill="hold"/>
                                        <p:tgtEl>
                                          <p:spTgt spid="17426"/>
                                        </p:tgtEl>
                                        <p:attrNameLst>
                                          <p:attrName>ppt_x</p:attrName>
                                        </p:attrNameLst>
                                      </p:cBhvr>
                                      <p:tavLst>
                                        <p:tav tm="0">
                                          <p:val>
                                            <p:strVal val="1+#ppt_w/2"/>
                                          </p:val>
                                        </p:tav>
                                        <p:tav tm="100000">
                                          <p:val>
                                            <p:strVal val="#ppt_x"/>
                                          </p:val>
                                        </p:tav>
                                      </p:tavLst>
                                    </p:anim>
                                    <p:anim calcmode="lin" valueType="num">
                                      <p:cBhvr additive="base">
                                        <p:cTn id="64" dur="500" fill="hold"/>
                                        <p:tgtEl>
                                          <p:spTgt spid="174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autoUpdateAnimBg="0"/>
      <p:bldP spid="17417" grpId="0" build="p" autoUpdateAnimBg="0"/>
      <p:bldP spid="17418" grpId="0" autoUpdateAnimBg="0"/>
      <p:bldP spid="17429" grpId="0" autoUpdateAnimBg="0"/>
      <p:bldP spid="17432" grpId="0" autoUpdateAnimBg="0"/>
      <p:bldP spid="17434" grpId="0" autoUpdateAnimBg="0"/>
      <p:bldP spid="17444" grpId="0" autoUpdateAnimBg="0"/>
      <p:bldP spid="17449" grpId="0" animBg="1"/>
      <p:bldP spid="174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7D112D6D-28C8-4D68-A458-B4D38D98D430}" type="slidenum">
              <a:rPr lang="en-US" altLang="zh-CN" sz="2800">
                <a:solidFill>
                  <a:srgbClr val="0000FF"/>
                </a:solidFill>
              </a:rPr>
              <a:pPr eaLnBrk="1" hangingPunct="1"/>
              <a:t>23</a:t>
            </a:fld>
            <a:endParaRPr lang="en-US" altLang="zh-CN" sz="2800">
              <a:solidFill>
                <a:srgbClr val="0000FF"/>
              </a:solidFill>
            </a:endParaRPr>
          </a:p>
        </p:txBody>
      </p:sp>
      <p:sp>
        <p:nvSpPr>
          <p:cNvPr id="105476" name="Text Box 4"/>
          <p:cNvSpPr txBox="1">
            <a:spLocks noChangeArrowheads="1"/>
          </p:cNvSpPr>
          <p:nvPr/>
        </p:nvSpPr>
        <p:spPr bwMode="auto">
          <a:xfrm>
            <a:off x="1053295" y="1012030"/>
            <a:ext cx="6063008"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t>(6)  </a:t>
            </a:r>
            <a:r>
              <a:rPr lang="zh-CN" altLang="en-US" sz="3900" b="1" dirty="0"/>
              <a:t>由图</a:t>
            </a:r>
            <a:r>
              <a:rPr lang="en-US" altLang="zh-CN" sz="3900" b="1" dirty="0"/>
              <a:t>3.18 </a:t>
            </a:r>
            <a:r>
              <a:rPr lang="zh-CN" altLang="en-US" sz="3900" b="1" dirty="0"/>
              <a:t>可见</a:t>
            </a:r>
          </a:p>
        </p:txBody>
      </p:sp>
      <mc:AlternateContent xmlns:mc="http://schemas.openxmlformats.org/markup-compatibility/2006">
        <mc:Choice xmlns:a14="http://schemas.microsoft.com/office/drawing/2010/main" Requires="a14">
          <p:sp>
            <p:nvSpPr>
              <p:cNvPr id="105477" name="Rectangle 5"/>
              <p:cNvSpPr>
                <a:spLocks noChangeArrowheads="1"/>
              </p:cNvSpPr>
              <p:nvPr/>
            </p:nvSpPr>
            <p:spPr bwMode="auto">
              <a:xfrm>
                <a:off x="6006248" y="1128758"/>
                <a:ext cx="4850407" cy="5594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p>
                <a14:m>
                  <m:oMath xmlns:m="http://schemas.openxmlformats.org/officeDocument/2006/math">
                    <m:r>
                      <a:rPr lang="en-US" altLang="zh-CN" sz="3000" b="1" i="1" dirty="0">
                        <a:latin typeface="Cambria Math"/>
                        <a:ea typeface="Cambria Math"/>
                      </a:rPr>
                      <m:t>∅</m:t>
                    </m:r>
                  </m:oMath>
                </a14:m>
                <a:r>
                  <a:rPr lang="en-US" altLang="zh-CN" sz="3000" b="1" dirty="0"/>
                  <a:t>40H8</a:t>
                </a:r>
                <a:r>
                  <a:rPr lang="zh-CN" altLang="en-US" sz="3000" b="1" dirty="0"/>
                  <a:t>为</a:t>
                </a:r>
                <a:r>
                  <a:rPr lang="zh-CN" altLang="en-US" sz="3000" b="1" dirty="0">
                    <a:solidFill>
                      <a:srgbClr val="FF0000"/>
                    </a:solidFill>
                  </a:rPr>
                  <a:t>优先公差带</a:t>
                </a:r>
              </a:p>
            </p:txBody>
          </p:sp>
        </mc:Choice>
        <mc:Fallback>
          <p:sp>
            <p:nvSpPr>
              <p:cNvPr id="105477" name="Rectangle 5"/>
              <p:cNvSpPr>
                <a:spLocks noRot="1" noChangeAspect="1" noMove="1" noResize="1" noEditPoints="1" noAdjustHandles="1" noChangeArrowheads="1" noChangeShapeType="1" noTextEdit="1"/>
              </p:cNvSpPr>
              <p:nvPr/>
            </p:nvSpPr>
            <p:spPr bwMode="auto">
              <a:xfrm>
                <a:off x="6006248" y="1128758"/>
                <a:ext cx="4850407" cy="559432"/>
              </a:xfrm>
              <a:prstGeom prst="rect">
                <a:avLst/>
              </a:prstGeom>
              <a:blipFill rotWithShape="1">
                <a:blip r:embed="rId2"/>
                <a:stretch>
                  <a:fillRect t="-16304" b="-3369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105478" name="Group 6"/>
          <p:cNvGrpSpPr>
            <a:grpSpLocks/>
          </p:cNvGrpSpPr>
          <p:nvPr/>
        </p:nvGrpSpPr>
        <p:grpSpPr bwMode="auto">
          <a:xfrm>
            <a:off x="758522" y="1856078"/>
            <a:ext cx="11419095" cy="6739152"/>
            <a:chOff x="393" y="1662"/>
            <a:chExt cx="6051" cy="3538"/>
          </a:xfrm>
        </p:grpSpPr>
        <p:pic>
          <p:nvPicPr>
            <p:cNvPr id="2458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 y="1662"/>
              <a:ext cx="6051" cy="3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4" name="Text Box 8"/>
            <p:cNvSpPr txBox="1">
              <a:spLocks noChangeArrowheads="1"/>
            </p:cNvSpPr>
            <p:nvPr/>
          </p:nvSpPr>
          <p:spPr bwMode="auto">
            <a:xfrm>
              <a:off x="2486" y="4958"/>
              <a:ext cx="2552"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3.18  </a:t>
              </a:r>
              <a:r>
                <a:rPr lang="zh-CN" altLang="en-US" b="1"/>
                <a:t>孔的公差带 </a:t>
              </a:r>
            </a:p>
          </p:txBody>
        </p:sp>
      </p:grpSp>
      <p:sp>
        <p:nvSpPr>
          <p:cNvPr id="105481" name="Rectangle 9"/>
          <p:cNvSpPr>
            <a:spLocks noChangeArrowheads="1"/>
          </p:cNvSpPr>
          <p:nvPr/>
        </p:nvSpPr>
        <p:spPr bwMode="auto">
          <a:xfrm>
            <a:off x="4499526" y="4945780"/>
            <a:ext cx="763681" cy="75959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5476"/>
                                        </p:tgtEl>
                                        <p:attrNameLst>
                                          <p:attrName>style.visibility</p:attrName>
                                        </p:attrNameLst>
                                      </p:cBhvr>
                                      <p:to>
                                        <p:strVal val="visible"/>
                                      </p:to>
                                    </p:set>
                                    <p:animEffect transition="in" filter="wipe(left)">
                                      <p:cBhvr>
                                        <p:cTn id="7" dur="300"/>
                                        <p:tgtEl>
                                          <p:spTgt spid="1054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5478"/>
                                        </p:tgtEl>
                                        <p:attrNameLst>
                                          <p:attrName>style.visibility</p:attrName>
                                        </p:attrNameLst>
                                      </p:cBhvr>
                                      <p:to>
                                        <p:strVal val="visible"/>
                                      </p:to>
                                    </p:set>
                                    <p:anim calcmode="lin" valueType="num">
                                      <p:cBhvr additive="base">
                                        <p:cTn id="12" dur="500" fill="hold"/>
                                        <p:tgtEl>
                                          <p:spTgt spid="105478"/>
                                        </p:tgtEl>
                                        <p:attrNameLst>
                                          <p:attrName>ppt_x</p:attrName>
                                        </p:attrNameLst>
                                      </p:cBhvr>
                                      <p:tavLst>
                                        <p:tav tm="0">
                                          <p:val>
                                            <p:strVal val="#ppt_x"/>
                                          </p:val>
                                        </p:tav>
                                        <p:tav tm="100000">
                                          <p:val>
                                            <p:strVal val="#ppt_x"/>
                                          </p:val>
                                        </p:tav>
                                      </p:tavLst>
                                    </p:anim>
                                    <p:anim calcmode="lin" valueType="num">
                                      <p:cBhvr additive="base">
                                        <p:cTn id="13" dur="500" fill="hold"/>
                                        <p:tgtEl>
                                          <p:spTgt spid="10547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5481"/>
                                        </p:tgtEl>
                                        <p:attrNameLst>
                                          <p:attrName>style.visibility</p:attrName>
                                        </p:attrNameLst>
                                      </p:cBhvr>
                                      <p:to>
                                        <p:strVal val="visible"/>
                                      </p:to>
                                    </p:set>
                                    <p:animEffect transition="in" filter="wipe(down)">
                                      <p:cBhvr>
                                        <p:cTn id="18" dur="500"/>
                                        <p:tgtEl>
                                          <p:spTgt spid="10548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5477"/>
                                        </p:tgtEl>
                                        <p:attrNameLst>
                                          <p:attrName>style.visibility</p:attrName>
                                        </p:attrNameLst>
                                      </p:cBhvr>
                                      <p:to>
                                        <p:strVal val="visible"/>
                                      </p:to>
                                    </p:set>
                                    <p:animEffect transition="in" filter="wipe(left)">
                                      <p:cBhvr>
                                        <p:cTn id="23" dur="500"/>
                                        <p:tgtEl>
                                          <p:spTgt spid="105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autoUpdateAnimBg="0"/>
      <p:bldP spid="105477" grpId="0"/>
      <p:bldP spid="10548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297B136-E257-4081-8328-A48A6BA4D50F}" type="slidenum">
              <a:rPr lang="en-US" altLang="zh-CN" sz="2800">
                <a:solidFill>
                  <a:srgbClr val="0000FF"/>
                </a:solidFill>
              </a:rPr>
              <a:pPr eaLnBrk="1" hangingPunct="1"/>
              <a:t>24</a:t>
            </a:fld>
            <a:endParaRPr lang="en-US" altLang="zh-CN" sz="2800">
              <a:solidFill>
                <a:srgbClr val="0000FF"/>
              </a:solidFill>
            </a:endParaRPr>
          </a:p>
        </p:txBody>
      </p:sp>
      <p:sp>
        <p:nvSpPr>
          <p:cNvPr id="106500" name="Text Box 4"/>
          <p:cNvSpPr txBox="1">
            <a:spLocks noChangeArrowheads="1"/>
          </p:cNvSpPr>
          <p:nvPr/>
        </p:nvSpPr>
        <p:spPr bwMode="auto">
          <a:xfrm>
            <a:off x="923642" y="1157750"/>
            <a:ext cx="6063008"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t>( 7 )  </a:t>
            </a:r>
            <a:r>
              <a:rPr lang="zh-CN" altLang="en-US" sz="3900" b="1" dirty="0"/>
              <a:t>由图</a:t>
            </a:r>
            <a:r>
              <a:rPr lang="en-US" altLang="zh-CN" sz="3900" b="1" dirty="0"/>
              <a:t>3.19 </a:t>
            </a:r>
            <a:r>
              <a:rPr lang="zh-CN" altLang="en-US" sz="3900" b="1" dirty="0"/>
              <a:t>可见</a:t>
            </a:r>
          </a:p>
        </p:txBody>
      </p:sp>
      <mc:AlternateContent xmlns:mc="http://schemas.openxmlformats.org/markup-compatibility/2006">
        <mc:Choice xmlns:a14="http://schemas.microsoft.com/office/drawing/2010/main" Requires="a14">
          <p:sp>
            <p:nvSpPr>
              <p:cNvPr id="106501" name="Rectangle 5"/>
              <p:cNvSpPr>
                <a:spLocks noChangeArrowheads="1"/>
              </p:cNvSpPr>
              <p:nvPr/>
            </p:nvSpPr>
            <p:spPr bwMode="auto">
              <a:xfrm>
                <a:off x="5655368" y="1221049"/>
                <a:ext cx="5098087" cy="6384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p>
                <a14:m>
                  <m:oMath xmlns:m="http://schemas.openxmlformats.org/officeDocument/2006/math">
                    <m:r>
                      <a:rPr lang="en-US" altLang="zh-CN" sz="3500" b="1" i="1" dirty="0">
                        <a:latin typeface="Cambria Math"/>
                        <a:ea typeface="Cambria Math"/>
                      </a:rPr>
                      <m:t>∅</m:t>
                    </m:r>
                  </m:oMath>
                </a14:m>
                <a:r>
                  <a:rPr lang="en-US" altLang="zh-CN" sz="3500" b="1" dirty="0"/>
                  <a:t>40 f 7</a:t>
                </a:r>
                <a:r>
                  <a:rPr lang="zh-CN" altLang="en-US" sz="3500" b="1" dirty="0"/>
                  <a:t>为</a:t>
                </a:r>
                <a:r>
                  <a:rPr lang="zh-CN" altLang="en-US" sz="3500" b="1" dirty="0">
                    <a:solidFill>
                      <a:srgbClr val="FF0000"/>
                    </a:solidFill>
                  </a:rPr>
                  <a:t>优先公差带</a:t>
                </a:r>
              </a:p>
            </p:txBody>
          </p:sp>
        </mc:Choice>
        <mc:Fallback>
          <p:sp>
            <p:nvSpPr>
              <p:cNvPr id="106501" name="Rectangle 5"/>
              <p:cNvSpPr>
                <a:spLocks noRot="1" noChangeAspect="1" noMove="1" noResize="1" noEditPoints="1" noAdjustHandles="1" noChangeArrowheads="1" noChangeShapeType="1" noTextEdit="1"/>
              </p:cNvSpPr>
              <p:nvPr/>
            </p:nvSpPr>
            <p:spPr bwMode="auto">
              <a:xfrm>
                <a:off x="5655368" y="1221049"/>
                <a:ext cx="5098087" cy="638420"/>
              </a:xfrm>
              <a:prstGeom prst="rect">
                <a:avLst/>
              </a:prstGeom>
              <a:blipFill rotWithShape="1">
                <a:blip r:embed="rId2"/>
                <a:stretch>
                  <a:fillRect t="-18095" b="-3428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106502" name="Group 6"/>
          <p:cNvGrpSpPr>
            <a:grpSpLocks/>
          </p:cNvGrpSpPr>
          <p:nvPr/>
        </p:nvGrpSpPr>
        <p:grpSpPr bwMode="auto">
          <a:xfrm>
            <a:off x="923642" y="1889740"/>
            <a:ext cx="10825695" cy="6673206"/>
            <a:chOff x="957" y="1650"/>
            <a:chExt cx="5766" cy="3399"/>
          </a:xfrm>
        </p:grpSpPr>
        <p:pic>
          <p:nvPicPr>
            <p:cNvPr id="256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 y="1650"/>
              <a:ext cx="5766" cy="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8" name="Text Box 8"/>
            <p:cNvSpPr txBox="1">
              <a:spLocks noChangeArrowheads="1"/>
            </p:cNvSpPr>
            <p:nvPr/>
          </p:nvSpPr>
          <p:spPr bwMode="auto">
            <a:xfrm>
              <a:off x="2006" y="4814"/>
              <a:ext cx="3836"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3.19 </a:t>
              </a:r>
              <a:r>
                <a:rPr lang="zh-CN" altLang="en-US" b="1"/>
                <a:t>轴的公差带（摘自</a:t>
              </a:r>
              <a:r>
                <a:rPr lang="en-US" altLang="zh-CN" b="1"/>
                <a:t>GB/1801-2009</a:t>
              </a:r>
              <a:r>
                <a:rPr lang="zh-CN" altLang="en-US" b="1"/>
                <a:t>）</a:t>
              </a:r>
            </a:p>
          </p:txBody>
        </p:sp>
      </p:grpSp>
      <p:sp>
        <p:nvSpPr>
          <p:cNvPr id="106505" name="Rectangle 9"/>
          <p:cNvSpPr>
            <a:spLocks noChangeArrowheads="1"/>
          </p:cNvSpPr>
          <p:nvPr/>
        </p:nvSpPr>
        <p:spPr bwMode="auto">
          <a:xfrm>
            <a:off x="3446885" y="4425142"/>
            <a:ext cx="701761" cy="656947"/>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06500"/>
                                        </p:tgtEl>
                                        <p:attrNameLst>
                                          <p:attrName>style.visibility</p:attrName>
                                        </p:attrNameLst>
                                      </p:cBhvr>
                                      <p:to>
                                        <p:strVal val="visible"/>
                                      </p:to>
                                    </p:set>
                                    <p:animEffect transition="in" filter="wipe(left)">
                                      <p:cBhvr>
                                        <p:cTn id="7" dur="300"/>
                                        <p:tgtEl>
                                          <p:spTgt spid="106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6502"/>
                                        </p:tgtEl>
                                        <p:attrNameLst>
                                          <p:attrName>style.visibility</p:attrName>
                                        </p:attrNameLst>
                                      </p:cBhvr>
                                      <p:to>
                                        <p:strVal val="visible"/>
                                      </p:to>
                                    </p:set>
                                    <p:anim calcmode="lin" valueType="num">
                                      <p:cBhvr additive="base">
                                        <p:cTn id="12" dur="500" fill="hold"/>
                                        <p:tgtEl>
                                          <p:spTgt spid="106502"/>
                                        </p:tgtEl>
                                        <p:attrNameLst>
                                          <p:attrName>ppt_x</p:attrName>
                                        </p:attrNameLst>
                                      </p:cBhvr>
                                      <p:tavLst>
                                        <p:tav tm="0">
                                          <p:val>
                                            <p:strVal val="#ppt_x"/>
                                          </p:val>
                                        </p:tav>
                                        <p:tav tm="100000">
                                          <p:val>
                                            <p:strVal val="#ppt_x"/>
                                          </p:val>
                                        </p:tav>
                                      </p:tavLst>
                                    </p:anim>
                                    <p:anim calcmode="lin" valueType="num">
                                      <p:cBhvr additive="base">
                                        <p:cTn id="13" dur="500" fill="hold"/>
                                        <p:tgtEl>
                                          <p:spTgt spid="10650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6505"/>
                                        </p:tgtEl>
                                        <p:attrNameLst>
                                          <p:attrName>style.visibility</p:attrName>
                                        </p:attrNameLst>
                                      </p:cBhvr>
                                      <p:to>
                                        <p:strVal val="visible"/>
                                      </p:to>
                                    </p:set>
                                    <p:animEffect transition="in" filter="wipe(down)">
                                      <p:cBhvr>
                                        <p:cTn id="18" dur="500"/>
                                        <p:tgtEl>
                                          <p:spTgt spid="10650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6501"/>
                                        </p:tgtEl>
                                        <p:attrNameLst>
                                          <p:attrName>style.visibility</p:attrName>
                                        </p:attrNameLst>
                                      </p:cBhvr>
                                      <p:to>
                                        <p:strVal val="visible"/>
                                      </p:to>
                                    </p:set>
                                    <p:animEffect transition="in" filter="wipe(left)">
                                      <p:cBhvr>
                                        <p:cTn id="23" dur="500"/>
                                        <p:tgtEl>
                                          <p:spTgt spid="106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autoUpdateAnimBg="0"/>
      <p:bldP spid="106501" grpId="0"/>
      <p:bldP spid="10650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F94CC35-4B7D-44EF-B469-C8631A9D5F5C}" type="slidenum">
              <a:rPr lang="en-US" altLang="zh-CN" sz="2800">
                <a:solidFill>
                  <a:srgbClr val="0000FF"/>
                </a:solidFill>
              </a:rPr>
              <a:pPr eaLnBrk="1" hangingPunct="1"/>
              <a:t>25</a:t>
            </a:fld>
            <a:endParaRPr lang="en-US" altLang="zh-CN" sz="2800">
              <a:solidFill>
                <a:srgbClr val="0000FF"/>
              </a:solidFill>
            </a:endParaRPr>
          </a:p>
        </p:txBody>
      </p:sp>
      <p:sp>
        <p:nvSpPr>
          <p:cNvPr id="107524" name="Text Box 4"/>
          <p:cNvSpPr txBox="1">
            <a:spLocks noChangeArrowheads="1"/>
          </p:cNvSpPr>
          <p:nvPr/>
        </p:nvSpPr>
        <p:spPr bwMode="auto">
          <a:xfrm>
            <a:off x="944282" y="388352"/>
            <a:ext cx="6063008"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dirty="0"/>
              <a:t>( 8 )  </a:t>
            </a:r>
            <a:r>
              <a:rPr lang="zh-CN" altLang="en-US" sz="3000" b="1" dirty="0"/>
              <a:t>由表</a:t>
            </a:r>
            <a:r>
              <a:rPr lang="en-US" altLang="zh-CN" sz="3000" b="1" dirty="0"/>
              <a:t>3.11 </a:t>
            </a:r>
            <a:r>
              <a:rPr lang="zh-CN" altLang="en-US" sz="3000" b="1" dirty="0"/>
              <a:t>可见</a:t>
            </a:r>
          </a:p>
        </p:txBody>
      </p:sp>
      <mc:AlternateContent xmlns:mc="http://schemas.openxmlformats.org/markup-compatibility/2006">
        <mc:Choice xmlns:a14="http://schemas.microsoft.com/office/drawing/2010/main" Requires="a14">
          <p:sp>
            <p:nvSpPr>
              <p:cNvPr id="107525" name="Rectangle 5"/>
              <p:cNvSpPr>
                <a:spLocks noChangeArrowheads="1"/>
              </p:cNvSpPr>
              <p:nvPr/>
            </p:nvSpPr>
            <p:spPr bwMode="auto">
              <a:xfrm>
                <a:off x="4445809" y="369533"/>
                <a:ext cx="5755128" cy="5594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8847" tIns="49423" rIns="98847" bIns="49423">
                <a:spAutoFit/>
              </a:bodyPr>
              <a:lstStyle/>
              <a:p>
                <a:pPr>
                  <a:spcBef>
                    <a:spcPct val="50000"/>
                  </a:spcBef>
                </a:pPr>
                <a14:m>
                  <m:oMath xmlns:m="http://schemas.openxmlformats.org/officeDocument/2006/math">
                    <m:r>
                      <a:rPr lang="en-US" altLang="zh-CN" sz="3000" b="1" i="1" dirty="0">
                        <a:latin typeface="Cambria Math"/>
                        <a:ea typeface="Cambria Math"/>
                      </a:rPr>
                      <m:t>∅</m:t>
                    </m:r>
                  </m:oMath>
                </a14:m>
                <a:r>
                  <a:rPr lang="en-US" altLang="zh-CN" sz="3000" b="1" dirty="0"/>
                  <a:t>40H8/f7</a:t>
                </a:r>
                <a:r>
                  <a:rPr lang="en-US" altLang="zh-CN" sz="3000" dirty="0"/>
                  <a:t> </a:t>
                </a:r>
                <a:r>
                  <a:rPr lang="zh-CN" altLang="en-US" sz="3000" dirty="0"/>
                  <a:t>为</a:t>
                </a:r>
                <a:r>
                  <a:rPr lang="zh-CN" altLang="en-US" sz="3000" b="1" dirty="0">
                    <a:solidFill>
                      <a:srgbClr val="FF0000"/>
                    </a:solidFill>
                  </a:rPr>
                  <a:t>优先配合代号</a:t>
                </a:r>
              </a:p>
            </p:txBody>
          </p:sp>
        </mc:Choice>
        <mc:Fallback>
          <p:sp>
            <p:nvSpPr>
              <p:cNvPr id="107525" name="Rectangle 5"/>
              <p:cNvSpPr>
                <a:spLocks noRot="1" noChangeAspect="1" noMove="1" noResize="1" noEditPoints="1" noAdjustHandles="1" noChangeArrowheads="1" noChangeShapeType="1" noTextEdit="1"/>
              </p:cNvSpPr>
              <p:nvPr/>
            </p:nvSpPr>
            <p:spPr bwMode="auto">
              <a:xfrm>
                <a:off x="4445809" y="369533"/>
                <a:ext cx="5755128" cy="559432"/>
              </a:xfrm>
              <a:prstGeom prst="rect">
                <a:avLst/>
              </a:prstGeom>
              <a:blipFill rotWithShape="1">
                <a:blip r:embed="rId2"/>
                <a:stretch>
                  <a:fillRect t="-17582" b="-340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pic>
        <p:nvPicPr>
          <p:cNvPr id="1075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8442" y="1031612"/>
            <a:ext cx="11314176" cy="7758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7527" name="Rectangle 7"/>
          <p:cNvSpPr>
            <a:spLocks noChangeArrowheads="1"/>
          </p:cNvSpPr>
          <p:nvPr/>
        </p:nvSpPr>
        <p:spPr bwMode="auto">
          <a:xfrm>
            <a:off x="4767847" y="3736383"/>
            <a:ext cx="701761" cy="98542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7524"/>
                                        </p:tgtEl>
                                        <p:attrNameLst>
                                          <p:attrName>style.visibility</p:attrName>
                                        </p:attrNameLst>
                                      </p:cBhvr>
                                      <p:to>
                                        <p:strVal val="visible"/>
                                      </p:to>
                                    </p:set>
                                    <p:animEffect transition="in" filter="wipe(left)">
                                      <p:cBhvr>
                                        <p:cTn id="7" dur="300"/>
                                        <p:tgtEl>
                                          <p:spTgt spid="1075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7526"/>
                                        </p:tgtEl>
                                        <p:attrNameLst>
                                          <p:attrName>style.visibility</p:attrName>
                                        </p:attrNameLst>
                                      </p:cBhvr>
                                      <p:to>
                                        <p:strVal val="visible"/>
                                      </p:to>
                                    </p:set>
                                    <p:anim calcmode="lin" valueType="num">
                                      <p:cBhvr additive="base">
                                        <p:cTn id="12" dur="500" fill="hold"/>
                                        <p:tgtEl>
                                          <p:spTgt spid="107526"/>
                                        </p:tgtEl>
                                        <p:attrNameLst>
                                          <p:attrName>ppt_x</p:attrName>
                                        </p:attrNameLst>
                                      </p:cBhvr>
                                      <p:tavLst>
                                        <p:tav tm="0">
                                          <p:val>
                                            <p:strVal val="#ppt_x"/>
                                          </p:val>
                                        </p:tav>
                                        <p:tav tm="100000">
                                          <p:val>
                                            <p:strVal val="#ppt_x"/>
                                          </p:val>
                                        </p:tav>
                                      </p:tavLst>
                                    </p:anim>
                                    <p:anim calcmode="lin" valueType="num">
                                      <p:cBhvr additive="base">
                                        <p:cTn id="13" dur="500" fill="hold"/>
                                        <p:tgtEl>
                                          <p:spTgt spid="10752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7527"/>
                                        </p:tgtEl>
                                        <p:attrNameLst>
                                          <p:attrName>style.visibility</p:attrName>
                                        </p:attrNameLst>
                                      </p:cBhvr>
                                      <p:to>
                                        <p:strVal val="visible"/>
                                      </p:to>
                                    </p:set>
                                    <p:animEffect transition="in" filter="wipe(down)">
                                      <p:cBhvr>
                                        <p:cTn id="18" dur="500"/>
                                        <p:tgtEl>
                                          <p:spTgt spid="10752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7525"/>
                                        </p:tgtEl>
                                        <p:attrNameLst>
                                          <p:attrName>style.visibility</p:attrName>
                                        </p:attrNameLst>
                                      </p:cBhvr>
                                      <p:to>
                                        <p:strVal val="visible"/>
                                      </p:to>
                                    </p:set>
                                    <p:animEffect transition="in" filter="wipe(left)">
                                      <p:cBhvr>
                                        <p:cTn id="23" dur="500"/>
                                        <p:tgtEl>
                                          <p:spTgt spid="107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autoUpdateAnimBg="0"/>
      <p:bldP spid="107525" grpId="0"/>
      <p:bldP spid="1075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C7422A7B-AE1E-478C-9F31-2DD48C264D6A}" type="slidenum">
              <a:rPr lang="en-US" altLang="zh-CN" sz="2800">
                <a:solidFill>
                  <a:srgbClr val="0000FF"/>
                </a:solidFill>
              </a:rPr>
              <a:pPr eaLnBrk="1" hangingPunct="1"/>
              <a:t>26</a:t>
            </a:fld>
            <a:endParaRPr lang="en-US" altLang="zh-CN" sz="2800">
              <a:solidFill>
                <a:srgbClr val="0000FF"/>
              </a:solidFill>
            </a:endParaRPr>
          </a:p>
        </p:txBody>
      </p:sp>
      <mc:AlternateContent xmlns:mc="http://schemas.openxmlformats.org/markup-compatibility/2006">
        <mc:Choice xmlns:a14="http://schemas.microsoft.com/office/drawing/2010/main" Requires="a14">
          <p:sp>
            <p:nvSpPr>
              <p:cNvPr id="99332" name="Rectangle 1028"/>
              <p:cNvSpPr>
                <a:spLocks noChangeArrowheads="1"/>
              </p:cNvSpPr>
              <p:nvPr/>
            </p:nvSpPr>
            <p:spPr bwMode="auto">
              <a:xfrm>
                <a:off x="799802" y="659954"/>
                <a:ext cx="11171415" cy="108867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p>
                <a:pPr>
                  <a:lnSpc>
                    <a:spcPct val="120000"/>
                  </a:lnSpc>
                </a:pPr>
                <a:r>
                  <a:rPr lang="en-US" altLang="zh-CN" b="1" dirty="0"/>
                  <a:t>           </a:t>
                </a:r>
                <a:r>
                  <a:rPr lang="zh-CN" altLang="en-US" b="1" dirty="0"/>
                  <a:t>例</a:t>
                </a:r>
                <a:r>
                  <a:rPr lang="en-US" altLang="zh-CN" b="1" dirty="0"/>
                  <a:t>3.11</a:t>
                </a:r>
                <a:r>
                  <a:rPr lang="en-US" altLang="zh-CN" b="1" i="1" dirty="0"/>
                  <a:t> </a:t>
                </a:r>
                <a:r>
                  <a:rPr lang="zh-CN" altLang="en-US" b="1" dirty="0"/>
                  <a:t>已知</a:t>
                </a:r>
                <a:r>
                  <a:rPr lang="en-US" altLang="zh-CN" b="1" i="1" dirty="0"/>
                  <a:t>D</a:t>
                </a:r>
                <a:r>
                  <a:rPr lang="en-US" altLang="zh-CN" b="1" dirty="0"/>
                  <a:t>(</a:t>
                </a:r>
                <a:r>
                  <a:rPr lang="en-US" altLang="zh-CN" b="1" i="1" dirty="0"/>
                  <a:t>d</a:t>
                </a:r>
                <a:r>
                  <a:rPr lang="en-US" altLang="zh-CN"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40</a:t>
                </a:r>
                <a:r>
                  <a:rPr lang="zh-CN" altLang="en-US" b="1" dirty="0"/>
                  <a:t>，要求</a:t>
                </a:r>
                <a:r>
                  <a:rPr lang="en-US" altLang="zh-CN" b="1" i="1" dirty="0"/>
                  <a:t>X</a:t>
                </a:r>
                <a:r>
                  <a:rPr lang="en-US" altLang="zh-CN" b="1" dirty="0"/>
                  <a:t>=+20~+90μm</a:t>
                </a:r>
                <a:r>
                  <a:rPr lang="zh-CN" altLang="en-US" b="1" dirty="0"/>
                  <a:t>，若采用基孔制。利用</a:t>
                </a:r>
                <a:r>
                  <a:rPr lang="zh-CN" altLang="en-US" b="1" dirty="0">
                    <a:solidFill>
                      <a:srgbClr val="FF0000"/>
                    </a:solidFill>
                  </a:rPr>
                  <a:t>基孔制与基轴制极限间隙或极限过盈表 </a:t>
                </a:r>
                <a:r>
                  <a:rPr lang="zh-CN" altLang="en-US" b="1" dirty="0"/>
                  <a:t>确定孔、轴公差带与配合代号。</a:t>
                </a:r>
              </a:p>
            </p:txBody>
          </p:sp>
        </mc:Choice>
        <mc:Fallback>
          <p:sp>
            <p:nvSpPr>
              <p:cNvPr id="99332" name="Rectangle 1028"/>
              <p:cNvSpPr>
                <a:spLocks noRot="1" noChangeAspect="1" noMove="1" noResize="1" noEditPoints="1" noAdjustHandles="1" noChangeArrowheads="1" noChangeShapeType="1" noTextEdit="1"/>
              </p:cNvSpPr>
              <p:nvPr/>
            </p:nvSpPr>
            <p:spPr bwMode="auto">
              <a:xfrm>
                <a:off x="799802" y="659954"/>
                <a:ext cx="11171415" cy="1088674"/>
              </a:xfrm>
              <a:prstGeom prst="rect">
                <a:avLst/>
              </a:prstGeom>
              <a:blipFill rotWithShape="1">
                <a:blip r:embed="rId3"/>
                <a:stretch>
                  <a:fillRect l="-873" t="-2235" b="-502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9333" name="Text Box 1029"/>
          <p:cNvSpPr txBox="1">
            <a:spLocks noChangeArrowheads="1"/>
          </p:cNvSpPr>
          <p:nvPr/>
        </p:nvSpPr>
        <p:spPr bwMode="auto">
          <a:xfrm>
            <a:off x="1159282" y="1809609"/>
            <a:ext cx="5215047"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解：由题意采用基孔制</a:t>
            </a:r>
          </a:p>
        </p:txBody>
      </p:sp>
      <p:sp>
        <p:nvSpPr>
          <p:cNvPr id="99334" name="Text Box 1030"/>
          <p:cNvSpPr txBox="1">
            <a:spLocks noChangeArrowheads="1"/>
          </p:cNvSpPr>
          <p:nvPr/>
        </p:nvSpPr>
        <p:spPr bwMode="auto">
          <a:xfrm>
            <a:off x="1118002" y="2468267"/>
            <a:ext cx="2081203" cy="54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由表</a:t>
            </a:r>
            <a:r>
              <a:rPr lang="en-US" altLang="zh-CN" b="1" dirty="0"/>
              <a:t>3.8</a:t>
            </a:r>
            <a:r>
              <a:rPr lang="zh-CN" altLang="en-US" b="1" dirty="0" smtClean="0"/>
              <a:t>得</a:t>
            </a:r>
            <a:endParaRPr lang="zh-CN" altLang="en-US" b="1" dirty="0"/>
          </a:p>
        </p:txBody>
      </p:sp>
      <p:graphicFrame>
        <p:nvGraphicFramePr>
          <p:cNvPr id="99338" name="Object 1034"/>
          <p:cNvGraphicFramePr>
            <a:graphicFrameLocks noGrp="1" noChangeAspect="1"/>
          </p:cNvGraphicFramePr>
          <p:nvPr>
            <p:ph/>
            <p:extLst>
              <p:ext uri="{D42A27DB-BD31-4B8C-83A1-F6EECF244321}">
                <p14:modId xmlns:p14="http://schemas.microsoft.com/office/powerpoint/2010/main" val="727243459"/>
              </p:ext>
            </p:extLst>
          </p:nvPr>
        </p:nvGraphicFramePr>
        <p:xfrm>
          <a:off x="8025662" y="1758469"/>
          <a:ext cx="1595460" cy="1228954"/>
        </p:xfrm>
        <a:graphic>
          <a:graphicData uri="http://schemas.openxmlformats.org/presentationml/2006/ole">
            <mc:AlternateContent xmlns:mc="http://schemas.openxmlformats.org/markup-compatibility/2006">
              <mc:Choice xmlns:v="urn:schemas-microsoft-com:vml" Requires="v">
                <p:oleObj spid="_x0000_s27702" name="公式" r:id="rId4" imgW="507780" imgH="393529" progId="Equation.3">
                  <p:embed/>
                </p:oleObj>
              </mc:Choice>
              <mc:Fallback>
                <p:oleObj name="公式" r:id="rId4" imgW="507780" imgH="393529" progId="Equation.3">
                  <p:embed/>
                  <p:pic>
                    <p:nvPicPr>
                      <p:cNvPr id="0" name="Object 10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5662" y="1758469"/>
                        <a:ext cx="1595460" cy="1228954"/>
                      </a:xfrm>
                      <a:prstGeom prst="rect">
                        <a:avLst/>
                      </a:prstGeom>
                      <a:solidFill>
                        <a:srgbClr val="00CCFF"/>
                      </a:solidFill>
                      <a:ln w="9525">
                        <a:solidFill>
                          <a:srgbClr val="99FF66"/>
                        </a:solidFill>
                        <a:miter lim="800000"/>
                        <a:headEnd/>
                        <a:tailEnd/>
                      </a:ln>
                      <a:effectLst/>
                      <a:extLst/>
                    </p:spPr>
                  </p:pic>
                </p:oleObj>
              </mc:Fallback>
            </mc:AlternateContent>
          </a:graphicData>
        </a:graphic>
      </p:graphicFrame>
      <p:grpSp>
        <p:nvGrpSpPr>
          <p:cNvPr id="3" name="组合 2"/>
          <p:cNvGrpSpPr/>
          <p:nvPr/>
        </p:nvGrpSpPr>
        <p:grpSpPr>
          <a:xfrm>
            <a:off x="701762" y="2981922"/>
            <a:ext cx="10203055" cy="5637080"/>
            <a:chOff x="647700" y="2862263"/>
            <a:chExt cx="9417051" cy="5230812"/>
          </a:xfrm>
        </p:grpSpPr>
        <p:pic>
          <p:nvPicPr>
            <p:cNvPr id="27657" name="Picture 10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188" y="2862263"/>
              <a:ext cx="9326563" cy="523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8" name="Rectangle 1036"/>
            <p:cNvSpPr>
              <a:spLocks noChangeArrowheads="1"/>
            </p:cNvSpPr>
            <p:nvPr/>
          </p:nvSpPr>
          <p:spPr bwMode="auto">
            <a:xfrm>
              <a:off x="647700" y="6648450"/>
              <a:ext cx="628650" cy="628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dirty="0"/>
                <a:t>公</a:t>
              </a:r>
            </a:p>
            <a:p>
              <a:pPr algn="ctr"/>
              <a:r>
                <a:rPr lang="zh-CN" altLang="en-US" b="1" dirty="0"/>
                <a:t>称</a:t>
              </a:r>
            </a:p>
          </p:txBody>
        </p:sp>
      </p:grpSp>
      <p:sp>
        <p:nvSpPr>
          <p:cNvPr id="2" name="矩形 1"/>
          <p:cNvSpPr/>
          <p:nvPr/>
        </p:nvSpPr>
        <p:spPr>
          <a:xfrm>
            <a:off x="3255092" y="2468267"/>
            <a:ext cx="4567479" cy="577125"/>
          </a:xfrm>
          <a:prstGeom prst="rect">
            <a:avLst/>
          </a:prstGeom>
        </p:spPr>
        <p:txBody>
          <a:bodyPr wrap="square" lIns="98847" tIns="49423" rIns="98847" bIns="49423">
            <a:spAutoFit/>
          </a:bodyPr>
          <a:lstStyle/>
          <a:p>
            <a:pPr eaLnBrk="1" hangingPunct="1">
              <a:lnSpc>
                <a:spcPct val="120000"/>
              </a:lnSpc>
            </a:pPr>
            <a:r>
              <a:rPr lang="zh-CN" altLang="en-US" b="1" dirty="0"/>
              <a:t>满足</a:t>
            </a:r>
            <a:r>
              <a:rPr lang="en-US" altLang="zh-CN" b="1" i="1" dirty="0"/>
              <a:t>X</a:t>
            </a:r>
            <a:r>
              <a:rPr lang="en-US" altLang="zh-CN" b="1" dirty="0"/>
              <a:t>=+20~+90μm </a:t>
            </a:r>
            <a:r>
              <a:rPr lang="zh-CN" altLang="en-US" b="1" dirty="0"/>
              <a:t>要求为</a:t>
            </a:r>
          </a:p>
        </p:txBody>
      </p:sp>
      <p:sp>
        <p:nvSpPr>
          <p:cNvPr id="13" name="Rectangle 1038"/>
          <p:cNvSpPr>
            <a:spLocks noChangeArrowheads="1"/>
          </p:cNvSpPr>
          <p:nvPr/>
        </p:nvSpPr>
        <p:spPr bwMode="auto">
          <a:xfrm>
            <a:off x="4054046" y="5615695"/>
            <a:ext cx="722401" cy="112912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blinds(horizontal)">
                                      <p:cBhvr>
                                        <p:cTn id="7" dur="5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33"/>
                                        </p:tgtEl>
                                        <p:attrNameLst>
                                          <p:attrName>style.visibility</p:attrName>
                                        </p:attrNameLst>
                                      </p:cBhvr>
                                      <p:to>
                                        <p:strVal val="visible"/>
                                      </p:to>
                                    </p:set>
                                    <p:animEffect transition="in" filter="wipe(left)">
                                      <p:cBhvr>
                                        <p:cTn id="12" dur="500"/>
                                        <p:tgtEl>
                                          <p:spTgt spid="993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9334"/>
                                        </p:tgtEl>
                                        <p:attrNameLst>
                                          <p:attrName>style.visibility</p:attrName>
                                        </p:attrNameLst>
                                      </p:cBhvr>
                                      <p:to>
                                        <p:strVal val="visible"/>
                                      </p:to>
                                    </p:set>
                                    <p:animEffect transition="in" filter="wipe(down)">
                                      <p:cBhvr>
                                        <p:cTn id="17" dur="500"/>
                                        <p:tgtEl>
                                          <p:spTgt spid="993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99338"/>
                                        </p:tgtEl>
                                        <p:attrNameLst>
                                          <p:attrName>style.visibility</p:attrName>
                                        </p:attrNameLst>
                                      </p:cBhvr>
                                      <p:to>
                                        <p:strVal val="visible"/>
                                      </p:to>
                                    </p:set>
                                    <p:animEffect transition="in" filter="strips(downLeft)">
                                      <p:cBhvr>
                                        <p:cTn id="38" dur="500"/>
                                        <p:tgtEl>
                                          <p:spTgt spid="99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p:bldP spid="99333" grpId="0"/>
      <p:bldP spid="99334" grpId="0"/>
      <p:bldP spid="2"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2F130D9-8144-48B8-8A7A-3C29ED76FFD5}" type="slidenum">
              <a:rPr lang="en-US" altLang="zh-CN" sz="2800">
                <a:solidFill>
                  <a:srgbClr val="0000FF"/>
                </a:solidFill>
              </a:rPr>
              <a:pPr eaLnBrk="1" hangingPunct="1"/>
              <a:t>27</a:t>
            </a:fld>
            <a:endParaRPr lang="en-US" altLang="zh-CN" sz="2800">
              <a:solidFill>
                <a:srgbClr val="0000FF"/>
              </a:solidFill>
            </a:endParaRPr>
          </a:p>
        </p:txBody>
      </p:sp>
      <mc:AlternateContent xmlns:mc="http://schemas.openxmlformats.org/markup-compatibility/2006">
        <mc:Choice xmlns:a14="http://schemas.microsoft.com/office/drawing/2010/main" Requires="a14">
          <p:sp>
            <p:nvSpPr>
              <p:cNvPr id="101380" name="Text Box 4"/>
              <p:cNvSpPr txBox="1">
                <a:spLocks noChangeArrowheads="1"/>
              </p:cNvSpPr>
              <p:nvPr/>
            </p:nvSpPr>
            <p:spPr bwMode="auto">
              <a:xfrm>
                <a:off x="1035442" y="645573"/>
                <a:ext cx="7547370" cy="5594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由表</a:t>
                </a:r>
                <a:r>
                  <a:rPr lang="en-US" altLang="zh-CN" sz="3000" b="1" dirty="0"/>
                  <a:t>3.6</a:t>
                </a:r>
                <a:r>
                  <a:rPr lang="zh-CN" altLang="en-US" sz="3000" b="1" dirty="0"/>
                  <a:t>得，得</a:t>
                </a:r>
                <a14:m>
                  <m:oMath xmlns:m="http://schemas.openxmlformats.org/officeDocument/2006/math">
                    <m:r>
                      <a:rPr lang="en-US" altLang="zh-CN" sz="3000" b="1" i="1" dirty="0">
                        <a:latin typeface="Cambria Math"/>
                        <a:ea typeface="Cambria Math"/>
                      </a:rPr>
                      <m:t>∅</m:t>
                    </m:r>
                  </m:oMath>
                </a14:m>
                <a:r>
                  <a:rPr lang="en-US" altLang="zh-CN" sz="3000" b="1" dirty="0"/>
                  <a:t>40H8</a:t>
                </a:r>
                <a:r>
                  <a:rPr lang="zh-CN" altLang="en-US" sz="3000" b="1" dirty="0"/>
                  <a:t>得极限偏差为</a:t>
                </a:r>
                <a:endParaRPr lang="zh-CN" altLang="en-US" sz="3000" b="1" dirty="0"/>
              </a:p>
            </p:txBody>
          </p:sp>
        </mc:Choice>
        <mc:Fallback>
          <p:sp>
            <p:nvSpPr>
              <p:cNvPr id="101380" name="Text Box 4"/>
              <p:cNvSpPr txBox="1">
                <a:spLocks noRot="1" noChangeAspect="1" noMove="1" noResize="1" noEditPoints="1" noAdjustHandles="1" noChangeArrowheads="1" noChangeShapeType="1" noTextEdit="1"/>
              </p:cNvSpPr>
              <p:nvPr/>
            </p:nvSpPr>
            <p:spPr bwMode="auto">
              <a:xfrm>
                <a:off x="1035442" y="645573"/>
                <a:ext cx="7547370" cy="559432"/>
              </a:xfrm>
              <a:prstGeom prst="rect">
                <a:avLst/>
              </a:prstGeom>
              <a:blipFill rotWithShape="1">
                <a:blip r:embed="rId2"/>
                <a:stretch>
                  <a:fillRect l="-1777" t="-16304" b="-3369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01381" name="Text Box 5"/>
          <p:cNvSpPr txBox="1">
            <a:spLocks noChangeArrowheads="1"/>
          </p:cNvSpPr>
          <p:nvPr/>
        </p:nvSpPr>
        <p:spPr bwMode="auto">
          <a:xfrm>
            <a:off x="1159282" y="1323049"/>
            <a:ext cx="5375008" cy="5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a:t>ES=+39  ,  EI=0μm</a:t>
            </a:r>
          </a:p>
        </p:txBody>
      </p:sp>
      <mc:AlternateContent xmlns:mc="http://schemas.openxmlformats.org/markup-compatibility/2006">
        <mc:Choice xmlns:a14="http://schemas.microsoft.com/office/drawing/2010/main" Requires="a14">
          <p:sp>
            <p:nvSpPr>
              <p:cNvPr id="101382" name="Text Box 6"/>
              <p:cNvSpPr txBox="1">
                <a:spLocks noChangeArrowheads="1"/>
              </p:cNvSpPr>
              <p:nvPr/>
            </p:nvSpPr>
            <p:spPr bwMode="auto">
              <a:xfrm>
                <a:off x="1076721" y="2041584"/>
                <a:ext cx="6969450" cy="5594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由表</a:t>
                </a:r>
                <a:r>
                  <a:rPr lang="en-US" altLang="zh-CN" sz="3000" b="1" dirty="0"/>
                  <a:t>3.7</a:t>
                </a:r>
                <a:r>
                  <a:rPr lang="zh-CN" altLang="en-US" sz="3000" b="1" dirty="0"/>
                  <a:t>得，得</a:t>
                </a:r>
                <a14:m>
                  <m:oMath xmlns:m="http://schemas.openxmlformats.org/officeDocument/2006/math">
                    <m:r>
                      <a:rPr lang="en-US" altLang="zh-CN" sz="3000" b="1" i="1" dirty="0">
                        <a:latin typeface="Cambria Math"/>
                        <a:ea typeface="Cambria Math"/>
                      </a:rPr>
                      <m:t>∅ </m:t>
                    </m:r>
                  </m:oMath>
                </a14:m>
                <a:r>
                  <a:rPr lang="en-US" altLang="zh-CN" sz="3000" b="1" dirty="0"/>
                  <a:t>40f7</a:t>
                </a:r>
                <a:r>
                  <a:rPr lang="zh-CN" altLang="en-US" sz="3000" b="1" dirty="0"/>
                  <a:t>得极限偏差为</a:t>
                </a:r>
              </a:p>
            </p:txBody>
          </p:sp>
        </mc:Choice>
        <mc:Fallback>
          <p:sp>
            <p:nvSpPr>
              <p:cNvPr id="101382" name="Text Box 6"/>
              <p:cNvSpPr txBox="1">
                <a:spLocks noRot="1" noChangeAspect="1" noMove="1" noResize="1" noEditPoints="1" noAdjustHandles="1" noChangeArrowheads="1" noChangeShapeType="1" noTextEdit="1"/>
              </p:cNvSpPr>
              <p:nvPr/>
            </p:nvSpPr>
            <p:spPr bwMode="auto">
              <a:xfrm>
                <a:off x="1076721" y="2041584"/>
                <a:ext cx="6969450" cy="559432"/>
              </a:xfrm>
              <a:prstGeom prst="rect">
                <a:avLst/>
              </a:prstGeom>
              <a:blipFill rotWithShape="1">
                <a:blip r:embed="rId3"/>
                <a:stretch>
                  <a:fillRect l="-2012" t="-16304" b="-3369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01383" name="Text Box 7"/>
          <p:cNvSpPr txBox="1">
            <a:spLocks noChangeArrowheads="1"/>
          </p:cNvSpPr>
          <p:nvPr/>
        </p:nvSpPr>
        <p:spPr bwMode="auto">
          <a:xfrm>
            <a:off x="1345042" y="2610678"/>
            <a:ext cx="4816007" cy="5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a:t>es=-25 ,   ei=-50μm</a:t>
            </a:r>
          </a:p>
        </p:txBody>
      </p:sp>
      <p:pic>
        <p:nvPicPr>
          <p:cNvPr id="10138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4402" y="4003268"/>
            <a:ext cx="7863851" cy="233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1385"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62763" y="6365881"/>
            <a:ext cx="8369532" cy="2667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1386" name="Rectangle 10"/>
          <p:cNvSpPr>
            <a:spLocks noChangeArrowheads="1"/>
          </p:cNvSpPr>
          <p:nvPr/>
        </p:nvSpPr>
        <p:spPr bwMode="auto">
          <a:xfrm>
            <a:off x="3921605" y="7144293"/>
            <a:ext cx="722401" cy="172448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101387" name="Rectangle 11"/>
          <p:cNvSpPr>
            <a:spLocks noChangeArrowheads="1"/>
          </p:cNvSpPr>
          <p:nvPr/>
        </p:nvSpPr>
        <p:spPr bwMode="auto">
          <a:xfrm>
            <a:off x="5242567" y="4578096"/>
            <a:ext cx="722401" cy="1765544"/>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grpSp>
        <p:nvGrpSpPr>
          <p:cNvPr id="101388" name="Group 12"/>
          <p:cNvGrpSpPr>
            <a:grpSpLocks/>
          </p:cNvGrpSpPr>
          <p:nvPr/>
        </p:nvGrpSpPr>
        <p:grpSpPr bwMode="auto">
          <a:xfrm>
            <a:off x="7468596" y="529238"/>
            <a:ext cx="4246362" cy="3768655"/>
            <a:chOff x="2981" y="1749"/>
            <a:chExt cx="2510" cy="2758"/>
          </a:xfrm>
        </p:grpSpPr>
        <p:pic>
          <p:nvPicPr>
            <p:cNvPr id="28685" name="Picture 1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81" y="1749"/>
              <a:ext cx="2510" cy="2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6" name="Text Box 14"/>
            <p:cNvSpPr txBox="1">
              <a:spLocks noChangeArrowheads="1"/>
            </p:cNvSpPr>
            <p:nvPr/>
          </p:nvSpPr>
          <p:spPr bwMode="auto">
            <a:xfrm>
              <a:off x="4189" y="4137"/>
              <a:ext cx="903"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500" dirty="0">
                  <a:latin typeface="宋体" pitchFamily="2" charset="-122"/>
                </a:rPr>
                <a:t>图</a:t>
              </a:r>
              <a:r>
                <a:rPr lang="en-US" altLang="zh-CN" sz="2500" dirty="0">
                  <a:latin typeface="宋体" pitchFamily="2" charset="-122"/>
                </a:rPr>
                <a:t>3.20</a:t>
              </a:r>
            </a:p>
          </p:txBody>
        </p:sp>
      </p:grpSp>
      <p:sp>
        <p:nvSpPr>
          <p:cNvPr id="101391" name="Text Box 15"/>
          <p:cNvSpPr txBox="1">
            <a:spLocks noChangeArrowheads="1"/>
          </p:cNvSpPr>
          <p:nvPr/>
        </p:nvSpPr>
        <p:spPr bwMode="auto">
          <a:xfrm>
            <a:off x="1376002" y="3199193"/>
            <a:ext cx="4059206" cy="5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其公差带图为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wipe(down)">
                                      <p:cBhvr>
                                        <p:cTn id="7" dur="500"/>
                                        <p:tgtEl>
                                          <p:spTgt spid="1013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1384"/>
                                        </p:tgtEl>
                                        <p:attrNameLst>
                                          <p:attrName>style.visibility</p:attrName>
                                        </p:attrNameLst>
                                      </p:cBhvr>
                                      <p:to>
                                        <p:strVal val="visible"/>
                                      </p:to>
                                    </p:set>
                                    <p:anim calcmode="lin" valueType="num">
                                      <p:cBhvr additive="base">
                                        <p:cTn id="12" dur="500" fill="hold"/>
                                        <p:tgtEl>
                                          <p:spTgt spid="101384"/>
                                        </p:tgtEl>
                                        <p:attrNameLst>
                                          <p:attrName>ppt_x</p:attrName>
                                        </p:attrNameLst>
                                      </p:cBhvr>
                                      <p:tavLst>
                                        <p:tav tm="0">
                                          <p:val>
                                            <p:strVal val="0-#ppt_w/2"/>
                                          </p:val>
                                        </p:tav>
                                        <p:tav tm="100000">
                                          <p:val>
                                            <p:strVal val="#ppt_x"/>
                                          </p:val>
                                        </p:tav>
                                      </p:tavLst>
                                    </p:anim>
                                    <p:anim calcmode="lin" valueType="num">
                                      <p:cBhvr additive="base">
                                        <p:cTn id="13" dur="500" fill="hold"/>
                                        <p:tgtEl>
                                          <p:spTgt spid="10138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1387"/>
                                        </p:tgtEl>
                                        <p:attrNameLst>
                                          <p:attrName>style.visibility</p:attrName>
                                        </p:attrNameLst>
                                      </p:cBhvr>
                                      <p:to>
                                        <p:strVal val="visible"/>
                                      </p:to>
                                    </p:set>
                                    <p:animEffect transition="in" filter="wipe(down)">
                                      <p:cBhvr>
                                        <p:cTn id="18" dur="500"/>
                                        <p:tgtEl>
                                          <p:spTgt spid="10138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1381"/>
                                        </p:tgtEl>
                                        <p:attrNameLst>
                                          <p:attrName>style.visibility</p:attrName>
                                        </p:attrNameLst>
                                      </p:cBhvr>
                                      <p:to>
                                        <p:strVal val="visible"/>
                                      </p:to>
                                    </p:set>
                                    <p:animEffect transition="in" filter="wipe(left)">
                                      <p:cBhvr>
                                        <p:cTn id="23" dur="500"/>
                                        <p:tgtEl>
                                          <p:spTgt spid="10138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1382"/>
                                        </p:tgtEl>
                                        <p:attrNameLst>
                                          <p:attrName>style.visibility</p:attrName>
                                        </p:attrNameLst>
                                      </p:cBhvr>
                                      <p:to>
                                        <p:strVal val="visible"/>
                                      </p:to>
                                    </p:set>
                                    <p:animEffect transition="in" filter="wipe(down)">
                                      <p:cBhvr>
                                        <p:cTn id="28" dur="500"/>
                                        <p:tgtEl>
                                          <p:spTgt spid="10138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01385"/>
                                        </p:tgtEl>
                                        <p:attrNameLst>
                                          <p:attrName>style.visibility</p:attrName>
                                        </p:attrNameLst>
                                      </p:cBhvr>
                                      <p:to>
                                        <p:strVal val="visible"/>
                                      </p:to>
                                    </p:set>
                                    <p:anim calcmode="lin" valueType="num">
                                      <p:cBhvr additive="base">
                                        <p:cTn id="33" dur="500" fill="hold"/>
                                        <p:tgtEl>
                                          <p:spTgt spid="101385"/>
                                        </p:tgtEl>
                                        <p:attrNameLst>
                                          <p:attrName>ppt_x</p:attrName>
                                        </p:attrNameLst>
                                      </p:cBhvr>
                                      <p:tavLst>
                                        <p:tav tm="0">
                                          <p:val>
                                            <p:strVal val="#ppt_x"/>
                                          </p:val>
                                        </p:tav>
                                        <p:tav tm="100000">
                                          <p:val>
                                            <p:strVal val="#ppt_x"/>
                                          </p:val>
                                        </p:tav>
                                      </p:tavLst>
                                    </p:anim>
                                    <p:anim calcmode="lin" valueType="num">
                                      <p:cBhvr additive="base">
                                        <p:cTn id="34" dur="500" fill="hold"/>
                                        <p:tgtEl>
                                          <p:spTgt spid="101385"/>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1386"/>
                                        </p:tgtEl>
                                        <p:attrNameLst>
                                          <p:attrName>style.visibility</p:attrName>
                                        </p:attrNameLst>
                                      </p:cBhvr>
                                      <p:to>
                                        <p:strVal val="visible"/>
                                      </p:to>
                                    </p:set>
                                    <p:animEffect transition="in" filter="wipe(down)">
                                      <p:cBhvr>
                                        <p:cTn id="39" dur="500"/>
                                        <p:tgtEl>
                                          <p:spTgt spid="10138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2" fill="hold" grpId="0" nodeType="clickEffect">
                                  <p:stCondLst>
                                    <p:cond delay="0"/>
                                  </p:stCondLst>
                                  <p:childTnLst>
                                    <p:set>
                                      <p:cBhvr>
                                        <p:cTn id="43" dur="1" fill="hold">
                                          <p:stCondLst>
                                            <p:cond delay="0"/>
                                          </p:stCondLst>
                                        </p:cTn>
                                        <p:tgtEl>
                                          <p:spTgt spid="101383"/>
                                        </p:tgtEl>
                                        <p:attrNameLst>
                                          <p:attrName>style.visibility</p:attrName>
                                        </p:attrNameLst>
                                      </p:cBhvr>
                                      <p:to>
                                        <p:strVal val="visible"/>
                                      </p:to>
                                    </p:set>
                                    <p:animEffect transition="in" filter="wipe(right)">
                                      <p:cBhvr>
                                        <p:cTn id="44" dur="500"/>
                                        <p:tgtEl>
                                          <p:spTgt spid="10138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01391"/>
                                        </p:tgtEl>
                                        <p:attrNameLst>
                                          <p:attrName>style.visibility</p:attrName>
                                        </p:attrNameLst>
                                      </p:cBhvr>
                                      <p:to>
                                        <p:strVal val="visible"/>
                                      </p:to>
                                    </p:set>
                                    <p:animEffect transition="in" filter="wipe(left)">
                                      <p:cBhvr>
                                        <p:cTn id="49" dur="500"/>
                                        <p:tgtEl>
                                          <p:spTgt spid="10139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2" fill="hold" nodeType="clickEffect">
                                  <p:stCondLst>
                                    <p:cond delay="0"/>
                                  </p:stCondLst>
                                  <p:childTnLst>
                                    <p:set>
                                      <p:cBhvr>
                                        <p:cTn id="53" dur="1" fill="hold">
                                          <p:stCondLst>
                                            <p:cond delay="0"/>
                                          </p:stCondLst>
                                        </p:cTn>
                                        <p:tgtEl>
                                          <p:spTgt spid="101388"/>
                                        </p:tgtEl>
                                        <p:attrNameLst>
                                          <p:attrName>style.visibility</p:attrName>
                                        </p:attrNameLst>
                                      </p:cBhvr>
                                      <p:to>
                                        <p:strVal val="visible"/>
                                      </p:to>
                                    </p:set>
                                    <p:anim calcmode="lin" valueType="num">
                                      <p:cBhvr additive="base">
                                        <p:cTn id="54" dur="500" fill="hold"/>
                                        <p:tgtEl>
                                          <p:spTgt spid="101388"/>
                                        </p:tgtEl>
                                        <p:attrNameLst>
                                          <p:attrName>ppt_x</p:attrName>
                                        </p:attrNameLst>
                                      </p:cBhvr>
                                      <p:tavLst>
                                        <p:tav tm="0">
                                          <p:val>
                                            <p:strVal val="1+#ppt_w/2"/>
                                          </p:val>
                                        </p:tav>
                                        <p:tav tm="100000">
                                          <p:val>
                                            <p:strVal val="#ppt_x"/>
                                          </p:val>
                                        </p:tav>
                                      </p:tavLst>
                                    </p:anim>
                                    <p:anim calcmode="lin" valueType="num">
                                      <p:cBhvr additive="base">
                                        <p:cTn id="55" dur="500" fill="hold"/>
                                        <p:tgtEl>
                                          <p:spTgt spid="101388"/>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4" fill="hold" grpId="1" nodeType="clickEffect">
                                  <p:stCondLst>
                                    <p:cond delay="0"/>
                                  </p:stCondLst>
                                  <p:childTnLst>
                                    <p:set>
                                      <p:cBhvr>
                                        <p:cTn id="59" dur="1" fill="hold">
                                          <p:stCondLst>
                                            <p:cond delay="0"/>
                                          </p:stCondLst>
                                        </p:cTn>
                                        <p:tgtEl>
                                          <p:spTgt spid="101383"/>
                                        </p:tgtEl>
                                        <p:attrNameLst>
                                          <p:attrName>style.visibility</p:attrName>
                                        </p:attrNameLst>
                                      </p:cBhvr>
                                      <p:to>
                                        <p:strVal val="visible"/>
                                      </p:to>
                                    </p:set>
                                    <p:animEffect transition="in" filter="wipe(down)">
                                      <p:cBhvr>
                                        <p:cTn id="60" dur="500"/>
                                        <p:tgtEl>
                                          <p:spTgt spid="101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P spid="101381" grpId="0"/>
      <p:bldP spid="101382" grpId="0"/>
      <p:bldP spid="101383" grpId="0"/>
      <p:bldP spid="101383" grpId="1"/>
      <p:bldP spid="101386" grpId="0" animBg="1"/>
      <p:bldP spid="101387" grpId="0" animBg="1"/>
      <p:bldP spid="10139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7FA9D471-D5CE-4B38-AA3F-99B68BA30F41}" type="slidenum">
              <a:rPr lang="en-US" altLang="zh-CN" sz="2800">
                <a:solidFill>
                  <a:srgbClr val="0000FF"/>
                </a:solidFill>
              </a:rPr>
              <a:pPr eaLnBrk="1" hangingPunct="1"/>
              <a:t>28</a:t>
            </a:fld>
            <a:endParaRPr lang="en-US" altLang="zh-CN" sz="2800">
              <a:solidFill>
                <a:srgbClr val="0000FF"/>
              </a:solidFill>
            </a:endParaRPr>
          </a:p>
        </p:txBody>
      </p:sp>
      <mc:AlternateContent xmlns:mc="http://schemas.openxmlformats.org/markup-compatibility/2006">
        <mc:Choice xmlns:a14="http://schemas.microsoft.com/office/drawing/2010/main" Requires="a14">
          <p:sp>
            <p:nvSpPr>
              <p:cNvPr id="91140" name="Text Box 4"/>
              <p:cNvSpPr txBox="1">
                <a:spLocks noChangeArrowheads="1"/>
              </p:cNvSpPr>
              <p:nvPr/>
            </p:nvSpPr>
            <p:spPr bwMode="auto">
              <a:xfrm>
                <a:off x="272082" y="686217"/>
                <a:ext cx="11977068" cy="101519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例</a:t>
                </a:r>
                <a:r>
                  <a:rPr lang="en-US" altLang="zh-CN" b="1" dirty="0"/>
                  <a:t>3.12 </a:t>
                </a:r>
                <a:r>
                  <a:rPr lang="zh-CN" altLang="en-US" b="1" dirty="0"/>
                  <a:t>已知某配合的公称尺寸为  </a:t>
                </a:r>
                <a:r>
                  <a:rPr lang="en-US" altLang="zh-CN" b="1" i="1" dirty="0"/>
                  <a:t>D</a:t>
                </a:r>
                <a:r>
                  <a:rPr lang="zh-CN" altLang="en-US" b="1" dirty="0"/>
                  <a:t>（</a:t>
                </a:r>
                <a:r>
                  <a:rPr lang="en-US" altLang="zh-CN" b="1" i="1" dirty="0"/>
                  <a:t>d</a:t>
                </a:r>
                <a:r>
                  <a:rPr lang="zh-CN" altLang="en-US"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60</a:t>
                </a:r>
                <a:r>
                  <a:rPr lang="zh-CN" altLang="en-US" b="1" dirty="0"/>
                  <a:t>，由于使用要求其配合的  ｜</a:t>
                </a:r>
                <a:r>
                  <a:rPr lang="en-US" altLang="zh-CN" b="1" i="1" dirty="0" err="1"/>
                  <a:t>Y</a:t>
                </a:r>
                <a:r>
                  <a:rPr lang="en-US" altLang="zh-CN" b="1" baseline="-25000" dirty="0" err="1"/>
                  <a:t>min</a:t>
                </a:r>
                <a:r>
                  <a:rPr lang="zh-CN" altLang="en-US" b="1" dirty="0"/>
                  <a:t>｜≥</a:t>
                </a:r>
                <a:r>
                  <a:rPr lang="en-US" altLang="zh-CN" b="1" dirty="0"/>
                  <a:t>20μm</a:t>
                </a:r>
                <a:r>
                  <a:rPr lang="zh-CN" altLang="en-US" b="1" dirty="0"/>
                  <a:t>，｜</a:t>
                </a:r>
                <a:r>
                  <a:rPr lang="en-US" altLang="zh-CN" b="1" i="1" dirty="0" err="1"/>
                  <a:t>Y</a:t>
                </a:r>
                <a:r>
                  <a:rPr lang="en-US" altLang="zh-CN" b="1" baseline="-25000" dirty="0" err="1"/>
                  <a:t>max</a:t>
                </a:r>
                <a:r>
                  <a:rPr lang="zh-CN" altLang="en-US" b="1" dirty="0"/>
                  <a:t>｜≤</a:t>
                </a:r>
                <a:r>
                  <a:rPr lang="en-US" altLang="zh-CN" b="1" dirty="0"/>
                  <a:t>55μm</a:t>
                </a:r>
                <a:r>
                  <a:rPr lang="zh-CN" altLang="en-US" b="1" dirty="0"/>
                  <a:t>，若采用基轴制配合，</a:t>
                </a:r>
                <a:r>
                  <a:rPr lang="zh-CN" altLang="en-US" b="1" dirty="0">
                    <a:solidFill>
                      <a:srgbClr val="FF0000"/>
                    </a:solidFill>
                  </a:rPr>
                  <a:t>利用标准公差表和基本偏差表</a:t>
                </a:r>
                <a:r>
                  <a:rPr lang="zh-CN" altLang="en-US" b="1" dirty="0"/>
                  <a:t>。</a:t>
                </a:r>
              </a:p>
            </p:txBody>
          </p:sp>
        </mc:Choice>
        <mc:Fallback>
          <p:sp>
            <p:nvSpPr>
              <p:cNvPr id="91140" name="Text Box 4"/>
              <p:cNvSpPr txBox="1">
                <a:spLocks noRot="1" noChangeAspect="1" noMove="1" noResize="1" noEditPoints="1" noAdjustHandles="1" noChangeArrowheads="1" noChangeShapeType="1" noTextEdit="1"/>
              </p:cNvSpPr>
              <p:nvPr/>
            </p:nvSpPr>
            <p:spPr bwMode="auto">
              <a:xfrm>
                <a:off x="272082" y="686217"/>
                <a:ext cx="11977068" cy="1015194"/>
              </a:xfrm>
              <a:prstGeom prst="rect">
                <a:avLst/>
              </a:prstGeom>
              <a:blipFill rotWithShape="1">
                <a:blip r:embed="rId2"/>
                <a:stretch>
                  <a:fillRect l="-509" t="-1807" r="-458" b="-783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1141" name="Text Box 5"/>
          <p:cNvSpPr txBox="1">
            <a:spLocks noChangeArrowheads="1"/>
          </p:cNvSpPr>
          <p:nvPr/>
        </p:nvSpPr>
        <p:spPr bwMode="auto">
          <a:xfrm>
            <a:off x="710362" y="2757807"/>
            <a:ext cx="685593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      </a:t>
            </a:r>
            <a:r>
              <a:rPr lang="zh-CN" altLang="en-US" b="1" dirty="0"/>
              <a:t>解</a:t>
            </a:r>
            <a:r>
              <a:rPr lang="zh-CN" altLang="en-US" b="1" dirty="0">
                <a:sym typeface="Wingdings" pitchFamily="2" charset="2"/>
              </a:rPr>
              <a:t>  （</a:t>
            </a:r>
            <a:r>
              <a:rPr lang="en-US" altLang="zh-CN" b="1" dirty="0">
                <a:sym typeface="Wingdings" pitchFamily="2" charset="2"/>
              </a:rPr>
              <a:t>1</a:t>
            </a:r>
            <a:r>
              <a:rPr lang="zh-CN" altLang="en-US" b="1" dirty="0">
                <a:sym typeface="Wingdings" pitchFamily="2" charset="2"/>
              </a:rPr>
              <a:t>）确定基准制，</a:t>
            </a:r>
            <a:endParaRPr lang="zh-CN" altLang="en-US" b="1" dirty="0"/>
          </a:p>
        </p:txBody>
      </p:sp>
      <p:sp>
        <p:nvSpPr>
          <p:cNvPr id="91142" name="Text Box 6"/>
          <p:cNvSpPr txBox="1">
            <a:spLocks noChangeArrowheads="1"/>
          </p:cNvSpPr>
          <p:nvPr/>
        </p:nvSpPr>
        <p:spPr bwMode="auto">
          <a:xfrm>
            <a:off x="4690448" y="2750964"/>
            <a:ext cx="758349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sym typeface="Wingdings" pitchFamily="2" charset="2"/>
              </a:rPr>
              <a:t>由题意为基轴制</a:t>
            </a:r>
            <a:r>
              <a:rPr lang="zh-CN" altLang="en-US" b="1" dirty="0">
                <a:solidFill>
                  <a:srgbClr val="FF0000"/>
                </a:solidFill>
                <a:sym typeface="Wingdings" pitchFamily="2" charset="2"/>
              </a:rPr>
              <a:t> </a:t>
            </a:r>
            <a:r>
              <a:rPr lang="en-US" altLang="zh-CN" b="1" dirty="0">
                <a:solidFill>
                  <a:srgbClr val="FF0000"/>
                </a:solidFill>
                <a:sym typeface="Wingdings" pitchFamily="2" charset="2"/>
              </a:rPr>
              <a:t>h</a:t>
            </a:r>
            <a:r>
              <a:rPr lang="en-US" altLang="zh-CN" b="1" dirty="0">
                <a:sym typeface="Wingdings" pitchFamily="2" charset="2"/>
              </a:rPr>
              <a:t> </a:t>
            </a:r>
            <a:r>
              <a:rPr lang="zh-CN" altLang="en-US" b="1" dirty="0">
                <a:sym typeface="Wingdings" pitchFamily="2" charset="2"/>
              </a:rPr>
              <a:t>配合      </a:t>
            </a:r>
            <a:r>
              <a:rPr lang="zh-CN" altLang="en-US" dirty="0">
                <a:solidFill>
                  <a:srgbClr val="C00000"/>
                </a:solidFill>
              </a:rPr>
              <a:t>∴ </a:t>
            </a:r>
            <a:r>
              <a:rPr lang="en-US" altLang="zh-CN" dirty="0" err="1">
                <a:solidFill>
                  <a:srgbClr val="C00000"/>
                </a:solidFill>
              </a:rPr>
              <a:t>es</a:t>
            </a:r>
            <a:r>
              <a:rPr lang="en-US" altLang="zh-CN" dirty="0">
                <a:solidFill>
                  <a:srgbClr val="C00000"/>
                </a:solidFill>
              </a:rPr>
              <a:t> </a:t>
            </a:r>
            <a:r>
              <a:rPr lang="zh-CN" altLang="en-US" dirty="0">
                <a:solidFill>
                  <a:srgbClr val="C00000"/>
                </a:solidFill>
              </a:rPr>
              <a:t>＝ </a:t>
            </a:r>
            <a:r>
              <a:rPr lang="en-US" altLang="zh-CN" dirty="0">
                <a:solidFill>
                  <a:srgbClr val="C00000"/>
                </a:solidFill>
              </a:rPr>
              <a:t>0</a:t>
            </a:r>
          </a:p>
        </p:txBody>
      </p:sp>
      <p:sp>
        <p:nvSpPr>
          <p:cNvPr id="91143" name="Text Box 7"/>
          <p:cNvSpPr txBox="1">
            <a:spLocks noChangeArrowheads="1"/>
          </p:cNvSpPr>
          <p:nvPr/>
        </p:nvSpPr>
        <p:spPr bwMode="auto">
          <a:xfrm>
            <a:off x="980402" y="3312105"/>
            <a:ext cx="798597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 </a:t>
            </a:r>
            <a:r>
              <a:rPr lang="zh-CN" altLang="en-US" b="1" dirty="0"/>
              <a:t>（</a:t>
            </a:r>
            <a:r>
              <a:rPr lang="en-US" altLang="zh-CN" b="1" dirty="0"/>
              <a:t>2</a:t>
            </a:r>
            <a:r>
              <a:rPr lang="zh-CN" altLang="en-US" b="1" dirty="0"/>
              <a:t>）确定孔、轴公差等级</a:t>
            </a:r>
          </a:p>
        </p:txBody>
      </p:sp>
      <p:sp>
        <p:nvSpPr>
          <p:cNvPr id="91144" name="Text Box 8"/>
          <p:cNvSpPr txBox="1">
            <a:spLocks noChangeArrowheads="1"/>
          </p:cNvSpPr>
          <p:nvPr/>
        </p:nvSpPr>
        <p:spPr bwMode="auto">
          <a:xfrm>
            <a:off x="1372562" y="3922861"/>
            <a:ext cx="1117657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T</a:t>
            </a:r>
            <a:r>
              <a:rPr lang="en-US" altLang="zh-CN" b="1" baseline="-25000"/>
              <a:t>f  </a:t>
            </a:r>
            <a:r>
              <a:rPr lang="en-US" altLang="zh-CN" b="1"/>
              <a:t>= </a:t>
            </a:r>
            <a:r>
              <a:rPr lang="zh-CN" altLang="en-US" b="1"/>
              <a:t>｜</a:t>
            </a:r>
            <a:r>
              <a:rPr lang="en-US" altLang="zh-CN" b="1" i="1"/>
              <a:t>Y</a:t>
            </a:r>
            <a:r>
              <a:rPr lang="en-US" altLang="zh-CN" b="1" baseline="-25000"/>
              <a:t>min </a:t>
            </a:r>
            <a:r>
              <a:rPr lang="zh-CN" altLang="en-US" b="1"/>
              <a:t>－ </a:t>
            </a:r>
            <a:r>
              <a:rPr lang="en-US" altLang="zh-CN" b="1" i="1"/>
              <a:t>Y</a:t>
            </a:r>
            <a:r>
              <a:rPr lang="en-US" altLang="zh-CN" b="1" baseline="-25000"/>
              <a:t>max</a:t>
            </a:r>
            <a:r>
              <a:rPr lang="en-US" altLang="zh-CN" b="1"/>
              <a:t> </a:t>
            </a:r>
            <a:r>
              <a:rPr lang="zh-CN" altLang="en-US" b="1"/>
              <a:t>｜＝｜－</a:t>
            </a:r>
            <a:r>
              <a:rPr lang="en-US" altLang="zh-CN" b="1"/>
              <a:t>20</a:t>
            </a:r>
            <a:r>
              <a:rPr lang="zh-CN" altLang="en-US" b="1"/>
              <a:t>－（－</a:t>
            </a:r>
            <a:r>
              <a:rPr lang="en-US" altLang="zh-CN" b="1"/>
              <a:t>55</a:t>
            </a:r>
            <a:r>
              <a:rPr lang="zh-CN" altLang="en-US" b="1"/>
              <a:t>）｜</a:t>
            </a:r>
            <a:endParaRPr lang="zh-CN" altLang="en-US" b="1" baseline="-25000"/>
          </a:p>
        </p:txBody>
      </p:sp>
      <p:sp>
        <p:nvSpPr>
          <p:cNvPr id="91145" name="Text Box 9"/>
          <p:cNvSpPr txBox="1">
            <a:spLocks noChangeArrowheads="1"/>
          </p:cNvSpPr>
          <p:nvPr/>
        </p:nvSpPr>
        <p:spPr bwMode="auto">
          <a:xfrm>
            <a:off x="5694929" y="4528483"/>
            <a:ext cx="6819809"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i="1"/>
              <a:t>T</a:t>
            </a:r>
            <a:r>
              <a:rPr lang="en-US" altLang="zh-CN" b="1" baseline="-25000"/>
              <a:t>D</a:t>
            </a:r>
            <a:r>
              <a:rPr lang="zh-CN" altLang="en-US" b="1"/>
              <a:t>＝</a:t>
            </a:r>
            <a:r>
              <a:rPr lang="en-US" altLang="zh-CN" b="1"/>
              <a:t>IT6</a:t>
            </a:r>
            <a:r>
              <a:rPr lang="zh-CN" altLang="en-US" b="1"/>
              <a:t>＝</a:t>
            </a:r>
            <a:r>
              <a:rPr lang="en-US" altLang="zh-CN" b="1"/>
              <a:t>19 </a:t>
            </a:r>
            <a:r>
              <a:rPr lang="zh-CN" altLang="en-US" b="1"/>
              <a:t>，    </a:t>
            </a:r>
            <a:r>
              <a:rPr lang="en-US" altLang="zh-CN" b="1" i="1"/>
              <a:t>T</a:t>
            </a:r>
            <a:r>
              <a:rPr lang="en-US" altLang="zh-CN" b="1" baseline="-25000"/>
              <a:t>d</a:t>
            </a:r>
            <a:r>
              <a:rPr lang="zh-CN" altLang="en-US" b="1"/>
              <a:t>＝</a:t>
            </a:r>
            <a:r>
              <a:rPr lang="en-US" altLang="zh-CN" b="1"/>
              <a:t>IT5</a:t>
            </a:r>
            <a:r>
              <a:rPr lang="zh-CN" altLang="en-US" b="1"/>
              <a:t>＝</a:t>
            </a:r>
            <a:r>
              <a:rPr lang="en-US" altLang="zh-CN" b="1"/>
              <a:t>13</a:t>
            </a:r>
            <a:r>
              <a:rPr lang="zh-CN" altLang="en-US" b="1"/>
              <a:t>（</a:t>
            </a:r>
            <a:r>
              <a:rPr lang="en-US" altLang="zh-CN" b="1"/>
              <a:t>μm</a:t>
            </a:r>
            <a:r>
              <a:rPr lang="zh-CN" altLang="en-US" b="1"/>
              <a:t>）</a:t>
            </a:r>
          </a:p>
        </p:txBody>
      </p:sp>
      <p:sp>
        <p:nvSpPr>
          <p:cNvPr id="91146" name="Rectangle 10"/>
          <p:cNvSpPr>
            <a:spLocks noChangeArrowheads="1"/>
          </p:cNvSpPr>
          <p:nvPr/>
        </p:nvSpPr>
        <p:spPr bwMode="auto">
          <a:xfrm>
            <a:off x="703482" y="1702245"/>
            <a:ext cx="11185175" cy="1083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p>
            <a:pPr defTabSz="1275054">
              <a:lnSpc>
                <a:spcPct val="120000"/>
              </a:lnSpc>
            </a:pPr>
            <a:r>
              <a:rPr lang="en-US" altLang="zh-CN" b="1" dirty="0"/>
              <a:t>        </a:t>
            </a:r>
            <a:r>
              <a:rPr lang="zh-CN" altLang="en-US" b="1" dirty="0"/>
              <a:t>试确定孔、轴公差带代号和配合代号，并画出其尺寸公差带图，并指出是否属于优先的或常用的公差带与配合？</a:t>
            </a:r>
          </a:p>
        </p:txBody>
      </p:sp>
      <p:sp>
        <p:nvSpPr>
          <p:cNvPr id="91147" name="Rectangle 11"/>
          <p:cNvSpPr>
            <a:spLocks noChangeArrowheads="1"/>
          </p:cNvSpPr>
          <p:nvPr/>
        </p:nvSpPr>
        <p:spPr bwMode="auto">
          <a:xfrm>
            <a:off x="7944692" y="3958787"/>
            <a:ext cx="3436565" cy="528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en-US" altLang="zh-CN" b="1"/>
              <a:t>= 35 =  </a:t>
            </a:r>
            <a:r>
              <a:rPr lang="en-US" altLang="zh-CN" b="1" i="1"/>
              <a:t>T</a:t>
            </a:r>
            <a:r>
              <a:rPr lang="en-US" altLang="zh-CN" b="1" baseline="-25000"/>
              <a:t>D</a:t>
            </a:r>
            <a:r>
              <a:rPr lang="en-US" altLang="zh-CN" b="1"/>
              <a:t>+</a:t>
            </a:r>
            <a:r>
              <a:rPr lang="en-US" altLang="zh-CN" b="1" i="1"/>
              <a:t>T</a:t>
            </a:r>
            <a:r>
              <a:rPr lang="en-US" altLang="zh-CN" b="1" baseline="-25000"/>
              <a:t>d</a:t>
            </a:r>
          </a:p>
        </p:txBody>
      </p:sp>
      <p:sp>
        <p:nvSpPr>
          <p:cNvPr id="91148" name="Rectangle 12"/>
          <p:cNvSpPr>
            <a:spLocks noChangeArrowheads="1"/>
          </p:cNvSpPr>
          <p:nvPr/>
        </p:nvSpPr>
        <p:spPr bwMode="auto">
          <a:xfrm>
            <a:off x="1386322" y="4538748"/>
            <a:ext cx="9542573" cy="528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zh-CN" altLang="en-US" b="1" dirty="0"/>
              <a:t>由表</a:t>
            </a:r>
            <a:r>
              <a:rPr lang="en-US" altLang="zh-CN" b="1" dirty="0"/>
              <a:t>3.2</a:t>
            </a:r>
            <a:r>
              <a:rPr lang="zh-CN" altLang="en-US" b="1" dirty="0"/>
              <a:t>（查教材中的表）得</a:t>
            </a:r>
          </a:p>
        </p:txBody>
      </p:sp>
      <p:grpSp>
        <p:nvGrpSpPr>
          <p:cNvPr id="91152" name="Group 16"/>
          <p:cNvGrpSpPr>
            <a:grpSpLocks/>
          </p:cNvGrpSpPr>
          <p:nvPr/>
        </p:nvGrpSpPr>
        <p:grpSpPr bwMode="auto">
          <a:xfrm>
            <a:off x="1609922" y="5176875"/>
            <a:ext cx="9576973" cy="3318949"/>
            <a:chOff x="936" y="3242"/>
            <a:chExt cx="5568" cy="1940"/>
          </a:xfrm>
        </p:grpSpPr>
        <p:pic>
          <p:nvPicPr>
            <p:cNvPr id="29710"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6" y="3462"/>
              <a:ext cx="5568" cy="1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11" name="Text Box 14"/>
            <p:cNvSpPr txBox="1">
              <a:spLocks noChangeArrowheads="1"/>
            </p:cNvSpPr>
            <p:nvPr/>
          </p:nvSpPr>
          <p:spPr bwMode="auto">
            <a:xfrm>
              <a:off x="1670" y="3285"/>
              <a:ext cx="232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200" b="1"/>
                <a:t>表</a:t>
              </a:r>
              <a:r>
                <a:rPr lang="en-US" altLang="zh-CN" sz="2200" b="1"/>
                <a:t>3.2  </a:t>
              </a:r>
              <a:r>
                <a:rPr lang="zh-CN" altLang="en-US" sz="2200" b="1"/>
                <a:t>标准公差数值</a:t>
              </a:r>
            </a:p>
          </p:txBody>
        </p:sp>
        <p:sp>
          <p:nvSpPr>
            <p:cNvPr id="29712" name="Text Box 15"/>
            <p:cNvSpPr txBox="1">
              <a:spLocks noChangeArrowheads="1"/>
            </p:cNvSpPr>
            <p:nvPr/>
          </p:nvSpPr>
          <p:spPr bwMode="auto">
            <a:xfrm>
              <a:off x="3590" y="3242"/>
              <a:ext cx="272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200" b="1"/>
                <a:t>（摘自</a:t>
              </a:r>
              <a:r>
                <a:rPr lang="en-US" altLang="zh-CN" sz="2200" b="1"/>
                <a:t>GB/T1800.1—2009</a:t>
              </a:r>
              <a:r>
                <a:rPr lang="zh-CN" altLang="en-US" sz="2200" b="1"/>
                <a:t>）</a:t>
              </a:r>
            </a:p>
          </p:txBody>
        </p:sp>
      </p:grpSp>
      <p:sp>
        <p:nvSpPr>
          <p:cNvPr id="91153" name="Rectangle 17"/>
          <p:cNvSpPr>
            <a:spLocks noChangeArrowheads="1"/>
          </p:cNvSpPr>
          <p:nvPr/>
        </p:nvSpPr>
        <p:spPr bwMode="auto">
          <a:xfrm>
            <a:off x="4231206" y="8068125"/>
            <a:ext cx="1341602" cy="47218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1140"/>
                                        </p:tgtEl>
                                        <p:attrNameLst>
                                          <p:attrName>style.visibility</p:attrName>
                                        </p:attrNameLst>
                                      </p:cBhvr>
                                      <p:to>
                                        <p:strVal val="visible"/>
                                      </p:to>
                                    </p:set>
                                    <p:animEffect transition="in" filter="wipe(left)">
                                      <p:cBhvr>
                                        <p:cTn id="7" dur="300"/>
                                        <p:tgtEl>
                                          <p:spTgt spid="911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1146"/>
                                        </p:tgtEl>
                                        <p:attrNameLst>
                                          <p:attrName>style.visibility</p:attrName>
                                        </p:attrNameLst>
                                      </p:cBhvr>
                                      <p:to>
                                        <p:strVal val="visible"/>
                                      </p:to>
                                    </p:set>
                                    <p:animEffect transition="in" filter="wipe(left)">
                                      <p:cBhvr>
                                        <p:cTn id="12" dur="300"/>
                                        <p:tgtEl>
                                          <p:spTgt spid="911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1141"/>
                                        </p:tgtEl>
                                        <p:attrNameLst>
                                          <p:attrName>style.visibility</p:attrName>
                                        </p:attrNameLst>
                                      </p:cBhvr>
                                      <p:to>
                                        <p:strVal val="visible"/>
                                      </p:to>
                                    </p:set>
                                    <p:animEffect transition="in" filter="wipe(left)">
                                      <p:cBhvr>
                                        <p:cTn id="17" dur="300"/>
                                        <p:tgtEl>
                                          <p:spTgt spid="911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1142"/>
                                        </p:tgtEl>
                                        <p:attrNameLst>
                                          <p:attrName>style.visibility</p:attrName>
                                        </p:attrNameLst>
                                      </p:cBhvr>
                                      <p:to>
                                        <p:strVal val="visible"/>
                                      </p:to>
                                    </p:set>
                                    <p:animEffect transition="in" filter="wipe(left)">
                                      <p:cBhvr>
                                        <p:cTn id="22" dur="300"/>
                                        <p:tgtEl>
                                          <p:spTgt spid="911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1143"/>
                                        </p:tgtEl>
                                        <p:attrNameLst>
                                          <p:attrName>style.visibility</p:attrName>
                                        </p:attrNameLst>
                                      </p:cBhvr>
                                      <p:to>
                                        <p:strVal val="visible"/>
                                      </p:to>
                                    </p:set>
                                    <p:animEffect transition="in" filter="wipe(left)">
                                      <p:cBhvr>
                                        <p:cTn id="27" dur="300"/>
                                        <p:tgtEl>
                                          <p:spTgt spid="911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1144"/>
                                        </p:tgtEl>
                                        <p:attrNameLst>
                                          <p:attrName>style.visibility</p:attrName>
                                        </p:attrNameLst>
                                      </p:cBhvr>
                                      <p:to>
                                        <p:strVal val="visible"/>
                                      </p:to>
                                    </p:set>
                                    <p:animEffect transition="in" filter="wipe(left)">
                                      <p:cBhvr>
                                        <p:cTn id="32" dur="300"/>
                                        <p:tgtEl>
                                          <p:spTgt spid="9114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1147"/>
                                        </p:tgtEl>
                                        <p:attrNameLst>
                                          <p:attrName>style.visibility</p:attrName>
                                        </p:attrNameLst>
                                      </p:cBhvr>
                                      <p:to>
                                        <p:strVal val="visible"/>
                                      </p:to>
                                    </p:set>
                                    <p:animEffect transition="in" filter="wipe(left)">
                                      <p:cBhvr>
                                        <p:cTn id="37" dur="300"/>
                                        <p:tgtEl>
                                          <p:spTgt spid="911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1148"/>
                                        </p:tgtEl>
                                        <p:attrNameLst>
                                          <p:attrName>style.visibility</p:attrName>
                                        </p:attrNameLst>
                                      </p:cBhvr>
                                      <p:to>
                                        <p:strVal val="visible"/>
                                      </p:to>
                                    </p:set>
                                    <p:animEffect transition="in" filter="wipe(left)">
                                      <p:cBhvr>
                                        <p:cTn id="42" dur="300"/>
                                        <p:tgtEl>
                                          <p:spTgt spid="9114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nodeType="clickEffect">
                                  <p:stCondLst>
                                    <p:cond delay="0"/>
                                  </p:stCondLst>
                                  <p:childTnLst>
                                    <p:set>
                                      <p:cBhvr>
                                        <p:cTn id="46" dur="1" fill="hold">
                                          <p:stCondLst>
                                            <p:cond delay="0"/>
                                          </p:stCondLst>
                                        </p:cTn>
                                        <p:tgtEl>
                                          <p:spTgt spid="91152"/>
                                        </p:tgtEl>
                                        <p:attrNameLst>
                                          <p:attrName>style.visibility</p:attrName>
                                        </p:attrNameLst>
                                      </p:cBhvr>
                                      <p:to>
                                        <p:strVal val="visible"/>
                                      </p:to>
                                    </p:set>
                                    <p:anim calcmode="lin" valueType="num">
                                      <p:cBhvr additive="base">
                                        <p:cTn id="47" dur="2000" fill="hold"/>
                                        <p:tgtEl>
                                          <p:spTgt spid="91152"/>
                                        </p:tgtEl>
                                        <p:attrNameLst>
                                          <p:attrName>ppt_x</p:attrName>
                                        </p:attrNameLst>
                                      </p:cBhvr>
                                      <p:tavLst>
                                        <p:tav tm="0">
                                          <p:val>
                                            <p:strVal val="#ppt_x"/>
                                          </p:val>
                                        </p:tav>
                                        <p:tav tm="100000">
                                          <p:val>
                                            <p:strVal val="#ppt_x"/>
                                          </p:val>
                                        </p:tav>
                                      </p:tavLst>
                                    </p:anim>
                                    <p:anim calcmode="lin" valueType="num">
                                      <p:cBhvr additive="base">
                                        <p:cTn id="48" dur="2000" fill="hold"/>
                                        <p:tgtEl>
                                          <p:spTgt spid="9115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91153"/>
                                        </p:tgtEl>
                                        <p:attrNameLst>
                                          <p:attrName>style.visibility</p:attrName>
                                        </p:attrNameLst>
                                      </p:cBhvr>
                                      <p:to>
                                        <p:strVal val="visible"/>
                                      </p:to>
                                    </p:set>
                                    <p:animEffect transition="in" filter="wipe(left)">
                                      <p:cBhvr>
                                        <p:cTn id="53" dur="2000"/>
                                        <p:tgtEl>
                                          <p:spTgt spid="9115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91145"/>
                                        </p:tgtEl>
                                        <p:attrNameLst>
                                          <p:attrName>style.visibility</p:attrName>
                                        </p:attrNameLst>
                                      </p:cBhvr>
                                      <p:to>
                                        <p:strVal val="visible"/>
                                      </p:to>
                                    </p:set>
                                    <p:animEffect transition="in" filter="wipe(left)">
                                      <p:cBhvr>
                                        <p:cTn id="58" dur="300"/>
                                        <p:tgtEl>
                                          <p:spTgt spid="91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autoUpdateAnimBg="0"/>
      <p:bldP spid="91141" grpId="0" autoUpdateAnimBg="0"/>
      <p:bldP spid="91142" grpId="0" autoUpdateAnimBg="0"/>
      <p:bldP spid="91143" grpId="0" autoUpdateAnimBg="0"/>
      <p:bldP spid="91144" grpId="0" autoUpdateAnimBg="0"/>
      <p:bldP spid="91145" grpId="0" autoUpdateAnimBg="0"/>
      <p:bldP spid="91146" grpId="0" autoUpdateAnimBg="0"/>
      <p:bldP spid="91147" grpId="0" autoUpdateAnimBg="0"/>
      <p:bldP spid="91148" grpId="0" autoUpdateAnimBg="0"/>
      <p:bldP spid="9115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xfrm>
            <a:off x="9293174" y="369278"/>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FBAECB0A-3032-493D-B1EE-E47A2AD9CCB3}" type="slidenum">
              <a:rPr lang="en-US" altLang="zh-CN" sz="2800">
                <a:solidFill>
                  <a:srgbClr val="0000FF"/>
                </a:solidFill>
              </a:rPr>
              <a:pPr eaLnBrk="1" hangingPunct="1"/>
              <a:t>29</a:t>
            </a:fld>
            <a:endParaRPr lang="en-US" altLang="zh-CN" sz="2800" dirty="0">
              <a:solidFill>
                <a:srgbClr val="0000FF"/>
              </a:solidFill>
            </a:endParaRPr>
          </a:p>
        </p:txBody>
      </p:sp>
      <p:sp>
        <p:nvSpPr>
          <p:cNvPr id="92164" name="Text Box 4"/>
          <p:cNvSpPr txBox="1">
            <a:spLocks noChangeArrowheads="1"/>
          </p:cNvSpPr>
          <p:nvPr/>
        </p:nvSpPr>
        <p:spPr bwMode="auto">
          <a:xfrm>
            <a:off x="1824924" y="728801"/>
            <a:ext cx="7552530"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dirty="0"/>
              <a:t>（</a:t>
            </a:r>
            <a:r>
              <a:rPr lang="en-US" altLang="zh-CN" sz="3000" b="1" dirty="0"/>
              <a:t>3</a:t>
            </a:r>
            <a:r>
              <a:rPr lang="zh-CN" altLang="en-US" sz="3000" b="1" dirty="0"/>
              <a:t>）确定孔的基本偏差代号</a:t>
            </a:r>
          </a:p>
        </p:txBody>
      </p:sp>
      <p:sp>
        <p:nvSpPr>
          <p:cNvPr id="92165" name="Text Box 5"/>
          <p:cNvSpPr txBox="1">
            <a:spLocks noChangeArrowheads="1"/>
          </p:cNvSpPr>
          <p:nvPr/>
        </p:nvSpPr>
        <p:spPr bwMode="auto">
          <a:xfrm>
            <a:off x="2294483" y="1279678"/>
            <a:ext cx="8115832"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i="1" dirty="0" err="1"/>
              <a:t>Y</a:t>
            </a:r>
            <a:r>
              <a:rPr lang="en-US" altLang="zh-CN" sz="3000" b="1" baseline="-25000" dirty="0" err="1"/>
              <a:t>min</a:t>
            </a:r>
            <a:r>
              <a:rPr lang="en-US" altLang="zh-CN" sz="3000" b="1" dirty="0"/>
              <a:t> </a:t>
            </a:r>
            <a:r>
              <a:rPr lang="zh-CN" altLang="en-US" sz="3000" b="1" dirty="0"/>
              <a:t>＝</a:t>
            </a:r>
            <a:r>
              <a:rPr lang="en-US" altLang="zh-CN" sz="3000" b="1" dirty="0"/>
              <a:t>ES</a:t>
            </a:r>
            <a:r>
              <a:rPr lang="zh-CN" altLang="en-US" sz="3000" b="1" dirty="0"/>
              <a:t>－</a:t>
            </a:r>
            <a:r>
              <a:rPr lang="en-US" altLang="zh-CN" sz="3000" b="1" dirty="0" err="1"/>
              <a:t>ei</a:t>
            </a:r>
            <a:r>
              <a:rPr lang="en-US" altLang="zh-CN" sz="3000" b="1" dirty="0"/>
              <a:t>≤</a:t>
            </a:r>
            <a:r>
              <a:rPr lang="zh-CN" altLang="en-US" sz="3000" b="1" dirty="0"/>
              <a:t>「 </a:t>
            </a:r>
            <a:r>
              <a:rPr lang="en-US" altLang="zh-CN" sz="3000" b="1" i="1" dirty="0" err="1"/>
              <a:t>Y</a:t>
            </a:r>
            <a:r>
              <a:rPr lang="en-US" altLang="zh-CN" sz="3000" b="1" baseline="-25000" dirty="0" err="1"/>
              <a:t>min</a:t>
            </a:r>
            <a:r>
              <a:rPr lang="en-US" altLang="zh-CN" sz="3000" b="1" dirty="0"/>
              <a:t> </a:t>
            </a:r>
            <a:r>
              <a:rPr lang="zh-CN" altLang="en-US" sz="3000" b="1" dirty="0"/>
              <a:t>」＝－</a:t>
            </a:r>
            <a:r>
              <a:rPr lang="en-US" altLang="zh-CN" sz="3000" b="1" dirty="0"/>
              <a:t>20        </a:t>
            </a:r>
            <a:r>
              <a:rPr lang="zh-CN" altLang="en-US" sz="3000" b="1" dirty="0"/>
              <a:t>（</a:t>
            </a:r>
            <a:r>
              <a:rPr lang="en-US" altLang="zh-CN" sz="3000" b="1" dirty="0"/>
              <a:t>1</a:t>
            </a:r>
            <a:r>
              <a:rPr lang="zh-CN" altLang="en-US" sz="3000" b="1" dirty="0"/>
              <a:t>）          </a:t>
            </a:r>
            <a:r>
              <a:rPr lang="zh-CN" altLang="en-US" sz="3000" b="1" baseline="-25000" dirty="0"/>
              <a:t> </a:t>
            </a:r>
          </a:p>
        </p:txBody>
      </p:sp>
      <p:sp>
        <p:nvSpPr>
          <p:cNvPr id="92166" name="Text Box 6"/>
          <p:cNvSpPr txBox="1">
            <a:spLocks noChangeArrowheads="1"/>
          </p:cNvSpPr>
          <p:nvPr/>
        </p:nvSpPr>
        <p:spPr bwMode="auto">
          <a:xfrm>
            <a:off x="2100124" y="2107704"/>
            <a:ext cx="10621014"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a:t> </a:t>
            </a:r>
            <a:r>
              <a:rPr lang="en-US" altLang="zh-CN" sz="3000" b="1" i="1"/>
              <a:t>Y</a:t>
            </a:r>
            <a:r>
              <a:rPr lang="en-US" altLang="zh-CN" sz="3000" b="1" baseline="-25000"/>
              <a:t>max</a:t>
            </a:r>
            <a:r>
              <a:rPr lang="en-US" altLang="zh-CN" sz="3000" b="1"/>
              <a:t> </a:t>
            </a:r>
            <a:r>
              <a:rPr lang="zh-CN" altLang="en-US" sz="3000" b="1"/>
              <a:t>＝</a:t>
            </a:r>
            <a:r>
              <a:rPr lang="en-US" altLang="zh-CN" sz="3000" b="1"/>
              <a:t>EI</a:t>
            </a:r>
            <a:r>
              <a:rPr lang="zh-CN" altLang="en-US" sz="3000" b="1"/>
              <a:t>－</a:t>
            </a:r>
            <a:r>
              <a:rPr lang="en-US" altLang="zh-CN" sz="3000" b="1"/>
              <a:t>es≥</a:t>
            </a:r>
            <a:r>
              <a:rPr lang="zh-CN" altLang="en-US" sz="3000" b="1"/>
              <a:t>「 </a:t>
            </a:r>
            <a:r>
              <a:rPr lang="en-US" altLang="zh-CN" sz="3000" b="1" i="1"/>
              <a:t>Y</a:t>
            </a:r>
            <a:r>
              <a:rPr lang="en-US" altLang="zh-CN" sz="3000" b="1" baseline="-25000"/>
              <a:t>max</a:t>
            </a:r>
            <a:r>
              <a:rPr lang="en-US" altLang="zh-CN" sz="3000" b="1"/>
              <a:t> </a:t>
            </a:r>
            <a:r>
              <a:rPr lang="zh-CN" altLang="en-US" sz="3000" b="1"/>
              <a:t>」＝－</a:t>
            </a:r>
            <a:r>
              <a:rPr lang="en-US" altLang="zh-CN" sz="3000" b="1"/>
              <a:t>55         </a:t>
            </a:r>
            <a:r>
              <a:rPr lang="zh-CN" altLang="en-US" sz="3000" b="1"/>
              <a:t>（</a:t>
            </a:r>
            <a:r>
              <a:rPr lang="en-US" altLang="zh-CN" sz="3000" b="1"/>
              <a:t>2</a:t>
            </a:r>
            <a:r>
              <a:rPr lang="zh-CN" altLang="en-US" sz="3000" b="1"/>
              <a:t>） </a:t>
            </a:r>
          </a:p>
        </p:txBody>
      </p:sp>
      <p:sp>
        <p:nvSpPr>
          <p:cNvPr id="92167" name="Text Box 7"/>
          <p:cNvSpPr txBox="1">
            <a:spLocks noChangeArrowheads="1"/>
          </p:cNvSpPr>
          <p:nvPr/>
        </p:nvSpPr>
        <p:spPr bwMode="auto">
          <a:xfrm>
            <a:off x="1917804" y="2862167"/>
            <a:ext cx="8938852"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i="1" dirty="0"/>
              <a:t>   T</a:t>
            </a:r>
            <a:r>
              <a:rPr lang="en-US" altLang="zh-CN" sz="3000" b="1" baseline="-25000" dirty="0"/>
              <a:t>D</a:t>
            </a:r>
            <a:r>
              <a:rPr lang="zh-CN" altLang="en-US" sz="3000" b="1" dirty="0"/>
              <a:t>＝</a:t>
            </a:r>
            <a:r>
              <a:rPr lang="en-US" altLang="zh-CN" sz="3000" b="1" dirty="0"/>
              <a:t>ES</a:t>
            </a:r>
            <a:r>
              <a:rPr lang="zh-CN" altLang="en-US" sz="3000" b="1" dirty="0"/>
              <a:t>－</a:t>
            </a:r>
            <a:r>
              <a:rPr lang="en-US" altLang="zh-CN" sz="3000" b="1" dirty="0"/>
              <a:t>EI</a:t>
            </a:r>
            <a:r>
              <a:rPr lang="zh-CN" altLang="en-US" sz="3000" b="1" dirty="0"/>
              <a:t>＝</a:t>
            </a:r>
            <a:r>
              <a:rPr lang="en-US" altLang="zh-CN" sz="3000" b="1" dirty="0"/>
              <a:t>IT6 = 19                    </a:t>
            </a:r>
            <a:r>
              <a:rPr lang="en-US" altLang="zh-CN" sz="3000" b="1" dirty="0"/>
              <a:t>      </a:t>
            </a:r>
            <a:r>
              <a:rPr lang="zh-CN" altLang="en-US" sz="3000" b="1" dirty="0"/>
              <a:t>（</a:t>
            </a:r>
            <a:r>
              <a:rPr lang="en-US" altLang="zh-CN" sz="3000" b="1" dirty="0"/>
              <a:t>3</a:t>
            </a:r>
            <a:r>
              <a:rPr lang="zh-CN" altLang="en-US" sz="3000" b="1" dirty="0"/>
              <a:t>）   </a:t>
            </a:r>
          </a:p>
        </p:txBody>
      </p:sp>
      <p:sp>
        <p:nvSpPr>
          <p:cNvPr id="92168" name="Text Box 8"/>
          <p:cNvSpPr txBox="1">
            <a:spLocks noChangeArrowheads="1"/>
          </p:cNvSpPr>
          <p:nvPr/>
        </p:nvSpPr>
        <p:spPr bwMode="auto">
          <a:xfrm>
            <a:off x="2122484" y="3575569"/>
            <a:ext cx="7254970"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由式（</a:t>
            </a:r>
            <a:r>
              <a:rPr lang="en-US" altLang="zh-CN" sz="3000" b="1" dirty="0"/>
              <a:t>1</a:t>
            </a:r>
            <a:r>
              <a:rPr lang="zh-CN" altLang="en-US" sz="3000" b="1" dirty="0"/>
              <a:t>）得 </a:t>
            </a:r>
            <a:r>
              <a:rPr lang="en-US" altLang="zh-CN" sz="3000" b="1" dirty="0"/>
              <a:t>ES≤</a:t>
            </a:r>
            <a:r>
              <a:rPr lang="zh-CN" altLang="en-US" sz="3000" b="1" dirty="0">
                <a:solidFill>
                  <a:srgbClr val="FF0000"/>
                </a:solidFill>
              </a:rPr>
              <a:t>－</a:t>
            </a:r>
            <a:r>
              <a:rPr lang="en-US" altLang="zh-CN" sz="3000" b="1" dirty="0">
                <a:solidFill>
                  <a:srgbClr val="FF0000"/>
                </a:solidFill>
              </a:rPr>
              <a:t>33 </a:t>
            </a:r>
            <a:r>
              <a:rPr lang="zh-CN" altLang="en-US" sz="3000" b="1" dirty="0"/>
              <a:t>，</a:t>
            </a:r>
          </a:p>
        </p:txBody>
      </p:sp>
      <p:sp>
        <p:nvSpPr>
          <p:cNvPr id="92169" name="Text Box 9"/>
          <p:cNvSpPr txBox="1">
            <a:spLocks noChangeArrowheads="1"/>
          </p:cNvSpPr>
          <p:nvPr/>
        </p:nvSpPr>
        <p:spPr bwMode="auto">
          <a:xfrm>
            <a:off x="2081204" y="4205143"/>
            <a:ext cx="9912374"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由式（</a:t>
            </a:r>
            <a:r>
              <a:rPr lang="en-US" altLang="zh-CN" sz="3000" b="1" dirty="0"/>
              <a:t>2</a:t>
            </a:r>
            <a:r>
              <a:rPr lang="zh-CN" altLang="en-US" sz="3000" b="1" dirty="0"/>
              <a:t>）、（</a:t>
            </a:r>
            <a:r>
              <a:rPr lang="en-US" altLang="zh-CN" sz="3000" b="1" dirty="0"/>
              <a:t>3</a:t>
            </a:r>
            <a:r>
              <a:rPr lang="zh-CN" altLang="en-US" sz="3000" b="1" dirty="0"/>
              <a:t>）得</a:t>
            </a:r>
            <a:r>
              <a:rPr lang="en-US" altLang="zh-CN" sz="3000" b="1" dirty="0"/>
              <a:t>ES≥</a:t>
            </a:r>
            <a:r>
              <a:rPr lang="zh-CN" altLang="en-US" sz="3000" b="1" dirty="0">
                <a:solidFill>
                  <a:srgbClr val="FF0000"/>
                </a:solidFill>
              </a:rPr>
              <a:t>－</a:t>
            </a:r>
            <a:r>
              <a:rPr lang="en-US" altLang="zh-CN" sz="3000" b="1" dirty="0">
                <a:solidFill>
                  <a:srgbClr val="FF0000"/>
                </a:solidFill>
              </a:rPr>
              <a:t>36</a:t>
            </a:r>
          </a:p>
        </p:txBody>
      </p:sp>
      <p:sp>
        <p:nvSpPr>
          <p:cNvPr id="92170" name="Text Box 10"/>
          <p:cNvSpPr txBox="1">
            <a:spLocks noChangeArrowheads="1"/>
          </p:cNvSpPr>
          <p:nvPr/>
        </p:nvSpPr>
        <p:spPr bwMode="auto">
          <a:xfrm>
            <a:off x="1766443" y="4877487"/>
            <a:ext cx="8863172"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solidFill>
                  <a:srgbClr val="FF0000"/>
                </a:solidFill>
              </a:rPr>
              <a:t>－</a:t>
            </a:r>
            <a:r>
              <a:rPr lang="en-US" altLang="zh-CN" sz="3000" b="1" dirty="0">
                <a:solidFill>
                  <a:srgbClr val="FF0000"/>
                </a:solidFill>
              </a:rPr>
              <a:t>36  </a:t>
            </a:r>
            <a:r>
              <a:rPr lang="en-US" altLang="zh-CN" sz="3000" b="1" dirty="0"/>
              <a:t>≤ES</a:t>
            </a:r>
            <a:r>
              <a:rPr lang="en-US" altLang="zh-CN" sz="3000" b="1" baseline="-25000" dirty="0"/>
              <a:t>≤7</a:t>
            </a:r>
            <a:r>
              <a:rPr lang="zh-CN" altLang="en-US" sz="3000" b="1" dirty="0"/>
              <a:t>（＝</a:t>
            </a:r>
            <a:r>
              <a:rPr lang="en-US" altLang="zh-CN" sz="3000" b="1" dirty="0"/>
              <a:t>ES</a:t>
            </a:r>
            <a:r>
              <a:rPr lang="zh-CN" altLang="en-US" sz="3000" b="1" baseline="-25000" dirty="0"/>
              <a:t>＞</a:t>
            </a:r>
            <a:r>
              <a:rPr lang="en-US" altLang="zh-CN" sz="3000" b="1" baseline="-25000" dirty="0"/>
              <a:t>7</a:t>
            </a:r>
            <a:r>
              <a:rPr lang="zh-CN" altLang="en-US" sz="3000" b="1" dirty="0"/>
              <a:t>＋</a:t>
            </a:r>
            <a:r>
              <a:rPr lang="en-US" altLang="zh-CN" sz="3000" b="1" dirty="0"/>
              <a:t>Δ</a:t>
            </a:r>
            <a:r>
              <a:rPr lang="zh-CN" altLang="en-US" sz="3000" b="1" dirty="0"/>
              <a:t>）≤</a:t>
            </a:r>
            <a:r>
              <a:rPr lang="zh-CN" altLang="en-US" sz="3000" b="1" dirty="0">
                <a:solidFill>
                  <a:srgbClr val="FF0000"/>
                </a:solidFill>
              </a:rPr>
              <a:t>－</a:t>
            </a:r>
            <a:r>
              <a:rPr lang="en-US" altLang="zh-CN" sz="3000" b="1" dirty="0">
                <a:solidFill>
                  <a:srgbClr val="FF0000"/>
                </a:solidFill>
              </a:rPr>
              <a:t>33</a:t>
            </a:r>
          </a:p>
        </p:txBody>
      </p:sp>
      <p:sp>
        <p:nvSpPr>
          <p:cNvPr id="92171" name="Text Box 11"/>
          <p:cNvSpPr txBox="1">
            <a:spLocks noChangeArrowheads="1"/>
          </p:cNvSpPr>
          <p:nvPr/>
        </p:nvSpPr>
        <p:spPr bwMode="auto">
          <a:xfrm>
            <a:off x="1697644" y="6304293"/>
            <a:ext cx="7879330"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即              －</a:t>
            </a:r>
            <a:r>
              <a:rPr lang="en-US" altLang="zh-CN" sz="3000" b="1" dirty="0"/>
              <a:t>42  ≤ </a:t>
            </a:r>
            <a:r>
              <a:rPr lang="en-US" altLang="zh-CN" sz="3000" b="1" dirty="0">
                <a:solidFill>
                  <a:srgbClr val="FF0000"/>
                </a:solidFill>
              </a:rPr>
              <a:t>ES</a:t>
            </a:r>
            <a:r>
              <a:rPr lang="zh-CN" altLang="en-US" sz="3000" b="1" baseline="-25000" dirty="0">
                <a:solidFill>
                  <a:srgbClr val="FF0000"/>
                </a:solidFill>
              </a:rPr>
              <a:t>＞</a:t>
            </a:r>
            <a:r>
              <a:rPr lang="en-US" altLang="zh-CN" sz="3000" b="1" baseline="-25000" dirty="0">
                <a:solidFill>
                  <a:srgbClr val="FF0000"/>
                </a:solidFill>
              </a:rPr>
              <a:t>7</a:t>
            </a:r>
            <a:r>
              <a:rPr lang="en-US" altLang="zh-CN" sz="3000" b="1" baseline="-25000" dirty="0"/>
              <a:t> </a:t>
            </a:r>
            <a:r>
              <a:rPr lang="en-US" altLang="zh-CN" sz="3000" b="1" dirty="0"/>
              <a:t>≤</a:t>
            </a:r>
            <a:r>
              <a:rPr lang="zh-CN" altLang="en-US" sz="3000" b="1" dirty="0"/>
              <a:t>－</a:t>
            </a:r>
            <a:r>
              <a:rPr lang="en-US" altLang="zh-CN" sz="3000" b="1" dirty="0"/>
              <a:t>39</a:t>
            </a:r>
          </a:p>
        </p:txBody>
      </p:sp>
      <p:sp>
        <p:nvSpPr>
          <p:cNvPr id="92172" name="AutoShape 12"/>
          <p:cNvSpPr>
            <a:spLocks/>
          </p:cNvSpPr>
          <p:nvPr/>
        </p:nvSpPr>
        <p:spPr bwMode="auto">
          <a:xfrm>
            <a:off x="1897163" y="1498659"/>
            <a:ext cx="433441" cy="1958865"/>
          </a:xfrm>
          <a:prstGeom prst="leftBrace">
            <a:avLst>
              <a:gd name="adj1" fmla="val 37864"/>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sz="3000"/>
          </a:p>
        </p:txBody>
      </p:sp>
      <p:sp>
        <p:nvSpPr>
          <p:cNvPr id="92173" name="Text Box 13"/>
          <p:cNvSpPr txBox="1">
            <a:spLocks noChangeArrowheads="1"/>
          </p:cNvSpPr>
          <p:nvPr/>
        </p:nvSpPr>
        <p:spPr bwMode="auto">
          <a:xfrm>
            <a:off x="7411491" y="3592677"/>
            <a:ext cx="4332685"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dirty="0">
                <a:solidFill>
                  <a:srgbClr val="FF0000"/>
                </a:solidFill>
              </a:rPr>
              <a:t>(</a:t>
            </a:r>
            <a:r>
              <a:rPr lang="zh-CN" altLang="en-US" sz="3000" b="1" dirty="0">
                <a:solidFill>
                  <a:srgbClr val="FF0000"/>
                </a:solidFill>
              </a:rPr>
              <a:t>为什么计算上偏差？</a:t>
            </a:r>
            <a:r>
              <a:rPr lang="en-US" altLang="zh-CN" sz="3000" b="1" dirty="0">
                <a:solidFill>
                  <a:srgbClr val="FF0000"/>
                </a:solidFill>
              </a:rPr>
              <a:t>)</a:t>
            </a:r>
          </a:p>
        </p:txBody>
      </p:sp>
      <p:sp>
        <p:nvSpPr>
          <p:cNvPr id="92174" name="Rectangle 14"/>
          <p:cNvSpPr>
            <a:spLocks noChangeArrowheads="1"/>
          </p:cNvSpPr>
          <p:nvPr/>
        </p:nvSpPr>
        <p:spPr bwMode="auto">
          <a:xfrm>
            <a:off x="1594443" y="5570360"/>
            <a:ext cx="7776130"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p>
            <a:pPr defTabSz="1275054"/>
            <a:r>
              <a:rPr lang="zh-CN" altLang="en-US" sz="3000" b="1" dirty="0"/>
              <a:t>其中    </a:t>
            </a:r>
            <a:r>
              <a:rPr lang="en-US" altLang="zh-CN" sz="3000" b="1" dirty="0"/>
              <a:t>Δ</a:t>
            </a:r>
            <a:r>
              <a:rPr lang="zh-CN" altLang="en-US" sz="3000" b="1" dirty="0"/>
              <a:t>＝</a:t>
            </a:r>
            <a:r>
              <a:rPr lang="en-US" altLang="zh-CN" sz="3000" b="1" dirty="0"/>
              <a:t>IT6 - IT5 = 19-13 = 6  (</a:t>
            </a:r>
            <a:r>
              <a:rPr lang="zh-CN" altLang="en-US" sz="3000" b="1" dirty="0"/>
              <a:t>或查表</a:t>
            </a:r>
            <a:r>
              <a:rPr lang="en-US" altLang="zh-CN" sz="3000" b="1" dirty="0"/>
              <a:t>3.5)</a:t>
            </a:r>
          </a:p>
        </p:txBody>
      </p:sp>
      <p:sp>
        <p:nvSpPr>
          <p:cNvPr id="92175" name="Rectangle 15"/>
          <p:cNvSpPr>
            <a:spLocks noChangeArrowheads="1"/>
          </p:cNvSpPr>
          <p:nvPr/>
        </p:nvSpPr>
        <p:spPr bwMode="auto">
          <a:xfrm>
            <a:off x="1667112" y="6901361"/>
            <a:ext cx="7533610"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zh-CN" altLang="en-US" sz="3000" b="1" dirty="0"/>
              <a:t>由表</a:t>
            </a:r>
            <a:r>
              <a:rPr lang="en-US" altLang="zh-CN" sz="3000" b="1" dirty="0"/>
              <a:t>3.5(</a:t>
            </a:r>
            <a:r>
              <a:rPr lang="zh-CN" altLang="en-US" sz="3000" b="1" dirty="0"/>
              <a:t>教材中的表</a:t>
            </a:r>
            <a:r>
              <a:rPr lang="en-US" altLang="zh-CN" sz="3000" b="1" dirty="0"/>
              <a:t>3.5)</a:t>
            </a:r>
            <a:r>
              <a:rPr lang="zh-CN" altLang="en-US" sz="3000" b="1" dirty="0"/>
              <a:t>得</a:t>
            </a:r>
          </a:p>
        </p:txBody>
      </p:sp>
      <p:sp>
        <p:nvSpPr>
          <p:cNvPr id="92176" name="Text Box 16"/>
          <p:cNvSpPr txBox="1">
            <a:spLocks noChangeArrowheads="1"/>
          </p:cNvSpPr>
          <p:nvPr/>
        </p:nvSpPr>
        <p:spPr bwMode="auto">
          <a:xfrm>
            <a:off x="1670123" y="7503562"/>
            <a:ext cx="10342374"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孔的基本偏差代号为  </a:t>
            </a:r>
            <a:r>
              <a:rPr lang="en-US" altLang="zh-CN" sz="3000" b="1" dirty="0">
                <a:solidFill>
                  <a:srgbClr val="FF0000"/>
                </a:solidFill>
              </a:rPr>
              <a:t>R,</a:t>
            </a:r>
            <a:r>
              <a:rPr lang="zh-CN" altLang="en-US" sz="3000" b="1" dirty="0"/>
              <a:t>公差带代号为</a:t>
            </a:r>
            <a:r>
              <a:rPr lang="en-US" altLang="zh-CN" sz="3000" b="1" dirty="0"/>
              <a:t>R6</a:t>
            </a:r>
            <a:r>
              <a:rPr lang="zh-CN" altLang="en-US" sz="3000" b="1" dirty="0"/>
              <a:t>（见下页）</a:t>
            </a:r>
            <a:endParaRPr lang="en-US" altLang="zh-CN" sz="3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64"/>
                                        </p:tgtEl>
                                        <p:attrNameLst>
                                          <p:attrName>style.visibility</p:attrName>
                                        </p:attrNameLst>
                                      </p:cBhvr>
                                      <p:to>
                                        <p:strVal val="visible"/>
                                      </p:to>
                                    </p:set>
                                    <p:animEffect transition="in" filter="wipe(left)">
                                      <p:cBhvr>
                                        <p:cTn id="7" dur="300"/>
                                        <p:tgtEl>
                                          <p:spTgt spid="921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72"/>
                                        </p:tgtEl>
                                        <p:attrNameLst>
                                          <p:attrName>style.visibility</p:attrName>
                                        </p:attrNameLst>
                                      </p:cBhvr>
                                      <p:to>
                                        <p:strVal val="visible"/>
                                      </p:to>
                                    </p:set>
                                    <p:animEffect transition="in" filter="wipe(left)">
                                      <p:cBhvr>
                                        <p:cTn id="12" dur="500"/>
                                        <p:tgtEl>
                                          <p:spTgt spid="921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2165"/>
                                        </p:tgtEl>
                                        <p:attrNameLst>
                                          <p:attrName>style.visibility</p:attrName>
                                        </p:attrNameLst>
                                      </p:cBhvr>
                                      <p:to>
                                        <p:strVal val="visible"/>
                                      </p:to>
                                    </p:set>
                                    <p:animEffect transition="in" filter="wipe(left)">
                                      <p:cBhvr>
                                        <p:cTn id="17" dur="300"/>
                                        <p:tgtEl>
                                          <p:spTgt spid="921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2166"/>
                                        </p:tgtEl>
                                        <p:attrNameLst>
                                          <p:attrName>style.visibility</p:attrName>
                                        </p:attrNameLst>
                                      </p:cBhvr>
                                      <p:to>
                                        <p:strVal val="visible"/>
                                      </p:to>
                                    </p:set>
                                    <p:animEffect transition="in" filter="wipe(left)">
                                      <p:cBhvr>
                                        <p:cTn id="22" dur="300"/>
                                        <p:tgtEl>
                                          <p:spTgt spid="921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2167"/>
                                        </p:tgtEl>
                                        <p:attrNameLst>
                                          <p:attrName>style.visibility</p:attrName>
                                        </p:attrNameLst>
                                      </p:cBhvr>
                                      <p:to>
                                        <p:strVal val="visible"/>
                                      </p:to>
                                    </p:set>
                                    <p:animEffect transition="in" filter="wipe(left)">
                                      <p:cBhvr>
                                        <p:cTn id="27" dur="300"/>
                                        <p:tgtEl>
                                          <p:spTgt spid="9216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2168"/>
                                        </p:tgtEl>
                                        <p:attrNameLst>
                                          <p:attrName>style.visibility</p:attrName>
                                        </p:attrNameLst>
                                      </p:cBhvr>
                                      <p:to>
                                        <p:strVal val="visible"/>
                                      </p:to>
                                    </p:set>
                                    <p:animEffect transition="in" filter="wipe(left)">
                                      <p:cBhvr>
                                        <p:cTn id="32" dur="300"/>
                                        <p:tgtEl>
                                          <p:spTgt spid="9216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2173"/>
                                        </p:tgtEl>
                                        <p:attrNameLst>
                                          <p:attrName>style.visibility</p:attrName>
                                        </p:attrNameLst>
                                      </p:cBhvr>
                                      <p:to>
                                        <p:strVal val="visible"/>
                                      </p:to>
                                    </p:set>
                                    <p:animEffect transition="in" filter="wipe(left)">
                                      <p:cBhvr>
                                        <p:cTn id="37" dur="300"/>
                                        <p:tgtEl>
                                          <p:spTgt spid="9217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2169"/>
                                        </p:tgtEl>
                                        <p:attrNameLst>
                                          <p:attrName>style.visibility</p:attrName>
                                        </p:attrNameLst>
                                      </p:cBhvr>
                                      <p:to>
                                        <p:strVal val="visible"/>
                                      </p:to>
                                    </p:set>
                                    <p:animEffect transition="in" filter="wipe(left)">
                                      <p:cBhvr>
                                        <p:cTn id="42" dur="300"/>
                                        <p:tgtEl>
                                          <p:spTgt spid="9216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2170"/>
                                        </p:tgtEl>
                                        <p:attrNameLst>
                                          <p:attrName>style.visibility</p:attrName>
                                        </p:attrNameLst>
                                      </p:cBhvr>
                                      <p:to>
                                        <p:strVal val="visible"/>
                                      </p:to>
                                    </p:set>
                                    <p:animEffect transition="in" filter="wipe(left)">
                                      <p:cBhvr>
                                        <p:cTn id="47" dur="300"/>
                                        <p:tgtEl>
                                          <p:spTgt spid="9217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92174"/>
                                        </p:tgtEl>
                                        <p:attrNameLst>
                                          <p:attrName>style.visibility</p:attrName>
                                        </p:attrNameLst>
                                      </p:cBhvr>
                                      <p:to>
                                        <p:strVal val="visible"/>
                                      </p:to>
                                    </p:set>
                                    <p:animEffect transition="in" filter="wipe(left)">
                                      <p:cBhvr>
                                        <p:cTn id="52" dur="300"/>
                                        <p:tgtEl>
                                          <p:spTgt spid="9217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92171"/>
                                        </p:tgtEl>
                                        <p:attrNameLst>
                                          <p:attrName>style.visibility</p:attrName>
                                        </p:attrNameLst>
                                      </p:cBhvr>
                                      <p:to>
                                        <p:strVal val="visible"/>
                                      </p:to>
                                    </p:set>
                                    <p:animEffect transition="in" filter="wipe(left)">
                                      <p:cBhvr>
                                        <p:cTn id="57" dur="300"/>
                                        <p:tgtEl>
                                          <p:spTgt spid="9217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92175"/>
                                        </p:tgtEl>
                                        <p:attrNameLst>
                                          <p:attrName>style.visibility</p:attrName>
                                        </p:attrNameLst>
                                      </p:cBhvr>
                                      <p:to>
                                        <p:strVal val="visible"/>
                                      </p:to>
                                    </p:set>
                                    <p:animEffect transition="in" filter="wipe(left)">
                                      <p:cBhvr>
                                        <p:cTn id="62" dur="300"/>
                                        <p:tgtEl>
                                          <p:spTgt spid="9217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92176"/>
                                        </p:tgtEl>
                                        <p:attrNameLst>
                                          <p:attrName>style.visibility</p:attrName>
                                        </p:attrNameLst>
                                      </p:cBhvr>
                                      <p:to>
                                        <p:strVal val="visible"/>
                                      </p:to>
                                    </p:set>
                                    <p:animEffect transition="in" filter="wipe(left)">
                                      <p:cBhvr>
                                        <p:cTn id="67" dur="300"/>
                                        <p:tgtEl>
                                          <p:spTgt spid="92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autoUpdateAnimBg="0"/>
      <p:bldP spid="92165" grpId="0" autoUpdateAnimBg="0"/>
      <p:bldP spid="92166" grpId="0" autoUpdateAnimBg="0"/>
      <p:bldP spid="92167" grpId="0" autoUpdateAnimBg="0"/>
      <p:bldP spid="92168" grpId="0" autoUpdateAnimBg="0"/>
      <p:bldP spid="92169" grpId="0" autoUpdateAnimBg="0"/>
      <p:bldP spid="92170" grpId="0" autoUpdateAnimBg="0"/>
      <p:bldP spid="92171" grpId="0" autoUpdateAnimBg="0"/>
      <p:bldP spid="92172" grpId="0" animBg="1"/>
      <p:bldP spid="92173" grpId="0" autoUpdateAnimBg="0"/>
      <p:bldP spid="92174" grpId="0" autoUpdateAnimBg="0"/>
      <p:bldP spid="92175" grpId="0" autoUpdateAnimBg="0"/>
      <p:bldP spid="9217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7F622820-A166-467D-8613-E825305F53A8}" type="slidenum">
              <a:rPr lang="en-US" altLang="zh-CN" sz="2800">
                <a:solidFill>
                  <a:srgbClr val="0000FF"/>
                </a:solidFill>
              </a:rPr>
              <a:pPr eaLnBrk="1" hangingPunct="1"/>
              <a:t>3</a:t>
            </a:fld>
            <a:endParaRPr lang="en-US" altLang="zh-CN" sz="2800" dirty="0">
              <a:solidFill>
                <a:srgbClr val="0000FF"/>
              </a:solidFill>
            </a:endParaRPr>
          </a:p>
        </p:txBody>
      </p:sp>
      <p:sp>
        <p:nvSpPr>
          <p:cNvPr id="6" name="Text Box 27"/>
          <p:cNvSpPr txBox="1">
            <a:spLocks noChangeArrowheads="1"/>
          </p:cNvSpPr>
          <p:nvPr/>
        </p:nvSpPr>
        <p:spPr bwMode="auto">
          <a:xfrm>
            <a:off x="600281" y="8022582"/>
            <a:ext cx="11782219"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可见，采用基孔制所需的定值刀具比制轴制少，从而可以获得显著的经济效益。</a:t>
            </a:r>
          </a:p>
        </p:txBody>
      </p:sp>
      <p:pic>
        <p:nvPicPr>
          <p:cNvPr id="41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61" y="782714"/>
            <a:ext cx="12040017" cy="6302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a:spLocks noChangeArrowheads="1"/>
          </p:cNvSpPr>
          <p:nvPr/>
        </p:nvSpPr>
        <p:spPr bwMode="auto">
          <a:xfrm>
            <a:off x="350880" y="7148364"/>
            <a:ext cx="11860170" cy="89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ts val="3108"/>
              </a:lnSpc>
            </a:pPr>
            <a:r>
              <a:rPr lang="zh-CN" altLang="en-US" b="1" dirty="0"/>
              <a:t>            表中某一公称尺寸的孔（轴）和轴（孔）要求三种配合，采用制孔制（</a:t>
            </a:r>
            <a:r>
              <a:rPr lang="zh-CN" altLang="en-US" b="1" dirty="0" smtClean="0"/>
              <a:t>制轴制</a:t>
            </a:r>
            <a:r>
              <a:rPr lang="zh-CN" altLang="en-US" b="1" dirty="0"/>
              <a:t>），则三种配合由一种孔（轴）公差带和三种轴（孔）公差带构成。</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3750" fill="hold"/>
                                        <p:tgtEl>
                                          <p:spTgt spid="4100"/>
                                        </p:tgtEl>
                                        <p:attrNameLst>
                                          <p:attrName>ppt_x</p:attrName>
                                        </p:attrNameLst>
                                      </p:cBhvr>
                                      <p:tavLst>
                                        <p:tav tm="0">
                                          <p:val>
                                            <p:strVal val="1+#ppt_w/2"/>
                                          </p:val>
                                        </p:tav>
                                        <p:tav tm="100000">
                                          <p:val>
                                            <p:strVal val="#ppt_x"/>
                                          </p:val>
                                        </p:tav>
                                      </p:tavLst>
                                    </p:anim>
                                    <p:anim calcmode="lin" valueType="num">
                                      <p:cBhvr additive="base">
                                        <p:cTn id="8" dur="3750" fill="hold"/>
                                        <p:tgtEl>
                                          <p:spTgt spid="41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3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2" fill="hold" grpId="0" nodeType="clickEffect">
                                  <p:stCondLst>
                                    <p:cond delay="0"/>
                                  </p:stCondLst>
                                  <p:iterate type="wd">
                                    <p:tmPct val="0"/>
                                  </p:iterate>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right)">
                                      <p:cBhvr>
                                        <p:cTn id="18" dur="3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1"/>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7942FFA0-F923-4FF5-B41A-35E07D1F83C4}" type="slidenum">
              <a:rPr lang="en-US" altLang="zh-CN" sz="2800">
                <a:solidFill>
                  <a:srgbClr val="0000FF"/>
                </a:solidFill>
              </a:rPr>
              <a:pPr eaLnBrk="1" hangingPunct="1"/>
              <a:t>30</a:t>
            </a:fld>
            <a:endParaRPr lang="en-US" altLang="zh-CN" sz="2800">
              <a:solidFill>
                <a:srgbClr val="0000FF"/>
              </a:solidFill>
            </a:endParaRPr>
          </a:p>
        </p:txBody>
      </p:sp>
      <p:grpSp>
        <p:nvGrpSpPr>
          <p:cNvPr id="2" name="组合 1"/>
          <p:cNvGrpSpPr/>
          <p:nvPr/>
        </p:nvGrpSpPr>
        <p:grpSpPr>
          <a:xfrm>
            <a:off x="1279681" y="3069173"/>
            <a:ext cx="9898614" cy="5635369"/>
            <a:chOff x="1562100" y="2390775"/>
            <a:chExt cx="7810500" cy="4829175"/>
          </a:xfrm>
        </p:grpSpPr>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2100" y="2390775"/>
              <a:ext cx="7810500"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775" y="4591050"/>
              <a:ext cx="771525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2" name="直接连接符 11"/>
          <p:cNvCxnSpPr>
            <a:cxnSpLocks noChangeShapeType="1"/>
          </p:cNvCxnSpPr>
          <p:nvPr/>
        </p:nvCxnSpPr>
        <p:spPr bwMode="auto">
          <a:xfrm flipV="1">
            <a:off x="1402725" y="6025438"/>
            <a:ext cx="9775570" cy="20530"/>
          </a:xfrm>
          <a:prstGeom prst="line">
            <a:avLst/>
          </a:prstGeom>
          <a:noFill/>
          <a:ln w="5715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椭圆 15"/>
          <p:cNvSpPr>
            <a:spLocks noChangeArrowheads="1"/>
          </p:cNvSpPr>
          <p:nvPr/>
        </p:nvSpPr>
        <p:spPr bwMode="auto">
          <a:xfrm>
            <a:off x="2930884" y="5584592"/>
            <a:ext cx="598561" cy="441386"/>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r>
              <a:rPr lang="en-US" altLang="zh-CN"/>
              <a:t>.</a:t>
            </a:r>
            <a:endParaRPr lang="zh-CN" altLang="en-US"/>
          </a:p>
        </p:txBody>
      </p:sp>
      <p:sp>
        <p:nvSpPr>
          <p:cNvPr id="17" name="椭圆 16"/>
          <p:cNvSpPr>
            <a:spLocks noChangeArrowheads="1"/>
          </p:cNvSpPr>
          <p:nvPr/>
        </p:nvSpPr>
        <p:spPr bwMode="auto">
          <a:xfrm>
            <a:off x="9535693" y="5625651"/>
            <a:ext cx="784321" cy="646142"/>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r>
              <a:rPr lang="en-US" altLang="zh-CN"/>
              <a:t>.</a:t>
            </a:r>
            <a:endParaRPr lang="zh-CN" altLang="en-US"/>
          </a:p>
        </p:txBody>
      </p:sp>
      <p:sp>
        <p:nvSpPr>
          <p:cNvPr id="18" name="Text Box 10"/>
          <p:cNvSpPr txBox="1">
            <a:spLocks noChangeArrowheads="1"/>
          </p:cNvSpPr>
          <p:nvPr/>
        </p:nvSpPr>
        <p:spPr bwMode="auto">
          <a:xfrm>
            <a:off x="1766444" y="614017"/>
            <a:ext cx="6283168"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solidFill>
                  <a:srgbClr val="FF0000"/>
                </a:solidFill>
              </a:rPr>
              <a:t>－</a:t>
            </a:r>
            <a:r>
              <a:rPr lang="en-US" altLang="zh-CN" sz="3000" b="1" dirty="0">
                <a:solidFill>
                  <a:srgbClr val="FF0000"/>
                </a:solidFill>
              </a:rPr>
              <a:t>36  </a:t>
            </a:r>
            <a:r>
              <a:rPr lang="en-US" altLang="zh-CN" sz="3000" b="1" dirty="0"/>
              <a:t>≤ES</a:t>
            </a:r>
            <a:r>
              <a:rPr lang="en-US" altLang="zh-CN" sz="3000" b="1" baseline="-25000" dirty="0"/>
              <a:t>≤7</a:t>
            </a:r>
            <a:r>
              <a:rPr lang="zh-CN" altLang="en-US" sz="3000" b="1" dirty="0"/>
              <a:t>（＝</a:t>
            </a:r>
            <a:r>
              <a:rPr lang="en-US" altLang="zh-CN" sz="3000" b="1" dirty="0"/>
              <a:t>ES</a:t>
            </a:r>
            <a:r>
              <a:rPr lang="zh-CN" altLang="en-US" sz="3000" b="1" baseline="-25000" dirty="0"/>
              <a:t>＞</a:t>
            </a:r>
            <a:r>
              <a:rPr lang="en-US" altLang="zh-CN" sz="3000" b="1" baseline="-25000" dirty="0"/>
              <a:t>7</a:t>
            </a:r>
            <a:r>
              <a:rPr lang="zh-CN" altLang="en-US" sz="3000" b="1" dirty="0"/>
              <a:t>＋</a:t>
            </a:r>
            <a:r>
              <a:rPr lang="en-US" altLang="zh-CN" sz="3000" b="1" dirty="0"/>
              <a:t>Δ</a:t>
            </a:r>
            <a:r>
              <a:rPr lang="zh-CN" altLang="en-US" sz="3000" b="1" dirty="0"/>
              <a:t>）≤</a:t>
            </a:r>
            <a:r>
              <a:rPr lang="zh-CN" altLang="en-US" sz="3000" b="1" dirty="0">
                <a:solidFill>
                  <a:srgbClr val="FF0000"/>
                </a:solidFill>
              </a:rPr>
              <a:t>－</a:t>
            </a:r>
            <a:r>
              <a:rPr lang="en-US" altLang="zh-CN" sz="3000" b="1" dirty="0">
                <a:solidFill>
                  <a:srgbClr val="FF0000"/>
                </a:solidFill>
              </a:rPr>
              <a:t>33</a:t>
            </a:r>
          </a:p>
        </p:txBody>
      </p:sp>
      <p:sp>
        <p:nvSpPr>
          <p:cNvPr id="19" name="Text Box 11"/>
          <p:cNvSpPr txBox="1">
            <a:spLocks noChangeArrowheads="1"/>
          </p:cNvSpPr>
          <p:nvPr/>
        </p:nvSpPr>
        <p:spPr bwMode="auto">
          <a:xfrm>
            <a:off x="1821483" y="1855108"/>
            <a:ext cx="5815328"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即              －</a:t>
            </a:r>
            <a:r>
              <a:rPr lang="en-US" altLang="zh-CN" sz="3000" b="1" dirty="0"/>
              <a:t>42  ≤ </a:t>
            </a:r>
            <a:r>
              <a:rPr lang="en-US" altLang="zh-CN" sz="3000" b="1" dirty="0">
                <a:solidFill>
                  <a:srgbClr val="FF0000"/>
                </a:solidFill>
              </a:rPr>
              <a:t>ES</a:t>
            </a:r>
            <a:r>
              <a:rPr lang="zh-CN" altLang="en-US" sz="3000" b="1" baseline="-25000" dirty="0">
                <a:solidFill>
                  <a:srgbClr val="FF0000"/>
                </a:solidFill>
              </a:rPr>
              <a:t>＞</a:t>
            </a:r>
            <a:r>
              <a:rPr lang="en-US" altLang="zh-CN" sz="3000" b="1" baseline="-25000" dirty="0">
                <a:solidFill>
                  <a:srgbClr val="FF0000"/>
                </a:solidFill>
              </a:rPr>
              <a:t>7</a:t>
            </a:r>
            <a:r>
              <a:rPr lang="en-US" altLang="zh-CN" sz="3000" b="1" baseline="-25000" dirty="0"/>
              <a:t> </a:t>
            </a:r>
            <a:r>
              <a:rPr lang="en-US" altLang="zh-CN" sz="3000" b="1" dirty="0"/>
              <a:t>≤</a:t>
            </a:r>
            <a:r>
              <a:rPr lang="zh-CN" altLang="en-US" sz="3000" b="1" dirty="0"/>
              <a:t>－</a:t>
            </a:r>
            <a:r>
              <a:rPr lang="en-US" altLang="zh-CN" sz="3000" b="1" dirty="0"/>
              <a:t>39</a:t>
            </a:r>
          </a:p>
        </p:txBody>
      </p:sp>
      <p:sp>
        <p:nvSpPr>
          <p:cNvPr id="20" name="Rectangle 14"/>
          <p:cNvSpPr>
            <a:spLocks noChangeArrowheads="1"/>
          </p:cNvSpPr>
          <p:nvPr/>
        </p:nvSpPr>
        <p:spPr bwMode="auto">
          <a:xfrm>
            <a:off x="1759563" y="1246503"/>
            <a:ext cx="8911332"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p>
            <a:pPr defTabSz="1275054"/>
            <a:r>
              <a:rPr lang="zh-CN" altLang="en-US" sz="3000" b="1" dirty="0"/>
              <a:t>其中    </a:t>
            </a:r>
            <a:r>
              <a:rPr lang="en-US" altLang="zh-CN" sz="3000" b="1" dirty="0"/>
              <a:t>Δ</a:t>
            </a:r>
            <a:r>
              <a:rPr lang="zh-CN" altLang="en-US" sz="3000" b="1" dirty="0"/>
              <a:t>＝</a:t>
            </a:r>
            <a:r>
              <a:rPr lang="en-US" altLang="zh-CN" sz="3000" b="1" dirty="0"/>
              <a:t>IT6 - IT5 = 19-13 = 6  (</a:t>
            </a:r>
            <a:r>
              <a:rPr lang="zh-CN" altLang="en-US" sz="3000" b="1" dirty="0"/>
              <a:t>或查表</a:t>
            </a:r>
            <a:r>
              <a:rPr lang="en-US" altLang="zh-CN" sz="3000" b="1" dirty="0"/>
              <a:t>3.5)</a:t>
            </a:r>
          </a:p>
        </p:txBody>
      </p:sp>
      <p:sp>
        <p:nvSpPr>
          <p:cNvPr id="21" name="Text Box 16"/>
          <p:cNvSpPr txBox="1">
            <a:spLocks noChangeArrowheads="1"/>
          </p:cNvSpPr>
          <p:nvPr/>
        </p:nvSpPr>
        <p:spPr bwMode="auto">
          <a:xfrm>
            <a:off x="1779804" y="2514967"/>
            <a:ext cx="7755889"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孔的基本偏差代号为  </a:t>
            </a:r>
            <a:r>
              <a:rPr lang="en-US" altLang="zh-CN" sz="3000" b="1" dirty="0">
                <a:solidFill>
                  <a:srgbClr val="FF0000"/>
                </a:solidFill>
              </a:rPr>
              <a:t>R,</a:t>
            </a:r>
            <a:r>
              <a:rPr lang="zh-CN" altLang="en-US" sz="3000" b="1" dirty="0"/>
              <a:t>公差带代号为</a:t>
            </a:r>
            <a:r>
              <a:rPr lang="en-US" altLang="zh-CN" sz="3000" b="1" dirty="0"/>
              <a:t>R6</a:t>
            </a:r>
            <a:endParaRPr lang="en-US" altLang="zh-CN" sz="3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
                                        </p:tgtEl>
                                        <p:attrNameLst>
                                          <p:attrName>style.visibility</p:attrName>
                                        </p:attrNameLst>
                                      </p:cBhvr>
                                      <p:to>
                                        <p:strVal val="visible"/>
                                      </p:to>
                                    </p:set>
                                    <p:animEffect transition="in" filter="wipe(left)">
                                      <p:cBhvr>
                                        <p:cTn id="7" dur="3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
                                        </p:tgtEl>
                                        <p:attrNameLst>
                                          <p:attrName>style.visibility</p:attrName>
                                        </p:attrNameLst>
                                      </p:cBhvr>
                                      <p:to>
                                        <p:strVal val="visible"/>
                                      </p:to>
                                    </p:set>
                                    <p:animEffect transition="in" filter="wipe(left)">
                                      <p:cBhvr>
                                        <p:cTn id="12" dur="3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2000"/>
                                        <p:tgtEl>
                                          <p:spTgt spid="16"/>
                                        </p:tgtEl>
                                      </p:cBhvr>
                                    </p:animEffect>
                                    <p:anim calcmode="lin" valueType="num">
                                      <p:cBhvr>
                                        <p:cTn id="29" dur="2000" fill="hold"/>
                                        <p:tgtEl>
                                          <p:spTgt spid="16"/>
                                        </p:tgtEl>
                                        <p:attrNameLst>
                                          <p:attrName>ppt_w</p:attrName>
                                        </p:attrNameLst>
                                      </p:cBhvr>
                                      <p:tavLst>
                                        <p:tav tm="0" fmla="#ppt_w*sin(2.5*pi*$)">
                                          <p:val>
                                            <p:fltVal val="0"/>
                                          </p:val>
                                        </p:tav>
                                        <p:tav tm="100000">
                                          <p:val>
                                            <p:fltVal val="1"/>
                                          </p:val>
                                        </p:tav>
                                      </p:tavLst>
                                    </p:anim>
                                    <p:anim calcmode="lin" valueType="num">
                                      <p:cBhvr>
                                        <p:cTn id="30"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80">
                                          <p:stCondLst>
                                            <p:cond delay="0"/>
                                          </p:stCondLst>
                                        </p:cTn>
                                        <p:tgtEl>
                                          <p:spTgt spid="17"/>
                                        </p:tgtEl>
                                      </p:cBhvr>
                                    </p:animEffect>
                                    <p:anim calcmode="lin" valueType="num">
                                      <p:cBhvr>
                                        <p:cTn id="3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41" dur="26">
                                          <p:stCondLst>
                                            <p:cond delay="650"/>
                                          </p:stCondLst>
                                        </p:cTn>
                                        <p:tgtEl>
                                          <p:spTgt spid="17"/>
                                        </p:tgtEl>
                                      </p:cBhvr>
                                      <p:to x="100000" y="60000"/>
                                    </p:animScale>
                                    <p:animScale>
                                      <p:cBhvr>
                                        <p:cTn id="42" dur="166" decel="50000">
                                          <p:stCondLst>
                                            <p:cond delay="676"/>
                                          </p:stCondLst>
                                        </p:cTn>
                                        <p:tgtEl>
                                          <p:spTgt spid="17"/>
                                        </p:tgtEl>
                                      </p:cBhvr>
                                      <p:to x="100000" y="100000"/>
                                    </p:animScale>
                                    <p:animScale>
                                      <p:cBhvr>
                                        <p:cTn id="43" dur="26">
                                          <p:stCondLst>
                                            <p:cond delay="1312"/>
                                          </p:stCondLst>
                                        </p:cTn>
                                        <p:tgtEl>
                                          <p:spTgt spid="17"/>
                                        </p:tgtEl>
                                      </p:cBhvr>
                                      <p:to x="100000" y="80000"/>
                                    </p:animScale>
                                    <p:animScale>
                                      <p:cBhvr>
                                        <p:cTn id="44" dur="166" decel="50000">
                                          <p:stCondLst>
                                            <p:cond delay="1338"/>
                                          </p:stCondLst>
                                        </p:cTn>
                                        <p:tgtEl>
                                          <p:spTgt spid="17"/>
                                        </p:tgtEl>
                                      </p:cBhvr>
                                      <p:to x="100000" y="100000"/>
                                    </p:animScale>
                                    <p:animScale>
                                      <p:cBhvr>
                                        <p:cTn id="45" dur="26">
                                          <p:stCondLst>
                                            <p:cond delay="1642"/>
                                          </p:stCondLst>
                                        </p:cTn>
                                        <p:tgtEl>
                                          <p:spTgt spid="17"/>
                                        </p:tgtEl>
                                      </p:cBhvr>
                                      <p:to x="100000" y="90000"/>
                                    </p:animScale>
                                    <p:animScale>
                                      <p:cBhvr>
                                        <p:cTn id="46" dur="166" decel="50000">
                                          <p:stCondLst>
                                            <p:cond delay="1668"/>
                                          </p:stCondLst>
                                        </p:cTn>
                                        <p:tgtEl>
                                          <p:spTgt spid="17"/>
                                        </p:tgtEl>
                                      </p:cBhvr>
                                      <p:to x="100000" y="100000"/>
                                    </p:animScale>
                                    <p:animScale>
                                      <p:cBhvr>
                                        <p:cTn id="47" dur="26">
                                          <p:stCondLst>
                                            <p:cond delay="1808"/>
                                          </p:stCondLst>
                                        </p:cTn>
                                        <p:tgtEl>
                                          <p:spTgt spid="17"/>
                                        </p:tgtEl>
                                      </p:cBhvr>
                                      <p:to x="100000" y="95000"/>
                                    </p:animScale>
                                    <p:animScale>
                                      <p:cBhvr>
                                        <p:cTn id="48" dur="166" decel="50000">
                                          <p:stCondLst>
                                            <p:cond delay="1834"/>
                                          </p:stCondLst>
                                        </p:cTn>
                                        <p:tgtEl>
                                          <p:spTgt spid="17"/>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9"/>
                                        </p:tgtEl>
                                        <p:attrNameLst>
                                          <p:attrName>style.visibility</p:attrName>
                                        </p:attrNameLst>
                                      </p:cBhvr>
                                      <p:to>
                                        <p:strVal val="visible"/>
                                      </p:to>
                                    </p:set>
                                    <p:animEffect transition="in" filter="wipe(left)">
                                      <p:cBhvr>
                                        <p:cTn id="53" dur="3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21"/>
                                        </p:tgtEl>
                                        <p:attrNameLst>
                                          <p:attrName>style.visibility</p:attrName>
                                        </p:attrNameLst>
                                      </p:cBhvr>
                                      <p:to>
                                        <p:strVal val="visible"/>
                                      </p:to>
                                    </p:set>
                                    <p:animEffect transition="in" filter="wipe(left)">
                                      <p:cBhvr>
                                        <p:cTn id="58"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utoUpdateAnimBg="0"/>
      <p:bldP spid="19" grpId="0" autoUpdateAnimBg="0"/>
      <p:bldP spid="20" grpId="0" autoUpdateAnimBg="0"/>
      <p:bldP spid="21"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52A467DB-7723-4A86-9598-D35CCD313C16}" type="slidenum">
              <a:rPr lang="en-US" altLang="zh-CN" sz="2800">
                <a:solidFill>
                  <a:srgbClr val="0000FF"/>
                </a:solidFill>
              </a:rPr>
              <a:pPr eaLnBrk="1" hangingPunct="1"/>
              <a:t>31</a:t>
            </a:fld>
            <a:endParaRPr lang="en-US" altLang="zh-CN" sz="2800">
              <a:solidFill>
                <a:srgbClr val="0000FF"/>
              </a:solidFill>
            </a:endParaRPr>
          </a:p>
        </p:txBody>
      </p:sp>
      <mc:AlternateContent xmlns:mc="http://schemas.openxmlformats.org/markup-compatibility/2006">
        <mc:Choice xmlns:a14="http://schemas.microsoft.com/office/drawing/2010/main" Requires="a14">
          <p:sp>
            <p:nvSpPr>
              <p:cNvPr id="93188" name="Text Box 4"/>
              <p:cNvSpPr txBox="1">
                <a:spLocks noChangeArrowheads="1"/>
              </p:cNvSpPr>
              <p:nvPr/>
            </p:nvSpPr>
            <p:spPr bwMode="auto">
              <a:xfrm>
                <a:off x="1538213" y="4372062"/>
                <a:ext cx="4551126" cy="7254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14:m>
                  <m:oMath xmlns:m="http://schemas.openxmlformats.org/officeDocument/2006/math">
                    <m:r>
                      <a:rPr lang="en-US" altLang="zh-CN" sz="3900" b="1" i="1">
                        <a:solidFill>
                          <a:srgbClr val="FF0000"/>
                        </a:solidFill>
                        <a:latin typeface="Cambria Math"/>
                        <a:ea typeface="Cambria Math"/>
                      </a:rPr>
                      <m:t>∅</m:t>
                    </m:r>
                  </m:oMath>
                </a14:m>
                <a:r>
                  <a:rPr lang="en-US" altLang="zh-CN" sz="3900" b="1" dirty="0">
                    <a:solidFill>
                      <a:srgbClr val="FF0000"/>
                    </a:solidFill>
                  </a:rPr>
                  <a:t>60R6</a:t>
                </a:r>
                <a:r>
                  <a:rPr lang="zh-CN" altLang="en-US" sz="3900" b="1" dirty="0">
                    <a:solidFill>
                      <a:srgbClr val="FF0000"/>
                    </a:solidFill>
                  </a:rPr>
                  <a:t>／</a:t>
                </a:r>
                <a:r>
                  <a:rPr lang="en-US" altLang="zh-CN" sz="3900" b="1" dirty="0">
                    <a:solidFill>
                      <a:srgbClr val="FF0000"/>
                    </a:solidFill>
                  </a:rPr>
                  <a:t>h5</a:t>
                </a:r>
              </a:p>
            </p:txBody>
          </p:sp>
        </mc:Choice>
        <mc:Fallback>
          <p:sp>
            <p:nvSpPr>
              <p:cNvPr id="93188" name="Text Box 4"/>
              <p:cNvSpPr txBox="1">
                <a:spLocks noRot="1" noChangeAspect="1" noMove="1" noResize="1" noEditPoints="1" noAdjustHandles="1" noChangeArrowheads="1" noChangeShapeType="1" noTextEdit="1"/>
              </p:cNvSpPr>
              <p:nvPr/>
            </p:nvSpPr>
            <p:spPr bwMode="auto">
              <a:xfrm>
                <a:off x="1538213" y="4372062"/>
                <a:ext cx="4551126" cy="725426"/>
              </a:xfrm>
              <a:prstGeom prst="rect">
                <a:avLst/>
              </a:prstGeom>
              <a:blipFill rotWithShape="1">
                <a:blip r:embed="rId2"/>
                <a:stretch>
                  <a:fillRect t="-15966" b="-319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3189" name="Text Box 5"/>
          <p:cNvSpPr txBox="1">
            <a:spLocks noChangeArrowheads="1"/>
          </p:cNvSpPr>
          <p:nvPr/>
        </p:nvSpPr>
        <p:spPr bwMode="auto">
          <a:xfrm>
            <a:off x="1060380" y="317655"/>
            <a:ext cx="5051648"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由表</a:t>
            </a:r>
            <a:r>
              <a:rPr lang="en-US" altLang="zh-CN" sz="3900" b="1" dirty="0"/>
              <a:t>3.5</a:t>
            </a:r>
            <a:r>
              <a:rPr lang="zh-CN" altLang="en-US" sz="3900" b="1" dirty="0"/>
              <a:t>可知：</a:t>
            </a:r>
          </a:p>
        </p:txBody>
      </p:sp>
      <p:sp>
        <p:nvSpPr>
          <p:cNvPr id="93190" name="Text Box 6"/>
          <p:cNvSpPr txBox="1">
            <a:spLocks noChangeArrowheads="1"/>
          </p:cNvSpPr>
          <p:nvPr/>
        </p:nvSpPr>
        <p:spPr bwMode="auto">
          <a:xfrm>
            <a:off x="4454806" y="360424"/>
            <a:ext cx="460272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对于</a:t>
            </a:r>
            <a:r>
              <a:rPr lang="en-US" altLang="zh-CN" sz="3900" b="1" dirty="0"/>
              <a:t>&gt;IT7</a:t>
            </a:r>
            <a:r>
              <a:rPr lang="zh-CN" altLang="en-US" sz="3900" b="1" dirty="0"/>
              <a:t>的</a:t>
            </a:r>
            <a:r>
              <a:rPr lang="en-US" altLang="zh-CN" sz="3900" b="1" dirty="0"/>
              <a:t>R</a:t>
            </a:r>
          </a:p>
        </p:txBody>
      </p:sp>
      <p:sp>
        <p:nvSpPr>
          <p:cNvPr id="93191" name="Text Box 7"/>
          <p:cNvSpPr txBox="1">
            <a:spLocks noRot="1" noChangeAspect="1" noMove="1" noResize="1" noEditPoints="1" noAdjustHandles="1" noChangeArrowheads="1" noChangeShapeType="1" noTextEdit="1"/>
          </p:cNvSpPr>
          <p:nvPr/>
        </p:nvSpPr>
        <p:spPr bwMode="auto">
          <a:xfrm>
            <a:off x="1028562" y="1009371"/>
            <a:ext cx="8070251" cy="725426"/>
          </a:xfrm>
          <a:prstGeom prst="rect">
            <a:avLst/>
          </a:prstGeom>
          <a:blipFill rotWithShape="1">
            <a:blip r:embed="rId3"/>
            <a:stretch>
              <a:fillRect l="-2128" t="-15455" b="-3181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lstStyle/>
          <a:p>
            <a:pPr>
              <a:defRPr/>
            </a:pPr>
            <a:r>
              <a:rPr lang="zh-CN" altLang="en-US">
                <a:noFill/>
              </a:rPr>
              <a:t> </a:t>
            </a:r>
          </a:p>
        </p:txBody>
      </p:sp>
      <p:sp>
        <p:nvSpPr>
          <p:cNvPr id="93192" name="Text Box 8"/>
          <p:cNvSpPr txBox="1">
            <a:spLocks noChangeArrowheads="1"/>
          </p:cNvSpPr>
          <p:nvPr/>
        </p:nvSpPr>
        <p:spPr bwMode="auto">
          <a:xfrm>
            <a:off x="994162" y="1933202"/>
            <a:ext cx="5390487"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所以≤</a:t>
            </a:r>
            <a:r>
              <a:rPr lang="en-US" altLang="zh-CN" sz="3900" b="1" dirty="0"/>
              <a:t>IT7</a:t>
            </a:r>
            <a:r>
              <a:rPr lang="zh-CN" altLang="en-US" sz="3900" b="1" dirty="0"/>
              <a:t>的</a:t>
            </a:r>
            <a:r>
              <a:rPr lang="en-US" altLang="zh-CN" sz="3900" b="1" dirty="0"/>
              <a:t>R :</a:t>
            </a:r>
          </a:p>
        </p:txBody>
      </p:sp>
      <p:sp>
        <p:nvSpPr>
          <p:cNvPr id="93193" name="Text Box 9"/>
          <p:cNvSpPr txBox="1">
            <a:spLocks noChangeArrowheads="1"/>
          </p:cNvSpPr>
          <p:nvPr/>
        </p:nvSpPr>
        <p:spPr bwMode="auto">
          <a:xfrm>
            <a:off x="4828047" y="1933202"/>
            <a:ext cx="7848370"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a:t>ES = -41+Δ=-41+6= - 35μm</a:t>
            </a:r>
            <a:r>
              <a:rPr lang="zh-CN" altLang="en-US" sz="3900" b="1"/>
              <a:t>。</a:t>
            </a:r>
          </a:p>
        </p:txBody>
      </p:sp>
      <p:sp>
        <p:nvSpPr>
          <p:cNvPr id="93194" name="Text Box 10"/>
          <p:cNvSpPr txBox="1">
            <a:spLocks noChangeArrowheads="1"/>
          </p:cNvSpPr>
          <p:nvPr/>
        </p:nvSpPr>
        <p:spPr bwMode="auto">
          <a:xfrm>
            <a:off x="4771287" y="2679110"/>
            <a:ext cx="7767531"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t>EI=ES-IT6=-35-19= - 54 </a:t>
            </a:r>
            <a:r>
              <a:rPr lang="en-US" altLang="zh-CN" sz="3900" b="1" dirty="0" err="1"/>
              <a:t>μm</a:t>
            </a:r>
            <a:r>
              <a:rPr lang="zh-CN" altLang="en-US" sz="3900" b="1" dirty="0"/>
              <a:t>。</a:t>
            </a:r>
          </a:p>
        </p:txBody>
      </p:sp>
      <p:sp>
        <p:nvSpPr>
          <p:cNvPr id="93195" name="Text Box 11"/>
          <p:cNvSpPr txBox="1">
            <a:spLocks noChangeArrowheads="1"/>
          </p:cNvSpPr>
          <p:nvPr/>
        </p:nvSpPr>
        <p:spPr bwMode="auto">
          <a:xfrm>
            <a:off x="1208512" y="3247095"/>
            <a:ext cx="434816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t>(4)  </a:t>
            </a:r>
            <a:r>
              <a:rPr lang="zh-CN" altLang="en-US" sz="3900" b="1" dirty="0"/>
              <a:t>配合代号</a:t>
            </a:r>
          </a:p>
        </p:txBody>
      </p:sp>
      <p:sp>
        <p:nvSpPr>
          <p:cNvPr id="93196" name="Text Box 12"/>
          <p:cNvSpPr txBox="1">
            <a:spLocks noChangeArrowheads="1"/>
          </p:cNvSpPr>
          <p:nvPr/>
        </p:nvSpPr>
        <p:spPr bwMode="auto">
          <a:xfrm>
            <a:off x="1089412" y="5740516"/>
            <a:ext cx="5321687"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a:t>
            </a:r>
            <a:r>
              <a:rPr lang="en-US" altLang="zh-CN" sz="3900" b="1" dirty="0"/>
              <a:t>5</a:t>
            </a:r>
            <a:r>
              <a:rPr lang="zh-CN" altLang="en-US" sz="3900" b="1" dirty="0"/>
              <a:t>）公差带图</a:t>
            </a:r>
          </a:p>
        </p:txBody>
      </p:sp>
      <p:grpSp>
        <p:nvGrpSpPr>
          <p:cNvPr id="93197" name="Group 13"/>
          <p:cNvGrpSpPr>
            <a:grpSpLocks/>
          </p:cNvGrpSpPr>
          <p:nvPr/>
        </p:nvGrpSpPr>
        <p:grpSpPr bwMode="auto">
          <a:xfrm>
            <a:off x="4691907" y="3398502"/>
            <a:ext cx="7251530" cy="4998952"/>
            <a:chOff x="2102" y="1648"/>
            <a:chExt cx="3222" cy="2306"/>
          </a:xfrm>
        </p:grpSpPr>
        <p:pic>
          <p:nvPicPr>
            <p:cNvPr id="32781"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2" y="1648"/>
              <a:ext cx="3222" cy="2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2782" name="Text Box 15"/>
                <p:cNvSpPr txBox="1">
                  <a:spLocks noChangeArrowheads="1"/>
                </p:cNvSpPr>
                <p:nvPr/>
              </p:nvSpPr>
              <p:spPr bwMode="auto">
                <a:xfrm>
                  <a:off x="2902" y="3698"/>
                  <a:ext cx="1916" cy="25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dirty="0"/>
                    <a:t>图</a:t>
                  </a:r>
                  <a:r>
                    <a:rPr lang="en-US" altLang="zh-CN" sz="2800" dirty="0"/>
                    <a:t>3.21</a:t>
                  </a:r>
                  <a14:m>
                    <m:oMath xmlns:m="http://schemas.openxmlformats.org/officeDocument/2006/math">
                      <m:r>
                        <a:rPr lang="en-US" altLang="zh-CN" sz="2800" i="1" dirty="0">
                          <a:latin typeface="Cambria Math"/>
                          <a:ea typeface="Cambria Math"/>
                        </a:rPr>
                        <m:t>∅</m:t>
                      </m:r>
                    </m:oMath>
                  </a14:m>
                  <a:r>
                    <a:rPr lang="en-US" altLang="zh-CN" sz="2800" dirty="0"/>
                    <a:t>60R6</a:t>
                  </a:r>
                  <a:r>
                    <a:rPr lang="zh-CN" altLang="en-US" sz="2800" dirty="0"/>
                    <a:t>／</a:t>
                  </a:r>
                  <a:r>
                    <a:rPr lang="en-US" altLang="zh-CN" sz="2800" dirty="0"/>
                    <a:t>h5</a:t>
                  </a:r>
                  <a:r>
                    <a:rPr lang="zh-CN" altLang="en-US" sz="2800" dirty="0"/>
                    <a:t>公差带</a:t>
                  </a:r>
                </a:p>
              </p:txBody>
            </p:sp>
          </mc:Choice>
          <mc:Fallback xmlns="">
            <p:sp>
              <p:nvSpPr>
                <p:cNvPr id="32782" name="Text Box 15"/>
                <p:cNvSpPr txBox="1">
                  <a:spLocks noRot="1" noChangeAspect="1" noMove="1" noResize="1" noEditPoints="1" noAdjustHandles="1" noChangeArrowheads="1" noChangeShapeType="1" noTextEdit="1"/>
                </p:cNvSpPr>
                <p:nvPr/>
              </p:nvSpPr>
              <p:spPr bwMode="auto">
                <a:xfrm>
                  <a:off x="2902" y="3698"/>
                  <a:ext cx="1916" cy="256"/>
                </a:xfrm>
                <a:prstGeom prst="rect">
                  <a:avLst/>
                </a:prstGeom>
                <a:blipFill rotWithShape="1">
                  <a:blip r:embed="rId5"/>
                  <a:stretch>
                    <a:fillRect l="-1991" t="-9412" b="-2823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89"/>
                                        </p:tgtEl>
                                        <p:attrNameLst>
                                          <p:attrName>style.visibility</p:attrName>
                                        </p:attrNameLst>
                                      </p:cBhvr>
                                      <p:to>
                                        <p:strVal val="visible"/>
                                      </p:to>
                                    </p:set>
                                    <p:animEffect transition="in" filter="wipe(left)">
                                      <p:cBhvr>
                                        <p:cTn id="7" dur="300"/>
                                        <p:tgtEl>
                                          <p:spTgt spid="931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3190"/>
                                        </p:tgtEl>
                                        <p:attrNameLst>
                                          <p:attrName>style.visibility</p:attrName>
                                        </p:attrNameLst>
                                      </p:cBhvr>
                                      <p:to>
                                        <p:strVal val="visible"/>
                                      </p:to>
                                    </p:set>
                                    <p:animEffect transition="in" filter="wipe(left)">
                                      <p:cBhvr>
                                        <p:cTn id="12" dur="300"/>
                                        <p:tgtEl>
                                          <p:spTgt spid="931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iterate type="wd">
                                    <p:tmPct val="100000"/>
                                  </p:iterate>
                                  <p:childTnLst>
                                    <p:set>
                                      <p:cBhvr>
                                        <p:cTn id="16" dur="1" fill="hold">
                                          <p:stCondLst>
                                            <p:cond delay="0"/>
                                          </p:stCondLst>
                                        </p:cTn>
                                        <p:tgtEl>
                                          <p:spTgt spid="93191"/>
                                        </p:tgtEl>
                                        <p:attrNameLst>
                                          <p:attrName>style.visibility</p:attrName>
                                        </p:attrNameLst>
                                      </p:cBhvr>
                                      <p:to>
                                        <p:strVal val="visible"/>
                                      </p:to>
                                    </p:set>
                                    <p:animEffect transition="in" filter="wipe(left)">
                                      <p:cBhvr>
                                        <p:cTn id="17" dur="300"/>
                                        <p:tgtEl>
                                          <p:spTgt spid="931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3192"/>
                                        </p:tgtEl>
                                        <p:attrNameLst>
                                          <p:attrName>style.visibility</p:attrName>
                                        </p:attrNameLst>
                                      </p:cBhvr>
                                      <p:to>
                                        <p:strVal val="visible"/>
                                      </p:to>
                                    </p:set>
                                    <p:animEffect transition="in" filter="wipe(left)">
                                      <p:cBhvr>
                                        <p:cTn id="22" dur="300"/>
                                        <p:tgtEl>
                                          <p:spTgt spid="931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3193"/>
                                        </p:tgtEl>
                                        <p:attrNameLst>
                                          <p:attrName>style.visibility</p:attrName>
                                        </p:attrNameLst>
                                      </p:cBhvr>
                                      <p:to>
                                        <p:strVal val="visible"/>
                                      </p:to>
                                    </p:set>
                                    <p:animEffect transition="in" filter="wipe(left)">
                                      <p:cBhvr>
                                        <p:cTn id="27" dur="300"/>
                                        <p:tgtEl>
                                          <p:spTgt spid="931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3194"/>
                                        </p:tgtEl>
                                        <p:attrNameLst>
                                          <p:attrName>style.visibility</p:attrName>
                                        </p:attrNameLst>
                                      </p:cBhvr>
                                      <p:to>
                                        <p:strVal val="visible"/>
                                      </p:to>
                                    </p:set>
                                    <p:animEffect transition="in" filter="wipe(left)">
                                      <p:cBhvr>
                                        <p:cTn id="32" dur="300"/>
                                        <p:tgtEl>
                                          <p:spTgt spid="931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3195"/>
                                        </p:tgtEl>
                                        <p:attrNameLst>
                                          <p:attrName>style.visibility</p:attrName>
                                        </p:attrNameLst>
                                      </p:cBhvr>
                                      <p:to>
                                        <p:strVal val="visible"/>
                                      </p:to>
                                    </p:set>
                                    <p:animEffect transition="in" filter="wipe(left)">
                                      <p:cBhvr>
                                        <p:cTn id="37" dur="300"/>
                                        <p:tgtEl>
                                          <p:spTgt spid="9319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3188"/>
                                        </p:tgtEl>
                                        <p:attrNameLst>
                                          <p:attrName>style.visibility</p:attrName>
                                        </p:attrNameLst>
                                      </p:cBhvr>
                                      <p:to>
                                        <p:strVal val="visible"/>
                                      </p:to>
                                    </p:set>
                                    <p:animEffect transition="in" filter="wipe(left)">
                                      <p:cBhvr>
                                        <p:cTn id="42" dur="300"/>
                                        <p:tgtEl>
                                          <p:spTgt spid="9318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3196"/>
                                        </p:tgtEl>
                                        <p:attrNameLst>
                                          <p:attrName>style.visibility</p:attrName>
                                        </p:attrNameLst>
                                      </p:cBhvr>
                                      <p:to>
                                        <p:strVal val="visible"/>
                                      </p:to>
                                    </p:set>
                                    <p:animEffect transition="in" filter="wipe(left)">
                                      <p:cBhvr>
                                        <p:cTn id="47" dur="300"/>
                                        <p:tgtEl>
                                          <p:spTgt spid="9319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2" fill="hold" nodeType="clickEffect">
                                  <p:stCondLst>
                                    <p:cond delay="0"/>
                                  </p:stCondLst>
                                  <p:childTnLst>
                                    <p:set>
                                      <p:cBhvr>
                                        <p:cTn id="51" dur="1" fill="hold">
                                          <p:stCondLst>
                                            <p:cond delay="0"/>
                                          </p:stCondLst>
                                        </p:cTn>
                                        <p:tgtEl>
                                          <p:spTgt spid="93197"/>
                                        </p:tgtEl>
                                        <p:attrNameLst>
                                          <p:attrName>style.visibility</p:attrName>
                                        </p:attrNameLst>
                                      </p:cBhvr>
                                      <p:to>
                                        <p:strVal val="visible"/>
                                      </p:to>
                                    </p:set>
                                    <p:anim calcmode="lin" valueType="num">
                                      <p:cBhvr additive="base">
                                        <p:cTn id="52" dur="500" fill="hold"/>
                                        <p:tgtEl>
                                          <p:spTgt spid="93197"/>
                                        </p:tgtEl>
                                        <p:attrNameLst>
                                          <p:attrName>ppt_x</p:attrName>
                                        </p:attrNameLst>
                                      </p:cBhvr>
                                      <p:tavLst>
                                        <p:tav tm="0">
                                          <p:val>
                                            <p:strVal val="1+#ppt_w/2"/>
                                          </p:val>
                                        </p:tav>
                                        <p:tav tm="100000">
                                          <p:val>
                                            <p:strVal val="#ppt_x"/>
                                          </p:val>
                                        </p:tav>
                                      </p:tavLst>
                                    </p:anim>
                                    <p:anim calcmode="lin" valueType="num">
                                      <p:cBhvr additive="base">
                                        <p:cTn id="53" dur="500" fill="hold"/>
                                        <p:tgtEl>
                                          <p:spTgt spid="93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autoUpdateAnimBg="0"/>
      <p:bldP spid="93189" grpId="0" autoUpdateAnimBg="0"/>
      <p:bldP spid="93190" grpId="0" autoUpdateAnimBg="0"/>
      <p:bldP spid="93192" grpId="0" autoUpdateAnimBg="0"/>
      <p:bldP spid="93193" grpId="0" autoUpdateAnimBg="0"/>
      <p:bldP spid="93194" grpId="0" autoUpdateAnimBg="0"/>
      <p:bldP spid="93195" grpId="0" autoUpdateAnimBg="0"/>
      <p:bldP spid="93196"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4D1AA70-A787-4544-9421-19EEC9D97F40}" type="slidenum">
              <a:rPr lang="en-US" altLang="zh-CN" sz="2800">
                <a:solidFill>
                  <a:srgbClr val="0000FF"/>
                </a:solidFill>
              </a:rPr>
              <a:pPr eaLnBrk="1" hangingPunct="1"/>
              <a:t>32</a:t>
            </a:fld>
            <a:endParaRPr lang="en-US" altLang="zh-CN" sz="2800">
              <a:solidFill>
                <a:srgbClr val="0000FF"/>
              </a:solidFill>
            </a:endParaRPr>
          </a:p>
        </p:txBody>
      </p:sp>
      <p:sp>
        <p:nvSpPr>
          <p:cNvPr id="102404" name="Text Box 4"/>
          <p:cNvSpPr txBox="1">
            <a:spLocks noChangeArrowheads="1"/>
          </p:cNvSpPr>
          <p:nvPr/>
        </p:nvSpPr>
        <p:spPr bwMode="auto">
          <a:xfrm>
            <a:off x="705201" y="1209675"/>
            <a:ext cx="8902732" cy="69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t>(6)  </a:t>
            </a:r>
            <a:r>
              <a:rPr lang="zh-CN" altLang="en-US" sz="3900" b="1" dirty="0"/>
              <a:t>由图</a:t>
            </a:r>
            <a:r>
              <a:rPr lang="en-US" altLang="zh-CN" sz="3900" b="1" dirty="0"/>
              <a:t>3.18 </a:t>
            </a:r>
            <a:r>
              <a:rPr lang="zh-CN" altLang="en-US" sz="3900" b="1" dirty="0"/>
              <a:t>可见</a:t>
            </a:r>
          </a:p>
        </p:txBody>
      </p:sp>
      <p:grpSp>
        <p:nvGrpSpPr>
          <p:cNvPr id="102410" name="Group 10"/>
          <p:cNvGrpSpPr>
            <a:grpSpLocks/>
          </p:cNvGrpSpPr>
          <p:nvPr/>
        </p:nvGrpSpPr>
        <p:grpSpPr bwMode="auto">
          <a:xfrm>
            <a:off x="758522" y="2165871"/>
            <a:ext cx="10407734" cy="6100707"/>
            <a:chOff x="393" y="1662"/>
            <a:chExt cx="6051" cy="3566"/>
          </a:xfrm>
        </p:grpSpPr>
        <p:pic>
          <p:nvPicPr>
            <p:cNvPr id="3379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 y="1662"/>
              <a:ext cx="6051" cy="3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800" name="Text Box 9"/>
            <p:cNvSpPr txBox="1">
              <a:spLocks noChangeArrowheads="1"/>
            </p:cNvSpPr>
            <p:nvPr/>
          </p:nvSpPr>
          <p:spPr bwMode="auto">
            <a:xfrm>
              <a:off x="2486" y="4958"/>
              <a:ext cx="2552"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3.18  </a:t>
              </a:r>
              <a:r>
                <a:rPr lang="zh-CN" altLang="en-US" b="1"/>
                <a:t>孔的公差带 </a:t>
              </a:r>
            </a:p>
          </p:txBody>
        </p:sp>
      </p:grpSp>
      <mc:AlternateContent xmlns:mc="http://schemas.openxmlformats.org/markup-compatibility/2006">
        <mc:Choice xmlns:a14="http://schemas.microsoft.com/office/drawing/2010/main" Requires="a14">
          <p:sp>
            <p:nvSpPr>
              <p:cNvPr id="102411" name="Rectangle 11"/>
              <p:cNvSpPr>
                <a:spLocks noChangeArrowheads="1"/>
              </p:cNvSpPr>
              <p:nvPr/>
            </p:nvSpPr>
            <p:spPr bwMode="auto">
              <a:xfrm>
                <a:off x="5516392" y="1089944"/>
                <a:ext cx="5437958" cy="69997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p>
                <a14:m>
                  <m:oMath xmlns:m="http://schemas.openxmlformats.org/officeDocument/2006/math">
                    <m:r>
                      <a:rPr lang="en-US" altLang="zh-CN" sz="3900" b="1" i="1">
                        <a:latin typeface="Cambria Math"/>
                        <a:ea typeface="Cambria Math"/>
                      </a:rPr>
                      <m:t>∅</m:t>
                    </m:r>
                  </m:oMath>
                </a14:m>
                <a:r>
                  <a:rPr lang="en-US" altLang="zh-CN" sz="3900" b="1" dirty="0"/>
                  <a:t>60R6</a:t>
                </a:r>
                <a:r>
                  <a:rPr lang="zh-CN" altLang="en-US" sz="3900" b="1" dirty="0"/>
                  <a:t>为</a:t>
                </a:r>
                <a:r>
                  <a:rPr lang="zh-CN" altLang="en-US" sz="3900" b="1" dirty="0">
                    <a:solidFill>
                      <a:srgbClr val="FF0000"/>
                    </a:solidFill>
                  </a:rPr>
                  <a:t>常用</a:t>
                </a:r>
                <a:r>
                  <a:rPr lang="zh-CN" altLang="en-US" sz="3900" b="1" dirty="0"/>
                  <a:t>公差带。</a:t>
                </a:r>
              </a:p>
            </p:txBody>
          </p:sp>
        </mc:Choice>
        <mc:Fallback>
          <p:sp>
            <p:nvSpPr>
              <p:cNvPr id="102411" name="Rectangle 11"/>
              <p:cNvSpPr>
                <a:spLocks noRot="1" noChangeAspect="1" noMove="1" noResize="1" noEditPoints="1" noAdjustHandles="1" noChangeArrowheads="1" noChangeShapeType="1" noTextEdit="1"/>
              </p:cNvSpPr>
              <p:nvPr/>
            </p:nvSpPr>
            <p:spPr bwMode="auto">
              <a:xfrm>
                <a:off x="5516392" y="1089944"/>
                <a:ext cx="5437958" cy="699976"/>
              </a:xfrm>
              <a:prstGeom prst="rect">
                <a:avLst/>
              </a:prstGeom>
              <a:blipFill rotWithShape="1">
                <a:blip r:embed="rId3"/>
                <a:stretch>
                  <a:fillRect t="-19130" b="-3391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02413" name="Rectangle 13"/>
          <p:cNvSpPr>
            <a:spLocks noChangeArrowheads="1"/>
          </p:cNvSpPr>
          <p:nvPr/>
        </p:nvSpPr>
        <p:spPr bwMode="auto">
          <a:xfrm>
            <a:off x="7389130" y="4126445"/>
            <a:ext cx="846241" cy="5337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pPr algn="ctr"/>
            <a:endParaRPr lang="zh-CN" altLang="zh-CN">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wipe(left)">
                                      <p:cBhvr>
                                        <p:cTn id="7" dur="500"/>
                                        <p:tgtEl>
                                          <p:spTgt spid="1024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2410"/>
                                        </p:tgtEl>
                                        <p:attrNameLst>
                                          <p:attrName>style.visibility</p:attrName>
                                        </p:attrNameLst>
                                      </p:cBhvr>
                                      <p:to>
                                        <p:strVal val="visible"/>
                                      </p:to>
                                    </p:set>
                                    <p:anim calcmode="lin" valueType="num">
                                      <p:cBhvr additive="base">
                                        <p:cTn id="12" dur="500" fill="hold"/>
                                        <p:tgtEl>
                                          <p:spTgt spid="102410"/>
                                        </p:tgtEl>
                                        <p:attrNameLst>
                                          <p:attrName>ppt_x</p:attrName>
                                        </p:attrNameLst>
                                      </p:cBhvr>
                                      <p:tavLst>
                                        <p:tav tm="0">
                                          <p:val>
                                            <p:strVal val="#ppt_x"/>
                                          </p:val>
                                        </p:tav>
                                        <p:tav tm="100000">
                                          <p:val>
                                            <p:strVal val="#ppt_x"/>
                                          </p:val>
                                        </p:tav>
                                      </p:tavLst>
                                    </p:anim>
                                    <p:anim calcmode="lin" valueType="num">
                                      <p:cBhvr additive="base">
                                        <p:cTn id="13" dur="500" fill="hold"/>
                                        <p:tgtEl>
                                          <p:spTgt spid="10241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2413"/>
                                        </p:tgtEl>
                                        <p:attrNameLst>
                                          <p:attrName>style.visibility</p:attrName>
                                        </p:attrNameLst>
                                      </p:cBhvr>
                                      <p:to>
                                        <p:strVal val="visible"/>
                                      </p:to>
                                    </p:set>
                                    <p:animEffect transition="in" filter="wipe(left)">
                                      <p:cBhvr>
                                        <p:cTn id="18" dur="500"/>
                                        <p:tgtEl>
                                          <p:spTgt spid="10241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2411"/>
                                        </p:tgtEl>
                                        <p:attrNameLst>
                                          <p:attrName>style.visibility</p:attrName>
                                        </p:attrNameLst>
                                      </p:cBhvr>
                                      <p:to>
                                        <p:strVal val="visible"/>
                                      </p:to>
                                    </p:set>
                                    <p:animEffect transition="in" filter="wipe(left)">
                                      <p:cBhvr>
                                        <p:cTn id="23" dur="500"/>
                                        <p:tgtEl>
                                          <p:spTgt spid="102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P spid="102411" grpId="0"/>
      <p:bldP spid="1024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DA88B120-EC81-488E-8F9C-138DD5067E09}" type="slidenum">
              <a:rPr lang="en-US" altLang="zh-CN" sz="2800">
                <a:solidFill>
                  <a:srgbClr val="0000FF"/>
                </a:solidFill>
              </a:rPr>
              <a:pPr eaLnBrk="1" hangingPunct="1"/>
              <a:t>33</a:t>
            </a:fld>
            <a:endParaRPr lang="en-US" altLang="zh-CN" sz="2800">
              <a:solidFill>
                <a:srgbClr val="0000FF"/>
              </a:solidFill>
            </a:endParaRPr>
          </a:p>
        </p:txBody>
      </p:sp>
      <p:grpSp>
        <p:nvGrpSpPr>
          <p:cNvPr id="103431" name="Group 7"/>
          <p:cNvGrpSpPr>
            <a:grpSpLocks/>
          </p:cNvGrpSpPr>
          <p:nvPr/>
        </p:nvGrpSpPr>
        <p:grpSpPr bwMode="auto">
          <a:xfrm>
            <a:off x="1114561" y="1703473"/>
            <a:ext cx="10670895" cy="6372723"/>
            <a:chOff x="684" y="1479"/>
            <a:chExt cx="6204" cy="3725"/>
          </a:xfrm>
        </p:grpSpPr>
        <p:pic>
          <p:nvPicPr>
            <p:cNvPr id="3482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 y="1479"/>
              <a:ext cx="6204" cy="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4" name="Text Box 6"/>
            <p:cNvSpPr txBox="1">
              <a:spLocks noChangeArrowheads="1"/>
            </p:cNvSpPr>
            <p:nvPr/>
          </p:nvSpPr>
          <p:spPr bwMode="auto">
            <a:xfrm>
              <a:off x="2462" y="4934"/>
              <a:ext cx="4076"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3.19  </a:t>
              </a:r>
              <a:r>
                <a:rPr lang="zh-CN" altLang="en-US" b="1"/>
                <a:t>轴的公差带</a:t>
              </a:r>
            </a:p>
          </p:txBody>
        </p:sp>
      </p:grpSp>
      <p:sp>
        <p:nvSpPr>
          <p:cNvPr id="103432" name="Rectangle 8"/>
          <p:cNvSpPr>
            <a:spLocks noChangeArrowheads="1"/>
          </p:cNvSpPr>
          <p:nvPr/>
        </p:nvSpPr>
        <p:spPr bwMode="auto">
          <a:xfrm>
            <a:off x="1014741" y="1049414"/>
            <a:ext cx="7980811" cy="69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p>
            <a:r>
              <a:rPr lang="en-US" altLang="zh-CN" sz="3900" b="1" dirty="0"/>
              <a:t>( 7 )  </a:t>
            </a:r>
            <a:r>
              <a:rPr lang="zh-CN" altLang="en-US" sz="3900" b="1" dirty="0"/>
              <a:t>由图</a:t>
            </a:r>
            <a:r>
              <a:rPr lang="en-US" altLang="zh-CN" sz="3900" b="1" dirty="0"/>
              <a:t>3.19</a:t>
            </a:r>
            <a:r>
              <a:rPr lang="zh-CN" altLang="en-US" sz="3900" b="1" dirty="0"/>
              <a:t>可见</a:t>
            </a:r>
          </a:p>
        </p:txBody>
      </p:sp>
      <mc:AlternateContent xmlns:mc="http://schemas.openxmlformats.org/markup-compatibility/2006">
        <mc:Choice xmlns:a14="http://schemas.microsoft.com/office/drawing/2010/main" Requires="a14">
          <p:sp>
            <p:nvSpPr>
              <p:cNvPr id="103433" name="Rectangle 9"/>
              <p:cNvSpPr>
                <a:spLocks noChangeArrowheads="1"/>
              </p:cNvSpPr>
              <p:nvPr/>
            </p:nvSpPr>
            <p:spPr bwMode="auto">
              <a:xfrm>
                <a:off x="5860049" y="1098747"/>
                <a:ext cx="5925407" cy="69997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p>
                <a14:m>
                  <m:oMath xmlns:m="http://schemas.openxmlformats.org/officeDocument/2006/math">
                    <m:r>
                      <a:rPr lang="en-US" altLang="zh-CN" sz="3900" b="1" i="1">
                        <a:latin typeface="Cambria Math"/>
                        <a:ea typeface="Cambria Math"/>
                      </a:rPr>
                      <m:t>∅</m:t>
                    </m:r>
                  </m:oMath>
                </a14:m>
                <a:r>
                  <a:rPr lang="en-US" altLang="zh-CN" sz="3900" b="1" dirty="0"/>
                  <a:t>60h5</a:t>
                </a:r>
                <a:r>
                  <a:rPr lang="zh-CN" altLang="en-US" sz="3900" b="1" dirty="0"/>
                  <a:t>为</a:t>
                </a:r>
                <a:r>
                  <a:rPr lang="zh-CN" altLang="en-US" sz="3900" b="1" dirty="0">
                    <a:solidFill>
                      <a:srgbClr val="FF0000"/>
                    </a:solidFill>
                  </a:rPr>
                  <a:t>常用</a:t>
                </a:r>
                <a:r>
                  <a:rPr lang="zh-CN" altLang="en-US" sz="3900" b="1" dirty="0"/>
                  <a:t>公差带。</a:t>
                </a:r>
              </a:p>
            </p:txBody>
          </p:sp>
        </mc:Choice>
        <mc:Fallback>
          <p:sp>
            <p:nvSpPr>
              <p:cNvPr id="103433" name="Rectangle 9"/>
              <p:cNvSpPr>
                <a:spLocks noRot="1" noChangeAspect="1" noMove="1" noResize="1" noEditPoints="1" noAdjustHandles="1" noChangeArrowheads="1" noChangeShapeType="1" noTextEdit="1"/>
              </p:cNvSpPr>
              <p:nvPr/>
            </p:nvSpPr>
            <p:spPr bwMode="auto">
              <a:xfrm>
                <a:off x="5860049" y="1098747"/>
                <a:ext cx="5925407" cy="699976"/>
              </a:xfrm>
              <a:prstGeom prst="rect">
                <a:avLst/>
              </a:prstGeom>
              <a:blipFill rotWithShape="1">
                <a:blip r:embed="rId3"/>
                <a:stretch>
                  <a:fillRect t="-18261" b="-3478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03434" name="Rectangle 10"/>
          <p:cNvSpPr>
            <a:spLocks noChangeArrowheads="1"/>
          </p:cNvSpPr>
          <p:nvPr/>
        </p:nvSpPr>
        <p:spPr bwMode="auto">
          <a:xfrm>
            <a:off x="4478886" y="3510558"/>
            <a:ext cx="701761" cy="5337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pPr algn="ctr"/>
            <a:endParaRPr lang="zh-CN" altLang="zh-CN">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32"/>
                                        </p:tgtEl>
                                        <p:attrNameLst>
                                          <p:attrName>style.visibility</p:attrName>
                                        </p:attrNameLst>
                                      </p:cBhvr>
                                      <p:to>
                                        <p:strVal val="visible"/>
                                      </p:to>
                                    </p:set>
                                    <p:animEffect transition="in" filter="wipe(left)">
                                      <p:cBhvr>
                                        <p:cTn id="7" dur="500"/>
                                        <p:tgtEl>
                                          <p:spTgt spid="1034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3431"/>
                                        </p:tgtEl>
                                        <p:attrNameLst>
                                          <p:attrName>style.visibility</p:attrName>
                                        </p:attrNameLst>
                                      </p:cBhvr>
                                      <p:to>
                                        <p:strVal val="visible"/>
                                      </p:to>
                                    </p:set>
                                    <p:anim calcmode="lin" valueType="num">
                                      <p:cBhvr additive="base">
                                        <p:cTn id="12" dur="500" fill="hold"/>
                                        <p:tgtEl>
                                          <p:spTgt spid="103431"/>
                                        </p:tgtEl>
                                        <p:attrNameLst>
                                          <p:attrName>ppt_x</p:attrName>
                                        </p:attrNameLst>
                                      </p:cBhvr>
                                      <p:tavLst>
                                        <p:tav tm="0">
                                          <p:val>
                                            <p:strVal val="#ppt_x"/>
                                          </p:val>
                                        </p:tav>
                                        <p:tav tm="100000">
                                          <p:val>
                                            <p:strVal val="#ppt_x"/>
                                          </p:val>
                                        </p:tav>
                                      </p:tavLst>
                                    </p:anim>
                                    <p:anim calcmode="lin" valueType="num">
                                      <p:cBhvr additive="base">
                                        <p:cTn id="13" dur="500" fill="hold"/>
                                        <p:tgtEl>
                                          <p:spTgt spid="10343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3434"/>
                                        </p:tgtEl>
                                        <p:attrNameLst>
                                          <p:attrName>style.visibility</p:attrName>
                                        </p:attrNameLst>
                                      </p:cBhvr>
                                      <p:to>
                                        <p:strVal val="visible"/>
                                      </p:to>
                                    </p:set>
                                    <p:animEffect transition="in" filter="wipe(left)">
                                      <p:cBhvr>
                                        <p:cTn id="18" dur="500"/>
                                        <p:tgtEl>
                                          <p:spTgt spid="10343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3433"/>
                                        </p:tgtEl>
                                        <p:attrNameLst>
                                          <p:attrName>style.visibility</p:attrName>
                                        </p:attrNameLst>
                                      </p:cBhvr>
                                      <p:to>
                                        <p:strVal val="visible"/>
                                      </p:to>
                                    </p:set>
                                    <p:animEffect transition="in" filter="wipe(left)">
                                      <p:cBhvr>
                                        <p:cTn id="23" dur="500"/>
                                        <p:tgtEl>
                                          <p:spTgt spid="103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2" grpId="0"/>
      <p:bldP spid="103433" grpId="0"/>
      <p:bldP spid="1034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6A1515C-0851-4F98-B793-D994A0B5A4EF}" type="slidenum">
              <a:rPr lang="en-US" altLang="zh-CN" sz="2800">
                <a:solidFill>
                  <a:srgbClr val="0000FF"/>
                </a:solidFill>
              </a:rPr>
              <a:pPr eaLnBrk="1" hangingPunct="1"/>
              <a:t>34</a:t>
            </a:fld>
            <a:endParaRPr lang="en-US" altLang="zh-CN" sz="2800">
              <a:solidFill>
                <a:srgbClr val="0000FF"/>
              </a:solidFill>
            </a:endParaRPr>
          </a:p>
        </p:txBody>
      </p:sp>
      <p:sp>
        <p:nvSpPr>
          <p:cNvPr id="104452" name="Text Box 4"/>
          <p:cNvSpPr txBox="1">
            <a:spLocks noChangeArrowheads="1"/>
          </p:cNvSpPr>
          <p:nvPr/>
        </p:nvSpPr>
        <p:spPr bwMode="auto">
          <a:xfrm>
            <a:off x="705201" y="466725"/>
            <a:ext cx="8902732" cy="69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900" b="1" dirty="0"/>
              <a:t>(8)  </a:t>
            </a:r>
            <a:r>
              <a:rPr lang="zh-CN" altLang="en-US" sz="3900" b="1" dirty="0"/>
              <a:t>由表</a:t>
            </a:r>
            <a:r>
              <a:rPr lang="en-US" altLang="zh-CN" sz="3900" b="1" dirty="0"/>
              <a:t>3.12 </a:t>
            </a:r>
            <a:r>
              <a:rPr lang="zh-CN" altLang="en-US" sz="3900" b="1" dirty="0"/>
              <a:t>可见</a:t>
            </a:r>
          </a:p>
        </p:txBody>
      </p:sp>
      <mc:AlternateContent xmlns:mc="http://schemas.openxmlformats.org/markup-compatibility/2006">
        <mc:Choice xmlns:a14="http://schemas.microsoft.com/office/drawing/2010/main" Requires="a14">
          <p:sp>
            <p:nvSpPr>
              <p:cNvPr id="104453" name="Rectangle 5"/>
              <p:cNvSpPr>
                <a:spLocks noChangeArrowheads="1"/>
              </p:cNvSpPr>
              <p:nvPr/>
            </p:nvSpPr>
            <p:spPr bwMode="auto">
              <a:xfrm>
                <a:off x="825502" y="1202368"/>
                <a:ext cx="8515731" cy="6965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p>
                <a14:m>
                  <m:oMath xmlns:m="http://schemas.openxmlformats.org/officeDocument/2006/math">
                    <m:r>
                      <a:rPr lang="en-US" altLang="zh-CN" sz="3900" b="1" i="1">
                        <a:latin typeface="Cambria Math"/>
                        <a:ea typeface="Cambria Math"/>
                      </a:rPr>
                      <m:t>∅</m:t>
                    </m:r>
                  </m:oMath>
                </a14:m>
                <a:r>
                  <a:rPr lang="en-US" altLang="zh-CN" sz="3900" b="1" dirty="0"/>
                  <a:t>60R6</a:t>
                </a:r>
                <a:r>
                  <a:rPr lang="zh-CN" altLang="en-US" sz="3900" b="1" dirty="0"/>
                  <a:t>／</a:t>
                </a:r>
                <a:r>
                  <a:rPr lang="en-US" altLang="zh-CN" sz="3900" b="1" dirty="0"/>
                  <a:t>h5 </a:t>
                </a:r>
                <a:r>
                  <a:rPr lang="zh-CN" altLang="en-US" sz="3900" b="1" dirty="0"/>
                  <a:t>为基准轴的</a:t>
                </a:r>
                <a:r>
                  <a:rPr lang="zh-CN" altLang="en-US" sz="3900" b="1" dirty="0">
                    <a:solidFill>
                      <a:srgbClr val="FF0000"/>
                    </a:solidFill>
                  </a:rPr>
                  <a:t>常用配合</a:t>
                </a:r>
                <a:r>
                  <a:rPr lang="zh-CN" altLang="en-US" sz="3900" b="1" dirty="0"/>
                  <a:t>。</a:t>
                </a:r>
              </a:p>
            </p:txBody>
          </p:sp>
        </mc:Choice>
        <mc:Fallback>
          <p:sp>
            <p:nvSpPr>
              <p:cNvPr id="104453" name="Rectangle 5"/>
              <p:cNvSpPr>
                <a:spLocks noRot="1" noChangeAspect="1" noMove="1" noResize="1" noEditPoints="1" noAdjustHandles="1" noChangeArrowheads="1" noChangeShapeType="1" noTextEdit="1"/>
              </p:cNvSpPr>
              <p:nvPr/>
            </p:nvSpPr>
            <p:spPr bwMode="auto">
              <a:xfrm>
                <a:off x="825502" y="1202368"/>
                <a:ext cx="8515731" cy="696530"/>
              </a:xfrm>
              <a:prstGeom prst="rect">
                <a:avLst/>
              </a:prstGeom>
              <a:blipFill rotWithShape="1">
                <a:blip r:embed="rId2"/>
                <a:stretch>
                  <a:fillRect t="-18421" b="-3596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104454" name="Group 6"/>
          <p:cNvGrpSpPr>
            <a:grpSpLocks/>
          </p:cNvGrpSpPr>
          <p:nvPr/>
        </p:nvGrpSpPr>
        <p:grpSpPr bwMode="auto">
          <a:xfrm>
            <a:off x="877201" y="1960575"/>
            <a:ext cx="10416334" cy="6923601"/>
            <a:chOff x="510" y="378"/>
            <a:chExt cx="5684" cy="4869"/>
          </a:xfrm>
        </p:grpSpPr>
        <p:pic>
          <p:nvPicPr>
            <p:cNvPr id="3584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 y="378"/>
              <a:ext cx="5630" cy="3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8"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0" y="3630"/>
              <a:ext cx="5556" cy="1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4457" name="Rectangle 9"/>
          <p:cNvSpPr>
            <a:spLocks noChangeArrowheads="1"/>
          </p:cNvSpPr>
          <p:nvPr/>
        </p:nvSpPr>
        <p:spPr bwMode="auto">
          <a:xfrm>
            <a:off x="7182730" y="4044327"/>
            <a:ext cx="639841" cy="73906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wipe(left)">
                                      <p:cBhvr>
                                        <p:cTn id="7" dur="500"/>
                                        <p:tgtEl>
                                          <p:spTgt spid="104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4454"/>
                                        </p:tgtEl>
                                        <p:attrNameLst>
                                          <p:attrName>style.visibility</p:attrName>
                                        </p:attrNameLst>
                                      </p:cBhvr>
                                      <p:to>
                                        <p:strVal val="visible"/>
                                      </p:to>
                                    </p:set>
                                    <p:anim calcmode="lin" valueType="num">
                                      <p:cBhvr additive="base">
                                        <p:cTn id="12" dur="500" fill="hold"/>
                                        <p:tgtEl>
                                          <p:spTgt spid="104454"/>
                                        </p:tgtEl>
                                        <p:attrNameLst>
                                          <p:attrName>ppt_x</p:attrName>
                                        </p:attrNameLst>
                                      </p:cBhvr>
                                      <p:tavLst>
                                        <p:tav tm="0">
                                          <p:val>
                                            <p:strVal val="#ppt_x"/>
                                          </p:val>
                                        </p:tav>
                                        <p:tav tm="100000">
                                          <p:val>
                                            <p:strVal val="#ppt_x"/>
                                          </p:val>
                                        </p:tav>
                                      </p:tavLst>
                                    </p:anim>
                                    <p:anim calcmode="lin" valueType="num">
                                      <p:cBhvr additive="base">
                                        <p:cTn id="13" dur="500" fill="hold"/>
                                        <p:tgtEl>
                                          <p:spTgt spid="10445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4457"/>
                                        </p:tgtEl>
                                        <p:attrNameLst>
                                          <p:attrName>style.visibility</p:attrName>
                                        </p:attrNameLst>
                                      </p:cBhvr>
                                      <p:to>
                                        <p:strVal val="visible"/>
                                      </p:to>
                                    </p:set>
                                    <p:animEffect transition="in" filter="wipe(down)">
                                      <p:cBhvr>
                                        <p:cTn id="18" dur="500"/>
                                        <p:tgtEl>
                                          <p:spTgt spid="10445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4453"/>
                                        </p:tgtEl>
                                        <p:attrNameLst>
                                          <p:attrName>style.visibility</p:attrName>
                                        </p:attrNameLst>
                                      </p:cBhvr>
                                      <p:to>
                                        <p:strVal val="visible"/>
                                      </p:to>
                                    </p:set>
                                    <p:animEffect transition="in" filter="box(in)">
                                      <p:cBhvr>
                                        <p:cTn id="23" dur="500"/>
                                        <p:tgtEl>
                                          <p:spTgt spid="104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73784CD2-3C6B-421A-98BC-0D91158F08A2}" type="slidenum">
              <a:rPr lang="en-US" altLang="zh-CN" sz="2800">
                <a:solidFill>
                  <a:srgbClr val="0000FF"/>
                </a:solidFill>
              </a:rPr>
              <a:pPr eaLnBrk="1" hangingPunct="1"/>
              <a:t>35</a:t>
            </a:fld>
            <a:endParaRPr lang="en-US" altLang="zh-CN" sz="2800">
              <a:solidFill>
                <a:srgbClr val="0000FF"/>
              </a:solidFill>
            </a:endParaRPr>
          </a:p>
        </p:txBody>
      </p:sp>
      <p:sp>
        <p:nvSpPr>
          <p:cNvPr id="36867" name="矩形 4"/>
          <p:cNvSpPr>
            <a:spLocks noChangeArrowheads="1"/>
          </p:cNvSpPr>
          <p:nvPr/>
        </p:nvSpPr>
        <p:spPr bwMode="auto">
          <a:xfrm>
            <a:off x="474812" y="165948"/>
            <a:ext cx="10650388" cy="17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p>
            <a:pPr>
              <a:lnSpc>
                <a:spcPct val="150000"/>
              </a:lnSpc>
            </a:pPr>
            <a:r>
              <a:rPr lang="zh-CN" altLang="en-US" b="1" dirty="0"/>
              <a:t>         </a:t>
            </a:r>
            <a:r>
              <a:rPr lang="zh-CN" altLang="en-US" sz="2200" b="1" dirty="0"/>
              <a:t>为了便于在工程设计中应用类比法进行选用配合</a:t>
            </a:r>
            <a:r>
              <a:rPr lang="en-US" altLang="zh-CN" sz="2200" b="1" dirty="0"/>
              <a:t>,</a:t>
            </a:r>
            <a:r>
              <a:rPr lang="zh-CN" altLang="en-US" sz="2200" b="1" dirty="0"/>
              <a:t>将上述的各种基本偏差</a:t>
            </a:r>
          </a:p>
          <a:p>
            <a:pPr>
              <a:lnSpc>
                <a:spcPct val="150000"/>
              </a:lnSpc>
            </a:pPr>
            <a:r>
              <a:rPr lang="zh-CN" altLang="en-US" sz="2200" b="1" dirty="0"/>
              <a:t>应用说明列于表 </a:t>
            </a:r>
            <a:r>
              <a:rPr lang="en-US" altLang="zh-CN" sz="2200" b="1" dirty="0"/>
              <a:t>3. 13,</a:t>
            </a:r>
            <a:r>
              <a:rPr lang="zh-CN" altLang="en-US" sz="2200" b="1" dirty="0"/>
              <a:t>将基孔制、基轴制的优先配合应用说明列于表 </a:t>
            </a:r>
            <a:r>
              <a:rPr lang="en-US" altLang="zh-CN" sz="2200" b="1" dirty="0"/>
              <a:t>3. 14 </a:t>
            </a:r>
            <a:r>
              <a:rPr lang="zh-CN" altLang="en-US" sz="2200" b="1" dirty="0"/>
              <a:t>中</a:t>
            </a:r>
            <a:r>
              <a:rPr lang="en-US" altLang="zh-CN" sz="2200" b="1" dirty="0"/>
              <a:t>,</a:t>
            </a:r>
          </a:p>
          <a:p>
            <a:pPr>
              <a:lnSpc>
                <a:spcPct val="150000"/>
              </a:lnSpc>
            </a:pPr>
            <a:r>
              <a:rPr lang="zh-CN" altLang="en-US" sz="2200" b="1" dirty="0"/>
              <a:t>注意在选择配合时应根据实际工作情况进行修</a:t>
            </a:r>
            <a:r>
              <a:rPr lang="en-US" altLang="zh-CN" sz="2200" b="1" dirty="0"/>
              <a:t>,</a:t>
            </a:r>
            <a:r>
              <a:rPr lang="zh-CN" altLang="en-US" sz="2200" b="1" dirty="0"/>
              <a:t>如表 </a:t>
            </a:r>
            <a:r>
              <a:rPr lang="en-US" altLang="zh-CN" sz="2200" b="1" dirty="0"/>
              <a:t>3. 15 </a:t>
            </a:r>
            <a:r>
              <a:rPr lang="zh-CN" altLang="en-US" sz="2200" b="1" dirty="0"/>
              <a:t>所示，供参考。</a:t>
            </a:r>
            <a:r>
              <a:rPr lang="en-US" altLang="zh-CN" sz="2200" b="1" dirty="0"/>
              <a:t>       </a:t>
            </a:r>
            <a:endParaRPr lang="zh-CN" altLang="en-US" sz="2200" b="1" dirty="0"/>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43" y="1794572"/>
            <a:ext cx="9420990" cy="7566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wipe(left)">
                                      <p:cBhvr>
                                        <p:cTn id="7" dur="500"/>
                                        <p:tgtEl>
                                          <p:spTgt spid="3686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wheel(1)">
                                      <p:cBhvr>
                                        <p:cTn id="12" dur="2000"/>
                                        <p:tgtEl>
                                          <p:spTgt spid="8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99B0D515-8AA6-4914-8F62-4C4D079DD468}" type="slidenum">
              <a:rPr lang="en-US" altLang="zh-CN" sz="2800">
                <a:solidFill>
                  <a:srgbClr val="0000FF"/>
                </a:solidFill>
              </a:rPr>
              <a:pPr eaLnBrk="1" hangingPunct="1"/>
              <a:t>36</a:t>
            </a:fld>
            <a:endParaRPr lang="en-US" altLang="zh-CN" sz="2800">
              <a:solidFill>
                <a:srgbClr val="0000FF"/>
              </a:solidFill>
            </a:endParaRPr>
          </a:p>
        </p:txBody>
      </p:sp>
      <p:grpSp>
        <p:nvGrpSpPr>
          <p:cNvPr id="2" name="组合 1"/>
          <p:cNvGrpSpPr/>
          <p:nvPr/>
        </p:nvGrpSpPr>
        <p:grpSpPr>
          <a:xfrm>
            <a:off x="1640882" y="595358"/>
            <a:ext cx="8514012" cy="8478716"/>
            <a:chOff x="2733675" y="552450"/>
            <a:chExt cx="6419850" cy="6029325"/>
          </a:xfrm>
        </p:grpSpPr>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9875" y="1338263"/>
              <a:ext cx="634365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825" y="552450"/>
              <a:ext cx="63246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675" y="3324225"/>
              <a:ext cx="641985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86BBA80-3156-4765-9069-4513A21C07F0}" type="slidenum">
              <a:rPr lang="en-US" altLang="zh-CN" sz="2800">
                <a:solidFill>
                  <a:srgbClr val="0000FF"/>
                </a:solidFill>
              </a:rPr>
              <a:pPr eaLnBrk="1" hangingPunct="1"/>
              <a:t>37</a:t>
            </a:fld>
            <a:endParaRPr lang="en-US" altLang="zh-CN" sz="2800">
              <a:solidFill>
                <a:srgbClr val="0000FF"/>
              </a:solidFill>
            </a:endParaRPr>
          </a:p>
        </p:txBody>
      </p:sp>
      <p:pic>
        <p:nvPicPr>
          <p:cNvPr id="829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673" y="266887"/>
            <a:ext cx="11106593" cy="8827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additive="base">
                                        <p:cTn id="7" dur="500" fill="hold"/>
                                        <p:tgtEl>
                                          <p:spTgt spid="82946"/>
                                        </p:tgtEl>
                                        <p:attrNameLst>
                                          <p:attrName>ppt_x</p:attrName>
                                        </p:attrNameLst>
                                      </p:cBhvr>
                                      <p:tavLst>
                                        <p:tav tm="0">
                                          <p:val>
                                            <p:strVal val="#ppt_x"/>
                                          </p:val>
                                        </p:tav>
                                        <p:tav tm="100000">
                                          <p:val>
                                            <p:strVal val="#ppt_x"/>
                                          </p:val>
                                        </p:tav>
                                      </p:tavLst>
                                    </p:anim>
                                    <p:anim calcmode="lin" valueType="num">
                                      <p:cBhvr additive="base">
                                        <p:cTn id="8"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D23C9BD0-435E-4F3C-88A6-57F70234C695}" type="slidenum">
              <a:rPr lang="en-US" altLang="zh-CN" sz="2800">
                <a:solidFill>
                  <a:srgbClr val="0000FF"/>
                </a:solidFill>
              </a:rPr>
              <a:pPr eaLnBrk="1" hangingPunct="1"/>
              <a:t>38</a:t>
            </a:fld>
            <a:endParaRPr lang="en-US" altLang="zh-CN" sz="2800">
              <a:solidFill>
                <a:srgbClr val="0000FF"/>
              </a:solidFill>
            </a:endParaRPr>
          </a:p>
        </p:txBody>
      </p:sp>
      <p:pic>
        <p:nvPicPr>
          <p:cNvPr id="399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321" y="903301"/>
            <a:ext cx="11599696" cy="7267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3" action="ppaction://hlinksldjump"/>
          </p:cNvPr>
          <p:cNvSpPr/>
          <p:nvPr/>
        </p:nvSpPr>
        <p:spPr bwMode="auto">
          <a:xfrm>
            <a:off x="10365802" y="8307636"/>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additive="base">
                                        <p:cTn id="7" dur="500" fill="hold"/>
                                        <p:tgtEl>
                                          <p:spTgt spid="39939"/>
                                        </p:tgtEl>
                                        <p:attrNameLst>
                                          <p:attrName>ppt_x</p:attrName>
                                        </p:attrNameLst>
                                      </p:cBhvr>
                                      <p:tavLst>
                                        <p:tav tm="0">
                                          <p:val>
                                            <p:strVal val="1+#ppt_w/2"/>
                                          </p:val>
                                        </p:tav>
                                        <p:tav tm="100000">
                                          <p:val>
                                            <p:strVal val="#ppt_x"/>
                                          </p:val>
                                        </p:tav>
                                      </p:tavLst>
                                    </p:anim>
                                    <p:anim calcmode="lin" valueType="num">
                                      <p:cBhvr additive="base">
                                        <p:cTn id="8"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xfrm>
            <a:off x="10263255" y="208717"/>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4DA70608-3801-40B9-8144-DB268873C450}" type="slidenum">
              <a:rPr lang="en-US" altLang="zh-CN" sz="2800">
                <a:solidFill>
                  <a:srgbClr val="0000FF"/>
                </a:solidFill>
              </a:rPr>
              <a:pPr eaLnBrk="1" hangingPunct="1"/>
              <a:t>39</a:t>
            </a:fld>
            <a:endParaRPr lang="en-US" altLang="zh-CN" sz="2800">
              <a:solidFill>
                <a:srgbClr val="0000FF"/>
              </a:solidFill>
            </a:endParaRPr>
          </a:p>
        </p:txBody>
      </p:sp>
      <p:sp>
        <p:nvSpPr>
          <p:cNvPr id="40963" name="矩形 4"/>
          <p:cNvSpPr>
            <a:spLocks noChangeArrowheads="1"/>
          </p:cNvSpPr>
          <p:nvPr/>
        </p:nvSpPr>
        <p:spPr bwMode="auto">
          <a:xfrm>
            <a:off x="1124882" y="369532"/>
            <a:ext cx="10805055" cy="149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p>
            <a:pPr>
              <a:lnSpc>
                <a:spcPct val="150000"/>
              </a:lnSpc>
            </a:pPr>
            <a:r>
              <a:rPr lang="zh-CN" altLang="en-US" b="1" dirty="0"/>
              <a:t>        </a:t>
            </a:r>
            <a:r>
              <a:rPr lang="zh-CN" altLang="en-US" sz="3000" b="1" dirty="0"/>
              <a:t>下面再举一些用类比法选配合在工程实际中应用的示例，</a:t>
            </a:r>
            <a:endParaRPr lang="en-US" altLang="zh-CN" sz="3000" b="1" dirty="0"/>
          </a:p>
          <a:p>
            <a:pPr>
              <a:lnSpc>
                <a:spcPct val="150000"/>
              </a:lnSpc>
            </a:pPr>
            <a:r>
              <a:rPr lang="zh-CN" altLang="en-US" sz="3000" b="1" dirty="0"/>
              <a:t>供读者参考。</a:t>
            </a:r>
          </a:p>
        </p:txBody>
      </p:sp>
      <p:sp>
        <p:nvSpPr>
          <p:cNvPr id="40964" name="TextBox 5"/>
          <p:cNvSpPr txBox="1">
            <a:spLocks noChangeArrowheads="1"/>
          </p:cNvSpPr>
          <p:nvPr/>
        </p:nvSpPr>
        <p:spPr bwMode="auto">
          <a:xfrm>
            <a:off x="1320962" y="2333529"/>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a:t>
            </a:r>
            <a:r>
              <a:rPr lang="en-US" altLang="zh-CN" b="1"/>
              <a:t>1</a:t>
            </a:r>
            <a:r>
              <a:rPr lang="zh-CN" altLang="en-US" b="1"/>
              <a:t>）</a:t>
            </a:r>
            <a:r>
              <a:rPr lang="en-US" altLang="zh-CN" b="1"/>
              <a:t>  </a:t>
            </a:r>
            <a:r>
              <a:rPr lang="zh-CN" altLang="en-US" b="1"/>
              <a:t>精密定心定位结构中配合</a:t>
            </a:r>
          </a:p>
        </p:txBody>
      </p:sp>
      <p:sp>
        <p:nvSpPr>
          <p:cNvPr id="40965" name="TextBox 6"/>
          <p:cNvSpPr txBox="1">
            <a:spLocks noChangeArrowheads="1"/>
          </p:cNvSpPr>
          <p:nvPr/>
        </p:nvSpPr>
        <p:spPr bwMode="auto">
          <a:xfrm>
            <a:off x="1630562" y="2819396"/>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这类配合公差等级一般为</a:t>
            </a:r>
            <a:r>
              <a:rPr lang="en-US" altLang="zh-CN" b="1" dirty="0"/>
              <a:t>I5~IT7</a:t>
            </a:r>
            <a:r>
              <a:rPr lang="zh-CN" altLang="en-US" b="1" dirty="0"/>
              <a:t>，如图</a:t>
            </a:r>
            <a:r>
              <a:rPr lang="en-US" altLang="zh-CN" b="1" dirty="0"/>
              <a:t>1</a:t>
            </a:r>
            <a:r>
              <a:rPr lang="zh-CN" altLang="en-US" b="1" dirty="0"/>
              <a:t>所示。</a:t>
            </a:r>
          </a:p>
        </p:txBody>
      </p:sp>
      <p:grpSp>
        <p:nvGrpSpPr>
          <p:cNvPr id="40966" name="组合 9"/>
          <p:cNvGrpSpPr>
            <a:grpSpLocks/>
          </p:cNvGrpSpPr>
          <p:nvPr/>
        </p:nvGrpSpPr>
        <p:grpSpPr bwMode="auto">
          <a:xfrm>
            <a:off x="1439643" y="4290682"/>
            <a:ext cx="5717288" cy="4495978"/>
            <a:chOff x="5886450" y="3981168"/>
            <a:chExt cx="5276850" cy="4173019"/>
          </a:xfrm>
        </p:grpSpPr>
        <p:pic>
          <p:nvPicPr>
            <p:cNvPr id="409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6450" y="3981168"/>
              <a:ext cx="5276850" cy="4173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76" name="TextBox 10"/>
            <p:cNvSpPr txBox="1">
              <a:spLocks noChangeArrowheads="1"/>
            </p:cNvSpPr>
            <p:nvPr/>
          </p:nvSpPr>
          <p:spPr bwMode="auto">
            <a:xfrm>
              <a:off x="5886450" y="7315200"/>
              <a:ext cx="1162050" cy="428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图 </a:t>
              </a:r>
              <a:r>
                <a:rPr lang="en-US" altLang="zh-CN" b="1"/>
                <a:t>1</a:t>
              </a:r>
              <a:endParaRPr lang="zh-CN" altLang="en-US" b="1"/>
            </a:p>
          </p:txBody>
        </p:sp>
      </p:grpSp>
      <p:sp>
        <p:nvSpPr>
          <p:cNvPr id="40967" name="TextBox 12"/>
          <p:cNvSpPr txBox="1">
            <a:spLocks noChangeArrowheads="1"/>
          </p:cNvSpPr>
          <p:nvPr/>
        </p:nvSpPr>
        <p:spPr bwMode="auto">
          <a:xfrm>
            <a:off x="1284842" y="3296709"/>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a:t>
            </a:r>
            <a:r>
              <a:rPr lang="en-US" altLang="zh-CN" b="1"/>
              <a:t>2</a:t>
            </a:r>
            <a:r>
              <a:rPr lang="zh-CN" altLang="en-US" b="1"/>
              <a:t>）</a:t>
            </a:r>
            <a:r>
              <a:rPr lang="en-US" altLang="zh-CN" b="1"/>
              <a:t>  </a:t>
            </a:r>
            <a:r>
              <a:rPr lang="zh-CN" altLang="en-US" b="1"/>
              <a:t>往复运动和滑动的精密配合</a:t>
            </a:r>
          </a:p>
        </p:txBody>
      </p:sp>
      <p:sp>
        <p:nvSpPr>
          <p:cNvPr id="40968" name="TextBox 13"/>
          <p:cNvSpPr txBox="1">
            <a:spLocks noChangeArrowheads="1"/>
          </p:cNvSpPr>
          <p:nvPr/>
        </p:nvSpPr>
        <p:spPr bwMode="auto">
          <a:xfrm>
            <a:off x="1589282" y="3762046"/>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这类配合公差等级一般为</a:t>
            </a:r>
            <a:r>
              <a:rPr lang="en-US" altLang="zh-CN" b="1"/>
              <a:t>I5~IT7</a:t>
            </a:r>
            <a:r>
              <a:rPr lang="zh-CN" altLang="en-US" b="1"/>
              <a:t>，如图</a:t>
            </a:r>
            <a:r>
              <a:rPr lang="en-US" altLang="zh-CN" b="1"/>
              <a:t>2</a:t>
            </a:r>
            <a:r>
              <a:rPr lang="zh-CN" altLang="en-US" b="1"/>
              <a:t>所示。</a:t>
            </a:r>
          </a:p>
        </p:txBody>
      </p:sp>
      <p:grpSp>
        <p:nvGrpSpPr>
          <p:cNvPr id="40969" name="组合 11"/>
          <p:cNvGrpSpPr>
            <a:grpSpLocks/>
          </p:cNvGrpSpPr>
          <p:nvPr/>
        </p:nvGrpSpPr>
        <p:grpSpPr bwMode="auto">
          <a:xfrm>
            <a:off x="7543931" y="4507954"/>
            <a:ext cx="4881367" cy="3945101"/>
            <a:chOff x="7629525" y="2659427"/>
            <a:chExt cx="4505325" cy="3660710"/>
          </a:xfrm>
        </p:grpSpPr>
        <p:pic>
          <p:nvPicPr>
            <p:cNvPr id="409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58150" y="2659427"/>
              <a:ext cx="4076700" cy="366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629525" y="5837546"/>
              <a:ext cx="1162050" cy="460367"/>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2</a:t>
              </a:r>
              <a:endParaRPr lang="zh-CN" altLang="en-US" b="1" dirty="0"/>
            </a:p>
          </p:txBody>
        </p:sp>
      </p:grpSp>
      <p:sp>
        <p:nvSpPr>
          <p:cNvPr id="40970" name="椭圆 14"/>
          <p:cNvSpPr>
            <a:spLocks noChangeArrowheads="1"/>
          </p:cNvSpPr>
          <p:nvPr/>
        </p:nvSpPr>
        <p:spPr bwMode="auto">
          <a:xfrm>
            <a:off x="1119722" y="5281235"/>
            <a:ext cx="1444802" cy="1493526"/>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40971" name="椭圆 17"/>
          <p:cNvSpPr>
            <a:spLocks noChangeArrowheads="1"/>
          </p:cNvSpPr>
          <p:nvPr/>
        </p:nvSpPr>
        <p:spPr bwMode="auto">
          <a:xfrm>
            <a:off x="9086773" y="5609708"/>
            <a:ext cx="1444802" cy="109320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40972" name="TextBox 5"/>
          <p:cNvSpPr txBox="1">
            <a:spLocks noChangeArrowheads="1"/>
          </p:cNvSpPr>
          <p:nvPr/>
        </p:nvSpPr>
        <p:spPr bwMode="auto">
          <a:xfrm>
            <a:off x="1341602" y="1840819"/>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间隙配合</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wipe(left)">
                                      <p:cBhvr>
                                        <p:cTn id="7" dur="2000"/>
                                        <p:tgtEl>
                                          <p:spTgt spid="409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972"/>
                                        </p:tgtEl>
                                        <p:attrNameLst>
                                          <p:attrName>style.visibility</p:attrName>
                                        </p:attrNameLst>
                                      </p:cBhvr>
                                      <p:to>
                                        <p:strVal val="visible"/>
                                      </p:to>
                                    </p:set>
                                    <p:animEffect transition="in" filter="wipe(left)">
                                      <p:cBhvr>
                                        <p:cTn id="12" dur="500"/>
                                        <p:tgtEl>
                                          <p:spTgt spid="409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964"/>
                                        </p:tgtEl>
                                        <p:attrNameLst>
                                          <p:attrName>style.visibility</p:attrName>
                                        </p:attrNameLst>
                                      </p:cBhvr>
                                      <p:to>
                                        <p:strVal val="visible"/>
                                      </p:to>
                                    </p:set>
                                    <p:animEffect transition="in" filter="wipe(left)">
                                      <p:cBhvr>
                                        <p:cTn id="17" dur="500"/>
                                        <p:tgtEl>
                                          <p:spTgt spid="4096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965"/>
                                        </p:tgtEl>
                                        <p:attrNameLst>
                                          <p:attrName>style.visibility</p:attrName>
                                        </p:attrNameLst>
                                      </p:cBhvr>
                                      <p:to>
                                        <p:strVal val="visible"/>
                                      </p:to>
                                    </p:set>
                                    <p:animEffect transition="in" filter="wipe(left)">
                                      <p:cBhvr>
                                        <p:cTn id="22" dur="500"/>
                                        <p:tgtEl>
                                          <p:spTgt spid="409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40966"/>
                                        </p:tgtEl>
                                        <p:attrNameLst>
                                          <p:attrName>style.visibility</p:attrName>
                                        </p:attrNameLst>
                                      </p:cBhvr>
                                      <p:to>
                                        <p:strVal val="visible"/>
                                      </p:to>
                                    </p:set>
                                    <p:anim calcmode="lin" valueType="num">
                                      <p:cBhvr additive="base">
                                        <p:cTn id="27" dur="2500" fill="hold"/>
                                        <p:tgtEl>
                                          <p:spTgt spid="40966"/>
                                        </p:tgtEl>
                                        <p:attrNameLst>
                                          <p:attrName>ppt_x</p:attrName>
                                        </p:attrNameLst>
                                      </p:cBhvr>
                                      <p:tavLst>
                                        <p:tav tm="0">
                                          <p:val>
                                            <p:strVal val="0-#ppt_w/2"/>
                                          </p:val>
                                        </p:tav>
                                        <p:tav tm="100000">
                                          <p:val>
                                            <p:strVal val="#ppt_x"/>
                                          </p:val>
                                        </p:tav>
                                      </p:tavLst>
                                    </p:anim>
                                    <p:anim calcmode="lin" valueType="num">
                                      <p:cBhvr additive="base">
                                        <p:cTn id="28" dur="2500" fill="hold"/>
                                        <p:tgtEl>
                                          <p:spTgt spid="40966"/>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40970"/>
                                        </p:tgtEl>
                                        <p:attrNameLst>
                                          <p:attrName>style.visibility</p:attrName>
                                        </p:attrNameLst>
                                      </p:cBhvr>
                                      <p:to>
                                        <p:strVal val="visible"/>
                                      </p:to>
                                    </p:set>
                                    <p:animEffect transition="in" filter="fade">
                                      <p:cBhvr>
                                        <p:cTn id="33" dur="2000"/>
                                        <p:tgtEl>
                                          <p:spTgt spid="40970"/>
                                        </p:tgtEl>
                                      </p:cBhvr>
                                    </p:animEffect>
                                    <p:anim calcmode="lin" valueType="num">
                                      <p:cBhvr>
                                        <p:cTn id="34" dur="2000" fill="hold"/>
                                        <p:tgtEl>
                                          <p:spTgt spid="40970"/>
                                        </p:tgtEl>
                                        <p:attrNameLst>
                                          <p:attrName>ppt_x</p:attrName>
                                        </p:attrNameLst>
                                      </p:cBhvr>
                                      <p:tavLst>
                                        <p:tav tm="0">
                                          <p:val>
                                            <p:strVal val="#ppt_x"/>
                                          </p:val>
                                        </p:tav>
                                        <p:tav tm="100000">
                                          <p:val>
                                            <p:strVal val="#ppt_x"/>
                                          </p:val>
                                        </p:tav>
                                      </p:tavLst>
                                    </p:anim>
                                    <p:anim calcmode="lin" valueType="num">
                                      <p:cBhvr>
                                        <p:cTn id="35" dur="2000" fill="hold"/>
                                        <p:tgtEl>
                                          <p:spTgt spid="40970"/>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0967"/>
                                        </p:tgtEl>
                                        <p:attrNameLst>
                                          <p:attrName>style.visibility</p:attrName>
                                        </p:attrNameLst>
                                      </p:cBhvr>
                                      <p:to>
                                        <p:strVal val="visible"/>
                                      </p:to>
                                    </p:set>
                                    <p:animEffect transition="in" filter="wipe(left)">
                                      <p:cBhvr>
                                        <p:cTn id="40" dur="500"/>
                                        <p:tgtEl>
                                          <p:spTgt spid="4096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40968"/>
                                        </p:tgtEl>
                                        <p:attrNameLst>
                                          <p:attrName>style.visibility</p:attrName>
                                        </p:attrNameLst>
                                      </p:cBhvr>
                                      <p:to>
                                        <p:strVal val="visible"/>
                                      </p:to>
                                    </p:set>
                                    <p:animEffect transition="in" filter="wipe(left)">
                                      <p:cBhvr>
                                        <p:cTn id="45" dur="500"/>
                                        <p:tgtEl>
                                          <p:spTgt spid="4096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2" fill="hold" nodeType="clickEffect">
                                  <p:stCondLst>
                                    <p:cond delay="0"/>
                                  </p:stCondLst>
                                  <p:childTnLst>
                                    <p:set>
                                      <p:cBhvr>
                                        <p:cTn id="49" dur="1" fill="hold">
                                          <p:stCondLst>
                                            <p:cond delay="0"/>
                                          </p:stCondLst>
                                        </p:cTn>
                                        <p:tgtEl>
                                          <p:spTgt spid="40969"/>
                                        </p:tgtEl>
                                        <p:attrNameLst>
                                          <p:attrName>style.visibility</p:attrName>
                                        </p:attrNameLst>
                                      </p:cBhvr>
                                      <p:to>
                                        <p:strVal val="visible"/>
                                      </p:to>
                                    </p:set>
                                    <p:anim calcmode="lin" valueType="num">
                                      <p:cBhvr additive="base">
                                        <p:cTn id="50" dur="2000" fill="hold"/>
                                        <p:tgtEl>
                                          <p:spTgt spid="40969"/>
                                        </p:tgtEl>
                                        <p:attrNameLst>
                                          <p:attrName>ppt_x</p:attrName>
                                        </p:attrNameLst>
                                      </p:cBhvr>
                                      <p:tavLst>
                                        <p:tav tm="0">
                                          <p:val>
                                            <p:strVal val="1+#ppt_w/2"/>
                                          </p:val>
                                        </p:tav>
                                        <p:tav tm="100000">
                                          <p:val>
                                            <p:strVal val="#ppt_x"/>
                                          </p:val>
                                        </p:tav>
                                      </p:tavLst>
                                    </p:anim>
                                    <p:anim calcmode="lin" valueType="num">
                                      <p:cBhvr additive="base">
                                        <p:cTn id="51" dur="2000" fill="hold"/>
                                        <p:tgtEl>
                                          <p:spTgt spid="40969"/>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40971"/>
                                        </p:tgtEl>
                                        <p:attrNameLst>
                                          <p:attrName>style.visibility</p:attrName>
                                        </p:attrNameLst>
                                      </p:cBhvr>
                                      <p:to>
                                        <p:strVal val="visible"/>
                                      </p:to>
                                    </p:set>
                                    <p:animEffect transition="in" filter="barn(inVertical)">
                                      <p:cBhvr>
                                        <p:cTn id="56" dur="500"/>
                                        <p:tgtEl>
                                          <p:spTgt spid="40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p:bldP spid="40965" grpId="0"/>
      <p:bldP spid="40967" grpId="0"/>
      <p:bldP spid="40968" grpId="0"/>
      <p:bldP spid="40970" grpId="0" animBg="1"/>
      <p:bldP spid="40971" grpId="0" animBg="1"/>
      <p:bldP spid="409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A267178-DB0D-47E2-AC98-4BB9E26F7432}" type="slidenum">
              <a:rPr lang="en-US" altLang="zh-CN" sz="2800">
                <a:solidFill>
                  <a:srgbClr val="0000FF"/>
                </a:solidFill>
              </a:rPr>
              <a:pPr eaLnBrk="1" hangingPunct="1"/>
              <a:t>4</a:t>
            </a:fld>
            <a:endParaRPr lang="en-US" altLang="zh-CN" sz="2800" dirty="0">
              <a:solidFill>
                <a:srgbClr val="0000FF"/>
              </a:solidFill>
            </a:endParaRPr>
          </a:p>
        </p:txBody>
      </p:sp>
      <p:sp>
        <p:nvSpPr>
          <p:cNvPr id="109572" name="Text Box 4"/>
          <p:cNvSpPr txBox="1">
            <a:spLocks noChangeArrowheads="1"/>
          </p:cNvSpPr>
          <p:nvPr/>
        </p:nvSpPr>
        <p:spPr bwMode="auto">
          <a:xfrm>
            <a:off x="909882" y="687742"/>
            <a:ext cx="8011771"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2.</a:t>
            </a:r>
            <a:r>
              <a:rPr lang="zh-CN" altLang="en-US" sz="3000" b="1" dirty="0"/>
              <a:t>在下列情况下</a:t>
            </a:r>
            <a:r>
              <a:rPr lang="zh-CN" altLang="en-US" sz="3000" b="1" dirty="0">
                <a:solidFill>
                  <a:srgbClr val="FF0000"/>
                </a:solidFill>
              </a:rPr>
              <a:t>应选基轴制 </a:t>
            </a:r>
          </a:p>
        </p:txBody>
      </p:sp>
      <p:sp>
        <p:nvSpPr>
          <p:cNvPr id="109573" name="Text Box 5"/>
          <p:cNvSpPr txBox="1">
            <a:spLocks noChangeArrowheads="1"/>
          </p:cNvSpPr>
          <p:nvPr/>
        </p:nvSpPr>
        <p:spPr bwMode="auto">
          <a:xfrm>
            <a:off x="810122" y="1349820"/>
            <a:ext cx="8309331"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a:t>（</a:t>
            </a:r>
            <a:r>
              <a:rPr lang="en-US" altLang="zh-CN" sz="3000" b="1" dirty="0"/>
              <a:t>1</a:t>
            </a:r>
            <a:r>
              <a:rPr lang="zh-CN" altLang="en-US" sz="3000" b="1"/>
              <a:t>）采用冷拉钢材直接作轴。</a:t>
            </a:r>
          </a:p>
        </p:txBody>
      </p:sp>
      <p:sp>
        <p:nvSpPr>
          <p:cNvPr id="109574" name="Text Box 6"/>
          <p:cNvSpPr txBox="1">
            <a:spLocks noChangeArrowheads="1"/>
          </p:cNvSpPr>
          <p:nvPr/>
        </p:nvSpPr>
        <p:spPr bwMode="auto">
          <a:xfrm>
            <a:off x="872042" y="3045222"/>
            <a:ext cx="9081613"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3000" b="1" dirty="0"/>
              <a:t>（</a:t>
            </a:r>
            <a:r>
              <a:rPr lang="en-US" altLang="zh-CN" sz="3000" b="1" dirty="0"/>
              <a:t>2</a:t>
            </a:r>
            <a:r>
              <a:rPr lang="zh-CN" altLang="en-US" sz="3000" b="1" dirty="0"/>
              <a:t>）直径小的光轧钢丝作轴</a:t>
            </a:r>
          </a:p>
        </p:txBody>
      </p:sp>
      <p:sp>
        <p:nvSpPr>
          <p:cNvPr id="109575" name="Text Box 7"/>
          <p:cNvSpPr txBox="1">
            <a:spLocks noChangeArrowheads="1"/>
          </p:cNvSpPr>
          <p:nvPr/>
        </p:nvSpPr>
        <p:spPr bwMode="auto">
          <a:xfrm>
            <a:off x="1045762" y="1926359"/>
            <a:ext cx="10793016" cy="113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25108" tIns="15065" rIns="25108" bIns="15065">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000" b="1" dirty="0"/>
              <a:t>        </a:t>
            </a:r>
            <a:r>
              <a:rPr lang="zh-CN" altLang="en-US" sz="3000" b="1" dirty="0"/>
              <a:t>在农业、纺织机械中，有时可以采用</a:t>
            </a:r>
            <a:r>
              <a:rPr lang="en-US" altLang="zh-CN" sz="3000" b="1" dirty="0"/>
              <a:t>IT9~IT11</a:t>
            </a:r>
            <a:r>
              <a:rPr lang="zh-CN" altLang="en-US" sz="3000" b="1" dirty="0"/>
              <a:t>的冷拉钢材直接做轴，采用基轴制较经济。</a:t>
            </a:r>
          </a:p>
        </p:txBody>
      </p:sp>
      <p:sp>
        <p:nvSpPr>
          <p:cNvPr id="109576" name="Text Box 8"/>
          <p:cNvSpPr txBox="1">
            <a:spLocks noChangeArrowheads="1"/>
          </p:cNvSpPr>
          <p:nvPr/>
        </p:nvSpPr>
        <p:spPr bwMode="auto">
          <a:xfrm>
            <a:off x="653601" y="3573858"/>
            <a:ext cx="11618617" cy="1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000" b="1" dirty="0"/>
              <a:t>        </a:t>
            </a:r>
            <a:r>
              <a:rPr lang="en-US" altLang="zh-CN" sz="3000" b="1" dirty="0"/>
              <a:t>    </a:t>
            </a:r>
            <a:r>
              <a:rPr lang="zh-CN" altLang="en-US" sz="3000" b="1" dirty="0"/>
              <a:t>常常在仪器仪表中直接用</a:t>
            </a:r>
            <a:r>
              <a:rPr lang="zh-CN" altLang="en-US" b="1" dirty="0"/>
              <a:t>光轧钢丝作轴</a:t>
            </a:r>
            <a:r>
              <a:rPr lang="zh-CN" altLang="en-US" sz="3000" b="1" dirty="0"/>
              <a:t>。</a:t>
            </a:r>
            <a:r>
              <a:rPr lang="zh-CN" altLang="en-US" b="1" dirty="0"/>
              <a:t>因为对于加工尺寸小（</a:t>
            </a:r>
            <a:r>
              <a:rPr lang="zh-CN" altLang="en-US" b="1" dirty="0">
                <a:latin typeface="宋体" pitchFamily="2" charset="-122"/>
              </a:rPr>
              <a:t>≤</a:t>
            </a:r>
            <a:r>
              <a:rPr lang="en-US" altLang="zh-CN" b="1" dirty="0">
                <a:latin typeface="宋体" pitchFamily="2" charset="-122"/>
              </a:rPr>
              <a:t>1m m</a:t>
            </a:r>
            <a:r>
              <a:rPr lang="zh-CN" altLang="en-US" b="1" dirty="0"/>
              <a:t>）的轴比</a:t>
            </a:r>
            <a:r>
              <a:rPr lang="zh-CN" altLang="en-US" sz="3000" b="1" dirty="0"/>
              <a:t>加工同级孔困难，此时采用基轴制较经济。</a:t>
            </a:r>
          </a:p>
        </p:txBody>
      </p:sp>
      <p:sp>
        <p:nvSpPr>
          <p:cNvPr id="109577" name="Text Box 9"/>
          <p:cNvSpPr txBox="1">
            <a:spLocks noChangeArrowheads="1"/>
          </p:cNvSpPr>
          <p:nvPr/>
        </p:nvSpPr>
        <p:spPr bwMode="auto">
          <a:xfrm>
            <a:off x="1018241" y="5520747"/>
            <a:ext cx="5435208" cy="2049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spcBef>
                <a:spcPct val="50000"/>
              </a:spcBef>
            </a:pPr>
            <a:r>
              <a:rPr lang="en-US" altLang="zh-CN" b="1" dirty="0"/>
              <a:t>        </a:t>
            </a:r>
            <a:r>
              <a:rPr lang="zh-CN" altLang="en-US" b="1" dirty="0"/>
              <a:t>常常应用于</a:t>
            </a:r>
            <a:r>
              <a:rPr lang="zh-CN" altLang="en-US" b="1" dirty="0">
                <a:solidFill>
                  <a:srgbClr val="FF0000"/>
                </a:solidFill>
              </a:rPr>
              <a:t>一轴与公称尺寸相同的多孔</a:t>
            </a:r>
            <a:r>
              <a:rPr lang="zh-CN" altLang="en-US" b="1" dirty="0"/>
              <a:t>配合，且</a:t>
            </a:r>
            <a:r>
              <a:rPr lang="zh-CN" altLang="en-US" b="1" dirty="0">
                <a:solidFill>
                  <a:srgbClr val="FF0000"/>
                </a:solidFill>
              </a:rPr>
              <a:t>配合性质要求不同</a:t>
            </a:r>
            <a:r>
              <a:rPr lang="zh-CN" altLang="en-US" b="1" dirty="0"/>
              <a:t>的情况，此时采用基轴制如图</a:t>
            </a:r>
            <a:r>
              <a:rPr lang="en-US" altLang="zh-CN" b="1" dirty="0"/>
              <a:t>3.15</a:t>
            </a:r>
            <a:r>
              <a:rPr lang="zh-CN" altLang="en-US" b="1" dirty="0"/>
              <a:t>（</a:t>
            </a:r>
            <a:r>
              <a:rPr lang="en-US" altLang="zh-CN" b="1" dirty="0"/>
              <a:t>a</a:t>
            </a:r>
            <a:r>
              <a:rPr lang="zh-CN" altLang="en-US" b="1" dirty="0"/>
              <a:t>）所示。</a:t>
            </a:r>
          </a:p>
        </p:txBody>
      </p:sp>
      <p:sp>
        <p:nvSpPr>
          <p:cNvPr id="109578" name="Text Box 10"/>
          <p:cNvSpPr txBox="1">
            <a:spLocks noChangeArrowheads="1"/>
          </p:cNvSpPr>
          <p:nvPr/>
        </p:nvSpPr>
        <p:spPr bwMode="auto">
          <a:xfrm>
            <a:off x="937402" y="4956183"/>
            <a:ext cx="6776809"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a:t>
            </a:r>
            <a:r>
              <a:rPr lang="en-US" altLang="zh-CN" b="1" dirty="0"/>
              <a:t>3</a:t>
            </a:r>
            <a:r>
              <a:rPr lang="zh-CN" altLang="en-US" b="1"/>
              <a:t>）结构上的需要 </a:t>
            </a:r>
          </a:p>
        </p:txBody>
      </p:sp>
      <p:grpSp>
        <p:nvGrpSpPr>
          <p:cNvPr id="109588" name="Group 20"/>
          <p:cNvGrpSpPr>
            <a:grpSpLocks/>
          </p:cNvGrpSpPr>
          <p:nvPr/>
        </p:nvGrpSpPr>
        <p:grpSpPr bwMode="auto">
          <a:xfrm>
            <a:off x="6233289" y="4557567"/>
            <a:ext cx="5882408" cy="4376222"/>
            <a:chOff x="3912" y="2712"/>
            <a:chExt cx="3420" cy="2558"/>
          </a:xfrm>
        </p:grpSpPr>
        <p:grpSp>
          <p:nvGrpSpPr>
            <p:cNvPr id="5131" name="Group 15"/>
            <p:cNvGrpSpPr>
              <a:grpSpLocks/>
            </p:cNvGrpSpPr>
            <p:nvPr/>
          </p:nvGrpSpPr>
          <p:grpSpPr bwMode="auto">
            <a:xfrm>
              <a:off x="3912" y="2712"/>
              <a:ext cx="3420" cy="2558"/>
              <a:chOff x="3744" y="2652"/>
              <a:chExt cx="3420" cy="2558"/>
            </a:xfrm>
          </p:grpSpPr>
          <p:pic>
            <p:nvPicPr>
              <p:cNvPr id="5136"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4" y="2677"/>
                <a:ext cx="3294" cy="2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37" name="Rectangle 13"/>
              <p:cNvSpPr>
                <a:spLocks noChangeArrowheads="1"/>
              </p:cNvSpPr>
              <p:nvPr/>
            </p:nvSpPr>
            <p:spPr bwMode="auto">
              <a:xfrm>
                <a:off x="6859" y="3659"/>
                <a:ext cx="212" cy="115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8" name="Rectangle 14"/>
              <p:cNvSpPr>
                <a:spLocks noChangeArrowheads="1"/>
              </p:cNvSpPr>
              <p:nvPr/>
            </p:nvSpPr>
            <p:spPr bwMode="auto">
              <a:xfrm>
                <a:off x="6727" y="2652"/>
                <a:ext cx="437" cy="73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2" name="Group 19"/>
            <p:cNvGrpSpPr>
              <a:grpSpLocks/>
            </p:cNvGrpSpPr>
            <p:nvPr/>
          </p:nvGrpSpPr>
          <p:grpSpPr bwMode="auto">
            <a:xfrm>
              <a:off x="3936" y="3360"/>
              <a:ext cx="3336" cy="846"/>
              <a:chOff x="3936" y="3360"/>
              <a:chExt cx="3336" cy="846"/>
            </a:xfrm>
          </p:grpSpPr>
          <p:sp>
            <p:nvSpPr>
              <p:cNvPr id="5133" name="Oval 16"/>
              <p:cNvSpPr>
                <a:spLocks noChangeArrowheads="1"/>
              </p:cNvSpPr>
              <p:nvPr/>
            </p:nvSpPr>
            <p:spPr bwMode="auto">
              <a:xfrm rot="-5400000">
                <a:off x="5172" y="3624"/>
                <a:ext cx="768" cy="39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4" name="Oval 17"/>
              <p:cNvSpPr>
                <a:spLocks noChangeArrowheads="1"/>
              </p:cNvSpPr>
              <p:nvPr/>
            </p:nvSpPr>
            <p:spPr bwMode="auto">
              <a:xfrm>
                <a:off x="3936" y="3624"/>
                <a:ext cx="768" cy="39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5" name="Oval 18"/>
              <p:cNvSpPr>
                <a:spLocks noChangeArrowheads="1"/>
              </p:cNvSpPr>
              <p:nvPr/>
            </p:nvSpPr>
            <p:spPr bwMode="auto">
              <a:xfrm>
                <a:off x="6504" y="3360"/>
                <a:ext cx="768" cy="39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9572">
                                            <p:txEl>
                                              <p:pRg st="0" end="0"/>
                                            </p:txEl>
                                          </p:spTgt>
                                        </p:tgtEl>
                                        <p:attrNameLst>
                                          <p:attrName>style.visibility</p:attrName>
                                        </p:attrNameLst>
                                      </p:cBhvr>
                                      <p:to>
                                        <p:strVal val="visible"/>
                                      </p:to>
                                    </p:set>
                                    <p:animEffect transition="in" filter="wipe(left)">
                                      <p:cBhvr>
                                        <p:cTn id="7" dur="300"/>
                                        <p:tgtEl>
                                          <p:spTgt spid="10957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9573">
                                            <p:txEl>
                                              <p:pRg st="0" end="0"/>
                                            </p:txEl>
                                          </p:spTgt>
                                        </p:tgtEl>
                                        <p:attrNameLst>
                                          <p:attrName>style.visibility</p:attrName>
                                        </p:attrNameLst>
                                      </p:cBhvr>
                                      <p:to>
                                        <p:strVal val="visible"/>
                                      </p:to>
                                    </p:set>
                                    <p:animEffect transition="in" filter="wipe(left)">
                                      <p:cBhvr>
                                        <p:cTn id="12" dur="300"/>
                                        <p:tgtEl>
                                          <p:spTgt spid="10957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9575"/>
                                        </p:tgtEl>
                                        <p:attrNameLst>
                                          <p:attrName>style.visibility</p:attrName>
                                        </p:attrNameLst>
                                      </p:cBhvr>
                                      <p:to>
                                        <p:strVal val="visible"/>
                                      </p:to>
                                    </p:set>
                                    <p:animEffect transition="in" filter="wipe(left)">
                                      <p:cBhvr>
                                        <p:cTn id="17" dur="300"/>
                                        <p:tgtEl>
                                          <p:spTgt spid="10957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9574">
                                            <p:txEl>
                                              <p:pRg st="0" end="0"/>
                                            </p:txEl>
                                          </p:spTgt>
                                        </p:tgtEl>
                                        <p:attrNameLst>
                                          <p:attrName>style.visibility</p:attrName>
                                        </p:attrNameLst>
                                      </p:cBhvr>
                                      <p:to>
                                        <p:strVal val="visible"/>
                                      </p:to>
                                    </p:set>
                                    <p:animEffect transition="in" filter="wipe(left)">
                                      <p:cBhvr>
                                        <p:cTn id="22" dur="300"/>
                                        <p:tgtEl>
                                          <p:spTgt spid="109574">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9576"/>
                                        </p:tgtEl>
                                        <p:attrNameLst>
                                          <p:attrName>style.visibility</p:attrName>
                                        </p:attrNameLst>
                                      </p:cBhvr>
                                      <p:to>
                                        <p:strVal val="visible"/>
                                      </p:to>
                                    </p:set>
                                    <p:animEffect transition="in" filter="wipe(left)">
                                      <p:cBhvr>
                                        <p:cTn id="27" dur="300"/>
                                        <p:tgtEl>
                                          <p:spTgt spid="10957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9578">
                                            <p:txEl>
                                              <p:pRg st="0" end="0"/>
                                            </p:txEl>
                                          </p:spTgt>
                                        </p:tgtEl>
                                        <p:attrNameLst>
                                          <p:attrName>style.visibility</p:attrName>
                                        </p:attrNameLst>
                                      </p:cBhvr>
                                      <p:to>
                                        <p:strVal val="visible"/>
                                      </p:to>
                                    </p:set>
                                    <p:animEffect transition="in" filter="wipe(left)">
                                      <p:cBhvr>
                                        <p:cTn id="32" dur="300"/>
                                        <p:tgtEl>
                                          <p:spTgt spid="109578">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9577"/>
                                        </p:tgtEl>
                                        <p:attrNameLst>
                                          <p:attrName>style.visibility</p:attrName>
                                        </p:attrNameLst>
                                      </p:cBhvr>
                                      <p:to>
                                        <p:strVal val="visible"/>
                                      </p:to>
                                    </p:set>
                                    <p:animEffect transition="in" filter="wipe(left)">
                                      <p:cBhvr>
                                        <p:cTn id="37" dur="300"/>
                                        <p:tgtEl>
                                          <p:spTgt spid="10957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6" fill="hold" nodeType="clickEffect">
                                  <p:stCondLst>
                                    <p:cond delay="0"/>
                                  </p:stCondLst>
                                  <p:childTnLst>
                                    <p:set>
                                      <p:cBhvr>
                                        <p:cTn id="41" dur="1" fill="hold">
                                          <p:stCondLst>
                                            <p:cond delay="0"/>
                                          </p:stCondLst>
                                        </p:cTn>
                                        <p:tgtEl>
                                          <p:spTgt spid="109588"/>
                                        </p:tgtEl>
                                        <p:attrNameLst>
                                          <p:attrName>style.visibility</p:attrName>
                                        </p:attrNameLst>
                                      </p:cBhvr>
                                      <p:to>
                                        <p:strVal val="visible"/>
                                      </p:to>
                                    </p:set>
                                    <p:anim calcmode="lin" valueType="num">
                                      <p:cBhvr additive="base">
                                        <p:cTn id="42" dur="2000" fill="hold"/>
                                        <p:tgtEl>
                                          <p:spTgt spid="109588"/>
                                        </p:tgtEl>
                                        <p:attrNameLst>
                                          <p:attrName>ppt_x</p:attrName>
                                        </p:attrNameLst>
                                      </p:cBhvr>
                                      <p:tavLst>
                                        <p:tav tm="0">
                                          <p:val>
                                            <p:strVal val="1+#ppt_w/2"/>
                                          </p:val>
                                        </p:tav>
                                        <p:tav tm="100000">
                                          <p:val>
                                            <p:strVal val="#ppt_x"/>
                                          </p:val>
                                        </p:tav>
                                      </p:tavLst>
                                    </p:anim>
                                    <p:anim calcmode="lin" valueType="num">
                                      <p:cBhvr additive="base">
                                        <p:cTn id="43" dur="2000" fill="hold"/>
                                        <p:tgtEl>
                                          <p:spTgt spid="1095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build="p" autoUpdateAnimBg="0"/>
      <p:bldP spid="109573" grpId="0" build="p" autoUpdateAnimBg="0"/>
      <p:bldP spid="109574" grpId="0" build="p" autoUpdateAnimBg="0"/>
      <p:bldP spid="109575" grpId="0" autoUpdateAnimBg="0"/>
      <p:bldP spid="109576" grpId="0" autoUpdateAnimBg="0"/>
      <p:bldP spid="109577" grpId="0" autoUpdateAnimBg="0"/>
      <p:bldP spid="109578"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6EDC706C-4993-4FCF-92D2-82EC98176DF8}" type="slidenum">
              <a:rPr lang="en-US" altLang="zh-CN" sz="2800">
                <a:solidFill>
                  <a:srgbClr val="0000FF"/>
                </a:solidFill>
              </a:rPr>
              <a:pPr eaLnBrk="1" hangingPunct="1"/>
              <a:t>40</a:t>
            </a:fld>
            <a:endParaRPr lang="en-US" altLang="zh-CN" sz="2800">
              <a:solidFill>
                <a:srgbClr val="0000FF"/>
              </a:solidFill>
            </a:endParaRPr>
          </a:p>
        </p:txBody>
      </p:sp>
      <p:sp>
        <p:nvSpPr>
          <p:cNvPr id="41987" name="TextBox 4"/>
          <p:cNvSpPr txBox="1">
            <a:spLocks noChangeArrowheads="1"/>
          </p:cNvSpPr>
          <p:nvPr/>
        </p:nvSpPr>
        <p:spPr bwMode="auto">
          <a:xfrm>
            <a:off x="1424162" y="546115"/>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3</a:t>
            </a:r>
            <a:r>
              <a:rPr lang="zh-CN" altLang="en-US" b="1" dirty="0"/>
              <a:t>）</a:t>
            </a:r>
            <a:r>
              <a:rPr lang="en-US" altLang="zh-CN" b="1" dirty="0"/>
              <a:t> </a:t>
            </a:r>
            <a:r>
              <a:rPr lang="zh-CN" altLang="en-US" b="1" dirty="0"/>
              <a:t>大间隙和 在高温下工作的配合</a:t>
            </a:r>
          </a:p>
        </p:txBody>
      </p:sp>
      <p:sp>
        <p:nvSpPr>
          <p:cNvPr id="41988" name="TextBox 5"/>
          <p:cNvSpPr txBox="1">
            <a:spLocks noChangeArrowheads="1"/>
          </p:cNvSpPr>
          <p:nvPr/>
        </p:nvSpPr>
        <p:spPr bwMode="auto">
          <a:xfrm>
            <a:off x="2217963" y="1089918"/>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这类配合公差等级一般为</a:t>
            </a:r>
            <a:r>
              <a:rPr lang="en-US" altLang="zh-CN" b="1" dirty="0"/>
              <a:t>IT7~IT9</a:t>
            </a:r>
            <a:r>
              <a:rPr lang="zh-CN" altLang="en-US" b="1" dirty="0"/>
              <a:t>，如图</a:t>
            </a:r>
            <a:r>
              <a:rPr lang="en-US" altLang="zh-CN" b="1" dirty="0"/>
              <a:t>3</a:t>
            </a:r>
            <a:r>
              <a:rPr lang="zh-CN" altLang="en-US" b="1" dirty="0"/>
              <a:t>所示。</a:t>
            </a:r>
          </a:p>
        </p:txBody>
      </p:sp>
      <p:grpSp>
        <p:nvGrpSpPr>
          <p:cNvPr id="41990" name="组合 7"/>
          <p:cNvGrpSpPr>
            <a:grpSpLocks/>
          </p:cNvGrpSpPr>
          <p:nvPr/>
        </p:nvGrpSpPr>
        <p:grpSpPr bwMode="auto">
          <a:xfrm>
            <a:off x="681121" y="2915201"/>
            <a:ext cx="5541848" cy="5594310"/>
            <a:chOff x="628650" y="2857499"/>
            <a:chExt cx="5114925" cy="5191267"/>
          </a:xfrm>
        </p:grpSpPr>
        <p:pic>
          <p:nvPicPr>
            <p:cNvPr id="4199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650" y="2857499"/>
              <a:ext cx="5114925" cy="519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885825" y="7586791"/>
              <a:ext cx="1162050" cy="461975"/>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3</a:t>
              </a:r>
              <a:endParaRPr lang="zh-CN" altLang="en-US" b="1" dirty="0"/>
            </a:p>
          </p:txBody>
        </p:sp>
      </p:grpSp>
      <p:sp>
        <p:nvSpPr>
          <p:cNvPr id="41991" name="TextBox 10"/>
          <p:cNvSpPr txBox="1">
            <a:spLocks noChangeArrowheads="1"/>
          </p:cNvSpPr>
          <p:nvPr/>
        </p:nvSpPr>
        <p:spPr bwMode="auto">
          <a:xfrm>
            <a:off x="1465442" y="1623456"/>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4</a:t>
            </a:r>
            <a:r>
              <a:rPr lang="zh-CN" altLang="en-US" b="1" dirty="0"/>
              <a:t>）仅考虑装配方便的配合</a:t>
            </a:r>
          </a:p>
        </p:txBody>
      </p:sp>
      <p:sp>
        <p:nvSpPr>
          <p:cNvPr id="41992" name="TextBox 5"/>
          <p:cNvSpPr txBox="1">
            <a:spLocks noChangeArrowheads="1"/>
          </p:cNvSpPr>
          <p:nvPr/>
        </p:nvSpPr>
        <p:spPr bwMode="auto">
          <a:xfrm>
            <a:off x="2217932" y="2131655"/>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这类配合公差等级一般为</a:t>
            </a:r>
            <a:r>
              <a:rPr lang="en-US" altLang="zh-CN" b="1" dirty="0"/>
              <a:t>IT10~IT12</a:t>
            </a:r>
            <a:r>
              <a:rPr lang="zh-CN" altLang="en-US" b="1" dirty="0"/>
              <a:t>，如图</a:t>
            </a:r>
            <a:r>
              <a:rPr lang="en-US" altLang="zh-CN" b="1" dirty="0"/>
              <a:t>4</a:t>
            </a:r>
            <a:r>
              <a:rPr lang="zh-CN" altLang="en-US" b="1" dirty="0"/>
              <a:t>所示。</a:t>
            </a:r>
          </a:p>
        </p:txBody>
      </p:sp>
      <p:grpSp>
        <p:nvGrpSpPr>
          <p:cNvPr id="41993" name="组合 1"/>
          <p:cNvGrpSpPr>
            <a:grpSpLocks/>
          </p:cNvGrpSpPr>
          <p:nvPr/>
        </p:nvGrpSpPr>
        <p:grpSpPr bwMode="auto">
          <a:xfrm>
            <a:off x="6491289" y="2961393"/>
            <a:ext cx="5479928" cy="5628526"/>
            <a:chOff x="5991224" y="2843213"/>
            <a:chExt cx="5057775" cy="5223604"/>
          </a:xfrm>
        </p:grpSpPr>
        <p:pic>
          <p:nvPicPr>
            <p:cNvPr id="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1224" y="2843213"/>
              <a:ext cx="5057775" cy="5223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381749" y="7490474"/>
              <a:ext cx="1162050" cy="462027"/>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4</a:t>
              </a:r>
              <a:endParaRPr lang="zh-CN" altLang="en-US" b="1" dirty="0"/>
            </a:p>
          </p:txBody>
        </p:sp>
      </p:grpSp>
      <p:sp>
        <p:nvSpPr>
          <p:cNvPr id="41994" name="椭圆 2"/>
          <p:cNvSpPr>
            <a:spLocks noChangeArrowheads="1"/>
          </p:cNvSpPr>
          <p:nvPr/>
        </p:nvSpPr>
        <p:spPr bwMode="auto">
          <a:xfrm>
            <a:off x="4355046" y="2833082"/>
            <a:ext cx="1444802"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41995" name="椭圆 14"/>
          <p:cNvSpPr>
            <a:spLocks noChangeArrowheads="1"/>
          </p:cNvSpPr>
          <p:nvPr/>
        </p:nvSpPr>
        <p:spPr bwMode="auto">
          <a:xfrm>
            <a:off x="8338572" y="6548936"/>
            <a:ext cx="1718283"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ipe(left)">
                                      <p:cBhvr>
                                        <p:cTn id="7" dur="3000"/>
                                        <p:tgtEl>
                                          <p:spTgt spid="419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988"/>
                                        </p:tgtEl>
                                        <p:attrNameLst>
                                          <p:attrName>style.visibility</p:attrName>
                                        </p:attrNameLst>
                                      </p:cBhvr>
                                      <p:to>
                                        <p:strVal val="visible"/>
                                      </p:to>
                                    </p:set>
                                    <p:animEffect transition="in" filter="wipe(left)">
                                      <p:cBhvr>
                                        <p:cTn id="12" dur="500"/>
                                        <p:tgtEl>
                                          <p:spTgt spid="419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1990"/>
                                        </p:tgtEl>
                                        <p:attrNameLst>
                                          <p:attrName>style.visibility</p:attrName>
                                        </p:attrNameLst>
                                      </p:cBhvr>
                                      <p:to>
                                        <p:strVal val="visible"/>
                                      </p:to>
                                    </p:set>
                                    <p:anim calcmode="lin" valueType="num">
                                      <p:cBhvr additive="base">
                                        <p:cTn id="17" dur="2250" fill="hold"/>
                                        <p:tgtEl>
                                          <p:spTgt spid="41990"/>
                                        </p:tgtEl>
                                        <p:attrNameLst>
                                          <p:attrName>ppt_x</p:attrName>
                                        </p:attrNameLst>
                                      </p:cBhvr>
                                      <p:tavLst>
                                        <p:tav tm="0">
                                          <p:val>
                                            <p:strVal val="0-#ppt_w/2"/>
                                          </p:val>
                                        </p:tav>
                                        <p:tav tm="100000">
                                          <p:val>
                                            <p:strVal val="#ppt_x"/>
                                          </p:val>
                                        </p:tav>
                                      </p:tavLst>
                                    </p:anim>
                                    <p:anim calcmode="lin" valueType="num">
                                      <p:cBhvr additive="base">
                                        <p:cTn id="18" dur="2250" fill="hold"/>
                                        <p:tgtEl>
                                          <p:spTgt spid="41990"/>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41994"/>
                                        </p:tgtEl>
                                        <p:attrNameLst>
                                          <p:attrName>style.visibility</p:attrName>
                                        </p:attrNameLst>
                                      </p:cBhvr>
                                      <p:to>
                                        <p:strVal val="visible"/>
                                      </p:to>
                                    </p:set>
                                    <p:animEffect transition="in" filter="circle(in)">
                                      <p:cBhvr>
                                        <p:cTn id="23" dur="2000"/>
                                        <p:tgtEl>
                                          <p:spTgt spid="4199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1991"/>
                                        </p:tgtEl>
                                        <p:attrNameLst>
                                          <p:attrName>style.visibility</p:attrName>
                                        </p:attrNameLst>
                                      </p:cBhvr>
                                      <p:to>
                                        <p:strVal val="visible"/>
                                      </p:to>
                                    </p:set>
                                    <p:animEffect transition="in" filter="wipe(left)">
                                      <p:cBhvr>
                                        <p:cTn id="28" dur="500"/>
                                        <p:tgtEl>
                                          <p:spTgt spid="4199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1992"/>
                                        </p:tgtEl>
                                        <p:attrNameLst>
                                          <p:attrName>style.visibility</p:attrName>
                                        </p:attrNameLst>
                                      </p:cBhvr>
                                      <p:to>
                                        <p:strVal val="visible"/>
                                      </p:to>
                                    </p:set>
                                    <p:animEffect transition="in" filter="wipe(left)">
                                      <p:cBhvr>
                                        <p:cTn id="33" dur="500"/>
                                        <p:tgtEl>
                                          <p:spTgt spid="4199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2" fill="hold" nodeType="clickEffect">
                                  <p:stCondLst>
                                    <p:cond delay="0"/>
                                  </p:stCondLst>
                                  <p:childTnLst>
                                    <p:set>
                                      <p:cBhvr>
                                        <p:cTn id="37" dur="1" fill="hold">
                                          <p:stCondLst>
                                            <p:cond delay="0"/>
                                          </p:stCondLst>
                                        </p:cTn>
                                        <p:tgtEl>
                                          <p:spTgt spid="41993"/>
                                        </p:tgtEl>
                                        <p:attrNameLst>
                                          <p:attrName>style.visibility</p:attrName>
                                        </p:attrNameLst>
                                      </p:cBhvr>
                                      <p:to>
                                        <p:strVal val="visible"/>
                                      </p:to>
                                    </p:set>
                                    <p:anim calcmode="lin" valueType="num">
                                      <p:cBhvr additive="base">
                                        <p:cTn id="38" dur="2500" fill="hold"/>
                                        <p:tgtEl>
                                          <p:spTgt spid="41993"/>
                                        </p:tgtEl>
                                        <p:attrNameLst>
                                          <p:attrName>ppt_x</p:attrName>
                                        </p:attrNameLst>
                                      </p:cBhvr>
                                      <p:tavLst>
                                        <p:tav tm="0">
                                          <p:val>
                                            <p:strVal val="1+#ppt_w/2"/>
                                          </p:val>
                                        </p:tav>
                                        <p:tav tm="100000">
                                          <p:val>
                                            <p:strVal val="#ppt_x"/>
                                          </p:val>
                                        </p:tav>
                                      </p:tavLst>
                                    </p:anim>
                                    <p:anim calcmode="lin" valueType="num">
                                      <p:cBhvr additive="base">
                                        <p:cTn id="39" dur="2500" fill="hold"/>
                                        <p:tgtEl>
                                          <p:spTgt spid="41993"/>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6" presetClass="entr" presetSubtype="32" fill="hold" grpId="0" nodeType="clickEffect">
                                  <p:stCondLst>
                                    <p:cond delay="0"/>
                                  </p:stCondLst>
                                  <p:childTnLst>
                                    <p:set>
                                      <p:cBhvr>
                                        <p:cTn id="43" dur="1" fill="hold">
                                          <p:stCondLst>
                                            <p:cond delay="0"/>
                                          </p:stCondLst>
                                        </p:cTn>
                                        <p:tgtEl>
                                          <p:spTgt spid="41995"/>
                                        </p:tgtEl>
                                        <p:attrNameLst>
                                          <p:attrName>style.visibility</p:attrName>
                                        </p:attrNameLst>
                                      </p:cBhvr>
                                      <p:to>
                                        <p:strVal val="visible"/>
                                      </p:to>
                                    </p:set>
                                    <p:animEffect transition="in" filter="circle(out)">
                                      <p:cBhvr>
                                        <p:cTn id="44" dur="2000"/>
                                        <p:tgtEl>
                                          <p:spTgt spid="41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0"/>
      <p:bldP spid="41991" grpId="0"/>
      <p:bldP spid="41992" grpId="0"/>
      <p:bldP spid="41994" grpId="0" animBg="1"/>
      <p:bldP spid="4199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F69FB4BB-0A7B-450D-924F-6995C58211C5}" type="slidenum">
              <a:rPr lang="en-US" altLang="zh-CN" sz="2800">
                <a:solidFill>
                  <a:srgbClr val="0000FF"/>
                </a:solidFill>
              </a:rPr>
              <a:pPr eaLnBrk="1" hangingPunct="1"/>
              <a:t>41</a:t>
            </a:fld>
            <a:endParaRPr lang="en-US" altLang="zh-CN" sz="2800">
              <a:solidFill>
                <a:srgbClr val="0000FF"/>
              </a:solidFill>
            </a:endParaRPr>
          </a:p>
        </p:txBody>
      </p:sp>
      <p:sp>
        <p:nvSpPr>
          <p:cNvPr id="43011" name="TextBox 4"/>
          <p:cNvSpPr txBox="1">
            <a:spLocks noChangeArrowheads="1"/>
          </p:cNvSpPr>
          <p:nvPr/>
        </p:nvSpPr>
        <p:spPr bwMode="auto">
          <a:xfrm>
            <a:off x="1795683" y="860949"/>
            <a:ext cx="7306570"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过渡配合</a:t>
            </a:r>
          </a:p>
        </p:txBody>
      </p:sp>
      <p:sp>
        <p:nvSpPr>
          <p:cNvPr id="43012" name="TextBox 5"/>
          <p:cNvSpPr txBox="1">
            <a:spLocks noChangeArrowheads="1"/>
          </p:cNvSpPr>
          <p:nvPr/>
        </p:nvSpPr>
        <p:spPr bwMode="auto">
          <a:xfrm>
            <a:off x="1176482" y="1333129"/>
            <a:ext cx="10320014" cy="1207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a:t>
            </a:r>
            <a:r>
              <a:rPr lang="en-US" altLang="zh-CN" b="1" dirty="0"/>
              <a:t>1</a:t>
            </a:r>
            <a:r>
              <a:rPr lang="zh-CN" altLang="en-US" b="1" dirty="0"/>
              <a:t>）用于要求多次装拆，有一定的定心精度。这类配合公差等级一般为</a:t>
            </a:r>
            <a:r>
              <a:rPr lang="en-US" altLang="zh-CN" b="1" dirty="0"/>
              <a:t>IT5~IT8</a:t>
            </a:r>
            <a:r>
              <a:rPr lang="zh-CN" altLang="en-US" b="1" dirty="0"/>
              <a:t>，如图 </a:t>
            </a:r>
            <a:r>
              <a:rPr lang="en-US" altLang="zh-CN" b="1" dirty="0"/>
              <a:t>5</a:t>
            </a:r>
            <a:r>
              <a:rPr lang="zh-CN" altLang="en-US" b="1" dirty="0"/>
              <a:t>和图</a:t>
            </a:r>
            <a:r>
              <a:rPr lang="en-US" altLang="zh-CN" b="1" dirty="0"/>
              <a:t>3.16 </a:t>
            </a:r>
            <a:r>
              <a:rPr lang="zh-CN" altLang="en-US" b="1" dirty="0"/>
              <a:t>所示。</a:t>
            </a:r>
          </a:p>
        </p:txBody>
      </p:sp>
      <p:pic>
        <p:nvPicPr>
          <p:cNvPr id="12"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2768" y="2619233"/>
            <a:ext cx="5990768" cy="566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016" name="组合 1"/>
          <p:cNvGrpSpPr>
            <a:grpSpLocks/>
          </p:cNvGrpSpPr>
          <p:nvPr/>
        </p:nvGrpSpPr>
        <p:grpSpPr bwMode="auto">
          <a:xfrm>
            <a:off x="1093921" y="2827950"/>
            <a:ext cx="4767847" cy="5173187"/>
            <a:chOff x="1219200" y="1023144"/>
            <a:chExt cx="3809999" cy="4276676"/>
          </a:xfrm>
        </p:grpSpPr>
        <p:pic>
          <p:nvPicPr>
            <p:cNvPr id="4301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9724" y="1023144"/>
              <a:ext cx="3419475" cy="4268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1219200" y="4892717"/>
              <a:ext cx="1161418" cy="407103"/>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5</a:t>
              </a:r>
              <a:endParaRPr lang="zh-CN" altLang="en-US" b="1" dirty="0"/>
            </a:p>
          </p:txBody>
        </p:sp>
      </p:grpSp>
      <p:sp>
        <p:nvSpPr>
          <p:cNvPr id="43019" name="椭圆 18"/>
          <p:cNvSpPr>
            <a:spLocks noChangeArrowheads="1"/>
          </p:cNvSpPr>
          <p:nvPr/>
        </p:nvSpPr>
        <p:spPr bwMode="auto">
          <a:xfrm>
            <a:off x="3787446" y="4353982"/>
            <a:ext cx="1042321" cy="1599596"/>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43020" name="椭圆 19"/>
          <p:cNvSpPr>
            <a:spLocks noChangeArrowheads="1"/>
          </p:cNvSpPr>
          <p:nvPr/>
        </p:nvSpPr>
        <p:spPr bwMode="auto">
          <a:xfrm>
            <a:off x="10743135" y="4316345"/>
            <a:ext cx="722401" cy="180147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21" name="椭圆 19"/>
          <p:cNvSpPr>
            <a:spLocks noChangeArrowheads="1"/>
          </p:cNvSpPr>
          <p:nvPr/>
        </p:nvSpPr>
        <p:spPr bwMode="auto">
          <a:xfrm>
            <a:off x="5737928" y="4253044"/>
            <a:ext cx="722401" cy="1801471"/>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wipe(left)">
                                      <p:cBhvr>
                                        <p:cTn id="7" dur="1500"/>
                                        <p:tgtEl>
                                          <p:spTgt spid="430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wipe(left)">
                                      <p:cBhvr>
                                        <p:cTn id="12" dur="2500"/>
                                        <p:tgtEl>
                                          <p:spTgt spid="430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3016"/>
                                        </p:tgtEl>
                                        <p:attrNameLst>
                                          <p:attrName>style.visibility</p:attrName>
                                        </p:attrNameLst>
                                      </p:cBhvr>
                                      <p:to>
                                        <p:strVal val="visible"/>
                                      </p:to>
                                    </p:set>
                                    <p:anim calcmode="lin" valueType="num">
                                      <p:cBhvr additive="base">
                                        <p:cTn id="17" dur="2250" fill="hold"/>
                                        <p:tgtEl>
                                          <p:spTgt spid="43016"/>
                                        </p:tgtEl>
                                        <p:attrNameLst>
                                          <p:attrName>ppt_x</p:attrName>
                                        </p:attrNameLst>
                                      </p:cBhvr>
                                      <p:tavLst>
                                        <p:tav tm="0">
                                          <p:val>
                                            <p:strVal val="#ppt_x"/>
                                          </p:val>
                                        </p:tav>
                                        <p:tav tm="100000">
                                          <p:val>
                                            <p:strVal val="#ppt_x"/>
                                          </p:val>
                                        </p:tav>
                                      </p:tavLst>
                                    </p:anim>
                                    <p:anim calcmode="lin" valueType="num">
                                      <p:cBhvr additive="base">
                                        <p:cTn id="18" dur="2250" fill="hold"/>
                                        <p:tgtEl>
                                          <p:spTgt spid="4301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43019"/>
                                        </p:tgtEl>
                                        <p:attrNameLst>
                                          <p:attrName>style.visibility</p:attrName>
                                        </p:attrNameLst>
                                      </p:cBhvr>
                                      <p:to>
                                        <p:strVal val="visible"/>
                                      </p:to>
                                    </p:set>
                                    <p:animEffect transition="in" filter="circle(in)">
                                      <p:cBhvr>
                                        <p:cTn id="23" dur="2000"/>
                                        <p:tgtEl>
                                          <p:spTgt spid="4301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3000" fill="hold"/>
                                        <p:tgtEl>
                                          <p:spTgt spid="12"/>
                                        </p:tgtEl>
                                        <p:attrNameLst>
                                          <p:attrName>ppt_x</p:attrName>
                                        </p:attrNameLst>
                                      </p:cBhvr>
                                      <p:tavLst>
                                        <p:tav tm="0">
                                          <p:val>
                                            <p:strVal val="1+#ppt_w/2"/>
                                          </p:val>
                                        </p:tav>
                                        <p:tav tm="100000">
                                          <p:val>
                                            <p:strVal val="#ppt_x"/>
                                          </p:val>
                                        </p:tav>
                                      </p:tavLst>
                                    </p:anim>
                                    <p:anim calcmode="lin" valueType="num">
                                      <p:cBhvr additive="base">
                                        <p:cTn id="29" dur="3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43020"/>
                                        </p:tgtEl>
                                        <p:attrNameLst>
                                          <p:attrName>style.visibility</p:attrName>
                                        </p:attrNameLst>
                                      </p:cBhvr>
                                      <p:to>
                                        <p:strVal val="visible"/>
                                      </p:to>
                                    </p:set>
                                    <p:animEffect transition="in" filter="wheel(1)">
                                      <p:cBhvr>
                                        <p:cTn id="34" dur="2000"/>
                                        <p:tgtEl>
                                          <p:spTgt spid="4302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heel(1)">
                                      <p:cBhvr>
                                        <p:cTn id="3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P spid="43019" grpId="0" animBg="1"/>
      <p:bldP spid="43020" grpId="0" animBg="1"/>
      <p:bldP spid="2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E1AC9F5-66D8-4F8D-94A9-8ADC4F9E3069}" type="slidenum">
              <a:rPr lang="en-US" altLang="zh-CN" sz="2800">
                <a:solidFill>
                  <a:srgbClr val="0000FF"/>
                </a:solidFill>
              </a:rPr>
              <a:pPr eaLnBrk="1" hangingPunct="1"/>
              <a:t>42</a:t>
            </a:fld>
            <a:endParaRPr lang="en-US" altLang="zh-CN" sz="2800">
              <a:solidFill>
                <a:srgbClr val="0000FF"/>
              </a:solidFill>
            </a:endParaRPr>
          </a:p>
        </p:txBody>
      </p:sp>
      <p:grpSp>
        <p:nvGrpSpPr>
          <p:cNvPr id="44035" name="组合 2"/>
          <p:cNvGrpSpPr>
            <a:grpSpLocks/>
          </p:cNvGrpSpPr>
          <p:nvPr/>
        </p:nvGrpSpPr>
        <p:grpSpPr bwMode="auto">
          <a:xfrm>
            <a:off x="1238402" y="1717781"/>
            <a:ext cx="4974247" cy="3411332"/>
            <a:chOff x="1142999" y="5409967"/>
            <a:chExt cx="4591051" cy="3164588"/>
          </a:xfrm>
        </p:grpSpPr>
        <p:pic>
          <p:nvPicPr>
            <p:cNvPr id="4404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2999" y="5409967"/>
              <a:ext cx="4591051" cy="3075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790699" y="8112721"/>
              <a:ext cx="1162050" cy="461834"/>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6</a:t>
              </a:r>
              <a:endParaRPr lang="zh-CN" altLang="en-US" b="1" dirty="0"/>
            </a:p>
          </p:txBody>
        </p:sp>
      </p:grpSp>
      <p:grpSp>
        <p:nvGrpSpPr>
          <p:cNvPr id="44036" name="组合 3"/>
          <p:cNvGrpSpPr>
            <a:grpSpLocks/>
          </p:cNvGrpSpPr>
          <p:nvPr/>
        </p:nvGrpSpPr>
        <p:grpSpPr bwMode="auto">
          <a:xfrm>
            <a:off x="1651202" y="5137528"/>
            <a:ext cx="4334406" cy="3678216"/>
            <a:chOff x="6343650" y="5162317"/>
            <a:chExt cx="4000500" cy="3412238"/>
          </a:xfrm>
        </p:grpSpPr>
        <p:pic>
          <p:nvPicPr>
            <p:cNvPr id="4404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650" y="5162317"/>
              <a:ext cx="4000500" cy="334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6381750" y="8112712"/>
              <a:ext cx="1162050" cy="461843"/>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7</a:t>
              </a:r>
              <a:endParaRPr lang="zh-CN" altLang="en-US" b="1" dirty="0"/>
            </a:p>
          </p:txBody>
        </p:sp>
      </p:grpSp>
      <p:sp>
        <p:nvSpPr>
          <p:cNvPr id="44037" name="椭圆 20"/>
          <p:cNvSpPr>
            <a:spLocks noChangeArrowheads="1"/>
          </p:cNvSpPr>
          <p:nvPr/>
        </p:nvSpPr>
        <p:spPr bwMode="auto">
          <a:xfrm>
            <a:off x="1548002" y="7532646"/>
            <a:ext cx="1754402" cy="783546"/>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44038" name="椭圆 21"/>
          <p:cNvSpPr>
            <a:spLocks noChangeArrowheads="1"/>
          </p:cNvSpPr>
          <p:nvPr/>
        </p:nvSpPr>
        <p:spPr bwMode="auto">
          <a:xfrm>
            <a:off x="2951524" y="4017094"/>
            <a:ext cx="1444802" cy="670633"/>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44039" name="TextBox 5"/>
          <p:cNvSpPr txBox="1">
            <a:spLocks noChangeArrowheads="1"/>
          </p:cNvSpPr>
          <p:nvPr/>
        </p:nvSpPr>
        <p:spPr bwMode="auto">
          <a:xfrm>
            <a:off x="701760" y="559478"/>
            <a:ext cx="11147339" cy="1207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a:t>
            </a:r>
            <a:r>
              <a:rPr lang="en-US" altLang="zh-CN" b="1" dirty="0"/>
              <a:t>2</a:t>
            </a:r>
            <a:r>
              <a:rPr lang="zh-CN" altLang="en-US" b="1" dirty="0"/>
              <a:t>）用于中修要求拆卸的定位配合。定心精度较高。这类配合公差等级一般为</a:t>
            </a:r>
            <a:r>
              <a:rPr lang="en-US" altLang="zh-CN" b="1" dirty="0"/>
              <a:t>IT5~IT8</a:t>
            </a:r>
            <a:r>
              <a:rPr lang="zh-CN" altLang="en-US" b="1" dirty="0"/>
              <a:t>，如图 </a:t>
            </a:r>
            <a:r>
              <a:rPr lang="en-US" altLang="zh-CN" b="1" dirty="0"/>
              <a:t>6~7 </a:t>
            </a:r>
            <a:r>
              <a:rPr lang="zh-CN" altLang="en-US" b="1" dirty="0"/>
              <a:t>和图</a:t>
            </a:r>
            <a:r>
              <a:rPr lang="en-US" altLang="zh-CN" b="1" dirty="0"/>
              <a:t>3.16</a:t>
            </a:r>
            <a:r>
              <a:rPr lang="zh-CN" altLang="en-US" b="1" dirty="0"/>
              <a:t>所示。</a:t>
            </a:r>
          </a:p>
        </p:txBody>
      </p:sp>
      <p:pic>
        <p:nvPicPr>
          <p:cNvPr id="14" name="Picture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609" y="2039272"/>
            <a:ext cx="5990768" cy="566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41" name="椭圆 21"/>
          <p:cNvSpPr>
            <a:spLocks noChangeArrowheads="1"/>
          </p:cNvSpPr>
          <p:nvPr/>
        </p:nvSpPr>
        <p:spPr bwMode="auto">
          <a:xfrm>
            <a:off x="7796771" y="3751782"/>
            <a:ext cx="1016521" cy="1568801"/>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039"/>
                                        </p:tgtEl>
                                        <p:attrNameLst>
                                          <p:attrName>style.visibility</p:attrName>
                                        </p:attrNameLst>
                                      </p:cBhvr>
                                      <p:to>
                                        <p:strVal val="visible"/>
                                      </p:to>
                                    </p:set>
                                    <p:animEffect transition="in" filter="wipe(left)">
                                      <p:cBhvr>
                                        <p:cTn id="7" dur="2000"/>
                                        <p:tgtEl>
                                          <p:spTgt spid="440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4035"/>
                                        </p:tgtEl>
                                        <p:attrNameLst>
                                          <p:attrName>style.visibility</p:attrName>
                                        </p:attrNameLst>
                                      </p:cBhvr>
                                      <p:to>
                                        <p:strVal val="visible"/>
                                      </p:to>
                                    </p:set>
                                    <p:anim calcmode="lin" valueType="num">
                                      <p:cBhvr additive="base">
                                        <p:cTn id="12" dur="1750" fill="hold"/>
                                        <p:tgtEl>
                                          <p:spTgt spid="44035"/>
                                        </p:tgtEl>
                                        <p:attrNameLst>
                                          <p:attrName>ppt_x</p:attrName>
                                        </p:attrNameLst>
                                      </p:cBhvr>
                                      <p:tavLst>
                                        <p:tav tm="0">
                                          <p:val>
                                            <p:strVal val="0-#ppt_w/2"/>
                                          </p:val>
                                        </p:tav>
                                        <p:tav tm="100000">
                                          <p:val>
                                            <p:strVal val="#ppt_x"/>
                                          </p:val>
                                        </p:tav>
                                      </p:tavLst>
                                    </p:anim>
                                    <p:anim calcmode="lin" valueType="num">
                                      <p:cBhvr additive="base">
                                        <p:cTn id="13" dur="1750" fill="hold"/>
                                        <p:tgtEl>
                                          <p:spTgt spid="4403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44038"/>
                                        </p:tgtEl>
                                        <p:attrNameLst>
                                          <p:attrName>style.visibility</p:attrName>
                                        </p:attrNameLst>
                                      </p:cBhvr>
                                      <p:to>
                                        <p:strVal val="visible"/>
                                      </p:to>
                                    </p:set>
                                    <p:animEffect transition="in" filter="wheel(1)">
                                      <p:cBhvr>
                                        <p:cTn id="18" dur="2000"/>
                                        <p:tgtEl>
                                          <p:spTgt spid="4403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4036"/>
                                        </p:tgtEl>
                                        <p:attrNameLst>
                                          <p:attrName>style.visibility</p:attrName>
                                        </p:attrNameLst>
                                      </p:cBhvr>
                                      <p:to>
                                        <p:strVal val="visible"/>
                                      </p:to>
                                    </p:set>
                                    <p:anim calcmode="lin" valueType="num">
                                      <p:cBhvr additive="base">
                                        <p:cTn id="23" dur="1750" fill="hold"/>
                                        <p:tgtEl>
                                          <p:spTgt spid="44036"/>
                                        </p:tgtEl>
                                        <p:attrNameLst>
                                          <p:attrName>ppt_x</p:attrName>
                                        </p:attrNameLst>
                                      </p:cBhvr>
                                      <p:tavLst>
                                        <p:tav tm="0">
                                          <p:val>
                                            <p:strVal val="#ppt_x"/>
                                          </p:val>
                                        </p:tav>
                                        <p:tav tm="100000">
                                          <p:val>
                                            <p:strVal val="#ppt_x"/>
                                          </p:val>
                                        </p:tav>
                                      </p:tavLst>
                                    </p:anim>
                                    <p:anim calcmode="lin" valueType="num">
                                      <p:cBhvr additive="base">
                                        <p:cTn id="24" dur="175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1" presetClass="entr" presetSubtype="2" fill="hold" grpId="0" nodeType="clickEffect">
                                  <p:stCondLst>
                                    <p:cond delay="0"/>
                                  </p:stCondLst>
                                  <p:childTnLst>
                                    <p:set>
                                      <p:cBhvr>
                                        <p:cTn id="28" dur="1" fill="hold">
                                          <p:stCondLst>
                                            <p:cond delay="0"/>
                                          </p:stCondLst>
                                        </p:cTn>
                                        <p:tgtEl>
                                          <p:spTgt spid="44037"/>
                                        </p:tgtEl>
                                        <p:attrNameLst>
                                          <p:attrName>style.visibility</p:attrName>
                                        </p:attrNameLst>
                                      </p:cBhvr>
                                      <p:to>
                                        <p:strVal val="visible"/>
                                      </p:to>
                                    </p:set>
                                    <p:animEffect transition="in" filter="wheel(2)">
                                      <p:cBhvr>
                                        <p:cTn id="29" dur="2000"/>
                                        <p:tgtEl>
                                          <p:spTgt spid="4403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2"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3000" fill="hold"/>
                                        <p:tgtEl>
                                          <p:spTgt spid="14"/>
                                        </p:tgtEl>
                                        <p:attrNameLst>
                                          <p:attrName>ppt_x</p:attrName>
                                        </p:attrNameLst>
                                      </p:cBhvr>
                                      <p:tavLst>
                                        <p:tav tm="0">
                                          <p:val>
                                            <p:strVal val="1+#ppt_w/2"/>
                                          </p:val>
                                        </p:tav>
                                        <p:tav tm="100000">
                                          <p:val>
                                            <p:strVal val="#ppt_x"/>
                                          </p:val>
                                        </p:tav>
                                      </p:tavLst>
                                    </p:anim>
                                    <p:anim calcmode="lin" valueType="num">
                                      <p:cBhvr additive="base">
                                        <p:cTn id="35" dur="3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1" presetClass="entr" presetSubtype="4" fill="hold" grpId="0" nodeType="clickEffect">
                                  <p:stCondLst>
                                    <p:cond delay="0"/>
                                  </p:stCondLst>
                                  <p:childTnLst>
                                    <p:set>
                                      <p:cBhvr>
                                        <p:cTn id="39" dur="1" fill="hold">
                                          <p:stCondLst>
                                            <p:cond delay="0"/>
                                          </p:stCondLst>
                                        </p:cTn>
                                        <p:tgtEl>
                                          <p:spTgt spid="44041"/>
                                        </p:tgtEl>
                                        <p:attrNameLst>
                                          <p:attrName>style.visibility</p:attrName>
                                        </p:attrNameLst>
                                      </p:cBhvr>
                                      <p:to>
                                        <p:strVal val="visible"/>
                                      </p:to>
                                    </p:set>
                                    <p:animEffect transition="in" filter="wheel(4)">
                                      <p:cBhvr>
                                        <p:cTn id="40" dur="2000"/>
                                        <p:tgtEl>
                                          <p:spTgt spid="44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38" grpId="0" animBg="1"/>
      <p:bldP spid="44039" grpId="0"/>
      <p:bldP spid="4404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06BAA46-4FFD-4C1F-B7A8-9D18E841FAA1}" type="slidenum">
              <a:rPr lang="en-US" altLang="zh-CN" sz="2800">
                <a:solidFill>
                  <a:srgbClr val="0000FF"/>
                </a:solidFill>
              </a:rPr>
              <a:pPr eaLnBrk="1" hangingPunct="1"/>
              <a:t>43</a:t>
            </a:fld>
            <a:endParaRPr lang="en-US" altLang="zh-CN" sz="2800">
              <a:solidFill>
                <a:srgbClr val="0000FF"/>
              </a:solidFill>
            </a:endParaRPr>
          </a:p>
        </p:txBody>
      </p:sp>
      <p:sp>
        <p:nvSpPr>
          <p:cNvPr id="45059" name="TextBox 2"/>
          <p:cNvSpPr txBox="1">
            <a:spLocks noChangeArrowheads="1"/>
          </p:cNvSpPr>
          <p:nvPr/>
        </p:nvSpPr>
        <p:spPr bwMode="auto">
          <a:xfrm>
            <a:off x="1465441" y="638406"/>
            <a:ext cx="7733823" cy="4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3.   </a:t>
            </a:r>
            <a:r>
              <a:rPr lang="zh-CN" altLang="en-US" b="1" dirty="0"/>
              <a:t>过盈配合   </a:t>
            </a:r>
          </a:p>
        </p:txBody>
      </p:sp>
      <p:sp>
        <p:nvSpPr>
          <p:cNvPr id="45060" name="TextBox 3"/>
          <p:cNvSpPr txBox="1">
            <a:spLocks noChangeArrowheads="1"/>
          </p:cNvSpPr>
          <p:nvPr/>
        </p:nvSpPr>
        <p:spPr bwMode="auto">
          <a:xfrm>
            <a:off x="887520" y="1119140"/>
            <a:ext cx="10923479" cy="1207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a:t>
            </a:r>
            <a:r>
              <a:rPr lang="en-US" altLang="zh-CN" b="1" dirty="0"/>
              <a:t>1</a:t>
            </a:r>
            <a:r>
              <a:rPr lang="zh-CN" altLang="en-US" b="1" dirty="0"/>
              <a:t>）为定心精度要求很高及受冲击负荷的定位配合，这类配合公差等级一般为</a:t>
            </a:r>
            <a:r>
              <a:rPr lang="en-US" altLang="zh-CN" b="1" dirty="0"/>
              <a:t>IT5~IT7</a:t>
            </a:r>
            <a:r>
              <a:rPr lang="zh-CN" altLang="en-US" b="1" dirty="0"/>
              <a:t>。如图 </a:t>
            </a:r>
            <a:r>
              <a:rPr lang="en-US" altLang="zh-CN" b="1" dirty="0"/>
              <a:t>8~9 </a:t>
            </a:r>
            <a:r>
              <a:rPr lang="zh-CN" altLang="en-US" b="1" dirty="0"/>
              <a:t>所示。</a:t>
            </a:r>
          </a:p>
        </p:txBody>
      </p:sp>
      <p:grpSp>
        <p:nvGrpSpPr>
          <p:cNvPr id="45061" name="组合 1"/>
          <p:cNvGrpSpPr>
            <a:grpSpLocks/>
          </p:cNvGrpSpPr>
          <p:nvPr/>
        </p:nvGrpSpPr>
        <p:grpSpPr bwMode="auto">
          <a:xfrm>
            <a:off x="634682" y="2853611"/>
            <a:ext cx="6376048" cy="3984450"/>
            <a:chOff x="585787" y="2476500"/>
            <a:chExt cx="5885351" cy="3698081"/>
          </a:xfrm>
        </p:grpSpPr>
        <p:pic>
          <p:nvPicPr>
            <p:cNvPr id="4506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87" y="2476500"/>
              <a:ext cx="5885351"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933686" y="5712519"/>
              <a:ext cx="1162147" cy="462062"/>
            </a:xfrm>
            <a:prstGeom prst="rect">
              <a:avLst/>
            </a:prstGeom>
            <a:solidFill>
              <a:schemeClr val="bg1">
                <a:lumMod val="95000"/>
              </a:schemeClr>
            </a:solidFill>
          </p:spPr>
          <p:txBody>
            <a:bodyPr>
              <a:spAutoFit/>
            </a:bodyPr>
            <a:lstStyle/>
            <a:p>
              <a:pPr algn="r">
                <a:defRPr/>
              </a:pPr>
              <a:r>
                <a:rPr lang="zh-CN" altLang="en-US" b="1" dirty="0"/>
                <a:t>图 </a:t>
              </a:r>
              <a:r>
                <a:rPr lang="en-US" altLang="zh-CN" b="1" dirty="0"/>
                <a:t>8</a:t>
              </a:r>
              <a:endParaRPr lang="zh-CN" altLang="en-US" b="1" dirty="0"/>
            </a:p>
          </p:txBody>
        </p:sp>
      </p:grpSp>
      <p:sp>
        <p:nvSpPr>
          <p:cNvPr id="45062" name="椭圆 5"/>
          <p:cNvSpPr>
            <a:spLocks noChangeArrowheads="1"/>
          </p:cNvSpPr>
          <p:nvPr/>
        </p:nvSpPr>
        <p:spPr bwMode="auto">
          <a:xfrm>
            <a:off x="3116644" y="4176059"/>
            <a:ext cx="1444802"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grpSp>
        <p:nvGrpSpPr>
          <p:cNvPr id="45063" name="组合 2"/>
          <p:cNvGrpSpPr>
            <a:grpSpLocks/>
          </p:cNvGrpSpPr>
          <p:nvPr/>
        </p:nvGrpSpPr>
        <p:grpSpPr bwMode="auto">
          <a:xfrm>
            <a:off x="7027930" y="1645788"/>
            <a:ext cx="4358486" cy="6711462"/>
            <a:chOff x="6486525" y="1527968"/>
            <a:chExt cx="4022510" cy="6227763"/>
          </a:xfrm>
        </p:grpSpPr>
        <p:pic>
          <p:nvPicPr>
            <p:cNvPr id="4506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3225" y="1527968"/>
              <a:ext cx="3755810" cy="6187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486525" y="7293768"/>
              <a:ext cx="1161988" cy="461963"/>
            </a:xfrm>
            <a:prstGeom prst="rect">
              <a:avLst/>
            </a:prstGeom>
            <a:solidFill>
              <a:schemeClr val="bg1">
                <a:lumMod val="95000"/>
              </a:schemeClr>
            </a:solidFill>
          </p:spPr>
          <p:txBody>
            <a:bodyPr>
              <a:spAutoFit/>
            </a:bodyPr>
            <a:lstStyle/>
            <a:p>
              <a:pPr algn="r">
                <a:defRPr/>
              </a:pPr>
              <a:r>
                <a:rPr lang="zh-CN" altLang="en-US" b="1" dirty="0"/>
                <a:t>图 </a:t>
              </a:r>
            </a:p>
          </p:txBody>
        </p:sp>
      </p:grpSp>
      <p:sp>
        <p:nvSpPr>
          <p:cNvPr id="45064" name="椭圆 5"/>
          <p:cNvSpPr>
            <a:spLocks noChangeArrowheads="1"/>
          </p:cNvSpPr>
          <p:nvPr/>
        </p:nvSpPr>
        <p:spPr bwMode="auto">
          <a:xfrm>
            <a:off x="9690493" y="2138498"/>
            <a:ext cx="1444802"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wipe(left)">
                                      <p:cBhvr>
                                        <p:cTn id="7" dur="500"/>
                                        <p:tgtEl>
                                          <p:spTgt spid="450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wipe(left)">
                                      <p:cBhvr>
                                        <p:cTn id="12" dur="2500"/>
                                        <p:tgtEl>
                                          <p:spTgt spid="450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5061"/>
                                        </p:tgtEl>
                                        <p:attrNameLst>
                                          <p:attrName>style.visibility</p:attrName>
                                        </p:attrNameLst>
                                      </p:cBhvr>
                                      <p:to>
                                        <p:strVal val="visible"/>
                                      </p:to>
                                    </p:set>
                                    <p:anim calcmode="lin" valueType="num">
                                      <p:cBhvr additive="base">
                                        <p:cTn id="17" dur="2250" fill="hold"/>
                                        <p:tgtEl>
                                          <p:spTgt spid="45061"/>
                                        </p:tgtEl>
                                        <p:attrNameLst>
                                          <p:attrName>ppt_x</p:attrName>
                                        </p:attrNameLst>
                                      </p:cBhvr>
                                      <p:tavLst>
                                        <p:tav tm="0">
                                          <p:val>
                                            <p:strVal val="0-#ppt_w/2"/>
                                          </p:val>
                                        </p:tav>
                                        <p:tav tm="100000">
                                          <p:val>
                                            <p:strVal val="#ppt_x"/>
                                          </p:val>
                                        </p:tav>
                                      </p:tavLst>
                                    </p:anim>
                                    <p:anim calcmode="lin" valueType="num">
                                      <p:cBhvr additive="base">
                                        <p:cTn id="18" dur="2250" fill="hold"/>
                                        <p:tgtEl>
                                          <p:spTgt spid="4506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45062"/>
                                        </p:tgtEl>
                                        <p:attrNameLst>
                                          <p:attrName>style.visibility</p:attrName>
                                        </p:attrNameLst>
                                      </p:cBhvr>
                                      <p:to>
                                        <p:strVal val="visible"/>
                                      </p:to>
                                    </p:set>
                                    <p:animEffect transition="in" filter="wheel(4)">
                                      <p:cBhvr>
                                        <p:cTn id="23" dur="2000"/>
                                        <p:tgtEl>
                                          <p:spTgt spid="4506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45063"/>
                                        </p:tgtEl>
                                        <p:attrNameLst>
                                          <p:attrName>style.visibility</p:attrName>
                                        </p:attrNameLst>
                                      </p:cBhvr>
                                      <p:to>
                                        <p:strVal val="visible"/>
                                      </p:to>
                                    </p:set>
                                    <p:anim calcmode="lin" valueType="num">
                                      <p:cBhvr additive="base">
                                        <p:cTn id="28" dur="2750" fill="hold"/>
                                        <p:tgtEl>
                                          <p:spTgt spid="45063"/>
                                        </p:tgtEl>
                                        <p:attrNameLst>
                                          <p:attrName>ppt_x</p:attrName>
                                        </p:attrNameLst>
                                      </p:cBhvr>
                                      <p:tavLst>
                                        <p:tav tm="0">
                                          <p:val>
                                            <p:strVal val="#ppt_x"/>
                                          </p:val>
                                        </p:tav>
                                        <p:tav tm="100000">
                                          <p:val>
                                            <p:strVal val="#ppt_x"/>
                                          </p:val>
                                        </p:tav>
                                      </p:tavLst>
                                    </p:anim>
                                    <p:anim calcmode="lin" valueType="num">
                                      <p:cBhvr additive="base">
                                        <p:cTn id="29" dur="2750" fill="hold"/>
                                        <p:tgtEl>
                                          <p:spTgt spid="4506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1" presetClass="entr" presetSubtype="8" fill="hold" grpId="0" nodeType="clickEffect">
                                  <p:stCondLst>
                                    <p:cond delay="0"/>
                                  </p:stCondLst>
                                  <p:childTnLst>
                                    <p:set>
                                      <p:cBhvr>
                                        <p:cTn id="33" dur="1" fill="hold">
                                          <p:stCondLst>
                                            <p:cond delay="0"/>
                                          </p:stCondLst>
                                        </p:cTn>
                                        <p:tgtEl>
                                          <p:spTgt spid="45064"/>
                                        </p:tgtEl>
                                        <p:attrNameLst>
                                          <p:attrName>style.visibility</p:attrName>
                                        </p:attrNameLst>
                                      </p:cBhvr>
                                      <p:to>
                                        <p:strVal val="visible"/>
                                      </p:to>
                                    </p:set>
                                    <p:animEffect transition="in" filter="wheel(8)">
                                      <p:cBhvr>
                                        <p:cTn id="34" dur="2000"/>
                                        <p:tgtEl>
                                          <p:spTgt spid="45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p:bldP spid="45060" grpId="0"/>
      <p:bldP spid="45062" grpId="0" animBg="1"/>
      <p:bldP spid="4506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C2EBDBB8-1404-4B83-9AA2-D671AD909F41}" type="slidenum">
              <a:rPr lang="en-US" altLang="zh-CN" sz="2800">
                <a:solidFill>
                  <a:srgbClr val="0000FF"/>
                </a:solidFill>
              </a:rPr>
              <a:pPr eaLnBrk="1" hangingPunct="1"/>
              <a:t>44</a:t>
            </a:fld>
            <a:endParaRPr lang="en-US" altLang="zh-CN" sz="2800">
              <a:solidFill>
                <a:srgbClr val="0000FF"/>
              </a:solidFill>
            </a:endParaRPr>
          </a:p>
        </p:txBody>
      </p:sp>
      <p:sp>
        <p:nvSpPr>
          <p:cNvPr id="46083" name="TextBox 3"/>
          <p:cNvSpPr txBox="1">
            <a:spLocks noChangeArrowheads="1"/>
          </p:cNvSpPr>
          <p:nvPr/>
        </p:nvSpPr>
        <p:spPr bwMode="auto">
          <a:xfrm>
            <a:off x="825602" y="730558"/>
            <a:ext cx="10763775" cy="1207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a:t>
            </a:r>
            <a:r>
              <a:rPr lang="en-US" altLang="zh-CN" b="1" dirty="0"/>
              <a:t>2</a:t>
            </a:r>
            <a:r>
              <a:rPr lang="zh-CN" altLang="en-US" b="1" dirty="0"/>
              <a:t>）为中等过盈配合，用于钢铁件半永久结合。这类配合公差等级一般为</a:t>
            </a:r>
            <a:r>
              <a:rPr lang="en-US" altLang="zh-CN" b="1" dirty="0"/>
              <a:t>IT5~IT7</a:t>
            </a:r>
            <a:r>
              <a:rPr lang="zh-CN" altLang="en-US" b="1" dirty="0"/>
              <a:t>。如图 </a:t>
            </a:r>
            <a:r>
              <a:rPr lang="en-US" altLang="zh-CN" b="1" dirty="0"/>
              <a:t>10~11</a:t>
            </a:r>
            <a:r>
              <a:rPr lang="zh-CN" altLang="en-US" b="1" dirty="0"/>
              <a:t>所示。</a:t>
            </a:r>
          </a:p>
        </p:txBody>
      </p:sp>
      <p:grpSp>
        <p:nvGrpSpPr>
          <p:cNvPr id="46084" name="组合 7"/>
          <p:cNvGrpSpPr>
            <a:grpSpLocks/>
          </p:cNvGrpSpPr>
          <p:nvPr/>
        </p:nvGrpSpPr>
        <p:grpSpPr bwMode="auto">
          <a:xfrm>
            <a:off x="462000" y="2172299"/>
            <a:ext cx="6976330" cy="4944207"/>
            <a:chOff x="-57150" y="1785938"/>
            <a:chExt cx="6439415" cy="4587106"/>
          </a:xfrm>
        </p:grpSpPr>
        <p:pic>
          <p:nvPicPr>
            <p:cNvPr id="460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1785938"/>
              <a:ext cx="5958402" cy="396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925" y="5899423"/>
              <a:ext cx="3286125" cy="473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7150" y="5873065"/>
              <a:ext cx="1162143" cy="461886"/>
            </a:xfrm>
            <a:prstGeom prst="rect">
              <a:avLst/>
            </a:prstGeom>
            <a:solidFill>
              <a:schemeClr val="bg1">
                <a:lumMod val="95000"/>
              </a:schemeClr>
            </a:solidFill>
          </p:spPr>
          <p:txBody>
            <a:bodyPr>
              <a:spAutoFit/>
            </a:bodyPr>
            <a:lstStyle/>
            <a:p>
              <a:pPr algn="r">
                <a:defRPr/>
              </a:pPr>
              <a:r>
                <a:rPr lang="zh-CN" altLang="en-US" b="1" dirty="0"/>
                <a:t>图</a:t>
              </a:r>
              <a:r>
                <a:rPr lang="en-US" altLang="zh-CN" b="1" dirty="0"/>
                <a:t>10</a:t>
              </a:r>
              <a:endParaRPr lang="zh-CN" altLang="en-US" b="1" dirty="0"/>
            </a:p>
          </p:txBody>
        </p:sp>
      </p:grpSp>
      <p:sp>
        <p:nvSpPr>
          <p:cNvPr id="46085" name="椭圆 5"/>
          <p:cNvSpPr>
            <a:spLocks noChangeArrowheads="1"/>
          </p:cNvSpPr>
          <p:nvPr/>
        </p:nvSpPr>
        <p:spPr bwMode="auto">
          <a:xfrm>
            <a:off x="5622007" y="2463134"/>
            <a:ext cx="1919523"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grpSp>
        <p:nvGrpSpPr>
          <p:cNvPr id="46086" name="组合 10"/>
          <p:cNvGrpSpPr>
            <a:grpSpLocks/>
          </p:cNvGrpSpPr>
          <p:nvPr/>
        </p:nvGrpSpPr>
        <p:grpSpPr bwMode="auto">
          <a:xfrm>
            <a:off x="7595531" y="1665902"/>
            <a:ext cx="4644006" cy="6535249"/>
            <a:chOff x="7201413" y="39242"/>
            <a:chExt cx="4285735" cy="6064720"/>
          </a:xfrm>
        </p:grpSpPr>
        <p:pic>
          <p:nvPicPr>
            <p:cNvPr id="4608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1413" y="39242"/>
              <a:ext cx="4285735" cy="606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391890" y="5449861"/>
              <a:ext cx="952386" cy="460411"/>
            </a:xfrm>
            <a:prstGeom prst="rect">
              <a:avLst/>
            </a:prstGeom>
            <a:solidFill>
              <a:schemeClr val="bg1">
                <a:lumMod val="95000"/>
              </a:schemeClr>
            </a:solidFill>
          </p:spPr>
          <p:txBody>
            <a:bodyPr>
              <a:spAutoFit/>
            </a:bodyPr>
            <a:lstStyle/>
            <a:p>
              <a:pPr algn="r">
                <a:defRPr/>
              </a:pPr>
              <a:r>
                <a:rPr lang="zh-CN" altLang="en-US" b="1" dirty="0"/>
                <a:t>图</a:t>
              </a:r>
              <a:r>
                <a:rPr lang="en-US" altLang="zh-CN" b="1" dirty="0"/>
                <a:t>11</a:t>
              </a:r>
              <a:endParaRPr lang="zh-CN" altLang="en-US" b="1" dirty="0"/>
            </a:p>
          </p:txBody>
        </p:sp>
      </p:grpSp>
      <p:sp>
        <p:nvSpPr>
          <p:cNvPr id="46087" name="椭圆 5"/>
          <p:cNvSpPr>
            <a:spLocks noChangeArrowheads="1"/>
          </p:cNvSpPr>
          <p:nvPr/>
        </p:nvSpPr>
        <p:spPr bwMode="auto">
          <a:xfrm>
            <a:off x="10154894" y="3407495"/>
            <a:ext cx="1919523"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wipe(left)">
                                      <p:cBhvr>
                                        <p:cTn id="7" dur="2250"/>
                                        <p:tgtEl>
                                          <p:spTgt spid="46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6084"/>
                                        </p:tgtEl>
                                        <p:attrNameLst>
                                          <p:attrName>style.visibility</p:attrName>
                                        </p:attrNameLst>
                                      </p:cBhvr>
                                      <p:to>
                                        <p:strVal val="visible"/>
                                      </p:to>
                                    </p:set>
                                    <p:anim calcmode="lin" valueType="num">
                                      <p:cBhvr additive="base">
                                        <p:cTn id="12" dur="2500" fill="hold"/>
                                        <p:tgtEl>
                                          <p:spTgt spid="46084"/>
                                        </p:tgtEl>
                                        <p:attrNameLst>
                                          <p:attrName>ppt_x</p:attrName>
                                        </p:attrNameLst>
                                      </p:cBhvr>
                                      <p:tavLst>
                                        <p:tav tm="0">
                                          <p:val>
                                            <p:strVal val="0-#ppt_w/2"/>
                                          </p:val>
                                        </p:tav>
                                        <p:tav tm="100000">
                                          <p:val>
                                            <p:strVal val="#ppt_x"/>
                                          </p:val>
                                        </p:tav>
                                      </p:tavLst>
                                    </p:anim>
                                    <p:anim calcmode="lin" valueType="num">
                                      <p:cBhvr additive="base">
                                        <p:cTn id="13" dur="2500" fill="hold"/>
                                        <p:tgtEl>
                                          <p:spTgt spid="4608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6085"/>
                                        </p:tgtEl>
                                        <p:attrNameLst>
                                          <p:attrName>style.visibility</p:attrName>
                                        </p:attrNameLst>
                                      </p:cBhvr>
                                      <p:to>
                                        <p:strVal val="visible"/>
                                      </p:to>
                                    </p:set>
                                    <p:animEffect transition="in" filter="randombar(horizontal)">
                                      <p:cBhvr>
                                        <p:cTn id="18" dur="2500"/>
                                        <p:tgtEl>
                                          <p:spTgt spid="4608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46086"/>
                                        </p:tgtEl>
                                        <p:attrNameLst>
                                          <p:attrName>style.visibility</p:attrName>
                                        </p:attrNameLst>
                                      </p:cBhvr>
                                      <p:to>
                                        <p:strVal val="visible"/>
                                      </p:to>
                                    </p:set>
                                    <p:anim calcmode="lin" valueType="num">
                                      <p:cBhvr additive="base">
                                        <p:cTn id="23" dur="3000" fill="hold"/>
                                        <p:tgtEl>
                                          <p:spTgt spid="46086"/>
                                        </p:tgtEl>
                                        <p:attrNameLst>
                                          <p:attrName>ppt_x</p:attrName>
                                        </p:attrNameLst>
                                      </p:cBhvr>
                                      <p:tavLst>
                                        <p:tav tm="0">
                                          <p:val>
                                            <p:strVal val="1+#ppt_w/2"/>
                                          </p:val>
                                        </p:tav>
                                        <p:tav tm="100000">
                                          <p:val>
                                            <p:strVal val="#ppt_x"/>
                                          </p:val>
                                        </p:tav>
                                      </p:tavLst>
                                    </p:anim>
                                    <p:anim calcmode="lin" valueType="num">
                                      <p:cBhvr additive="base">
                                        <p:cTn id="24" dur="3000" fill="hold"/>
                                        <p:tgtEl>
                                          <p:spTgt spid="4608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4" presetClass="entr" presetSubtype="5" fill="hold" grpId="0" nodeType="clickEffect">
                                  <p:stCondLst>
                                    <p:cond delay="0"/>
                                  </p:stCondLst>
                                  <p:childTnLst>
                                    <p:set>
                                      <p:cBhvr>
                                        <p:cTn id="28" dur="1" fill="hold">
                                          <p:stCondLst>
                                            <p:cond delay="0"/>
                                          </p:stCondLst>
                                        </p:cTn>
                                        <p:tgtEl>
                                          <p:spTgt spid="46087"/>
                                        </p:tgtEl>
                                        <p:attrNameLst>
                                          <p:attrName>style.visibility</p:attrName>
                                        </p:attrNameLst>
                                      </p:cBhvr>
                                      <p:to>
                                        <p:strVal val="visible"/>
                                      </p:to>
                                    </p:set>
                                    <p:animEffect transition="in" filter="randombar(vertical)">
                                      <p:cBhvr>
                                        <p:cTn id="29" dur="3000"/>
                                        <p:tgtEl>
                                          <p:spTgt spid="4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5" grpId="0" animBg="1"/>
      <p:bldP spid="4608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F0BD6C5-641F-4A29-9253-CC8A868DB8DA}" type="slidenum">
              <a:rPr lang="en-US" altLang="zh-CN" sz="2800">
                <a:solidFill>
                  <a:srgbClr val="0000FF"/>
                </a:solidFill>
              </a:rPr>
              <a:pPr eaLnBrk="1" hangingPunct="1"/>
              <a:t>45</a:t>
            </a:fld>
            <a:endParaRPr lang="en-US" altLang="zh-CN" sz="2800">
              <a:solidFill>
                <a:srgbClr val="0000FF"/>
              </a:solidFill>
            </a:endParaRPr>
          </a:p>
        </p:txBody>
      </p:sp>
      <p:sp>
        <p:nvSpPr>
          <p:cNvPr id="47107" name="TextBox 3"/>
          <p:cNvSpPr txBox="1">
            <a:spLocks noChangeArrowheads="1"/>
          </p:cNvSpPr>
          <p:nvPr/>
        </p:nvSpPr>
        <p:spPr bwMode="auto">
          <a:xfrm>
            <a:off x="549392" y="753030"/>
            <a:ext cx="11547358" cy="113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a:t>
            </a:r>
            <a:r>
              <a:rPr lang="en-US" altLang="zh-CN" b="1" dirty="0"/>
              <a:t>3</a:t>
            </a:r>
            <a:r>
              <a:rPr lang="zh-CN" altLang="en-US" b="1" dirty="0"/>
              <a:t>）大过盈配合，用于钢铁件永久结合。这类配合公差等级一般为</a:t>
            </a:r>
            <a:r>
              <a:rPr lang="en-US" altLang="zh-CN" b="1" dirty="0"/>
              <a:t>IT5~IT6</a:t>
            </a:r>
            <a:r>
              <a:rPr lang="zh-CN" altLang="en-US" b="1" dirty="0" smtClean="0"/>
              <a:t>。</a:t>
            </a:r>
            <a:endParaRPr lang="en-US" altLang="zh-CN" b="1" dirty="0" smtClean="0"/>
          </a:p>
          <a:p>
            <a:pPr eaLnBrk="1" hangingPunct="1">
              <a:lnSpc>
                <a:spcPct val="150000"/>
              </a:lnSpc>
            </a:pPr>
            <a:r>
              <a:rPr lang="zh-CN" altLang="en-US" b="1" dirty="0" smtClean="0"/>
              <a:t>                    如</a:t>
            </a:r>
            <a:r>
              <a:rPr lang="zh-CN" altLang="en-US" b="1" dirty="0"/>
              <a:t>图 </a:t>
            </a:r>
            <a:r>
              <a:rPr lang="en-US" altLang="zh-CN" b="1" dirty="0"/>
              <a:t>12</a:t>
            </a:r>
            <a:r>
              <a:rPr lang="zh-CN" altLang="en-US" b="1" dirty="0"/>
              <a:t>所示。</a:t>
            </a:r>
          </a:p>
        </p:txBody>
      </p:sp>
      <p:grpSp>
        <p:nvGrpSpPr>
          <p:cNvPr id="47108" name="组合 7"/>
          <p:cNvGrpSpPr>
            <a:grpSpLocks/>
          </p:cNvGrpSpPr>
          <p:nvPr/>
        </p:nvGrpSpPr>
        <p:grpSpPr bwMode="auto">
          <a:xfrm>
            <a:off x="3942246" y="1502081"/>
            <a:ext cx="5160007" cy="7106656"/>
            <a:chOff x="3638550" y="1261268"/>
            <a:chExt cx="4762501" cy="6593847"/>
          </a:xfrm>
        </p:grpSpPr>
        <p:pic>
          <p:nvPicPr>
            <p:cNvPr id="471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0489" y="1261268"/>
              <a:ext cx="4500562" cy="6593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3638550" y="7197953"/>
              <a:ext cx="1504950" cy="585732"/>
            </a:xfrm>
            <a:prstGeom prst="rect">
              <a:avLst/>
            </a:prstGeom>
            <a:solidFill>
              <a:schemeClr val="bg1">
                <a:lumMod val="95000"/>
              </a:schemeClr>
            </a:solidFill>
          </p:spPr>
          <p:txBody>
            <a:bodyPr>
              <a:spAutoFit/>
            </a:bodyPr>
            <a:lstStyle/>
            <a:p>
              <a:pPr algn="r">
                <a:defRPr/>
              </a:pPr>
              <a:r>
                <a:rPr lang="zh-CN" altLang="en-US" sz="3500" b="1" dirty="0"/>
                <a:t>图</a:t>
              </a:r>
              <a:r>
                <a:rPr lang="en-US" altLang="zh-CN" sz="3500" b="1" dirty="0"/>
                <a:t>12</a:t>
              </a:r>
              <a:endParaRPr lang="zh-CN" altLang="en-US" sz="3500" b="1" dirty="0"/>
            </a:p>
          </p:txBody>
        </p:sp>
      </p:grpSp>
      <p:sp>
        <p:nvSpPr>
          <p:cNvPr id="7" name="椭圆 5"/>
          <p:cNvSpPr>
            <a:spLocks noChangeArrowheads="1"/>
          </p:cNvSpPr>
          <p:nvPr/>
        </p:nvSpPr>
        <p:spPr bwMode="auto">
          <a:xfrm>
            <a:off x="6811209" y="5849220"/>
            <a:ext cx="1919523" cy="985420"/>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sp>
        <p:nvSpPr>
          <p:cNvPr id="8" name="圆角矩形 7">
            <a:hlinkClick r:id="rId3"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wipe(left)">
                                      <p:cBhvr>
                                        <p:cTn id="7" dur="2750"/>
                                        <p:tgtEl>
                                          <p:spTgt spid="471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7108"/>
                                        </p:tgtEl>
                                        <p:attrNameLst>
                                          <p:attrName>style.visibility</p:attrName>
                                        </p:attrNameLst>
                                      </p:cBhvr>
                                      <p:to>
                                        <p:strVal val="visible"/>
                                      </p:to>
                                    </p:set>
                                    <p:anim calcmode="lin" valueType="num">
                                      <p:cBhvr additive="base">
                                        <p:cTn id="12" dur="2750" fill="hold"/>
                                        <p:tgtEl>
                                          <p:spTgt spid="47108"/>
                                        </p:tgtEl>
                                        <p:attrNameLst>
                                          <p:attrName>ppt_x</p:attrName>
                                        </p:attrNameLst>
                                      </p:cBhvr>
                                      <p:tavLst>
                                        <p:tav tm="0">
                                          <p:val>
                                            <p:strVal val="#ppt_x"/>
                                          </p:val>
                                        </p:tav>
                                        <p:tav tm="100000">
                                          <p:val>
                                            <p:strVal val="#ppt_x"/>
                                          </p:val>
                                        </p:tav>
                                      </p:tavLst>
                                    </p:anim>
                                    <p:anim calcmode="lin" valueType="num">
                                      <p:cBhvr additive="base">
                                        <p:cTn id="13" dur="2750" fill="hold"/>
                                        <p:tgtEl>
                                          <p:spTgt spid="4710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4" presetClass="entr" presetSubtype="5"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randombar(vertical)">
                                      <p:cBhvr>
                                        <p:cTn id="18"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12"/>
          </p:nvPr>
        </p:nvSpPr>
        <p:spPr>
          <a:xfrm>
            <a:off x="10221975" y="434543"/>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864C044-D658-4C6C-B283-6B4B684DF180}" type="slidenum">
              <a:rPr lang="en-US" altLang="zh-CN" sz="2800">
                <a:solidFill>
                  <a:srgbClr val="0000FF"/>
                </a:solidFill>
              </a:rPr>
              <a:pPr eaLnBrk="1" hangingPunct="1"/>
              <a:t>46</a:t>
            </a:fld>
            <a:endParaRPr lang="en-US" altLang="zh-CN" sz="2800">
              <a:solidFill>
                <a:srgbClr val="0000FF"/>
              </a:solidFill>
            </a:endParaRPr>
          </a:p>
        </p:txBody>
      </p:sp>
      <p:sp>
        <p:nvSpPr>
          <p:cNvPr id="18434" name="Text Box 2"/>
          <p:cNvSpPr txBox="1">
            <a:spLocks noChangeArrowheads="1"/>
          </p:cNvSpPr>
          <p:nvPr/>
        </p:nvSpPr>
        <p:spPr bwMode="auto">
          <a:xfrm>
            <a:off x="885802" y="419146"/>
            <a:ext cx="9551173"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3000" b="1" dirty="0"/>
              <a:t>3.4.4  </a:t>
            </a:r>
            <a:r>
              <a:rPr lang="zh-CN" altLang="en-US" sz="3000" b="1" dirty="0"/>
              <a:t>线性尺寸的未注公差的选用</a:t>
            </a:r>
            <a:endParaRPr lang="zh-CN" altLang="en-US" sz="3000" dirty="0"/>
          </a:p>
        </p:txBody>
      </p:sp>
      <p:sp>
        <p:nvSpPr>
          <p:cNvPr id="18439" name="Text Box 7"/>
          <p:cNvSpPr txBox="1">
            <a:spLocks noChangeArrowheads="1"/>
          </p:cNvSpPr>
          <p:nvPr/>
        </p:nvSpPr>
        <p:spPr bwMode="auto">
          <a:xfrm>
            <a:off x="1267642" y="6858591"/>
            <a:ext cx="9444533"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2. </a:t>
            </a:r>
            <a:r>
              <a:rPr lang="zh-CN" altLang="en-US" b="1" dirty="0"/>
              <a:t>未注尺寸公差的</a:t>
            </a:r>
            <a:r>
              <a:rPr lang="zh-CN" altLang="en-US" b="1" dirty="0">
                <a:solidFill>
                  <a:srgbClr val="FF0000"/>
                </a:solidFill>
              </a:rPr>
              <a:t>公差等级</a:t>
            </a:r>
            <a:r>
              <a:rPr lang="zh-CN" altLang="en-US" b="1" dirty="0"/>
              <a:t> 和极限偏差</a:t>
            </a:r>
          </a:p>
        </p:txBody>
      </p:sp>
      <p:sp>
        <p:nvSpPr>
          <p:cNvPr id="18449" name="AutoShape 17"/>
          <p:cNvSpPr>
            <a:spLocks/>
          </p:cNvSpPr>
          <p:nvPr/>
        </p:nvSpPr>
        <p:spPr bwMode="auto">
          <a:xfrm>
            <a:off x="7714211" y="7087837"/>
            <a:ext cx="314760" cy="1510635"/>
          </a:xfrm>
          <a:prstGeom prst="leftBrace">
            <a:avLst>
              <a:gd name="adj1" fmla="val 40210"/>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18450" name="Text Box 18"/>
          <p:cNvSpPr txBox="1">
            <a:spLocks noChangeArrowheads="1"/>
          </p:cNvSpPr>
          <p:nvPr/>
        </p:nvSpPr>
        <p:spPr bwMode="auto">
          <a:xfrm>
            <a:off x="7977372" y="6850036"/>
            <a:ext cx="279672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f </a:t>
            </a:r>
            <a:r>
              <a:rPr lang="en-US" altLang="zh-CN" b="1" dirty="0">
                <a:latin typeface="宋体" pitchFamily="2" charset="-122"/>
              </a:rPr>
              <a:t>- </a:t>
            </a:r>
            <a:r>
              <a:rPr lang="zh-CN" altLang="en-US" b="1" dirty="0">
                <a:latin typeface="宋体" pitchFamily="2" charset="-122"/>
              </a:rPr>
              <a:t>精密级</a:t>
            </a:r>
          </a:p>
        </p:txBody>
      </p:sp>
      <p:sp>
        <p:nvSpPr>
          <p:cNvPr id="18451" name="Text Box 19"/>
          <p:cNvSpPr txBox="1">
            <a:spLocks noChangeArrowheads="1"/>
          </p:cNvSpPr>
          <p:nvPr/>
        </p:nvSpPr>
        <p:spPr bwMode="auto">
          <a:xfrm>
            <a:off x="7936092" y="7373541"/>
            <a:ext cx="283800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m </a:t>
            </a:r>
            <a:r>
              <a:rPr lang="en-US" altLang="zh-CN" b="1" dirty="0">
                <a:latin typeface="宋体" pitchFamily="2" charset="-122"/>
              </a:rPr>
              <a:t>- </a:t>
            </a:r>
            <a:r>
              <a:rPr lang="zh-CN" altLang="en-US" b="1" dirty="0">
                <a:latin typeface="宋体" pitchFamily="2" charset="-122"/>
              </a:rPr>
              <a:t>中等级</a:t>
            </a:r>
          </a:p>
        </p:txBody>
      </p:sp>
      <p:sp>
        <p:nvSpPr>
          <p:cNvPr id="18452" name="Text Box 20"/>
          <p:cNvSpPr txBox="1">
            <a:spLocks noChangeArrowheads="1"/>
          </p:cNvSpPr>
          <p:nvPr/>
        </p:nvSpPr>
        <p:spPr bwMode="auto">
          <a:xfrm>
            <a:off x="7936092" y="7826903"/>
            <a:ext cx="283800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c </a:t>
            </a:r>
            <a:r>
              <a:rPr lang="en-US" altLang="zh-CN" b="1" dirty="0">
                <a:latin typeface="宋体" pitchFamily="2" charset="-122"/>
              </a:rPr>
              <a:t>- </a:t>
            </a:r>
            <a:r>
              <a:rPr lang="zh-CN" altLang="en-US" b="1" dirty="0">
                <a:latin typeface="宋体" pitchFamily="2" charset="-122"/>
              </a:rPr>
              <a:t>粗糙级</a:t>
            </a:r>
          </a:p>
        </p:txBody>
      </p:sp>
      <p:sp>
        <p:nvSpPr>
          <p:cNvPr id="18453" name="Text Box 21"/>
          <p:cNvSpPr txBox="1">
            <a:spLocks noChangeArrowheads="1"/>
          </p:cNvSpPr>
          <p:nvPr/>
        </p:nvSpPr>
        <p:spPr bwMode="auto">
          <a:xfrm>
            <a:off x="7936092" y="8297372"/>
            <a:ext cx="283800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t>v </a:t>
            </a:r>
            <a:r>
              <a:rPr lang="en-US" altLang="zh-CN" b="1">
                <a:latin typeface="宋体" pitchFamily="2" charset="-122"/>
              </a:rPr>
              <a:t>- </a:t>
            </a:r>
            <a:r>
              <a:rPr lang="zh-CN" altLang="en-US" b="1">
                <a:latin typeface="宋体" pitchFamily="2" charset="-122"/>
              </a:rPr>
              <a:t>最粗级</a:t>
            </a:r>
          </a:p>
        </p:txBody>
      </p:sp>
      <p:sp>
        <p:nvSpPr>
          <p:cNvPr id="18456" name="Text Box 24"/>
          <p:cNvSpPr txBox="1">
            <a:spLocks noChangeArrowheads="1"/>
          </p:cNvSpPr>
          <p:nvPr/>
        </p:nvSpPr>
        <p:spPr bwMode="auto">
          <a:xfrm>
            <a:off x="710362" y="978577"/>
            <a:ext cx="10868695"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a:t>
            </a:r>
            <a:r>
              <a:rPr lang="zh-CN" altLang="en-US" b="1" dirty="0"/>
              <a:t>线性尺寸的未注公差（一般公差）是指在车间工艺条件下，机床设备一般加工能力可达到的公差。在</a:t>
            </a:r>
            <a:r>
              <a:rPr lang="zh-CN" altLang="en-US" b="1" dirty="0">
                <a:solidFill>
                  <a:srgbClr val="FF0000"/>
                </a:solidFill>
              </a:rPr>
              <a:t>零件图上不单独标注它们的公差</a:t>
            </a:r>
            <a:r>
              <a:rPr lang="zh-CN" altLang="en-US" b="1" dirty="0"/>
              <a:t>。</a:t>
            </a:r>
            <a:endParaRPr lang="zh-CN" altLang="en-US" b="1" dirty="0">
              <a:cs typeface="Times New Roman" pitchFamily="18" charset="0"/>
            </a:endParaRPr>
          </a:p>
        </p:txBody>
      </p:sp>
      <p:sp>
        <p:nvSpPr>
          <p:cNvPr id="18458" name="Text Box 26"/>
          <p:cNvSpPr txBox="1">
            <a:spLocks noChangeArrowheads="1"/>
          </p:cNvSpPr>
          <p:nvPr/>
        </p:nvSpPr>
        <p:spPr bwMode="auto">
          <a:xfrm>
            <a:off x="1092202" y="6282052"/>
            <a:ext cx="10099854"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若在生产中产生纠纷时，可按表 </a:t>
            </a:r>
            <a:r>
              <a:rPr lang="en-US" altLang="zh-CN" b="1" dirty="0"/>
              <a:t>3.16 </a:t>
            </a:r>
            <a:r>
              <a:rPr lang="zh-CN" altLang="en-US" b="1" dirty="0"/>
              <a:t>和 表 </a:t>
            </a:r>
            <a:r>
              <a:rPr lang="en-US" altLang="zh-CN" b="1" dirty="0"/>
              <a:t>3.17</a:t>
            </a:r>
            <a:r>
              <a:rPr lang="zh-CN" altLang="en-US" b="1" dirty="0"/>
              <a:t>要求验收。</a:t>
            </a:r>
          </a:p>
        </p:txBody>
      </p:sp>
      <p:sp>
        <p:nvSpPr>
          <p:cNvPr id="18460" name="Text Box 28"/>
          <p:cNvSpPr txBox="1">
            <a:spLocks noChangeArrowheads="1"/>
          </p:cNvSpPr>
          <p:nvPr/>
        </p:nvSpPr>
        <p:spPr bwMode="auto">
          <a:xfrm>
            <a:off x="669081" y="2005056"/>
            <a:ext cx="10497174"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a:t>
            </a:r>
            <a:r>
              <a:rPr lang="zh-CN" altLang="en-US" b="1" dirty="0"/>
              <a:t>如果被测要素的功能要求比未注公差更小或允许更大的公差时，应在公称尺寸后直接注出极限偏差值。</a:t>
            </a:r>
            <a:endParaRPr lang="zh-CN" altLang="en-US" b="1" dirty="0">
              <a:cs typeface="Times New Roman" pitchFamily="18" charset="0"/>
            </a:endParaRPr>
          </a:p>
        </p:txBody>
      </p:sp>
      <p:sp>
        <p:nvSpPr>
          <p:cNvPr id="18461" name="Text Box 29"/>
          <p:cNvSpPr txBox="1">
            <a:spLocks noChangeArrowheads="1"/>
          </p:cNvSpPr>
          <p:nvPr/>
        </p:nvSpPr>
        <p:spPr bwMode="auto">
          <a:xfrm>
            <a:off x="1164442" y="3040090"/>
            <a:ext cx="7070929"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1. </a:t>
            </a:r>
            <a:r>
              <a:rPr lang="zh-CN" altLang="en-US" b="1" dirty="0"/>
              <a:t>图样上采用未注公差的原因</a:t>
            </a:r>
          </a:p>
        </p:txBody>
      </p:sp>
      <p:sp>
        <p:nvSpPr>
          <p:cNvPr id="18462" name="Text Box 30"/>
          <p:cNvSpPr txBox="1">
            <a:spLocks noChangeArrowheads="1"/>
          </p:cNvSpPr>
          <p:nvPr/>
        </p:nvSpPr>
        <p:spPr bwMode="auto">
          <a:xfrm>
            <a:off x="854842" y="3594388"/>
            <a:ext cx="11302135"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a:t>
            </a:r>
            <a:r>
              <a:rPr lang="en-US" altLang="zh-CN" b="1"/>
              <a:t>1</a:t>
            </a:r>
            <a:r>
              <a:rPr lang="zh-CN" altLang="en-US" b="1"/>
              <a:t>） 简化制图，使图样清晰易读。</a:t>
            </a:r>
          </a:p>
        </p:txBody>
      </p:sp>
      <p:sp>
        <p:nvSpPr>
          <p:cNvPr id="18463" name="Text Box 31"/>
          <p:cNvSpPr txBox="1">
            <a:spLocks noChangeArrowheads="1"/>
          </p:cNvSpPr>
          <p:nvPr/>
        </p:nvSpPr>
        <p:spPr bwMode="auto">
          <a:xfrm>
            <a:off x="854842" y="4087098"/>
            <a:ext cx="11302135"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a:t>
            </a:r>
            <a:r>
              <a:rPr lang="en-US" altLang="zh-CN" b="1" dirty="0"/>
              <a:t>2</a:t>
            </a:r>
            <a:r>
              <a:rPr lang="zh-CN" altLang="en-US" b="1" dirty="0"/>
              <a:t>）节省图样设计时间。</a:t>
            </a:r>
          </a:p>
        </p:txBody>
      </p:sp>
      <p:sp>
        <p:nvSpPr>
          <p:cNvPr id="18464" name="Text Box 32"/>
          <p:cNvSpPr txBox="1">
            <a:spLocks noChangeArrowheads="1"/>
          </p:cNvSpPr>
          <p:nvPr/>
        </p:nvSpPr>
        <p:spPr bwMode="auto">
          <a:xfrm>
            <a:off x="854842" y="4620867"/>
            <a:ext cx="11302135"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a:t>
            </a:r>
            <a:r>
              <a:rPr lang="en-US" altLang="zh-CN" b="1" dirty="0"/>
              <a:t>3</a:t>
            </a:r>
            <a:r>
              <a:rPr lang="zh-CN" altLang="en-US" b="1" dirty="0"/>
              <a:t>）可简化对未注要素的检验要求而有助于质量管理。</a:t>
            </a:r>
          </a:p>
        </p:txBody>
      </p:sp>
      <p:sp>
        <p:nvSpPr>
          <p:cNvPr id="18465" name="Text Box 33"/>
          <p:cNvSpPr txBox="1">
            <a:spLocks noChangeArrowheads="1"/>
          </p:cNvSpPr>
          <p:nvPr/>
        </p:nvSpPr>
        <p:spPr bwMode="auto">
          <a:xfrm>
            <a:off x="854842" y="5154636"/>
            <a:ext cx="11302135"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a:t>
            </a:r>
            <a:r>
              <a:rPr lang="en-US" altLang="zh-CN" b="1" dirty="0"/>
              <a:t>4</a:t>
            </a:r>
            <a:r>
              <a:rPr lang="zh-CN" altLang="en-US" b="1" dirty="0"/>
              <a:t>）突出图样上注出公差的尺寸。</a:t>
            </a:r>
          </a:p>
        </p:txBody>
      </p:sp>
      <p:sp>
        <p:nvSpPr>
          <p:cNvPr id="18466" name="Text Box 34"/>
          <p:cNvSpPr txBox="1">
            <a:spLocks noChangeArrowheads="1"/>
          </p:cNvSpPr>
          <p:nvPr/>
        </p:nvSpPr>
        <p:spPr bwMode="auto">
          <a:xfrm>
            <a:off x="813562" y="5688405"/>
            <a:ext cx="11983256"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a:t>
            </a:r>
            <a:r>
              <a:rPr lang="en-US" altLang="zh-CN" b="1" dirty="0"/>
              <a:t>5</a:t>
            </a:r>
            <a:r>
              <a:rPr lang="zh-CN" altLang="en-US" b="1" dirty="0"/>
              <a:t>）由于明确了图样上尺寸的未注公差要求，便于供需双方不必要的争议。</a:t>
            </a:r>
          </a:p>
        </p:txBody>
      </p:sp>
      <p:sp>
        <p:nvSpPr>
          <p:cNvPr id="18467" name="Text Box 35"/>
          <p:cNvSpPr txBox="1">
            <a:spLocks noChangeArrowheads="1"/>
          </p:cNvSpPr>
          <p:nvPr/>
        </p:nvSpPr>
        <p:spPr bwMode="auto">
          <a:xfrm>
            <a:off x="1226362" y="7453949"/>
            <a:ext cx="5502287"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(1) </a:t>
            </a:r>
            <a:r>
              <a:rPr lang="zh-CN" altLang="en-US" b="1" dirty="0"/>
              <a:t>未注尺寸公差的</a:t>
            </a:r>
            <a:r>
              <a:rPr lang="zh-CN" altLang="en-US" b="1" dirty="0">
                <a:solidFill>
                  <a:srgbClr val="FF0000"/>
                </a:solidFill>
              </a:rPr>
              <a:t>公差等级</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left)">
                                      <p:cBhvr>
                                        <p:cTn id="7" dur="300"/>
                                        <p:tgtEl>
                                          <p:spTgt spid="184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56"/>
                                        </p:tgtEl>
                                        <p:attrNameLst>
                                          <p:attrName>style.visibility</p:attrName>
                                        </p:attrNameLst>
                                      </p:cBhvr>
                                      <p:to>
                                        <p:strVal val="visible"/>
                                      </p:to>
                                    </p:set>
                                    <p:animEffect transition="in" filter="wipe(left)">
                                      <p:cBhvr>
                                        <p:cTn id="12" dur="300"/>
                                        <p:tgtEl>
                                          <p:spTgt spid="184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8460"/>
                                        </p:tgtEl>
                                        <p:attrNameLst>
                                          <p:attrName>style.visibility</p:attrName>
                                        </p:attrNameLst>
                                      </p:cBhvr>
                                      <p:to>
                                        <p:strVal val="visible"/>
                                      </p:to>
                                    </p:set>
                                    <p:animEffect transition="in" filter="wipe(left)">
                                      <p:cBhvr>
                                        <p:cTn id="17" dur="300"/>
                                        <p:tgtEl>
                                          <p:spTgt spid="184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8461">
                                            <p:txEl>
                                              <p:pRg st="0" end="0"/>
                                            </p:txEl>
                                          </p:spTgt>
                                        </p:tgtEl>
                                        <p:attrNameLst>
                                          <p:attrName>style.visibility</p:attrName>
                                        </p:attrNameLst>
                                      </p:cBhvr>
                                      <p:to>
                                        <p:strVal val="visible"/>
                                      </p:to>
                                    </p:set>
                                    <p:animEffect transition="in" filter="wipe(left)">
                                      <p:cBhvr>
                                        <p:cTn id="22" dur="300"/>
                                        <p:tgtEl>
                                          <p:spTgt spid="1846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8462">
                                            <p:txEl>
                                              <p:pRg st="0" end="0"/>
                                            </p:txEl>
                                          </p:spTgt>
                                        </p:tgtEl>
                                        <p:attrNameLst>
                                          <p:attrName>style.visibility</p:attrName>
                                        </p:attrNameLst>
                                      </p:cBhvr>
                                      <p:to>
                                        <p:strVal val="visible"/>
                                      </p:to>
                                    </p:set>
                                    <p:animEffect transition="in" filter="wipe(left)">
                                      <p:cBhvr>
                                        <p:cTn id="27" dur="300"/>
                                        <p:tgtEl>
                                          <p:spTgt spid="18462">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8463">
                                            <p:txEl>
                                              <p:pRg st="0" end="0"/>
                                            </p:txEl>
                                          </p:spTgt>
                                        </p:tgtEl>
                                        <p:attrNameLst>
                                          <p:attrName>style.visibility</p:attrName>
                                        </p:attrNameLst>
                                      </p:cBhvr>
                                      <p:to>
                                        <p:strVal val="visible"/>
                                      </p:to>
                                    </p:set>
                                    <p:animEffect transition="in" filter="wipe(left)">
                                      <p:cBhvr>
                                        <p:cTn id="32" dur="300"/>
                                        <p:tgtEl>
                                          <p:spTgt spid="18463">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8464">
                                            <p:txEl>
                                              <p:pRg st="0" end="0"/>
                                            </p:txEl>
                                          </p:spTgt>
                                        </p:tgtEl>
                                        <p:attrNameLst>
                                          <p:attrName>style.visibility</p:attrName>
                                        </p:attrNameLst>
                                      </p:cBhvr>
                                      <p:to>
                                        <p:strVal val="visible"/>
                                      </p:to>
                                    </p:set>
                                    <p:animEffect transition="in" filter="wipe(left)">
                                      <p:cBhvr>
                                        <p:cTn id="37" dur="300"/>
                                        <p:tgtEl>
                                          <p:spTgt spid="18464">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8465">
                                            <p:txEl>
                                              <p:pRg st="0" end="0"/>
                                            </p:txEl>
                                          </p:spTgt>
                                        </p:tgtEl>
                                        <p:attrNameLst>
                                          <p:attrName>style.visibility</p:attrName>
                                        </p:attrNameLst>
                                      </p:cBhvr>
                                      <p:to>
                                        <p:strVal val="visible"/>
                                      </p:to>
                                    </p:set>
                                    <p:animEffect transition="in" filter="wipe(left)">
                                      <p:cBhvr>
                                        <p:cTn id="42" dur="300"/>
                                        <p:tgtEl>
                                          <p:spTgt spid="18465">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8466">
                                            <p:txEl>
                                              <p:pRg st="0" end="0"/>
                                            </p:txEl>
                                          </p:spTgt>
                                        </p:tgtEl>
                                        <p:attrNameLst>
                                          <p:attrName>style.visibility</p:attrName>
                                        </p:attrNameLst>
                                      </p:cBhvr>
                                      <p:to>
                                        <p:strVal val="visible"/>
                                      </p:to>
                                    </p:set>
                                    <p:animEffect transition="in" filter="wipe(left)">
                                      <p:cBhvr>
                                        <p:cTn id="47" dur="300"/>
                                        <p:tgtEl>
                                          <p:spTgt spid="18466">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8458"/>
                                        </p:tgtEl>
                                        <p:attrNameLst>
                                          <p:attrName>style.visibility</p:attrName>
                                        </p:attrNameLst>
                                      </p:cBhvr>
                                      <p:to>
                                        <p:strVal val="visible"/>
                                      </p:to>
                                    </p:set>
                                    <p:animEffect transition="in" filter="wipe(left)">
                                      <p:cBhvr>
                                        <p:cTn id="52" dur="300"/>
                                        <p:tgtEl>
                                          <p:spTgt spid="1845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8439">
                                            <p:txEl>
                                              <p:pRg st="0" end="0"/>
                                            </p:txEl>
                                          </p:spTgt>
                                        </p:tgtEl>
                                        <p:attrNameLst>
                                          <p:attrName>style.visibility</p:attrName>
                                        </p:attrNameLst>
                                      </p:cBhvr>
                                      <p:to>
                                        <p:strVal val="visible"/>
                                      </p:to>
                                    </p:set>
                                    <p:animEffect transition="in" filter="wipe(left)">
                                      <p:cBhvr>
                                        <p:cTn id="57" dur="300"/>
                                        <p:tgtEl>
                                          <p:spTgt spid="18439">
                                            <p:txEl>
                                              <p:pRg st="0" end="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8467">
                                            <p:txEl>
                                              <p:pRg st="0" end="0"/>
                                            </p:txEl>
                                          </p:spTgt>
                                        </p:tgtEl>
                                        <p:attrNameLst>
                                          <p:attrName>style.visibility</p:attrName>
                                        </p:attrNameLst>
                                      </p:cBhvr>
                                      <p:to>
                                        <p:strVal val="visible"/>
                                      </p:to>
                                    </p:set>
                                    <p:animEffect transition="in" filter="wipe(left)">
                                      <p:cBhvr>
                                        <p:cTn id="62" dur="300"/>
                                        <p:tgtEl>
                                          <p:spTgt spid="18467">
                                            <p:txEl>
                                              <p:pRg st="0" end="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449"/>
                                        </p:tgtEl>
                                        <p:attrNameLst>
                                          <p:attrName>style.visibility</p:attrName>
                                        </p:attrNameLst>
                                      </p:cBhvr>
                                      <p:to>
                                        <p:strVal val="visible"/>
                                      </p:to>
                                    </p:set>
                                    <p:animEffect transition="in" filter="wipe(left)">
                                      <p:cBhvr>
                                        <p:cTn id="67" dur="500"/>
                                        <p:tgtEl>
                                          <p:spTgt spid="1844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18450"/>
                                        </p:tgtEl>
                                        <p:attrNameLst>
                                          <p:attrName>style.visibility</p:attrName>
                                        </p:attrNameLst>
                                      </p:cBhvr>
                                      <p:to>
                                        <p:strVal val="visible"/>
                                      </p:to>
                                    </p:set>
                                    <p:animEffect transition="in" filter="wipe(left)">
                                      <p:cBhvr>
                                        <p:cTn id="72" dur="300"/>
                                        <p:tgtEl>
                                          <p:spTgt spid="1845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iterate type="wd">
                                    <p:tmPct val="100000"/>
                                  </p:iterate>
                                  <p:childTnLst>
                                    <p:set>
                                      <p:cBhvr>
                                        <p:cTn id="76" dur="1" fill="hold">
                                          <p:stCondLst>
                                            <p:cond delay="0"/>
                                          </p:stCondLst>
                                        </p:cTn>
                                        <p:tgtEl>
                                          <p:spTgt spid="18451"/>
                                        </p:tgtEl>
                                        <p:attrNameLst>
                                          <p:attrName>style.visibility</p:attrName>
                                        </p:attrNameLst>
                                      </p:cBhvr>
                                      <p:to>
                                        <p:strVal val="visible"/>
                                      </p:to>
                                    </p:set>
                                    <p:animEffect transition="in" filter="wipe(left)">
                                      <p:cBhvr>
                                        <p:cTn id="77" dur="300"/>
                                        <p:tgtEl>
                                          <p:spTgt spid="18451"/>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18452"/>
                                        </p:tgtEl>
                                        <p:attrNameLst>
                                          <p:attrName>style.visibility</p:attrName>
                                        </p:attrNameLst>
                                      </p:cBhvr>
                                      <p:to>
                                        <p:strVal val="visible"/>
                                      </p:to>
                                    </p:set>
                                    <p:animEffect transition="in" filter="wipe(left)">
                                      <p:cBhvr>
                                        <p:cTn id="82" dur="300"/>
                                        <p:tgtEl>
                                          <p:spTgt spid="18452"/>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iterate type="wd">
                                    <p:tmPct val="100000"/>
                                  </p:iterate>
                                  <p:childTnLst>
                                    <p:set>
                                      <p:cBhvr>
                                        <p:cTn id="86" dur="1" fill="hold">
                                          <p:stCondLst>
                                            <p:cond delay="0"/>
                                          </p:stCondLst>
                                        </p:cTn>
                                        <p:tgtEl>
                                          <p:spTgt spid="18453"/>
                                        </p:tgtEl>
                                        <p:attrNameLst>
                                          <p:attrName>style.visibility</p:attrName>
                                        </p:attrNameLst>
                                      </p:cBhvr>
                                      <p:to>
                                        <p:strVal val="visible"/>
                                      </p:to>
                                    </p:set>
                                    <p:animEffect transition="in" filter="wipe(left)">
                                      <p:cBhvr>
                                        <p:cTn id="87" dur="3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autoUpdateAnimBg="0"/>
      <p:bldP spid="18439" grpId="0" build="p" autoUpdateAnimBg="0"/>
      <p:bldP spid="18449" grpId="0" animBg="1"/>
      <p:bldP spid="18450" grpId="0" autoUpdateAnimBg="0"/>
      <p:bldP spid="18451" grpId="0" autoUpdateAnimBg="0"/>
      <p:bldP spid="18452" grpId="0" autoUpdateAnimBg="0"/>
      <p:bldP spid="18453" grpId="0" autoUpdateAnimBg="0"/>
      <p:bldP spid="18456" grpId="0" autoUpdateAnimBg="0"/>
      <p:bldP spid="18458" grpId="0" autoUpdateAnimBg="0"/>
      <p:bldP spid="18460" grpId="0" autoUpdateAnimBg="0"/>
      <p:bldP spid="18461" grpId="0" build="p" autoUpdateAnimBg="0"/>
      <p:bldP spid="18462" grpId="0" build="p" autoUpdateAnimBg="0"/>
      <p:bldP spid="18463" grpId="0" build="p" autoUpdateAnimBg="0"/>
      <p:bldP spid="18464" grpId="0" build="p" autoUpdateAnimBg="0"/>
      <p:bldP spid="18465" grpId="0" build="p" autoUpdateAnimBg="0"/>
      <p:bldP spid="18466" grpId="0" build="p" autoUpdateAnimBg="0"/>
      <p:bldP spid="18467" grpId="0" build="p"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842B6F9-8495-42C0-AD2D-1595BC50BCC4}" type="slidenum">
              <a:rPr lang="en-US" altLang="zh-CN" sz="2800">
                <a:solidFill>
                  <a:srgbClr val="0000FF"/>
                </a:solidFill>
              </a:rPr>
              <a:pPr eaLnBrk="1" hangingPunct="1"/>
              <a:t>47</a:t>
            </a:fld>
            <a:endParaRPr lang="en-US" altLang="zh-CN" sz="2800">
              <a:solidFill>
                <a:srgbClr val="0000FF"/>
              </a:solidFill>
            </a:endParaRPr>
          </a:p>
        </p:txBody>
      </p:sp>
      <p:sp>
        <p:nvSpPr>
          <p:cNvPr id="54276" name="Text Box 4"/>
          <p:cNvSpPr txBox="1">
            <a:spLocks noChangeArrowheads="1"/>
          </p:cNvSpPr>
          <p:nvPr/>
        </p:nvSpPr>
        <p:spPr bwMode="auto">
          <a:xfrm>
            <a:off x="695363" y="626292"/>
            <a:ext cx="786557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(2) </a:t>
            </a:r>
            <a:r>
              <a:rPr lang="zh-CN" altLang="en-US" b="1" dirty="0"/>
              <a:t>未注尺寸公差数值  </a:t>
            </a:r>
            <a:r>
              <a:rPr lang="en-US" altLang="zh-CN" b="1" dirty="0"/>
              <a:t>(</a:t>
            </a:r>
            <a:r>
              <a:rPr lang="zh-CN" altLang="en-US" b="1" dirty="0"/>
              <a:t>表 </a:t>
            </a:r>
            <a:r>
              <a:rPr lang="en-US" altLang="zh-CN" b="1" dirty="0"/>
              <a:t>3.16 </a:t>
            </a:r>
            <a:r>
              <a:rPr lang="zh-CN" altLang="en-US" b="1" dirty="0"/>
              <a:t>和 表 </a:t>
            </a:r>
            <a:r>
              <a:rPr lang="en-US" altLang="zh-CN" b="1" dirty="0"/>
              <a:t>3.17 )</a:t>
            </a:r>
          </a:p>
        </p:txBody>
      </p:sp>
      <p:sp>
        <p:nvSpPr>
          <p:cNvPr id="54282" name="Text Box 10"/>
          <p:cNvSpPr txBox="1">
            <a:spLocks noChangeArrowheads="1"/>
          </p:cNvSpPr>
          <p:nvPr/>
        </p:nvSpPr>
        <p:spPr bwMode="auto">
          <a:xfrm>
            <a:off x="1139124" y="1190855"/>
            <a:ext cx="742181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其尺寸的极限偏差取值，一律取</a:t>
            </a:r>
            <a:r>
              <a:rPr lang="zh-CN" altLang="en-US" b="1" dirty="0">
                <a:solidFill>
                  <a:srgbClr val="FF0000"/>
                </a:solidFill>
              </a:rPr>
              <a:t>对称分布</a:t>
            </a:r>
            <a:r>
              <a:rPr lang="zh-CN" altLang="en-US" b="1" dirty="0"/>
              <a:t>。</a:t>
            </a:r>
          </a:p>
        </p:txBody>
      </p:sp>
      <p:grpSp>
        <p:nvGrpSpPr>
          <p:cNvPr id="54289" name="Group 17"/>
          <p:cNvGrpSpPr>
            <a:grpSpLocks/>
          </p:cNvGrpSpPr>
          <p:nvPr/>
        </p:nvGrpSpPr>
        <p:grpSpPr bwMode="auto">
          <a:xfrm>
            <a:off x="985562" y="1661879"/>
            <a:ext cx="10973615" cy="3939969"/>
            <a:chOff x="501" y="1106"/>
            <a:chExt cx="6380" cy="2303"/>
          </a:xfrm>
        </p:grpSpPr>
        <p:pic>
          <p:nvPicPr>
            <p:cNvPr id="4916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 y="1183"/>
              <a:ext cx="6380" cy="2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4" name="Text Box 16"/>
            <p:cNvSpPr txBox="1">
              <a:spLocks noChangeArrowheads="1"/>
            </p:cNvSpPr>
            <p:nvPr/>
          </p:nvSpPr>
          <p:spPr bwMode="auto">
            <a:xfrm>
              <a:off x="1778" y="1106"/>
              <a:ext cx="1280"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3.16</a:t>
              </a:r>
            </a:p>
          </p:txBody>
        </p:sp>
      </p:grpSp>
      <p:grpSp>
        <p:nvGrpSpPr>
          <p:cNvPr id="54292" name="Group 20"/>
          <p:cNvGrpSpPr>
            <a:grpSpLocks/>
          </p:cNvGrpSpPr>
          <p:nvPr/>
        </p:nvGrpSpPr>
        <p:grpSpPr bwMode="auto">
          <a:xfrm>
            <a:off x="928802" y="5443761"/>
            <a:ext cx="11279776" cy="3418175"/>
            <a:chOff x="612" y="3278"/>
            <a:chExt cx="6558" cy="1998"/>
          </a:xfrm>
        </p:grpSpPr>
        <p:pic>
          <p:nvPicPr>
            <p:cNvPr id="4915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 y="3320"/>
              <a:ext cx="3803"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6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 y="3543"/>
              <a:ext cx="6123" cy="1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1" name="Text Box 15"/>
            <p:cNvSpPr txBox="1">
              <a:spLocks noChangeArrowheads="1"/>
            </p:cNvSpPr>
            <p:nvPr/>
          </p:nvSpPr>
          <p:spPr bwMode="auto">
            <a:xfrm>
              <a:off x="662" y="3278"/>
              <a:ext cx="1280"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3.17</a:t>
              </a:r>
            </a:p>
          </p:txBody>
        </p:sp>
        <p:sp>
          <p:nvSpPr>
            <p:cNvPr id="49162" name="Text Box 19"/>
            <p:cNvSpPr txBox="1">
              <a:spLocks noChangeArrowheads="1"/>
            </p:cNvSpPr>
            <p:nvPr/>
          </p:nvSpPr>
          <p:spPr bwMode="auto">
            <a:xfrm>
              <a:off x="5066" y="3300"/>
              <a:ext cx="21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900" b="1"/>
                <a:t>（摘自</a:t>
              </a:r>
              <a:r>
                <a:rPr lang="en-US" altLang="zh-CN" sz="1900" b="1"/>
                <a:t>GB/T1804—2000</a:t>
              </a:r>
              <a:r>
                <a:rPr lang="zh-CN" altLang="en-US" sz="1900" b="1"/>
                <a:t>）</a:t>
              </a:r>
              <a:r>
                <a:rPr lang="en-US" altLang="zh-CN" sz="1900" b="1"/>
                <a:t>mm</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276"/>
                                        </p:tgtEl>
                                        <p:attrNameLst>
                                          <p:attrName>style.visibility</p:attrName>
                                        </p:attrNameLst>
                                      </p:cBhvr>
                                      <p:to>
                                        <p:strVal val="visible"/>
                                      </p:to>
                                    </p:set>
                                    <p:animEffect transition="in" filter="wipe(left)">
                                      <p:cBhvr>
                                        <p:cTn id="7" dur="3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4289"/>
                                        </p:tgtEl>
                                        <p:attrNameLst>
                                          <p:attrName>style.visibility</p:attrName>
                                        </p:attrNameLst>
                                      </p:cBhvr>
                                      <p:to>
                                        <p:strVal val="visible"/>
                                      </p:to>
                                    </p:set>
                                    <p:anim calcmode="lin" valueType="num">
                                      <p:cBhvr additive="base">
                                        <p:cTn id="12" dur="500" fill="hold"/>
                                        <p:tgtEl>
                                          <p:spTgt spid="54289"/>
                                        </p:tgtEl>
                                        <p:attrNameLst>
                                          <p:attrName>ppt_x</p:attrName>
                                        </p:attrNameLst>
                                      </p:cBhvr>
                                      <p:tavLst>
                                        <p:tav tm="0">
                                          <p:val>
                                            <p:strVal val="0-#ppt_w/2"/>
                                          </p:val>
                                        </p:tav>
                                        <p:tav tm="100000">
                                          <p:val>
                                            <p:strVal val="#ppt_x"/>
                                          </p:val>
                                        </p:tav>
                                      </p:tavLst>
                                    </p:anim>
                                    <p:anim calcmode="lin" valueType="num">
                                      <p:cBhvr additive="base">
                                        <p:cTn id="13" dur="500" fill="hold"/>
                                        <p:tgtEl>
                                          <p:spTgt spid="5428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54292"/>
                                        </p:tgtEl>
                                        <p:attrNameLst>
                                          <p:attrName>style.visibility</p:attrName>
                                        </p:attrNameLst>
                                      </p:cBhvr>
                                      <p:to>
                                        <p:strVal val="visible"/>
                                      </p:to>
                                    </p:set>
                                    <p:anim calcmode="lin" valueType="num">
                                      <p:cBhvr additive="base">
                                        <p:cTn id="18" dur="2000" fill="hold"/>
                                        <p:tgtEl>
                                          <p:spTgt spid="54292"/>
                                        </p:tgtEl>
                                        <p:attrNameLst>
                                          <p:attrName>ppt_x</p:attrName>
                                        </p:attrNameLst>
                                      </p:cBhvr>
                                      <p:tavLst>
                                        <p:tav tm="0">
                                          <p:val>
                                            <p:strVal val="#ppt_x"/>
                                          </p:val>
                                        </p:tav>
                                        <p:tav tm="100000">
                                          <p:val>
                                            <p:strVal val="#ppt_x"/>
                                          </p:val>
                                        </p:tav>
                                      </p:tavLst>
                                    </p:anim>
                                    <p:anim calcmode="lin" valueType="num">
                                      <p:cBhvr additive="base">
                                        <p:cTn id="19" dur="2000" fill="hold"/>
                                        <p:tgtEl>
                                          <p:spTgt spid="5429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54282"/>
                                        </p:tgtEl>
                                        <p:attrNameLst>
                                          <p:attrName>style.visibility</p:attrName>
                                        </p:attrNameLst>
                                      </p:cBhvr>
                                      <p:to>
                                        <p:strVal val="visible"/>
                                      </p:to>
                                    </p:set>
                                    <p:animEffect transition="in" filter="wipe(left)">
                                      <p:cBhvr>
                                        <p:cTn id="24" dur="300"/>
                                        <p:tgtEl>
                                          <p:spTgt spid="54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P spid="54282"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CEE84E44-E4D7-48AF-902E-32D647496EDC}" type="slidenum">
              <a:rPr lang="en-US" altLang="zh-CN" sz="2800">
                <a:solidFill>
                  <a:srgbClr val="0000FF"/>
                </a:solidFill>
              </a:rPr>
              <a:pPr eaLnBrk="1" hangingPunct="1"/>
              <a:t>48</a:t>
            </a:fld>
            <a:endParaRPr lang="en-US" altLang="zh-CN" sz="2800">
              <a:solidFill>
                <a:srgbClr val="0000FF"/>
              </a:solidFill>
            </a:endParaRPr>
          </a:p>
        </p:txBody>
      </p:sp>
      <p:sp>
        <p:nvSpPr>
          <p:cNvPr id="19458" name="Text Box 2"/>
          <p:cNvSpPr txBox="1">
            <a:spLocks noChangeArrowheads="1"/>
          </p:cNvSpPr>
          <p:nvPr/>
        </p:nvSpPr>
        <p:spPr bwMode="auto">
          <a:xfrm>
            <a:off x="620921" y="1735397"/>
            <a:ext cx="11155475" cy="682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dirty="0">
                <a:latin typeface="宋体" pitchFamily="2" charset="-122"/>
              </a:rPr>
              <a:t>     </a:t>
            </a:r>
            <a:r>
              <a:rPr lang="zh-CN" altLang="en-US" sz="3000" b="1" dirty="0">
                <a:latin typeface="宋体" pitchFamily="2" charset="-122"/>
              </a:rPr>
              <a:t>在图样标题栏附近或技术要求中</a:t>
            </a:r>
            <a:r>
              <a:rPr lang="zh-CN" altLang="en-US" sz="3000" b="1" dirty="0">
                <a:solidFill>
                  <a:srgbClr val="FF0000"/>
                </a:solidFill>
                <a:latin typeface="宋体" pitchFamily="2" charset="-122"/>
              </a:rPr>
              <a:t>注出标准</a:t>
            </a:r>
            <a:r>
              <a:rPr lang="zh-CN" altLang="en-US" sz="3000" b="1" dirty="0" smtClean="0">
                <a:solidFill>
                  <a:srgbClr val="FF0000"/>
                </a:solidFill>
                <a:latin typeface="宋体" pitchFamily="2" charset="-122"/>
              </a:rPr>
              <a:t>号和</a:t>
            </a:r>
            <a:r>
              <a:rPr lang="zh-CN" altLang="en-US" sz="3000" b="1" dirty="0">
                <a:solidFill>
                  <a:srgbClr val="FF0000"/>
                </a:solidFill>
                <a:latin typeface="宋体" pitchFamily="2" charset="-122"/>
              </a:rPr>
              <a:t>公差等级 。</a:t>
            </a:r>
          </a:p>
        </p:txBody>
      </p:sp>
      <p:sp>
        <p:nvSpPr>
          <p:cNvPr id="19464" name="Text Box 8"/>
          <p:cNvSpPr txBox="1">
            <a:spLocks noChangeArrowheads="1"/>
          </p:cNvSpPr>
          <p:nvPr/>
        </p:nvSpPr>
        <p:spPr bwMode="auto">
          <a:xfrm>
            <a:off x="1336443" y="1169124"/>
            <a:ext cx="8859732"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3.</a:t>
            </a:r>
            <a:r>
              <a:rPr lang="zh-CN" altLang="en-US" sz="3000" b="1" dirty="0"/>
              <a:t>未注尺寸公差</a:t>
            </a:r>
            <a:r>
              <a:rPr lang="zh-CN" altLang="en-US" sz="3000" b="1" dirty="0">
                <a:latin typeface="宋体" pitchFamily="2" charset="-122"/>
              </a:rPr>
              <a:t>图样标注（如图</a:t>
            </a:r>
            <a:r>
              <a:rPr lang="en-US" altLang="zh-CN" sz="3000" b="1" dirty="0">
                <a:latin typeface="宋体" pitchFamily="2" charset="-122"/>
              </a:rPr>
              <a:t>3.22</a:t>
            </a:r>
            <a:r>
              <a:rPr lang="zh-CN" altLang="en-US" sz="3000" b="1" dirty="0">
                <a:latin typeface="宋体" pitchFamily="2" charset="-122"/>
              </a:rPr>
              <a:t>所示）</a:t>
            </a:r>
          </a:p>
        </p:txBody>
      </p:sp>
      <mc:AlternateContent xmlns:mc="http://schemas.openxmlformats.org/markup-compatibility/2006">
        <mc:Choice xmlns:a14="http://schemas.microsoft.com/office/drawing/2010/main" Requires="a14">
          <p:sp>
            <p:nvSpPr>
              <p:cNvPr id="19465" name="Text Box 9"/>
              <p:cNvSpPr txBox="1">
                <a:spLocks noChangeArrowheads="1"/>
              </p:cNvSpPr>
              <p:nvPr/>
            </p:nvSpPr>
            <p:spPr bwMode="auto">
              <a:xfrm>
                <a:off x="758391" y="4009833"/>
                <a:ext cx="5285568" cy="123177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dirty="0"/>
                  <a:t>          </a:t>
                </a:r>
                <a:r>
                  <a:rPr lang="zh-CN" altLang="en-US" sz="3000" b="1" dirty="0"/>
                  <a:t>例如图中</a:t>
                </a:r>
                <a:r>
                  <a:rPr lang="en-US" altLang="zh-CN" sz="3000" b="1" i="1" dirty="0">
                    <a:cs typeface="Times New Roman" pitchFamily="18" charset="0"/>
                  </a:rPr>
                  <a:t>Φ</a:t>
                </a:r>
                <a:r>
                  <a:rPr lang="en-US" altLang="zh-CN" sz="3000" b="1" dirty="0">
                    <a:cs typeface="Times New Roman" pitchFamily="18" charset="0"/>
                  </a:rPr>
                  <a:t>225</a:t>
                </a:r>
                <a:r>
                  <a:rPr lang="zh-CN" altLang="en-US" sz="3000" b="1" dirty="0"/>
                  <a:t>加工后，按表</a:t>
                </a:r>
                <a:r>
                  <a:rPr lang="en-US" altLang="zh-CN" sz="3000" b="1" dirty="0"/>
                  <a:t>3.16</a:t>
                </a:r>
                <a:r>
                  <a:rPr lang="zh-CN" altLang="en-US" sz="3000" b="1" dirty="0"/>
                  <a:t>查得   </a:t>
                </a:r>
                <a14:m>
                  <m:oMath xmlns:m="http://schemas.openxmlformats.org/officeDocument/2006/math">
                    <m:r>
                      <a:rPr lang="en-US" altLang="zh-CN" sz="3000" b="1" i="1" dirty="0">
                        <a:solidFill>
                          <a:srgbClr val="FF0000"/>
                        </a:solidFill>
                        <a:latin typeface="Cambria Math"/>
                        <a:ea typeface="Cambria Math"/>
                        <a:cs typeface="Times New Roman" pitchFamily="18" charset="0"/>
                      </a:rPr>
                      <m:t>∅</m:t>
                    </m:r>
                  </m:oMath>
                </a14:m>
                <a:r>
                  <a:rPr lang="en-US" altLang="zh-CN" sz="3000" b="1" dirty="0">
                    <a:solidFill>
                      <a:srgbClr val="FF0000"/>
                    </a:solidFill>
                    <a:cs typeface="Times New Roman" pitchFamily="18" charset="0"/>
                  </a:rPr>
                  <a:t>225±0.2</a:t>
                </a:r>
                <a:r>
                  <a:rPr lang="zh-CN" altLang="en-US" sz="3000" b="1" dirty="0"/>
                  <a:t>。</a:t>
                </a:r>
              </a:p>
            </p:txBody>
          </p:sp>
        </mc:Choice>
        <mc:Fallback>
          <p:sp>
            <p:nvSpPr>
              <p:cNvPr id="19465" name="Text Box 9"/>
              <p:cNvSpPr txBox="1">
                <a:spLocks noRot="1" noChangeAspect="1" noMove="1" noResize="1" noEditPoints="1" noAdjustHandles="1" noChangeArrowheads="1" noChangeShapeType="1" noTextEdit="1"/>
              </p:cNvSpPr>
              <p:nvPr/>
            </p:nvSpPr>
            <p:spPr bwMode="auto">
              <a:xfrm>
                <a:off x="758391" y="4009833"/>
                <a:ext cx="5285568" cy="1231775"/>
              </a:xfrm>
              <a:prstGeom prst="rect">
                <a:avLst/>
              </a:prstGeom>
              <a:blipFill rotWithShape="1">
                <a:blip r:embed="rId2"/>
                <a:stretch>
                  <a:fillRect l="-1961" t="-2970" b="-990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9468" name="Text Box 12"/>
          <p:cNvSpPr txBox="1">
            <a:spLocks noChangeArrowheads="1"/>
          </p:cNvSpPr>
          <p:nvPr/>
        </p:nvSpPr>
        <p:spPr bwMode="auto">
          <a:xfrm>
            <a:off x="923511" y="5369918"/>
            <a:ext cx="4327526" cy="178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a:cs typeface="Times New Roman" pitchFamily="18" charset="0"/>
              </a:rPr>
              <a:t>       R3</a:t>
            </a:r>
            <a:r>
              <a:rPr lang="zh-CN" altLang="en-US" sz="3000" b="1"/>
              <a:t>加工后，按表</a:t>
            </a:r>
            <a:r>
              <a:rPr lang="en-US" altLang="zh-CN" sz="3000" b="1"/>
              <a:t>3.17</a:t>
            </a:r>
            <a:r>
              <a:rPr lang="zh-CN" altLang="en-US" sz="3000" b="1"/>
              <a:t>查得</a:t>
            </a:r>
            <a:r>
              <a:rPr lang="zh-CN" altLang="en-US" sz="3000" b="1">
                <a:solidFill>
                  <a:srgbClr val="FF0000"/>
                </a:solidFill>
              </a:rPr>
              <a:t>   </a:t>
            </a:r>
          </a:p>
          <a:p>
            <a:pPr eaLnBrk="1" hangingPunct="1">
              <a:lnSpc>
                <a:spcPct val="120000"/>
              </a:lnSpc>
            </a:pPr>
            <a:r>
              <a:rPr lang="zh-CN" altLang="en-US" sz="3000" b="1">
                <a:solidFill>
                  <a:srgbClr val="FF0000"/>
                </a:solidFill>
              </a:rPr>
              <a:t>      </a:t>
            </a:r>
            <a:r>
              <a:rPr lang="en-US" altLang="zh-CN" sz="3000" b="1">
                <a:solidFill>
                  <a:srgbClr val="FF0000"/>
                </a:solidFill>
              </a:rPr>
              <a:t>3 </a:t>
            </a:r>
            <a:r>
              <a:rPr lang="en-US" altLang="zh-CN" sz="3000" b="1">
                <a:solidFill>
                  <a:srgbClr val="FF0000"/>
                </a:solidFill>
                <a:cs typeface="Times New Roman" pitchFamily="18" charset="0"/>
              </a:rPr>
              <a:t>±0.2</a:t>
            </a:r>
            <a:r>
              <a:rPr lang="zh-CN" altLang="en-US" sz="3000" b="1"/>
              <a:t>。</a:t>
            </a:r>
          </a:p>
        </p:txBody>
      </p:sp>
      <p:sp>
        <p:nvSpPr>
          <p:cNvPr id="19469" name="Text Box 13"/>
          <p:cNvSpPr txBox="1">
            <a:spLocks noChangeArrowheads="1"/>
          </p:cNvSpPr>
          <p:nvPr/>
        </p:nvSpPr>
        <p:spPr bwMode="auto">
          <a:xfrm>
            <a:off x="861722" y="2774915"/>
            <a:ext cx="4805687" cy="1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000" b="1"/>
              <a:t>         </a:t>
            </a:r>
            <a:r>
              <a:rPr lang="zh-CN" altLang="en-US" sz="3000" b="1"/>
              <a:t>如未注尺寸公差为</a:t>
            </a:r>
            <a:r>
              <a:rPr lang="en-US" altLang="zh-CN" sz="3000" b="1"/>
              <a:t>f</a:t>
            </a:r>
            <a:r>
              <a:rPr lang="zh-CN" altLang="en-US" sz="3000" b="1"/>
              <a:t>级时，标注见图。</a:t>
            </a:r>
          </a:p>
        </p:txBody>
      </p:sp>
      <p:pic>
        <p:nvPicPr>
          <p:cNvPr id="19477"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6089" y="2236014"/>
            <a:ext cx="6656409" cy="5972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9" name="Oval 23"/>
          <p:cNvSpPr>
            <a:spLocks noChangeArrowheads="1"/>
          </p:cNvSpPr>
          <p:nvPr/>
        </p:nvSpPr>
        <p:spPr bwMode="auto">
          <a:xfrm>
            <a:off x="9535694" y="5378750"/>
            <a:ext cx="3271445" cy="2340372"/>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10" name="圆角矩形 9">
            <a:hlinkClick r:id="rId4"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4">
                                            <p:txEl>
                                              <p:pRg st="0" end="0"/>
                                            </p:txEl>
                                          </p:spTgt>
                                        </p:tgtEl>
                                        <p:attrNameLst>
                                          <p:attrName>style.visibility</p:attrName>
                                        </p:attrNameLst>
                                      </p:cBhvr>
                                      <p:to>
                                        <p:strVal val="visible"/>
                                      </p:to>
                                    </p:set>
                                    <p:animEffect transition="in" filter="wipe(left)">
                                      <p:cBhvr>
                                        <p:cTn id="7" dur="300"/>
                                        <p:tgtEl>
                                          <p:spTgt spid="194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9477"/>
                                        </p:tgtEl>
                                        <p:attrNameLst>
                                          <p:attrName>style.visibility</p:attrName>
                                        </p:attrNameLst>
                                      </p:cBhvr>
                                      <p:to>
                                        <p:strVal val="visible"/>
                                      </p:to>
                                    </p:set>
                                    <p:anim calcmode="lin" valueType="num">
                                      <p:cBhvr additive="base">
                                        <p:cTn id="12" dur="500" fill="hold"/>
                                        <p:tgtEl>
                                          <p:spTgt spid="19477"/>
                                        </p:tgtEl>
                                        <p:attrNameLst>
                                          <p:attrName>ppt_x</p:attrName>
                                        </p:attrNameLst>
                                      </p:cBhvr>
                                      <p:tavLst>
                                        <p:tav tm="0">
                                          <p:val>
                                            <p:strVal val="1+#ppt_w/2"/>
                                          </p:val>
                                        </p:tav>
                                        <p:tav tm="100000">
                                          <p:val>
                                            <p:strVal val="#ppt_x"/>
                                          </p:val>
                                        </p:tav>
                                      </p:tavLst>
                                    </p:anim>
                                    <p:anim calcmode="lin" valueType="num">
                                      <p:cBhvr additive="base">
                                        <p:cTn id="13" dur="500" fill="hold"/>
                                        <p:tgtEl>
                                          <p:spTgt spid="1947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9458"/>
                                        </p:tgtEl>
                                        <p:attrNameLst>
                                          <p:attrName>style.visibility</p:attrName>
                                        </p:attrNameLst>
                                      </p:cBhvr>
                                      <p:to>
                                        <p:strVal val="visible"/>
                                      </p:to>
                                    </p:set>
                                    <p:animEffect transition="in" filter="wipe(left)">
                                      <p:cBhvr>
                                        <p:cTn id="18" dur="300"/>
                                        <p:tgtEl>
                                          <p:spTgt spid="1945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9469"/>
                                        </p:tgtEl>
                                        <p:attrNameLst>
                                          <p:attrName>style.visibility</p:attrName>
                                        </p:attrNameLst>
                                      </p:cBhvr>
                                      <p:to>
                                        <p:strVal val="visible"/>
                                      </p:to>
                                    </p:set>
                                    <p:animEffect transition="in" filter="wipe(left)">
                                      <p:cBhvr>
                                        <p:cTn id="23" dur="300"/>
                                        <p:tgtEl>
                                          <p:spTgt spid="1946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479"/>
                                        </p:tgtEl>
                                        <p:attrNameLst>
                                          <p:attrName>style.visibility</p:attrName>
                                        </p:attrNameLst>
                                      </p:cBhvr>
                                      <p:to>
                                        <p:strVal val="visible"/>
                                      </p:to>
                                    </p:set>
                                    <p:animEffect transition="in" filter="wipe(left)">
                                      <p:cBhvr>
                                        <p:cTn id="28" dur="500"/>
                                        <p:tgtEl>
                                          <p:spTgt spid="1947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9465"/>
                                        </p:tgtEl>
                                        <p:attrNameLst>
                                          <p:attrName>style.visibility</p:attrName>
                                        </p:attrNameLst>
                                      </p:cBhvr>
                                      <p:to>
                                        <p:strVal val="visible"/>
                                      </p:to>
                                    </p:set>
                                    <p:animEffect transition="in" filter="wipe(left)">
                                      <p:cBhvr>
                                        <p:cTn id="33" dur="300"/>
                                        <p:tgtEl>
                                          <p:spTgt spid="1946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9468"/>
                                        </p:tgtEl>
                                        <p:attrNameLst>
                                          <p:attrName>style.visibility</p:attrName>
                                        </p:attrNameLst>
                                      </p:cBhvr>
                                      <p:to>
                                        <p:strVal val="visible"/>
                                      </p:to>
                                    </p:set>
                                    <p:animEffect transition="in" filter="wipe(left)">
                                      <p:cBhvr>
                                        <p:cTn id="38" dur="300"/>
                                        <p:tgtEl>
                                          <p:spTgt spid="19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64" grpId="0" build="p" autoUpdateAnimBg="0"/>
      <p:bldP spid="19465" grpId="0" autoUpdateAnimBg="0"/>
      <p:bldP spid="19468" grpId="0" autoUpdateAnimBg="0"/>
      <p:bldP spid="19469" grpId="0" autoUpdateAnimBg="0"/>
      <p:bldP spid="1947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3AC3D1AD-B6B3-45C9-A9CB-94C88CD4D191}" type="slidenum">
              <a:rPr lang="en-US" altLang="zh-CN" sz="2800">
                <a:solidFill>
                  <a:srgbClr val="0000FF"/>
                </a:solidFill>
              </a:rPr>
              <a:pPr eaLnBrk="1" hangingPunct="1"/>
              <a:t>49</a:t>
            </a:fld>
            <a:endParaRPr lang="en-US" altLang="zh-CN" sz="2800">
              <a:solidFill>
                <a:srgbClr val="0000FF"/>
              </a:solidFill>
            </a:endParaRPr>
          </a:p>
        </p:txBody>
      </p:sp>
      <p:sp>
        <p:nvSpPr>
          <p:cNvPr id="97284" name="Text Box 4"/>
          <p:cNvSpPr txBox="1">
            <a:spLocks noChangeArrowheads="1"/>
          </p:cNvSpPr>
          <p:nvPr/>
        </p:nvSpPr>
        <p:spPr bwMode="auto">
          <a:xfrm>
            <a:off x="1825464" y="971086"/>
            <a:ext cx="6281449" cy="800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a:r>
              <a:rPr kumimoji="0" lang="zh-CN" altLang="en-US" sz="4400" b="1" dirty="0"/>
              <a:t>课堂练习</a:t>
            </a:r>
          </a:p>
        </p:txBody>
      </p:sp>
      <mc:AlternateContent xmlns:mc="http://schemas.openxmlformats.org/markup-compatibility/2006" xmlns:a14="http://schemas.microsoft.com/office/drawing/2010/main">
        <mc:Choice Requires="a14">
          <p:sp>
            <p:nvSpPr>
              <p:cNvPr id="97286" name="Text Box 6"/>
              <p:cNvSpPr txBox="1">
                <a:spLocks noChangeArrowheads="1"/>
              </p:cNvSpPr>
              <p:nvPr/>
            </p:nvSpPr>
            <p:spPr bwMode="auto">
              <a:xfrm>
                <a:off x="758521" y="1832266"/>
                <a:ext cx="11563576" cy="72896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已知  </a:t>
                </a:r>
                <a:r>
                  <a:rPr lang="en-US" altLang="zh-CN" sz="3900" b="1" i="1" dirty="0"/>
                  <a:t>D</a:t>
                </a:r>
                <a:r>
                  <a:rPr lang="zh-CN" altLang="en-US" sz="3900" b="1" dirty="0"/>
                  <a:t>（</a:t>
                </a:r>
                <a:r>
                  <a:rPr lang="en-US" altLang="zh-CN" sz="3900" b="1" i="1" dirty="0"/>
                  <a:t>d</a:t>
                </a:r>
                <a:r>
                  <a:rPr lang="zh-CN" altLang="en-US" sz="3900" b="1" dirty="0"/>
                  <a:t>）</a:t>
                </a:r>
                <a:r>
                  <a:rPr lang="en-US" altLang="zh-CN" sz="3900" b="1" dirty="0"/>
                  <a:t>=</a:t>
                </a:r>
                <a14:m>
                  <m:oMath xmlns:m="http://schemas.openxmlformats.org/officeDocument/2006/math">
                    <m:r>
                      <a:rPr lang="en-US" altLang="zh-CN" sz="3900" b="1" i="1" dirty="0">
                        <a:latin typeface="Cambria Math"/>
                        <a:ea typeface="Cambria Math"/>
                      </a:rPr>
                      <m:t>∅</m:t>
                    </m:r>
                  </m:oMath>
                </a14:m>
                <a:r>
                  <a:rPr lang="en-US" altLang="zh-CN" sz="3900" b="1" dirty="0"/>
                  <a:t>25,</a:t>
                </a:r>
                <a:r>
                  <a:rPr lang="zh-CN" altLang="en-US" sz="3900" b="1" dirty="0"/>
                  <a:t>设计要求 </a:t>
                </a:r>
                <a:r>
                  <a:rPr lang="en-US" altLang="zh-CN" sz="3900" b="1" i="1" dirty="0"/>
                  <a:t>X</a:t>
                </a:r>
                <a:r>
                  <a:rPr lang="en-US" altLang="zh-CN" sz="3900" b="1" dirty="0"/>
                  <a:t>=0~+56 </a:t>
                </a:r>
                <a:r>
                  <a:rPr lang="en-US" altLang="zh-CN" sz="3900" b="1" dirty="0" err="1"/>
                  <a:t>μm</a:t>
                </a:r>
                <a:r>
                  <a:rPr lang="en-US" altLang="zh-CN" sz="3900" b="1" dirty="0"/>
                  <a:t> ,</a:t>
                </a:r>
              </a:p>
            </p:txBody>
          </p:sp>
        </mc:Choice>
        <mc:Fallback xmlns="">
          <p:sp>
            <p:nvSpPr>
              <p:cNvPr id="97286" name="Text Box 6"/>
              <p:cNvSpPr txBox="1">
                <a:spLocks noRot="1" noChangeAspect="1" noMove="1" noResize="1" noEditPoints="1" noAdjustHandles="1" noChangeArrowheads="1" noChangeShapeType="1" noTextEdit="1"/>
              </p:cNvSpPr>
              <p:nvPr/>
            </p:nvSpPr>
            <p:spPr bwMode="auto">
              <a:xfrm>
                <a:off x="700088" y="1700213"/>
                <a:ext cx="10672762" cy="666750"/>
              </a:xfrm>
              <a:prstGeom prst="rect">
                <a:avLst/>
              </a:prstGeom>
              <a:blipFill rotWithShape="1">
                <a:blip r:embed="rId2"/>
                <a:stretch>
                  <a:fillRect l="-1485" t="-15596" b="-3302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7288" name="Text Box 8"/>
          <p:cNvSpPr txBox="1">
            <a:spLocks noChangeArrowheads="1"/>
          </p:cNvSpPr>
          <p:nvPr/>
        </p:nvSpPr>
        <p:spPr bwMode="auto">
          <a:xfrm>
            <a:off x="716381" y="2591860"/>
            <a:ext cx="11688276" cy="844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900" b="1" dirty="0"/>
              <a:t>按基孔制选一适当的配合，并画出尺寸公差带图。</a:t>
            </a:r>
          </a:p>
        </p:txBody>
      </p:sp>
      <p:sp>
        <p:nvSpPr>
          <p:cNvPr id="97289" name="Text Box 9"/>
          <p:cNvSpPr txBox="1">
            <a:spLocks noChangeArrowheads="1"/>
          </p:cNvSpPr>
          <p:nvPr/>
        </p:nvSpPr>
        <p:spPr bwMode="auto">
          <a:xfrm>
            <a:off x="1363962" y="3460946"/>
            <a:ext cx="5751688"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解题步骤（提示）：</a:t>
            </a:r>
          </a:p>
        </p:txBody>
      </p:sp>
      <p:sp>
        <p:nvSpPr>
          <p:cNvPr id="97290" name="Text Box 10"/>
          <p:cNvSpPr txBox="1">
            <a:spLocks noChangeArrowheads="1"/>
          </p:cNvSpPr>
          <p:nvPr/>
        </p:nvSpPr>
        <p:spPr bwMode="auto">
          <a:xfrm>
            <a:off x="1091771" y="5122131"/>
            <a:ext cx="10448155"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dirty="0"/>
              <a:t>（</a:t>
            </a:r>
            <a:r>
              <a:rPr lang="en-US" altLang="zh-CN" sz="3900" b="1" dirty="0"/>
              <a:t>2</a:t>
            </a:r>
            <a:r>
              <a:rPr lang="zh-CN" altLang="en-US" sz="3900" b="1" dirty="0"/>
              <a:t>） 求孔、轴的基本偏差代号及配合代号；</a:t>
            </a:r>
          </a:p>
        </p:txBody>
      </p:sp>
      <p:sp>
        <p:nvSpPr>
          <p:cNvPr id="97291" name="Text Box 11"/>
          <p:cNvSpPr txBox="1">
            <a:spLocks noChangeArrowheads="1"/>
          </p:cNvSpPr>
          <p:nvPr/>
        </p:nvSpPr>
        <p:spPr bwMode="auto">
          <a:xfrm>
            <a:off x="1085322" y="5905676"/>
            <a:ext cx="8815012"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900" b="1"/>
              <a:t>（</a:t>
            </a:r>
            <a:r>
              <a:rPr lang="en-US" altLang="zh-CN" sz="3900" b="1"/>
              <a:t>3</a:t>
            </a:r>
            <a:r>
              <a:rPr lang="zh-CN" altLang="en-US" sz="3900" b="1"/>
              <a:t>） 画公差带图。</a:t>
            </a:r>
          </a:p>
        </p:txBody>
      </p:sp>
      <p:sp>
        <p:nvSpPr>
          <p:cNvPr id="97292" name="Rectangle 12"/>
          <p:cNvSpPr>
            <a:spLocks noChangeArrowheads="1"/>
          </p:cNvSpPr>
          <p:nvPr/>
        </p:nvSpPr>
        <p:spPr bwMode="auto">
          <a:xfrm>
            <a:off x="1085322" y="4316345"/>
            <a:ext cx="9666413"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zh-CN" altLang="en-US" sz="3900" b="1">
                <a:sym typeface="Wingdings" pitchFamily="2" charset="2"/>
              </a:rPr>
              <a:t>（</a:t>
            </a:r>
            <a:r>
              <a:rPr lang="en-US" altLang="zh-CN" sz="3900" b="1">
                <a:sym typeface="Wingdings" pitchFamily="2" charset="2"/>
              </a:rPr>
              <a:t>1</a:t>
            </a:r>
            <a:r>
              <a:rPr lang="zh-CN" altLang="en-US" sz="3900" b="1">
                <a:sym typeface="Wingdings" pitchFamily="2" charset="2"/>
              </a:rPr>
              <a:t>） 求孔、轴的公差等级；</a:t>
            </a:r>
          </a:p>
        </p:txBody>
      </p:sp>
      <p:sp>
        <p:nvSpPr>
          <p:cNvPr id="51210" name="Rectangle 13"/>
          <p:cNvSpPr>
            <a:spLocks noChangeArrowheads="1"/>
          </p:cNvSpPr>
          <p:nvPr/>
        </p:nvSpPr>
        <p:spPr bwMode="auto">
          <a:xfrm>
            <a:off x="1296882" y="6897939"/>
            <a:ext cx="8840812" cy="699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p>
            <a:r>
              <a:rPr lang="zh-CN" altLang="en-US" sz="3900" b="1" dirty="0">
                <a:solidFill>
                  <a:srgbClr val="0000FF"/>
                </a:solidFill>
              </a:rPr>
              <a:t>作业</a:t>
            </a:r>
            <a:r>
              <a:rPr lang="en-US" altLang="zh-CN" sz="3900" b="1" dirty="0">
                <a:solidFill>
                  <a:srgbClr val="0000FF"/>
                </a:solidFill>
              </a:rPr>
              <a:t>:</a:t>
            </a:r>
            <a:r>
              <a:rPr lang="en-US" altLang="zh-CN" sz="3900" b="1" dirty="0"/>
              <a:t> </a:t>
            </a:r>
            <a:r>
              <a:rPr lang="zh-CN" altLang="en-US" sz="3900" b="1" dirty="0"/>
              <a:t>思考题</a:t>
            </a:r>
            <a:r>
              <a:rPr lang="en-US" altLang="zh-CN" sz="3900" b="1" dirty="0"/>
              <a:t>8</a:t>
            </a:r>
            <a:r>
              <a:rPr lang="zh-CN" altLang="en-US" sz="3900" b="1" dirty="0"/>
              <a:t>、</a:t>
            </a:r>
            <a:r>
              <a:rPr lang="en-US" altLang="zh-CN" sz="3900" b="1" dirty="0"/>
              <a:t>11</a:t>
            </a:r>
            <a:r>
              <a:rPr lang="zh-CN" altLang="en-US" sz="3900" b="1" dirty="0"/>
              <a:t>，作业题</a:t>
            </a:r>
            <a:r>
              <a:rPr lang="en-US" altLang="zh-CN" sz="3900" b="1" dirty="0"/>
              <a:t>10</a:t>
            </a:r>
            <a:r>
              <a:rPr lang="zh-CN" altLang="en-US" sz="3900" b="1" dirty="0"/>
              <a:t>、</a:t>
            </a:r>
            <a:r>
              <a:rPr lang="en-US" altLang="zh-CN" sz="3900" b="1" dirty="0"/>
              <a:t>11</a:t>
            </a:r>
          </a:p>
        </p:txBody>
      </p:sp>
      <p:sp>
        <p:nvSpPr>
          <p:cNvPr id="11" name="圆角矩形 10">
            <a:hlinkClick r:id="rId3"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7284"/>
                                        </p:tgtEl>
                                        <p:attrNameLst>
                                          <p:attrName>style.visibility</p:attrName>
                                        </p:attrNameLst>
                                      </p:cBhvr>
                                      <p:to>
                                        <p:strVal val="visible"/>
                                      </p:to>
                                    </p:set>
                                    <p:animEffect transition="in" filter="wipe(left)">
                                      <p:cBhvr>
                                        <p:cTn id="7" dur="300"/>
                                        <p:tgtEl>
                                          <p:spTgt spid="97284"/>
                                        </p:tgtEl>
                                      </p:cBhvr>
                                    </p:animEffect>
                                  </p:childTnLst>
                                </p:cTn>
                              </p:par>
                            </p:childTnLst>
                          </p:cTn>
                        </p:par>
                        <p:par>
                          <p:cTn id="8" fill="hold" nodeType="withGroup">
                            <p:stCondLst>
                              <p:cond delay="600"/>
                            </p:stCondLst>
                            <p:childTnLst>
                              <p:par>
                                <p:cTn id="9" presetID="22" presetClass="entr" presetSubtype="8" fill="hold" grpId="0" nodeType="afterEffect">
                                  <p:stCondLst>
                                    <p:cond delay="0"/>
                                  </p:stCondLst>
                                  <p:iterate type="wd">
                                    <p:tmPct val="100000"/>
                                  </p:iterate>
                                  <p:childTnLst>
                                    <p:set>
                                      <p:cBhvr>
                                        <p:cTn id="10" dur="1" fill="hold">
                                          <p:stCondLst>
                                            <p:cond delay="0"/>
                                          </p:stCondLst>
                                        </p:cTn>
                                        <p:tgtEl>
                                          <p:spTgt spid="97286"/>
                                        </p:tgtEl>
                                        <p:attrNameLst>
                                          <p:attrName>style.visibility</p:attrName>
                                        </p:attrNameLst>
                                      </p:cBhvr>
                                      <p:to>
                                        <p:strVal val="visible"/>
                                      </p:to>
                                    </p:set>
                                    <p:animEffect transition="in" filter="wipe(left)">
                                      <p:cBhvr>
                                        <p:cTn id="11" dur="300"/>
                                        <p:tgtEl>
                                          <p:spTgt spid="9728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iterate type="wd">
                                    <p:tmPct val="100000"/>
                                  </p:iterate>
                                  <p:childTnLst>
                                    <p:set>
                                      <p:cBhvr>
                                        <p:cTn id="15" dur="1" fill="hold">
                                          <p:stCondLst>
                                            <p:cond delay="0"/>
                                          </p:stCondLst>
                                        </p:cTn>
                                        <p:tgtEl>
                                          <p:spTgt spid="97288"/>
                                        </p:tgtEl>
                                        <p:attrNameLst>
                                          <p:attrName>style.visibility</p:attrName>
                                        </p:attrNameLst>
                                      </p:cBhvr>
                                      <p:to>
                                        <p:strVal val="visible"/>
                                      </p:to>
                                    </p:set>
                                    <p:animEffect transition="in" filter="wipe(left)">
                                      <p:cBhvr>
                                        <p:cTn id="16" dur="300"/>
                                        <p:tgtEl>
                                          <p:spTgt spid="9728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97289"/>
                                        </p:tgtEl>
                                        <p:attrNameLst>
                                          <p:attrName>style.visibility</p:attrName>
                                        </p:attrNameLst>
                                      </p:cBhvr>
                                      <p:to>
                                        <p:strVal val="visible"/>
                                      </p:to>
                                    </p:set>
                                    <p:animEffect transition="in" filter="wipe(left)">
                                      <p:cBhvr>
                                        <p:cTn id="21" dur="300"/>
                                        <p:tgtEl>
                                          <p:spTgt spid="9728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iterate type="wd">
                                    <p:tmPct val="100000"/>
                                  </p:iterate>
                                  <p:childTnLst>
                                    <p:set>
                                      <p:cBhvr>
                                        <p:cTn id="25" dur="1" fill="hold">
                                          <p:stCondLst>
                                            <p:cond delay="0"/>
                                          </p:stCondLst>
                                        </p:cTn>
                                        <p:tgtEl>
                                          <p:spTgt spid="97292"/>
                                        </p:tgtEl>
                                        <p:attrNameLst>
                                          <p:attrName>style.visibility</p:attrName>
                                        </p:attrNameLst>
                                      </p:cBhvr>
                                      <p:to>
                                        <p:strVal val="visible"/>
                                      </p:to>
                                    </p:set>
                                    <p:animEffect transition="in" filter="wipe(left)">
                                      <p:cBhvr>
                                        <p:cTn id="26" dur="300"/>
                                        <p:tgtEl>
                                          <p:spTgt spid="9729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97290"/>
                                        </p:tgtEl>
                                        <p:attrNameLst>
                                          <p:attrName>style.visibility</p:attrName>
                                        </p:attrNameLst>
                                      </p:cBhvr>
                                      <p:to>
                                        <p:strVal val="visible"/>
                                      </p:to>
                                    </p:set>
                                    <p:animEffect transition="in" filter="wipe(left)">
                                      <p:cBhvr>
                                        <p:cTn id="31" dur="300"/>
                                        <p:tgtEl>
                                          <p:spTgt spid="9729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97291"/>
                                        </p:tgtEl>
                                        <p:attrNameLst>
                                          <p:attrName>style.visibility</p:attrName>
                                        </p:attrNameLst>
                                      </p:cBhvr>
                                      <p:to>
                                        <p:strVal val="visible"/>
                                      </p:to>
                                    </p:set>
                                    <p:animEffect transition="in" filter="wipe(left)">
                                      <p:cBhvr>
                                        <p:cTn id="36" dur="300"/>
                                        <p:tgtEl>
                                          <p:spTgt spid="9729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1210"/>
                                        </p:tgtEl>
                                        <p:attrNameLst>
                                          <p:attrName>style.visibility</p:attrName>
                                        </p:attrNameLst>
                                      </p:cBhvr>
                                      <p:to>
                                        <p:strVal val="visible"/>
                                      </p:to>
                                    </p:set>
                                    <p:animEffect transition="in" filter="wipe(left)">
                                      <p:cBhvr>
                                        <p:cTn id="41" dur="500"/>
                                        <p:tgtEl>
                                          <p:spTgt spid="51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autoUpdateAnimBg="0"/>
      <p:bldP spid="97286" grpId="0" autoUpdateAnimBg="0"/>
      <p:bldP spid="97288" grpId="0" autoUpdateAnimBg="0"/>
      <p:bldP spid="97289" grpId="0" autoUpdateAnimBg="0"/>
      <p:bldP spid="97290" grpId="0" autoUpdateAnimBg="0"/>
      <p:bldP spid="97291" grpId="0" autoUpdateAnimBg="0"/>
      <p:bldP spid="97292" grpId="0" autoUpdateAnimBg="0"/>
      <p:bldP spid="512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AAF7868-144D-4A14-952D-8330BD8CF73D}" type="slidenum">
              <a:rPr lang="en-US" altLang="zh-CN" sz="2800">
                <a:solidFill>
                  <a:srgbClr val="0000FF"/>
                </a:solidFill>
              </a:rPr>
              <a:pPr eaLnBrk="1" hangingPunct="1"/>
              <a:t>5</a:t>
            </a:fld>
            <a:endParaRPr lang="en-US" altLang="zh-CN" sz="2800" dirty="0">
              <a:solidFill>
                <a:srgbClr val="0000FF"/>
              </a:solidFill>
            </a:endParaRPr>
          </a:p>
        </p:txBody>
      </p:sp>
      <p:grpSp>
        <p:nvGrpSpPr>
          <p:cNvPr id="44052" name="Group 20"/>
          <p:cNvGrpSpPr>
            <a:grpSpLocks/>
          </p:cNvGrpSpPr>
          <p:nvPr/>
        </p:nvGrpSpPr>
        <p:grpSpPr bwMode="auto">
          <a:xfrm>
            <a:off x="7224010" y="533770"/>
            <a:ext cx="5325127" cy="4170926"/>
            <a:chOff x="4008" y="264"/>
            <a:chExt cx="3096" cy="2438"/>
          </a:xfrm>
        </p:grpSpPr>
        <p:pic>
          <p:nvPicPr>
            <p:cNvPr id="6154"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 y="288"/>
              <a:ext cx="2982" cy="2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55" name="Rectangle 18"/>
            <p:cNvSpPr>
              <a:spLocks noChangeArrowheads="1"/>
            </p:cNvSpPr>
            <p:nvPr/>
          </p:nvSpPr>
          <p:spPr bwMode="auto">
            <a:xfrm>
              <a:off x="6828" y="1224"/>
              <a:ext cx="192" cy="110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56" name="Rectangle 19"/>
            <p:cNvSpPr>
              <a:spLocks noChangeArrowheads="1"/>
            </p:cNvSpPr>
            <p:nvPr/>
          </p:nvSpPr>
          <p:spPr bwMode="auto">
            <a:xfrm>
              <a:off x="6708" y="264"/>
              <a:ext cx="396" cy="6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4055" name="Group 23"/>
          <p:cNvGrpSpPr>
            <a:grpSpLocks/>
          </p:cNvGrpSpPr>
          <p:nvPr/>
        </p:nvGrpSpPr>
        <p:grpSpPr bwMode="auto">
          <a:xfrm>
            <a:off x="1083222" y="4326609"/>
            <a:ext cx="5221927" cy="4475448"/>
            <a:chOff x="456" y="2433"/>
            <a:chExt cx="2616" cy="2616"/>
          </a:xfrm>
        </p:grpSpPr>
        <p:pic>
          <p:nvPicPr>
            <p:cNvPr id="6152"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 y="2433"/>
              <a:ext cx="2580" cy="2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53" name="Rectangle 22"/>
            <p:cNvSpPr>
              <a:spLocks noChangeArrowheads="1"/>
            </p:cNvSpPr>
            <p:nvPr/>
          </p:nvSpPr>
          <p:spPr bwMode="auto">
            <a:xfrm>
              <a:off x="456" y="3132"/>
              <a:ext cx="312" cy="4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44056"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1609" y="4911702"/>
            <a:ext cx="5244288" cy="369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57" name="Text Box 25"/>
          <p:cNvSpPr txBox="1">
            <a:spLocks noChangeArrowheads="1"/>
          </p:cNvSpPr>
          <p:nvPr/>
        </p:nvSpPr>
        <p:spPr bwMode="auto">
          <a:xfrm>
            <a:off x="663921" y="975526"/>
            <a:ext cx="6728649" cy="2315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t>        </a:t>
            </a:r>
            <a:r>
              <a:rPr lang="zh-CN" altLang="en-US" b="1" dirty="0"/>
              <a:t>因为根据使用要求活塞销</a:t>
            </a:r>
            <a:r>
              <a:rPr lang="en-US" altLang="zh-CN" b="1" dirty="0"/>
              <a:t>1</a:t>
            </a:r>
            <a:r>
              <a:rPr lang="zh-CN" altLang="en-US" b="1" dirty="0"/>
              <a:t>与活塞</a:t>
            </a:r>
            <a:r>
              <a:rPr lang="en-US" altLang="zh-CN" b="1" dirty="0"/>
              <a:t>2</a:t>
            </a:r>
            <a:r>
              <a:rPr lang="zh-CN" altLang="en-US" b="1" dirty="0"/>
              <a:t>应为过渡配合，活塞销</a:t>
            </a:r>
            <a:r>
              <a:rPr lang="en-US" altLang="zh-CN" b="1" dirty="0"/>
              <a:t>1</a:t>
            </a:r>
            <a:r>
              <a:rPr lang="zh-CN" altLang="en-US" b="1" dirty="0"/>
              <a:t>与连杆</a:t>
            </a:r>
            <a:r>
              <a:rPr lang="en-US" altLang="zh-CN" b="1" dirty="0"/>
              <a:t>3</a:t>
            </a:r>
            <a:r>
              <a:rPr lang="zh-CN" altLang="en-US" b="1" dirty="0"/>
              <a:t>为间隙配合（一轴与多孔配合），采用基轴制便于加工，如图</a:t>
            </a:r>
            <a:r>
              <a:rPr lang="en-US" altLang="zh-CN" b="1" dirty="0"/>
              <a:t>3.15</a:t>
            </a:r>
            <a:r>
              <a:rPr lang="zh-CN" altLang="en-US" b="1" dirty="0"/>
              <a:t>（</a:t>
            </a:r>
            <a:r>
              <a:rPr lang="en-US" altLang="zh-CN" b="1" dirty="0"/>
              <a:t>b</a:t>
            </a:r>
            <a:r>
              <a:rPr lang="zh-CN" altLang="en-US" b="1" dirty="0"/>
              <a:t>）所示。</a:t>
            </a:r>
          </a:p>
        </p:txBody>
      </p:sp>
      <p:sp>
        <p:nvSpPr>
          <p:cNvPr id="44058" name="Text Box 26"/>
          <p:cNvSpPr txBox="1">
            <a:spLocks noChangeArrowheads="1"/>
          </p:cNvSpPr>
          <p:nvPr/>
        </p:nvSpPr>
        <p:spPr bwMode="auto">
          <a:xfrm>
            <a:off x="684561" y="3186986"/>
            <a:ext cx="6728649" cy="1218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t>        </a:t>
            </a:r>
            <a:r>
              <a:rPr lang="zh-CN" altLang="en-US" b="1" dirty="0"/>
              <a:t>若采用基孔制，精度高的轴不好加工，如图</a:t>
            </a:r>
            <a:r>
              <a:rPr lang="en-US" altLang="zh-CN" b="1" dirty="0"/>
              <a:t>3.15(c)</a:t>
            </a:r>
            <a:r>
              <a:rPr lang="zh-CN" altLang="en-US" b="1" dirty="0"/>
              <a:t>所示。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4052"/>
                                        </p:tgtEl>
                                        <p:attrNameLst>
                                          <p:attrName>style.visibility</p:attrName>
                                        </p:attrNameLst>
                                      </p:cBhvr>
                                      <p:to>
                                        <p:strVal val="visible"/>
                                      </p:to>
                                    </p:set>
                                    <p:anim calcmode="lin" valueType="num">
                                      <p:cBhvr additive="base">
                                        <p:cTn id="7" dur="500" fill="hold"/>
                                        <p:tgtEl>
                                          <p:spTgt spid="44052"/>
                                        </p:tgtEl>
                                        <p:attrNameLst>
                                          <p:attrName>ppt_x</p:attrName>
                                        </p:attrNameLst>
                                      </p:cBhvr>
                                      <p:tavLst>
                                        <p:tav tm="0">
                                          <p:val>
                                            <p:strVal val="1+#ppt_w/2"/>
                                          </p:val>
                                        </p:tav>
                                        <p:tav tm="100000">
                                          <p:val>
                                            <p:strVal val="#ppt_x"/>
                                          </p:val>
                                        </p:tav>
                                      </p:tavLst>
                                    </p:anim>
                                    <p:anim calcmode="lin" valueType="num">
                                      <p:cBhvr additive="base">
                                        <p:cTn id="8" dur="500" fill="hold"/>
                                        <p:tgtEl>
                                          <p:spTgt spid="4405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057"/>
                                        </p:tgtEl>
                                        <p:attrNameLst>
                                          <p:attrName>style.visibility</p:attrName>
                                        </p:attrNameLst>
                                      </p:cBhvr>
                                      <p:to>
                                        <p:strVal val="visible"/>
                                      </p:to>
                                    </p:set>
                                    <p:anim calcmode="lin" valueType="num">
                                      <p:cBhvr additive="base">
                                        <p:cTn id="13" dur="2000" fill="hold"/>
                                        <p:tgtEl>
                                          <p:spTgt spid="44057"/>
                                        </p:tgtEl>
                                        <p:attrNameLst>
                                          <p:attrName>ppt_x</p:attrName>
                                        </p:attrNameLst>
                                      </p:cBhvr>
                                      <p:tavLst>
                                        <p:tav tm="0">
                                          <p:val>
                                            <p:strVal val="0-#ppt_w/2"/>
                                          </p:val>
                                        </p:tav>
                                        <p:tav tm="100000">
                                          <p:val>
                                            <p:strVal val="#ppt_x"/>
                                          </p:val>
                                        </p:tav>
                                      </p:tavLst>
                                    </p:anim>
                                    <p:anim calcmode="lin" valueType="num">
                                      <p:cBhvr additive="base">
                                        <p:cTn id="14" dur="2000" fill="hold"/>
                                        <p:tgtEl>
                                          <p:spTgt spid="4405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44055"/>
                                        </p:tgtEl>
                                        <p:attrNameLst>
                                          <p:attrName>style.visibility</p:attrName>
                                        </p:attrNameLst>
                                      </p:cBhvr>
                                      <p:to>
                                        <p:strVal val="visible"/>
                                      </p:to>
                                    </p:set>
                                    <p:anim calcmode="lin" valueType="num">
                                      <p:cBhvr additive="base">
                                        <p:cTn id="19" dur="500" fill="hold"/>
                                        <p:tgtEl>
                                          <p:spTgt spid="44055"/>
                                        </p:tgtEl>
                                        <p:attrNameLst>
                                          <p:attrName>ppt_x</p:attrName>
                                        </p:attrNameLst>
                                      </p:cBhvr>
                                      <p:tavLst>
                                        <p:tav tm="0">
                                          <p:val>
                                            <p:strVal val="0-#ppt_w/2"/>
                                          </p:val>
                                        </p:tav>
                                        <p:tav tm="100000">
                                          <p:val>
                                            <p:strVal val="#ppt_x"/>
                                          </p:val>
                                        </p:tav>
                                      </p:tavLst>
                                    </p:anim>
                                    <p:anim calcmode="lin" valueType="num">
                                      <p:cBhvr additive="base">
                                        <p:cTn id="20" dur="500" fill="hold"/>
                                        <p:tgtEl>
                                          <p:spTgt spid="4405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4058"/>
                                        </p:tgtEl>
                                        <p:attrNameLst>
                                          <p:attrName>style.visibility</p:attrName>
                                        </p:attrNameLst>
                                      </p:cBhvr>
                                      <p:to>
                                        <p:strVal val="visible"/>
                                      </p:to>
                                    </p:set>
                                    <p:animEffect transition="in" filter="wipe(left)">
                                      <p:cBhvr>
                                        <p:cTn id="25" dur="2000"/>
                                        <p:tgtEl>
                                          <p:spTgt spid="4405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nodeType="clickEffect">
                                  <p:stCondLst>
                                    <p:cond delay="0"/>
                                  </p:stCondLst>
                                  <p:childTnLst>
                                    <p:set>
                                      <p:cBhvr>
                                        <p:cTn id="29" dur="1" fill="hold">
                                          <p:stCondLst>
                                            <p:cond delay="0"/>
                                          </p:stCondLst>
                                        </p:cTn>
                                        <p:tgtEl>
                                          <p:spTgt spid="44056"/>
                                        </p:tgtEl>
                                        <p:attrNameLst>
                                          <p:attrName>style.visibility</p:attrName>
                                        </p:attrNameLst>
                                      </p:cBhvr>
                                      <p:to>
                                        <p:strVal val="visible"/>
                                      </p:to>
                                    </p:set>
                                    <p:anim calcmode="lin" valueType="num">
                                      <p:cBhvr additive="base">
                                        <p:cTn id="30" dur="500" fill="hold"/>
                                        <p:tgtEl>
                                          <p:spTgt spid="44056"/>
                                        </p:tgtEl>
                                        <p:attrNameLst>
                                          <p:attrName>ppt_x</p:attrName>
                                        </p:attrNameLst>
                                      </p:cBhvr>
                                      <p:tavLst>
                                        <p:tav tm="0">
                                          <p:val>
                                            <p:strVal val="1+#ppt_w/2"/>
                                          </p:val>
                                        </p:tav>
                                        <p:tav tm="100000">
                                          <p:val>
                                            <p:strVal val="#ppt_x"/>
                                          </p:val>
                                        </p:tav>
                                      </p:tavLst>
                                    </p:anim>
                                    <p:anim calcmode="lin" valueType="num">
                                      <p:cBhvr additive="base">
                                        <p:cTn id="31" dur="500" fill="hold"/>
                                        <p:tgtEl>
                                          <p:spTgt spid="440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7" grpId="0"/>
      <p:bldP spid="4405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4357487C-2B2E-43C3-9495-C858EA3F9CFE}" type="slidenum">
              <a:rPr lang="en-US" altLang="zh-CN" sz="2800">
                <a:solidFill>
                  <a:srgbClr val="0000FF"/>
                </a:solidFill>
              </a:rPr>
              <a:pPr eaLnBrk="1" hangingPunct="1"/>
              <a:t>50</a:t>
            </a:fld>
            <a:endParaRPr lang="en-US" altLang="zh-CN" sz="2800">
              <a:solidFill>
                <a:srgbClr val="0000FF"/>
              </a:solidFill>
            </a:endParaRPr>
          </a:p>
        </p:txBody>
      </p:sp>
      <p:sp>
        <p:nvSpPr>
          <p:cNvPr id="20485" name="Text Box 5"/>
          <p:cNvSpPr txBox="1">
            <a:spLocks noChangeArrowheads="1"/>
          </p:cNvSpPr>
          <p:nvPr/>
        </p:nvSpPr>
        <p:spPr bwMode="auto">
          <a:xfrm>
            <a:off x="1718283" y="625183"/>
            <a:ext cx="9153853" cy="66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500" b="1" dirty="0">
                <a:latin typeface="宋体" pitchFamily="2" charset="-122"/>
              </a:rPr>
              <a:t>3.5 </a:t>
            </a:r>
            <a:r>
              <a:rPr lang="zh-CN" altLang="en-US" sz="3500" b="1" dirty="0">
                <a:latin typeface="宋体" pitchFamily="2" charset="-122"/>
              </a:rPr>
              <a:t>尺 寸 精 度 的 检 测</a:t>
            </a:r>
            <a:endParaRPr lang="zh-CN" altLang="en-US" sz="3500" dirty="0">
              <a:latin typeface="宋体" pitchFamily="2" charset="-122"/>
            </a:endParaRPr>
          </a:p>
        </p:txBody>
      </p:sp>
      <p:sp>
        <p:nvSpPr>
          <p:cNvPr id="20486" name="Text Box 6"/>
          <p:cNvSpPr txBox="1">
            <a:spLocks noChangeArrowheads="1"/>
          </p:cNvSpPr>
          <p:nvPr/>
        </p:nvSpPr>
        <p:spPr bwMode="auto">
          <a:xfrm>
            <a:off x="638121" y="1384777"/>
            <a:ext cx="9996654"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3.5.1  </a:t>
            </a:r>
            <a:r>
              <a:rPr lang="zh-CN" altLang="en-US" sz="3000" b="1" dirty="0"/>
              <a:t>用通用计量器具测量的简介</a:t>
            </a:r>
            <a:r>
              <a:rPr lang="zh-CN" altLang="en-US" sz="3000" dirty="0"/>
              <a:t> </a:t>
            </a:r>
          </a:p>
        </p:txBody>
      </p:sp>
      <p:sp>
        <p:nvSpPr>
          <p:cNvPr id="20487" name="Text Box 7"/>
          <p:cNvSpPr txBox="1">
            <a:spLocks noChangeArrowheads="1"/>
          </p:cNvSpPr>
          <p:nvPr/>
        </p:nvSpPr>
        <p:spPr bwMode="auto">
          <a:xfrm>
            <a:off x="1066401" y="1961315"/>
            <a:ext cx="812701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1.</a:t>
            </a:r>
            <a:r>
              <a:rPr lang="zh-CN" altLang="en-US" b="1" dirty="0">
                <a:latin typeface="宋体" pitchFamily="2" charset="-122"/>
              </a:rPr>
              <a:t>测量的误收与误废</a:t>
            </a:r>
            <a:r>
              <a:rPr lang="zh-CN" altLang="en-US" b="1" dirty="0"/>
              <a:t> </a:t>
            </a:r>
          </a:p>
        </p:txBody>
      </p:sp>
      <p:sp>
        <p:nvSpPr>
          <p:cNvPr id="20508" name="Text Box 28"/>
          <p:cNvSpPr txBox="1">
            <a:spLocks noChangeArrowheads="1"/>
          </p:cNvSpPr>
          <p:nvPr/>
        </p:nvSpPr>
        <p:spPr bwMode="auto">
          <a:xfrm>
            <a:off x="796362" y="3704620"/>
            <a:ext cx="5643327" cy="10521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    </a:t>
            </a:r>
            <a:r>
              <a:rPr lang="zh-CN" altLang="en-US" b="1" dirty="0"/>
              <a:t>若按最大、最小极限尺寸验收</a:t>
            </a:r>
          </a:p>
          <a:p>
            <a:pPr eaLnBrk="1" hangingPunct="1">
              <a:spcBef>
                <a:spcPct val="50000"/>
              </a:spcBef>
            </a:pPr>
            <a:r>
              <a:rPr lang="zh-CN" altLang="en-US" b="1" dirty="0"/>
              <a:t>如图</a:t>
            </a:r>
            <a:r>
              <a:rPr lang="en-US" altLang="zh-CN" b="1" dirty="0"/>
              <a:t>3.23(a)  </a:t>
            </a:r>
            <a:r>
              <a:rPr lang="zh-CN" altLang="en-US" b="1" dirty="0"/>
              <a:t>所示。</a:t>
            </a:r>
          </a:p>
        </p:txBody>
      </p:sp>
      <p:sp>
        <p:nvSpPr>
          <p:cNvPr id="20509" name="Text Box 29"/>
          <p:cNvSpPr txBox="1">
            <a:spLocks noChangeArrowheads="1"/>
          </p:cNvSpPr>
          <p:nvPr/>
        </p:nvSpPr>
        <p:spPr bwMode="auto">
          <a:xfrm>
            <a:off x="586521" y="5642953"/>
            <a:ext cx="5178927"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 </a:t>
            </a:r>
            <a:r>
              <a:rPr lang="zh-CN" altLang="en-US" b="1" dirty="0"/>
              <a:t>有可能将公差带内的合格品误判为废品， 即“</a:t>
            </a:r>
            <a:r>
              <a:rPr lang="zh-CN" altLang="en-US" b="1" dirty="0">
                <a:solidFill>
                  <a:schemeClr val="accent1">
                    <a:lumMod val="75000"/>
                  </a:schemeClr>
                </a:solidFill>
              </a:rPr>
              <a:t>误废</a:t>
            </a:r>
            <a:r>
              <a:rPr lang="zh-CN" altLang="en-US" b="1" dirty="0"/>
              <a:t>”；   </a:t>
            </a:r>
          </a:p>
        </p:txBody>
      </p:sp>
      <p:sp>
        <p:nvSpPr>
          <p:cNvPr id="20512" name="Text Box 32"/>
          <p:cNvSpPr txBox="1">
            <a:spLocks noChangeArrowheads="1"/>
          </p:cNvSpPr>
          <p:nvPr/>
        </p:nvSpPr>
        <p:spPr bwMode="auto">
          <a:xfrm>
            <a:off x="583082" y="6871306"/>
            <a:ext cx="4962206"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a:t>
            </a:r>
            <a:r>
              <a:rPr lang="zh-CN" altLang="en-US" b="1" dirty="0"/>
              <a:t>也可能将公差带外的不合格品误判为合格品，即“</a:t>
            </a:r>
            <a:r>
              <a:rPr lang="zh-CN" altLang="en-US" b="1" dirty="0">
                <a:solidFill>
                  <a:srgbClr val="FF0000"/>
                </a:solidFill>
              </a:rPr>
              <a:t>误收</a:t>
            </a:r>
            <a:r>
              <a:rPr lang="zh-CN" altLang="en-US" b="1" dirty="0"/>
              <a:t>”。</a:t>
            </a:r>
          </a:p>
        </p:txBody>
      </p:sp>
      <p:grpSp>
        <p:nvGrpSpPr>
          <p:cNvPr id="20511" name="Group 31"/>
          <p:cNvGrpSpPr>
            <a:grpSpLocks/>
          </p:cNvGrpSpPr>
          <p:nvPr/>
        </p:nvGrpSpPr>
        <p:grpSpPr bwMode="auto">
          <a:xfrm>
            <a:off x="5743089" y="3132473"/>
            <a:ext cx="6627169" cy="4773127"/>
            <a:chOff x="2575" y="1892"/>
            <a:chExt cx="2945" cy="2203"/>
          </a:xfrm>
        </p:grpSpPr>
        <p:pic>
          <p:nvPicPr>
            <p:cNvPr id="52241"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5" y="1892"/>
              <a:ext cx="2823" cy="2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42" name="Text Box 25"/>
            <p:cNvSpPr txBox="1">
              <a:spLocks noChangeArrowheads="1"/>
            </p:cNvSpPr>
            <p:nvPr/>
          </p:nvSpPr>
          <p:spPr bwMode="auto">
            <a:xfrm>
              <a:off x="4959" y="3781"/>
              <a:ext cx="561"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500"/>
                <a:t>图</a:t>
              </a:r>
              <a:r>
                <a:rPr lang="en-US" altLang="zh-CN" sz="2500"/>
                <a:t>3.23</a:t>
              </a:r>
            </a:p>
          </p:txBody>
        </p:sp>
      </p:grpSp>
      <p:sp>
        <p:nvSpPr>
          <p:cNvPr id="20517" name="Text Box 37"/>
          <p:cNvSpPr txBox="1">
            <a:spLocks noChangeArrowheads="1"/>
          </p:cNvSpPr>
          <p:nvPr/>
        </p:nvSpPr>
        <p:spPr bwMode="auto">
          <a:xfrm>
            <a:off x="858282" y="4946658"/>
            <a:ext cx="574136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a:t>
            </a:r>
            <a:r>
              <a:rPr lang="zh-CN" altLang="en-US" b="1" dirty="0"/>
              <a:t>测量误差的存在，</a:t>
            </a:r>
          </a:p>
        </p:txBody>
      </p:sp>
      <p:graphicFrame>
        <p:nvGraphicFramePr>
          <p:cNvPr id="20518" name="Object 38"/>
          <p:cNvGraphicFramePr>
            <a:graphicFrameLocks noChangeAspect="1"/>
          </p:cNvGraphicFramePr>
          <p:nvPr>
            <p:extLst>
              <p:ext uri="{D42A27DB-BD31-4B8C-83A1-F6EECF244321}">
                <p14:modId xmlns:p14="http://schemas.microsoft.com/office/powerpoint/2010/main" val="1423036518"/>
              </p:ext>
            </p:extLst>
          </p:nvPr>
        </p:nvGraphicFramePr>
        <p:xfrm>
          <a:off x="1056082" y="2534433"/>
          <a:ext cx="7310010" cy="634706"/>
        </p:xfrm>
        <a:graphic>
          <a:graphicData uri="http://schemas.openxmlformats.org/presentationml/2006/ole">
            <mc:AlternateContent xmlns:mc="http://schemas.openxmlformats.org/markup-compatibility/2006">
              <mc:Choice xmlns:v="urn:schemas-microsoft-com:vml" Requires="v">
                <p:oleObj spid="_x0000_s52284" name="公式" r:id="rId4" imgW="2679700" imgH="241300" progId="Equation.3">
                  <p:embed/>
                </p:oleObj>
              </mc:Choice>
              <mc:Fallback>
                <p:oleObj name="公式" r:id="rId4" imgW="2679700" imgH="241300" progId="Equation.3">
                  <p:embed/>
                  <p:pic>
                    <p:nvPicPr>
                      <p:cNvPr id="0" name="Object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082" y="2534433"/>
                        <a:ext cx="7310010" cy="6347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520" name="Text Box 40"/>
          <p:cNvSpPr txBox="1">
            <a:spLocks noChangeArrowheads="1"/>
          </p:cNvSpPr>
          <p:nvPr/>
        </p:nvSpPr>
        <p:spPr bwMode="auto">
          <a:xfrm>
            <a:off x="1105963" y="3152031"/>
            <a:ext cx="880297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千分尺的 </a:t>
            </a:r>
            <a:r>
              <a:rPr lang="en-US" altLang="zh-CN" b="1" i="1" dirty="0"/>
              <a:t>i =  </a:t>
            </a:r>
            <a:r>
              <a:rPr lang="en-US" altLang="zh-CN" b="1" dirty="0"/>
              <a:t>0.01, </a:t>
            </a:r>
            <a:r>
              <a:rPr lang="en-US" altLang="zh-CN" b="1" i="1" dirty="0"/>
              <a:t>u</a:t>
            </a:r>
            <a:r>
              <a:rPr lang="en-US" altLang="zh-CN" b="1" baseline="-25000" dirty="0"/>
              <a:t>1</a:t>
            </a:r>
            <a:r>
              <a:rPr lang="en-US" altLang="zh-CN" b="1" dirty="0"/>
              <a:t>=±0.004</a:t>
            </a:r>
            <a:r>
              <a:rPr lang="zh-CN" altLang="en-US" b="1" dirty="0"/>
              <a:t>。</a:t>
            </a:r>
          </a:p>
        </p:txBody>
      </p:sp>
      <p:sp>
        <p:nvSpPr>
          <p:cNvPr id="20521" name="Rectangle 41"/>
          <p:cNvSpPr>
            <a:spLocks noChangeArrowheads="1"/>
          </p:cNvSpPr>
          <p:nvPr/>
        </p:nvSpPr>
        <p:spPr bwMode="auto">
          <a:xfrm>
            <a:off x="9134933" y="5048567"/>
            <a:ext cx="899561" cy="786966"/>
          </a:xfrm>
          <a:prstGeom prst="rect">
            <a:avLst/>
          </a:prstGeom>
          <a:noFill/>
          <a:ln w="57150">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20522" name="Rectangle 42"/>
          <p:cNvSpPr>
            <a:spLocks noChangeArrowheads="1"/>
          </p:cNvSpPr>
          <p:nvPr/>
        </p:nvSpPr>
        <p:spPr bwMode="auto">
          <a:xfrm>
            <a:off x="9360253" y="2932309"/>
            <a:ext cx="899562" cy="867375"/>
          </a:xfrm>
          <a:prstGeom prst="rect">
            <a:avLst/>
          </a:prstGeom>
          <a:noFill/>
          <a:ln w="57150">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7552" tIns="63776" rIns="127552" bIns="63776" anchor="ctr"/>
          <a:lstStyle/>
          <a:p>
            <a:pPr algn="ctr" defTabSz="1275054"/>
            <a:endParaRPr lang="zh-CN" altLang="zh-CN" sz="3400" b="1"/>
          </a:p>
        </p:txBody>
      </p:sp>
      <p:sp>
        <p:nvSpPr>
          <p:cNvPr id="20523" name="Rectangle 43"/>
          <p:cNvSpPr>
            <a:spLocks noChangeArrowheads="1"/>
          </p:cNvSpPr>
          <p:nvPr/>
        </p:nvSpPr>
        <p:spPr bwMode="auto">
          <a:xfrm>
            <a:off x="9654374" y="7298266"/>
            <a:ext cx="899561" cy="627863"/>
          </a:xfrm>
          <a:prstGeom prst="rect">
            <a:avLst/>
          </a:prstGeom>
          <a:noFill/>
          <a:ln w="57150">
            <a:solidFill>
              <a:srgbClr val="C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7552" tIns="63776" rIns="127552" bIns="63776" anchor="ctr"/>
          <a:lstStyle/>
          <a:p>
            <a:pPr algn="ctr" defTabSz="1275054"/>
            <a:endParaRPr lang="zh-CN" altLang="zh-CN" sz="3400" b="1"/>
          </a:p>
        </p:txBody>
      </p:sp>
      <p:sp>
        <p:nvSpPr>
          <p:cNvPr id="20524" name="Rectangle 44"/>
          <p:cNvSpPr>
            <a:spLocks noChangeArrowheads="1"/>
          </p:cNvSpPr>
          <p:nvPr/>
        </p:nvSpPr>
        <p:spPr bwMode="auto">
          <a:xfrm>
            <a:off x="11166256" y="5151215"/>
            <a:ext cx="899562" cy="763016"/>
          </a:xfrm>
          <a:prstGeom prst="rect">
            <a:avLst/>
          </a:prstGeom>
          <a:noFill/>
          <a:ln w="57150">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485"/>
                                        </p:tgtEl>
                                        <p:attrNameLst>
                                          <p:attrName>style.visibility</p:attrName>
                                        </p:attrNameLst>
                                      </p:cBhvr>
                                      <p:to>
                                        <p:strVal val="visible"/>
                                      </p:to>
                                    </p:set>
                                    <p:animEffect transition="in" filter="wipe(left)">
                                      <p:cBhvr>
                                        <p:cTn id="7" dur="300"/>
                                        <p:tgtEl>
                                          <p:spTgt spid="204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486"/>
                                        </p:tgtEl>
                                        <p:attrNameLst>
                                          <p:attrName>style.visibility</p:attrName>
                                        </p:attrNameLst>
                                      </p:cBhvr>
                                      <p:to>
                                        <p:strVal val="visible"/>
                                      </p:to>
                                    </p:set>
                                    <p:animEffect transition="in" filter="wipe(left)">
                                      <p:cBhvr>
                                        <p:cTn id="12" dur="300"/>
                                        <p:tgtEl>
                                          <p:spTgt spid="204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487"/>
                                        </p:tgtEl>
                                        <p:attrNameLst>
                                          <p:attrName>style.visibility</p:attrName>
                                        </p:attrNameLst>
                                      </p:cBhvr>
                                      <p:to>
                                        <p:strVal val="visible"/>
                                      </p:to>
                                    </p:set>
                                    <p:animEffect transition="in" filter="wipe(left)">
                                      <p:cBhvr>
                                        <p:cTn id="17" dur="300"/>
                                        <p:tgtEl>
                                          <p:spTgt spid="204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0518"/>
                                        </p:tgtEl>
                                        <p:attrNameLst>
                                          <p:attrName>style.visibility</p:attrName>
                                        </p:attrNameLst>
                                      </p:cBhvr>
                                      <p:to>
                                        <p:strVal val="visible"/>
                                      </p:to>
                                    </p:set>
                                    <p:animEffect transition="in" filter="wipe(left)">
                                      <p:cBhvr>
                                        <p:cTn id="22" dur="2000"/>
                                        <p:tgtEl>
                                          <p:spTgt spid="205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520"/>
                                        </p:tgtEl>
                                        <p:attrNameLst>
                                          <p:attrName>style.visibility</p:attrName>
                                        </p:attrNameLst>
                                      </p:cBhvr>
                                      <p:to>
                                        <p:strVal val="visible"/>
                                      </p:to>
                                    </p:set>
                                    <p:animEffect transition="in" filter="wipe(left)">
                                      <p:cBhvr>
                                        <p:cTn id="27" dur="300"/>
                                        <p:tgtEl>
                                          <p:spTgt spid="2052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0508"/>
                                        </p:tgtEl>
                                        <p:attrNameLst>
                                          <p:attrName>style.visibility</p:attrName>
                                        </p:attrNameLst>
                                      </p:cBhvr>
                                      <p:to>
                                        <p:strVal val="visible"/>
                                      </p:to>
                                    </p:set>
                                    <p:animEffect transition="in" filter="wipe(left)">
                                      <p:cBhvr>
                                        <p:cTn id="32" dur="300"/>
                                        <p:tgtEl>
                                          <p:spTgt spid="2050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20511"/>
                                        </p:tgtEl>
                                        <p:attrNameLst>
                                          <p:attrName>style.visibility</p:attrName>
                                        </p:attrNameLst>
                                      </p:cBhvr>
                                      <p:to>
                                        <p:strVal val="visible"/>
                                      </p:to>
                                    </p:set>
                                    <p:anim calcmode="lin" valueType="num">
                                      <p:cBhvr additive="base">
                                        <p:cTn id="37" dur="500" fill="hold"/>
                                        <p:tgtEl>
                                          <p:spTgt spid="20511"/>
                                        </p:tgtEl>
                                        <p:attrNameLst>
                                          <p:attrName>ppt_x</p:attrName>
                                        </p:attrNameLst>
                                      </p:cBhvr>
                                      <p:tavLst>
                                        <p:tav tm="0">
                                          <p:val>
                                            <p:strVal val="1+#ppt_w/2"/>
                                          </p:val>
                                        </p:tav>
                                        <p:tav tm="100000">
                                          <p:val>
                                            <p:strVal val="#ppt_x"/>
                                          </p:val>
                                        </p:tav>
                                      </p:tavLst>
                                    </p:anim>
                                    <p:anim calcmode="lin" valueType="num">
                                      <p:cBhvr additive="base">
                                        <p:cTn id="38" dur="500" fill="hold"/>
                                        <p:tgtEl>
                                          <p:spTgt spid="2051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0517"/>
                                        </p:tgtEl>
                                        <p:attrNameLst>
                                          <p:attrName>style.visibility</p:attrName>
                                        </p:attrNameLst>
                                      </p:cBhvr>
                                      <p:to>
                                        <p:strVal val="visible"/>
                                      </p:to>
                                    </p:set>
                                    <p:animEffect transition="in" filter="wipe(left)">
                                      <p:cBhvr>
                                        <p:cTn id="43" dur="300"/>
                                        <p:tgtEl>
                                          <p:spTgt spid="2051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0509"/>
                                        </p:tgtEl>
                                        <p:attrNameLst>
                                          <p:attrName>style.visibility</p:attrName>
                                        </p:attrNameLst>
                                      </p:cBhvr>
                                      <p:to>
                                        <p:strVal val="visible"/>
                                      </p:to>
                                    </p:set>
                                    <p:animEffect transition="in" filter="wipe(left)">
                                      <p:cBhvr>
                                        <p:cTn id="48" dur="300"/>
                                        <p:tgtEl>
                                          <p:spTgt spid="2050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0524"/>
                                        </p:tgtEl>
                                        <p:attrNameLst>
                                          <p:attrName>style.visibility</p:attrName>
                                        </p:attrNameLst>
                                      </p:cBhvr>
                                      <p:to>
                                        <p:strVal val="visible"/>
                                      </p:to>
                                    </p:set>
                                    <p:animEffect transition="in" filter="wipe(up)">
                                      <p:cBhvr>
                                        <p:cTn id="53" dur="500"/>
                                        <p:tgtEl>
                                          <p:spTgt spid="2052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20521"/>
                                        </p:tgtEl>
                                        <p:attrNameLst>
                                          <p:attrName>style.visibility</p:attrName>
                                        </p:attrNameLst>
                                      </p:cBhvr>
                                      <p:to>
                                        <p:strVal val="visible"/>
                                      </p:to>
                                    </p:set>
                                    <p:animEffect transition="in" filter="wipe(up)">
                                      <p:cBhvr>
                                        <p:cTn id="58" dur="500"/>
                                        <p:tgtEl>
                                          <p:spTgt spid="2052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20512"/>
                                        </p:tgtEl>
                                        <p:attrNameLst>
                                          <p:attrName>style.visibility</p:attrName>
                                        </p:attrNameLst>
                                      </p:cBhvr>
                                      <p:to>
                                        <p:strVal val="visible"/>
                                      </p:to>
                                    </p:set>
                                    <p:animEffect transition="in" filter="wipe(left)">
                                      <p:cBhvr>
                                        <p:cTn id="63" dur="300"/>
                                        <p:tgtEl>
                                          <p:spTgt spid="20512"/>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20522"/>
                                        </p:tgtEl>
                                        <p:attrNameLst>
                                          <p:attrName>style.visibility</p:attrName>
                                        </p:attrNameLst>
                                      </p:cBhvr>
                                      <p:to>
                                        <p:strVal val="visible"/>
                                      </p:to>
                                    </p:set>
                                    <p:animEffect transition="in" filter="wipe(up)">
                                      <p:cBhvr>
                                        <p:cTn id="68" dur="500"/>
                                        <p:tgtEl>
                                          <p:spTgt spid="20522"/>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0523"/>
                                        </p:tgtEl>
                                        <p:attrNameLst>
                                          <p:attrName>style.visibility</p:attrName>
                                        </p:attrNameLst>
                                      </p:cBhvr>
                                      <p:to>
                                        <p:strVal val="visible"/>
                                      </p:to>
                                    </p:set>
                                    <p:animEffect transition="in" filter="wipe(up)">
                                      <p:cBhvr>
                                        <p:cTn id="73" dur="500"/>
                                        <p:tgtEl>
                                          <p:spTgt spid="20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utoUpdateAnimBg="0"/>
      <p:bldP spid="20486" grpId="0" autoUpdateAnimBg="0"/>
      <p:bldP spid="20487" grpId="0" autoUpdateAnimBg="0"/>
      <p:bldP spid="20508" grpId="0" autoUpdateAnimBg="0"/>
      <p:bldP spid="20509" grpId="0" autoUpdateAnimBg="0"/>
      <p:bldP spid="20512" grpId="0" autoUpdateAnimBg="0"/>
      <p:bldP spid="20517" grpId="0" autoUpdateAnimBg="0"/>
      <p:bldP spid="20520" grpId="0" autoUpdateAnimBg="0"/>
      <p:bldP spid="20521" grpId="0" animBg="1"/>
      <p:bldP spid="20522" grpId="0" animBg="1" autoUpdateAnimBg="0"/>
      <p:bldP spid="20523" grpId="0" animBg="1" autoUpdateAnimBg="0"/>
      <p:bldP spid="2052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C4E98FBC-518F-4EEA-A888-CC4B2296296D}" type="slidenum">
              <a:rPr lang="en-US" altLang="zh-CN" sz="2800">
                <a:solidFill>
                  <a:srgbClr val="0000FF"/>
                </a:solidFill>
              </a:rPr>
              <a:pPr eaLnBrk="1" hangingPunct="1"/>
              <a:t>51</a:t>
            </a:fld>
            <a:endParaRPr lang="en-US" altLang="zh-CN" sz="2800">
              <a:solidFill>
                <a:srgbClr val="0000FF"/>
              </a:solidFill>
            </a:endParaRPr>
          </a:p>
        </p:txBody>
      </p:sp>
      <p:sp>
        <p:nvSpPr>
          <p:cNvPr id="21508" name="Text Box 4"/>
          <p:cNvSpPr txBox="1">
            <a:spLocks noChangeArrowheads="1"/>
          </p:cNvSpPr>
          <p:nvPr/>
        </p:nvSpPr>
        <p:spPr bwMode="auto">
          <a:xfrm>
            <a:off x="1018243" y="564564"/>
            <a:ext cx="6577289"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2. </a:t>
            </a:r>
            <a:r>
              <a:rPr lang="zh-CN" altLang="en-US" b="1" dirty="0"/>
              <a:t>验收原则、</a:t>
            </a:r>
            <a:r>
              <a:rPr lang="zh-CN" altLang="en-US" b="1" dirty="0">
                <a:latin typeface="宋体" pitchFamily="2" charset="-122"/>
              </a:rPr>
              <a:t>安全裕度和验收极限</a:t>
            </a:r>
            <a:r>
              <a:rPr lang="zh-CN" altLang="en-US" b="1" dirty="0"/>
              <a:t> </a:t>
            </a:r>
          </a:p>
        </p:txBody>
      </p:sp>
      <p:sp>
        <p:nvSpPr>
          <p:cNvPr id="21522" name="Text Box 18"/>
          <p:cNvSpPr txBox="1">
            <a:spLocks noChangeArrowheads="1"/>
          </p:cNvSpPr>
          <p:nvPr/>
        </p:nvSpPr>
        <p:spPr bwMode="auto">
          <a:xfrm>
            <a:off x="964923" y="1719353"/>
            <a:ext cx="11381255"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a:t>
            </a:r>
            <a:r>
              <a:rPr lang="zh-CN" altLang="en-US" b="1" dirty="0"/>
              <a:t>原则上只接受公差带内的工件，即只允许误废，</a:t>
            </a:r>
            <a:r>
              <a:rPr lang="zh-CN" altLang="en-US" b="1" dirty="0">
                <a:solidFill>
                  <a:srgbClr val="FF0000"/>
                </a:solidFill>
              </a:rPr>
              <a:t>不允许有误收</a:t>
            </a:r>
            <a:r>
              <a:rPr lang="en-US" altLang="zh-CN" b="1" dirty="0"/>
              <a:t>(</a:t>
            </a:r>
            <a:r>
              <a:rPr lang="zh-CN" altLang="en-US" b="1" dirty="0"/>
              <a:t>见下图）。</a:t>
            </a:r>
          </a:p>
        </p:txBody>
      </p:sp>
      <p:sp>
        <p:nvSpPr>
          <p:cNvPr id="21540" name="Text Box 36"/>
          <p:cNvSpPr txBox="1">
            <a:spLocks noChangeArrowheads="1"/>
          </p:cNvSpPr>
          <p:nvPr/>
        </p:nvSpPr>
        <p:spPr bwMode="auto">
          <a:xfrm>
            <a:off x="1006202" y="6417205"/>
            <a:ext cx="795329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式中</a:t>
            </a:r>
            <a:r>
              <a:rPr lang="en-US" altLang="zh-CN" b="1" i="1" dirty="0"/>
              <a:t>u</a:t>
            </a:r>
            <a:r>
              <a:rPr lang="en-US" altLang="zh-CN" b="1" baseline="-25000" dirty="0"/>
              <a:t>1</a:t>
            </a:r>
            <a:r>
              <a:rPr lang="en-US" altLang="zh-CN" b="1" dirty="0">
                <a:cs typeface="Times New Roman" pitchFamily="18" charset="0"/>
              </a:rPr>
              <a:t>—</a:t>
            </a:r>
            <a:r>
              <a:rPr lang="zh-CN" altLang="en-US" b="1" dirty="0"/>
              <a:t>计量器具的不确定度；</a:t>
            </a:r>
          </a:p>
        </p:txBody>
      </p:sp>
      <p:sp>
        <p:nvSpPr>
          <p:cNvPr id="21541" name="Text Box 37"/>
          <p:cNvSpPr txBox="1">
            <a:spLocks noChangeArrowheads="1"/>
          </p:cNvSpPr>
          <p:nvPr/>
        </p:nvSpPr>
        <p:spPr bwMode="auto">
          <a:xfrm>
            <a:off x="1640882" y="6993743"/>
            <a:ext cx="772625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t> </a:t>
            </a:r>
            <a:r>
              <a:rPr lang="en-US" altLang="zh-CN" b="1" i="1"/>
              <a:t>u</a:t>
            </a:r>
            <a:r>
              <a:rPr lang="en-US" altLang="zh-CN" b="1" baseline="-25000"/>
              <a:t>2</a:t>
            </a:r>
            <a:r>
              <a:rPr lang="en-US" altLang="zh-CN" b="1">
                <a:cs typeface="Times New Roman" pitchFamily="18" charset="0"/>
              </a:rPr>
              <a:t>—</a:t>
            </a:r>
            <a:r>
              <a:rPr lang="zh-CN" altLang="en-US" b="1"/>
              <a:t>测量条件的不确定度。</a:t>
            </a:r>
          </a:p>
        </p:txBody>
      </p:sp>
      <p:sp>
        <p:nvSpPr>
          <p:cNvPr id="21607" name="Rectangle 103"/>
          <p:cNvSpPr>
            <a:spLocks noChangeArrowheads="1"/>
          </p:cNvSpPr>
          <p:nvPr/>
        </p:nvSpPr>
        <p:spPr bwMode="auto">
          <a:xfrm>
            <a:off x="770561" y="1175319"/>
            <a:ext cx="6150729" cy="528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zh-CN" altLang="en-US" b="1" dirty="0"/>
              <a:t>（</a:t>
            </a:r>
            <a:r>
              <a:rPr lang="en-US" altLang="zh-CN" b="1" dirty="0"/>
              <a:t>1</a:t>
            </a:r>
            <a:r>
              <a:rPr lang="zh-CN" altLang="en-US" b="1" dirty="0"/>
              <a:t>）</a:t>
            </a:r>
            <a:r>
              <a:rPr lang="zh-CN" altLang="en-US" b="1" dirty="0">
                <a:solidFill>
                  <a:srgbClr val="FF0000"/>
                </a:solidFill>
              </a:rPr>
              <a:t>验收原则</a:t>
            </a:r>
            <a:r>
              <a:rPr lang="zh-CN" altLang="en-US" dirty="0"/>
              <a:t>：</a:t>
            </a:r>
          </a:p>
        </p:txBody>
      </p:sp>
      <p:pic>
        <p:nvPicPr>
          <p:cNvPr id="21609" name="Picture 1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2572" y="2401961"/>
            <a:ext cx="3550085" cy="4278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610" name="Line 106"/>
          <p:cNvSpPr>
            <a:spLocks noChangeShapeType="1"/>
          </p:cNvSpPr>
          <p:nvPr/>
        </p:nvSpPr>
        <p:spPr bwMode="auto">
          <a:xfrm>
            <a:off x="11069935" y="2940863"/>
            <a:ext cx="0" cy="3053774"/>
          </a:xfrm>
          <a:prstGeom prst="line">
            <a:avLst/>
          </a:prstGeom>
          <a:noFill/>
          <a:ln w="2857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lstStyle/>
          <a:p>
            <a:endParaRPr lang="zh-CN" altLang="en-US"/>
          </a:p>
        </p:txBody>
      </p:sp>
      <p:sp>
        <p:nvSpPr>
          <p:cNvPr id="21611" name="Text Box 107"/>
          <p:cNvSpPr txBox="1">
            <a:spLocks noChangeArrowheads="1"/>
          </p:cNvSpPr>
          <p:nvPr/>
        </p:nvSpPr>
        <p:spPr bwMode="auto">
          <a:xfrm>
            <a:off x="1018243" y="2249700"/>
            <a:ext cx="5120447" cy="59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a:t>
            </a:r>
            <a:r>
              <a:rPr lang="en-US" altLang="zh-CN" dirty="0"/>
              <a:t> </a:t>
            </a:r>
            <a:r>
              <a:rPr lang="zh-CN" altLang="en-US" b="1" dirty="0">
                <a:solidFill>
                  <a:srgbClr val="FF0000"/>
                </a:solidFill>
              </a:rPr>
              <a:t>安全裕度</a:t>
            </a:r>
            <a:r>
              <a:rPr lang="en-US" altLang="zh-CN" sz="3000" b="1" i="1" dirty="0"/>
              <a:t>A</a:t>
            </a:r>
          </a:p>
        </p:txBody>
      </p:sp>
      <p:graphicFrame>
        <p:nvGraphicFramePr>
          <p:cNvPr id="21613" name="Object 109"/>
          <p:cNvGraphicFramePr>
            <a:graphicFrameLocks noChangeAspect="1"/>
          </p:cNvGraphicFramePr>
          <p:nvPr/>
        </p:nvGraphicFramePr>
        <p:xfrm>
          <a:off x="899562" y="4371091"/>
          <a:ext cx="6188569" cy="1158210"/>
        </p:xfrm>
        <a:graphic>
          <a:graphicData uri="http://schemas.openxmlformats.org/presentationml/2006/ole">
            <mc:AlternateContent xmlns:mc="http://schemas.openxmlformats.org/markup-compatibility/2006">
              <mc:Choice xmlns:v="urn:schemas-microsoft-com:vml" Requires="v">
                <p:oleObj spid="_x0000_s53347" name="Equation" r:id="rId4" imgW="1485900" imgH="279400" progId="Equation.3">
                  <p:embed/>
                </p:oleObj>
              </mc:Choice>
              <mc:Fallback>
                <p:oleObj name="Equation" r:id="rId4" imgW="1485900" imgH="279400" progId="Equation.3">
                  <p:embed/>
                  <p:pic>
                    <p:nvPicPr>
                      <p:cNvPr id="0" name="Object 1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62" y="4371091"/>
                        <a:ext cx="6188569" cy="115821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14" name="Object 110"/>
          <p:cNvGraphicFramePr>
            <a:graphicFrameLocks noChangeAspect="1"/>
          </p:cNvGraphicFramePr>
          <p:nvPr>
            <p:extLst>
              <p:ext uri="{D42A27DB-BD31-4B8C-83A1-F6EECF244321}">
                <p14:modId xmlns:p14="http://schemas.microsoft.com/office/powerpoint/2010/main" val="3647566053"/>
              </p:ext>
            </p:extLst>
          </p:nvPr>
        </p:nvGraphicFramePr>
        <p:xfrm>
          <a:off x="909882" y="5623394"/>
          <a:ext cx="5522927" cy="826315"/>
        </p:xfrm>
        <a:graphic>
          <a:graphicData uri="http://schemas.openxmlformats.org/presentationml/2006/ole">
            <mc:AlternateContent xmlns:mc="http://schemas.openxmlformats.org/markup-compatibility/2006">
              <mc:Choice xmlns:v="urn:schemas-microsoft-com:vml" Requires="v">
                <p:oleObj spid="_x0000_s53348" name="公式" r:id="rId6" imgW="1434477" imgH="215806" progId="Equation.3">
                  <p:embed/>
                </p:oleObj>
              </mc:Choice>
              <mc:Fallback>
                <p:oleObj name="公式" r:id="rId6" imgW="1434477" imgH="215806" progId="Equation.3">
                  <p:embed/>
                  <p:pic>
                    <p:nvPicPr>
                      <p:cNvPr id="0" name="Object 1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9882" y="5623394"/>
                        <a:ext cx="5522927" cy="826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616" name="Text Box 112"/>
          <p:cNvSpPr txBox="1">
            <a:spLocks noChangeArrowheads="1"/>
          </p:cNvSpPr>
          <p:nvPr/>
        </p:nvSpPr>
        <p:spPr bwMode="auto">
          <a:xfrm>
            <a:off x="765402" y="7614764"/>
            <a:ext cx="835749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由表</a:t>
            </a:r>
            <a:r>
              <a:rPr lang="en-US" altLang="zh-CN" b="1"/>
              <a:t>3.18(</a:t>
            </a:r>
            <a:r>
              <a:rPr lang="zh-CN" altLang="en-US" b="1"/>
              <a:t>见下页</a:t>
            </a:r>
            <a:r>
              <a:rPr lang="en-US" altLang="zh-CN" b="1"/>
              <a:t>)</a:t>
            </a:r>
            <a:r>
              <a:rPr lang="zh-CN" altLang="en-US" b="1"/>
              <a:t>查得图中</a:t>
            </a:r>
            <a:r>
              <a:rPr lang="en-US" altLang="zh-CN" b="1" i="1"/>
              <a:t>A</a:t>
            </a:r>
            <a:r>
              <a:rPr lang="zh-CN" altLang="en-US" b="1"/>
              <a:t>为</a:t>
            </a:r>
            <a:r>
              <a:rPr lang="en-US" altLang="zh-CN" b="1" i="1"/>
              <a:t>A </a:t>
            </a:r>
            <a:r>
              <a:rPr lang="en-US" altLang="zh-CN" b="1"/>
              <a:t>= 0.0062</a:t>
            </a:r>
            <a:r>
              <a:rPr lang="zh-CN" altLang="en-US" b="1"/>
              <a:t>。</a:t>
            </a:r>
          </a:p>
        </p:txBody>
      </p:sp>
      <p:sp>
        <p:nvSpPr>
          <p:cNvPr id="14" name="Text Box 18"/>
          <p:cNvSpPr txBox="1">
            <a:spLocks noChangeArrowheads="1"/>
          </p:cNvSpPr>
          <p:nvPr/>
        </p:nvSpPr>
        <p:spPr bwMode="auto">
          <a:xfrm>
            <a:off x="455801" y="2750964"/>
            <a:ext cx="7387410" cy="123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zh-CN" altLang="en-US" b="1" dirty="0"/>
              <a:t>         安全裕度是指测量中总的不确定度，它主要是由测量器具的不确定度和测量条件的不确定度组成。</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508"/>
                                        </p:tgtEl>
                                        <p:attrNameLst>
                                          <p:attrName>style.visibility</p:attrName>
                                        </p:attrNameLst>
                                      </p:cBhvr>
                                      <p:to>
                                        <p:strVal val="visible"/>
                                      </p:to>
                                    </p:set>
                                    <p:animEffect transition="in" filter="wipe(left)">
                                      <p:cBhvr>
                                        <p:cTn id="7" dur="3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1607"/>
                                        </p:tgtEl>
                                        <p:attrNameLst>
                                          <p:attrName>style.visibility</p:attrName>
                                        </p:attrNameLst>
                                      </p:cBhvr>
                                      <p:to>
                                        <p:strVal val="visible"/>
                                      </p:to>
                                    </p:set>
                                    <p:animEffect transition="in" filter="wipe(left)">
                                      <p:cBhvr>
                                        <p:cTn id="12" dur="300"/>
                                        <p:tgtEl>
                                          <p:spTgt spid="216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522"/>
                                        </p:tgtEl>
                                        <p:attrNameLst>
                                          <p:attrName>style.visibility</p:attrName>
                                        </p:attrNameLst>
                                      </p:cBhvr>
                                      <p:to>
                                        <p:strVal val="visible"/>
                                      </p:to>
                                    </p:set>
                                    <p:animEffect transition="in" filter="wipe(left)">
                                      <p:cBhvr>
                                        <p:cTn id="17" dur="300"/>
                                        <p:tgtEl>
                                          <p:spTgt spid="215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21609"/>
                                        </p:tgtEl>
                                        <p:attrNameLst>
                                          <p:attrName>style.visibility</p:attrName>
                                        </p:attrNameLst>
                                      </p:cBhvr>
                                      <p:to>
                                        <p:strVal val="visible"/>
                                      </p:to>
                                    </p:set>
                                    <p:anim calcmode="lin" valueType="num">
                                      <p:cBhvr additive="base">
                                        <p:cTn id="22" dur="500" fill="hold"/>
                                        <p:tgtEl>
                                          <p:spTgt spid="21609"/>
                                        </p:tgtEl>
                                        <p:attrNameLst>
                                          <p:attrName>ppt_x</p:attrName>
                                        </p:attrNameLst>
                                      </p:cBhvr>
                                      <p:tavLst>
                                        <p:tav tm="0">
                                          <p:val>
                                            <p:strVal val="1+#ppt_w/2"/>
                                          </p:val>
                                        </p:tav>
                                        <p:tav tm="100000">
                                          <p:val>
                                            <p:strVal val="#ppt_x"/>
                                          </p:val>
                                        </p:tav>
                                      </p:tavLst>
                                    </p:anim>
                                    <p:anim calcmode="lin" valueType="num">
                                      <p:cBhvr additive="base">
                                        <p:cTn id="23" dur="500" fill="hold"/>
                                        <p:tgtEl>
                                          <p:spTgt spid="21609"/>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21610"/>
                                        </p:tgtEl>
                                        <p:attrNameLst>
                                          <p:attrName>style.visibility</p:attrName>
                                        </p:attrNameLst>
                                      </p:cBhvr>
                                      <p:to>
                                        <p:strVal val="visible"/>
                                      </p:to>
                                    </p:set>
                                    <p:animEffect transition="in" filter="barn(outHorizontal)">
                                      <p:cBhvr>
                                        <p:cTn id="28" dur="500"/>
                                        <p:tgtEl>
                                          <p:spTgt spid="2161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1611"/>
                                        </p:tgtEl>
                                        <p:attrNameLst>
                                          <p:attrName>style.visibility</p:attrName>
                                        </p:attrNameLst>
                                      </p:cBhvr>
                                      <p:to>
                                        <p:strVal val="visible"/>
                                      </p:to>
                                    </p:set>
                                    <p:animEffect transition="in" filter="wipe(left)">
                                      <p:cBhvr>
                                        <p:cTn id="33" dur="300"/>
                                        <p:tgtEl>
                                          <p:spTgt spid="216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4"/>
                                        </p:tgtEl>
                                        <p:attrNameLst>
                                          <p:attrName>style.visibility</p:attrName>
                                        </p:attrNameLst>
                                      </p:cBhvr>
                                      <p:to>
                                        <p:strVal val="visible"/>
                                      </p:to>
                                    </p:set>
                                    <p:animEffect transition="in" filter="wipe(left)">
                                      <p:cBhvr>
                                        <p:cTn id="38" dur="300"/>
                                        <p:tgtEl>
                                          <p:spTgt spid="1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1613"/>
                                        </p:tgtEl>
                                        <p:attrNameLst>
                                          <p:attrName>style.visibility</p:attrName>
                                        </p:attrNameLst>
                                      </p:cBhvr>
                                      <p:to>
                                        <p:strVal val="visible"/>
                                      </p:to>
                                    </p:set>
                                    <p:animEffect transition="in" filter="wipe(left)">
                                      <p:cBhvr>
                                        <p:cTn id="43" dur="500"/>
                                        <p:tgtEl>
                                          <p:spTgt spid="2161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21614"/>
                                        </p:tgtEl>
                                        <p:attrNameLst>
                                          <p:attrName>style.visibility</p:attrName>
                                        </p:attrNameLst>
                                      </p:cBhvr>
                                      <p:to>
                                        <p:strVal val="visible"/>
                                      </p:to>
                                    </p:set>
                                    <p:animEffect transition="in" filter="wipe(left)">
                                      <p:cBhvr>
                                        <p:cTn id="48" dur="500"/>
                                        <p:tgtEl>
                                          <p:spTgt spid="216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21540"/>
                                        </p:tgtEl>
                                        <p:attrNameLst>
                                          <p:attrName>style.visibility</p:attrName>
                                        </p:attrNameLst>
                                      </p:cBhvr>
                                      <p:to>
                                        <p:strVal val="visible"/>
                                      </p:to>
                                    </p:set>
                                    <p:animEffect transition="in" filter="wipe(left)">
                                      <p:cBhvr>
                                        <p:cTn id="53" dur="300"/>
                                        <p:tgtEl>
                                          <p:spTgt spid="21540"/>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21541"/>
                                        </p:tgtEl>
                                        <p:attrNameLst>
                                          <p:attrName>style.visibility</p:attrName>
                                        </p:attrNameLst>
                                      </p:cBhvr>
                                      <p:to>
                                        <p:strVal val="visible"/>
                                      </p:to>
                                    </p:set>
                                    <p:animEffect transition="in" filter="wipe(left)">
                                      <p:cBhvr>
                                        <p:cTn id="58" dur="300"/>
                                        <p:tgtEl>
                                          <p:spTgt spid="21541"/>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21616"/>
                                        </p:tgtEl>
                                        <p:attrNameLst>
                                          <p:attrName>style.visibility</p:attrName>
                                        </p:attrNameLst>
                                      </p:cBhvr>
                                      <p:to>
                                        <p:strVal val="visible"/>
                                      </p:to>
                                    </p:set>
                                    <p:animEffect transition="in" filter="wipe(left)">
                                      <p:cBhvr>
                                        <p:cTn id="63" dur="300"/>
                                        <p:tgtEl>
                                          <p:spTgt spid="21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22" grpId="0" autoUpdateAnimBg="0"/>
      <p:bldP spid="21540" grpId="0" autoUpdateAnimBg="0"/>
      <p:bldP spid="21541" grpId="0" autoUpdateAnimBg="0"/>
      <p:bldP spid="21607" grpId="0" autoUpdateAnimBg="0"/>
      <p:bldP spid="21610" grpId="0" animBg="1"/>
      <p:bldP spid="21611" grpId="0" autoUpdateAnimBg="0"/>
      <p:bldP spid="21616" grpId="0" autoUpdateAnimBg="0"/>
      <p:bldP spid="14"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51B181CF-CC2D-47CE-B2DC-F3C6CEF4839F}" type="slidenum">
              <a:rPr lang="en-US" altLang="zh-CN" sz="2800">
                <a:solidFill>
                  <a:srgbClr val="0000FF"/>
                </a:solidFill>
              </a:rPr>
              <a:pPr eaLnBrk="1" hangingPunct="1"/>
              <a:t>52</a:t>
            </a:fld>
            <a:endParaRPr lang="en-US" altLang="zh-CN" sz="2800">
              <a:solidFill>
                <a:srgbClr val="0000FF"/>
              </a:solidFill>
            </a:endParaRPr>
          </a:p>
        </p:txBody>
      </p:sp>
      <p:pic>
        <p:nvPicPr>
          <p:cNvPr id="54335" name="Picture 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378" y="2371998"/>
            <a:ext cx="12013842" cy="5542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Line 18"/>
          <p:cNvSpPr>
            <a:spLocks noChangeShapeType="1"/>
          </p:cNvSpPr>
          <p:nvPr/>
        </p:nvSpPr>
        <p:spPr bwMode="auto">
          <a:xfrm>
            <a:off x="475378" y="6477914"/>
            <a:ext cx="1180676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lstStyle/>
          <a:p>
            <a:endParaRPr lang="zh-CN" altLang="en-US"/>
          </a:p>
        </p:txBody>
      </p:sp>
      <p:sp>
        <p:nvSpPr>
          <p:cNvPr id="15" name="Rectangle 19"/>
          <p:cNvSpPr>
            <a:spLocks noChangeArrowheads="1"/>
          </p:cNvSpPr>
          <p:nvPr/>
        </p:nvSpPr>
        <p:spPr bwMode="auto">
          <a:xfrm>
            <a:off x="9882743" y="6108381"/>
            <a:ext cx="1147241" cy="36953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mc:AlternateContent xmlns:mc="http://schemas.openxmlformats.org/markup-compatibility/2006" xmlns:a14="http://schemas.microsoft.com/office/drawing/2010/main">
        <mc:Choice Requires="a14">
          <p:sp>
            <p:nvSpPr>
              <p:cNvPr id="2" name="TextBox 1"/>
              <p:cNvSpPr txBox="1"/>
              <p:nvPr/>
            </p:nvSpPr>
            <p:spPr>
              <a:xfrm>
                <a:off x="1548001" y="944361"/>
                <a:ext cx="8965512" cy="696530"/>
              </a:xfrm>
              <a:prstGeom prst="rect">
                <a:avLst/>
              </a:prstGeom>
              <a:noFill/>
            </p:spPr>
            <p:txBody>
              <a:bodyPr wrap="square" lIns="98847" tIns="49423" rIns="98847" bIns="49423" rtlCol="0">
                <a:spAutoFit/>
              </a:bodyPr>
              <a:lstStyle/>
              <a:p>
                <a:r>
                  <a:rPr lang="zh-CN" altLang="en-US" sz="3900" b="1" dirty="0"/>
                  <a:t>由</a:t>
                </a:r>
                <a14:m>
                  <m:oMath xmlns:m="http://schemas.openxmlformats.org/officeDocument/2006/math">
                    <m:r>
                      <a:rPr lang="en-US" altLang="zh-CN" sz="3900" b="1" i="1" dirty="0">
                        <a:latin typeface="Cambria Math"/>
                        <a:ea typeface="Cambria Math"/>
                      </a:rPr>
                      <m:t>∅</m:t>
                    </m:r>
                    <m:r>
                      <a:rPr lang="en-US" altLang="zh-CN" sz="3900" b="1" i="1" dirty="0">
                        <a:latin typeface="Cambria Math"/>
                        <a:ea typeface="Cambria Math"/>
                      </a:rPr>
                      <m:t> </m:t>
                    </m:r>
                    <m:r>
                      <a:rPr lang="en-US" altLang="zh-CN" sz="3900" b="1" i="1" dirty="0">
                        <a:latin typeface="Cambria Math"/>
                        <a:ea typeface="Cambria Math"/>
                      </a:rPr>
                      <m:t>𝟒𝟎</m:t>
                    </m:r>
                    <m:r>
                      <a:rPr lang="zh-CN" altLang="en-US" sz="3900" b="1" i="1" dirty="0">
                        <a:latin typeface="Cambria Math"/>
                        <a:ea typeface="Cambria Math"/>
                      </a:rPr>
                      <m:t>，</m:t>
                    </m:r>
                    <m:r>
                      <a:rPr lang="en-US" altLang="zh-CN" sz="3900" b="1" i="1" dirty="0">
                        <a:latin typeface="Cambria Math"/>
                        <a:ea typeface="Cambria Math"/>
                      </a:rPr>
                      <m:t>𝑻</m:t>
                    </m:r>
                    <m:r>
                      <a:rPr lang="en-US" altLang="zh-CN" sz="3900" b="1" i="1" dirty="0">
                        <a:latin typeface="Cambria Math"/>
                        <a:ea typeface="Cambria Math"/>
                      </a:rPr>
                      <m:t>=</m:t>
                    </m:r>
                    <m:r>
                      <a:rPr lang="en-US" altLang="zh-CN" sz="3900" b="1" i="1" dirty="0">
                        <a:latin typeface="Cambria Math"/>
                        <a:ea typeface="Cambria Math"/>
                      </a:rPr>
                      <m:t>𝟎</m:t>
                    </m:r>
                    <m:r>
                      <a:rPr lang="en-US" altLang="zh-CN" sz="3900" b="1" i="1" dirty="0">
                        <a:latin typeface="Cambria Math"/>
                        <a:ea typeface="Cambria Math"/>
                      </a:rPr>
                      <m:t>.</m:t>
                    </m:r>
                    <m:r>
                      <a:rPr lang="en-US" altLang="zh-CN" sz="3900" b="1" i="1" dirty="0">
                        <a:latin typeface="Cambria Math"/>
                        <a:ea typeface="Cambria Math"/>
                      </a:rPr>
                      <m:t>𝟎𝟔𝟐</m:t>
                    </m:r>
                    <m:r>
                      <a:rPr lang="en-US" altLang="zh-CN" sz="3900" b="1" i="1" dirty="0">
                        <a:latin typeface="Cambria Math"/>
                        <a:ea typeface="Cambria Math"/>
                      </a:rPr>
                      <m:t>   查表</m:t>
                    </m:r>
                    <m:r>
                      <a:rPr lang="en-US" altLang="zh-CN" sz="3900" b="1" i="1" dirty="0">
                        <a:latin typeface="Cambria Math"/>
                        <a:ea typeface="Cambria Math"/>
                      </a:rPr>
                      <m:t>𝟑</m:t>
                    </m:r>
                    <m:r>
                      <a:rPr lang="en-US" altLang="zh-CN" sz="3900" b="1" i="1" dirty="0">
                        <a:latin typeface="Cambria Math"/>
                        <a:ea typeface="Cambria Math"/>
                      </a:rPr>
                      <m:t>.</m:t>
                    </m:r>
                    <m:r>
                      <a:rPr lang="en-US" altLang="zh-CN" sz="3900" b="1" i="1" dirty="0">
                        <a:latin typeface="Cambria Math"/>
                        <a:ea typeface="Cambria Math"/>
                      </a:rPr>
                      <m:t>𝟏𝟖</m:t>
                    </m:r>
                    <m:r>
                      <a:rPr lang="zh-CN" altLang="en-US" sz="3900" b="1" i="1" dirty="0">
                        <a:latin typeface="Cambria Math"/>
                        <a:ea typeface="Cambria Math"/>
                      </a:rPr>
                      <m:t>得</m:t>
                    </m:r>
                    <m:r>
                      <a:rPr lang="en-US" altLang="zh-CN" sz="3900" b="1" i="1" dirty="0">
                        <a:latin typeface="Cambria Math"/>
                        <a:ea typeface="Cambria Math"/>
                      </a:rPr>
                      <m:t> </m:t>
                    </m:r>
                  </m:oMath>
                </a14:m>
                <a:endParaRPr lang="zh-CN" altLang="en-US" sz="3900" b="1" dirty="0"/>
              </a:p>
            </p:txBody>
          </p:sp>
        </mc:Choice>
        <mc:Fallback xmlns="">
          <p:sp>
            <p:nvSpPr>
              <p:cNvPr id="2" name="TextBox 1"/>
              <p:cNvSpPr txBox="1">
                <a:spLocks noRot="1" noChangeAspect="1" noMove="1" noResize="1" noEditPoints="1" noAdjustHandles="1" noChangeArrowheads="1" noChangeShapeType="1" noTextEdit="1"/>
              </p:cNvSpPr>
              <p:nvPr/>
            </p:nvSpPr>
            <p:spPr>
              <a:xfrm>
                <a:off x="1428749" y="876300"/>
                <a:ext cx="8274843" cy="646331"/>
              </a:xfrm>
              <a:prstGeom prst="rect">
                <a:avLst/>
              </a:prstGeom>
              <a:blipFill rotWithShape="1">
                <a:blip r:embed="rId3"/>
                <a:stretch>
                  <a:fillRect l="-2209" t="-17925" b="-31132"/>
                </a:stretch>
              </a:blipFill>
            </p:spPr>
            <p:txBody>
              <a:bodyPr/>
              <a:lstStyle/>
              <a:p>
                <a:r>
                  <a:rPr lang="zh-CN" altLang="en-US">
                    <a:noFill/>
                  </a:rPr>
                  <a:t> </a:t>
                </a:r>
              </a:p>
            </p:txBody>
          </p:sp>
        </mc:Fallback>
      </mc:AlternateContent>
      <p:sp>
        <p:nvSpPr>
          <p:cNvPr id="17" name="TextBox 16"/>
          <p:cNvSpPr txBox="1"/>
          <p:nvPr/>
        </p:nvSpPr>
        <p:spPr>
          <a:xfrm>
            <a:off x="2311682" y="1704693"/>
            <a:ext cx="5734060" cy="696530"/>
          </a:xfrm>
          <a:prstGeom prst="rect">
            <a:avLst/>
          </a:prstGeom>
          <a:noFill/>
        </p:spPr>
        <p:txBody>
          <a:bodyPr wrap="square" lIns="98847" tIns="49423" rIns="98847" bIns="49423" rtlCol="0">
            <a:spAutoFit/>
          </a:bodyPr>
          <a:lstStyle/>
          <a:p>
            <a:r>
              <a:rPr lang="zh-CN" altLang="en-US" sz="3900" b="1" dirty="0">
                <a:solidFill>
                  <a:srgbClr val="FF0000"/>
                </a:solidFill>
              </a:rPr>
              <a:t>安全裕度   </a:t>
            </a:r>
            <a:r>
              <a:rPr lang="en-US" altLang="zh-CN" sz="3900" b="1" i="1" dirty="0"/>
              <a:t>A = </a:t>
            </a:r>
            <a:r>
              <a:rPr lang="en-US" altLang="zh-CN" sz="3900" b="1" dirty="0"/>
              <a:t>0.0062</a:t>
            </a:r>
            <a:endParaRPr lang="zh-CN" altLang="en-US" sz="39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335"/>
                                        </p:tgtEl>
                                        <p:attrNameLst>
                                          <p:attrName>style.visibility</p:attrName>
                                        </p:attrNameLst>
                                      </p:cBhvr>
                                      <p:to>
                                        <p:strVal val="visible"/>
                                      </p:to>
                                    </p:set>
                                    <p:anim calcmode="lin" valueType="num">
                                      <p:cBhvr additive="base">
                                        <p:cTn id="7" dur="500" fill="hold"/>
                                        <p:tgtEl>
                                          <p:spTgt spid="54335"/>
                                        </p:tgtEl>
                                        <p:attrNameLst>
                                          <p:attrName>ppt_x</p:attrName>
                                        </p:attrNameLst>
                                      </p:cBhvr>
                                      <p:tavLst>
                                        <p:tav tm="0">
                                          <p:val>
                                            <p:strVal val="#ppt_x"/>
                                          </p:val>
                                        </p:tav>
                                        <p:tav tm="100000">
                                          <p:val>
                                            <p:strVal val="#ppt_x"/>
                                          </p:val>
                                        </p:tav>
                                      </p:tavLst>
                                    </p:anim>
                                    <p:anim calcmode="lin" valueType="num">
                                      <p:cBhvr additive="base">
                                        <p:cTn id="8" dur="500" fill="hold"/>
                                        <p:tgtEl>
                                          <p:spTgt spid="543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ppt_w/2"/>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8739DFB-565D-4DB1-AC11-E958A3E3C157}" type="slidenum">
              <a:rPr lang="en-US" altLang="zh-CN" sz="2800">
                <a:solidFill>
                  <a:srgbClr val="0000FF"/>
                </a:solidFill>
              </a:rPr>
              <a:pPr eaLnBrk="1" hangingPunct="1"/>
              <a:t>53</a:t>
            </a:fld>
            <a:endParaRPr lang="en-US" altLang="zh-CN" sz="2800">
              <a:solidFill>
                <a:srgbClr val="0000FF"/>
              </a:solidFill>
            </a:endParaRPr>
          </a:p>
        </p:txBody>
      </p:sp>
      <p:pic>
        <p:nvPicPr>
          <p:cNvPr id="7988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0853" y="953418"/>
            <a:ext cx="3972822" cy="4503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78256" y="3312021"/>
            <a:ext cx="7066239" cy="2885625"/>
          </a:xfrm>
          <a:prstGeom prst="rect">
            <a:avLst/>
          </a:prstGeom>
        </p:spPr>
        <p:txBody>
          <a:bodyPr wrap="square" lIns="98847" tIns="49423" rIns="98847" bIns="49423">
            <a:spAutoFit/>
          </a:bodyPr>
          <a:lstStyle/>
          <a:p>
            <a:pPr>
              <a:lnSpc>
                <a:spcPct val="150000"/>
              </a:lnSpc>
            </a:pPr>
            <a:r>
              <a:rPr lang="zh-CN" altLang="en-US" sz="3000" b="1" dirty="0">
                <a:latin typeface="宋体"/>
                <a:ea typeface="宋体"/>
              </a:rPr>
              <a:t>     ① </a:t>
            </a:r>
            <a:r>
              <a:rPr lang="zh-CN" altLang="en-US" sz="3000" b="1" dirty="0"/>
              <a:t>内</a:t>
            </a:r>
            <a:r>
              <a:rPr lang="zh-CN" altLang="en-US" sz="3000" b="1" dirty="0"/>
              <a:t>缩方式</a:t>
            </a:r>
            <a:r>
              <a:rPr lang="en-US" altLang="zh-CN" sz="3000" b="1" dirty="0"/>
              <a:t>: </a:t>
            </a:r>
            <a:r>
              <a:rPr lang="zh-CN" altLang="en-US" sz="3000" b="1" dirty="0"/>
              <a:t>验收</a:t>
            </a:r>
            <a:r>
              <a:rPr lang="zh-CN" altLang="en-US" sz="3000" b="1" dirty="0"/>
              <a:t>极限是从规定的最大</a:t>
            </a:r>
            <a:r>
              <a:rPr lang="zh-CN" altLang="en-US" sz="3000" b="1" dirty="0"/>
              <a:t>和最小极限尺寸</a:t>
            </a:r>
            <a:r>
              <a:rPr lang="zh-CN" altLang="en-US" sz="3000" b="1" dirty="0"/>
              <a:t>分别向零件公差带内移动</a:t>
            </a:r>
            <a:r>
              <a:rPr lang="zh-CN" altLang="en-US" sz="3000" b="1" dirty="0"/>
              <a:t>一</a:t>
            </a:r>
            <a:r>
              <a:rPr lang="zh-CN" altLang="en-US" sz="3000" b="1" dirty="0"/>
              <a:t>个安全裕度</a:t>
            </a:r>
            <a:r>
              <a:rPr lang="en-US" altLang="zh-CN" sz="3000" b="1" dirty="0"/>
              <a:t>(</a:t>
            </a:r>
            <a:r>
              <a:rPr lang="en-US" altLang="zh-CN" sz="3000" b="1" i="1" dirty="0"/>
              <a:t>A</a:t>
            </a:r>
            <a:r>
              <a:rPr lang="en-US" altLang="zh-CN" sz="3000" b="1" dirty="0"/>
              <a:t>) </a:t>
            </a:r>
            <a:r>
              <a:rPr lang="zh-CN" altLang="en-US" sz="3000" b="1" dirty="0"/>
              <a:t>来确定</a:t>
            </a:r>
            <a:r>
              <a:rPr lang="en-US" altLang="zh-CN" sz="3000" b="1" dirty="0"/>
              <a:t>,</a:t>
            </a:r>
            <a:r>
              <a:rPr lang="zh-CN" altLang="en-US" sz="3000" b="1" dirty="0"/>
              <a:t>如图</a:t>
            </a:r>
            <a:r>
              <a:rPr lang="en-US" altLang="zh-CN" sz="3000" b="1" dirty="0"/>
              <a:t>3. 24(a) </a:t>
            </a:r>
            <a:r>
              <a:rPr lang="zh-CN" altLang="en-US" sz="3000" b="1" dirty="0"/>
              <a:t>所示</a:t>
            </a:r>
            <a:r>
              <a:rPr lang="zh-CN" altLang="en-US" sz="3000" b="1" dirty="0"/>
              <a:t>。</a:t>
            </a:r>
            <a:endParaRPr lang="zh-CN" altLang="en-US" sz="3000" b="1" dirty="0"/>
          </a:p>
        </p:txBody>
      </p:sp>
      <p:sp>
        <p:nvSpPr>
          <p:cNvPr id="4" name="矩形 3"/>
          <p:cNvSpPr/>
          <p:nvPr/>
        </p:nvSpPr>
        <p:spPr>
          <a:xfrm>
            <a:off x="2976506" y="5510611"/>
            <a:ext cx="5795507" cy="563858"/>
          </a:xfrm>
          <a:prstGeom prst="rect">
            <a:avLst/>
          </a:prstGeom>
        </p:spPr>
        <p:txBody>
          <a:bodyPr wrap="square" lIns="98847" tIns="49423" rIns="98847" bIns="49423">
            <a:spAutoFit/>
          </a:bodyPr>
          <a:lstStyle/>
          <a:p>
            <a:r>
              <a:rPr lang="zh-CN" altLang="en-US" sz="3000" b="1" dirty="0">
                <a:solidFill>
                  <a:srgbClr val="FF0000"/>
                </a:solidFill>
              </a:rPr>
              <a:t>孔、轴尺寸的验收极限为</a:t>
            </a:r>
          </a:p>
        </p:txBody>
      </p:sp>
      <p:sp>
        <p:nvSpPr>
          <p:cNvPr id="5" name="矩形 4"/>
          <p:cNvSpPr/>
          <p:nvPr/>
        </p:nvSpPr>
        <p:spPr>
          <a:xfrm>
            <a:off x="857081" y="6148878"/>
            <a:ext cx="11284033" cy="1715638"/>
          </a:xfrm>
          <a:prstGeom prst="rect">
            <a:avLst/>
          </a:prstGeom>
        </p:spPr>
        <p:txBody>
          <a:bodyPr wrap="square" lIns="98847" tIns="49423" rIns="98847" bIns="49423">
            <a:spAutoFit/>
          </a:bodyPr>
          <a:lstStyle/>
          <a:p>
            <a:pPr>
              <a:lnSpc>
                <a:spcPct val="150000"/>
              </a:lnSpc>
            </a:pPr>
            <a:r>
              <a:rPr lang="zh-CN" altLang="en-US" sz="3500" b="1" dirty="0"/>
              <a:t>上验收极限</a:t>
            </a:r>
            <a:r>
              <a:rPr lang="en-US" altLang="zh-CN" sz="3500" b="1" dirty="0"/>
              <a:t>= </a:t>
            </a:r>
            <a:r>
              <a:rPr lang="zh-CN" altLang="en-US" sz="3500" b="1" dirty="0"/>
              <a:t>最大极限尺寸</a:t>
            </a:r>
            <a:r>
              <a:rPr lang="en-US" altLang="zh-CN" sz="3500" b="1" dirty="0"/>
              <a:t>(</a:t>
            </a:r>
            <a:r>
              <a:rPr lang="en-US" altLang="zh-CN" sz="3500" b="1" i="1" dirty="0" err="1"/>
              <a:t>D</a:t>
            </a:r>
            <a:r>
              <a:rPr lang="en-US" altLang="zh-CN" sz="3500" b="1" dirty="0" err="1"/>
              <a:t>max</a:t>
            </a:r>
            <a:r>
              <a:rPr lang="zh-CN" altLang="en-US" sz="3500" b="1" dirty="0"/>
              <a:t>、</a:t>
            </a:r>
            <a:r>
              <a:rPr lang="en-US" altLang="zh-CN" sz="3500" b="1" i="1" dirty="0" err="1"/>
              <a:t>d</a:t>
            </a:r>
            <a:r>
              <a:rPr lang="en-US" altLang="zh-CN" sz="3500" b="1" dirty="0" err="1"/>
              <a:t>max</a:t>
            </a:r>
            <a:r>
              <a:rPr lang="en-US" altLang="zh-CN" sz="3500" b="1" dirty="0"/>
              <a:t>) - </a:t>
            </a:r>
            <a:r>
              <a:rPr lang="zh-CN" altLang="en-US" sz="3500" b="1" dirty="0"/>
              <a:t>安全裕度</a:t>
            </a:r>
            <a:r>
              <a:rPr lang="en-US" altLang="zh-CN" sz="3500" b="1" dirty="0"/>
              <a:t>(</a:t>
            </a:r>
            <a:r>
              <a:rPr lang="en-US" altLang="zh-CN" sz="3500" b="1" i="1" dirty="0"/>
              <a:t>A</a:t>
            </a:r>
            <a:r>
              <a:rPr lang="en-US" altLang="zh-CN" sz="3500" b="1" dirty="0"/>
              <a:t>)</a:t>
            </a:r>
          </a:p>
          <a:p>
            <a:pPr>
              <a:lnSpc>
                <a:spcPct val="150000"/>
              </a:lnSpc>
            </a:pPr>
            <a:r>
              <a:rPr lang="zh-CN" altLang="en-US" sz="3500" b="1" dirty="0"/>
              <a:t>下验收极限</a:t>
            </a:r>
            <a:r>
              <a:rPr lang="en-US" altLang="zh-CN" sz="3500" b="1" dirty="0"/>
              <a:t>= </a:t>
            </a:r>
            <a:r>
              <a:rPr lang="zh-CN" altLang="en-US" sz="3500" b="1" dirty="0"/>
              <a:t>最小极限尺寸</a:t>
            </a:r>
            <a:r>
              <a:rPr lang="en-US" altLang="zh-CN" sz="3500" b="1" dirty="0"/>
              <a:t>(</a:t>
            </a:r>
            <a:r>
              <a:rPr lang="en-US" altLang="zh-CN" sz="3500" b="1" i="1" dirty="0" err="1"/>
              <a:t>D</a:t>
            </a:r>
            <a:r>
              <a:rPr lang="en-US" altLang="zh-CN" sz="3500" b="1" dirty="0" err="1"/>
              <a:t>min</a:t>
            </a:r>
            <a:r>
              <a:rPr lang="zh-CN" altLang="en-US" sz="3500" b="1" dirty="0"/>
              <a:t>、</a:t>
            </a:r>
            <a:r>
              <a:rPr lang="en-US" altLang="zh-CN" sz="3500" b="1" i="1" dirty="0" err="1"/>
              <a:t>d</a:t>
            </a:r>
            <a:r>
              <a:rPr lang="en-US" altLang="zh-CN" sz="3500" b="1" dirty="0" err="1"/>
              <a:t>min</a:t>
            </a:r>
            <a:r>
              <a:rPr lang="en-US" altLang="zh-CN" sz="3500" b="1" dirty="0"/>
              <a:t>) + </a:t>
            </a:r>
            <a:r>
              <a:rPr lang="zh-CN" altLang="en-US" sz="3500" b="1" dirty="0"/>
              <a:t>安全裕度</a:t>
            </a:r>
            <a:r>
              <a:rPr lang="en-US" altLang="zh-CN" sz="3500" b="1" dirty="0"/>
              <a:t>(</a:t>
            </a:r>
            <a:r>
              <a:rPr lang="en-US" altLang="zh-CN" sz="3500" b="1" i="1" dirty="0"/>
              <a:t>A</a:t>
            </a:r>
            <a:r>
              <a:rPr lang="en-US" altLang="zh-CN" sz="3500" b="1" dirty="0"/>
              <a:t>)</a:t>
            </a:r>
            <a:endParaRPr lang="zh-CN" altLang="en-US" sz="3500" b="1" dirty="0"/>
          </a:p>
        </p:txBody>
      </p:sp>
      <p:sp>
        <p:nvSpPr>
          <p:cNvPr id="6" name="矩形 5"/>
          <p:cNvSpPr/>
          <p:nvPr/>
        </p:nvSpPr>
        <p:spPr>
          <a:xfrm>
            <a:off x="814420" y="562706"/>
            <a:ext cx="7235191" cy="2885625"/>
          </a:xfrm>
          <a:prstGeom prst="rect">
            <a:avLst/>
          </a:prstGeom>
        </p:spPr>
        <p:txBody>
          <a:bodyPr wrap="square" lIns="98847" tIns="49423" rIns="98847" bIns="49423">
            <a:spAutoFit/>
          </a:bodyPr>
          <a:lstStyle/>
          <a:p>
            <a:pPr>
              <a:lnSpc>
                <a:spcPct val="150000"/>
              </a:lnSpc>
            </a:pPr>
            <a:r>
              <a:rPr lang="en-US" altLang="zh-CN" dirty="0" smtClean="0"/>
              <a:t>,</a:t>
            </a:r>
            <a:r>
              <a:rPr lang="zh-CN" altLang="en-US" dirty="0" smtClean="0"/>
              <a:t>          </a:t>
            </a:r>
            <a:r>
              <a:rPr lang="en-US" altLang="zh-CN" sz="3000" dirty="0"/>
              <a:t>(</a:t>
            </a:r>
            <a:r>
              <a:rPr lang="en-US" altLang="zh-CN" sz="3000" b="1" dirty="0"/>
              <a:t>3) </a:t>
            </a:r>
            <a:r>
              <a:rPr lang="zh-CN" altLang="en-US" sz="3000" b="1" dirty="0"/>
              <a:t>验收极限的确定。为了保证上述验收原则的实现</a:t>
            </a:r>
            <a:r>
              <a:rPr lang="en-US" altLang="zh-CN" sz="3000" b="1" dirty="0"/>
              <a:t>,</a:t>
            </a:r>
            <a:r>
              <a:rPr lang="zh-CN" altLang="en-US" sz="3000" b="1" dirty="0"/>
              <a:t>应规定验收极限的方式。</a:t>
            </a:r>
            <a:r>
              <a:rPr lang="zh-CN" altLang="en-US" sz="3000" b="1" dirty="0"/>
              <a:t>根据</a:t>
            </a:r>
            <a:r>
              <a:rPr lang="en-US" altLang="zh-CN" sz="3000" b="1" dirty="0"/>
              <a:t>GB/ T3177 </a:t>
            </a:r>
            <a:r>
              <a:rPr lang="zh-CN" altLang="en-US" sz="3000" b="1" dirty="0"/>
              <a:t>规定</a:t>
            </a:r>
            <a:r>
              <a:rPr lang="en-US" altLang="zh-CN" sz="3000" b="1" dirty="0"/>
              <a:t>:</a:t>
            </a:r>
            <a:r>
              <a:rPr lang="zh-CN" altLang="en-US" sz="3000" b="1" dirty="0"/>
              <a:t>验收极限可以按照下列两种方式之一确定</a:t>
            </a:r>
            <a:r>
              <a:rPr lang="en-US" altLang="zh-CN" sz="3000" b="1" dirty="0"/>
              <a:t>:</a:t>
            </a:r>
            <a:endParaRPr lang="zh-CN" altLang="en-US" sz="3000" b="1" dirty="0"/>
          </a:p>
        </p:txBody>
      </p:sp>
      <mc:AlternateContent xmlns:mc="http://schemas.openxmlformats.org/markup-compatibility/2006" xmlns:a14="http://schemas.microsoft.com/office/drawing/2010/main">
        <mc:Choice Requires="a14">
          <p:sp>
            <p:nvSpPr>
              <p:cNvPr id="3" name="TextBox 2"/>
              <p:cNvSpPr txBox="1"/>
              <p:nvPr/>
            </p:nvSpPr>
            <p:spPr>
              <a:xfrm>
                <a:off x="5985608" y="4188034"/>
                <a:ext cx="1087514" cy="497522"/>
              </a:xfrm>
              <a:prstGeom prst="rect">
                <a:avLst/>
              </a:prstGeom>
              <a:noFill/>
            </p:spPr>
            <p:txBody>
              <a:bodyPr wrap="none" lIns="98847" tIns="49423" rIns="98847" bIns="49423"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sSub>
                        <m:sSubPr>
                          <m:ctrlPr>
                            <a:rPr lang="en-US" altLang="zh-CN" i="1" smtClean="0">
                              <a:latin typeface="Cambria Math"/>
                            </a:rPr>
                          </m:ctrlPr>
                        </m:sSubPr>
                        <m:e/>
                        <m:sub/>
                      </m:sSub>
                    </m:oMath>
                  </m:oMathPara>
                </a14:m>
                <a:endParaRPr lang="zh-CN" alt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5524500" y="3886200"/>
                <a:ext cx="1003736" cy="461665"/>
              </a:xfrm>
              <a:prstGeom prst="rect">
                <a:avLst/>
              </a:prstGeom>
              <a:blipFill rotWithShape="1">
                <a:blip r:embed="rId3"/>
                <a:stretch>
                  <a:fillRect/>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9884"/>
                                        </p:tgtEl>
                                        <p:attrNameLst>
                                          <p:attrName>style.visibility</p:attrName>
                                        </p:attrNameLst>
                                      </p:cBhvr>
                                      <p:to>
                                        <p:strVal val="visible"/>
                                      </p:to>
                                    </p:set>
                                    <p:anim calcmode="lin" valueType="num">
                                      <p:cBhvr additive="base">
                                        <p:cTn id="12" dur="500" fill="hold"/>
                                        <p:tgtEl>
                                          <p:spTgt spid="79884"/>
                                        </p:tgtEl>
                                        <p:attrNameLst>
                                          <p:attrName>ppt_x</p:attrName>
                                        </p:attrNameLst>
                                      </p:cBhvr>
                                      <p:tavLst>
                                        <p:tav tm="0">
                                          <p:val>
                                            <p:strVal val="1+#ppt_w/2"/>
                                          </p:val>
                                        </p:tav>
                                        <p:tav tm="100000">
                                          <p:val>
                                            <p:strVal val="#ppt_x"/>
                                          </p:val>
                                        </p:tav>
                                      </p:tavLst>
                                    </p:anim>
                                    <p:anim calcmode="lin" valueType="num">
                                      <p:cBhvr additive="base">
                                        <p:cTn id="13" dur="500" fill="hold"/>
                                        <p:tgtEl>
                                          <p:spTgt spid="7988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pPr>
                <a:defRPr/>
              </a:pPr>
              <a:t>54</a:t>
            </a:fld>
            <a:endParaRPr lang="en-US" altLang="zh-CN"/>
          </a:p>
        </p:txBody>
      </p:sp>
      <p:pic>
        <p:nvPicPr>
          <p:cNvPr id="809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3611" y="1135190"/>
            <a:ext cx="4520166" cy="4700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60481" y="5310990"/>
            <a:ext cx="11063055" cy="2089590"/>
          </a:xfrm>
          <a:prstGeom prst="rect">
            <a:avLst/>
          </a:prstGeom>
        </p:spPr>
        <p:txBody>
          <a:bodyPr wrap="square" lIns="98847" tIns="49423" rIns="98847" bIns="49423">
            <a:spAutoFit/>
          </a:bodyPr>
          <a:lstStyle/>
          <a:p>
            <a:pPr>
              <a:lnSpc>
                <a:spcPct val="150000"/>
              </a:lnSpc>
            </a:pPr>
            <a:r>
              <a:rPr lang="zh-CN" altLang="en-US" sz="4300" b="1" dirty="0">
                <a:solidFill>
                  <a:srgbClr val="FF0000"/>
                </a:solidFill>
              </a:rPr>
              <a:t>上</a:t>
            </a:r>
            <a:r>
              <a:rPr lang="zh-CN" altLang="en-US" sz="4300" b="1" dirty="0">
                <a:solidFill>
                  <a:srgbClr val="FF0000"/>
                </a:solidFill>
              </a:rPr>
              <a:t>验收极限</a:t>
            </a:r>
            <a:r>
              <a:rPr lang="en-US" altLang="zh-CN" sz="4300" b="1" dirty="0">
                <a:solidFill>
                  <a:srgbClr val="FF0000"/>
                </a:solidFill>
              </a:rPr>
              <a:t>= </a:t>
            </a:r>
            <a:r>
              <a:rPr lang="zh-CN" altLang="en-US" sz="4300" b="1" dirty="0">
                <a:solidFill>
                  <a:srgbClr val="FF0000"/>
                </a:solidFill>
              </a:rPr>
              <a:t>最大极限尺寸</a:t>
            </a:r>
            <a:r>
              <a:rPr lang="en-US" altLang="zh-CN" sz="4300" b="1" dirty="0">
                <a:solidFill>
                  <a:srgbClr val="FF0000"/>
                </a:solidFill>
              </a:rPr>
              <a:t>(</a:t>
            </a:r>
            <a:r>
              <a:rPr lang="en-US" altLang="zh-CN" sz="4300" b="1" i="1" dirty="0" err="1">
                <a:solidFill>
                  <a:srgbClr val="FF0000"/>
                </a:solidFill>
              </a:rPr>
              <a:t>D</a:t>
            </a:r>
            <a:r>
              <a:rPr lang="en-US" altLang="zh-CN" sz="4300" b="1" dirty="0" err="1">
                <a:solidFill>
                  <a:srgbClr val="FF0000"/>
                </a:solidFill>
              </a:rPr>
              <a:t>max</a:t>
            </a:r>
            <a:r>
              <a:rPr lang="zh-CN" altLang="en-US" sz="4300" b="1" dirty="0">
                <a:solidFill>
                  <a:srgbClr val="FF0000"/>
                </a:solidFill>
              </a:rPr>
              <a:t>、</a:t>
            </a:r>
            <a:r>
              <a:rPr lang="en-US" altLang="zh-CN" sz="4300" b="1" i="1" dirty="0" err="1">
                <a:solidFill>
                  <a:srgbClr val="FF0000"/>
                </a:solidFill>
              </a:rPr>
              <a:t>d</a:t>
            </a:r>
            <a:r>
              <a:rPr lang="en-US" altLang="zh-CN" sz="4300" b="1" dirty="0" err="1">
                <a:solidFill>
                  <a:srgbClr val="FF0000"/>
                </a:solidFill>
              </a:rPr>
              <a:t>max</a:t>
            </a:r>
            <a:r>
              <a:rPr lang="en-US" altLang="zh-CN" sz="4300" b="1" dirty="0">
                <a:solidFill>
                  <a:srgbClr val="FF0000"/>
                </a:solidFill>
              </a:rPr>
              <a:t>)</a:t>
            </a:r>
          </a:p>
          <a:p>
            <a:pPr>
              <a:lnSpc>
                <a:spcPct val="150000"/>
              </a:lnSpc>
            </a:pPr>
            <a:r>
              <a:rPr lang="zh-CN" altLang="en-US" sz="4300" b="1" dirty="0">
                <a:solidFill>
                  <a:srgbClr val="FF0000"/>
                </a:solidFill>
              </a:rPr>
              <a:t>下验收极限</a:t>
            </a:r>
            <a:r>
              <a:rPr lang="en-US" altLang="zh-CN" sz="4300" b="1" dirty="0">
                <a:solidFill>
                  <a:srgbClr val="FF0000"/>
                </a:solidFill>
              </a:rPr>
              <a:t>= </a:t>
            </a:r>
            <a:r>
              <a:rPr lang="zh-CN" altLang="en-US" sz="4300" b="1" dirty="0">
                <a:solidFill>
                  <a:srgbClr val="FF0000"/>
                </a:solidFill>
              </a:rPr>
              <a:t>最小极限尺寸</a:t>
            </a:r>
            <a:r>
              <a:rPr lang="en-US" altLang="zh-CN" sz="4300" b="1" dirty="0">
                <a:solidFill>
                  <a:srgbClr val="FF0000"/>
                </a:solidFill>
              </a:rPr>
              <a:t>(</a:t>
            </a:r>
            <a:r>
              <a:rPr lang="en-US" altLang="zh-CN" sz="4300" b="1" i="1" dirty="0" err="1">
                <a:solidFill>
                  <a:srgbClr val="FF0000"/>
                </a:solidFill>
              </a:rPr>
              <a:t>D</a:t>
            </a:r>
            <a:r>
              <a:rPr lang="en-US" altLang="zh-CN" sz="4300" b="1" dirty="0" err="1">
                <a:solidFill>
                  <a:srgbClr val="FF0000"/>
                </a:solidFill>
              </a:rPr>
              <a:t>min</a:t>
            </a:r>
            <a:r>
              <a:rPr lang="zh-CN" altLang="en-US" sz="4300" b="1" dirty="0">
                <a:solidFill>
                  <a:srgbClr val="FF0000"/>
                </a:solidFill>
              </a:rPr>
              <a:t>、</a:t>
            </a:r>
            <a:r>
              <a:rPr lang="en-US" altLang="zh-CN" sz="4300" b="1" i="1" dirty="0" err="1">
                <a:solidFill>
                  <a:srgbClr val="FF0000"/>
                </a:solidFill>
              </a:rPr>
              <a:t>d</a:t>
            </a:r>
            <a:r>
              <a:rPr lang="en-US" altLang="zh-CN" sz="4300" b="1" dirty="0" err="1">
                <a:solidFill>
                  <a:srgbClr val="FF0000"/>
                </a:solidFill>
              </a:rPr>
              <a:t>min</a:t>
            </a:r>
            <a:r>
              <a:rPr lang="en-US" altLang="zh-CN" sz="3500" b="1" dirty="0"/>
              <a:t>)</a:t>
            </a:r>
            <a:endParaRPr lang="en-US" altLang="zh-CN" sz="3500" b="1" dirty="0"/>
          </a:p>
        </p:txBody>
      </p:sp>
      <p:sp>
        <p:nvSpPr>
          <p:cNvPr id="5" name="矩形 4"/>
          <p:cNvSpPr/>
          <p:nvPr/>
        </p:nvSpPr>
        <p:spPr>
          <a:xfrm>
            <a:off x="546961" y="1563198"/>
            <a:ext cx="7368490" cy="2523552"/>
          </a:xfrm>
          <a:prstGeom prst="rect">
            <a:avLst/>
          </a:prstGeom>
        </p:spPr>
        <p:txBody>
          <a:bodyPr wrap="square" lIns="98847" tIns="49423" rIns="98847" bIns="49423">
            <a:spAutoFit/>
          </a:bodyPr>
          <a:lstStyle/>
          <a:p>
            <a:pPr>
              <a:lnSpc>
                <a:spcPct val="150000"/>
              </a:lnSpc>
            </a:pPr>
            <a:r>
              <a:rPr lang="zh-CN" altLang="en-US" sz="3500" b="1" dirty="0">
                <a:latin typeface="宋体"/>
                <a:ea typeface="宋体"/>
              </a:rPr>
              <a:t>     ② </a:t>
            </a:r>
            <a:r>
              <a:rPr lang="zh-CN" altLang="en-US" sz="3500" b="1" dirty="0"/>
              <a:t>不</a:t>
            </a:r>
            <a:r>
              <a:rPr lang="zh-CN" altLang="en-US" sz="3500" b="1" dirty="0"/>
              <a:t>内缩方式</a:t>
            </a:r>
            <a:r>
              <a:rPr lang="en-US" altLang="zh-CN" sz="3500" b="1" dirty="0"/>
              <a:t>:</a:t>
            </a:r>
            <a:r>
              <a:rPr lang="zh-CN" altLang="en-US" sz="3500" b="1" dirty="0"/>
              <a:t>验收极限等于极限尺寸</a:t>
            </a:r>
            <a:r>
              <a:rPr lang="en-US" altLang="zh-CN" sz="3500" b="1" dirty="0"/>
              <a:t>,</a:t>
            </a:r>
            <a:r>
              <a:rPr lang="zh-CN" altLang="en-US" sz="3500" b="1" dirty="0"/>
              <a:t>即安全裕度</a:t>
            </a:r>
            <a:r>
              <a:rPr lang="en-US" altLang="zh-CN" sz="3500" b="1" i="1" dirty="0"/>
              <a:t>A</a:t>
            </a:r>
            <a:r>
              <a:rPr lang="en-US" altLang="zh-CN" sz="3500" b="1" dirty="0"/>
              <a:t> </a:t>
            </a:r>
            <a:r>
              <a:rPr lang="zh-CN" altLang="en-US" sz="3500" b="1" dirty="0"/>
              <a:t>值等于零</a:t>
            </a:r>
            <a:r>
              <a:rPr lang="en-US" altLang="zh-CN" sz="3500" b="1" dirty="0"/>
              <a:t>,</a:t>
            </a:r>
            <a:r>
              <a:rPr lang="zh-CN" altLang="en-US" sz="3500" b="1" dirty="0"/>
              <a:t>如图</a:t>
            </a:r>
            <a:r>
              <a:rPr lang="en-US" altLang="zh-CN" sz="3500" b="1" dirty="0"/>
              <a:t>3. 24(b) </a:t>
            </a:r>
            <a:r>
              <a:rPr lang="zh-CN" altLang="en-US" sz="3500" b="1" dirty="0"/>
              <a:t>所示</a:t>
            </a:r>
            <a:r>
              <a:rPr lang="zh-CN" altLang="en-US" sz="3500" b="1" dirty="0"/>
              <a:t>。</a:t>
            </a:r>
          </a:p>
        </p:txBody>
      </p:sp>
      <p:sp>
        <p:nvSpPr>
          <p:cNvPr id="6" name="矩形 5"/>
          <p:cNvSpPr/>
          <p:nvPr/>
        </p:nvSpPr>
        <p:spPr>
          <a:xfrm>
            <a:off x="1055673" y="4710036"/>
            <a:ext cx="6351066" cy="638420"/>
          </a:xfrm>
          <a:prstGeom prst="rect">
            <a:avLst/>
          </a:prstGeom>
        </p:spPr>
        <p:txBody>
          <a:bodyPr wrap="square" lIns="98847" tIns="49423" rIns="98847" bIns="49423">
            <a:spAutoFit/>
          </a:bodyPr>
          <a:lstStyle/>
          <a:p>
            <a:r>
              <a:rPr lang="zh-CN" altLang="en-US" sz="3500" b="1" dirty="0"/>
              <a:t>孔、轴尺寸的验收极限为</a:t>
            </a:r>
          </a:p>
        </p:txBody>
      </p:sp>
    </p:spTree>
    <p:extLst>
      <p:ext uri="{BB962C8B-B14F-4D97-AF65-F5344CB8AC3E}">
        <p14:creationId xmlns:p14="http://schemas.microsoft.com/office/powerpoint/2010/main" val="15959193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0902"/>
                                        </p:tgtEl>
                                        <p:attrNameLst>
                                          <p:attrName>style.visibility</p:attrName>
                                        </p:attrNameLst>
                                      </p:cBhvr>
                                      <p:to>
                                        <p:strVal val="visible"/>
                                      </p:to>
                                    </p:set>
                                    <p:animEffect transition="in" filter="wipe(right)">
                                      <p:cBhvr>
                                        <p:cTn id="12" dur="500"/>
                                        <p:tgtEl>
                                          <p:spTgt spid="809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ADAD200-17D5-4E79-9FB2-B92B7341ACBB}" type="slidenum">
              <a:rPr lang="en-US" altLang="zh-CN" sz="2800">
                <a:solidFill>
                  <a:srgbClr val="0000FF"/>
                </a:solidFill>
              </a:rPr>
              <a:pPr eaLnBrk="1" hangingPunct="1"/>
              <a:t>55</a:t>
            </a:fld>
            <a:endParaRPr lang="en-US" altLang="zh-CN" sz="2800">
              <a:solidFill>
                <a:srgbClr val="0000FF"/>
              </a:solidFill>
            </a:endParaRPr>
          </a:p>
        </p:txBody>
      </p:sp>
      <p:sp>
        <p:nvSpPr>
          <p:cNvPr id="60430" name="Text Box 14"/>
          <p:cNvSpPr txBox="1">
            <a:spLocks noChangeArrowheads="1"/>
          </p:cNvSpPr>
          <p:nvPr/>
        </p:nvSpPr>
        <p:spPr bwMode="auto">
          <a:xfrm>
            <a:off x="1012569" y="2402084"/>
            <a:ext cx="10568289" cy="1242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dirty="0"/>
              <a:t>        </a:t>
            </a:r>
            <a:r>
              <a:rPr lang="en-US" altLang="zh-CN" sz="3000" b="1" dirty="0"/>
              <a:t> ① </a:t>
            </a:r>
            <a:r>
              <a:rPr lang="zh-CN" altLang="en-US" sz="3000" b="1" dirty="0"/>
              <a:t>对于符合</a:t>
            </a:r>
            <a:r>
              <a:rPr lang="zh-CN" altLang="en-US" sz="3000" b="1" dirty="0">
                <a:solidFill>
                  <a:srgbClr val="FF0000"/>
                </a:solidFill>
              </a:rPr>
              <a:t>包容要求</a:t>
            </a:r>
            <a:r>
              <a:rPr lang="zh-CN" altLang="en-US" sz="3000" b="1" dirty="0"/>
              <a:t>的尺寸、</a:t>
            </a:r>
            <a:r>
              <a:rPr lang="zh-CN" altLang="en-US" sz="3000" b="1" dirty="0">
                <a:solidFill>
                  <a:srgbClr val="FF0000"/>
                </a:solidFill>
              </a:rPr>
              <a:t>公差等级高</a:t>
            </a:r>
            <a:r>
              <a:rPr lang="zh-CN" altLang="en-US" sz="3000" b="1" dirty="0"/>
              <a:t>的尺寸，其验收</a:t>
            </a:r>
            <a:r>
              <a:rPr lang="zh-CN" altLang="en-US" sz="3000" b="1" dirty="0"/>
              <a:t>极限按</a:t>
            </a:r>
            <a:r>
              <a:rPr lang="zh-CN" altLang="en-US" sz="3000" b="1" dirty="0">
                <a:solidFill>
                  <a:srgbClr val="FF0000"/>
                </a:solidFill>
              </a:rPr>
              <a:t>方式</a:t>
            </a:r>
            <a:r>
              <a:rPr lang="en-US" altLang="zh-CN" sz="3000" b="1" dirty="0">
                <a:solidFill>
                  <a:srgbClr val="FF0000"/>
                </a:solidFill>
              </a:rPr>
              <a:t>1</a:t>
            </a:r>
            <a:r>
              <a:rPr lang="zh-CN" altLang="en-US" sz="3000" b="1" dirty="0"/>
              <a:t>确定</a:t>
            </a:r>
            <a:r>
              <a:rPr lang="zh-CN" altLang="en-US" sz="3000" b="1" dirty="0"/>
              <a:t>（双向内缩）。</a:t>
            </a:r>
            <a:endParaRPr lang="zh-CN" altLang="en-US" sz="3000" b="1" dirty="0"/>
          </a:p>
        </p:txBody>
      </p:sp>
      <p:sp>
        <p:nvSpPr>
          <p:cNvPr id="4" name="矩形 3"/>
          <p:cNvSpPr/>
          <p:nvPr/>
        </p:nvSpPr>
        <p:spPr>
          <a:xfrm>
            <a:off x="1095637" y="340856"/>
            <a:ext cx="10527115" cy="2189094"/>
          </a:xfrm>
          <a:prstGeom prst="rect">
            <a:avLst/>
          </a:prstGeom>
        </p:spPr>
        <p:txBody>
          <a:bodyPr wrap="square" lIns="98847" tIns="49423" rIns="98847" bIns="49423">
            <a:spAutoFit/>
          </a:bodyPr>
          <a:lstStyle/>
          <a:p>
            <a:pPr>
              <a:lnSpc>
                <a:spcPct val="150000"/>
              </a:lnSpc>
            </a:pPr>
            <a:r>
              <a:rPr lang="en-US" altLang="zh-CN" sz="3000" b="1" dirty="0"/>
              <a:t>        (</a:t>
            </a:r>
            <a:r>
              <a:rPr lang="en-US" altLang="zh-CN" sz="3000" b="1" dirty="0"/>
              <a:t>4) </a:t>
            </a:r>
            <a:r>
              <a:rPr lang="zh-CN" altLang="en-US" sz="3000" b="1" dirty="0"/>
              <a:t>验收极限方式的选择。选择哪种验收极限方式</a:t>
            </a:r>
            <a:r>
              <a:rPr lang="en-US" altLang="zh-CN" sz="3000" b="1" dirty="0"/>
              <a:t>,</a:t>
            </a:r>
            <a:r>
              <a:rPr lang="zh-CN" altLang="en-US" sz="3000" b="1" dirty="0"/>
              <a:t>要结合尺寸功能要求及其</a:t>
            </a:r>
            <a:r>
              <a:rPr lang="zh-CN" altLang="en-US" sz="3000" b="1" dirty="0"/>
              <a:t>重要程度</a:t>
            </a:r>
            <a:r>
              <a:rPr lang="zh-CN" altLang="en-US" sz="3000" b="1" dirty="0"/>
              <a:t>、尺寸公差等级、测量不确定度和工艺能力等因素综合考虑。具体原则如下</a:t>
            </a:r>
            <a:r>
              <a:rPr lang="en-US" altLang="zh-CN" sz="3000" b="1" dirty="0"/>
              <a:t>:</a:t>
            </a:r>
            <a:endParaRPr lang="zh-CN" altLang="en-US" sz="3000" b="1" dirty="0"/>
          </a:p>
        </p:txBody>
      </p:sp>
      <p:grpSp>
        <p:nvGrpSpPr>
          <p:cNvPr id="38" name="Group 49"/>
          <p:cNvGrpSpPr>
            <a:grpSpLocks/>
          </p:cNvGrpSpPr>
          <p:nvPr/>
        </p:nvGrpSpPr>
        <p:grpSpPr bwMode="auto">
          <a:xfrm>
            <a:off x="6267689" y="4128157"/>
            <a:ext cx="3655006" cy="4191456"/>
            <a:chOff x="3016" y="1488"/>
            <a:chExt cx="1624" cy="1934"/>
          </a:xfrm>
        </p:grpSpPr>
        <p:sp>
          <p:nvSpPr>
            <p:cNvPr id="39" name="Rectangle 17"/>
            <p:cNvSpPr>
              <a:spLocks noChangeArrowheads="1"/>
            </p:cNvSpPr>
            <p:nvPr/>
          </p:nvSpPr>
          <p:spPr bwMode="auto">
            <a:xfrm>
              <a:off x="3824" y="1504"/>
              <a:ext cx="400" cy="1224"/>
            </a:xfrm>
            <a:prstGeom prst="rect">
              <a:avLst/>
            </a:prstGeom>
            <a:solidFill>
              <a:srgbClr val="00FF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pPr algn="ctr" defTabSz="1275054"/>
              <a:r>
                <a:rPr lang="en-US" altLang="zh-CN" sz="3400" i="1"/>
                <a:t>T</a:t>
              </a:r>
              <a:r>
                <a:rPr lang="en-US" altLang="zh-CN" sz="3400" baseline="-25000"/>
                <a:t>D</a:t>
              </a:r>
            </a:p>
          </p:txBody>
        </p:sp>
        <p:sp>
          <p:nvSpPr>
            <p:cNvPr id="40" name="Line 20"/>
            <p:cNvSpPr>
              <a:spLocks noChangeShapeType="1"/>
            </p:cNvSpPr>
            <p:nvPr/>
          </p:nvSpPr>
          <p:spPr bwMode="auto">
            <a:xfrm>
              <a:off x="3512" y="2720"/>
              <a:ext cx="3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1" name="Line 21"/>
            <p:cNvSpPr>
              <a:spLocks noChangeShapeType="1"/>
            </p:cNvSpPr>
            <p:nvPr/>
          </p:nvSpPr>
          <p:spPr bwMode="auto">
            <a:xfrm>
              <a:off x="3232" y="2496"/>
              <a:ext cx="58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2" name="Line 23"/>
            <p:cNvSpPr>
              <a:spLocks noChangeShapeType="1"/>
            </p:cNvSpPr>
            <p:nvPr/>
          </p:nvSpPr>
          <p:spPr bwMode="auto">
            <a:xfrm>
              <a:off x="3624" y="2272"/>
              <a:ext cx="0" cy="216"/>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3" name="Line 25"/>
            <p:cNvSpPr>
              <a:spLocks noChangeShapeType="1"/>
            </p:cNvSpPr>
            <p:nvPr/>
          </p:nvSpPr>
          <p:spPr bwMode="auto">
            <a:xfrm>
              <a:off x="3632" y="2712"/>
              <a:ext cx="0" cy="2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4" name="Line 26"/>
            <p:cNvSpPr>
              <a:spLocks noChangeShapeType="1"/>
            </p:cNvSpPr>
            <p:nvPr/>
          </p:nvSpPr>
          <p:spPr bwMode="auto">
            <a:xfrm>
              <a:off x="3336" y="2496"/>
              <a:ext cx="0" cy="672"/>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5" name="Text Box 27"/>
            <p:cNvSpPr txBox="1">
              <a:spLocks noChangeArrowheads="1"/>
            </p:cNvSpPr>
            <p:nvPr/>
          </p:nvSpPr>
          <p:spPr bwMode="auto">
            <a:xfrm rot="-5400000">
              <a:off x="2683" y="2839"/>
              <a:ext cx="91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a:t>下验收极限</a:t>
              </a:r>
            </a:p>
          </p:txBody>
        </p:sp>
        <p:sp>
          <p:nvSpPr>
            <p:cNvPr id="46" name="Text Box 28"/>
            <p:cNvSpPr txBox="1">
              <a:spLocks noChangeArrowheads="1"/>
            </p:cNvSpPr>
            <p:nvPr/>
          </p:nvSpPr>
          <p:spPr bwMode="auto">
            <a:xfrm rot="-5400000">
              <a:off x="3878" y="1942"/>
              <a:ext cx="91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dirty="0"/>
                <a:t>上验收极限</a:t>
              </a:r>
            </a:p>
          </p:txBody>
        </p:sp>
        <p:sp>
          <p:nvSpPr>
            <p:cNvPr id="47" name="Line 32"/>
            <p:cNvSpPr>
              <a:spLocks noChangeShapeType="1"/>
            </p:cNvSpPr>
            <p:nvPr/>
          </p:nvSpPr>
          <p:spPr bwMode="auto">
            <a:xfrm>
              <a:off x="4224" y="1496"/>
              <a:ext cx="416" cy="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8" name="Line 33"/>
            <p:cNvSpPr>
              <a:spLocks noChangeShapeType="1"/>
            </p:cNvSpPr>
            <p:nvPr/>
          </p:nvSpPr>
          <p:spPr bwMode="auto">
            <a:xfrm>
              <a:off x="4488" y="1488"/>
              <a:ext cx="0" cy="1088"/>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49" name="Text Box 47"/>
            <p:cNvSpPr txBox="1">
              <a:spLocks noChangeArrowheads="1"/>
            </p:cNvSpPr>
            <p:nvPr/>
          </p:nvSpPr>
          <p:spPr bwMode="auto">
            <a:xfrm rot="-5400000">
              <a:off x="3478" y="1978"/>
              <a:ext cx="23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i="1"/>
                <a:t>A</a:t>
              </a:r>
            </a:p>
          </p:txBody>
        </p:sp>
      </p:grpSp>
      <p:grpSp>
        <p:nvGrpSpPr>
          <p:cNvPr id="50" name="Group 50"/>
          <p:cNvGrpSpPr>
            <a:grpSpLocks/>
          </p:cNvGrpSpPr>
          <p:nvPr/>
        </p:nvGrpSpPr>
        <p:grpSpPr bwMode="auto">
          <a:xfrm>
            <a:off x="9379173" y="3151291"/>
            <a:ext cx="2915404" cy="5531011"/>
            <a:chOff x="4288" y="1037"/>
            <a:chExt cx="1296" cy="2553"/>
          </a:xfrm>
        </p:grpSpPr>
        <p:sp>
          <p:nvSpPr>
            <p:cNvPr id="51" name="Rectangle 18"/>
            <p:cNvSpPr>
              <a:spLocks noChangeArrowheads="1"/>
            </p:cNvSpPr>
            <p:nvPr/>
          </p:nvSpPr>
          <p:spPr bwMode="auto">
            <a:xfrm>
              <a:off x="4736" y="1512"/>
              <a:ext cx="400" cy="1224"/>
            </a:xfrm>
            <a:prstGeom prst="rect">
              <a:avLst/>
            </a:prstGeom>
            <a:solidFill>
              <a:srgbClr val="FFCC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pPr algn="ctr" defTabSz="1275054"/>
              <a:r>
                <a:rPr lang="en-US" altLang="zh-CN" sz="3400" i="1"/>
                <a:t>T</a:t>
              </a:r>
              <a:r>
                <a:rPr lang="en-US" altLang="zh-CN" sz="3400" baseline="-25000"/>
                <a:t>d</a:t>
              </a:r>
            </a:p>
          </p:txBody>
        </p:sp>
        <p:sp>
          <p:nvSpPr>
            <p:cNvPr id="52" name="Line 35"/>
            <p:cNvSpPr>
              <a:spLocks noChangeShapeType="1"/>
            </p:cNvSpPr>
            <p:nvPr/>
          </p:nvSpPr>
          <p:spPr bwMode="auto">
            <a:xfrm>
              <a:off x="4488" y="2720"/>
              <a:ext cx="2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53" name="Line 36"/>
            <p:cNvSpPr>
              <a:spLocks noChangeShapeType="1"/>
            </p:cNvSpPr>
            <p:nvPr/>
          </p:nvSpPr>
          <p:spPr bwMode="auto">
            <a:xfrm>
              <a:off x="4584" y="2720"/>
              <a:ext cx="0" cy="648"/>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54" name="Text Box 37"/>
            <p:cNvSpPr txBox="1">
              <a:spLocks noChangeArrowheads="1"/>
            </p:cNvSpPr>
            <p:nvPr/>
          </p:nvSpPr>
          <p:spPr bwMode="auto">
            <a:xfrm rot="-5400000">
              <a:off x="3955" y="3007"/>
              <a:ext cx="91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a:t>下验收极限</a:t>
              </a:r>
            </a:p>
          </p:txBody>
        </p:sp>
        <p:sp>
          <p:nvSpPr>
            <p:cNvPr id="55" name="Line 41"/>
            <p:cNvSpPr>
              <a:spLocks noChangeShapeType="1"/>
            </p:cNvSpPr>
            <p:nvPr/>
          </p:nvSpPr>
          <p:spPr bwMode="auto">
            <a:xfrm>
              <a:off x="5136" y="1512"/>
              <a:ext cx="4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56" name="Line 42"/>
            <p:cNvSpPr>
              <a:spLocks noChangeShapeType="1"/>
            </p:cNvSpPr>
            <p:nvPr/>
          </p:nvSpPr>
          <p:spPr bwMode="auto">
            <a:xfrm>
              <a:off x="5136" y="1712"/>
              <a:ext cx="25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57" name="Line 43"/>
            <p:cNvSpPr>
              <a:spLocks noChangeShapeType="1"/>
            </p:cNvSpPr>
            <p:nvPr/>
          </p:nvSpPr>
          <p:spPr bwMode="auto">
            <a:xfrm>
              <a:off x="5248" y="1288"/>
              <a:ext cx="0" cy="23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58" name="Line 44"/>
            <p:cNvSpPr>
              <a:spLocks noChangeShapeType="1"/>
            </p:cNvSpPr>
            <p:nvPr/>
          </p:nvSpPr>
          <p:spPr bwMode="auto">
            <a:xfrm>
              <a:off x="5272" y="1712"/>
              <a:ext cx="0" cy="2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59" name="Text Box 45"/>
            <p:cNvSpPr txBox="1">
              <a:spLocks noChangeArrowheads="1"/>
            </p:cNvSpPr>
            <p:nvPr/>
          </p:nvSpPr>
          <p:spPr bwMode="auto">
            <a:xfrm rot="-5400000">
              <a:off x="4934" y="2134"/>
              <a:ext cx="91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dirty="0"/>
                <a:t>上验收极限</a:t>
              </a:r>
            </a:p>
          </p:txBody>
        </p:sp>
        <p:sp>
          <p:nvSpPr>
            <p:cNvPr id="60" name="Line 46"/>
            <p:cNvSpPr>
              <a:spLocks noChangeShapeType="1"/>
            </p:cNvSpPr>
            <p:nvPr/>
          </p:nvSpPr>
          <p:spPr bwMode="auto">
            <a:xfrm>
              <a:off x="5544" y="1520"/>
              <a:ext cx="0" cy="1088"/>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p>
              <a:endParaRPr lang="zh-CN" altLang="en-US"/>
            </a:p>
          </p:txBody>
        </p:sp>
        <p:sp>
          <p:nvSpPr>
            <p:cNvPr id="61" name="Text Box 48"/>
            <p:cNvSpPr txBox="1">
              <a:spLocks noChangeArrowheads="1"/>
            </p:cNvSpPr>
            <p:nvPr/>
          </p:nvSpPr>
          <p:spPr bwMode="auto">
            <a:xfrm rot="-5400000">
              <a:off x="5086" y="1010"/>
              <a:ext cx="23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53531" tIns="126766" rIns="253531" bIns="126766" anchor="ct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i="1"/>
                <a:t>A</a:t>
              </a:r>
            </a:p>
          </p:txBody>
        </p:sp>
      </p:grpSp>
      <p:sp>
        <p:nvSpPr>
          <p:cNvPr id="8" name="矩形 7"/>
          <p:cNvSpPr/>
          <p:nvPr/>
        </p:nvSpPr>
        <p:spPr>
          <a:xfrm>
            <a:off x="1012569" y="3592647"/>
            <a:ext cx="5346627" cy="4975215"/>
          </a:xfrm>
          <a:prstGeom prst="rect">
            <a:avLst/>
          </a:prstGeom>
        </p:spPr>
        <p:txBody>
          <a:bodyPr wrap="square" lIns="98847" tIns="49423" rIns="98847" bIns="49423">
            <a:spAutoFit/>
          </a:bodyPr>
          <a:lstStyle/>
          <a:p>
            <a:pPr>
              <a:lnSpc>
                <a:spcPct val="150000"/>
              </a:lnSpc>
            </a:pPr>
            <a:r>
              <a:rPr lang="zh-CN" altLang="en-US" sz="3000" b="1" dirty="0">
                <a:latin typeface="宋体"/>
                <a:ea typeface="宋体"/>
              </a:rPr>
              <a:t>     ② </a:t>
            </a:r>
            <a:r>
              <a:rPr lang="zh-CN" altLang="en-US" sz="3000" b="1" dirty="0"/>
              <a:t>对</a:t>
            </a:r>
            <a:r>
              <a:rPr lang="zh-CN" altLang="en-US" sz="3000" b="1" dirty="0"/>
              <a:t>工艺能力指数</a:t>
            </a:r>
            <a:r>
              <a:rPr lang="en-US" altLang="zh-CN" sz="3000" b="1" i="1" dirty="0" err="1"/>
              <a:t>C</a:t>
            </a:r>
            <a:r>
              <a:rPr lang="en-US" altLang="zh-CN" sz="3000" b="1" dirty="0" err="1"/>
              <a:t>p</a:t>
            </a:r>
            <a:r>
              <a:rPr lang="en-US" altLang="zh-CN" sz="3000" b="1" dirty="0"/>
              <a:t> </a:t>
            </a:r>
            <a:r>
              <a:rPr lang="zh-CN" altLang="en-US" sz="3000" b="1" dirty="0"/>
              <a:t>≥</a:t>
            </a:r>
            <a:r>
              <a:rPr lang="en-US" altLang="zh-CN" sz="3000" b="1" dirty="0"/>
              <a:t>1 </a:t>
            </a:r>
            <a:r>
              <a:rPr lang="zh-CN" altLang="en-US" sz="3000" b="1" dirty="0"/>
              <a:t>时</a:t>
            </a:r>
            <a:r>
              <a:rPr lang="en-US" altLang="zh-CN" sz="3000" b="1" dirty="0"/>
              <a:t>,</a:t>
            </a:r>
            <a:r>
              <a:rPr lang="zh-CN" altLang="en-US" sz="3000" b="1" dirty="0"/>
              <a:t>其验收极限可以按不内缩</a:t>
            </a:r>
            <a:r>
              <a:rPr lang="zh-CN" altLang="en-US" sz="3000" b="1" dirty="0"/>
              <a:t>方式（方式</a:t>
            </a:r>
            <a:r>
              <a:rPr lang="en-US" altLang="zh-CN" sz="3000" b="1" dirty="0"/>
              <a:t>2</a:t>
            </a:r>
            <a:r>
              <a:rPr lang="zh-CN" altLang="en-US" sz="3000" b="1" dirty="0"/>
              <a:t>）确定</a:t>
            </a:r>
            <a:r>
              <a:rPr lang="zh-CN" altLang="en-US" sz="3000" b="1" dirty="0"/>
              <a:t>。但对有包容</a:t>
            </a:r>
            <a:r>
              <a:rPr lang="zh-CN" altLang="en-US" sz="3000" b="1" dirty="0"/>
              <a:t>要求的</a:t>
            </a:r>
            <a:r>
              <a:rPr lang="zh-CN" altLang="en-US" sz="3000" b="1" dirty="0"/>
              <a:t>尺寸</a:t>
            </a:r>
            <a:r>
              <a:rPr lang="en-US" altLang="zh-CN" sz="3000" b="1" dirty="0"/>
              <a:t>,</a:t>
            </a:r>
            <a:r>
              <a:rPr lang="zh-CN" altLang="en-US" sz="3000" b="1" dirty="0"/>
              <a:t>孔的最小极限尺和轴的最大极限尺寸一边的验收极限仍按内缩方式确定</a:t>
            </a:r>
            <a:r>
              <a:rPr lang="en-US" altLang="zh-CN" sz="3000" b="1" dirty="0"/>
              <a:t>(</a:t>
            </a:r>
            <a:r>
              <a:rPr lang="zh-CN" altLang="en-US" sz="3000" b="1" dirty="0"/>
              <a:t>单向内</a:t>
            </a:r>
            <a:r>
              <a:rPr lang="zh-CN" altLang="en-US" sz="3000" b="1" dirty="0"/>
              <a:t>缩</a:t>
            </a:r>
            <a:r>
              <a:rPr lang="en-US" altLang="zh-CN" sz="3000" b="1" dirty="0"/>
              <a:t>)</a:t>
            </a:r>
            <a:r>
              <a:rPr lang="zh-CN" altLang="en-US" sz="3000" b="1" dirty="0"/>
              <a:t>，见</a:t>
            </a:r>
            <a:r>
              <a:rPr lang="zh-CN" altLang="en-US" sz="3000" b="1" dirty="0"/>
              <a:t>右图</a:t>
            </a:r>
            <a:r>
              <a:rPr lang="zh-CN" altLang="en-US" sz="3000" b="1" dirty="0"/>
              <a:t>。</a:t>
            </a:r>
            <a:endParaRPr lang="zh-CN" altLang="en-US" sz="3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30"/>
                                        </p:tgtEl>
                                        <p:attrNameLst>
                                          <p:attrName>style.visibility</p:attrName>
                                        </p:attrNameLst>
                                      </p:cBhvr>
                                      <p:to>
                                        <p:strVal val="visible"/>
                                      </p:to>
                                    </p:set>
                                    <p:animEffect transition="in" filter="wipe(left)">
                                      <p:cBhvr>
                                        <p:cTn id="12" dur="300"/>
                                        <p:tgtEl>
                                          <p:spTgt spid="604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1+#ppt_w/2"/>
                                          </p:val>
                                        </p:tav>
                                        <p:tav tm="100000">
                                          <p:val>
                                            <p:strVal val="#ppt_x"/>
                                          </p:val>
                                        </p:tav>
                                      </p:tavLst>
                                    </p:anim>
                                    <p:anim calcmode="lin" valueType="num">
                                      <p:cBhvr additive="base">
                                        <p:cTn id="28"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0" grpId="0" autoUpdateAnimBg="0"/>
      <p:bldP spid="4"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8D68913-E8E0-42D8-80FB-CF993705873D}" type="slidenum">
              <a:rPr lang="en-US" altLang="zh-CN" smtClean="0"/>
              <a:pPr>
                <a:defRPr/>
              </a:pPr>
              <a:t>56</a:t>
            </a:fld>
            <a:endParaRPr lang="en-US" altLang="zh-CN"/>
          </a:p>
        </p:txBody>
      </p:sp>
      <p:sp>
        <p:nvSpPr>
          <p:cNvPr id="31" name="矩形 30"/>
          <p:cNvSpPr/>
          <p:nvPr/>
        </p:nvSpPr>
        <p:spPr>
          <a:xfrm>
            <a:off x="1609922" y="6171993"/>
            <a:ext cx="10258094" cy="563858"/>
          </a:xfrm>
          <a:prstGeom prst="rect">
            <a:avLst/>
          </a:prstGeom>
        </p:spPr>
        <p:txBody>
          <a:bodyPr wrap="square" lIns="98847" tIns="49423" rIns="98847" bIns="49423">
            <a:spAutoFit/>
          </a:bodyPr>
          <a:lstStyle/>
          <a:p>
            <a:r>
              <a:rPr lang="zh-CN" altLang="en-US" sz="3000" b="1" dirty="0">
                <a:latin typeface="隶书"/>
                <a:ea typeface="隶书"/>
              </a:rPr>
              <a:t>④ </a:t>
            </a:r>
            <a:r>
              <a:rPr lang="zh-CN" altLang="en-US" sz="3000" b="1" dirty="0"/>
              <a:t>对非</a:t>
            </a:r>
            <a:r>
              <a:rPr lang="zh-CN" altLang="en-US" sz="3000" b="1" dirty="0"/>
              <a:t>配合和一般的尺寸</a:t>
            </a:r>
            <a:r>
              <a:rPr lang="en-US" altLang="zh-CN" sz="3000" b="1" dirty="0"/>
              <a:t>,</a:t>
            </a:r>
            <a:r>
              <a:rPr lang="zh-CN" altLang="en-US" sz="3000" b="1" dirty="0"/>
              <a:t>其验收极限按不内缩方式确定。</a:t>
            </a:r>
          </a:p>
        </p:txBody>
      </p:sp>
      <p:sp>
        <p:nvSpPr>
          <p:cNvPr id="32" name="矩形 31"/>
          <p:cNvSpPr/>
          <p:nvPr/>
        </p:nvSpPr>
        <p:spPr>
          <a:xfrm>
            <a:off x="928801" y="1685639"/>
            <a:ext cx="10072334" cy="2885625"/>
          </a:xfrm>
          <a:prstGeom prst="rect">
            <a:avLst/>
          </a:prstGeom>
        </p:spPr>
        <p:txBody>
          <a:bodyPr wrap="square" lIns="98847" tIns="49423" rIns="98847" bIns="49423">
            <a:spAutoFit/>
          </a:bodyPr>
          <a:lstStyle/>
          <a:p>
            <a:pPr>
              <a:lnSpc>
                <a:spcPct val="150000"/>
              </a:lnSpc>
            </a:pPr>
            <a:r>
              <a:rPr lang="zh-CN" altLang="en-US" sz="3000" b="1" dirty="0"/>
              <a:t>         这里</a:t>
            </a:r>
            <a:r>
              <a:rPr lang="zh-CN" altLang="en-US" sz="3000" b="1" dirty="0"/>
              <a:t>的工艺能力指数</a:t>
            </a:r>
            <a:r>
              <a:rPr lang="en-US" altLang="zh-CN" sz="3000" b="1" i="1" dirty="0" err="1"/>
              <a:t>C</a:t>
            </a:r>
            <a:r>
              <a:rPr lang="en-US" altLang="zh-CN" sz="3000" b="1" dirty="0" err="1"/>
              <a:t>p</a:t>
            </a:r>
            <a:r>
              <a:rPr lang="en-US" altLang="zh-CN" sz="3000" b="1" dirty="0"/>
              <a:t> </a:t>
            </a:r>
            <a:r>
              <a:rPr lang="zh-CN" altLang="en-US" sz="3000" b="1" dirty="0"/>
              <a:t>值是零件公差</a:t>
            </a:r>
            <a:r>
              <a:rPr lang="en-US" altLang="zh-CN" sz="3000" b="1" dirty="0"/>
              <a:t>(T) </a:t>
            </a:r>
            <a:r>
              <a:rPr lang="zh-CN" altLang="en-US" sz="3000" b="1" dirty="0"/>
              <a:t>值与加工设备工艺能力</a:t>
            </a:r>
            <a:r>
              <a:rPr lang="en-US" altLang="zh-CN" sz="3000" b="1" dirty="0"/>
              <a:t>(C </a:t>
            </a:r>
            <a:r>
              <a:rPr lang="el-GR" altLang="zh-CN" sz="3000" b="1" i="1" dirty="0"/>
              <a:t>σ</a:t>
            </a:r>
            <a:r>
              <a:rPr lang="en-US" altLang="zh-CN" sz="3000" b="1" dirty="0"/>
              <a:t>) </a:t>
            </a:r>
            <a:r>
              <a:rPr lang="zh-CN" altLang="en-US" sz="3000" b="1" dirty="0"/>
              <a:t>之比值</a:t>
            </a:r>
            <a:r>
              <a:rPr lang="en-US" altLang="zh-CN" sz="3000" b="1" dirty="0"/>
              <a:t>,</a:t>
            </a:r>
            <a:r>
              <a:rPr lang="en-US" altLang="zh-CN" sz="3000" b="1" dirty="0" err="1"/>
              <a:t>Cp</a:t>
            </a:r>
            <a:r>
              <a:rPr lang="zh-CN" altLang="en-US" sz="3000" b="1" dirty="0"/>
              <a:t>为</a:t>
            </a:r>
            <a:r>
              <a:rPr lang="zh-CN" altLang="en-US" sz="3000" b="1" dirty="0"/>
              <a:t>常数</a:t>
            </a:r>
            <a:r>
              <a:rPr lang="en-US" altLang="zh-CN" sz="3000" b="1" dirty="0"/>
              <a:t>,</a:t>
            </a:r>
            <a:r>
              <a:rPr lang="zh-CN" altLang="en-US" sz="3000" b="1" dirty="0"/>
              <a:t>零件尺寸遵循正态分布</a:t>
            </a:r>
            <a:r>
              <a:rPr lang="en-US" altLang="zh-CN" sz="3000" b="1" dirty="0"/>
              <a:t>C = </a:t>
            </a:r>
            <a:r>
              <a:rPr lang="en-US" altLang="zh-CN" sz="3000" b="1" dirty="0"/>
              <a:t>6,</a:t>
            </a:r>
            <a:r>
              <a:rPr lang="el-GR" altLang="zh-CN" sz="3000" b="1" dirty="0"/>
              <a:t>σ</a:t>
            </a:r>
            <a:r>
              <a:rPr lang="zh-CN" altLang="en-US" sz="3000" b="1" dirty="0"/>
              <a:t>为</a:t>
            </a:r>
            <a:r>
              <a:rPr lang="zh-CN" altLang="en-US" sz="3000" b="1" dirty="0"/>
              <a:t>加工设备的标准偏差。显然</a:t>
            </a:r>
            <a:r>
              <a:rPr lang="en-US" altLang="zh-CN" sz="3000" b="1" dirty="0"/>
              <a:t>,</a:t>
            </a:r>
            <a:r>
              <a:rPr lang="zh-CN" altLang="en-US" sz="3000" b="1" dirty="0"/>
              <a:t>当零件遵循正态分布时</a:t>
            </a:r>
            <a:r>
              <a:rPr lang="en-US" altLang="zh-CN" sz="3000" b="1" dirty="0"/>
              <a:t>,</a:t>
            </a:r>
            <a:r>
              <a:rPr lang="en-US" altLang="zh-CN" sz="3000" b="1" i="1" dirty="0" err="1"/>
              <a:t>C</a:t>
            </a:r>
            <a:r>
              <a:rPr lang="en-US" altLang="zh-CN" sz="3000" b="1" dirty="0" err="1"/>
              <a:t>p</a:t>
            </a:r>
            <a:r>
              <a:rPr lang="en-US" altLang="zh-CN" sz="3000" b="1" dirty="0"/>
              <a:t> = T / </a:t>
            </a:r>
            <a:r>
              <a:rPr lang="en-US" altLang="zh-CN" sz="3000" b="1" dirty="0"/>
              <a:t>6</a:t>
            </a:r>
            <a:r>
              <a:rPr lang="el-GR" altLang="zh-CN" sz="3000" b="1" i="1" dirty="0"/>
              <a:t>σ</a:t>
            </a:r>
            <a:r>
              <a:rPr lang="zh-CN" altLang="en-US" sz="3000" b="1" i="1" dirty="0"/>
              <a:t>。</a:t>
            </a:r>
          </a:p>
        </p:txBody>
      </p:sp>
      <p:sp>
        <p:nvSpPr>
          <p:cNvPr id="33" name="矩形 32"/>
          <p:cNvSpPr/>
          <p:nvPr/>
        </p:nvSpPr>
        <p:spPr>
          <a:xfrm>
            <a:off x="763681" y="4500534"/>
            <a:ext cx="10650255" cy="1492565"/>
          </a:xfrm>
          <a:prstGeom prst="rect">
            <a:avLst/>
          </a:prstGeom>
        </p:spPr>
        <p:txBody>
          <a:bodyPr wrap="square" lIns="98847" tIns="49423" rIns="98847" bIns="49423">
            <a:spAutoFit/>
          </a:bodyPr>
          <a:lstStyle/>
          <a:p>
            <a:pPr>
              <a:lnSpc>
                <a:spcPct val="150000"/>
              </a:lnSpc>
            </a:pPr>
            <a:r>
              <a:rPr lang="zh-CN" altLang="en-US" sz="3000" b="1" dirty="0"/>
              <a:t>          </a:t>
            </a:r>
            <a:r>
              <a:rPr lang="zh-CN" altLang="en-US" sz="3000" b="1" dirty="0">
                <a:latin typeface="隶书"/>
                <a:ea typeface="隶书"/>
              </a:rPr>
              <a:t>③ </a:t>
            </a:r>
            <a:r>
              <a:rPr lang="zh-CN" altLang="en-US" sz="3000" b="1" dirty="0"/>
              <a:t>对</a:t>
            </a:r>
            <a:r>
              <a:rPr lang="zh-CN" altLang="en-US" sz="3000" b="1" dirty="0"/>
              <a:t>偏态分布的尺寸</a:t>
            </a:r>
            <a:r>
              <a:rPr lang="en-US" altLang="zh-CN" sz="3000" b="1" dirty="0"/>
              <a:t>,</a:t>
            </a:r>
            <a:r>
              <a:rPr lang="zh-CN" altLang="en-US" sz="3000" b="1" dirty="0"/>
              <a:t>其验收极限可以仅对尺寸偏向的一边按内缩方式确定</a:t>
            </a:r>
            <a:r>
              <a:rPr lang="en-US" altLang="zh-CN" sz="3000" b="1" dirty="0"/>
              <a:t>(</a:t>
            </a:r>
            <a:r>
              <a:rPr lang="zh-CN" altLang="en-US" sz="3000" b="1" dirty="0"/>
              <a:t>单向内缩</a:t>
            </a:r>
            <a:r>
              <a:rPr lang="en-US" altLang="zh-CN" sz="3000" b="1" dirty="0"/>
              <a:t>)</a:t>
            </a:r>
            <a:r>
              <a:rPr lang="zh-CN" altLang="en-US" sz="3000" b="1" dirty="0"/>
              <a:t>。</a:t>
            </a:r>
          </a:p>
        </p:txBody>
      </p:sp>
    </p:spTree>
    <p:extLst>
      <p:ext uri="{BB962C8B-B14F-4D97-AF65-F5344CB8AC3E}">
        <p14:creationId xmlns:p14="http://schemas.microsoft.com/office/powerpoint/2010/main" val="22154505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D92E1319-CA5D-4092-9603-0FEDA4EFABA3}" type="slidenum">
              <a:rPr lang="en-US" altLang="zh-CN" sz="2800">
                <a:solidFill>
                  <a:srgbClr val="0000FF"/>
                </a:solidFill>
              </a:rPr>
              <a:pPr eaLnBrk="1" hangingPunct="1"/>
              <a:t>57</a:t>
            </a:fld>
            <a:endParaRPr lang="en-US" altLang="zh-CN" sz="2800">
              <a:solidFill>
                <a:srgbClr val="0000FF"/>
              </a:solidFill>
            </a:endParaRPr>
          </a:p>
        </p:txBody>
      </p:sp>
      <p:sp>
        <p:nvSpPr>
          <p:cNvPr id="62468" name="Text Box 4"/>
          <p:cNvSpPr txBox="1">
            <a:spLocks noChangeArrowheads="1"/>
          </p:cNvSpPr>
          <p:nvPr/>
        </p:nvSpPr>
        <p:spPr bwMode="auto">
          <a:xfrm>
            <a:off x="4671527" y="2626076"/>
            <a:ext cx="4728287"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3000" b="1" dirty="0">
                <a:latin typeface="宋体" pitchFamily="2" charset="-122"/>
              </a:rPr>
              <a:t>→</a:t>
            </a:r>
            <a:r>
              <a:rPr lang="zh-CN" altLang="en-US" sz="3000" b="1" dirty="0">
                <a:latin typeface="宋体" pitchFamily="2" charset="-122"/>
              </a:rPr>
              <a:t>选择计量器具</a:t>
            </a:r>
          </a:p>
        </p:txBody>
      </p:sp>
      <p:sp>
        <p:nvSpPr>
          <p:cNvPr id="62469" name="Text Box 5"/>
          <p:cNvSpPr txBox="1">
            <a:spLocks noChangeArrowheads="1"/>
          </p:cNvSpPr>
          <p:nvPr/>
        </p:nvSpPr>
        <p:spPr bwMode="auto">
          <a:xfrm>
            <a:off x="1228082" y="672344"/>
            <a:ext cx="5913368"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3000" b="1"/>
              <a:t>3</a:t>
            </a:r>
            <a:r>
              <a:rPr lang="en-US" altLang="zh-CN" sz="3000" b="1">
                <a:latin typeface="宋体" pitchFamily="2" charset="-122"/>
              </a:rPr>
              <a:t>.</a:t>
            </a:r>
            <a:r>
              <a:rPr lang="zh-CN" altLang="en-US" sz="3000" b="1">
                <a:latin typeface="宋体" pitchFamily="2" charset="-122"/>
              </a:rPr>
              <a:t>计量器具的选择</a:t>
            </a:r>
            <a:endParaRPr lang="zh-CN" altLang="en-US" sz="3000" b="1"/>
          </a:p>
        </p:txBody>
      </p:sp>
      <p:sp>
        <p:nvSpPr>
          <p:cNvPr id="62470" name="Text Box 6"/>
          <p:cNvSpPr txBox="1">
            <a:spLocks noChangeArrowheads="1"/>
          </p:cNvSpPr>
          <p:nvPr/>
        </p:nvSpPr>
        <p:spPr bwMode="auto">
          <a:xfrm>
            <a:off x="1664963" y="1940046"/>
            <a:ext cx="3154484"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a:latin typeface="宋体" pitchFamily="2" charset="-122"/>
              </a:rPr>
              <a:t>根据</a:t>
            </a:r>
            <a:r>
              <a:rPr lang="en-US" altLang="zh-CN" sz="3000" b="1" i="1"/>
              <a:t>T</a:t>
            </a:r>
            <a:r>
              <a:rPr lang="zh-CN" altLang="en-US" sz="3000" b="1" baseline="-25000"/>
              <a:t>尺</a:t>
            </a:r>
            <a:endParaRPr lang="zh-CN" altLang="en-US" sz="3000" b="1">
              <a:latin typeface="宋体" pitchFamily="2" charset="-122"/>
            </a:endParaRPr>
          </a:p>
        </p:txBody>
      </p:sp>
      <p:sp>
        <p:nvSpPr>
          <p:cNvPr id="62471" name="Text Box 7"/>
          <p:cNvSpPr txBox="1">
            <a:spLocks noChangeArrowheads="1"/>
          </p:cNvSpPr>
          <p:nvPr/>
        </p:nvSpPr>
        <p:spPr bwMode="auto">
          <a:xfrm>
            <a:off x="3242204" y="1940045"/>
            <a:ext cx="359308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dirty="0">
                <a:latin typeface="宋体" pitchFamily="2" charset="-122"/>
              </a:rPr>
              <a:t>→</a:t>
            </a:r>
            <a:r>
              <a:rPr lang="zh-CN" altLang="en-US" sz="3900" b="1" dirty="0"/>
              <a:t>表</a:t>
            </a:r>
            <a:r>
              <a:rPr lang="en-US" altLang="zh-CN" sz="3900" b="1" dirty="0"/>
              <a:t>3.18</a:t>
            </a:r>
            <a:endParaRPr lang="en-US" altLang="zh-CN" sz="3900" b="1" dirty="0">
              <a:latin typeface="宋体" pitchFamily="2" charset="-122"/>
            </a:endParaRPr>
          </a:p>
        </p:txBody>
      </p:sp>
      <p:sp>
        <p:nvSpPr>
          <p:cNvPr id="62472" name="Text Box 8"/>
          <p:cNvSpPr txBox="1">
            <a:spLocks noChangeArrowheads="1"/>
          </p:cNvSpPr>
          <p:nvPr/>
        </p:nvSpPr>
        <p:spPr bwMode="auto">
          <a:xfrm>
            <a:off x="7411491" y="1962287"/>
            <a:ext cx="3410764"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latin typeface="宋体" pitchFamily="2" charset="-122"/>
              </a:rPr>
              <a:t>→</a:t>
            </a:r>
            <a:r>
              <a:rPr lang="zh-CN" altLang="en-US" sz="3000" b="1" dirty="0"/>
              <a:t>表</a:t>
            </a:r>
            <a:r>
              <a:rPr lang="en-US" altLang="zh-CN" sz="3000" b="1" dirty="0"/>
              <a:t>3.19</a:t>
            </a:r>
            <a:r>
              <a:rPr lang="zh-CN" altLang="en-US" sz="3000" b="1" dirty="0"/>
              <a:t>和表</a:t>
            </a:r>
            <a:r>
              <a:rPr lang="en-US" altLang="zh-CN" sz="3000" b="1" dirty="0"/>
              <a:t>3.20</a:t>
            </a:r>
          </a:p>
        </p:txBody>
      </p:sp>
      <p:sp>
        <p:nvSpPr>
          <p:cNvPr id="62476" name="Text Box 12"/>
          <p:cNvSpPr txBox="1">
            <a:spLocks noChangeArrowheads="1"/>
          </p:cNvSpPr>
          <p:nvPr/>
        </p:nvSpPr>
        <p:spPr bwMode="auto">
          <a:xfrm>
            <a:off x="1697644" y="1271124"/>
            <a:ext cx="8039291"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latin typeface="宋体" pitchFamily="2" charset="-122"/>
              </a:rPr>
              <a:t>计量器具选择步骤：</a:t>
            </a:r>
          </a:p>
        </p:txBody>
      </p:sp>
      <p:graphicFrame>
        <p:nvGraphicFramePr>
          <p:cNvPr id="62477" name="Object 13"/>
          <p:cNvGraphicFramePr>
            <a:graphicFrameLocks noChangeAspect="1"/>
          </p:cNvGraphicFramePr>
          <p:nvPr>
            <p:extLst>
              <p:ext uri="{D42A27DB-BD31-4B8C-83A1-F6EECF244321}">
                <p14:modId xmlns:p14="http://schemas.microsoft.com/office/powerpoint/2010/main" val="2768077485"/>
              </p:ext>
            </p:extLst>
          </p:nvPr>
        </p:nvGraphicFramePr>
        <p:xfrm>
          <a:off x="5345768" y="1801471"/>
          <a:ext cx="2010683" cy="905012"/>
        </p:xfrm>
        <a:graphic>
          <a:graphicData uri="http://schemas.openxmlformats.org/presentationml/2006/ole">
            <mc:AlternateContent xmlns:mc="http://schemas.openxmlformats.org/markup-compatibility/2006">
              <mc:Choice xmlns:v="urn:schemas-microsoft-com:vml" Requires="v">
                <p:oleObj spid="_x0000_s57442" name="Equation" r:id="rId3" imgW="330057" imgH="215806" progId="Equation.3">
                  <p:embed/>
                </p:oleObj>
              </mc:Choice>
              <mc:Fallback>
                <p:oleObj name="Equation" r:id="rId3" imgW="330057" imgH="215806"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5768" y="1801471"/>
                        <a:ext cx="2010683" cy="905012"/>
                      </a:xfrm>
                      <a:prstGeom prst="rect">
                        <a:avLst/>
                      </a:prstGeom>
                      <a:noFill/>
                      <a:ln>
                        <a:noFill/>
                      </a:ln>
                      <a:effectLst/>
                      <a:extLst/>
                    </p:spPr>
                  </p:pic>
                </p:oleObj>
              </mc:Fallback>
            </mc:AlternateContent>
          </a:graphicData>
        </a:graphic>
      </p:graphicFrame>
      <p:graphicFrame>
        <p:nvGraphicFramePr>
          <p:cNvPr id="62478" name="Object 14"/>
          <p:cNvGraphicFramePr>
            <a:graphicFrameLocks noChangeAspect="1"/>
          </p:cNvGraphicFramePr>
          <p:nvPr>
            <p:extLst>
              <p:ext uri="{D42A27DB-BD31-4B8C-83A1-F6EECF244321}">
                <p14:modId xmlns:p14="http://schemas.microsoft.com/office/powerpoint/2010/main" val="3920497329"/>
              </p:ext>
            </p:extLst>
          </p:nvPr>
        </p:nvGraphicFramePr>
        <p:xfrm>
          <a:off x="1806002" y="2533693"/>
          <a:ext cx="2690084" cy="891325"/>
        </p:xfrm>
        <a:graphic>
          <a:graphicData uri="http://schemas.openxmlformats.org/presentationml/2006/ole">
            <mc:AlternateContent xmlns:mc="http://schemas.openxmlformats.org/markup-compatibility/2006">
              <mc:Choice xmlns:v="urn:schemas-microsoft-com:vml" Requires="v">
                <p:oleObj spid="_x0000_s57443" name="Equation" r:id="rId5" imgW="685800" imgH="228600" progId="Equation.3">
                  <p:embed/>
                </p:oleObj>
              </mc:Choice>
              <mc:Fallback>
                <p:oleObj name="Equation" r:id="rId5" imgW="685800" imgH="228600"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002" y="2533693"/>
                        <a:ext cx="2690084" cy="89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480" name="Text Box 16"/>
          <p:cNvSpPr txBox="1">
            <a:spLocks noChangeArrowheads="1"/>
          </p:cNvSpPr>
          <p:nvPr/>
        </p:nvSpPr>
        <p:spPr bwMode="auto">
          <a:xfrm>
            <a:off x="1723443" y="3392514"/>
            <a:ext cx="10055134" cy="58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表</a:t>
            </a:r>
            <a:r>
              <a:rPr lang="en-US" altLang="zh-CN" sz="3000" b="1" dirty="0"/>
              <a:t>3.18</a:t>
            </a:r>
            <a:r>
              <a:rPr lang="zh-CN" altLang="en-US" sz="3000" b="1" dirty="0"/>
              <a:t>中 </a:t>
            </a:r>
            <a:r>
              <a:rPr lang="en-US" altLang="zh-CN" sz="3000" b="1" i="1" dirty="0"/>
              <a:t>u</a:t>
            </a:r>
            <a:r>
              <a:rPr lang="en-US" altLang="zh-CN" sz="3000" b="1" baseline="-25000" dirty="0"/>
              <a:t>1</a:t>
            </a:r>
            <a:r>
              <a:rPr lang="zh-CN" altLang="en-US" sz="3000" b="1" dirty="0"/>
              <a:t>分三挡：</a:t>
            </a:r>
            <a:r>
              <a:rPr lang="en-US" altLang="zh-CN" sz="3000" b="1" dirty="0">
                <a:ea typeface="楷体_GB2312" pitchFamily="49" charset="-122"/>
              </a:rPr>
              <a:t>Ⅰ</a:t>
            </a:r>
            <a:r>
              <a:rPr lang="zh-CN" altLang="en-US" sz="3000" b="1" dirty="0">
                <a:ea typeface="楷体_GB2312" pitchFamily="49" charset="-122"/>
              </a:rPr>
              <a:t>、</a:t>
            </a:r>
            <a:r>
              <a:rPr lang="en-US" altLang="zh-CN" sz="3000" b="1" dirty="0">
                <a:ea typeface="楷体_GB2312" pitchFamily="49" charset="-122"/>
              </a:rPr>
              <a:t>Ⅱ</a:t>
            </a:r>
            <a:r>
              <a:rPr lang="zh-CN" altLang="en-US" sz="3000" b="1" dirty="0">
                <a:ea typeface="楷体_GB2312" pitchFamily="49" charset="-122"/>
              </a:rPr>
              <a:t>、</a:t>
            </a:r>
            <a:r>
              <a:rPr lang="en-US" altLang="zh-CN" sz="3000" b="1" dirty="0">
                <a:ea typeface="楷体_GB2312" pitchFamily="49" charset="-122"/>
              </a:rPr>
              <a:t>Ⅲ</a:t>
            </a:r>
            <a:r>
              <a:rPr lang="zh-CN" altLang="en-US" sz="3000" b="1" dirty="0">
                <a:ea typeface="楷体_GB2312" pitchFamily="49" charset="-122"/>
              </a:rPr>
              <a:t>，优选</a:t>
            </a:r>
            <a:r>
              <a:rPr lang="en-US" altLang="zh-CN" sz="3000" b="1" dirty="0">
                <a:ea typeface="楷体_GB2312" pitchFamily="49" charset="-122"/>
              </a:rPr>
              <a:t>Ⅰ</a:t>
            </a:r>
            <a:r>
              <a:rPr lang="zh-CN" altLang="en-US" sz="3000" b="1" dirty="0">
                <a:ea typeface="楷体_GB2312" pitchFamily="49" charset="-122"/>
              </a:rPr>
              <a:t>。</a:t>
            </a:r>
            <a:endParaRPr lang="zh-CN" altLang="en-US" sz="3000" b="1" dirty="0"/>
          </a:p>
        </p:txBody>
      </p:sp>
      <p:grpSp>
        <p:nvGrpSpPr>
          <p:cNvPr id="62488" name="Group 24"/>
          <p:cNvGrpSpPr>
            <a:grpSpLocks/>
          </p:cNvGrpSpPr>
          <p:nvPr/>
        </p:nvGrpSpPr>
        <p:grpSpPr bwMode="auto">
          <a:xfrm>
            <a:off x="1358802" y="4069989"/>
            <a:ext cx="10120494" cy="4379644"/>
            <a:chOff x="744" y="2299"/>
            <a:chExt cx="5884" cy="2561"/>
          </a:xfrm>
        </p:grpSpPr>
        <p:grpSp>
          <p:nvGrpSpPr>
            <p:cNvPr id="57357" name="Group 22"/>
            <p:cNvGrpSpPr>
              <a:grpSpLocks/>
            </p:cNvGrpSpPr>
            <p:nvPr/>
          </p:nvGrpSpPr>
          <p:grpSpPr bwMode="auto">
            <a:xfrm>
              <a:off x="744" y="2299"/>
              <a:ext cx="5884" cy="2561"/>
              <a:chOff x="744" y="2299"/>
              <a:chExt cx="5884" cy="2561"/>
            </a:xfrm>
          </p:grpSpPr>
          <p:pic>
            <p:nvPicPr>
              <p:cNvPr id="57359"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5" y="2299"/>
                <a:ext cx="5793" cy="2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60" name="Rectangle 19"/>
              <p:cNvSpPr>
                <a:spLocks noChangeArrowheads="1"/>
              </p:cNvSpPr>
              <p:nvPr/>
            </p:nvSpPr>
            <p:spPr bwMode="auto">
              <a:xfrm>
                <a:off x="744" y="2964"/>
                <a:ext cx="888" cy="38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zh-CN" altLang="en-US" sz="1700"/>
                  <a:t>公称尺寸</a:t>
                </a:r>
              </a:p>
              <a:p>
                <a:pPr algn="r"/>
                <a:r>
                  <a:rPr lang="en-US" altLang="zh-CN" sz="1700"/>
                  <a:t>/mm</a:t>
                </a:r>
              </a:p>
            </p:txBody>
          </p:sp>
          <p:sp>
            <p:nvSpPr>
              <p:cNvPr id="57361" name="Text Box 20"/>
              <p:cNvSpPr txBox="1">
                <a:spLocks noChangeArrowheads="1"/>
              </p:cNvSpPr>
              <p:nvPr/>
            </p:nvSpPr>
            <p:spPr bwMode="auto">
              <a:xfrm>
                <a:off x="4370" y="2520"/>
                <a:ext cx="187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（摘自</a:t>
                </a:r>
                <a:r>
                  <a:rPr lang="en-US" altLang="zh-CN" sz="1900" b="1"/>
                  <a:t>GB/T3177-2009)</a:t>
                </a:r>
              </a:p>
            </p:txBody>
          </p:sp>
        </p:grpSp>
        <p:sp>
          <p:nvSpPr>
            <p:cNvPr id="57358" name="Text Box 23"/>
            <p:cNvSpPr txBox="1">
              <a:spLocks noChangeArrowheads="1"/>
            </p:cNvSpPr>
            <p:nvPr/>
          </p:nvSpPr>
          <p:spPr bwMode="auto">
            <a:xfrm>
              <a:off x="1490" y="2330"/>
              <a:ext cx="86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a:t>
              </a:r>
              <a:r>
                <a:rPr lang="en-US" altLang="zh-CN" sz="1900" b="1"/>
                <a:t>3.18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9"/>
                                        </p:tgtEl>
                                        <p:attrNameLst>
                                          <p:attrName>style.visibility</p:attrName>
                                        </p:attrNameLst>
                                      </p:cBhvr>
                                      <p:to>
                                        <p:strVal val="visible"/>
                                      </p:to>
                                    </p:set>
                                    <p:animEffect transition="in" filter="wipe(left)">
                                      <p:cBhvr>
                                        <p:cTn id="7" dur="300"/>
                                        <p:tgtEl>
                                          <p:spTgt spid="624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76"/>
                                        </p:tgtEl>
                                        <p:attrNameLst>
                                          <p:attrName>style.visibility</p:attrName>
                                        </p:attrNameLst>
                                      </p:cBhvr>
                                      <p:to>
                                        <p:strVal val="visible"/>
                                      </p:to>
                                    </p:set>
                                    <p:animEffect transition="in" filter="wipe(left)">
                                      <p:cBhvr>
                                        <p:cTn id="12" dur="300"/>
                                        <p:tgtEl>
                                          <p:spTgt spid="624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2470"/>
                                        </p:tgtEl>
                                        <p:attrNameLst>
                                          <p:attrName>style.visibility</p:attrName>
                                        </p:attrNameLst>
                                      </p:cBhvr>
                                      <p:to>
                                        <p:strVal val="visible"/>
                                      </p:to>
                                    </p:set>
                                    <p:animEffect transition="in" filter="wipe(left)">
                                      <p:cBhvr>
                                        <p:cTn id="17" dur="300"/>
                                        <p:tgtEl>
                                          <p:spTgt spid="624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2471"/>
                                        </p:tgtEl>
                                        <p:attrNameLst>
                                          <p:attrName>style.visibility</p:attrName>
                                        </p:attrNameLst>
                                      </p:cBhvr>
                                      <p:to>
                                        <p:strVal val="visible"/>
                                      </p:to>
                                    </p:set>
                                    <p:animEffect transition="in" filter="wipe(left)">
                                      <p:cBhvr>
                                        <p:cTn id="22" dur="300"/>
                                        <p:tgtEl>
                                          <p:spTgt spid="624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62488"/>
                                        </p:tgtEl>
                                        <p:attrNameLst>
                                          <p:attrName>style.visibility</p:attrName>
                                        </p:attrNameLst>
                                      </p:cBhvr>
                                      <p:to>
                                        <p:strVal val="visible"/>
                                      </p:to>
                                    </p:set>
                                    <p:anim calcmode="lin" valueType="num">
                                      <p:cBhvr additive="base">
                                        <p:cTn id="27" dur="2000" fill="hold"/>
                                        <p:tgtEl>
                                          <p:spTgt spid="62488"/>
                                        </p:tgtEl>
                                        <p:attrNameLst>
                                          <p:attrName>ppt_x</p:attrName>
                                        </p:attrNameLst>
                                      </p:cBhvr>
                                      <p:tavLst>
                                        <p:tav tm="0">
                                          <p:val>
                                            <p:strVal val="#ppt_x"/>
                                          </p:val>
                                        </p:tav>
                                        <p:tav tm="100000">
                                          <p:val>
                                            <p:strVal val="#ppt_x"/>
                                          </p:val>
                                        </p:tav>
                                      </p:tavLst>
                                    </p:anim>
                                    <p:anim calcmode="lin" valueType="num">
                                      <p:cBhvr additive="base">
                                        <p:cTn id="28" dur="2000" fill="hold"/>
                                        <p:tgtEl>
                                          <p:spTgt spid="6248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62477"/>
                                        </p:tgtEl>
                                        <p:attrNameLst>
                                          <p:attrName>style.visibility</p:attrName>
                                        </p:attrNameLst>
                                      </p:cBhvr>
                                      <p:to>
                                        <p:strVal val="visible"/>
                                      </p:to>
                                    </p:set>
                                    <p:animEffect transition="in" filter="wipe(left)">
                                      <p:cBhvr>
                                        <p:cTn id="33" dur="500"/>
                                        <p:tgtEl>
                                          <p:spTgt spid="6247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2472"/>
                                        </p:tgtEl>
                                        <p:attrNameLst>
                                          <p:attrName>style.visibility</p:attrName>
                                        </p:attrNameLst>
                                      </p:cBhvr>
                                      <p:to>
                                        <p:strVal val="visible"/>
                                      </p:to>
                                    </p:set>
                                    <p:animEffect transition="in" filter="wipe(left)">
                                      <p:cBhvr>
                                        <p:cTn id="38" dur="300"/>
                                        <p:tgtEl>
                                          <p:spTgt spid="6247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62478"/>
                                        </p:tgtEl>
                                        <p:attrNameLst>
                                          <p:attrName>style.visibility</p:attrName>
                                        </p:attrNameLst>
                                      </p:cBhvr>
                                      <p:to>
                                        <p:strVal val="visible"/>
                                      </p:to>
                                    </p:set>
                                    <p:animEffect transition="in" filter="wipe(left)">
                                      <p:cBhvr>
                                        <p:cTn id="43" dur="500"/>
                                        <p:tgtEl>
                                          <p:spTgt spid="6247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62468"/>
                                        </p:tgtEl>
                                        <p:attrNameLst>
                                          <p:attrName>style.visibility</p:attrName>
                                        </p:attrNameLst>
                                      </p:cBhvr>
                                      <p:to>
                                        <p:strVal val="visible"/>
                                      </p:to>
                                    </p:set>
                                    <p:animEffect transition="in" filter="wipe(left)">
                                      <p:cBhvr>
                                        <p:cTn id="48" dur="300"/>
                                        <p:tgtEl>
                                          <p:spTgt spid="6246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62480"/>
                                        </p:tgtEl>
                                        <p:attrNameLst>
                                          <p:attrName>style.visibility</p:attrName>
                                        </p:attrNameLst>
                                      </p:cBhvr>
                                      <p:to>
                                        <p:strVal val="visible"/>
                                      </p:to>
                                    </p:set>
                                    <p:animEffect transition="in" filter="wipe(left)">
                                      <p:cBhvr>
                                        <p:cTn id="53" dur="300"/>
                                        <p:tgtEl>
                                          <p:spTgt spid="62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469" grpId="0" autoUpdateAnimBg="0"/>
      <p:bldP spid="62470" grpId="0" autoUpdateAnimBg="0"/>
      <p:bldP spid="62471" grpId="0" autoUpdateAnimBg="0"/>
      <p:bldP spid="62472" grpId="0" autoUpdateAnimBg="0"/>
      <p:bldP spid="62476" grpId="0" autoUpdateAnimBg="0"/>
      <p:bldP spid="62480"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DBB3F3D-0EA0-4085-B12C-154FFA7E34CD}" type="slidenum">
              <a:rPr lang="en-US" altLang="zh-CN" sz="2800">
                <a:solidFill>
                  <a:srgbClr val="0000FF"/>
                </a:solidFill>
              </a:rPr>
              <a:pPr eaLnBrk="1" hangingPunct="1"/>
              <a:t>58</a:t>
            </a:fld>
            <a:endParaRPr lang="en-US" altLang="zh-CN" sz="2800">
              <a:solidFill>
                <a:srgbClr val="0000FF"/>
              </a:solidFill>
            </a:endParaRPr>
          </a:p>
        </p:txBody>
      </p:sp>
      <p:sp>
        <p:nvSpPr>
          <p:cNvPr id="64522" name="Text Box 10"/>
          <p:cNvSpPr txBox="1">
            <a:spLocks noChangeArrowheads="1"/>
          </p:cNvSpPr>
          <p:nvPr/>
        </p:nvSpPr>
        <p:spPr bwMode="auto">
          <a:xfrm>
            <a:off x="1266183" y="1173978"/>
            <a:ext cx="722092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试确定验收极限，并选择适当的计量器具。</a:t>
            </a:r>
          </a:p>
        </p:txBody>
      </p:sp>
      <p:sp>
        <p:nvSpPr>
          <p:cNvPr id="64523" name="Text Box 11"/>
          <p:cNvSpPr txBox="1">
            <a:spLocks noChangeArrowheads="1"/>
          </p:cNvSpPr>
          <p:nvPr/>
        </p:nvSpPr>
        <p:spPr bwMode="auto">
          <a:xfrm>
            <a:off x="1300322" y="1678201"/>
            <a:ext cx="688345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a:t>
            </a:r>
            <a:r>
              <a:rPr lang="en-US" altLang="zh-CN" b="1" dirty="0"/>
              <a:t>1</a:t>
            </a:r>
            <a:r>
              <a:rPr lang="zh-CN" altLang="en-US" b="1" dirty="0"/>
              <a:t>）画尺寸公差带</a:t>
            </a:r>
          </a:p>
        </p:txBody>
      </p:sp>
      <p:graphicFrame>
        <p:nvGraphicFramePr>
          <p:cNvPr id="64524" name="Object 12"/>
          <p:cNvGraphicFramePr>
            <a:graphicFrameLocks noChangeAspect="1"/>
          </p:cNvGraphicFramePr>
          <p:nvPr>
            <p:extLst>
              <p:ext uri="{D42A27DB-BD31-4B8C-83A1-F6EECF244321}">
                <p14:modId xmlns:p14="http://schemas.microsoft.com/office/powerpoint/2010/main" val="409940121"/>
              </p:ext>
            </p:extLst>
          </p:nvPr>
        </p:nvGraphicFramePr>
        <p:xfrm>
          <a:off x="1441362" y="2620943"/>
          <a:ext cx="4346447" cy="910145"/>
        </p:xfrm>
        <a:graphic>
          <a:graphicData uri="http://schemas.openxmlformats.org/presentationml/2006/ole">
            <mc:AlternateContent xmlns:mc="http://schemas.openxmlformats.org/markup-compatibility/2006">
              <mc:Choice xmlns:v="urn:schemas-microsoft-com:vml" Requires="v">
                <p:oleObj spid="_x0000_s58618" name="公式" r:id="rId3" imgW="1040948" imgH="241195" progId="Equation.3">
                  <p:embed/>
                </p:oleObj>
              </mc:Choice>
              <mc:Fallback>
                <p:oleObj name="公式" r:id="rId3" imgW="1040948" imgH="241195"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1362" y="2620943"/>
                        <a:ext cx="4346447" cy="91014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31" name="Text Box 19"/>
          <p:cNvSpPr txBox="1">
            <a:spLocks noChangeArrowheads="1"/>
          </p:cNvSpPr>
          <p:nvPr/>
        </p:nvSpPr>
        <p:spPr bwMode="auto">
          <a:xfrm>
            <a:off x="1260762" y="3478053"/>
            <a:ext cx="605956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其尺寸公差带图见图</a:t>
            </a:r>
            <a:r>
              <a:rPr lang="en-US" altLang="zh-CN" b="1" dirty="0"/>
              <a:t>3.25</a:t>
            </a:r>
            <a:r>
              <a:rPr lang="zh-CN" altLang="en-US" b="1" dirty="0"/>
              <a:t>所示。</a:t>
            </a:r>
          </a:p>
        </p:txBody>
      </p:sp>
      <p:sp>
        <p:nvSpPr>
          <p:cNvPr id="64532" name="Text Box 20"/>
          <p:cNvSpPr txBox="1">
            <a:spLocks noChangeArrowheads="1"/>
          </p:cNvSpPr>
          <p:nvPr/>
        </p:nvSpPr>
        <p:spPr bwMode="auto">
          <a:xfrm>
            <a:off x="1296882" y="2161663"/>
            <a:ext cx="706233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3.2</a:t>
            </a:r>
            <a:r>
              <a:rPr lang="zh-CN" altLang="en-US" b="1" dirty="0"/>
              <a:t>和表</a:t>
            </a:r>
            <a:r>
              <a:rPr lang="en-US" altLang="zh-CN" b="1" dirty="0"/>
              <a:t>3.4</a:t>
            </a:r>
            <a:r>
              <a:rPr lang="zh-CN" altLang="en-US" b="1" dirty="0"/>
              <a:t>查得</a:t>
            </a:r>
          </a:p>
        </p:txBody>
      </p:sp>
      <p:sp>
        <p:nvSpPr>
          <p:cNvPr id="64533" name="Text Box 21"/>
          <p:cNvSpPr txBox="1">
            <a:spLocks noChangeArrowheads="1"/>
          </p:cNvSpPr>
          <p:nvPr/>
        </p:nvSpPr>
        <p:spPr bwMode="auto">
          <a:xfrm>
            <a:off x="1013082" y="3947597"/>
            <a:ext cx="600452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）确定验收极限</a:t>
            </a:r>
          </a:p>
        </p:txBody>
      </p:sp>
      <p:sp>
        <p:nvSpPr>
          <p:cNvPr id="64534" name="Text Box 22"/>
          <p:cNvSpPr txBox="1">
            <a:spLocks noChangeArrowheads="1"/>
          </p:cNvSpPr>
          <p:nvPr/>
        </p:nvSpPr>
        <p:spPr bwMode="auto">
          <a:xfrm>
            <a:off x="1187192" y="4396613"/>
            <a:ext cx="451328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3.18 </a:t>
            </a:r>
            <a:r>
              <a:rPr lang="zh-CN" altLang="en-US" b="1" dirty="0"/>
              <a:t>得安全裕度为 </a:t>
            </a:r>
          </a:p>
        </p:txBody>
      </p:sp>
      <p:graphicFrame>
        <p:nvGraphicFramePr>
          <p:cNvPr id="64536" name="Object 24"/>
          <p:cNvGraphicFramePr>
            <a:graphicFrameLocks noChangeAspect="1"/>
          </p:cNvGraphicFramePr>
          <p:nvPr>
            <p:extLst>
              <p:ext uri="{D42A27DB-BD31-4B8C-83A1-F6EECF244321}">
                <p14:modId xmlns:p14="http://schemas.microsoft.com/office/powerpoint/2010/main" val="2831996589"/>
              </p:ext>
            </p:extLst>
          </p:nvPr>
        </p:nvGraphicFramePr>
        <p:xfrm>
          <a:off x="5399477" y="4288832"/>
          <a:ext cx="2217084" cy="597069"/>
        </p:xfrm>
        <a:graphic>
          <a:graphicData uri="http://schemas.openxmlformats.org/presentationml/2006/ole">
            <mc:AlternateContent xmlns:mc="http://schemas.openxmlformats.org/markup-compatibility/2006">
              <mc:Choice xmlns:v="urn:schemas-microsoft-com:vml" Requires="v">
                <p:oleObj spid="_x0000_s58619" name="Equation" r:id="rId5" imgW="748975" imgH="203112" progId="Equation.3">
                  <p:embed/>
                </p:oleObj>
              </mc:Choice>
              <mc:Fallback>
                <p:oleObj name="Equation" r:id="rId5" imgW="748975" imgH="203112"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9477" y="4288832"/>
                        <a:ext cx="2217084" cy="5970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37" name="Text Box 25"/>
          <p:cNvSpPr txBox="1">
            <a:spLocks noChangeArrowheads="1"/>
          </p:cNvSpPr>
          <p:nvPr/>
        </p:nvSpPr>
        <p:spPr bwMode="auto">
          <a:xfrm>
            <a:off x="1026843" y="4908373"/>
            <a:ext cx="444208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  </a:t>
            </a:r>
            <a:r>
              <a:rPr lang="zh-CN" altLang="en-US" b="1" dirty="0"/>
              <a:t>此尺寸采用包容原则，</a:t>
            </a:r>
          </a:p>
        </p:txBody>
      </p:sp>
      <p:sp>
        <p:nvSpPr>
          <p:cNvPr id="64538" name="Text Box 26"/>
          <p:cNvSpPr txBox="1">
            <a:spLocks noChangeArrowheads="1"/>
          </p:cNvSpPr>
          <p:nvPr/>
        </p:nvSpPr>
        <p:spPr bwMode="auto">
          <a:xfrm>
            <a:off x="4564887" y="4834900"/>
            <a:ext cx="353324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a:t>
            </a:r>
            <a:r>
              <a:rPr lang="zh-CN" altLang="en-US" b="1" dirty="0" smtClean="0"/>
              <a:t>按</a:t>
            </a:r>
            <a:r>
              <a:rPr lang="zh-CN" altLang="en-US" b="1" dirty="0"/>
              <a:t>方式</a:t>
            </a:r>
            <a:r>
              <a:rPr lang="en-US" altLang="zh-CN" b="1" dirty="0" smtClean="0"/>
              <a:t>1</a:t>
            </a:r>
            <a:r>
              <a:rPr lang="zh-CN" altLang="en-US" b="1" dirty="0"/>
              <a:t>验收。</a:t>
            </a:r>
          </a:p>
        </p:txBody>
      </p:sp>
      <p:graphicFrame>
        <p:nvGraphicFramePr>
          <p:cNvPr id="64540" name="Object 28"/>
          <p:cNvGraphicFramePr>
            <a:graphicFrameLocks noChangeAspect="1"/>
          </p:cNvGraphicFramePr>
          <p:nvPr>
            <p:extLst>
              <p:ext uri="{D42A27DB-BD31-4B8C-83A1-F6EECF244321}">
                <p14:modId xmlns:p14="http://schemas.microsoft.com/office/powerpoint/2010/main" val="1999746570"/>
              </p:ext>
            </p:extLst>
          </p:nvPr>
        </p:nvGraphicFramePr>
        <p:xfrm>
          <a:off x="1204002" y="5442142"/>
          <a:ext cx="8044452" cy="588515"/>
        </p:xfrm>
        <a:graphic>
          <a:graphicData uri="http://schemas.openxmlformats.org/presentationml/2006/ole">
            <mc:AlternateContent xmlns:mc="http://schemas.openxmlformats.org/markup-compatibility/2006">
              <mc:Choice xmlns:v="urn:schemas-microsoft-com:vml" Requires="v">
                <p:oleObj spid="_x0000_s58620" name="公式" r:id="rId7" imgW="2933700" imgH="215900" progId="Equation.3">
                  <p:embed/>
                </p:oleObj>
              </mc:Choice>
              <mc:Fallback>
                <p:oleObj name="公式" r:id="rId7" imgW="2933700" imgH="215900"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4002" y="5442142"/>
                        <a:ext cx="8044452" cy="58851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42" name="Object 30"/>
          <p:cNvGraphicFramePr>
            <a:graphicFrameLocks noChangeAspect="1"/>
          </p:cNvGraphicFramePr>
          <p:nvPr>
            <p:extLst>
              <p:ext uri="{D42A27DB-BD31-4B8C-83A1-F6EECF244321}">
                <p14:modId xmlns:p14="http://schemas.microsoft.com/office/powerpoint/2010/main" val="3723547110"/>
              </p:ext>
            </p:extLst>
          </p:nvPr>
        </p:nvGraphicFramePr>
        <p:xfrm>
          <a:off x="540081" y="6160215"/>
          <a:ext cx="3973206" cy="1866480"/>
        </p:xfrm>
        <a:graphic>
          <a:graphicData uri="http://schemas.openxmlformats.org/presentationml/2006/ole">
            <mc:AlternateContent xmlns:mc="http://schemas.openxmlformats.org/markup-compatibility/2006">
              <mc:Choice xmlns:v="urn:schemas-microsoft-com:vml" Requires="v">
                <p:oleObj spid="_x0000_s58621" name="公式" r:id="rId9" imgW="1422400" imgH="673100" progId="Equation.3">
                  <p:embed/>
                </p:oleObj>
              </mc:Choice>
              <mc:Fallback>
                <p:oleObj name="公式" r:id="rId9" imgW="1422400" imgH="673100" progId="Equation.3">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0081" y="6160215"/>
                        <a:ext cx="3973206" cy="186648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4561" name="Group 49"/>
          <p:cNvGrpSpPr>
            <a:grpSpLocks/>
          </p:cNvGrpSpPr>
          <p:nvPr/>
        </p:nvGrpSpPr>
        <p:grpSpPr bwMode="auto">
          <a:xfrm>
            <a:off x="1266343" y="538486"/>
            <a:ext cx="8615491" cy="713403"/>
            <a:chOff x="127" y="122"/>
            <a:chExt cx="5320" cy="417"/>
          </a:xfrm>
        </p:grpSpPr>
        <p:graphicFrame>
          <p:nvGraphicFramePr>
            <p:cNvPr id="58395" name="Object 5"/>
            <p:cNvGraphicFramePr>
              <a:graphicFrameLocks noChangeAspect="1"/>
            </p:cNvGraphicFramePr>
            <p:nvPr/>
          </p:nvGraphicFramePr>
          <p:xfrm>
            <a:off x="127" y="122"/>
            <a:ext cx="5320" cy="395"/>
          </p:xfrm>
          <a:graphic>
            <a:graphicData uri="http://schemas.openxmlformats.org/presentationml/2006/ole">
              <mc:AlternateContent xmlns:mc="http://schemas.openxmlformats.org/markup-compatibility/2006">
                <mc:Choice xmlns:v="urn:schemas-microsoft-com:vml" Requires="v">
                  <p:oleObj spid="_x0000_s58622" name="公式" r:id="rId11" imgW="2540000" imgH="215900" progId="Equation.3">
                    <p:embed/>
                  </p:oleObj>
                </mc:Choice>
                <mc:Fallback>
                  <p:oleObj name="公式" r:id="rId11" imgW="2540000" imgH="215900" progId="Equation.3">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 y="122"/>
                          <a:ext cx="5320" cy="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58396" name="Picture 4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25" y="147"/>
              <a:ext cx="438" cy="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4565" name="Group 53"/>
          <p:cNvGrpSpPr>
            <a:grpSpLocks/>
          </p:cNvGrpSpPr>
          <p:nvPr/>
        </p:nvGrpSpPr>
        <p:grpSpPr bwMode="auto">
          <a:xfrm>
            <a:off x="4432447" y="6014796"/>
            <a:ext cx="8257731" cy="2969946"/>
            <a:chOff x="2553" y="3736"/>
            <a:chExt cx="4801" cy="1736"/>
          </a:xfrm>
        </p:grpSpPr>
        <p:pic>
          <p:nvPicPr>
            <p:cNvPr id="58392" name="Picture 5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3" y="3736"/>
              <a:ext cx="4751" cy="1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93" name="Text Box 51"/>
            <p:cNvSpPr txBox="1">
              <a:spLocks noChangeArrowheads="1"/>
            </p:cNvSpPr>
            <p:nvPr/>
          </p:nvSpPr>
          <p:spPr bwMode="auto">
            <a:xfrm>
              <a:off x="2726" y="3758"/>
              <a:ext cx="105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a:t>
              </a:r>
              <a:r>
                <a:rPr lang="en-US" altLang="zh-CN" sz="1900" b="1"/>
                <a:t>3.18</a:t>
              </a:r>
            </a:p>
          </p:txBody>
        </p:sp>
        <p:sp>
          <p:nvSpPr>
            <p:cNvPr id="58394" name="Text Box 52"/>
            <p:cNvSpPr txBox="1">
              <a:spLocks noChangeArrowheads="1"/>
            </p:cNvSpPr>
            <p:nvPr/>
          </p:nvSpPr>
          <p:spPr bwMode="auto">
            <a:xfrm>
              <a:off x="6614" y="3888"/>
              <a:ext cx="74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900" b="1"/>
                <a:t>2009</a:t>
              </a:r>
              <a:r>
                <a:rPr lang="zh-CN" altLang="en-US" sz="1900" b="1"/>
                <a:t>）</a:t>
              </a:r>
            </a:p>
          </p:txBody>
        </p:sp>
      </p:grpSp>
      <p:sp>
        <p:nvSpPr>
          <p:cNvPr id="58388" name="Line 54"/>
          <p:cNvSpPr>
            <a:spLocks noChangeShapeType="1"/>
          </p:cNvSpPr>
          <p:nvPr/>
        </p:nvSpPr>
        <p:spPr bwMode="auto">
          <a:xfrm>
            <a:off x="4726567" y="9190038"/>
            <a:ext cx="15686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lstStyle/>
          <a:p>
            <a:endParaRPr lang="zh-CN" altLang="en-US"/>
          </a:p>
        </p:txBody>
      </p:sp>
      <p:grpSp>
        <p:nvGrpSpPr>
          <p:cNvPr id="64570" name="Group 58"/>
          <p:cNvGrpSpPr>
            <a:grpSpLocks/>
          </p:cNvGrpSpPr>
          <p:nvPr/>
        </p:nvGrpSpPr>
        <p:grpSpPr bwMode="auto">
          <a:xfrm>
            <a:off x="4685286" y="8717858"/>
            <a:ext cx="7657451" cy="287414"/>
            <a:chOff x="2724" y="5196"/>
            <a:chExt cx="4452" cy="168"/>
          </a:xfrm>
        </p:grpSpPr>
        <p:sp>
          <p:nvSpPr>
            <p:cNvPr id="58390" name="Line 55"/>
            <p:cNvSpPr>
              <a:spLocks noChangeShapeType="1"/>
            </p:cNvSpPr>
            <p:nvPr/>
          </p:nvSpPr>
          <p:spPr bwMode="auto">
            <a:xfrm>
              <a:off x="2724" y="5364"/>
              <a:ext cx="441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1" name="Rectangle 56"/>
            <p:cNvSpPr>
              <a:spLocks noChangeArrowheads="1"/>
            </p:cNvSpPr>
            <p:nvPr/>
          </p:nvSpPr>
          <p:spPr bwMode="auto">
            <a:xfrm>
              <a:off x="6252" y="5196"/>
              <a:ext cx="924" cy="16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58567" name="Picture 19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098128" y="1201304"/>
            <a:ext cx="3807458" cy="4252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箭头连接符 2"/>
          <p:cNvCxnSpPr/>
          <p:nvPr/>
        </p:nvCxnSpPr>
        <p:spPr bwMode="auto">
          <a:xfrm flipV="1">
            <a:off x="11669566" y="2350500"/>
            <a:ext cx="0" cy="1943466"/>
          </a:xfrm>
          <a:prstGeom prst="straightConnector1">
            <a:avLst/>
          </a:prstGeom>
          <a:solidFill>
            <a:schemeClr val="accent1"/>
          </a:solidFill>
          <a:ln w="571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直接箭头连接符 42"/>
          <p:cNvCxnSpPr/>
          <p:nvPr/>
        </p:nvCxnSpPr>
        <p:spPr bwMode="auto">
          <a:xfrm flipV="1">
            <a:off x="11188486" y="3139641"/>
            <a:ext cx="0" cy="1943466"/>
          </a:xfrm>
          <a:prstGeom prst="straightConnector1">
            <a:avLst/>
          </a:prstGeom>
          <a:solidFill>
            <a:schemeClr val="accent1"/>
          </a:solidFill>
          <a:ln w="5715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4561"/>
                                        </p:tgtEl>
                                        <p:attrNameLst>
                                          <p:attrName>style.visibility</p:attrName>
                                        </p:attrNameLst>
                                      </p:cBhvr>
                                      <p:to>
                                        <p:strVal val="visible"/>
                                      </p:to>
                                    </p:set>
                                    <p:animEffect transition="in" filter="wipe(left)">
                                      <p:cBhvr>
                                        <p:cTn id="7" dur="2000"/>
                                        <p:tgtEl>
                                          <p:spTgt spid="645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22"/>
                                        </p:tgtEl>
                                        <p:attrNameLst>
                                          <p:attrName>style.visibility</p:attrName>
                                        </p:attrNameLst>
                                      </p:cBhvr>
                                      <p:to>
                                        <p:strVal val="visible"/>
                                      </p:to>
                                    </p:set>
                                    <p:animEffect transition="in" filter="wipe(left)">
                                      <p:cBhvr>
                                        <p:cTn id="12" dur="300"/>
                                        <p:tgtEl>
                                          <p:spTgt spid="645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4523"/>
                                        </p:tgtEl>
                                        <p:attrNameLst>
                                          <p:attrName>style.visibility</p:attrName>
                                        </p:attrNameLst>
                                      </p:cBhvr>
                                      <p:to>
                                        <p:strVal val="visible"/>
                                      </p:to>
                                    </p:set>
                                    <p:animEffect transition="in" filter="wipe(left)">
                                      <p:cBhvr>
                                        <p:cTn id="17" dur="300"/>
                                        <p:tgtEl>
                                          <p:spTgt spid="645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4532"/>
                                        </p:tgtEl>
                                        <p:attrNameLst>
                                          <p:attrName>style.visibility</p:attrName>
                                        </p:attrNameLst>
                                      </p:cBhvr>
                                      <p:to>
                                        <p:strVal val="visible"/>
                                      </p:to>
                                    </p:set>
                                    <p:animEffect transition="in" filter="wipe(left)">
                                      <p:cBhvr>
                                        <p:cTn id="22" dur="300"/>
                                        <p:tgtEl>
                                          <p:spTgt spid="645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4524"/>
                                        </p:tgtEl>
                                        <p:attrNameLst>
                                          <p:attrName>style.visibility</p:attrName>
                                        </p:attrNameLst>
                                      </p:cBhvr>
                                      <p:to>
                                        <p:strVal val="visible"/>
                                      </p:to>
                                    </p:set>
                                    <p:animEffect transition="in" filter="wipe(left)">
                                      <p:cBhvr>
                                        <p:cTn id="27" dur="2000"/>
                                        <p:tgtEl>
                                          <p:spTgt spid="645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4531"/>
                                        </p:tgtEl>
                                        <p:attrNameLst>
                                          <p:attrName>style.visibility</p:attrName>
                                        </p:attrNameLst>
                                      </p:cBhvr>
                                      <p:to>
                                        <p:strVal val="visible"/>
                                      </p:to>
                                    </p:set>
                                    <p:animEffect transition="in" filter="wipe(left)">
                                      <p:cBhvr>
                                        <p:cTn id="32" dur="300"/>
                                        <p:tgtEl>
                                          <p:spTgt spid="645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58567"/>
                                        </p:tgtEl>
                                        <p:attrNameLst>
                                          <p:attrName>style.visibility</p:attrName>
                                        </p:attrNameLst>
                                      </p:cBhvr>
                                      <p:to>
                                        <p:strVal val="visible"/>
                                      </p:to>
                                    </p:set>
                                    <p:anim calcmode="lin" valueType="num">
                                      <p:cBhvr additive="base">
                                        <p:cTn id="37" dur="500" fill="hold"/>
                                        <p:tgtEl>
                                          <p:spTgt spid="58567"/>
                                        </p:tgtEl>
                                        <p:attrNameLst>
                                          <p:attrName>ppt_x</p:attrName>
                                        </p:attrNameLst>
                                      </p:cBhvr>
                                      <p:tavLst>
                                        <p:tav tm="0">
                                          <p:val>
                                            <p:strVal val="1+#ppt_w/2"/>
                                          </p:val>
                                        </p:tav>
                                        <p:tav tm="100000">
                                          <p:val>
                                            <p:strVal val="#ppt_x"/>
                                          </p:val>
                                        </p:tav>
                                      </p:tavLst>
                                    </p:anim>
                                    <p:anim calcmode="lin" valueType="num">
                                      <p:cBhvr additive="base">
                                        <p:cTn id="38" dur="500" fill="hold"/>
                                        <p:tgtEl>
                                          <p:spTgt spid="5856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64533"/>
                                        </p:tgtEl>
                                        <p:attrNameLst>
                                          <p:attrName>style.visibility</p:attrName>
                                        </p:attrNameLst>
                                      </p:cBhvr>
                                      <p:to>
                                        <p:strVal val="visible"/>
                                      </p:to>
                                    </p:set>
                                    <p:animEffect transition="in" filter="wipe(left)">
                                      <p:cBhvr>
                                        <p:cTn id="43" dur="300"/>
                                        <p:tgtEl>
                                          <p:spTgt spid="645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64534"/>
                                        </p:tgtEl>
                                        <p:attrNameLst>
                                          <p:attrName>style.visibility</p:attrName>
                                        </p:attrNameLst>
                                      </p:cBhvr>
                                      <p:to>
                                        <p:strVal val="visible"/>
                                      </p:to>
                                    </p:set>
                                    <p:animEffect transition="in" filter="wipe(left)">
                                      <p:cBhvr>
                                        <p:cTn id="48" dur="300"/>
                                        <p:tgtEl>
                                          <p:spTgt spid="64534"/>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nodeType="clickEffect">
                                  <p:stCondLst>
                                    <p:cond delay="0"/>
                                  </p:stCondLst>
                                  <p:childTnLst>
                                    <p:set>
                                      <p:cBhvr>
                                        <p:cTn id="52" dur="1" fill="hold">
                                          <p:stCondLst>
                                            <p:cond delay="0"/>
                                          </p:stCondLst>
                                        </p:cTn>
                                        <p:tgtEl>
                                          <p:spTgt spid="64565"/>
                                        </p:tgtEl>
                                        <p:attrNameLst>
                                          <p:attrName>style.visibility</p:attrName>
                                        </p:attrNameLst>
                                      </p:cBhvr>
                                      <p:to>
                                        <p:strVal val="visible"/>
                                      </p:to>
                                    </p:set>
                                    <p:anim calcmode="lin" valueType="num">
                                      <p:cBhvr additive="base">
                                        <p:cTn id="53" dur="2000" fill="hold"/>
                                        <p:tgtEl>
                                          <p:spTgt spid="64565"/>
                                        </p:tgtEl>
                                        <p:attrNameLst>
                                          <p:attrName>ppt_x</p:attrName>
                                        </p:attrNameLst>
                                      </p:cBhvr>
                                      <p:tavLst>
                                        <p:tav tm="0">
                                          <p:val>
                                            <p:strVal val="1+#ppt_w/2"/>
                                          </p:val>
                                        </p:tav>
                                        <p:tav tm="100000">
                                          <p:val>
                                            <p:strVal val="#ppt_x"/>
                                          </p:val>
                                        </p:tav>
                                      </p:tavLst>
                                    </p:anim>
                                    <p:anim calcmode="lin" valueType="num">
                                      <p:cBhvr additive="base">
                                        <p:cTn id="54" dur="2000" fill="hold"/>
                                        <p:tgtEl>
                                          <p:spTgt spid="6456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64570"/>
                                        </p:tgtEl>
                                        <p:attrNameLst>
                                          <p:attrName>style.visibility</p:attrName>
                                        </p:attrNameLst>
                                      </p:cBhvr>
                                      <p:to>
                                        <p:strVal val="visible"/>
                                      </p:to>
                                    </p:set>
                                    <p:animEffect transition="in" filter="wipe(left)">
                                      <p:cBhvr>
                                        <p:cTn id="59" dur="2000"/>
                                        <p:tgtEl>
                                          <p:spTgt spid="6457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64536"/>
                                        </p:tgtEl>
                                        <p:attrNameLst>
                                          <p:attrName>style.visibility</p:attrName>
                                        </p:attrNameLst>
                                      </p:cBhvr>
                                      <p:to>
                                        <p:strVal val="visible"/>
                                      </p:to>
                                    </p:set>
                                    <p:animEffect transition="in" filter="wipe(left)">
                                      <p:cBhvr>
                                        <p:cTn id="64" dur="500"/>
                                        <p:tgtEl>
                                          <p:spTgt spid="6453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iterate type="wd">
                                    <p:tmPct val="100000"/>
                                  </p:iterate>
                                  <p:childTnLst>
                                    <p:set>
                                      <p:cBhvr>
                                        <p:cTn id="68" dur="1" fill="hold">
                                          <p:stCondLst>
                                            <p:cond delay="0"/>
                                          </p:stCondLst>
                                        </p:cTn>
                                        <p:tgtEl>
                                          <p:spTgt spid="64537"/>
                                        </p:tgtEl>
                                        <p:attrNameLst>
                                          <p:attrName>style.visibility</p:attrName>
                                        </p:attrNameLst>
                                      </p:cBhvr>
                                      <p:to>
                                        <p:strVal val="visible"/>
                                      </p:to>
                                    </p:set>
                                    <p:animEffect transition="in" filter="wipe(left)">
                                      <p:cBhvr>
                                        <p:cTn id="69" dur="300"/>
                                        <p:tgtEl>
                                          <p:spTgt spid="6453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iterate type="wd">
                                    <p:tmPct val="100000"/>
                                  </p:iterate>
                                  <p:childTnLst>
                                    <p:set>
                                      <p:cBhvr>
                                        <p:cTn id="73" dur="1" fill="hold">
                                          <p:stCondLst>
                                            <p:cond delay="0"/>
                                          </p:stCondLst>
                                        </p:cTn>
                                        <p:tgtEl>
                                          <p:spTgt spid="64538"/>
                                        </p:tgtEl>
                                        <p:attrNameLst>
                                          <p:attrName>style.visibility</p:attrName>
                                        </p:attrNameLst>
                                      </p:cBhvr>
                                      <p:to>
                                        <p:strVal val="visible"/>
                                      </p:to>
                                    </p:set>
                                    <p:animEffect transition="in" filter="wipe(left)">
                                      <p:cBhvr>
                                        <p:cTn id="74" dur="300"/>
                                        <p:tgtEl>
                                          <p:spTgt spid="6453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64540"/>
                                        </p:tgtEl>
                                        <p:attrNameLst>
                                          <p:attrName>style.visibility</p:attrName>
                                        </p:attrNameLst>
                                      </p:cBhvr>
                                      <p:to>
                                        <p:strVal val="visible"/>
                                      </p:to>
                                    </p:set>
                                    <p:animEffect transition="in" filter="wipe(left)">
                                      <p:cBhvr>
                                        <p:cTn id="79" dur="500"/>
                                        <p:tgtEl>
                                          <p:spTgt spid="64540"/>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3"/>
                                        </p:tgtEl>
                                        <p:attrNameLst>
                                          <p:attrName>style.visibility</p:attrName>
                                        </p:attrNameLst>
                                      </p:cBhvr>
                                      <p:to>
                                        <p:strVal val="visible"/>
                                      </p:to>
                                    </p:set>
                                    <p:animEffect transition="in" filter="wipe(down)">
                                      <p:cBhvr>
                                        <p:cTn id="84" dur="500"/>
                                        <p:tgtEl>
                                          <p:spTgt spid="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64542"/>
                                        </p:tgtEl>
                                        <p:attrNameLst>
                                          <p:attrName>style.visibility</p:attrName>
                                        </p:attrNameLst>
                                      </p:cBhvr>
                                      <p:to>
                                        <p:strVal val="visible"/>
                                      </p:to>
                                    </p:set>
                                    <p:animEffect transition="in" filter="wipe(left)">
                                      <p:cBhvr>
                                        <p:cTn id="89" dur="500"/>
                                        <p:tgtEl>
                                          <p:spTgt spid="6454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wipe(down)">
                                      <p:cBhvr>
                                        <p:cTn id="9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2" grpId="0" autoUpdateAnimBg="0"/>
      <p:bldP spid="64523" grpId="0" autoUpdateAnimBg="0"/>
      <p:bldP spid="64531" grpId="0" autoUpdateAnimBg="0"/>
      <p:bldP spid="64532" grpId="0" autoUpdateAnimBg="0"/>
      <p:bldP spid="64533" grpId="0" autoUpdateAnimBg="0"/>
      <p:bldP spid="64534" grpId="0" autoUpdateAnimBg="0"/>
      <p:bldP spid="64537" grpId="0" autoUpdateAnimBg="0"/>
      <p:bldP spid="6453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4C515A4-702E-4960-AF27-8FC19BACB433}" type="slidenum">
              <a:rPr lang="en-US" altLang="zh-CN" sz="2800">
                <a:solidFill>
                  <a:srgbClr val="0000FF"/>
                </a:solidFill>
              </a:rPr>
              <a:pPr eaLnBrk="1" hangingPunct="1"/>
              <a:t>59</a:t>
            </a:fld>
            <a:endParaRPr lang="en-US" altLang="zh-CN" sz="2800">
              <a:solidFill>
                <a:srgbClr val="0000FF"/>
              </a:solidFill>
            </a:endParaRPr>
          </a:p>
        </p:txBody>
      </p:sp>
      <p:sp>
        <p:nvSpPr>
          <p:cNvPr id="66568" name="Text Box 8"/>
          <p:cNvSpPr txBox="1">
            <a:spLocks noChangeArrowheads="1"/>
          </p:cNvSpPr>
          <p:nvPr/>
        </p:nvSpPr>
        <p:spPr bwMode="auto">
          <a:xfrm>
            <a:off x="675203" y="786967"/>
            <a:ext cx="869977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3</a:t>
            </a:r>
            <a:r>
              <a:rPr lang="zh-CN" altLang="en-US" b="1" dirty="0"/>
              <a:t>）确定计量器具</a:t>
            </a:r>
          </a:p>
        </p:txBody>
      </p:sp>
      <p:sp>
        <p:nvSpPr>
          <p:cNvPr id="66569" name="Text Box 9"/>
          <p:cNvSpPr txBox="1">
            <a:spLocks noChangeArrowheads="1"/>
          </p:cNvSpPr>
          <p:nvPr/>
        </p:nvSpPr>
        <p:spPr bwMode="auto">
          <a:xfrm>
            <a:off x="991683" y="1481551"/>
            <a:ext cx="791373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latin typeface="宋体" pitchFamily="2" charset="-122"/>
              </a:rPr>
              <a:t>① </a:t>
            </a:r>
            <a:r>
              <a:rPr lang="zh-CN" altLang="en-US" b="1"/>
              <a:t>由表</a:t>
            </a:r>
            <a:r>
              <a:rPr lang="en-US" altLang="zh-CN" b="1"/>
              <a:t>3.18 </a:t>
            </a:r>
            <a:r>
              <a:rPr lang="zh-CN" altLang="en-US" b="1"/>
              <a:t>得 测量不确定度允许值</a:t>
            </a:r>
            <a:r>
              <a:rPr lang="en-US" altLang="zh-CN" b="1" i="1"/>
              <a:t>u</a:t>
            </a:r>
            <a:r>
              <a:rPr lang="en-US" altLang="zh-CN" b="1" baseline="-25000"/>
              <a:t>1</a:t>
            </a:r>
            <a:r>
              <a:rPr lang="zh-CN" altLang="en-US" b="1"/>
              <a:t>（优选</a:t>
            </a:r>
            <a:r>
              <a:rPr lang="en-US" altLang="zh-CN" b="1">
                <a:ea typeface="楷体_GB2312" pitchFamily="49" charset="-122"/>
              </a:rPr>
              <a:t>Ⅰ</a:t>
            </a:r>
            <a:r>
              <a:rPr lang="zh-CN" altLang="en-US" b="1">
                <a:ea typeface="楷体_GB2312" pitchFamily="49" charset="-122"/>
              </a:rPr>
              <a:t>）</a:t>
            </a:r>
            <a:r>
              <a:rPr lang="zh-CN" altLang="en-US" b="1"/>
              <a:t>为</a:t>
            </a:r>
          </a:p>
        </p:txBody>
      </p:sp>
      <p:sp>
        <p:nvSpPr>
          <p:cNvPr id="66573" name="Text Box 13"/>
          <p:cNvSpPr txBox="1">
            <a:spLocks noChangeArrowheads="1"/>
          </p:cNvSpPr>
          <p:nvPr/>
        </p:nvSpPr>
        <p:spPr bwMode="auto">
          <a:xfrm>
            <a:off x="3083206" y="2074309"/>
            <a:ext cx="3883765" cy="66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500" b="1" i="1" dirty="0">
                <a:solidFill>
                  <a:srgbClr val="FF0000"/>
                </a:solidFill>
              </a:rPr>
              <a:t>u</a:t>
            </a:r>
            <a:r>
              <a:rPr lang="en-US" altLang="zh-CN" sz="3500" b="1" baseline="-25000" dirty="0">
                <a:solidFill>
                  <a:srgbClr val="FF0000"/>
                </a:solidFill>
              </a:rPr>
              <a:t>1</a:t>
            </a:r>
            <a:r>
              <a:rPr lang="en-US" altLang="zh-CN" sz="3500" b="1" dirty="0">
                <a:solidFill>
                  <a:srgbClr val="FF0000"/>
                </a:solidFill>
              </a:rPr>
              <a:t> = 5.6μm </a:t>
            </a:r>
            <a:r>
              <a:rPr lang="zh-CN" altLang="en-US" sz="3500" b="1" dirty="0">
                <a:solidFill>
                  <a:srgbClr val="FF0000"/>
                </a:solidFill>
              </a:rPr>
              <a:t>。</a:t>
            </a:r>
          </a:p>
        </p:txBody>
      </p:sp>
      <p:grpSp>
        <p:nvGrpSpPr>
          <p:cNvPr id="66581" name="Group 21"/>
          <p:cNvGrpSpPr>
            <a:grpSpLocks/>
          </p:cNvGrpSpPr>
          <p:nvPr/>
        </p:nvGrpSpPr>
        <p:grpSpPr bwMode="auto">
          <a:xfrm>
            <a:off x="682841" y="2798866"/>
            <a:ext cx="11639256" cy="4324898"/>
            <a:chOff x="603" y="218"/>
            <a:chExt cx="6047" cy="2192"/>
          </a:xfrm>
        </p:grpSpPr>
        <p:pic>
          <p:nvPicPr>
            <p:cNvPr id="59400" name="Picture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 y="253"/>
              <a:ext cx="6047" cy="2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401" name="Rectangle 23"/>
            <p:cNvSpPr>
              <a:spLocks noChangeArrowheads="1"/>
            </p:cNvSpPr>
            <p:nvPr/>
          </p:nvSpPr>
          <p:spPr bwMode="auto">
            <a:xfrm>
              <a:off x="684" y="936"/>
              <a:ext cx="888" cy="38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zh-CN" altLang="en-US" sz="1700" b="1"/>
                <a:t>公称尺寸</a:t>
              </a:r>
            </a:p>
            <a:p>
              <a:pPr algn="r"/>
              <a:r>
                <a:rPr lang="en-US" altLang="zh-CN" sz="1700" b="1"/>
                <a:t>/mm</a:t>
              </a:r>
            </a:p>
          </p:txBody>
        </p:sp>
        <p:sp>
          <p:nvSpPr>
            <p:cNvPr id="59402" name="Text Box 24"/>
            <p:cNvSpPr txBox="1">
              <a:spLocks noChangeArrowheads="1"/>
            </p:cNvSpPr>
            <p:nvPr/>
          </p:nvSpPr>
          <p:spPr bwMode="auto">
            <a:xfrm>
              <a:off x="4406" y="480"/>
              <a:ext cx="1876" cy="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（摘自</a:t>
              </a:r>
              <a:r>
                <a:rPr lang="en-US" altLang="zh-CN" sz="1900" b="1"/>
                <a:t>GB/T3177-2009)</a:t>
              </a:r>
            </a:p>
          </p:txBody>
        </p:sp>
        <p:sp>
          <p:nvSpPr>
            <p:cNvPr id="59403" name="Text Box 25"/>
            <p:cNvSpPr txBox="1">
              <a:spLocks noChangeArrowheads="1"/>
            </p:cNvSpPr>
            <p:nvPr/>
          </p:nvSpPr>
          <p:spPr bwMode="auto">
            <a:xfrm>
              <a:off x="842" y="218"/>
              <a:ext cx="1400" cy="23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3.18</a:t>
              </a:r>
            </a:p>
          </p:txBody>
        </p:sp>
      </p:grpSp>
      <p:sp>
        <p:nvSpPr>
          <p:cNvPr id="66586" name="Oval 26"/>
          <p:cNvSpPr>
            <a:spLocks noChangeArrowheads="1"/>
          </p:cNvSpPr>
          <p:nvPr/>
        </p:nvSpPr>
        <p:spPr bwMode="auto">
          <a:xfrm>
            <a:off x="9721453" y="6631054"/>
            <a:ext cx="2600644" cy="49271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8"/>
                                        </p:tgtEl>
                                        <p:attrNameLst>
                                          <p:attrName>style.visibility</p:attrName>
                                        </p:attrNameLst>
                                      </p:cBhvr>
                                      <p:to>
                                        <p:strVal val="visible"/>
                                      </p:to>
                                    </p:set>
                                    <p:animEffect transition="in" filter="wipe(left)">
                                      <p:cBhvr>
                                        <p:cTn id="7" dur="300"/>
                                        <p:tgtEl>
                                          <p:spTgt spid="665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6569"/>
                                        </p:tgtEl>
                                        <p:attrNameLst>
                                          <p:attrName>style.visibility</p:attrName>
                                        </p:attrNameLst>
                                      </p:cBhvr>
                                      <p:to>
                                        <p:strVal val="visible"/>
                                      </p:to>
                                    </p:set>
                                    <p:animEffect transition="in" filter="wipe(left)">
                                      <p:cBhvr>
                                        <p:cTn id="12" dur="300"/>
                                        <p:tgtEl>
                                          <p:spTgt spid="665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66581"/>
                                        </p:tgtEl>
                                        <p:attrNameLst>
                                          <p:attrName>style.visibility</p:attrName>
                                        </p:attrNameLst>
                                      </p:cBhvr>
                                      <p:to>
                                        <p:strVal val="visible"/>
                                      </p:to>
                                    </p:set>
                                    <p:anim calcmode="lin" valueType="num">
                                      <p:cBhvr additive="base">
                                        <p:cTn id="17" dur="500" fill="hold"/>
                                        <p:tgtEl>
                                          <p:spTgt spid="66581"/>
                                        </p:tgtEl>
                                        <p:attrNameLst>
                                          <p:attrName>ppt_x</p:attrName>
                                        </p:attrNameLst>
                                      </p:cBhvr>
                                      <p:tavLst>
                                        <p:tav tm="0">
                                          <p:val>
                                            <p:strVal val="0-#ppt_w/2"/>
                                          </p:val>
                                        </p:tav>
                                        <p:tav tm="100000">
                                          <p:val>
                                            <p:strVal val="#ppt_x"/>
                                          </p:val>
                                        </p:tav>
                                      </p:tavLst>
                                    </p:anim>
                                    <p:anim calcmode="lin" valueType="num">
                                      <p:cBhvr additive="base">
                                        <p:cTn id="18" dur="500" fill="hold"/>
                                        <p:tgtEl>
                                          <p:spTgt spid="6658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6586"/>
                                        </p:tgtEl>
                                        <p:attrNameLst>
                                          <p:attrName>style.visibility</p:attrName>
                                        </p:attrNameLst>
                                      </p:cBhvr>
                                      <p:to>
                                        <p:strVal val="visible"/>
                                      </p:to>
                                    </p:set>
                                    <p:animEffect transition="in" filter="blinds(horizontal)">
                                      <p:cBhvr>
                                        <p:cTn id="23" dur="2000"/>
                                        <p:tgtEl>
                                          <p:spTgt spid="6658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6573"/>
                                        </p:tgtEl>
                                        <p:attrNameLst>
                                          <p:attrName>style.visibility</p:attrName>
                                        </p:attrNameLst>
                                      </p:cBhvr>
                                      <p:to>
                                        <p:strVal val="visible"/>
                                      </p:to>
                                    </p:set>
                                    <p:animEffect transition="in" filter="wipe(left)">
                                      <p:cBhvr>
                                        <p:cTn id="28" dur="3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8" grpId="0" autoUpdateAnimBg="0"/>
      <p:bldP spid="66569" grpId="0" autoUpdateAnimBg="0"/>
      <p:bldP spid="66573" grpId="0" autoUpdateAnimBg="0"/>
      <p:bldP spid="6658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5341D676-5CCE-4D1C-BE8E-AB4FCF5F363B}" type="slidenum">
              <a:rPr lang="en-US" altLang="zh-CN" sz="2800">
                <a:solidFill>
                  <a:srgbClr val="0000FF"/>
                </a:solidFill>
              </a:rPr>
              <a:pPr eaLnBrk="1" hangingPunct="1"/>
              <a:t>6</a:t>
            </a:fld>
            <a:endParaRPr lang="en-US" altLang="zh-CN" sz="2800" dirty="0">
              <a:solidFill>
                <a:srgbClr val="0000FF"/>
              </a:solidFill>
            </a:endParaRPr>
          </a:p>
        </p:txBody>
      </p:sp>
      <p:sp>
        <p:nvSpPr>
          <p:cNvPr id="3074" name="Text Box 2"/>
          <p:cNvSpPr txBox="1">
            <a:spLocks noChangeArrowheads="1"/>
          </p:cNvSpPr>
          <p:nvPr/>
        </p:nvSpPr>
        <p:spPr bwMode="auto">
          <a:xfrm>
            <a:off x="1302042" y="430105"/>
            <a:ext cx="7574891"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t>3.  </a:t>
            </a:r>
            <a:r>
              <a:rPr lang="zh-CN" altLang="en-US" sz="3000" b="1" dirty="0"/>
              <a:t>与标准零部件配合时</a:t>
            </a:r>
          </a:p>
        </p:txBody>
      </p:sp>
      <p:sp>
        <p:nvSpPr>
          <p:cNvPr id="3076" name="Text Box 4"/>
          <p:cNvSpPr txBox="1">
            <a:spLocks noChangeArrowheads="1"/>
          </p:cNvSpPr>
          <p:nvPr/>
        </p:nvSpPr>
        <p:spPr bwMode="auto">
          <a:xfrm>
            <a:off x="1845564" y="7845212"/>
            <a:ext cx="768497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允许采用</a:t>
            </a:r>
            <a:r>
              <a:rPr lang="zh-CN" altLang="en-US" b="1" dirty="0">
                <a:solidFill>
                  <a:srgbClr val="FF0000"/>
                </a:solidFill>
              </a:rPr>
              <a:t>任一</a:t>
            </a:r>
            <a:r>
              <a:rPr lang="zh-CN" altLang="en-US" b="1" dirty="0"/>
              <a:t>适当的</a:t>
            </a:r>
            <a:r>
              <a:rPr lang="zh-CN" altLang="en-US" b="1" dirty="0">
                <a:solidFill>
                  <a:srgbClr val="FF0000"/>
                </a:solidFill>
              </a:rPr>
              <a:t>孔</a:t>
            </a:r>
            <a:r>
              <a:rPr lang="zh-CN" altLang="en-US" b="1" dirty="0"/>
              <a:t>、</a:t>
            </a:r>
            <a:r>
              <a:rPr lang="zh-CN" altLang="en-US" b="1" dirty="0">
                <a:solidFill>
                  <a:srgbClr val="FF0000"/>
                </a:solidFill>
              </a:rPr>
              <a:t>轴公差带</a:t>
            </a:r>
            <a:r>
              <a:rPr lang="zh-CN" altLang="en-US" b="1" dirty="0"/>
              <a:t>组成配合。 </a:t>
            </a:r>
          </a:p>
        </p:txBody>
      </p:sp>
      <p:sp>
        <p:nvSpPr>
          <p:cNvPr id="3081" name="Text Box 9"/>
          <p:cNvSpPr txBox="1">
            <a:spLocks noChangeArrowheads="1"/>
          </p:cNvSpPr>
          <p:nvPr/>
        </p:nvSpPr>
        <p:spPr bwMode="auto">
          <a:xfrm>
            <a:off x="1828363" y="1037438"/>
            <a:ext cx="9024852"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与基准件配合的选用由</a:t>
            </a:r>
            <a:r>
              <a:rPr lang="zh-CN" altLang="en-US" b="1" dirty="0">
                <a:solidFill>
                  <a:srgbClr val="FF0000"/>
                </a:solidFill>
              </a:rPr>
              <a:t>标准件</a:t>
            </a:r>
            <a:r>
              <a:rPr lang="zh-CN" altLang="en-US" b="1" dirty="0"/>
              <a:t>决定，见图</a:t>
            </a:r>
            <a:r>
              <a:rPr lang="en-US" altLang="zh-CN" b="1" dirty="0"/>
              <a:t>3.16</a:t>
            </a:r>
            <a:r>
              <a:rPr lang="zh-CN" altLang="en-US" b="1" dirty="0"/>
              <a:t>所示。</a:t>
            </a:r>
          </a:p>
        </p:txBody>
      </p:sp>
      <p:sp>
        <p:nvSpPr>
          <p:cNvPr id="3082" name="Text Box 10"/>
          <p:cNvSpPr txBox="1">
            <a:spLocks noChangeArrowheads="1"/>
          </p:cNvSpPr>
          <p:nvPr/>
        </p:nvSpPr>
        <p:spPr bwMode="auto">
          <a:xfrm>
            <a:off x="1465443" y="7318795"/>
            <a:ext cx="4910873"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4.  </a:t>
            </a:r>
            <a:r>
              <a:rPr lang="zh-CN" altLang="en-US" b="1"/>
              <a:t>为满足特殊的需要</a:t>
            </a:r>
          </a:p>
        </p:txBody>
      </p:sp>
      <p:grpSp>
        <p:nvGrpSpPr>
          <p:cNvPr id="3087" name="Group 15"/>
          <p:cNvGrpSpPr>
            <a:grpSpLocks/>
          </p:cNvGrpSpPr>
          <p:nvPr/>
        </p:nvGrpSpPr>
        <p:grpSpPr bwMode="auto">
          <a:xfrm>
            <a:off x="698321" y="2718459"/>
            <a:ext cx="2146563" cy="1081224"/>
            <a:chOff x="310" y="1237"/>
            <a:chExt cx="954" cy="499"/>
          </a:xfrm>
        </p:grpSpPr>
        <p:sp>
          <p:nvSpPr>
            <p:cNvPr id="7189" name="Text Box 11"/>
            <p:cNvSpPr txBox="1">
              <a:spLocks noChangeArrowheads="1"/>
            </p:cNvSpPr>
            <p:nvPr/>
          </p:nvSpPr>
          <p:spPr bwMode="auto">
            <a:xfrm>
              <a:off x="310" y="1237"/>
              <a:ext cx="684" cy="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400" b="1">
                  <a:solidFill>
                    <a:srgbClr val="FF0000"/>
                  </a:solidFill>
                </a:rPr>
                <a:t>基轴制</a:t>
              </a:r>
            </a:p>
          </p:txBody>
        </p:sp>
        <p:sp>
          <p:nvSpPr>
            <p:cNvPr id="7190" name="Line 13"/>
            <p:cNvSpPr>
              <a:spLocks noChangeShapeType="1"/>
            </p:cNvSpPr>
            <p:nvPr/>
          </p:nvSpPr>
          <p:spPr bwMode="auto">
            <a:xfrm flipV="1">
              <a:off x="423" y="1520"/>
              <a:ext cx="441" cy="1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p>
              <a:endParaRPr lang="zh-CN" altLang="en-US"/>
            </a:p>
          </p:txBody>
        </p:sp>
        <p:sp>
          <p:nvSpPr>
            <p:cNvPr id="7191" name="Line 14"/>
            <p:cNvSpPr>
              <a:spLocks noChangeShapeType="1"/>
            </p:cNvSpPr>
            <p:nvPr/>
          </p:nvSpPr>
          <p:spPr bwMode="auto">
            <a:xfrm>
              <a:off x="864" y="1528"/>
              <a:ext cx="400" cy="208"/>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grpSp>
      <p:pic>
        <p:nvPicPr>
          <p:cNvPr id="3105"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5685" y="1763833"/>
            <a:ext cx="5789528" cy="5481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AutoShape 29"/>
          <p:cNvSpPr>
            <a:spLocks noChangeArrowheads="1"/>
          </p:cNvSpPr>
          <p:nvPr/>
        </p:nvSpPr>
        <p:spPr bwMode="auto">
          <a:xfrm rot="-5400000">
            <a:off x="1261417" y="1561360"/>
            <a:ext cx="882772" cy="863441"/>
          </a:xfrm>
          <a:prstGeom prst="wedgeEllipseCallout">
            <a:avLst>
              <a:gd name="adj1" fmla="val -221782"/>
              <a:gd name="adj2" fmla="val 289000"/>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127552" tIns="63776" rIns="127552" bIns="63776"/>
          <a:lstStyle/>
          <a:p>
            <a:pPr algn="ctr" defTabSz="1275054"/>
            <a:r>
              <a:rPr lang="zh-CN" altLang="en-US" sz="3400"/>
              <a:t>轴</a:t>
            </a:r>
          </a:p>
        </p:txBody>
      </p:sp>
      <p:sp>
        <p:nvSpPr>
          <p:cNvPr id="41" name="Rectangle 32"/>
          <p:cNvSpPr>
            <a:spLocks noChangeArrowheads="1"/>
          </p:cNvSpPr>
          <p:nvPr/>
        </p:nvSpPr>
        <p:spPr bwMode="auto">
          <a:xfrm>
            <a:off x="3025485" y="3573859"/>
            <a:ext cx="751641" cy="12625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grpSp>
        <p:nvGrpSpPr>
          <p:cNvPr id="42" name="Group 19"/>
          <p:cNvGrpSpPr>
            <a:grpSpLocks/>
          </p:cNvGrpSpPr>
          <p:nvPr/>
        </p:nvGrpSpPr>
        <p:grpSpPr bwMode="auto">
          <a:xfrm>
            <a:off x="5321689" y="2851901"/>
            <a:ext cx="4779234" cy="1353241"/>
            <a:chOff x="3002" y="1013"/>
            <a:chExt cx="1646" cy="998"/>
          </a:xfrm>
        </p:grpSpPr>
        <p:sp>
          <p:nvSpPr>
            <p:cNvPr id="7186" name="Line 16"/>
            <p:cNvSpPr>
              <a:spLocks noChangeShapeType="1"/>
            </p:cNvSpPr>
            <p:nvPr/>
          </p:nvSpPr>
          <p:spPr bwMode="auto">
            <a:xfrm flipV="1">
              <a:off x="3002" y="1472"/>
              <a:ext cx="1254" cy="53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p>
              <a:endParaRPr lang="zh-CN" altLang="en-US"/>
            </a:p>
          </p:txBody>
        </p:sp>
        <p:sp>
          <p:nvSpPr>
            <p:cNvPr id="7187" name="Line 17"/>
            <p:cNvSpPr>
              <a:spLocks noChangeShapeType="1"/>
            </p:cNvSpPr>
            <p:nvPr/>
          </p:nvSpPr>
          <p:spPr bwMode="auto">
            <a:xfrm>
              <a:off x="4264" y="1472"/>
              <a:ext cx="384"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p>
              <a:endParaRPr lang="zh-CN" altLang="en-US"/>
            </a:p>
          </p:txBody>
        </p:sp>
        <p:sp>
          <p:nvSpPr>
            <p:cNvPr id="7188" name="Text Box 18"/>
            <p:cNvSpPr txBox="1">
              <a:spLocks noChangeArrowheads="1"/>
            </p:cNvSpPr>
            <p:nvPr/>
          </p:nvSpPr>
          <p:spPr bwMode="auto">
            <a:xfrm>
              <a:off x="4074" y="1013"/>
              <a:ext cx="534" cy="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400" b="1">
                  <a:solidFill>
                    <a:srgbClr val="FF0000"/>
                  </a:solidFill>
                </a:rPr>
                <a:t>基孔制</a:t>
              </a:r>
            </a:p>
          </p:txBody>
        </p:sp>
      </p:grpSp>
      <p:sp>
        <p:nvSpPr>
          <p:cNvPr id="46" name="Rectangle 20"/>
          <p:cNvSpPr>
            <a:spLocks noChangeArrowheads="1"/>
          </p:cNvSpPr>
          <p:nvPr/>
        </p:nvSpPr>
        <p:spPr bwMode="auto">
          <a:xfrm>
            <a:off x="4692167" y="3573859"/>
            <a:ext cx="629521" cy="1262569"/>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47" name="AutoShape 31"/>
          <p:cNvSpPr>
            <a:spLocks/>
          </p:cNvSpPr>
          <p:nvPr/>
        </p:nvSpPr>
        <p:spPr bwMode="auto">
          <a:xfrm>
            <a:off x="10008695" y="6807267"/>
            <a:ext cx="1692482" cy="833158"/>
          </a:xfrm>
          <a:prstGeom prst="borderCallout1">
            <a:avLst>
              <a:gd name="adj1" fmla="val 18750"/>
              <a:gd name="adj2" fmla="val -6384"/>
              <a:gd name="adj3" fmla="val -83218"/>
              <a:gd name="adj4" fmla="val -128639"/>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sz="3400"/>
              <a:t>轴承盖</a:t>
            </a:r>
          </a:p>
        </p:txBody>
      </p:sp>
      <p:sp>
        <p:nvSpPr>
          <p:cNvPr id="48" name="AutoShape 30"/>
          <p:cNvSpPr>
            <a:spLocks noChangeArrowheads="1"/>
          </p:cNvSpPr>
          <p:nvPr/>
        </p:nvSpPr>
        <p:spPr bwMode="auto">
          <a:xfrm>
            <a:off x="10099854" y="4100784"/>
            <a:ext cx="1295162" cy="2340372"/>
          </a:xfrm>
          <a:prstGeom prst="wedgeEllipseCallout">
            <a:avLst>
              <a:gd name="adj1" fmla="val -349074"/>
              <a:gd name="adj2" fmla="val 39019"/>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sz="3400"/>
              <a:t>外壳孔</a:t>
            </a:r>
          </a:p>
        </p:txBody>
      </p:sp>
      <p:sp>
        <p:nvSpPr>
          <p:cNvPr id="49" name="AutoShape 28"/>
          <p:cNvSpPr>
            <a:spLocks noChangeArrowheads="1"/>
          </p:cNvSpPr>
          <p:nvPr/>
        </p:nvSpPr>
        <p:spPr bwMode="auto">
          <a:xfrm>
            <a:off x="9730054" y="1454179"/>
            <a:ext cx="1314082" cy="1161633"/>
          </a:xfrm>
          <a:prstGeom prst="wedgeRectCallout">
            <a:avLst>
              <a:gd name="adj1" fmla="val -263968"/>
              <a:gd name="adj2" fmla="val 105889"/>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lstStyle/>
          <a:p>
            <a:pPr algn="ctr" defTabSz="1275054"/>
            <a:r>
              <a:rPr lang="zh-CN" altLang="en-US" sz="3400"/>
              <a:t>滚动轴承</a:t>
            </a:r>
          </a:p>
        </p:txBody>
      </p:sp>
      <p:sp>
        <p:nvSpPr>
          <p:cNvPr id="50" name="Rectangle 20"/>
          <p:cNvSpPr>
            <a:spLocks noChangeArrowheads="1"/>
          </p:cNvSpPr>
          <p:nvPr/>
        </p:nvSpPr>
        <p:spPr bwMode="auto">
          <a:xfrm>
            <a:off x="8099492" y="3609785"/>
            <a:ext cx="629521" cy="1461022"/>
          </a:xfrm>
          <a:prstGeom prst="rect">
            <a:avLst/>
          </a:prstGeom>
          <a:noFill/>
          <a:ln w="57150">
            <a:solidFill>
              <a:schemeClr val="accent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51" name="Rectangle 20"/>
          <p:cNvSpPr>
            <a:spLocks noChangeArrowheads="1"/>
          </p:cNvSpPr>
          <p:nvPr/>
        </p:nvSpPr>
        <p:spPr bwMode="auto">
          <a:xfrm>
            <a:off x="5301048" y="3609785"/>
            <a:ext cx="698321" cy="1461022"/>
          </a:xfrm>
          <a:prstGeom prst="rect">
            <a:avLst/>
          </a:prstGeom>
          <a:noFill/>
          <a:ln w="57150">
            <a:solidFill>
              <a:schemeClr val="accent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2" name="圆角矩形 1">
            <a:hlinkClick r:id="rId3"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074"/>
                                        </p:tgtEl>
                                        <p:attrNameLst>
                                          <p:attrName>style.visibility</p:attrName>
                                        </p:attrNameLst>
                                      </p:cBhvr>
                                      <p:to>
                                        <p:strVal val="visible"/>
                                      </p:to>
                                    </p:set>
                                    <p:animEffect transition="in" filter="wipe(left)">
                                      <p:cBhvr>
                                        <p:cTn id="7" dur="300"/>
                                        <p:tgtEl>
                                          <p:spTgt spid="30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81"/>
                                        </p:tgtEl>
                                        <p:attrNameLst>
                                          <p:attrName>style.visibility</p:attrName>
                                        </p:attrNameLst>
                                      </p:cBhvr>
                                      <p:to>
                                        <p:strVal val="visible"/>
                                      </p:to>
                                    </p:set>
                                    <p:animEffect transition="in" filter="wipe(left)">
                                      <p:cBhvr>
                                        <p:cTn id="12" dur="300"/>
                                        <p:tgtEl>
                                          <p:spTgt spid="30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105"/>
                                        </p:tgtEl>
                                        <p:attrNameLst>
                                          <p:attrName>style.visibility</p:attrName>
                                        </p:attrNameLst>
                                      </p:cBhvr>
                                      <p:to>
                                        <p:strVal val="visible"/>
                                      </p:to>
                                    </p:set>
                                    <p:anim calcmode="lin" valueType="num">
                                      <p:cBhvr additive="base">
                                        <p:cTn id="17" dur="3000" fill="hold"/>
                                        <p:tgtEl>
                                          <p:spTgt spid="3105"/>
                                        </p:tgtEl>
                                        <p:attrNameLst>
                                          <p:attrName>ppt_x</p:attrName>
                                        </p:attrNameLst>
                                      </p:cBhvr>
                                      <p:tavLst>
                                        <p:tav tm="0">
                                          <p:val>
                                            <p:strVal val="1+#ppt_w/2"/>
                                          </p:val>
                                        </p:tav>
                                        <p:tav tm="100000">
                                          <p:val>
                                            <p:strVal val="#ppt_x"/>
                                          </p:val>
                                        </p:tav>
                                      </p:tavLst>
                                    </p:anim>
                                    <p:anim calcmode="lin" valueType="num">
                                      <p:cBhvr additive="base">
                                        <p:cTn id="18" dur="3000" fill="hold"/>
                                        <p:tgtEl>
                                          <p:spTgt spid="310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2"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ppt_x</p:attrName>
                                        </p:attrNameLst>
                                      </p:cBhvr>
                                      <p:tavLst>
                                        <p:tav tm="0">
                                          <p:val>
                                            <p:strVal val="#ppt_x+#ppt_w/2"/>
                                          </p:val>
                                        </p:tav>
                                        <p:tav tm="100000">
                                          <p:val>
                                            <p:strVal val="#ppt_x"/>
                                          </p:val>
                                        </p:tav>
                                      </p:tavLst>
                                    </p:anim>
                                    <p:anim calcmode="lin" valueType="num">
                                      <p:cBhvr>
                                        <p:cTn id="24" dur="500" fill="hold"/>
                                        <p:tgtEl>
                                          <p:spTgt spid="40"/>
                                        </p:tgtEl>
                                        <p:attrNameLst>
                                          <p:attrName>ppt_y</p:attrName>
                                        </p:attrNameLst>
                                      </p:cBhvr>
                                      <p:tavLst>
                                        <p:tav tm="0">
                                          <p:val>
                                            <p:strVal val="#ppt_y"/>
                                          </p:val>
                                        </p:tav>
                                        <p:tav tm="100000">
                                          <p:val>
                                            <p:strVal val="#ppt_y"/>
                                          </p:val>
                                        </p:tav>
                                      </p:tavLst>
                                    </p:anim>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ppt_w/2"/>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p:cTn id="39" dur="500" fill="hold"/>
                                        <p:tgtEl>
                                          <p:spTgt spid="49"/>
                                        </p:tgtEl>
                                        <p:attrNameLst>
                                          <p:attrName>ppt_x</p:attrName>
                                        </p:attrNameLst>
                                      </p:cBhvr>
                                      <p:tavLst>
                                        <p:tav tm="0">
                                          <p:val>
                                            <p:strVal val="#ppt_x-#ppt_w/2"/>
                                          </p:val>
                                        </p:tav>
                                        <p:tav tm="100000">
                                          <p:val>
                                            <p:strVal val="#ppt_x"/>
                                          </p:val>
                                        </p:tav>
                                      </p:tavLst>
                                    </p:anim>
                                    <p:anim calcmode="lin" valueType="num">
                                      <p:cBhvr>
                                        <p:cTn id="40" dur="500" fill="hold"/>
                                        <p:tgtEl>
                                          <p:spTgt spid="49"/>
                                        </p:tgtEl>
                                        <p:attrNameLst>
                                          <p:attrName>ppt_y</p:attrName>
                                        </p:attrNameLst>
                                      </p:cBhvr>
                                      <p:tavLst>
                                        <p:tav tm="0">
                                          <p:val>
                                            <p:strVal val="#ppt_y"/>
                                          </p:val>
                                        </p:tav>
                                        <p:tav tm="100000">
                                          <p:val>
                                            <p:strVal val="#ppt_y"/>
                                          </p:val>
                                        </p:tav>
                                      </p:tavLst>
                                    </p:anim>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up)">
                                      <p:cBhvr>
                                        <p:cTn id="47" dur="2000"/>
                                        <p:tgtEl>
                                          <p:spTgt spid="4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2" fill="hold" nodeType="clickEffect">
                                  <p:stCondLst>
                                    <p:cond delay="0"/>
                                  </p:stCondLst>
                                  <p:childTnLst>
                                    <p:set>
                                      <p:cBhvr>
                                        <p:cTn id="51" dur="1" fill="hold">
                                          <p:stCondLst>
                                            <p:cond delay="0"/>
                                          </p:stCondLst>
                                        </p:cTn>
                                        <p:tgtEl>
                                          <p:spTgt spid="3087"/>
                                        </p:tgtEl>
                                        <p:attrNameLst>
                                          <p:attrName>style.visibility</p:attrName>
                                        </p:attrNameLst>
                                      </p:cBhvr>
                                      <p:to>
                                        <p:strVal val="visible"/>
                                      </p:to>
                                    </p:set>
                                    <p:animEffect transition="in" filter="wipe(right)">
                                      <p:cBhvr>
                                        <p:cTn id="52" dur="500"/>
                                        <p:tgtEl>
                                          <p:spTgt spid="308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ppt_x</p:attrName>
                                        </p:attrNameLst>
                                      </p:cBhvr>
                                      <p:tavLst>
                                        <p:tav tm="0">
                                          <p:val>
                                            <p:strVal val="#ppt_x"/>
                                          </p:val>
                                        </p:tav>
                                        <p:tav tm="100000">
                                          <p:val>
                                            <p:strVal val="#ppt_x"/>
                                          </p:val>
                                        </p:tav>
                                      </p:tavLst>
                                    </p:anim>
                                    <p:anim calcmode="lin" valueType="num">
                                      <p:cBhvr>
                                        <p:cTn id="58" dur="500" fill="hold"/>
                                        <p:tgtEl>
                                          <p:spTgt spid="46"/>
                                        </p:tgtEl>
                                        <p:attrNameLst>
                                          <p:attrName>ppt_y</p:attrName>
                                        </p:attrNameLst>
                                      </p:cBhvr>
                                      <p:tavLst>
                                        <p:tav tm="0">
                                          <p:val>
                                            <p:strVal val="#ppt_y-#ppt_h/2"/>
                                          </p:val>
                                        </p:tav>
                                        <p:tav tm="100000">
                                          <p:val>
                                            <p:strVal val="#ppt_y"/>
                                          </p:val>
                                        </p:tav>
                                      </p:tavLst>
                                    </p:anim>
                                    <p:anim calcmode="lin" valueType="num">
                                      <p:cBhvr>
                                        <p:cTn id="59" dur="500" fill="hold"/>
                                        <p:tgtEl>
                                          <p:spTgt spid="46"/>
                                        </p:tgtEl>
                                        <p:attrNameLst>
                                          <p:attrName>ppt_w</p:attrName>
                                        </p:attrNameLst>
                                      </p:cBhvr>
                                      <p:tavLst>
                                        <p:tav tm="0">
                                          <p:val>
                                            <p:strVal val="#ppt_w"/>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500"/>
                                        <p:tgtEl>
                                          <p:spTgt spid="42"/>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left)">
                                      <p:cBhvr>
                                        <p:cTn id="70" dur="500"/>
                                        <p:tgtEl>
                                          <p:spTgt spid="4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iterate type="wd">
                                    <p:tmPct val="100000"/>
                                  </p:iterate>
                                  <p:childTnLst>
                                    <p:set>
                                      <p:cBhvr>
                                        <p:cTn id="74" dur="1" fill="hold">
                                          <p:stCondLst>
                                            <p:cond delay="0"/>
                                          </p:stCondLst>
                                        </p:cTn>
                                        <p:tgtEl>
                                          <p:spTgt spid="3082"/>
                                        </p:tgtEl>
                                        <p:attrNameLst>
                                          <p:attrName>style.visibility</p:attrName>
                                        </p:attrNameLst>
                                      </p:cBhvr>
                                      <p:to>
                                        <p:strVal val="visible"/>
                                      </p:to>
                                    </p:set>
                                    <p:animEffect transition="in" filter="wipe(left)">
                                      <p:cBhvr>
                                        <p:cTn id="75" dur="300"/>
                                        <p:tgtEl>
                                          <p:spTgt spid="3082"/>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grpId="0" nodeType="clickEffect">
                                  <p:stCondLst>
                                    <p:cond delay="0"/>
                                  </p:stCondLst>
                                  <p:iterate type="wd">
                                    <p:tmPct val="100000"/>
                                  </p:iterate>
                                  <p:childTnLst>
                                    <p:set>
                                      <p:cBhvr>
                                        <p:cTn id="79" dur="1" fill="hold">
                                          <p:stCondLst>
                                            <p:cond delay="0"/>
                                          </p:stCondLst>
                                        </p:cTn>
                                        <p:tgtEl>
                                          <p:spTgt spid="3076"/>
                                        </p:tgtEl>
                                        <p:attrNameLst>
                                          <p:attrName>style.visibility</p:attrName>
                                        </p:attrNameLst>
                                      </p:cBhvr>
                                      <p:to>
                                        <p:strVal val="visible"/>
                                      </p:to>
                                    </p:set>
                                    <p:animEffect transition="in" filter="wipe(left)">
                                      <p:cBhvr>
                                        <p:cTn id="80" dur="300"/>
                                        <p:tgtEl>
                                          <p:spTgt spid="307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7" presetClass="entr" presetSubtype="1" fill="hold" grpId="0" nodeType="clickEffect">
                                  <p:stCondLst>
                                    <p:cond delay="0"/>
                                  </p:stCondLst>
                                  <p:childTnLst>
                                    <p:set>
                                      <p:cBhvr>
                                        <p:cTn id="84" dur="1" fill="hold">
                                          <p:stCondLst>
                                            <p:cond delay="0"/>
                                          </p:stCondLst>
                                        </p:cTn>
                                        <p:tgtEl>
                                          <p:spTgt spid="50"/>
                                        </p:tgtEl>
                                        <p:attrNameLst>
                                          <p:attrName>style.visibility</p:attrName>
                                        </p:attrNameLst>
                                      </p:cBhvr>
                                      <p:to>
                                        <p:strVal val="visible"/>
                                      </p:to>
                                    </p:set>
                                    <p:anim calcmode="lin" valueType="num">
                                      <p:cBhvr>
                                        <p:cTn id="85" dur="500" fill="hold"/>
                                        <p:tgtEl>
                                          <p:spTgt spid="50"/>
                                        </p:tgtEl>
                                        <p:attrNameLst>
                                          <p:attrName>ppt_x</p:attrName>
                                        </p:attrNameLst>
                                      </p:cBhvr>
                                      <p:tavLst>
                                        <p:tav tm="0">
                                          <p:val>
                                            <p:strVal val="#ppt_x"/>
                                          </p:val>
                                        </p:tav>
                                        <p:tav tm="100000">
                                          <p:val>
                                            <p:strVal val="#ppt_x"/>
                                          </p:val>
                                        </p:tav>
                                      </p:tavLst>
                                    </p:anim>
                                    <p:anim calcmode="lin" valueType="num">
                                      <p:cBhvr>
                                        <p:cTn id="86" dur="500" fill="hold"/>
                                        <p:tgtEl>
                                          <p:spTgt spid="50"/>
                                        </p:tgtEl>
                                        <p:attrNameLst>
                                          <p:attrName>ppt_y</p:attrName>
                                        </p:attrNameLst>
                                      </p:cBhvr>
                                      <p:tavLst>
                                        <p:tav tm="0">
                                          <p:val>
                                            <p:strVal val="#ppt_y-#ppt_h/2"/>
                                          </p:val>
                                        </p:tav>
                                        <p:tav tm="100000">
                                          <p:val>
                                            <p:strVal val="#ppt_y"/>
                                          </p:val>
                                        </p:tav>
                                      </p:tavLst>
                                    </p:anim>
                                    <p:anim calcmode="lin" valueType="num">
                                      <p:cBhvr>
                                        <p:cTn id="87" dur="500" fill="hold"/>
                                        <p:tgtEl>
                                          <p:spTgt spid="50"/>
                                        </p:tgtEl>
                                        <p:attrNameLst>
                                          <p:attrName>ppt_w</p:attrName>
                                        </p:attrNameLst>
                                      </p:cBhvr>
                                      <p:tavLst>
                                        <p:tav tm="0">
                                          <p:val>
                                            <p:strVal val="#ppt_w"/>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childTnLst>
                                </p:cTn>
                              </p:par>
                            </p:childTnLst>
                          </p:cTn>
                        </p:par>
                      </p:childTnLst>
                    </p:cTn>
                  </p:par>
                  <p:par>
                    <p:cTn id="89" fill="hold" nodeType="clickPar">
                      <p:stCondLst>
                        <p:cond delay="indefinite"/>
                      </p:stCondLst>
                      <p:childTnLst>
                        <p:par>
                          <p:cTn id="90" fill="hold" nodeType="withGroup">
                            <p:stCondLst>
                              <p:cond delay="0"/>
                            </p:stCondLst>
                            <p:childTnLst>
                              <p:par>
                                <p:cTn id="91" presetID="17" presetClass="entr" presetSubtype="1" fill="hold" grpId="0" nodeType="clickEffect">
                                  <p:stCondLst>
                                    <p:cond delay="0"/>
                                  </p:stCondLst>
                                  <p:childTnLst>
                                    <p:set>
                                      <p:cBhvr>
                                        <p:cTn id="92" dur="1" fill="hold">
                                          <p:stCondLst>
                                            <p:cond delay="0"/>
                                          </p:stCondLst>
                                        </p:cTn>
                                        <p:tgtEl>
                                          <p:spTgt spid="51"/>
                                        </p:tgtEl>
                                        <p:attrNameLst>
                                          <p:attrName>style.visibility</p:attrName>
                                        </p:attrNameLst>
                                      </p:cBhvr>
                                      <p:to>
                                        <p:strVal val="visible"/>
                                      </p:to>
                                    </p:set>
                                    <p:anim calcmode="lin" valueType="num">
                                      <p:cBhvr>
                                        <p:cTn id="93" dur="500" fill="hold"/>
                                        <p:tgtEl>
                                          <p:spTgt spid="51"/>
                                        </p:tgtEl>
                                        <p:attrNameLst>
                                          <p:attrName>ppt_x</p:attrName>
                                        </p:attrNameLst>
                                      </p:cBhvr>
                                      <p:tavLst>
                                        <p:tav tm="0">
                                          <p:val>
                                            <p:strVal val="#ppt_x"/>
                                          </p:val>
                                        </p:tav>
                                        <p:tav tm="100000">
                                          <p:val>
                                            <p:strVal val="#ppt_x"/>
                                          </p:val>
                                        </p:tav>
                                      </p:tavLst>
                                    </p:anim>
                                    <p:anim calcmode="lin" valueType="num">
                                      <p:cBhvr>
                                        <p:cTn id="94" dur="500" fill="hold"/>
                                        <p:tgtEl>
                                          <p:spTgt spid="51"/>
                                        </p:tgtEl>
                                        <p:attrNameLst>
                                          <p:attrName>ppt_y</p:attrName>
                                        </p:attrNameLst>
                                      </p:cBhvr>
                                      <p:tavLst>
                                        <p:tav tm="0">
                                          <p:val>
                                            <p:strVal val="#ppt_y-#ppt_h/2"/>
                                          </p:val>
                                        </p:tav>
                                        <p:tav tm="100000">
                                          <p:val>
                                            <p:strVal val="#ppt_y"/>
                                          </p:val>
                                        </p:tav>
                                      </p:tavLst>
                                    </p:anim>
                                    <p:anim calcmode="lin" valueType="num">
                                      <p:cBhvr>
                                        <p:cTn id="95" dur="500" fill="hold"/>
                                        <p:tgtEl>
                                          <p:spTgt spid="51"/>
                                        </p:tgtEl>
                                        <p:attrNameLst>
                                          <p:attrName>ppt_w</p:attrName>
                                        </p:attrNameLst>
                                      </p:cBhvr>
                                      <p:tavLst>
                                        <p:tav tm="0">
                                          <p:val>
                                            <p:strVal val="#ppt_w"/>
                                          </p:val>
                                        </p:tav>
                                        <p:tav tm="100000">
                                          <p:val>
                                            <p:strVal val="#ppt_w"/>
                                          </p:val>
                                        </p:tav>
                                      </p:tavLst>
                                    </p:anim>
                                    <p:anim calcmode="lin" valueType="num">
                                      <p:cBhvr>
                                        <p:cTn id="96"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76" grpId="0" autoUpdateAnimBg="0"/>
      <p:bldP spid="3081" grpId="0" autoUpdateAnimBg="0"/>
      <p:bldP spid="3082" grpId="0" autoUpdateAnimBg="0"/>
      <p:bldP spid="40" grpId="0" animBg="1" autoUpdateAnimBg="0"/>
      <p:bldP spid="41" grpId="0" animBg="1"/>
      <p:bldP spid="46" grpId="0" animBg="1"/>
      <p:bldP spid="47" grpId="0" animBg="1" autoUpdateAnimBg="0"/>
      <p:bldP spid="48" grpId="0" animBg="1" autoUpdateAnimBg="0"/>
      <p:bldP spid="49" grpId="0" animBg="1" autoUpdateAnimBg="0"/>
      <p:bldP spid="50" grpId="0" animBg="1"/>
      <p:bldP spid="51"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61B365B-FFB2-4A3E-BCAF-E6456FFEEFD9}" type="slidenum">
              <a:rPr lang="en-US" altLang="zh-CN" sz="2800">
                <a:solidFill>
                  <a:srgbClr val="0000FF"/>
                </a:solidFill>
              </a:rPr>
              <a:pPr eaLnBrk="1" hangingPunct="1"/>
              <a:t>60</a:t>
            </a:fld>
            <a:endParaRPr lang="en-US" altLang="zh-CN" sz="2800">
              <a:solidFill>
                <a:srgbClr val="0000FF"/>
              </a:solidFill>
            </a:endParaRPr>
          </a:p>
        </p:txBody>
      </p:sp>
      <p:grpSp>
        <p:nvGrpSpPr>
          <p:cNvPr id="82961" name="Group 17"/>
          <p:cNvGrpSpPr>
            <a:grpSpLocks/>
          </p:cNvGrpSpPr>
          <p:nvPr/>
        </p:nvGrpSpPr>
        <p:grpSpPr bwMode="auto">
          <a:xfrm>
            <a:off x="1487803" y="4231220"/>
            <a:ext cx="9673293" cy="3135894"/>
            <a:chOff x="865" y="2618"/>
            <a:chExt cx="5624" cy="1833"/>
          </a:xfrm>
        </p:grpSpPr>
        <p:pic>
          <p:nvPicPr>
            <p:cNvPr id="6042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 y="2693"/>
              <a:ext cx="5624" cy="1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9" name="Text Box 16"/>
            <p:cNvSpPr txBox="1">
              <a:spLocks noChangeArrowheads="1"/>
            </p:cNvSpPr>
            <p:nvPr/>
          </p:nvSpPr>
          <p:spPr bwMode="auto">
            <a:xfrm>
              <a:off x="1802" y="2618"/>
              <a:ext cx="1220"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3.19</a:t>
              </a:r>
            </a:p>
          </p:txBody>
        </p:sp>
      </p:grpSp>
      <p:sp>
        <p:nvSpPr>
          <p:cNvPr id="82964" name="Text Box 20"/>
          <p:cNvSpPr txBox="1">
            <a:spLocks noChangeArrowheads="1"/>
          </p:cNvSpPr>
          <p:nvPr/>
        </p:nvSpPr>
        <p:spPr bwMode="auto">
          <a:xfrm>
            <a:off x="945741" y="774715"/>
            <a:ext cx="10505775" cy="142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500" b="1" dirty="0">
                <a:latin typeface="宋体" pitchFamily="2" charset="-122"/>
              </a:rPr>
              <a:t>② </a:t>
            </a:r>
            <a:r>
              <a:rPr lang="zh-CN" altLang="en-US" sz="3500" b="1" dirty="0"/>
              <a:t>由表</a:t>
            </a:r>
            <a:r>
              <a:rPr lang="en-US" altLang="zh-CN" sz="3500" b="1" dirty="0"/>
              <a:t>3.19 </a:t>
            </a:r>
            <a:r>
              <a:rPr lang="zh-CN" altLang="en-US" sz="3500" b="1" dirty="0"/>
              <a:t>查得 分度值</a:t>
            </a:r>
            <a:r>
              <a:rPr lang="zh-CN" altLang="en-US" sz="3500" b="1" i="1" dirty="0"/>
              <a:t> </a:t>
            </a:r>
            <a:r>
              <a:rPr lang="en-US" altLang="zh-CN" sz="3500" b="1" i="1" dirty="0"/>
              <a:t>i </a:t>
            </a:r>
            <a:r>
              <a:rPr lang="en-US" altLang="zh-CN" sz="3500" b="1" dirty="0"/>
              <a:t>=0.01,</a:t>
            </a:r>
            <a:r>
              <a:rPr lang="zh-CN" altLang="en-US" sz="3500" b="1" dirty="0"/>
              <a:t>尺寸范围＞</a:t>
            </a:r>
            <a:r>
              <a:rPr lang="en-US" altLang="zh-CN" sz="3500" b="1" dirty="0"/>
              <a:t>0~50</a:t>
            </a:r>
            <a:r>
              <a:rPr lang="zh-CN" altLang="en-US" sz="3500" b="1" dirty="0"/>
              <a:t>的外径千分尺不确定度为</a:t>
            </a:r>
          </a:p>
        </p:txBody>
      </p:sp>
      <p:graphicFrame>
        <p:nvGraphicFramePr>
          <p:cNvPr id="82965" name="Object 21"/>
          <p:cNvGraphicFramePr>
            <a:graphicFrameLocks noChangeAspect="1"/>
          </p:cNvGraphicFramePr>
          <p:nvPr>
            <p:extLst>
              <p:ext uri="{D42A27DB-BD31-4B8C-83A1-F6EECF244321}">
                <p14:modId xmlns:p14="http://schemas.microsoft.com/office/powerpoint/2010/main" val="624829782"/>
              </p:ext>
            </p:extLst>
          </p:nvPr>
        </p:nvGraphicFramePr>
        <p:xfrm>
          <a:off x="6455438" y="1396761"/>
          <a:ext cx="3369485" cy="874218"/>
        </p:xfrm>
        <a:graphic>
          <a:graphicData uri="http://schemas.openxmlformats.org/presentationml/2006/ole">
            <mc:AlternateContent xmlns:mc="http://schemas.openxmlformats.org/markup-compatibility/2006">
              <mc:Choice xmlns:v="urn:schemas-microsoft-com:vml" Requires="v">
                <p:oleObj spid="_x0000_s60556" name="公式" r:id="rId4" imgW="876300" imgH="228600" progId="Equation.3">
                  <p:embed/>
                </p:oleObj>
              </mc:Choice>
              <mc:Fallback>
                <p:oleObj name="公式" r:id="rId4" imgW="876300" imgH="228600" progId="Equation.3">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5438" y="1396761"/>
                        <a:ext cx="3369485" cy="874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66" name="Object 22"/>
          <p:cNvGraphicFramePr>
            <a:graphicFrameLocks noChangeAspect="1"/>
          </p:cNvGraphicFramePr>
          <p:nvPr>
            <p:extLst>
              <p:ext uri="{D42A27DB-BD31-4B8C-83A1-F6EECF244321}">
                <p14:modId xmlns:p14="http://schemas.microsoft.com/office/powerpoint/2010/main" val="2002651874"/>
              </p:ext>
            </p:extLst>
          </p:nvPr>
        </p:nvGraphicFramePr>
        <p:xfrm>
          <a:off x="1343323" y="2388275"/>
          <a:ext cx="8415971" cy="881062"/>
        </p:xfrm>
        <a:graphic>
          <a:graphicData uri="http://schemas.openxmlformats.org/presentationml/2006/ole">
            <mc:AlternateContent xmlns:mc="http://schemas.openxmlformats.org/markup-compatibility/2006">
              <mc:Choice xmlns:v="urn:schemas-microsoft-com:vml" Requires="v">
                <p:oleObj spid="_x0000_s60557" name="公式" r:id="rId6" imgW="2171700" imgH="228600" progId="Equation.3">
                  <p:embed/>
                </p:oleObj>
              </mc:Choice>
              <mc:Fallback>
                <p:oleObj name="公式" r:id="rId6" imgW="2171700" imgH="228600" progId="Equation.3">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3323" y="2388275"/>
                        <a:ext cx="8415971" cy="881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8" name="Oval 24"/>
          <p:cNvSpPr>
            <a:spLocks noChangeArrowheads="1"/>
          </p:cNvSpPr>
          <p:nvPr/>
        </p:nvSpPr>
        <p:spPr bwMode="auto">
          <a:xfrm>
            <a:off x="3343685" y="4864215"/>
            <a:ext cx="1775042" cy="1498659"/>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grpSp>
        <p:nvGrpSpPr>
          <p:cNvPr id="2" name="组合 1"/>
          <p:cNvGrpSpPr/>
          <p:nvPr/>
        </p:nvGrpSpPr>
        <p:grpSpPr>
          <a:xfrm>
            <a:off x="983841" y="3324868"/>
            <a:ext cx="10576295" cy="735643"/>
            <a:chOff x="336550" y="3155950"/>
            <a:chExt cx="9761538" cy="682625"/>
          </a:xfrm>
        </p:grpSpPr>
        <p:grpSp>
          <p:nvGrpSpPr>
            <p:cNvPr id="82972" name="Group 28"/>
            <p:cNvGrpSpPr>
              <a:grpSpLocks/>
            </p:cNvGrpSpPr>
            <p:nvPr/>
          </p:nvGrpSpPr>
          <p:grpSpPr bwMode="auto">
            <a:xfrm>
              <a:off x="336550" y="3155950"/>
              <a:ext cx="9761538" cy="647700"/>
              <a:chOff x="212" y="1808"/>
              <a:chExt cx="6149" cy="408"/>
            </a:xfrm>
          </p:grpSpPr>
          <p:sp>
            <p:nvSpPr>
              <p:cNvPr id="60426" name="Text Box 23"/>
              <p:cNvSpPr txBox="1">
                <a:spLocks noChangeArrowheads="1"/>
              </p:cNvSpPr>
              <p:nvPr/>
            </p:nvSpPr>
            <p:spPr bwMode="auto">
              <a:xfrm>
                <a:off x="212" y="1808"/>
                <a:ext cx="5657"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en-US" altLang="zh-CN" sz="3000" b="1" dirty="0"/>
                  <a:t>∴</a:t>
                </a:r>
                <a:r>
                  <a:rPr lang="zh-CN" altLang="en-US" sz="3000" b="1" dirty="0"/>
                  <a:t>尺寸范围＞</a:t>
                </a:r>
                <a:r>
                  <a:rPr lang="en-US" altLang="zh-CN" sz="3000" b="1" dirty="0"/>
                  <a:t>0~50</a:t>
                </a:r>
                <a:r>
                  <a:rPr lang="zh-CN" altLang="en-US" sz="3000" b="1" dirty="0"/>
                  <a:t>的外径千分尺</a:t>
                </a:r>
                <a:r>
                  <a:rPr lang="zh-CN" altLang="en-US" sz="3000" b="1" dirty="0"/>
                  <a:t>满足 </a:t>
                </a:r>
                <a:endParaRPr lang="zh-CN" altLang="en-US" sz="3000" b="1" dirty="0"/>
              </a:p>
            </p:txBody>
          </p:sp>
          <p:graphicFrame>
            <p:nvGraphicFramePr>
              <p:cNvPr id="60427" name="Object 25"/>
              <p:cNvGraphicFramePr>
                <a:graphicFrameLocks noChangeAspect="1"/>
              </p:cNvGraphicFramePr>
              <p:nvPr>
                <p:extLst>
                  <p:ext uri="{D42A27DB-BD31-4B8C-83A1-F6EECF244321}">
                    <p14:modId xmlns:p14="http://schemas.microsoft.com/office/powerpoint/2010/main" val="3431575145"/>
                  </p:ext>
                </p:extLst>
              </p:nvPr>
            </p:nvGraphicFramePr>
            <p:xfrm>
              <a:off x="4077" y="1839"/>
              <a:ext cx="2284" cy="377"/>
            </p:xfrm>
            <a:graphic>
              <a:graphicData uri="http://schemas.openxmlformats.org/presentationml/2006/ole">
                <mc:AlternateContent xmlns:mc="http://schemas.openxmlformats.org/markup-compatibility/2006">
                  <mc:Choice xmlns:v="urn:schemas-microsoft-com:vml" Requires="v">
                    <p:oleObj spid="_x0000_s60558" name="公式" r:id="rId8" imgW="1307532" imgH="215806" progId="Equation.3">
                      <p:embed/>
                    </p:oleObj>
                  </mc:Choice>
                  <mc:Fallback>
                    <p:oleObj name="公式" r:id="rId8" imgW="1307532" imgH="215806" progId="Equation.3">
                      <p:embed/>
                      <p:pic>
                        <p:nvPicPr>
                          <p:cNvPr id="0" name="Object 2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77" y="1839"/>
                            <a:ext cx="2284" cy="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pic>
          <p:nvPicPr>
            <p:cNvPr id="60425" name="Picture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58188" y="3171825"/>
              <a:ext cx="630237"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2964"/>
                                        </p:tgtEl>
                                        <p:attrNameLst>
                                          <p:attrName>style.visibility</p:attrName>
                                        </p:attrNameLst>
                                      </p:cBhvr>
                                      <p:to>
                                        <p:strVal val="visible"/>
                                      </p:to>
                                    </p:set>
                                    <p:animEffect transition="in" filter="wipe(left)">
                                      <p:cBhvr>
                                        <p:cTn id="7" dur="300"/>
                                        <p:tgtEl>
                                          <p:spTgt spid="829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82961"/>
                                        </p:tgtEl>
                                        <p:attrNameLst>
                                          <p:attrName>style.visibility</p:attrName>
                                        </p:attrNameLst>
                                      </p:cBhvr>
                                      <p:to>
                                        <p:strVal val="visible"/>
                                      </p:to>
                                    </p:set>
                                    <p:anim calcmode="lin" valueType="num">
                                      <p:cBhvr additive="base">
                                        <p:cTn id="12" dur="500" fill="hold"/>
                                        <p:tgtEl>
                                          <p:spTgt spid="82961"/>
                                        </p:tgtEl>
                                        <p:attrNameLst>
                                          <p:attrName>ppt_x</p:attrName>
                                        </p:attrNameLst>
                                      </p:cBhvr>
                                      <p:tavLst>
                                        <p:tav tm="0">
                                          <p:val>
                                            <p:strVal val="1+#ppt_w/2"/>
                                          </p:val>
                                        </p:tav>
                                        <p:tav tm="100000">
                                          <p:val>
                                            <p:strVal val="#ppt_x"/>
                                          </p:val>
                                        </p:tav>
                                      </p:tavLst>
                                    </p:anim>
                                    <p:anim calcmode="lin" valueType="num">
                                      <p:cBhvr additive="base">
                                        <p:cTn id="13" dur="500" fill="hold"/>
                                        <p:tgtEl>
                                          <p:spTgt spid="8296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2968"/>
                                        </p:tgtEl>
                                        <p:attrNameLst>
                                          <p:attrName>style.visibility</p:attrName>
                                        </p:attrNameLst>
                                      </p:cBhvr>
                                      <p:to>
                                        <p:strVal val="visible"/>
                                      </p:to>
                                    </p:set>
                                    <p:animEffect transition="in" filter="blinds(horizontal)">
                                      <p:cBhvr>
                                        <p:cTn id="18" dur="2000"/>
                                        <p:tgtEl>
                                          <p:spTgt spid="8296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82965"/>
                                        </p:tgtEl>
                                        <p:attrNameLst>
                                          <p:attrName>style.visibility</p:attrName>
                                        </p:attrNameLst>
                                      </p:cBhvr>
                                      <p:to>
                                        <p:strVal val="visible"/>
                                      </p:to>
                                    </p:set>
                                    <p:animEffect transition="in" filter="wipe(left)">
                                      <p:cBhvr>
                                        <p:cTn id="23" dur="500"/>
                                        <p:tgtEl>
                                          <p:spTgt spid="8296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82966"/>
                                        </p:tgtEl>
                                        <p:attrNameLst>
                                          <p:attrName>style.visibility</p:attrName>
                                        </p:attrNameLst>
                                      </p:cBhvr>
                                      <p:to>
                                        <p:strVal val="visible"/>
                                      </p:to>
                                    </p:set>
                                    <p:animEffect transition="in" filter="wipe(left)">
                                      <p:cBhvr>
                                        <p:cTn id="28" dur="500"/>
                                        <p:tgtEl>
                                          <p:spTgt spid="8296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64" grpId="0" autoUpdateAnimBg="0"/>
      <p:bldP spid="8296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7CB7A06D-795F-4B53-9470-F8A02E7C73E6}" type="slidenum">
              <a:rPr lang="en-US" altLang="zh-CN" sz="2800">
                <a:solidFill>
                  <a:srgbClr val="0000FF"/>
                </a:solidFill>
              </a:rPr>
              <a:pPr eaLnBrk="1" hangingPunct="1"/>
              <a:t>61</a:t>
            </a:fld>
            <a:endParaRPr lang="en-US" altLang="zh-CN" sz="2800">
              <a:solidFill>
                <a:srgbClr val="0000FF"/>
              </a:solidFill>
            </a:endParaRPr>
          </a:p>
        </p:txBody>
      </p:sp>
      <p:sp>
        <p:nvSpPr>
          <p:cNvPr id="113668" name="Text Box 4"/>
          <p:cNvSpPr txBox="1">
            <a:spLocks noChangeArrowheads="1"/>
          </p:cNvSpPr>
          <p:nvPr/>
        </p:nvSpPr>
        <p:spPr bwMode="auto">
          <a:xfrm>
            <a:off x="2230843" y="1002528"/>
            <a:ext cx="9492693" cy="58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a:t>试确定验收极限，并选择适当的计量器具。</a:t>
            </a:r>
          </a:p>
        </p:txBody>
      </p:sp>
      <p:grpSp>
        <p:nvGrpSpPr>
          <p:cNvPr id="113673" name="Group 9"/>
          <p:cNvGrpSpPr>
            <a:grpSpLocks/>
          </p:cNvGrpSpPr>
          <p:nvPr/>
        </p:nvGrpSpPr>
        <p:grpSpPr bwMode="auto">
          <a:xfrm>
            <a:off x="457521" y="485220"/>
            <a:ext cx="11493056" cy="1461023"/>
            <a:chOff x="319" y="207"/>
            <a:chExt cx="6682" cy="854"/>
          </a:xfrm>
        </p:grpSpPr>
        <p:graphicFrame>
          <p:nvGraphicFramePr>
            <p:cNvPr id="61461" name="Object 6"/>
            <p:cNvGraphicFramePr>
              <a:graphicFrameLocks noChangeAspect="1"/>
            </p:cNvGraphicFramePr>
            <p:nvPr>
              <p:extLst>
                <p:ext uri="{D42A27DB-BD31-4B8C-83A1-F6EECF244321}">
                  <p14:modId xmlns:p14="http://schemas.microsoft.com/office/powerpoint/2010/main" val="1022996355"/>
                </p:ext>
              </p:extLst>
            </p:nvPr>
          </p:nvGraphicFramePr>
          <p:xfrm>
            <a:off x="319" y="224"/>
            <a:ext cx="6682" cy="837"/>
          </p:xfrm>
          <a:graphic>
            <a:graphicData uri="http://schemas.openxmlformats.org/presentationml/2006/ole">
              <mc:AlternateContent xmlns:mc="http://schemas.openxmlformats.org/markup-compatibility/2006">
                <mc:Choice xmlns:v="urn:schemas-microsoft-com:vml" Requires="v">
                  <p:oleObj spid="_x0000_s61589" name="公式" r:id="rId3" imgW="3606800" imgH="457200" progId="Equation.3">
                    <p:embed/>
                  </p:oleObj>
                </mc:Choice>
                <mc:Fallback>
                  <p:oleObj name="公式" r:id="rId3" imgW="3606800" imgH="4572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 y="224"/>
                          <a:ext cx="6682" cy="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146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41" y="207"/>
              <a:ext cx="438" cy="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13674" name="Text Box 10"/>
          <p:cNvSpPr txBox="1">
            <a:spLocks noChangeArrowheads="1"/>
          </p:cNvSpPr>
          <p:nvPr/>
        </p:nvSpPr>
        <p:spPr bwMode="auto">
          <a:xfrm>
            <a:off x="1379702" y="1836520"/>
            <a:ext cx="688345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a:t>
            </a:r>
            <a:r>
              <a:rPr lang="en-US" altLang="zh-CN" b="1" dirty="0"/>
              <a:t>1</a:t>
            </a:r>
            <a:r>
              <a:rPr lang="zh-CN" altLang="en-US" b="1" dirty="0"/>
              <a:t>）画尺寸公差带</a:t>
            </a:r>
          </a:p>
        </p:txBody>
      </p:sp>
      <p:sp>
        <p:nvSpPr>
          <p:cNvPr id="113675" name="Text Box 11"/>
          <p:cNvSpPr txBox="1">
            <a:spLocks noChangeArrowheads="1"/>
          </p:cNvSpPr>
          <p:nvPr/>
        </p:nvSpPr>
        <p:spPr bwMode="auto">
          <a:xfrm>
            <a:off x="1358802" y="2281882"/>
            <a:ext cx="706233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3.2</a:t>
            </a:r>
            <a:r>
              <a:rPr lang="zh-CN" altLang="en-US" b="1" dirty="0"/>
              <a:t>和表</a:t>
            </a:r>
            <a:r>
              <a:rPr lang="en-US" altLang="zh-CN" b="1" dirty="0"/>
              <a:t>3.5</a:t>
            </a:r>
            <a:r>
              <a:rPr lang="zh-CN" altLang="en-US" b="1" dirty="0"/>
              <a:t>得</a:t>
            </a:r>
          </a:p>
        </p:txBody>
      </p:sp>
      <p:graphicFrame>
        <p:nvGraphicFramePr>
          <p:cNvPr id="113676" name="Object 12"/>
          <p:cNvGraphicFramePr>
            <a:graphicFrameLocks noGrp="1" noChangeAspect="1"/>
          </p:cNvGraphicFramePr>
          <p:nvPr>
            <p:ph/>
            <p:extLst>
              <p:ext uri="{D42A27DB-BD31-4B8C-83A1-F6EECF244321}">
                <p14:modId xmlns:p14="http://schemas.microsoft.com/office/powerpoint/2010/main" val="4047005303"/>
              </p:ext>
            </p:extLst>
          </p:nvPr>
        </p:nvGraphicFramePr>
        <p:xfrm>
          <a:off x="4348166" y="2220756"/>
          <a:ext cx="3419365" cy="651814"/>
        </p:xfrm>
        <a:graphic>
          <a:graphicData uri="http://schemas.openxmlformats.org/presentationml/2006/ole">
            <mc:AlternateContent xmlns:mc="http://schemas.openxmlformats.org/markup-compatibility/2006">
              <mc:Choice xmlns:v="urn:schemas-microsoft-com:vml" Requires="v">
                <p:oleObj spid="_x0000_s61590" name="公式" r:id="rId6" imgW="1257300" imgH="241300" progId="Equation.3">
                  <p:embed/>
                </p:oleObj>
              </mc:Choice>
              <mc:Fallback>
                <p:oleObj name="公式" r:id="rId6" imgW="1257300" imgH="24130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8166" y="2220756"/>
                        <a:ext cx="3419365" cy="6518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678" name="Text Box 14"/>
          <p:cNvSpPr txBox="1">
            <a:spLocks noChangeArrowheads="1"/>
          </p:cNvSpPr>
          <p:nvPr/>
        </p:nvSpPr>
        <p:spPr bwMode="auto">
          <a:xfrm>
            <a:off x="1384602" y="2812229"/>
            <a:ext cx="605956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其尺寸公差带图见图</a:t>
            </a:r>
            <a:r>
              <a:rPr lang="en-US" altLang="zh-CN" b="1" dirty="0"/>
              <a:t>3.26</a:t>
            </a:r>
            <a:r>
              <a:rPr lang="zh-CN" altLang="en-US" b="1" dirty="0"/>
              <a:t>所示。</a:t>
            </a:r>
          </a:p>
        </p:txBody>
      </p:sp>
      <p:grpSp>
        <p:nvGrpSpPr>
          <p:cNvPr id="113681" name="Group 17"/>
          <p:cNvGrpSpPr>
            <a:grpSpLocks/>
          </p:cNvGrpSpPr>
          <p:nvPr/>
        </p:nvGrpSpPr>
        <p:grpSpPr bwMode="auto">
          <a:xfrm>
            <a:off x="8121851" y="2032429"/>
            <a:ext cx="4515007" cy="5248729"/>
            <a:chOff x="4722" y="1128"/>
            <a:chExt cx="2625" cy="3068"/>
          </a:xfrm>
        </p:grpSpPr>
        <p:pic>
          <p:nvPicPr>
            <p:cNvPr id="61459"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2" y="1128"/>
              <a:ext cx="2625" cy="2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60" name="Text Box 16"/>
            <p:cNvSpPr txBox="1">
              <a:spLocks noChangeArrowheads="1"/>
            </p:cNvSpPr>
            <p:nvPr/>
          </p:nvSpPr>
          <p:spPr bwMode="auto">
            <a:xfrm>
              <a:off x="5462" y="3926"/>
              <a:ext cx="1232"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a:t>
              </a:r>
              <a:r>
                <a:rPr lang="en-US" altLang="zh-CN" b="1"/>
                <a:t>3.26</a:t>
              </a:r>
            </a:p>
          </p:txBody>
        </p:sp>
      </p:grpSp>
      <p:sp>
        <p:nvSpPr>
          <p:cNvPr id="113682" name="Text Box 18"/>
          <p:cNvSpPr txBox="1">
            <a:spLocks noChangeArrowheads="1"/>
          </p:cNvSpPr>
          <p:nvPr/>
        </p:nvSpPr>
        <p:spPr bwMode="auto">
          <a:xfrm>
            <a:off x="971802" y="3264203"/>
            <a:ext cx="600452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）确定验收极限</a:t>
            </a:r>
          </a:p>
        </p:txBody>
      </p:sp>
      <p:sp>
        <p:nvSpPr>
          <p:cNvPr id="113683" name="Text Box 19"/>
          <p:cNvSpPr txBox="1">
            <a:spLocks noChangeArrowheads="1"/>
          </p:cNvSpPr>
          <p:nvPr/>
        </p:nvSpPr>
        <p:spPr bwMode="auto">
          <a:xfrm>
            <a:off x="1634882" y="3831957"/>
            <a:ext cx="422432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3.18 </a:t>
            </a:r>
            <a:r>
              <a:rPr lang="zh-CN" altLang="en-US" b="1" dirty="0"/>
              <a:t>得安全裕度为 </a:t>
            </a:r>
          </a:p>
        </p:txBody>
      </p:sp>
      <p:graphicFrame>
        <p:nvGraphicFramePr>
          <p:cNvPr id="113684" name="Object 20"/>
          <p:cNvGraphicFramePr>
            <a:graphicFrameLocks noChangeAspect="1"/>
          </p:cNvGraphicFramePr>
          <p:nvPr>
            <p:extLst>
              <p:ext uri="{D42A27DB-BD31-4B8C-83A1-F6EECF244321}">
                <p14:modId xmlns:p14="http://schemas.microsoft.com/office/powerpoint/2010/main" val="3144207626"/>
              </p:ext>
            </p:extLst>
          </p:nvPr>
        </p:nvGraphicFramePr>
        <p:xfrm>
          <a:off x="5623568" y="3847354"/>
          <a:ext cx="1917803" cy="597069"/>
        </p:xfrm>
        <a:graphic>
          <a:graphicData uri="http://schemas.openxmlformats.org/presentationml/2006/ole">
            <mc:AlternateContent xmlns:mc="http://schemas.openxmlformats.org/markup-compatibility/2006">
              <mc:Choice xmlns:v="urn:schemas-microsoft-com:vml" Requires="v">
                <p:oleObj spid="_x0000_s61591" name="公式" r:id="rId9" imgW="647419" imgH="203112" progId="Equation.3">
                  <p:embed/>
                </p:oleObj>
              </mc:Choice>
              <mc:Fallback>
                <p:oleObj name="公式" r:id="rId9" imgW="647419" imgH="203112"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23568" y="3847354"/>
                        <a:ext cx="1917803" cy="5970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3687" name="Group 23"/>
          <p:cNvGrpSpPr>
            <a:grpSpLocks/>
          </p:cNvGrpSpPr>
          <p:nvPr/>
        </p:nvGrpSpPr>
        <p:grpSpPr bwMode="auto">
          <a:xfrm>
            <a:off x="1185961" y="4459820"/>
            <a:ext cx="6480969" cy="4345428"/>
            <a:chOff x="468" y="2678"/>
            <a:chExt cx="3768" cy="2540"/>
          </a:xfrm>
        </p:grpSpPr>
        <p:pic>
          <p:nvPicPr>
            <p:cNvPr id="61457" name="Picture 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8" y="2913"/>
              <a:ext cx="3768" cy="2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58" name="Text Box 22"/>
            <p:cNvSpPr txBox="1">
              <a:spLocks noChangeArrowheads="1"/>
            </p:cNvSpPr>
            <p:nvPr/>
          </p:nvSpPr>
          <p:spPr bwMode="auto">
            <a:xfrm>
              <a:off x="1190" y="2678"/>
              <a:ext cx="111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200" b="1"/>
                <a:t>表 </a:t>
              </a:r>
              <a:r>
                <a:rPr lang="en-US" altLang="zh-CN" sz="2200" b="1"/>
                <a:t>3 . 18</a:t>
              </a:r>
            </a:p>
          </p:txBody>
        </p:sp>
      </p:grpSp>
      <p:grpSp>
        <p:nvGrpSpPr>
          <p:cNvPr id="113691" name="Group 27"/>
          <p:cNvGrpSpPr>
            <a:grpSpLocks/>
          </p:cNvGrpSpPr>
          <p:nvPr/>
        </p:nvGrpSpPr>
        <p:grpSpPr bwMode="auto">
          <a:xfrm>
            <a:off x="1474921" y="8254370"/>
            <a:ext cx="3983526" cy="472180"/>
            <a:chOff x="636" y="4884"/>
            <a:chExt cx="2316" cy="276"/>
          </a:xfrm>
        </p:grpSpPr>
        <p:sp>
          <p:nvSpPr>
            <p:cNvPr id="61455" name="Line 25"/>
            <p:cNvSpPr>
              <a:spLocks noChangeShapeType="1"/>
            </p:cNvSpPr>
            <p:nvPr/>
          </p:nvSpPr>
          <p:spPr bwMode="auto">
            <a:xfrm>
              <a:off x="636" y="5112"/>
              <a:ext cx="231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6" name="Rectangle 26"/>
            <p:cNvSpPr>
              <a:spLocks noChangeArrowheads="1"/>
            </p:cNvSpPr>
            <p:nvPr/>
          </p:nvSpPr>
          <p:spPr bwMode="auto">
            <a:xfrm>
              <a:off x="1908" y="4884"/>
              <a:ext cx="312" cy="27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3673"/>
                                        </p:tgtEl>
                                        <p:attrNameLst>
                                          <p:attrName>style.visibility</p:attrName>
                                        </p:attrNameLst>
                                      </p:cBhvr>
                                      <p:to>
                                        <p:strVal val="visible"/>
                                      </p:to>
                                    </p:set>
                                    <p:animEffect transition="in" filter="wipe(left)">
                                      <p:cBhvr>
                                        <p:cTn id="7" dur="2000"/>
                                        <p:tgtEl>
                                          <p:spTgt spid="1136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3668"/>
                                        </p:tgtEl>
                                        <p:attrNameLst>
                                          <p:attrName>style.visibility</p:attrName>
                                        </p:attrNameLst>
                                      </p:cBhvr>
                                      <p:to>
                                        <p:strVal val="visible"/>
                                      </p:to>
                                    </p:set>
                                    <p:animEffect transition="in" filter="wipe(left)">
                                      <p:cBhvr>
                                        <p:cTn id="12" dur="300"/>
                                        <p:tgtEl>
                                          <p:spTgt spid="1136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3674"/>
                                        </p:tgtEl>
                                        <p:attrNameLst>
                                          <p:attrName>style.visibility</p:attrName>
                                        </p:attrNameLst>
                                      </p:cBhvr>
                                      <p:to>
                                        <p:strVal val="visible"/>
                                      </p:to>
                                    </p:set>
                                    <p:animEffect transition="in" filter="wipe(left)">
                                      <p:cBhvr>
                                        <p:cTn id="17" dur="300"/>
                                        <p:tgtEl>
                                          <p:spTgt spid="1136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3675"/>
                                        </p:tgtEl>
                                        <p:attrNameLst>
                                          <p:attrName>style.visibility</p:attrName>
                                        </p:attrNameLst>
                                      </p:cBhvr>
                                      <p:to>
                                        <p:strVal val="visible"/>
                                      </p:to>
                                    </p:set>
                                    <p:animEffect transition="in" filter="wipe(left)">
                                      <p:cBhvr>
                                        <p:cTn id="22" dur="300"/>
                                        <p:tgtEl>
                                          <p:spTgt spid="1136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13676"/>
                                        </p:tgtEl>
                                        <p:attrNameLst>
                                          <p:attrName>style.visibility</p:attrName>
                                        </p:attrNameLst>
                                      </p:cBhvr>
                                      <p:to>
                                        <p:strVal val="visible"/>
                                      </p:to>
                                    </p:set>
                                    <p:animEffect transition="in" filter="wipe(left)">
                                      <p:cBhvr>
                                        <p:cTn id="27" dur="2000"/>
                                        <p:tgtEl>
                                          <p:spTgt spid="11367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3678"/>
                                        </p:tgtEl>
                                        <p:attrNameLst>
                                          <p:attrName>style.visibility</p:attrName>
                                        </p:attrNameLst>
                                      </p:cBhvr>
                                      <p:to>
                                        <p:strVal val="visible"/>
                                      </p:to>
                                    </p:set>
                                    <p:animEffect transition="in" filter="wipe(left)">
                                      <p:cBhvr>
                                        <p:cTn id="32" dur="300"/>
                                        <p:tgtEl>
                                          <p:spTgt spid="11367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nodeType="clickEffect">
                                  <p:stCondLst>
                                    <p:cond delay="0"/>
                                  </p:stCondLst>
                                  <p:childTnLst>
                                    <p:set>
                                      <p:cBhvr>
                                        <p:cTn id="36" dur="1" fill="hold">
                                          <p:stCondLst>
                                            <p:cond delay="0"/>
                                          </p:stCondLst>
                                        </p:cTn>
                                        <p:tgtEl>
                                          <p:spTgt spid="113681"/>
                                        </p:tgtEl>
                                        <p:attrNameLst>
                                          <p:attrName>style.visibility</p:attrName>
                                        </p:attrNameLst>
                                      </p:cBhvr>
                                      <p:to>
                                        <p:strVal val="visible"/>
                                      </p:to>
                                    </p:set>
                                    <p:anim calcmode="lin" valueType="num">
                                      <p:cBhvr additive="base">
                                        <p:cTn id="37" dur="2000" fill="hold"/>
                                        <p:tgtEl>
                                          <p:spTgt spid="113681"/>
                                        </p:tgtEl>
                                        <p:attrNameLst>
                                          <p:attrName>ppt_x</p:attrName>
                                        </p:attrNameLst>
                                      </p:cBhvr>
                                      <p:tavLst>
                                        <p:tav tm="0">
                                          <p:val>
                                            <p:strVal val="1+#ppt_w/2"/>
                                          </p:val>
                                        </p:tav>
                                        <p:tav tm="100000">
                                          <p:val>
                                            <p:strVal val="#ppt_x"/>
                                          </p:val>
                                        </p:tav>
                                      </p:tavLst>
                                    </p:anim>
                                    <p:anim calcmode="lin" valueType="num">
                                      <p:cBhvr additive="base">
                                        <p:cTn id="38" dur="2000" fill="hold"/>
                                        <p:tgtEl>
                                          <p:spTgt spid="11368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13682"/>
                                        </p:tgtEl>
                                        <p:attrNameLst>
                                          <p:attrName>style.visibility</p:attrName>
                                        </p:attrNameLst>
                                      </p:cBhvr>
                                      <p:to>
                                        <p:strVal val="visible"/>
                                      </p:to>
                                    </p:set>
                                    <p:animEffect transition="in" filter="wipe(left)">
                                      <p:cBhvr>
                                        <p:cTn id="43" dur="300"/>
                                        <p:tgtEl>
                                          <p:spTgt spid="11368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13683"/>
                                        </p:tgtEl>
                                        <p:attrNameLst>
                                          <p:attrName>style.visibility</p:attrName>
                                        </p:attrNameLst>
                                      </p:cBhvr>
                                      <p:to>
                                        <p:strVal val="visible"/>
                                      </p:to>
                                    </p:set>
                                    <p:animEffect transition="in" filter="wipe(left)">
                                      <p:cBhvr>
                                        <p:cTn id="48" dur="300"/>
                                        <p:tgtEl>
                                          <p:spTgt spid="11368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13687"/>
                                        </p:tgtEl>
                                        <p:attrNameLst>
                                          <p:attrName>style.visibility</p:attrName>
                                        </p:attrNameLst>
                                      </p:cBhvr>
                                      <p:to>
                                        <p:strVal val="visible"/>
                                      </p:to>
                                    </p:set>
                                    <p:anim calcmode="lin" valueType="num">
                                      <p:cBhvr additive="base">
                                        <p:cTn id="53" dur="2000" fill="hold"/>
                                        <p:tgtEl>
                                          <p:spTgt spid="113687"/>
                                        </p:tgtEl>
                                        <p:attrNameLst>
                                          <p:attrName>ppt_x</p:attrName>
                                        </p:attrNameLst>
                                      </p:cBhvr>
                                      <p:tavLst>
                                        <p:tav tm="0">
                                          <p:val>
                                            <p:strVal val="#ppt_x"/>
                                          </p:val>
                                        </p:tav>
                                        <p:tav tm="100000">
                                          <p:val>
                                            <p:strVal val="#ppt_x"/>
                                          </p:val>
                                        </p:tav>
                                      </p:tavLst>
                                    </p:anim>
                                    <p:anim calcmode="lin" valueType="num">
                                      <p:cBhvr additive="base">
                                        <p:cTn id="54" dur="2000" fill="hold"/>
                                        <p:tgtEl>
                                          <p:spTgt spid="113687"/>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113691"/>
                                        </p:tgtEl>
                                        <p:attrNameLst>
                                          <p:attrName>style.visibility</p:attrName>
                                        </p:attrNameLst>
                                      </p:cBhvr>
                                      <p:to>
                                        <p:strVal val="visible"/>
                                      </p:to>
                                    </p:set>
                                    <p:animEffect transition="in" filter="wipe(left)">
                                      <p:cBhvr>
                                        <p:cTn id="59" dur="2000"/>
                                        <p:tgtEl>
                                          <p:spTgt spid="113691"/>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nodeType="clickEffect">
                                  <p:stCondLst>
                                    <p:cond delay="0"/>
                                  </p:stCondLst>
                                  <p:childTnLst>
                                    <p:set>
                                      <p:cBhvr>
                                        <p:cTn id="63" dur="1" fill="hold">
                                          <p:stCondLst>
                                            <p:cond delay="0"/>
                                          </p:stCondLst>
                                        </p:cTn>
                                        <p:tgtEl>
                                          <p:spTgt spid="113684"/>
                                        </p:tgtEl>
                                        <p:attrNameLst>
                                          <p:attrName>style.visibility</p:attrName>
                                        </p:attrNameLst>
                                      </p:cBhvr>
                                      <p:to>
                                        <p:strVal val="visible"/>
                                      </p:to>
                                    </p:set>
                                    <p:animEffect transition="in" filter="wipe(left)">
                                      <p:cBhvr>
                                        <p:cTn id="64" dur="500"/>
                                        <p:tgtEl>
                                          <p:spTgt spid="113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autoUpdateAnimBg="0"/>
      <p:bldP spid="113674" grpId="0" autoUpdateAnimBg="0"/>
      <p:bldP spid="113675" grpId="0" autoUpdateAnimBg="0"/>
      <p:bldP spid="113678" grpId="0" autoUpdateAnimBg="0"/>
      <p:bldP spid="113682" grpId="0" autoUpdateAnimBg="0"/>
      <p:bldP spid="113683"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D30472E-2A28-47D7-9A9D-21B5FFC22E2E}" type="slidenum">
              <a:rPr lang="en-US" altLang="zh-CN" sz="2800">
                <a:solidFill>
                  <a:srgbClr val="0000FF"/>
                </a:solidFill>
              </a:rPr>
              <a:pPr eaLnBrk="1" hangingPunct="1"/>
              <a:t>62</a:t>
            </a:fld>
            <a:endParaRPr lang="en-US" altLang="zh-CN" sz="2800">
              <a:solidFill>
                <a:srgbClr val="0000FF"/>
              </a:solidFill>
            </a:endParaRPr>
          </a:p>
        </p:txBody>
      </p:sp>
      <p:grpSp>
        <p:nvGrpSpPr>
          <p:cNvPr id="114692" name="Group 4"/>
          <p:cNvGrpSpPr>
            <a:grpSpLocks/>
          </p:cNvGrpSpPr>
          <p:nvPr/>
        </p:nvGrpSpPr>
        <p:grpSpPr bwMode="auto">
          <a:xfrm>
            <a:off x="7853531" y="205296"/>
            <a:ext cx="4515007" cy="5187141"/>
            <a:chOff x="4686" y="1164"/>
            <a:chExt cx="2625" cy="3032"/>
          </a:xfrm>
        </p:grpSpPr>
        <p:pic>
          <p:nvPicPr>
            <p:cNvPr id="6248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6" y="1164"/>
              <a:ext cx="2625" cy="2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3" name="Text Box 6"/>
            <p:cNvSpPr txBox="1">
              <a:spLocks noChangeArrowheads="1"/>
            </p:cNvSpPr>
            <p:nvPr/>
          </p:nvSpPr>
          <p:spPr bwMode="auto">
            <a:xfrm>
              <a:off x="5462" y="3926"/>
              <a:ext cx="1232"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a:t>
              </a:r>
              <a:r>
                <a:rPr lang="en-US" altLang="zh-CN" b="1"/>
                <a:t>3.26</a:t>
              </a:r>
            </a:p>
          </p:txBody>
        </p:sp>
      </p:grpSp>
      <p:graphicFrame>
        <p:nvGraphicFramePr>
          <p:cNvPr id="114696" name="Object 8"/>
          <p:cNvGraphicFramePr>
            <a:graphicFrameLocks noGrp="1" noChangeAspect="1"/>
          </p:cNvGraphicFramePr>
          <p:nvPr>
            <p:ph/>
            <p:extLst>
              <p:ext uri="{D42A27DB-BD31-4B8C-83A1-F6EECF244321}">
                <p14:modId xmlns:p14="http://schemas.microsoft.com/office/powerpoint/2010/main" val="3150183107"/>
              </p:ext>
            </p:extLst>
          </p:nvPr>
        </p:nvGraphicFramePr>
        <p:xfrm>
          <a:off x="1231522" y="696250"/>
          <a:ext cx="4379126" cy="632995"/>
        </p:xfrm>
        <a:graphic>
          <a:graphicData uri="http://schemas.openxmlformats.org/presentationml/2006/ole">
            <mc:AlternateContent xmlns:mc="http://schemas.openxmlformats.org/markup-compatibility/2006">
              <mc:Choice xmlns:v="urn:schemas-microsoft-com:vml" Requires="v">
                <p:oleObj spid="_x0000_s62694" name="公式" r:id="rId4" imgW="1485255" imgH="215806" progId="Equation.3">
                  <p:embed/>
                </p:oleObj>
              </mc:Choice>
              <mc:Fallback>
                <p:oleObj name="公式" r:id="rId4" imgW="1485255" imgH="215806"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1522" y="696250"/>
                        <a:ext cx="4379126" cy="6329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4698" name="Object 10"/>
          <p:cNvGraphicFramePr>
            <a:graphicFrameLocks noChangeAspect="1"/>
          </p:cNvGraphicFramePr>
          <p:nvPr>
            <p:extLst>
              <p:ext uri="{D42A27DB-BD31-4B8C-83A1-F6EECF244321}">
                <p14:modId xmlns:p14="http://schemas.microsoft.com/office/powerpoint/2010/main" val="690646437"/>
              </p:ext>
            </p:extLst>
          </p:nvPr>
        </p:nvGraphicFramePr>
        <p:xfrm>
          <a:off x="1271082" y="1342793"/>
          <a:ext cx="6735529" cy="595358"/>
        </p:xfrm>
        <a:graphic>
          <a:graphicData uri="http://schemas.openxmlformats.org/presentationml/2006/ole">
            <mc:AlternateContent xmlns:mc="http://schemas.openxmlformats.org/markup-compatibility/2006">
              <mc:Choice xmlns:v="urn:schemas-microsoft-com:vml" Requires="v">
                <p:oleObj spid="_x0000_s62695" name="公式" r:id="rId6" imgW="2286000" imgH="203200" progId="Equation.3">
                  <p:embed/>
                </p:oleObj>
              </mc:Choice>
              <mc:Fallback>
                <p:oleObj name="公式" r:id="rId6" imgW="2286000" imgH="203200" progId="Equation.3">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1082" y="1342793"/>
                        <a:ext cx="6735529" cy="595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4699" name="Text Box 11"/>
          <p:cNvSpPr txBox="1">
            <a:spLocks noChangeArrowheads="1"/>
          </p:cNvSpPr>
          <p:nvPr/>
        </p:nvSpPr>
        <p:spPr bwMode="auto">
          <a:xfrm>
            <a:off x="1014801" y="1972367"/>
            <a:ext cx="6350249" cy="142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但该检验零件尺寸遵守包容原则，其最大实体尺寸一边按方法</a:t>
            </a:r>
            <a:r>
              <a:rPr lang="en-US" altLang="zh-CN" b="1" dirty="0"/>
              <a:t>1</a:t>
            </a:r>
            <a:r>
              <a:rPr lang="zh-CN" altLang="en-US" b="1" dirty="0"/>
              <a:t>确定验收极限，见图</a:t>
            </a:r>
            <a:r>
              <a:rPr lang="en-US" altLang="zh-CN" b="1" dirty="0"/>
              <a:t>3.26</a:t>
            </a:r>
            <a:r>
              <a:rPr lang="zh-CN" altLang="en-US" b="1" dirty="0"/>
              <a:t>所示。</a:t>
            </a:r>
          </a:p>
        </p:txBody>
      </p:sp>
      <p:graphicFrame>
        <p:nvGraphicFramePr>
          <p:cNvPr id="114700" name="Object 12"/>
          <p:cNvGraphicFramePr>
            <a:graphicFrameLocks noChangeAspect="1"/>
          </p:cNvGraphicFramePr>
          <p:nvPr>
            <p:extLst>
              <p:ext uri="{D42A27DB-BD31-4B8C-83A1-F6EECF244321}">
                <p14:modId xmlns:p14="http://schemas.microsoft.com/office/powerpoint/2010/main" val="1806513742"/>
              </p:ext>
            </p:extLst>
          </p:nvPr>
        </p:nvGraphicFramePr>
        <p:xfrm>
          <a:off x="818722" y="3459235"/>
          <a:ext cx="7454490" cy="591936"/>
        </p:xfrm>
        <a:graphic>
          <a:graphicData uri="http://schemas.openxmlformats.org/presentationml/2006/ole">
            <mc:AlternateContent xmlns:mc="http://schemas.openxmlformats.org/markup-compatibility/2006">
              <mc:Choice xmlns:v="urn:schemas-microsoft-com:vml" Requires="v">
                <p:oleObj spid="_x0000_s62696" name="公式" r:id="rId8" imgW="2705100" imgH="215900" progId="Equation.3">
                  <p:embed/>
                </p:oleObj>
              </mc:Choice>
              <mc:Fallback>
                <p:oleObj name="公式" r:id="rId8" imgW="2705100" imgH="21590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8722" y="3459235"/>
                        <a:ext cx="7454490" cy="591936"/>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4701" name="Object 13"/>
          <p:cNvGraphicFramePr>
            <a:graphicFrameLocks noChangeAspect="1"/>
          </p:cNvGraphicFramePr>
          <p:nvPr>
            <p:extLst>
              <p:ext uri="{D42A27DB-BD31-4B8C-83A1-F6EECF244321}">
                <p14:modId xmlns:p14="http://schemas.microsoft.com/office/powerpoint/2010/main" val="3304445232"/>
              </p:ext>
            </p:extLst>
          </p:nvPr>
        </p:nvGraphicFramePr>
        <p:xfrm>
          <a:off x="841082" y="4176059"/>
          <a:ext cx="6090528" cy="1252304"/>
        </p:xfrm>
        <a:graphic>
          <a:graphicData uri="http://schemas.openxmlformats.org/presentationml/2006/ole">
            <mc:AlternateContent xmlns:mc="http://schemas.openxmlformats.org/markup-compatibility/2006">
              <mc:Choice xmlns:v="urn:schemas-microsoft-com:vml" Requires="v">
                <p:oleObj spid="_x0000_s62697" name="公式" r:id="rId10" imgW="2209800" imgH="457200" progId="Equation.3">
                  <p:embed/>
                </p:oleObj>
              </mc:Choice>
              <mc:Fallback>
                <p:oleObj name="公式" r:id="rId10" imgW="2209800" imgH="457200" progId="Equation.3">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1082" y="4176059"/>
                        <a:ext cx="6090528" cy="1252304"/>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4702" name="Group 14"/>
          <p:cNvGrpSpPr>
            <a:grpSpLocks/>
          </p:cNvGrpSpPr>
          <p:nvPr/>
        </p:nvGrpSpPr>
        <p:grpSpPr bwMode="auto">
          <a:xfrm>
            <a:off x="6068168" y="5053698"/>
            <a:ext cx="6480969" cy="4078543"/>
            <a:chOff x="468" y="2678"/>
            <a:chExt cx="3768" cy="2540"/>
          </a:xfrm>
        </p:grpSpPr>
        <p:pic>
          <p:nvPicPr>
            <p:cNvPr id="62480"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8" y="2913"/>
              <a:ext cx="3768" cy="2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1" name="Text Box 16"/>
            <p:cNvSpPr txBox="1">
              <a:spLocks noChangeArrowheads="1"/>
            </p:cNvSpPr>
            <p:nvPr/>
          </p:nvSpPr>
          <p:spPr bwMode="auto">
            <a:xfrm>
              <a:off x="1190" y="2678"/>
              <a:ext cx="1112"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200" b="1"/>
                <a:t>表 </a:t>
              </a:r>
              <a:r>
                <a:rPr lang="en-US" altLang="zh-CN" sz="2200" b="1"/>
                <a:t>3 . 18</a:t>
              </a:r>
            </a:p>
          </p:txBody>
        </p:sp>
      </p:grpSp>
      <p:sp>
        <p:nvSpPr>
          <p:cNvPr id="114705" name="Text Box 17"/>
          <p:cNvSpPr txBox="1">
            <a:spLocks noChangeArrowheads="1"/>
          </p:cNvSpPr>
          <p:nvPr/>
        </p:nvSpPr>
        <p:spPr bwMode="auto">
          <a:xfrm>
            <a:off x="849681" y="5464290"/>
            <a:ext cx="4244966"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a:t>
            </a:r>
            <a:r>
              <a:rPr lang="en-US" altLang="zh-CN" b="1"/>
              <a:t>3</a:t>
            </a:r>
            <a:r>
              <a:rPr lang="zh-CN" altLang="en-US" b="1"/>
              <a:t>）确定计量器具</a:t>
            </a:r>
          </a:p>
        </p:txBody>
      </p:sp>
      <p:sp>
        <p:nvSpPr>
          <p:cNvPr id="114706" name="Text Box 18"/>
          <p:cNvSpPr txBox="1">
            <a:spLocks noChangeArrowheads="1"/>
          </p:cNvSpPr>
          <p:nvPr/>
        </p:nvSpPr>
        <p:spPr bwMode="auto">
          <a:xfrm>
            <a:off x="763681" y="6041536"/>
            <a:ext cx="5345767"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latin typeface="宋体" pitchFamily="2" charset="-122"/>
              </a:rPr>
              <a:t> </a:t>
            </a:r>
            <a:r>
              <a:rPr lang="zh-CN" altLang="en-US" b="1" dirty="0"/>
              <a:t>由表</a:t>
            </a:r>
            <a:r>
              <a:rPr lang="en-US" altLang="zh-CN" b="1" dirty="0"/>
              <a:t>3.18 </a:t>
            </a:r>
            <a:r>
              <a:rPr lang="zh-CN" altLang="en-US" b="1" dirty="0"/>
              <a:t>查 得测量不确定度允许值为</a:t>
            </a:r>
            <a:endParaRPr lang="zh-CN" altLang="en-US" b="1" baseline="-25000" dirty="0"/>
          </a:p>
        </p:txBody>
      </p:sp>
      <p:grpSp>
        <p:nvGrpSpPr>
          <p:cNvPr id="114710" name="Group 22"/>
          <p:cNvGrpSpPr>
            <a:grpSpLocks/>
          </p:cNvGrpSpPr>
          <p:nvPr/>
        </p:nvGrpSpPr>
        <p:grpSpPr bwMode="auto">
          <a:xfrm>
            <a:off x="6274568" y="8601894"/>
            <a:ext cx="3983526" cy="472180"/>
            <a:chOff x="3744" y="5028"/>
            <a:chExt cx="2316" cy="276"/>
          </a:xfrm>
        </p:grpSpPr>
        <p:sp>
          <p:nvSpPr>
            <p:cNvPr id="62478" name="Line 20"/>
            <p:cNvSpPr>
              <a:spLocks noChangeShapeType="1"/>
            </p:cNvSpPr>
            <p:nvPr/>
          </p:nvSpPr>
          <p:spPr bwMode="auto">
            <a:xfrm>
              <a:off x="3744" y="5256"/>
              <a:ext cx="231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479" name="Rectangle 21"/>
            <p:cNvSpPr>
              <a:spLocks noChangeArrowheads="1"/>
            </p:cNvSpPr>
            <p:nvPr/>
          </p:nvSpPr>
          <p:spPr bwMode="auto">
            <a:xfrm>
              <a:off x="5292" y="5028"/>
              <a:ext cx="312" cy="276"/>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114711" name="Object 23"/>
          <p:cNvGraphicFramePr>
            <a:graphicFrameLocks noChangeAspect="1"/>
          </p:cNvGraphicFramePr>
          <p:nvPr>
            <p:extLst>
              <p:ext uri="{D42A27DB-BD31-4B8C-83A1-F6EECF244321}">
                <p14:modId xmlns:p14="http://schemas.microsoft.com/office/powerpoint/2010/main" val="516903083"/>
              </p:ext>
            </p:extLst>
          </p:nvPr>
        </p:nvGraphicFramePr>
        <p:xfrm>
          <a:off x="2381433" y="7056730"/>
          <a:ext cx="2404563" cy="797232"/>
        </p:xfrm>
        <a:graphic>
          <a:graphicData uri="http://schemas.openxmlformats.org/presentationml/2006/ole">
            <mc:AlternateContent xmlns:mc="http://schemas.openxmlformats.org/markup-compatibility/2006">
              <mc:Choice xmlns:v="urn:schemas-microsoft-com:vml" Requires="v">
                <p:oleObj spid="_x0000_s62698" name="公式" r:id="rId13" imgW="647419" imgH="215806" progId="Equation.3">
                  <p:embed/>
                </p:oleObj>
              </mc:Choice>
              <mc:Fallback>
                <p:oleObj name="公式" r:id="rId13" imgW="647419" imgH="215806" progId="Equation.3">
                  <p:embed/>
                  <p:pic>
                    <p:nvPicPr>
                      <p:cNvPr id="0" name="Object 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81433" y="7056730"/>
                        <a:ext cx="2404563" cy="79723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4696"/>
                                        </p:tgtEl>
                                        <p:attrNameLst>
                                          <p:attrName>style.visibility</p:attrName>
                                        </p:attrNameLst>
                                      </p:cBhvr>
                                      <p:to>
                                        <p:strVal val="visible"/>
                                      </p:to>
                                    </p:set>
                                    <p:animEffect transition="in" filter="wipe(left)">
                                      <p:cBhvr>
                                        <p:cTn id="7" dur="2000"/>
                                        <p:tgtEl>
                                          <p:spTgt spid="1146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4698"/>
                                        </p:tgtEl>
                                        <p:attrNameLst>
                                          <p:attrName>style.visibility</p:attrName>
                                        </p:attrNameLst>
                                      </p:cBhvr>
                                      <p:to>
                                        <p:strVal val="visible"/>
                                      </p:to>
                                    </p:set>
                                    <p:animEffect transition="in" filter="wipe(left)">
                                      <p:cBhvr>
                                        <p:cTn id="12" dur="2000"/>
                                        <p:tgtEl>
                                          <p:spTgt spid="1146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4699"/>
                                        </p:tgtEl>
                                        <p:attrNameLst>
                                          <p:attrName>style.visibility</p:attrName>
                                        </p:attrNameLst>
                                      </p:cBhvr>
                                      <p:to>
                                        <p:strVal val="visible"/>
                                      </p:to>
                                    </p:set>
                                    <p:animEffect transition="in" filter="wipe(left)">
                                      <p:cBhvr>
                                        <p:cTn id="17" dur="2000"/>
                                        <p:tgtEl>
                                          <p:spTgt spid="1146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114692"/>
                                        </p:tgtEl>
                                        <p:attrNameLst>
                                          <p:attrName>style.visibility</p:attrName>
                                        </p:attrNameLst>
                                      </p:cBhvr>
                                      <p:to>
                                        <p:strVal val="visible"/>
                                      </p:to>
                                    </p:set>
                                    <p:anim calcmode="lin" valueType="num">
                                      <p:cBhvr additive="base">
                                        <p:cTn id="22" dur="2000" fill="hold"/>
                                        <p:tgtEl>
                                          <p:spTgt spid="114692"/>
                                        </p:tgtEl>
                                        <p:attrNameLst>
                                          <p:attrName>ppt_x</p:attrName>
                                        </p:attrNameLst>
                                      </p:cBhvr>
                                      <p:tavLst>
                                        <p:tav tm="0">
                                          <p:val>
                                            <p:strVal val="1+#ppt_w/2"/>
                                          </p:val>
                                        </p:tav>
                                        <p:tav tm="100000">
                                          <p:val>
                                            <p:strVal val="#ppt_x"/>
                                          </p:val>
                                        </p:tav>
                                      </p:tavLst>
                                    </p:anim>
                                    <p:anim calcmode="lin" valueType="num">
                                      <p:cBhvr additive="base">
                                        <p:cTn id="23" dur="2000" fill="hold"/>
                                        <p:tgtEl>
                                          <p:spTgt spid="11469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14700"/>
                                        </p:tgtEl>
                                        <p:attrNameLst>
                                          <p:attrName>style.visibility</p:attrName>
                                        </p:attrNameLst>
                                      </p:cBhvr>
                                      <p:to>
                                        <p:strVal val="visible"/>
                                      </p:to>
                                    </p:set>
                                    <p:animEffect transition="in" filter="wipe(left)">
                                      <p:cBhvr>
                                        <p:cTn id="28" dur="2000"/>
                                        <p:tgtEl>
                                          <p:spTgt spid="11470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14701"/>
                                        </p:tgtEl>
                                        <p:attrNameLst>
                                          <p:attrName>style.visibility</p:attrName>
                                        </p:attrNameLst>
                                      </p:cBhvr>
                                      <p:to>
                                        <p:strVal val="visible"/>
                                      </p:to>
                                    </p:set>
                                    <p:animEffect transition="in" filter="wipe(left)">
                                      <p:cBhvr>
                                        <p:cTn id="33" dur="2000"/>
                                        <p:tgtEl>
                                          <p:spTgt spid="11470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4705"/>
                                        </p:tgtEl>
                                        <p:attrNameLst>
                                          <p:attrName>style.visibility</p:attrName>
                                        </p:attrNameLst>
                                      </p:cBhvr>
                                      <p:to>
                                        <p:strVal val="visible"/>
                                      </p:to>
                                    </p:set>
                                    <p:animEffect transition="in" filter="wipe(left)">
                                      <p:cBhvr>
                                        <p:cTn id="38" dur="2000"/>
                                        <p:tgtEl>
                                          <p:spTgt spid="11470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14702"/>
                                        </p:tgtEl>
                                        <p:attrNameLst>
                                          <p:attrName>style.visibility</p:attrName>
                                        </p:attrNameLst>
                                      </p:cBhvr>
                                      <p:to>
                                        <p:strVal val="visible"/>
                                      </p:to>
                                    </p:set>
                                    <p:anim calcmode="lin" valueType="num">
                                      <p:cBhvr additive="base">
                                        <p:cTn id="43" dur="2000" fill="hold"/>
                                        <p:tgtEl>
                                          <p:spTgt spid="114702"/>
                                        </p:tgtEl>
                                        <p:attrNameLst>
                                          <p:attrName>ppt_x</p:attrName>
                                        </p:attrNameLst>
                                      </p:cBhvr>
                                      <p:tavLst>
                                        <p:tav tm="0">
                                          <p:val>
                                            <p:strVal val="#ppt_x"/>
                                          </p:val>
                                        </p:tav>
                                        <p:tav tm="100000">
                                          <p:val>
                                            <p:strVal val="#ppt_x"/>
                                          </p:val>
                                        </p:tav>
                                      </p:tavLst>
                                    </p:anim>
                                    <p:anim calcmode="lin" valueType="num">
                                      <p:cBhvr additive="base">
                                        <p:cTn id="44" dur="2000" fill="hold"/>
                                        <p:tgtEl>
                                          <p:spTgt spid="11470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14710"/>
                                        </p:tgtEl>
                                        <p:attrNameLst>
                                          <p:attrName>style.visibility</p:attrName>
                                        </p:attrNameLst>
                                      </p:cBhvr>
                                      <p:to>
                                        <p:strVal val="visible"/>
                                      </p:to>
                                    </p:set>
                                    <p:animEffect transition="in" filter="wipe(left)">
                                      <p:cBhvr>
                                        <p:cTn id="49" dur="2000"/>
                                        <p:tgtEl>
                                          <p:spTgt spid="114710"/>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114706"/>
                                        </p:tgtEl>
                                        <p:attrNameLst>
                                          <p:attrName>style.visibility</p:attrName>
                                        </p:attrNameLst>
                                      </p:cBhvr>
                                      <p:to>
                                        <p:strVal val="visible"/>
                                      </p:to>
                                    </p:set>
                                    <p:animEffect transition="in" filter="wipe(left)">
                                      <p:cBhvr>
                                        <p:cTn id="54" dur="300"/>
                                        <p:tgtEl>
                                          <p:spTgt spid="114706"/>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nodeType="clickEffect">
                                  <p:stCondLst>
                                    <p:cond delay="0"/>
                                  </p:stCondLst>
                                  <p:childTnLst>
                                    <p:set>
                                      <p:cBhvr>
                                        <p:cTn id="58" dur="1" fill="hold">
                                          <p:stCondLst>
                                            <p:cond delay="0"/>
                                          </p:stCondLst>
                                        </p:cTn>
                                        <p:tgtEl>
                                          <p:spTgt spid="114711"/>
                                        </p:tgtEl>
                                        <p:attrNameLst>
                                          <p:attrName>style.visibility</p:attrName>
                                        </p:attrNameLst>
                                      </p:cBhvr>
                                      <p:to>
                                        <p:strVal val="visible"/>
                                      </p:to>
                                    </p:set>
                                    <p:animEffect transition="in" filter="blinds(horizontal)">
                                      <p:cBhvr>
                                        <p:cTn id="59" dur="2000"/>
                                        <p:tgtEl>
                                          <p:spTgt spid="114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9" grpId="0"/>
      <p:bldP spid="114705" grpId="0"/>
      <p:bldP spid="114706"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7"/>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906F7F54-89B3-42AE-99BC-48500CFA80B8}" type="slidenum">
              <a:rPr lang="en-US" altLang="zh-CN" sz="2800">
                <a:solidFill>
                  <a:srgbClr val="0000FF"/>
                </a:solidFill>
              </a:rPr>
              <a:pPr eaLnBrk="1" hangingPunct="1"/>
              <a:t>63</a:t>
            </a:fld>
            <a:endParaRPr lang="en-US" altLang="zh-CN" sz="2800">
              <a:solidFill>
                <a:srgbClr val="0000FF"/>
              </a:solidFill>
            </a:endParaRPr>
          </a:p>
        </p:txBody>
      </p:sp>
      <p:sp>
        <p:nvSpPr>
          <p:cNvPr id="115717" name="Text Box 5"/>
          <p:cNvSpPr txBox="1">
            <a:spLocks noChangeArrowheads="1"/>
          </p:cNvSpPr>
          <p:nvPr/>
        </p:nvSpPr>
        <p:spPr bwMode="auto">
          <a:xfrm>
            <a:off x="1250378" y="682609"/>
            <a:ext cx="9804014" cy="1242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dirty="0">
                <a:latin typeface="宋体" pitchFamily="2" charset="-122"/>
              </a:rPr>
              <a:t>     ② </a:t>
            </a:r>
            <a:r>
              <a:rPr lang="zh-CN" altLang="en-US" sz="3000" b="1" dirty="0"/>
              <a:t>由表</a:t>
            </a:r>
            <a:r>
              <a:rPr lang="en-US" altLang="zh-CN" sz="3000" b="1" dirty="0"/>
              <a:t>3.19 </a:t>
            </a:r>
            <a:r>
              <a:rPr lang="zh-CN" altLang="en-US" sz="3000" b="1" dirty="0"/>
              <a:t>查得分度值为  </a:t>
            </a:r>
            <a:r>
              <a:rPr lang="zh-CN" altLang="en-US" sz="3000" b="1" i="1" dirty="0"/>
              <a:t> </a:t>
            </a:r>
            <a:r>
              <a:rPr lang="en-US" altLang="zh-CN" sz="3000" b="1" i="1" dirty="0"/>
              <a:t>i </a:t>
            </a:r>
            <a:r>
              <a:rPr lang="en-US" altLang="zh-CN" sz="3000" b="1" dirty="0"/>
              <a:t>=0.01</a:t>
            </a:r>
            <a:r>
              <a:rPr lang="zh-CN" altLang="en-US" sz="3000" b="1" dirty="0"/>
              <a:t>，尺寸范围</a:t>
            </a:r>
            <a:r>
              <a:rPr lang="en-US" altLang="zh-CN" sz="3000" b="1" dirty="0"/>
              <a:t>100~150</a:t>
            </a:r>
            <a:r>
              <a:rPr lang="zh-CN" altLang="en-US" sz="3000" b="1" dirty="0"/>
              <a:t>的内径千分尺不确定度为</a:t>
            </a:r>
          </a:p>
        </p:txBody>
      </p:sp>
      <p:graphicFrame>
        <p:nvGraphicFramePr>
          <p:cNvPr id="115724" name="Object 12"/>
          <p:cNvGraphicFramePr>
            <a:graphicFrameLocks noGrp="1" noChangeAspect="1"/>
          </p:cNvGraphicFramePr>
          <p:nvPr>
            <p:ph sz="quarter" idx="2"/>
            <p:extLst>
              <p:ext uri="{D42A27DB-BD31-4B8C-83A1-F6EECF244321}">
                <p14:modId xmlns:p14="http://schemas.microsoft.com/office/powerpoint/2010/main" val="2202133770"/>
              </p:ext>
            </p:extLst>
          </p:nvPr>
        </p:nvGraphicFramePr>
        <p:xfrm>
          <a:off x="1142082" y="2034140"/>
          <a:ext cx="9460013" cy="1026479"/>
        </p:xfrm>
        <a:graphic>
          <a:graphicData uri="http://schemas.openxmlformats.org/presentationml/2006/ole">
            <mc:AlternateContent xmlns:mc="http://schemas.openxmlformats.org/markup-compatibility/2006">
              <mc:Choice xmlns:v="urn:schemas-microsoft-com:vml" Requires="v">
                <p:oleObj spid="_x0000_s63585" name="公式" r:id="rId3" imgW="2095500" imgH="228600" progId="Equation.3">
                  <p:embed/>
                </p:oleObj>
              </mc:Choice>
              <mc:Fallback>
                <p:oleObj name="公式" r:id="rId3" imgW="2095500" imgH="2286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2082" y="2034140"/>
                        <a:ext cx="9460013" cy="102647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5720" name="Group 8"/>
          <p:cNvGrpSpPr>
            <a:grpSpLocks/>
          </p:cNvGrpSpPr>
          <p:nvPr/>
        </p:nvGrpSpPr>
        <p:grpSpPr bwMode="auto">
          <a:xfrm>
            <a:off x="1721723" y="4013533"/>
            <a:ext cx="9673293" cy="3135894"/>
            <a:chOff x="865" y="2618"/>
            <a:chExt cx="5624" cy="1833"/>
          </a:xfrm>
        </p:grpSpPr>
        <p:pic>
          <p:nvPicPr>
            <p:cNvPr id="6349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5" y="2693"/>
              <a:ext cx="5624" cy="1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500" name="Text Box 10"/>
            <p:cNvSpPr txBox="1">
              <a:spLocks noChangeArrowheads="1"/>
            </p:cNvSpPr>
            <p:nvPr/>
          </p:nvSpPr>
          <p:spPr bwMode="auto">
            <a:xfrm>
              <a:off x="1802" y="2618"/>
              <a:ext cx="1220"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3.19</a:t>
              </a:r>
            </a:p>
          </p:txBody>
        </p:sp>
      </p:grpSp>
      <p:sp>
        <p:nvSpPr>
          <p:cNvPr id="115723" name="Oval 11"/>
          <p:cNvSpPr>
            <a:spLocks noChangeArrowheads="1"/>
          </p:cNvSpPr>
          <p:nvPr/>
        </p:nvSpPr>
        <p:spPr bwMode="auto">
          <a:xfrm>
            <a:off x="5431769" y="4814187"/>
            <a:ext cx="2039922" cy="169369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grpSp>
        <p:nvGrpSpPr>
          <p:cNvPr id="115733" name="Group 21"/>
          <p:cNvGrpSpPr>
            <a:grpSpLocks/>
          </p:cNvGrpSpPr>
          <p:nvPr/>
        </p:nvGrpSpPr>
        <p:grpSpPr bwMode="auto">
          <a:xfrm>
            <a:off x="906352" y="3231701"/>
            <a:ext cx="10841205" cy="679187"/>
            <a:chOff x="524" y="1985"/>
            <a:chExt cx="6055" cy="397"/>
          </a:xfrm>
        </p:grpSpPr>
        <p:sp>
          <p:nvSpPr>
            <p:cNvPr id="63496" name="Text Box 18"/>
            <p:cNvSpPr txBox="1">
              <a:spLocks noChangeArrowheads="1"/>
            </p:cNvSpPr>
            <p:nvPr/>
          </p:nvSpPr>
          <p:spPr bwMode="auto">
            <a:xfrm>
              <a:off x="524" y="1985"/>
              <a:ext cx="5860" cy="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en-US" altLang="zh-CN" sz="3000" b="1" dirty="0"/>
                <a:t>∴</a:t>
              </a:r>
              <a:r>
                <a:rPr lang="zh-CN" altLang="en-US" sz="3000" b="1" dirty="0"/>
                <a:t>尺寸范围＞</a:t>
              </a:r>
              <a:r>
                <a:rPr lang="en-US" altLang="zh-CN" sz="3000" b="1" dirty="0"/>
                <a:t>0~150</a:t>
              </a:r>
              <a:r>
                <a:rPr lang="zh-CN" altLang="en-US" sz="3000" b="1" dirty="0"/>
                <a:t>的内径千分尺满足</a:t>
              </a:r>
            </a:p>
          </p:txBody>
        </p:sp>
        <p:graphicFrame>
          <p:nvGraphicFramePr>
            <p:cNvPr id="63497" name="Object 19"/>
            <p:cNvGraphicFramePr>
              <a:graphicFrameLocks noChangeAspect="1"/>
            </p:cNvGraphicFramePr>
            <p:nvPr>
              <p:extLst>
                <p:ext uri="{D42A27DB-BD31-4B8C-83A1-F6EECF244321}">
                  <p14:modId xmlns:p14="http://schemas.microsoft.com/office/powerpoint/2010/main" val="3388113086"/>
                </p:ext>
              </p:extLst>
            </p:nvPr>
          </p:nvGraphicFramePr>
          <p:xfrm>
            <a:off x="4234" y="1998"/>
            <a:ext cx="2345" cy="362"/>
          </p:xfrm>
          <a:graphic>
            <a:graphicData uri="http://schemas.openxmlformats.org/presentationml/2006/ole">
              <mc:AlternateContent xmlns:mc="http://schemas.openxmlformats.org/markup-compatibility/2006">
                <mc:Choice xmlns:v="urn:schemas-microsoft-com:vml" Requires="v">
                  <p:oleObj spid="_x0000_s63586" name="公式" r:id="rId6" imgW="1396394" imgH="215806" progId="Equation.3">
                    <p:embed/>
                  </p:oleObj>
                </mc:Choice>
                <mc:Fallback>
                  <p:oleObj name="公式" r:id="rId6" imgW="1396394" imgH="215806"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4" y="1998"/>
                          <a:ext cx="2345" cy="362"/>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3498"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04" y="2064"/>
              <a:ext cx="276"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5717"/>
                                        </p:tgtEl>
                                        <p:attrNameLst>
                                          <p:attrName>style.visibility</p:attrName>
                                        </p:attrNameLst>
                                      </p:cBhvr>
                                      <p:to>
                                        <p:strVal val="visible"/>
                                      </p:to>
                                    </p:set>
                                    <p:animEffect transition="in" filter="wipe(left)">
                                      <p:cBhvr>
                                        <p:cTn id="7" dur="300"/>
                                        <p:tgtEl>
                                          <p:spTgt spid="1157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15720"/>
                                        </p:tgtEl>
                                        <p:attrNameLst>
                                          <p:attrName>style.visibility</p:attrName>
                                        </p:attrNameLst>
                                      </p:cBhvr>
                                      <p:to>
                                        <p:strVal val="visible"/>
                                      </p:to>
                                    </p:set>
                                    <p:anim calcmode="lin" valueType="num">
                                      <p:cBhvr additive="base">
                                        <p:cTn id="12" dur="500" fill="hold"/>
                                        <p:tgtEl>
                                          <p:spTgt spid="115720"/>
                                        </p:tgtEl>
                                        <p:attrNameLst>
                                          <p:attrName>ppt_x</p:attrName>
                                        </p:attrNameLst>
                                      </p:cBhvr>
                                      <p:tavLst>
                                        <p:tav tm="0">
                                          <p:val>
                                            <p:strVal val="1+#ppt_w/2"/>
                                          </p:val>
                                        </p:tav>
                                        <p:tav tm="100000">
                                          <p:val>
                                            <p:strVal val="#ppt_x"/>
                                          </p:val>
                                        </p:tav>
                                      </p:tavLst>
                                    </p:anim>
                                    <p:anim calcmode="lin" valueType="num">
                                      <p:cBhvr additive="base">
                                        <p:cTn id="13" dur="500" fill="hold"/>
                                        <p:tgtEl>
                                          <p:spTgt spid="11572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5723"/>
                                        </p:tgtEl>
                                        <p:attrNameLst>
                                          <p:attrName>style.visibility</p:attrName>
                                        </p:attrNameLst>
                                      </p:cBhvr>
                                      <p:to>
                                        <p:strVal val="visible"/>
                                      </p:to>
                                    </p:set>
                                    <p:animEffect transition="in" filter="blinds(horizontal)">
                                      <p:cBhvr>
                                        <p:cTn id="18" dur="2000"/>
                                        <p:tgtEl>
                                          <p:spTgt spid="11572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15724"/>
                                        </p:tgtEl>
                                        <p:attrNameLst>
                                          <p:attrName>style.visibility</p:attrName>
                                        </p:attrNameLst>
                                      </p:cBhvr>
                                      <p:to>
                                        <p:strVal val="visible"/>
                                      </p:to>
                                    </p:set>
                                    <p:animEffect transition="in" filter="wipe(left)">
                                      <p:cBhvr>
                                        <p:cTn id="23" dur="500"/>
                                        <p:tgtEl>
                                          <p:spTgt spid="11572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15733"/>
                                        </p:tgtEl>
                                        <p:attrNameLst>
                                          <p:attrName>style.visibility</p:attrName>
                                        </p:attrNameLst>
                                      </p:cBhvr>
                                      <p:to>
                                        <p:strVal val="visible"/>
                                      </p:to>
                                    </p:set>
                                    <p:animEffect transition="in" filter="wipe(left)">
                                      <p:cBhvr>
                                        <p:cTn id="28" dur="2000"/>
                                        <p:tgtEl>
                                          <p:spTgt spid="115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7" grpId="0" autoUpdateAnimBg="0"/>
      <p:bldP spid="11572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CC74674-3B8C-4FC0-894F-11A5C939EA56}" type="slidenum">
              <a:rPr lang="en-US" altLang="zh-CN" sz="2800">
                <a:solidFill>
                  <a:srgbClr val="0000FF"/>
                </a:solidFill>
              </a:rPr>
              <a:pPr eaLnBrk="1" hangingPunct="1"/>
              <a:t>64</a:t>
            </a:fld>
            <a:endParaRPr lang="en-US" altLang="zh-CN" sz="2800">
              <a:solidFill>
                <a:srgbClr val="0000FF"/>
              </a:solidFill>
            </a:endParaRPr>
          </a:p>
        </p:txBody>
      </p:sp>
      <p:sp>
        <p:nvSpPr>
          <p:cNvPr id="121864" name="Text Box 8"/>
          <p:cNvSpPr txBox="1">
            <a:spLocks noChangeArrowheads="1"/>
          </p:cNvSpPr>
          <p:nvPr/>
        </p:nvSpPr>
        <p:spPr bwMode="auto">
          <a:xfrm>
            <a:off x="1362243" y="2345321"/>
            <a:ext cx="577920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a:t>
            </a:r>
            <a:r>
              <a:rPr lang="en-US" altLang="zh-CN" b="1" dirty="0"/>
              <a:t>1</a:t>
            </a:r>
            <a:r>
              <a:rPr lang="zh-CN" altLang="en-US" b="1" dirty="0"/>
              <a:t>）画尺寸公差带</a:t>
            </a:r>
          </a:p>
        </p:txBody>
      </p:sp>
      <p:sp>
        <p:nvSpPr>
          <p:cNvPr id="121865" name="Text Box 9"/>
          <p:cNvSpPr txBox="1">
            <a:spLocks noChangeArrowheads="1"/>
          </p:cNvSpPr>
          <p:nvPr/>
        </p:nvSpPr>
        <p:spPr bwMode="auto">
          <a:xfrm>
            <a:off x="744761" y="591752"/>
            <a:ext cx="11040695" cy="1703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dirty="0"/>
              <a:t>        </a:t>
            </a:r>
            <a:r>
              <a:rPr lang="zh-CN" altLang="en-US" sz="3000" b="1" dirty="0"/>
              <a:t>例 </a:t>
            </a:r>
            <a:r>
              <a:rPr lang="en-US" altLang="zh-CN" sz="3000" b="1" dirty="0"/>
              <a:t>3.16 </a:t>
            </a:r>
            <a:r>
              <a:rPr lang="zh-CN" altLang="en-US" sz="3000" b="1" dirty="0"/>
              <a:t>某孔尺寸要求为</a:t>
            </a:r>
            <a:r>
              <a:rPr lang="el-GR" altLang="zh-CN" sz="3000" b="1" i="1" dirty="0">
                <a:ea typeface="Dotum" pitchFamily="34" charset="-127"/>
                <a:cs typeface="Times New Roman" pitchFamily="18" charset="0"/>
              </a:rPr>
              <a:t>Φ</a:t>
            </a:r>
            <a:r>
              <a:rPr lang="en-US" altLang="zh-CN" sz="3000" b="1" i="1" dirty="0">
                <a:ea typeface="Dotum" pitchFamily="34" charset="-127"/>
                <a:cs typeface="Times New Roman" pitchFamily="18" charset="0"/>
              </a:rPr>
              <a:t> </a:t>
            </a:r>
            <a:r>
              <a:rPr lang="en-US" altLang="zh-CN" sz="3000" b="1" dirty="0">
                <a:cs typeface="Times New Roman" pitchFamily="18" charset="0"/>
              </a:rPr>
              <a:t>30H8,</a:t>
            </a:r>
            <a:r>
              <a:rPr lang="zh-CN" altLang="en-US" sz="3000" b="1" dirty="0">
                <a:cs typeface="Times New Roman" pitchFamily="18" charset="0"/>
              </a:rPr>
              <a:t>用相应的铰刀加工，但铰刀已经磨损，因此尺寸分布为偏态分布，</a:t>
            </a:r>
            <a:r>
              <a:rPr lang="zh-CN" altLang="en-US" b="1" dirty="0"/>
              <a:t>试确定验收极限。若选用</a:t>
            </a:r>
            <a:r>
              <a:rPr lang="en-US" altLang="zh-CN" b="1" dirty="0">
                <a:latin typeface="宋体" pitchFamily="2" charset="-122"/>
              </a:rPr>
              <a:t>Ⅱ</a:t>
            </a:r>
            <a:r>
              <a:rPr lang="zh-CN" altLang="en-US" b="1" dirty="0">
                <a:latin typeface="宋体" pitchFamily="2" charset="-122"/>
              </a:rPr>
              <a:t>挡测量不确定度允许值 </a:t>
            </a:r>
            <a:r>
              <a:rPr lang="en-US" altLang="zh-CN" b="1" i="1" dirty="0">
                <a:latin typeface="宋体" pitchFamily="2" charset="-122"/>
              </a:rPr>
              <a:t>u</a:t>
            </a:r>
            <a:r>
              <a:rPr lang="en-US" altLang="zh-CN" b="1" baseline="-25000" dirty="0">
                <a:latin typeface="宋体" pitchFamily="2" charset="-122"/>
              </a:rPr>
              <a:t>1 </a:t>
            </a:r>
            <a:r>
              <a:rPr lang="en-US" altLang="zh-CN" b="1" dirty="0">
                <a:latin typeface="宋体" pitchFamily="2" charset="-122"/>
              </a:rPr>
              <a:t>,</a:t>
            </a:r>
            <a:r>
              <a:rPr lang="zh-CN" altLang="en-US" b="1" dirty="0">
                <a:latin typeface="宋体" pitchFamily="2" charset="-122"/>
              </a:rPr>
              <a:t>选择适当的计量器具。</a:t>
            </a:r>
            <a:endParaRPr lang="zh-CN" altLang="en-US" b="1" baseline="-25000" dirty="0">
              <a:latin typeface="宋体" pitchFamily="2" charset="-122"/>
              <a:cs typeface="Times New Roman" pitchFamily="18" charset="0"/>
            </a:endParaRPr>
          </a:p>
        </p:txBody>
      </p:sp>
      <p:graphicFrame>
        <p:nvGraphicFramePr>
          <p:cNvPr id="121866" name="Object 10"/>
          <p:cNvGraphicFramePr>
            <a:graphicFrameLocks noGrp="1" noChangeAspect="1"/>
          </p:cNvGraphicFramePr>
          <p:nvPr>
            <p:ph/>
            <p:extLst>
              <p:ext uri="{D42A27DB-BD31-4B8C-83A1-F6EECF244321}">
                <p14:modId xmlns:p14="http://schemas.microsoft.com/office/powerpoint/2010/main" val="960280094"/>
              </p:ext>
            </p:extLst>
          </p:nvPr>
        </p:nvGraphicFramePr>
        <p:xfrm>
          <a:off x="901281" y="2891065"/>
          <a:ext cx="7299690" cy="696295"/>
        </p:xfrm>
        <a:graphic>
          <a:graphicData uri="http://schemas.openxmlformats.org/presentationml/2006/ole">
            <mc:AlternateContent xmlns:mc="http://schemas.openxmlformats.org/markup-compatibility/2006">
              <mc:Choice xmlns:v="urn:schemas-microsoft-com:vml" Requires="v">
                <p:oleObj spid="_x0000_s64618" name="公式" r:id="rId4" imgW="2514600" imgH="241300" progId="Equation.3">
                  <p:embed/>
                </p:oleObj>
              </mc:Choice>
              <mc:Fallback>
                <p:oleObj name="公式" r:id="rId4" imgW="2514600" imgH="2413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1281" y="2891065"/>
                        <a:ext cx="7299690" cy="696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1868" name="Text Box 12"/>
          <p:cNvSpPr txBox="1">
            <a:spLocks noChangeArrowheads="1"/>
          </p:cNvSpPr>
          <p:nvPr/>
        </p:nvSpPr>
        <p:spPr bwMode="auto">
          <a:xfrm>
            <a:off x="1424162" y="3515506"/>
            <a:ext cx="688345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其公差带图见图</a:t>
            </a:r>
            <a:r>
              <a:rPr lang="en-US" altLang="zh-CN" b="1"/>
              <a:t>3.27 </a:t>
            </a:r>
            <a:r>
              <a:rPr lang="zh-CN" altLang="en-US" b="1"/>
              <a:t>所示。</a:t>
            </a:r>
          </a:p>
        </p:txBody>
      </p:sp>
      <p:sp>
        <p:nvSpPr>
          <p:cNvPr id="121872" name="Text Box 16"/>
          <p:cNvSpPr txBox="1">
            <a:spLocks noChangeArrowheads="1"/>
          </p:cNvSpPr>
          <p:nvPr/>
        </p:nvSpPr>
        <p:spPr bwMode="auto">
          <a:xfrm>
            <a:off x="1198842" y="4105731"/>
            <a:ext cx="600452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a:t>
            </a:r>
            <a:r>
              <a:rPr lang="en-US" altLang="zh-CN" b="1"/>
              <a:t>2</a:t>
            </a:r>
            <a:r>
              <a:rPr lang="zh-CN" altLang="en-US" b="1"/>
              <a:t>）确定验收极限</a:t>
            </a:r>
          </a:p>
        </p:txBody>
      </p:sp>
      <p:sp>
        <p:nvSpPr>
          <p:cNvPr id="121873" name="Text Box 17"/>
          <p:cNvSpPr txBox="1">
            <a:spLocks noChangeArrowheads="1"/>
          </p:cNvSpPr>
          <p:nvPr/>
        </p:nvSpPr>
        <p:spPr bwMode="auto">
          <a:xfrm>
            <a:off x="1026842" y="4754124"/>
            <a:ext cx="422432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3.18 </a:t>
            </a:r>
            <a:r>
              <a:rPr lang="zh-CN" altLang="en-US" b="1" dirty="0"/>
              <a:t>得安全裕度为 </a:t>
            </a:r>
          </a:p>
        </p:txBody>
      </p:sp>
      <p:graphicFrame>
        <p:nvGraphicFramePr>
          <p:cNvPr id="121874" name="Object 18"/>
          <p:cNvGraphicFramePr>
            <a:graphicFrameLocks noChangeAspect="1"/>
          </p:cNvGraphicFramePr>
          <p:nvPr>
            <p:extLst>
              <p:ext uri="{D42A27DB-BD31-4B8C-83A1-F6EECF244321}">
                <p14:modId xmlns:p14="http://schemas.microsoft.com/office/powerpoint/2010/main" val="3036724621"/>
              </p:ext>
            </p:extLst>
          </p:nvPr>
        </p:nvGraphicFramePr>
        <p:xfrm>
          <a:off x="4941568" y="4687403"/>
          <a:ext cx="2067443" cy="597069"/>
        </p:xfrm>
        <a:graphic>
          <a:graphicData uri="http://schemas.openxmlformats.org/presentationml/2006/ole">
            <mc:AlternateContent xmlns:mc="http://schemas.openxmlformats.org/markup-compatibility/2006">
              <mc:Choice xmlns:v="urn:schemas-microsoft-com:vml" Requires="v">
                <p:oleObj spid="_x0000_s64619" name="公式" r:id="rId6" imgW="698197" imgH="203112" progId="Equation.3">
                  <p:embed/>
                </p:oleObj>
              </mc:Choice>
              <mc:Fallback>
                <p:oleObj name="公式" r:id="rId6" imgW="698197" imgH="203112" progId="Equation.3">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41568" y="4687403"/>
                        <a:ext cx="2067443" cy="5970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1875" name="Group 19"/>
          <p:cNvGrpSpPr>
            <a:grpSpLocks/>
          </p:cNvGrpSpPr>
          <p:nvPr/>
        </p:nvGrpSpPr>
        <p:grpSpPr bwMode="auto">
          <a:xfrm>
            <a:off x="4642287" y="5919362"/>
            <a:ext cx="8257731" cy="2969946"/>
            <a:chOff x="2553" y="3736"/>
            <a:chExt cx="4801" cy="1736"/>
          </a:xfrm>
        </p:grpSpPr>
        <p:pic>
          <p:nvPicPr>
            <p:cNvPr id="64527"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3" y="3736"/>
              <a:ext cx="4751" cy="1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28" name="Text Box 21"/>
            <p:cNvSpPr txBox="1">
              <a:spLocks noChangeArrowheads="1"/>
            </p:cNvSpPr>
            <p:nvPr/>
          </p:nvSpPr>
          <p:spPr bwMode="auto">
            <a:xfrm>
              <a:off x="2726" y="3758"/>
              <a:ext cx="105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a:t>
              </a:r>
              <a:r>
                <a:rPr lang="en-US" altLang="zh-CN" sz="1900" b="1"/>
                <a:t>3.18</a:t>
              </a:r>
            </a:p>
          </p:txBody>
        </p:sp>
        <p:sp>
          <p:nvSpPr>
            <p:cNvPr id="64529" name="Text Box 22"/>
            <p:cNvSpPr txBox="1">
              <a:spLocks noChangeArrowheads="1"/>
            </p:cNvSpPr>
            <p:nvPr/>
          </p:nvSpPr>
          <p:spPr bwMode="auto">
            <a:xfrm>
              <a:off x="6614" y="3888"/>
              <a:ext cx="74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900" b="1"/>
                <a:t>2009</a:t>
              </a:r>
              <a:r>
                <a:rPr lang="zh-CN" altLang="en-US" sz="1900" b="1"/>
                <a:t>）</a:t>
              </a:r>
            </a:p>
          </p:txBody>
        </p:sp>
      </p:grpSp>
      <p:sp>
        <p:nvSpPr>
          <p:cNvPr id="121883" name="Text Box 27"/>
          <p:cNvSpPr txBox="1">
            <a:spLocks noChangeArrowheads="1"/>
          </p:cNvSpPr>
          <p:nvPr/>
        </p:nvSpPr>
        <p:spPr bwMode="auto">
          <a:xfrm>
            <a:off x="538521" y="5355308"/>
            <a:ext cx="4162406" cy="286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t>        </a:t>
            </a:r>
            <a:r>
              <a:rPr lang="zh-CN" altLang="en-US" b="1" dirty="0"/>
              <a:t>因孔尺寸为偏态分布，并偏向其最大实体尺寸一边，按方法</a:t>
            </a:r>
            <a:r>
              <a:rPr lang="en-US" altLang="zh-CN" b="1" dirty="0"/>
              <a:t>1</a:t>
            </a:r>
            <a:r>
              <a:rPr lang="zh-CN" altLang="en-US" b="1" dirty="0"/>
              <a:t>确定验收极限，而另一边</a:t>
            </a:r>
            <a:r>
              <a:rPr lang="zh-CN" altLang="en-US" b="1" dirty="0" smtClean="0"/>
              <a:t>按</a:t>
            </a:r>
            <a:r>
              <a:rPr lang="zh-CN" altLang="en-US" b="1" dirty="0"/>
              <a:t>方式</a:t>
            </a:r>
            <a:r>
              <a:rPr lang="en-US" altLang="zh-CN" b="1" dirty="0" smtClean="0"/>
              <a:t>2</a:t>
            </a:r>
            <a:r>
              <a:rPr lang="zh-CN" altLang="en-US" b="1" dirty="0"/>
              <a:t>确定，见图 </a:t>
            </a:r>
            <a:r>
              <a:rPr lang="en-US" altLang="zh-CN" b="1" dirty="0"/>
              <a:t>3.27 </a:t>
            </a:r>
            <a:r>
              <a:rPr lang="zh-CN" altLang="en-US" b="1" dirty="0"/>
              <a:t>所示。</a:t>
            </a:r>
          </a:p>
        </p:txBody>
      </p:sp>
      <p:cxnSp>
        <p:nvCxnSpPr>
          <p:cNvPr id="3" name="直接连接符 2"/>
          <p:cNvCxnSpPr>
            <a:cxnSpLocks noChangeShapeType="1"/>
          </p:cNvCxnSpPr>
          <p:nvPr/>
        </p:nvCxnSpPr>
        <p:spPr bwMode="auto">
          <a:xfrm>
            <a:off x="5001767" y="8663482"/>
            <a:ext cx="7568011" cy="0"/>
          </a:xfrm>
          <a:prstGeom prst="line">
            <a:avLst/>
          </a:prstGeom>
          <a:noFill/>
          <a:ln w="9525"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椭圆 3"/>
          <p:cNvSpPr>
            <a:spLocks noChangeArrowheads="1"/>
          </p:cNvSpPr>
          <p:nvPr/>
        </p:nvSpPr>
        <p:spPr bwMode="auto">
          <a:xfrm>
            <a:off x="9329293" y="8232361"/>
            <a:ext cx="1362242" cy="615887"/>
          </a:xfrm>
          <a:prstGeom prst="ellipse">
            <a:avLst/>
          </a:prstGeom>
          <a:noFill/>
          <a:ln w="57150" algn="ctr">
            <a:solidFill>
              <a:srgbClr val="0070C0"/>
            </a:solidFill>
            <a:round/>
            <a:headEnd/>
            <a:tailEnd/>
          </a:ln>
          <a:extLst>
            <a:ext uri="{909E8E84-426E-40DD-AFC4-6F175D3DCCD1}">
              <a14:hiddenFill xmlns:a14="http://schemas.microsoft.com/office/drawing/2010/main">
                <a:solidFill>
                  <a:srgbClr val="FFFFFF"/>
                </a:solidFill>
              </a14:hiddenFill>
            </a:ext>
          </a:extLst>
        </p:spPr>
        <p:txBody>
          <a:bodyPr lIns="98847" tIns="49423" rIns="98847" bIns="49423"/>
          <a:lstStyle/>
          <a:p>
            <a:endParaRPr lang="zh-CN" altLang="en-US"/>
          </a:p>
        </p:txBody>
      </p:sp>
      <p:grpSp>
        <p:nvGrpSpPr>
          <p:cNvPr id="20" name="Group 15"/>
          <p:cNvGrpSpPr>
            <a:grpSpLocks/>
          </p:cNvGrpSpPr>
          <p:nvPr/>
        </p:nvGrpSpPr>
        <p:grpSpPr bwMode="auto">
          <a:xfrm>
            <a:off x="8176892" y="1836542"/>
            <a:ext cx="4373967" cy="4004978"/>
            <a:chOff x="4860" y="993"/>
            <a:chExt cx="2543" cy="2341"/>
          </a:xfrm>
        </p:grpSpPr>
        <p:pic>
          <p:nvPicPr>
            <p:cNvPr id="21" name="Picture 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60" y="993"/>
              <a:ext cx="2543" cy="2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14"/>
            <p:cNvSpPr txBox="1">
              <a:spLocks noChangeArrowheads="1"/>
            </p:cNvSpPr>
            <p:nvPr/>
          </p:nvSpPr>
          <p:spPr bwMode="auto">
            <a:xfrm>
              <a:off x="5690" y="2949"/>
              <a:ext cx="88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200" b="1"/>
                <a:t> </a:t>
              </a:r>
              <a:r>
                <a:rPr lang="zh-CN" altLang="en-US" sz="2200" b="1"/>
                <a:t>图</a:t>
              </a:r>
              <a:r>
                <a:rPr lang="en-US" altLang="zh-CN" sz="2200" b="1"/>
                <a:t>3. 27</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1865"/>
                                        </p:tgtEl>
                                        <p:attrNameLst>
                                          <p:attrName>style.visibility</p:attrName>
                                        </p:attrNameLst>
                                      </p:cBhvr>
                                      <p:to>
                                        <p:strVal val="visible"/>
                                      </p:to>
                                    </p:set>
                                    <p:animEffect transition="in" filter="wipe(left)">
                                      <p:cBhvr>
                                        <p:cTn id="7" dur="300"/>
                                        <p:tgtEl>
                                          <p:spTgt spid="1218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1864"/>
                                        </p:tgtEl>
                                        <p:attrNameLst>
                                          <p:attrName>style.visibility</p:attrName>
                                        </p:attrNameLst>
                                      </p:cBhvr>
                                      <p:to>
                                        <p:strVal val="visible"/>
                                      </p:to>
                                    </p:set>
                                    <p:animEffect transition="in" filter="wipe(left)">
                                      <p:cBhvr>
                                        <p:cTn id="12" dur="300"/>
                                        <p:tgtEl>
                                          <p:spTgt spid="1218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1866"/>
                                        </p:tgtEl>
                                        <p:attrNameLst>
                                          <p:attrName>style.visibility</p:attrName>
                                        </p:attrNameLst>
                                      </p:cBhvr>
                                      <p:to>
                                        <p:strVal val="visible"/>
                                      </p:to>
                                    </p:set>
                                    <p:animEffect transition="in" filter="wipe(left)">
                                      <p:cBhvr>
                                        <p:cTn id="17" dur="2000"/>
                                        <p:tgtEl>
                                          <p:spTgt spid="1218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1868"/>
                                        </p:tgtEl>
                                        <p:attrNameLst>
                                          <p:attrName>style.visibility</p:attrName>
                                        </p:attrNameLst>
                                      </p:cBhvr>
                                      <p:to>
                                        <p:strVal val="visible"/>
                                      </p:to>
                                    </p:set>
                                    <p:animEffect transition="in" filter="wipe(left)">
                                      <p:cBhvr>
                                        <p:cTn id="22" dur="300"/>
                                        <p:tgtEl>
                                          <p:spTgt spid="1218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1872"/>
                                        </p:tgtEl>
                                        <p:attrNameLst>
                                          <p:attrName>style.visibility</p:attrName>
                                        </p:attrNameLst>
                                      </p:cBhvr>
                                      <p:to>
                                        <p:strVal val="visible"/>
                                      </p:to>
                                    </p:set>
                                    <p:animEffect transition="in" filter="wipe(left)">
                                      <p:cBhvr>
                                        <p:cTn id="27" dur="300"/>
                                        <p:tgtEl>
                                          <p:spTgt spid="12187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1873"/>
                                        </p:tgtEl>
                                        <p:attrNameLst>
                                          <p:attrName>style.visibility</p:attrName>
                                        </p:attrNameLst>
                                      </p:cBhvr>
                                      <p:to>
                                        <p:strVal val="visible"/>
                                      </p:to>
                                    </p:set>
                                    <p:animEffect transition="in" filter="wipe(left)">
                                      <p:cBhvr>
                                        <p:cTn id="32" dur="300"/>
                                        <p:tgtEl>
                                          <p:spTgt spid="12187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nodeType="clickEffect">
                                  <p:stCondLst>
                                    <p:cond delay="0"/>
                                  </p:stCondLst>
                                  <p:childTnLst>
                                    <p:set>
                                      <p:cBhvr>
                                        <p:cTn id="36" dur="1" fill="hold">
                                          <p:stCondLst>
                                            <p:cond delay="0"/>
                                          </p:stCondLst>
                                        </p:cTn>
                                        <p:tgtEl>
                                          <p:spTgt spid="121875"/>
                                        </p:tgtEl>
                                        <p:attrNameLst>
                                          <p:attrName>style.visibility</p:attrName>
                                        </p:attrNameLst>
                                      </p:cBhvr>
                                      <p:to>
                                        <p:strVal val="visible"/>
                                      </p:to>
                                    </p:set>
                                    <p:anim calcmode="lin" valueType="num">
                                      <p:cBhvr additive="base">
                                        <p:cTn id="37" dur="2000" fill="hold"/>
                                        <p:tgtEl>
                                          <p:spTgt spid="121875"/>
                                        </p:tgtEl>
                                        <p:attrNameLst>
                                          <p:attrName>ppt_x</p:attrName>
                                        </p:attrNameLst>
                                      </p:cBhvr>
                                      <p:tavLst>
                                        <p:tav tm="0">
                                          <p:val>
                                            <p:strVal val="1+#ppt_w/2"/>
                                          </p:val>
                                        </p:tav>
                                        <p:tav tm="100000">
                                          <p:val>
                                            <p:strVal val="#ppt_x"/>
                                          </p:val>
                                        </p:tav>
                                      </p:tavLst>
                                    </p:anim>
                                    <p:anim calcmode="lin" valueType="num">
                                      <p:cBhvr additive="base">
                                        <p:cTn id="38" dur="2000" fill="hold"/>
                                        <p:tgtEl>
                                          <p:spTgt spid="12187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1000" fill="hold"/>
                                        <p:tgtEl>
                                          <p:spTgt spid="4"/>
                                        </p:tgtEl>
                                        <p:attrNameLst>
                                          <p:attrName>ppt_w</p:attrName>
                                        </p:attrNameLst>
                                      </p:cBhvr>
                                      <p:tavLst>
                                        <p:tav tm="0">
                                          <p:val>
                                            <p:fltVal val="0"/>
                                          </p:val>
                                        </p:tav>
                                        <p:tav tm="100000">
                                          <p:val>
                                            <p:strVal val="#ppt_w"/>
                                          </p:val>
                                        </p:tav>
                                      </p:tavLst>
                                    </p:anim>
                                    <p:anim calcmode="lin" valueType="num">
                                      <p:cBhvr>
                                        <p:cTn id="49" dur="1000" fill="hold"/>
                                        <p:tgtEl>
                                          <p:spTgt spid="4"/>
                                        </p:tgtEl>
                                        <p:attrNameLst>
                                          <p:attrName>ppt_h</p:attrName>
                                        </p:attrNameLst>
                                      </p:cBhvr>
                                      <p:tavLst>
                                        <p:tav tm="0">
                                          <p:val>
                                            <p:fltVal val="0"/>
                                          </p:val>
                                        </p:tav>
                                        <p:tav tm="100000">
                                          <p:val>
                                            <p:strVal val="#ppt_h"/>
                                          </p:val>
                                        </p:tav>
                                      </p:tavLst>
                                    </p:anim>
                                    <p:anim calcmode="lin" valueType="num">
                                      <p:cBhvr>
                                        <p:cTn id="50" dur="1000" fill="hold"/>
                                        <p:tgtEl>
                                          <p:spTgt spid="4"/>
                                        </p:tgtEl>
                                        <p:attrNameLst>
                                          <p:attrName>style.rotation</p:attrName>
                                        </p:attrNameLst>
                                      </p:cBhvr>
                                      <p:tavLst>
                                        <p:tav tm="0">
                                          <p:val>
                                            <p:fltVal val="90"/>
                                          </p:val>
                                        </p:tav>
                                        <p:tav tm="100000">
                                          <p:val>
                                            <p:fltVal val="0"/>
                                          </p:val>
                                        </p:tav>
                                      </p:tavLst>
                                    </p:anim>
                                    <p:animEffect transition="in" filter="fade">
                                      <p:cBhvr>
                                        <p:cTn id="51" dur="1000"/>
                                        <p:tgtEl>
                                          <p:spTgt spid="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121874"/>
                                        </p:tgtEl>
                                        <p:attrNameLst>
                                          <p:attrName>style.visibility</p:attrName>
                                        </p:attrNameLst>
                                      </p:cBhvr>
                                      <p:to>
                                        <p:strVal val="visible"/>
                                      </p:to>
                                    </p:set>
                                    <p:animEffect transition="in" filter="wipe(left)">
                                      <p:cBhvr>
                                        <p:cTn id="56" dur="500"/>
                                        <p:tgtEl>
                                          <p:spTgt spid="121874"/>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21883"/>
                                        </p:tgtEl>
                                        <p:attrNameLst>
                                          <p:attrName>style.visibility</p:attrName>
                                        </p:attrNameLst>
                                      </p:cBhvr>
                                      <p:to>
                                        <p:strVal val="visible"/>
                                      </p:to>
                                    </p:set>
                                    <p:animEffect transition="in" filter="wipe(left)">
                                      <p:cBhvr>
                                        <p:cTn id="61" dur="2000"/>
                                        <p:tgtEl>
                                          <p:spTgt spid="121883"/>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2000" fill="hold"/>
                                        <p:tgtEl>
                                          <p:spTgt spid="20"/>
                                        </p:tgtEl>
                                        <p:attrNameLst>
                                          <p:attrName>ppt_x</p:attrName>
                                        </p:attrNameLst>
                                      </p:cBhvr>
                                      <p:tavLst>
                                        <p:tav tm="0">
                                          <p:val>
                                            <p:strVal val="1+#ppt_w/2"/>
                                          </p:val>
                                        </p:tav>
                                        <p:tav tm="100000">
                                          <p:val>
                                            <p:strVal val="#ppt_x"/>
                                          </p:val>
                                        </p:tav>
                                      </p:tavLst>
                                    </p:anim>
                                    <p:anim calcmode="lin" valueType="num">
                                      <p:cBhvr additive="base">
                                        <p:cTn id="67" dur="2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4" grpId="0" autoUpdateAnimBg="0"/>
      <p:bldP spid="121865" grpId="0" autoUpdateAnimBg="0"/>
      <p:bldP spid="121868" grpId="0" autoUpdateAnimBg="0"/>
      <p:bldP spid="121872" grpId="0" autoUpdateAnimBg="0"/>
      <p:bldP spid="121873" grpId="0" autoUpdateAnimBg="0"/>
      <p:bldP spid="121883" grpId="0"/>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870A026-BA4E-4902-9D8D-F3A7547D53F2}" type="slidenum">
              <a:rPr lang="en-US" altLang="zh-CN" sz="2800">
                <a:solidFill>
                  <a:srgbClr val="0000FF"/>
                </a:solidFill>
              </a:rPr>
              <a:pPr eaLnBrk="1" hangingPunct="1"/>
              <a:t>65</a:t>
            </a:fld>
            <a:endParaRPr lang="en-US" altLang="zh-CN" sz="2800">
              <a:solidFill>
                <a:srgbClr val="0000FF"/>
              </a:solidFill>
            </a:endParaRPr>
          </a:p>
        </p:txBody>
      </p:sp>
      <p:grpSp>
        <p:nvGrpSpPr>
          <p:cNvPr id="122894" name="Group 14"/>
          <p:cNvGrpSpPr>
            <a:grpSpLocks/>
          </p:cNvGrpSpPr>
          <p:nvPr/>
        </p:nvGrpSpPr>
        <p:grpSpPr bwMode="auto">
          <a:xfrm>
            <a:off x="8067671" y="2462649"/>
            <a:ext cx="4373967" cy="4004978"/>
            <a:chOff x="4860" y="993"/>
            <a:chExt cx="2543" cy="2341"/>
          </a:xfrm>
        </p:grpSpPr>
        <p:pic>
          <p:nvPicPr>
            <p:cNvPr id="65544"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 y="993"/>
              <a:ext cx="2543" cy="2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45" name="Text Box 16"/>
            <p:cNvSpPr txBox="1">
              <a:spLocks noChangeArrowheads="1"/>
            </p:cNvSpPr>
            <p:nvPr/>
          </p:nvSpPr>
          <p:spPr bwMode="auto">
            <a:xfrm>
              <a:off x="5690" y="2949"/>
              <a:ext cx="88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200" b="1"/>
                <a:t> </a:t>
              </a:r>
              <a:r>
                <a:rPr lang="zh-CN" altLang="en-US" sz="2200" b="1"/>
                <a:t>图</a:t>
              </a:r>
              <a:r>
                <a:rPr lang="en-US" altLang="zh-CN" sz="2200" b="1"/>
                <a:t>3. 27</a:t>
              </a:r>
            </a:p>
          </p:txBody>
        </p:sp>
      </p:grpSp>
      <p:graphicFrame>
        <p:nvGraphicFramePr>
          <p:cNvPr id="122897" name="Object 17"/>
          <p:cNvGraphicFramePr>
            <a:graphicFrameLocks noGrp="1" noChangeAspect="1"/>
          </p:cNvGraphicFramePr>
          <p:nvPr>
            <p:ph/>
            <p:extLst>
              <p:ext uri="{D42A27DB-BD31-4B8C-83A1-F6EECF244321}">
                <p14:modId xmlns:p14="http://schemas.microsoft.com/office/powerpoint/2010/main" val="2315875809"/>
              </p:ext>
            </p:extLst>
          </p:nvPr>
        </p:nvGraphicFramePr>
        <p:xfrm>
          <a:off x="1018241" y="968267"/>
          <a:ext cx="8641292" cy="1445624"/>
        </p:xfrm>
        <a:graphic>
          <a:graphicData uri="http://schemas.openxmlformats.org/presentationml/2006/ole">
            <mc:AlternateContent xmlns:mc="http://schemas.openxmlformats.org/markup-compatibility/2006">
              <mc:Choice xmlns:v="urn:schemas-microsoft-com:vml" Requires="v">
                <p:oleObj spid="_x0000_s65637" name="公式" r:id="rId4" imgW="2717800" imgH="457200" progId="Equation.3">
                  <p:embed/>
                </p:oleObj>
              </mc:Choice>
              <mc:Fallback>
                <p:oleObj name="公式" r:id="rId4" imgW="2717800" imgH="457200"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8241" y="968267"/>
                        <a:ext cx="8641292" cy="1445624"/>
                      </a:xfrm>
                      <a:prstGeom prst="rect">
                        <a:avLst/>
                      </a:prstGeom>
                      <a:noFill/>
                      <a:ln>
                        <a:noFill/>
                      </a:ln>
                      <a:effectLst/>
                      <a:extLst/>
                    </p:spPr>
                  </p:pic>
                </p:oleObj>
              </mc:Fallback>
            </mc:AlternateContent>
          </a:graphicData>
        </a:graphic>
      </p:graphicFrame>
      <p:graphicFrame>
        <p:nvGraphicFramePr>
          <p:cNvPr id="122899" name="Object 19"/>
          <p:cNvGraphicFramePr>
            <a:graphicFrameLocks noChangeAspect="1"/>
          </p:cNvGraphicFramePr>
          <p:nvPr>
            <p:extLst>
              <p:ext uri="{D42A27DB-BD31-4B8C-83A1-F6EECF244321}">
                <p14:modId xmlns:p14="http://schemas.microsoft.com/office/powerpoint/2010/main" val="3966346452"/>
              </p:ext>
            </p:extLst>
          </p:nvPr>
        </p:nvGraphicFramePr>
        <p:xfrm>
          <a:off x="961482" y="2742433"/>
          <a:ext cx="6582449" cy="2128233"/>
        </p:xfrm>
        <a:graphic>
          <a:graphicData uri="http://schemas.openxmlformats.org/presentationml/2006/ole">
            <mc:AlternateContent xmlns:mc="http://schemas.openxmlformats.org/markup-compatibility/2006">
              <mc:Choice xmlns:v="urn:schemas-microsoft-com:vml" Requires="v">
                <p:oleObj spid="_x0000_s65638" name="公式" r:id="rId6" imgW="2070100" imgH="673100" progId="Equation.3">
                  <p:embed/>
                </p:oleObj>
              </mc:Choice>
              <mc:Fallback>
                <p:oleObj name="公式" r:id="rId6" imgW="2070100" imgH="673100"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1482" y="2742433"/>
                        <a:ext cx="6582449" cy="2128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 name="Group 7"/>
          <p:cNvGrpSpPr>
            <a:grpSpLocks/>
          </p:cNvGrpSpPr>
          <p:nvPr/>
        </p:nvGrpSpPr>
        <p:grpSpPr bwMode="auto">
          <a:xfrm>
            <a:off x="472924" y="5160562"/>
            <a:ext cx="8257731" cy="2969946"/>
            <a:chOff x="2553" y="3736"/>
            <a:chExt cx="4801" cy="1736"/>
          </a:xfrm>
        </p:grpSpPr>
        <p:pic>
          <p:nvPicPr>
            <p:cNvPr id="1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3" y="3736"/>
              <a:ext cx="4751" cy="1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9"/>
            <p:cNvSpPr txBox="1">
              <a:spLocks noChangeArrowheads="1"/>
            </p:cNvSpPr>
            <p:nvPr/>
          </p:nvSpPr>
          <p:spPr bwMode="auto">
            <a:xfrm>
              <a:off x="2726" y="3758"/>
              <a:ext cx="105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a:t>
              </a:r>
              <a:r>
                <a:rPr lang="en-US" altLang="zh-CN" sz="1900" b="1"/>
                <a:t>3.18</a:t>
              </a:r>
            </a:p>
          </p:txBody>
        </p:sp>
        <p:sp>
          <p:nvSpPr>
            <p:cNvPr id="18" name="Text Box 10"/>
            <p:cNvSpPr txBox="1">
              <a:spLocks noChangeArrowheads="1"/>
            </p:cNvSpPr>
            <p:nvPr/>
          </p:nvSpPr>
          <p:spPr bwMode="auto">
            <a:xfrm>
              <a:off x="6614" y="3888"/>
              <a:ext cx="74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900" b="1"/>
                <a:t>2009</a:t>
              </a:r>
              <a:r>
                <a:rPr lang="zh-CN" altLang="en-US" sz="1900" b="1"/>
                <a:t>）</a:t>
              </a:r>
            </a:p>
          </p:txBody>
        </p:sp>
      </p:grpSp>
      <p:grpSp>
        <p:nvGrpSpPr>
          <p:cNvPr id="19" name="Group 11"/>
          <p:cNvGrpSpPr>
            <a:grpSpLocks/>
          </p:cNvGrpSpPr>
          <p:nvPr/>
        </p:nvGrpSpPr>
        <p:grpSpPr bwMode="auto">
          <a:xfrm>
            <a:off x="663843" y="7617268"/>
            <a:ext cx="6047528" cy="287414"/>
            <a:chOff x="2870" y="4920"/>
            <a:chExt cx="3516" cy="168"/>
          </a:xfrm>
        </p:grpSpPr>
        <p:sp>
          <p:nvSpPr>
            <p:cNvPr id="20" name="Line 12"/>
            <p:cNvSpPr>
              <a:spLocks noChangeShapeType="1"/>
            </p:cNvSpPr>
            <p:nvPr/>
          </p:nvSpPr>
          <p:spPr bwMode="auto">
            <a:xfrm>
              <a:off x="2870" y="5088"/>
              <a:ext cx="348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Rectangle 13"/>
            <p:cNvSpPr>
              <a:spLocks noChangeArrowheads="1"/>
            </p:cNvSpPr>
            <p:nvPr/>
          </p:nvSpPr>
          <p:spPr bwMode="auto">
            <a:xfrm>
              <a:off x="5462" y="4920"/>
              <a:ext cx="924" cy="16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22894"/>
                                        </p:tgtEl>
                                        <p:attrNameLst>
                                          <p:attrName>style.visibility</p:attrName>
                                        </p:attrNameLst>
                                      </p:cBhvr>
                                      <p:to>
                                        <p:strVal val="visible"/>
                                      </p:to>
                                    </p:set>
                                    <p:anim calcmode="lin" valueType="num">
                                      <p:cBhvr additive="base">
                                        <p:cTn id="7" dur="2000" fill="hold"/>
                                        <p:tgtEl>
                                          <p:spTgt spid="122894"/>
                                        </p:tgtEl>
                                        <p:attrNameLst>
                                          <p:attrName>ppt_x</p:attrName>
                                        </p:attrNameLst>
                                      </p:cBhvr>
                                      <p:tavLst>
                                        <p:tav tm="0">
                                          <p:val>
                                            <p:strVal val="1+#ppt_w/2"/>
                                          </p:val>
                                        </p:tav>
                                        <p:tav tm="100000">
                                          <p:val>
                                            <p:strVal val="#ppt_x"/>
                                          </p:val>
                                        </p:tav>
                                      </p:tavLst>
                                    </p:anim>
                                    <p:anim calcmode="lin" valueType="num">
                                      <p:cBhvr additive="base">
                                        <p:cTn id="8" dur="2000" fill="hold"/>
                                        <p:tgtEl>
                                          <p:spTgt spid="1228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22897"/>
                                        </p:tgtEl>
                                        <p:attrNameLst>
                                          <p:attrName>style.visibility</p:attrName>
                                        </p:attrNameLst>
                                      </p:cBhvr>
                                      <p:to>
                                        <p:strVal val="visible"/>
                                      </p:to>
                                    </p:set>
                                    <p:animEffect transition="in" filter="wipe(left)">
                                      <p:cBhvr>
                                        <p:cTn id="13" dur="2000"/>
                                        <p:tgtEl>
                                          <p:spTgt spid="12289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22899"/>
                                        </p:tgtEl>
                                        <p:attrNameLst>
                                          <p:attrName>style.visibility</p:attrName>
                                        </p:attrNameLst>
                                      </p:cBhvr>
                                      <p:to>
                                        <p:strVal val="visible"/>
                                      </p:to>
                                    </p:set>
                                    <p:animEffect transition="in" filter="wipe(left)">
                                      <p:cBhvr>
                                        <p:cTn id="18" dur="2000"/>
                                        <p:tgtEl>
                                          <p:spTgt spid="12289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2000" fill="hold"/>
                                        <p:tgtEl>
                                          <p:spTgt spid="15"/>
                                        </p:tgtEl>
                                        <p:attrNameLst>
                                          <p:attrName>ppt_x</p:attrName>
                                        </p:attrNameLst>
                                      </p:cBhvr>
                                      <p:tavLst>
                                        <p:tav tm="0">
                                          <p:val>
                                            <p:strVal val="1+#ppt_w/2"/>
                                          </p:val>
                                        </p:tav>
                                        <p:tav tm="100000">
                                          <p:val>
                                            <p:strVal val="#ppt_x"/>
                                          </p:val>
                                        </p:tav>
                                      </p:tavLst>
                                    </p:anim>
                                    <p:anim calcmode="lin" valueType="num">
                                      <p:cBhvr additive="base">
                                        <p:cTn id="24" dur="2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C74B5A3-880C-4C12-ABE1-BAD44010EFDD}" type="slidenum">
              <a:rPr lang="en-US" altLang="zh-CN" sz="2800">
                <a:solidFill>
                  <a:srgbClr val="0000FF"/>
                </a:solidFill>
              </a:rPr>
              <a:pPr eaLnBrk="1" hangingPunct="1"/>
              <a:t>66</a:t>
            </a:fld>
            <a:endParaRPr lang="en-US" altLang="zh-CN" sz="2800">
              <a:solidFill>
                <a:srgbClr val="0000FF"/>
              </a:solidFill>
            </a:endParaRPr>
          </a:p>
        </p:txBody>
      </p:sp>
      <p:grpSp>
        <p:nvGrpSpPr>
          <p:cNvPr id="125959" name="Group 7"/>
          <p:cNvGrpSpPr>
            <a:grpSpLocks/>
          </p:cNvGrpSpPr>
          <p:nvPr/>
        </p:nvGrpSpPr>
        <p:grpSpPr bwMode="auto">
          <a:xfrm>
            <a:off x="2038204" y="5156347"/>
            <a:ext cx="10330334" cy="3953655"/>
            <a:chOff x="1185" y="2846"/>
            <a:chExt cx="6006" cy="2311"/>
          </a:xfrm>
        </p:grpSpPr>
        <p:pic>
          <p:nvPicPr>
            <p:cNvPr id="665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5" y="2907"/>
              <a:ext cx="6006" cy="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77" name="Oval 5"/>
            <p:cNvSpPr>
              <a:spLocks noChangeArrowheads="1"/>
            </p:cNvSpPr>
            <p:nvPr/>
          </p:nvSpPr>
          <p:spPr bwMode="auto">
            <a:xfrm>
              <a:off x="6168" y="4632"/>
              <a:ext cx="840" cy="40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78" name="Text Box 6"/>
            <p:cNvSpPr txBox="1">
              <a:spLocks noChangeArrowheads="1"/>
            </p:cNvSpPr>
            <p:nvPr/>
          </p:nvSpPr>
          <p:spPr bwMode="auto">
            <a:xfrm>
              <a:off x="2606" y="2846"/>
              <a:ext cx="1184"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 </a:t>
              </a:r>
              <a:r>
                <a:rPr lang="en-US" altLang="zh-CN" sz="1900" b="1"/>
                <a:t>3.20</a:t>
              </a:r>
            </a:p>
          </p:txBody>
        </p:sp>
      </p:grpSp>
      <p:grpSp>
        <p:nvGrpSpPr>
          <p:cNvPr id="125960" name="Group 8"/>
          <p:cNvGrpSpPr>
            <a:grpSpLocks/>
          </p:cNvGrpSpPr>
          <p:nvPr/>
        </p:nvGrpSpPr>
        <p:grpSpPr bwMode="auto">
          <a:xfrm>
            <a:off x="2248044" y="2265097"/>
            <a:ext cx="8257731" cy="2969946"/>
            <a:chOff x="2553" y="3736"/>
            <a:chExt cx="4801" cy="1736"/>
          </a:xfrm>
        </p:grpSpPr>
        <p:pic>
          <p:nvPicPr>
            <p:cNvPr id="6657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3" y="3736"/>
              <a:ext cx="4751" cy="1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74" name="Text Box 10"/>
            <p:cNvSpPr txBox="1">
              <a:spLocks noChangeArrowheads="1"/>
            </p:cNvSpPr>
            <p:nvPr/>
          </p:nvSpPr>
          <p:spPr bwMode="auto">
            <a:xfrm>
              <a:off x="2726" y="3758"/>
              <a:ext cx="105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a:t>
              </a:r>
              <a:r>
                <a:rPr lang="en-US" altLang="zh-CN" sz="1900" b="1"/>
                <a:t>3.18</a:t>
              </a:r>
            </a:p>
          </p:txBody>
        </p:sp>
        <p:sp>
          <p:nvSpPr>
            <p:cNvPr id="66575" name="Text Box 11"/>
            <p:cNvSpPr txBox="1">
              <a:spLocks noChangeArrowheads="1"/>
            </p:cNvSpPr>
            <p:nvPr/>
          </p:nvSpPr>
          <p:spPr bwMode="auto">
            <a:xfrm>
              <a:off x="6614" y="3888"/>
              <a:ext cx="74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900" b="1"/>
                <a:t>2009</a:t>
              </a:r>
              <a:r>
                <a:rPr lang="zh-CN" altLang="en-US" sz="1900" b="1"/>
                <a:t>）</a:t>
              </a:r>
            </a:p>
          </p:txBody>
        </p:sp>
      </p:grpSp>
      <p:grpSp>
        <p:nvGrpSpPr>
          <p:cNvPr id="125964" name="Group 12"/>
          <p:cNvGrpSpPr>
            <a:grpSpLocks/>
          </p:cNvGrpSpPr>
          <p:nvPr/>
        </p:nvGrpSpPr>
        <p:grpSpPr bwMode="auto">
          <a:xfrm>
            <a:off x="2438964" y="4680744"/>
            <a:ext cx="6047528" cy="287414"/>
            <a:chOff x="2870" y="4920"/>
            <a:chExt cx="3516" cy="168"/>
          </a:xfrm>
        </p:grpSpPr>
        <p:sp>
          <p:nvSpPr>
            <p:cNvPr id="66571" name="Line 13"/>
            <p:cNvSpPr>
              <a:spLocks noChangeShapeType="1"/>
            </p:cNvSpPr>
            <p:nvPr/>
          </p:nvSpPr>
          <p:spPr bwMode="auto">
            <a:xfrm>
              <a:off x="2870" y="5088"/>
              <a:ext cx="3480"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72" name="Rectangle 14"/>
            <p:cNvSpPr>
              <a:spLocks noChangeArrowheads="1"/>
            </p:cNvSpPr>
            <p:nvPr/>
          </p:nvSpPr>
          <p:spPr bwMode="auto">
            <a:xfrm>
              <a:off x="5462" y="4920"/>
              <a:ext cx="924" cy="16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5967" name="Text Box 15"/>
          <p:cNvSpPr txBox="1">
            <a:spLocks noChangeArrowheads="1"/>
          </p:cNvSpPr>
          <p:nvPr/>
        </p:nvSpPr>
        <p:spPr bwMode="auto">
          <a:xfrm>
            <a:off x="1097362" y="443236"/>
            <a:ext cx="8703212"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3</a:t>
            </a:r>
            <a:r>
              <a:rPr lang="zh-CN" altLang="en-US" b="1" dirty="0"/>
              <a:t>）由表</a:t>
            </a:r>
            <a:r>
              <a:rPr lang="en-US" altLang="zh-CN" b="1" dirty="0"/>
              <a:t>3.18</a:t>
            </a:r>
            <a:r>
              <a:rPr lang="zh-CN" altLang="en-US" b="1" dirty="0"/>
              <a:t>中按</a:t>
            </a:r>
            <a:r>
              <a:rPr lang="en-US" altLang="zh-CN" b="1" dirty="0">
                <a:latin typeface="宋体" pitchFamily="2" charset="-122"/>
              </a:rPr>
              <a:t>Ⅱ</a:t>
            </a:r>
            <a:r>
              <a:rPr lang="zh-CN" altLang="en-US" b="1" dirty="0">
                <a:latin typeface="宋体" pitchFamily="2" charset="-122"/>
              </a:rPr>
              <a:t>挡查得测量不确定度允许值为 </a:t>
            </a:r>
          </a:p>
        </p:txBody>
      </p:sp>
      <p:graphicFrame>
        <p:nvGraphicFramePr>
          <p:cNvPr id="125968" name="Object 16"/>
          <p:cNvGraphicFramePr>
            <a:graphicFrameLocks noGrp="1" noChangeAspect="1"/>
          </p:cNvGraphicFramePr>
          <p:nvPr>
            <p:ph/>
            <p:extLst>
              <p:ext uri="{D42A27DB-BD31-4B8C-83A1-F6EECF244321}">
                <p14:modId xmlns:p14="http://schemas.microsoft.com/office/powerpoint/2010/main" val="3819708775"/>
              </p:ext>
            </p:extLst>
          </p:nvPr>
        </p:nvGraphicFramePr>
        <p:xfrm>
          <a:off x="9528813" y="337167"/>
          <a:ext cx="2098403" cy="696295"/>
        </p:xfrm>
        <a:graphic>
          <a:graphicData uri="http://schemas.openxmlformats.org/presentationml/2006/ole">
            <mc:AlternateContent xmlns:mc="http://schemas.openxmlformats.org/markup-compatibility/2006">
              <mc:Choice xmlns:v="urn:schemas-microsoft-com:vml" Requires="v">
                <p:oleObj spid="_x0000_s66705" name="公式" r:id="rId5" imgW="647419" imgH="215806" progId="Equation.3">
                  <p:embed/>
                </p:oleObj>
              </mc:Choice>
              <mc:Fallback>
                <p:oleObj name="公式" r:id="rId5" imgW="647419" imgH="215806"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8813" y="337167"/>
                        <a:ext cx="2098403" cy="696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5970" name="Text Box 18"/>
          <p:cNvSpPr txBox="1">
            <a:spLocks noChangeArrowheads="1"/>
          </p:cNvSpPr>
          <p:nvPr/>
        </p:nvSpPr>
        <p:spPr bwMode="auto">
          <a:xfrm>
            <a:off x="1324402" y="987362"/>
            <a:ext cx="10416334"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3.20 </a:t>
            </a:r>
            <a:r>
              <a:rPr lang="zh-CN" altLang="en-US" b="1" dirty="0"/>
              <a:t>中</a:t>
            </a:r>
            <a:r>
              <a:rPr lang="zh-CN" altLang="en-US" b="1" dirty="0">
                <a:latin typeface="宋体" pitchFamily="2" charset="-122"/>
              </a:rPr>
              <a:t>分度值为 </a:t>
            </a:r>
            <a:r>
              <a:rPr lang="en-US" altLang="zh-CN" b="1" i="1" dirty="0"/>
              <a:t>i </a:t>
            </a:r>
            <a:r>
              <a:rPr lang="en-US" altLang="zh-CN" b="1" dirty="0">
                <a:latin typeface="宋体" pitchFamily="2" charset="-122"/>
              </a:rPr>
              <a:t>=0.005</a:t>
            </a:r>
            <a:r>
              <a:rPr lang="zh-CN" altLang="en-US" b="1" dirty="0">
                <a:latin typeface="宋体" pitchFamily="2" charset="-122"/>
              </a:rPr>
              <a:t>的比较仪为</a:t>
            </a:r>
          </a:p>
        </p:txBody>
      </p:sp>
      <p:graphicFrame>
        <p:nvGraphicFramePr>
          <p:cNvPr id="125971" name="Object 19"/>
          <p:cNvGraphicFramePr>
            <a:graphicFrameLocks noChangeAspect="1"/>
          </p:cNvGraphicFramePr>
          <p:nvPr>
            <p:extLst>
              <p:ext uri="{D42A27DB-BD31-4B8C-83A1-F6EECF244321}">
                <p14:modId xmlns:p14="http://schemas.microsoft.com/office/powerpoint/2010/main" val="312581292"/>
              </p:ext>
            </p:extLst>
          </p:nvPr>
        </p:nvGraphicFramePr>
        <p:xfrm>
          <a:off x="8247412" y="819704"/>
          <a:ext cx="2413163" cy="745908"/>
        </p:xfrm>
        <a:graphic>
          <a:graphicData uri="http://schemas.openxmlformats.org/presentationml/2006/ole">
            <mc:AlternateContent xmlns:mc="http://schemas.openxmlformats.org/markup-compatibility/2006">
              <mc:Choice xmlns:v="urn:schemas-microsoft-com:vml" Requires="v">
                <p:oleObj spid="_x0000_s66706" name="公式" r:id="rId7" imgW="736600" imgH="228600" progId="Equation.3">
                  <p:embed/>
                </p:oleObj>
              </mc:Choice>
              <mc:Fallback>
                <p:oleObj name="公式" r:id="rId7" imgW="736600" imgH="228600" progId="Equation.3">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7412" y="819704"/>
                        <a:ext cx="2413163" cy="745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5972" name="Object 20"/>
          <p:cNvGraphicFramePr>
            <a:graphicFrameLocks noChangeAspect="1"/>
          </p:cNvGraphicFramePr>
          <p:nvPr>
            <p:extLst>
              <p:ext uri="{D42A27DB-BD31-4B8C-83A1-F6EECF244321}">
                <p14:modId xmlns:p14="http://schemas.microsoft.com/office/powerpoint/2010/main" val="3677910576"/>
              </p:ext>
            </p:extLst>
          </p:nvPr>
        </p:nvGraphicFramePr>
        <p:xfrm>
          <a:off x="1358803" y="1519189"/>
          <a:ext cx="10990815" cy="709982"/>
        </p:xfrm>
        <a:graphic>
          <a:graphicData uri="http://schemas.openxmlformats.org/presentationml/2006/ole">
            <mc:AlternateContent xmlns:mc="http://schemas.openxmlformats.org/markup-compatibility/2006">
              <mc:Choice xmlns:v="urn:schemas-microsoft-com:vml" Requires="v">
                <p:oleObj spid="_x0000_s66707" name="公式" r:id="rId9" imgW="3517900" imgH="228600" progId="Equation.3">
                  <p:embed/>
                </p:oleObj>
              </mc:Choice>
              <mc:Fallback>
                <p:oleObj name="公式" r:id="rId9" imgW="3517900" imgH="228600"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8803" y="1519189"/>
                        <a:ext cx="10990815" cy="70998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5967"/>
                                        </p:tgtEl>
                                        <p:attrNameLst>
                                          <p:attrName>style.visibility</p:attrName>
                                        </p:attrNameLst>
                                      </p:cBhvr>
                                      <p:to>
                                        <p:strVal val="visible"/>
                                      </p:to>
                                    </p:set>
                                    <p:animEffect transition="in" filter="wipe(left)">
                                      <p:cBhvr>
                                        <p:cTn id="7" dur="2000"/>
                                        <p:tgtEl>
                                          <p:spTgt spid="1259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5960"/>
                                        </p:tgtEl>
                                        <p:attrNameLst>
                                          <p:attrName>style.visibility</p:attrName>
                                        </p:attrNameLst>
                                      </p:cBhvr>
                                      <p:to>
                                        <p:strVal val="visible"/>
                                      </p:to>
                                    </p:set>
                                    <p:anim calcmode="lin" valueType="num">
                                      <p:cBhvr additive="base">
                                        <p:cTn id="12" dur="2000" fill="hold"/>
                                        <p:tgtEl>
                                          <p:spTgt spid="125960"/>
                                        </p:tgtEl>
                                        <p:attrNameLst>
                                          <p:attrName>ppt_x</p:attrName>
                                        </p:attrNameLst>
                                      </p:cBhvr>
                                      <p:tavLst>
                                        <p:tav tm="0">
                                          <p:val>
                                            <p:strVal val="1+#ppt_w/2"/>
                                          </p:val>
                                        </p:tav>
                                        <p:tav tm="100000">
                                          <p:val>
                                            <p:strVal val="#ppt_x"/>
                                          </p:val>
                                        </p:tav>
                                      </p:tavLst>
                                    </p:anim>
                                    <p:anim calcmode="lin" valueType="num">
                                      <p:cBhvr additive="base">
                                        <p:cTn id="13" dur="2000" fill="hold"/>
                                        <p:tgtEl>
                                          <p:spTgt spid="12596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25964"/>
                                        </p:tgtEl>
                                        <p:attrNameLst>
                                          <p:attrName>style.visibility</p:attrName>
                                        </p:attrNameLst>
                                      </p:cBhvr>
                                      <p:to>
                                        <p:strVal val="visible"/>
                                      </p:to>
                                    </p:set>
                                    <p:animEffect transition="in" filter="wipe(left)">
                                      <p:cBhvr>
                                        <p:cTn id="18" dur="2000"/>
                                        <p:tgtEl>
                                          <p:spTgt spid="12596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25968"/>
                                        </p:tgtEl>
                                        <p:attrNameLst>
                                          <p:attrName>style.visibility</p:attrName>
                                        </p:attrNameLst>
                                      </p:cBhvr>
                                      <p:to>
                                        <p:strVal val="visible"/>
                                      </p:to>
                                    </p:set>
                                    <p:animEffect transition="in" filter="blinds(horizontal)">
                                      <p:cBhvr>
                                        <p:cTn id="23" dur="2000"/>
                                        <p:tgtEl>
                                          <p:spTgt spid="12596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5970"/>
                                        </p:tgtEl>
                                        <p:attrNameLst>
                                          <p:attrName>style.visibility</p:attrName>
                                        </p:attrNameLst>
                                      </p:cBhvr>
                                      <p:to>
                                        <p:strVal val="visible"/>
                                      </p:to>
                                    </p:set>
                                    <p:animEffect transition="in" filter="wipe(left)">
                                      <p:cBhvr>
                                        <p:cTn id="28" dur="2000"/>
                                        <p:tgtEl>
                                          <p:spTgt spid="12597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25959"/>
                                        </p:tgtEl>
                                        <p:attrNameLst>
                                          <p:attrName>style.visibility</p:attrName>
                                        </p:attrNameLst>
                                      </p:cBhvr>
                                      <p:to>
                                        <p:strVal val="visible"/>
                                      </p:to>
                                    </p:set>
                                    <p:anim calcmode="lin" valueType="num">
                                      <p:cBhvr additive="base">
                                        <p:cTn id="33" dur="2000" fill="hold"/>
                                        <p:tgtEl>
                                          <p:spTgt spid="125959"/>
                                        </p:tgtEl>
                                        <p:attrNameLst>
                                          <p:attrName>ppt_x</p:attrName>
                                        </p:attrNameLst>
                                      </p:cBhvr>
                                      <p:tavLst>
                                        <p:tav tm="0">
                                          <p:val>
                                            <p:strVal val="#ppt_x"/>
                                          </p:val>
                                        </p:tav>
                                        <p:tav tm="100000">
                                          <p:val>
                                            <p:strVal val="#ppt_x"/>
                                          </p:val>
                                        </p:tav>
                                      </p:tavLst>
                                    </p:anim>
                                    <p:anim calcmode="lin" valueType="num">
                                      <p:cBhvr additive="base">
                                        <p:cTn id="34" dur="2000" fill="hold"/>
                                        <p:tgtEl>
                                          <p:spTgt spid="125959"/>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25971"/>
                                        </p:tgtEl>
                                        <p:attrNameLst>
                                          <p:attrName>style.visibility</p:attrName>
                                        </p:attrNameLst>
                                      </p:cBhvr>
                                      <p:to>
                                        <p:strVal val="visible"/>
                                      </p:to>
                                    </p:set>
                                    <p:animEffect transition="in" filter="blinds(horizontal)">
                                      <p:cBhvr>
                                        <p:cTn id="39" dur="2000"/>
                                        <p:tgtEl>
                                          <p:spTgt spid="12597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125972"/>
                                        </p:tgtEl>
                                        <p:attrNameLst>
                                          <p:attrName>style.visibility</p:attrName>
                                        </p:attrNameLst>
                                      </p:cBhvr>
                                      <p:to>
                                        <p:strVal val="visible"/>
                                      </p:to>
                                    </p:set>
                                    <p:animEffect transition="in" filter="wipe(left)">
                                      <p:cBhvr>
                                        <p:cTn id="44" dur="2000"/>
                                        <p:tgtEl>
                                          <p:spTgt spid="125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7" grpId="0"/>
      <p:bldP spid="12597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36AE02F-DA9A-45EE-97E5-AFC94A573E45}" type="slidenum">
              <a:rPr lang="en-US" altLang="zh-CN" sz="2800">
                <a:solidFill>
                  <a:srgbClr val="0000FF"/>
                </a:solidFill>
              </a:rPr>
              <a:pPr eaLnBrk="1" hangingPunct="1"/>
              <a:t>67</a:t>
            </a:fld>
            <a:endParaRPr lang="en-US" altLang="zh-CN" sz="2800">
              <a:solidFill>
                <a:srgbClr val="0000FF"/>
              </a:solidFill>
            </a:endParaRPr>
          </a:p>
        </p:txBody>
      </p:sp>
      <p:sp>
        <p:nvSpPr>
          <p:cNvPr id="128004" name="Text Box 4"/>
          <p:cNvSpPr txBox="1">
            <a:spLocks noChangeArrowheads="1"/>
          </p:cNvSpPr>
          <p:nvPr/>
        </p:nvSpPr>
        <p:spPr bwMode="auto">
          <a:xfrm>
            <a:off x="373241" y="571222"/>
            <a:ext cx="11680536" cy="115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3000" b="1" dirty="0"/>
              <a:t>        </a:t>
            </a:r>
            <a:r>
              <a:rPr lang="zh-CN" altLang="en-US" sz="3000" b="1" dirty="0"/>
              <a:t>例 </a:t>
            </a:r>
            <a:r>
              <a:rPr lang="en-US" altLang="zh-CN" sz="3000" b="1" dirty="0"/>
              <a:t>3.17 </a:t>
            </a:r>
            <a:r>
              <a:rPr lang="zh-CN" altLang="en-US" sz="3000" b="1" dirty="0"/>
              <a:t>某轴的长度为</a:t>
            </a:r>
            <a:r>
              <a:rPr lang="en-US" altLang="zh-CN" sz="3000" b="1" dirty="0"/>
              <a:t>100mm</a:t>
            </a:r>
            <a:r>
              <a:rPr lang="en-US" altLang="zh-CN" b="1" dirty="0">
                <a:latin typeface="宋体" pitchFamily="2" charset="-122"/>
              </a:rPr>
              <a:t>,</a:t>
            </a:r>
            <a:r>
              <a:rPr lang="zh-CN" altLang="en-US" b="1" dirty="0">
                <a:latin typeface="宋体" pitchFamily="2" charset="-122"/>
              </a:rPr>
              <a:t>其加工精度为线性尺寸的一般公差中等级，即</a:t>
            </a:r>
            <a:r>
              <a:rPr lang="en-US" altLang="zh-CN" b="1" dirty="0">
                <a:latin typeface="宋体" pitchFamily="2" charset="-122"/>
              </a:rPr>
              <a:t>GB/T1804— m </a:t>
            </a:r>
            <a:r>
              <a:rPr lang="zh-CN" altLang="en-US" b="1" dirty="0">
                <a:latin typeface="宋体" pitchFamily="2" charset="-122"/>
              </a:rPr>
              <a:t>。试确定其验收极限，并选择适当的计量器具。</a:t>
            </a:r>
            <a:endParaRPr lang="zh-CN" altLang="en-US" b="1" baseline="-25000" dirty="0">
              <a:latin typeface="宋体" pitchFamily="2" charset="-122"/>
              <a:cs typeface="Times New Roman" pitchFamily="18" charset="0"/>
            </a:endParaRPr>
          </a:p>
        </p:txBody>
      </p:sp>
      <p:grpSp>
        <p:nvGrpSpPr>
          <p:cNvPr id="128011" name="Group 11"/>
          <p:cNvGrpSpPr>
            <a:grpSpLocks/>
          </p:cNvGrpSpPr>
          <p:nvPr/>
        </p:nvGrpSpPr>
        <p:grpSpPr bwMode="auto">
          <a:xfrm>
            <a:off x="1083602" y="5132395"/>
            <a:ext cx="10846335" cy="3118786"/>
            <a:chOff x="630" y="3396"/>
            <a:chExt cx="6306" cy="1823"/>
          </a:xfrm>
        </p:grpSpPr>
        <p:pic>
          <p:nvPicPr>
            <p:cNvPr id="6760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 y="3396"/>
              <a:ext cx="6306" cy="1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601" name="Text Box 10"/>
            <p:cNvSpPr txBox="1">
              <a:spLocks noChangeArrowheads="1"/>
            </p:cNvSpPr>
            <p:nvPr/>
          </p:nvSpPr>
          <p:spPr bwMode="auto">
            <a:xfrm>
              <a:off x="1934" y="3398"/>
              <a:ext cx="1124"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表</a:t>
              </a:r>
              <a:r>
                <a:rPr lang="en-US" altLang="zh-CN" sz="1900" b="1"/>
                <a:t>3.16</a:t>
              </a:r>
            </a:p>
          </p:txBody>
        </p:sp>
      </p:grpSp>
      <p:grpSp>
        <p:nvGrpSpPr>
          <p:cNvPr id="128012" name="Group 12"/>
          <p:cNvGrpSpPr>
            <a:grpSpLocks/>
          </p:cNvGrpSpPr>
          <p:nvPr/>
        </p:nvGrpSpPr>
        <p:grpSpPr bwMode="auto">
          <a:xfrm>
            <a:off x="1155842" y="6856879"/>
            <a:ext cx="6439689" cy="554299"/>
            <a:chOff x="672" y="4380"/>
            <a:chExt cx="3744" cy="324"/>
          </a:xfrm>
        </p:grpSpPr>
        <p:sp>
          <p:nvSpPr>
            <p:cNvPr id="67598" name="Line 13"/>
            <p:cNvSpPr>
              <a:spLocks noChangeShapeType="1"/>
            </p:cNvSpPr>
            <p:nvPr/>
          </p:nvSpPr>
          <p:spPr bwMode="auto">
            <a:xfrm>
              <a:off x="672" y="4644"/>
              <a:ext cx="3744" cy="2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9" name="Rectangle 14"/>
            <p:cNvSpPr>
              <a:spLocks noChangeArrowheads="1"/>
            </p:cNvSpPr>
            <p:nvPr/>
          </p:nvSpPr>
          <p:spPr bwMode="auto">
            <a:xfrm>
              <a:off x="3240" y="4380"/>
              <a:ext cx="720" cy="32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128016" name="Object 16"/>
          <p:cNvGraphicFramePr>
            <a:graphicFrameLocks noChangeAspect="1"/>
          </p:cNvGraphicFramePr>
          <p:nvPr>
            <p:extLst>
              <p:ext uri="{D42A27DB-BD31-4B8C-83A1-F6EECF244321}">
                <p14:modId xmlns:p14="http://schemas.microsoft.com/office/powerpoint/2010/main" val="2572881487"/>
              </p:ext>
            </p:extLst>
          </p:nvPr>
        </p:nvGraphicFramePr>
        <p:xfrm>
          <a:off x="1138642" y="1714036"/>
          <a:ext cx="4305167" cy="518372"/>
        </p:xfrm>
        <a:graphic>
          <a:graphicData uri="http://schemas.openxmlformats.org/presentationml/2006/ole">
            <mc:AlternateContent xmlns:mc="http://schemas.openxmlformats.org/markup-compatibility/2006">
              <mc:Choice xmlns:v="urn:schemas-microsoft-com:vml" Requires="v">
                <p:oleObj spid="_x0000_s67686" name="公式" r:id="rId4" imgW="1676400" imgH="203200" progId="Equation.3">
                  <p:embed/>
                </p:oleObj>
              </mc:Choice>
              <mc:Fallback>
                <p:oleObj name="公式" r:id="rId4" imgW="1676400" imgH="203200" progId="Equation.3">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8642" y="1714036"/>
                        <a:ext cx="4305167" cy="5183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8017" name="Object 17"/>
          <p:cNvGraphicFramePr>
            <a:graphicFrameLocks noChangeAspect="1"/>
          </p:cNvGraphicFramePr>
          <p:nvPr>
            <p:extLst>
              <p:ext uri="{D42A27DB-BD31-4B8C-83A1-F6EECF244321}">
                <p14:modId xmlns:p14="http://schemas.microsoft.com/office/powerpoint/2010/main" val="2736483034"/>
              </p:ext>
            </p:extLst>
          </p:nvPr>
        </p:nvGraphicFramePr>
        <p:xfrm>
          <a:off x="1143803" y="2331635"/>
          <a:ext cx="7741730" cy="528636"/>
        </p:xfrm>
        <a:graphic>
          <a:graphicData uri="http://schemas.openxmlformats.org/presentationml/2006/ole">
            <mc:AlternateContent xmlns:mc="http://schemas.openxmlformats.org/markup-compatibility/2006">
              <mc:Choice xmlns:v="urn:schemas-microsoft-com:vml" Requires="v">
                <p:oleObj spid="_x0000_s67687" name="公式" r:id="rId6" imgW="2806700" imgH="203200" progId="Equation.3">
                  <p:embed/>
                </p:oleObj>
              </mc:Choice>
              <mc:Fallback>
                <p:oleObj name="公式" r:id="rId6" imgW="2806700" imgH="203200" progId="Equation.3">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803" y="2331635"/>
                        <a:ext cx="7741730" cy="5286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8020" name="Group 20"/>
          <p:cNvGrpSpPr>
            <a:grpSpLocks/>
          </p:cNvGrpSpPr>
          <p:nvPr/>
        </p:nvGrpSpPr>
        <p:grpSpPr bwMode="auto">
          <a:xfrm>
            <a:off x="9162224" y="1611572"/>
            <a:ext cx="3061604" cy="3243673"/>
            <a:chOff x="5493" y="942"/>
            <a:chExt cx="1780" cy="1896"/>
          </a:xfrm>
        </p:grpSpPr>
        <p:pic>
          <p:nvPicPr>
            <p:cNvPr id="67596" name="Picture 1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93" y="942"/>
              <a:ext cx="1780" cy="1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7" name="Text Box 19"/>
            <p:cNvSpPr txBox="1">
              <a:spLocks noChangeArrowheads="1"/>
            </p:cNvSpPr>
            <p:nvPr/>
          </p:nvSpPr>
          <p:spPr bwMode="auto">
            <a:xfrm>
              <a:off x="5858" y="2390"/>
              <a:ext cx="81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200" b="1"/>
                <a:t>图 </a:t>
              </a:r>
              <a:r>
                <a:rPr lang="en-US" altLang="zh-CN" sz="2200" b="1"/>
                <a:t>3.28</a:t>
              </a:r>
            </a:p>
          </p:txBody>
        </p:sp>
      </p:grpSp>
      <p:sp>
        <p:nvSpPr>
          <p:cNvPr id="128021" name="Text Box 21"/>
          <p:cNvSpPr txBox="1">
            <a:spLocks noChangeArrowheads="1"/>
          </p:cNvSpPr>
          <p:nvPr/>
        </p:nvSpPr>
        <p:spPr bwMode="auto">
          <a:xfrm>
            <a:off x="457521" y="2938967"/>
            <a:ext cx="8950892" cy="986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a:t>
            </a:r>
            <a:r>
              <a:rPr lang="en-US" altLang="zh-CN" b="1" dirty="0"/>
              <a:t>2</a:t>
            </a:r>
            <a:r>
              <a:rPr lang="zh-CN" altLang="en-US" b="1" dirty="0"/>
              <a:t>）因该尺寸为一般公差（未注公差），应</a:t>
            </a:r>
            <a:r>
              <a:rPr lang="zh-CN" altLang="en-US" b="1" dirty="0" smtClean="0"/>
              <a:t>按方式</a:t>
            </a:r>
            <a:r>
              <a:rPr lang="en-US" altLang="zh-CN" b="1" dirty="0" smtClean="0"/>
              <a:t>2</a:t>
            </a:r>
            <a:r>
              <a:rPr lang="zh-CN" altLang="en-US" b="1" dirty="0"/>
              <a:t>确定验收极限，即安全裕度</a:t>
            </a:r>
            <a:r>
              <a:rPr lang="en-US" altLang="zh-CN" b="1" i="1" dirty="0"/>
              <a:t>A</a:t>
            </a:r>
            <a:r>
              <a:rPr lang="en-US" altLang="zh-CN" b="1" dirty="0"/>
              <a:t>=0</a:t>
            </a:r>
            <a:r>
              <a:rPr lang="zh-CN" altLang="en-US" b="1" dirty="0"/>
              <a:t>，则</a:t>
            </a:r>
          </a:p>
        </p:txBody>
      </p:sp>
      <p:sp>
        <p:nvSpPr>
          <p:cNvPr id="128022" name="Text Box 22"/>
          <p:cNvSpPr txBox="1">
            <a:spLocks noChangeArrowheads="1"/>
          </p:cNvSpPr>
          <p:nvPr/>
        </p:nvSpPr>
        <p:spPr bwMode="auto">
          <a:xfrm>
            <a:off x="1427602" y="4006505"/>
            <a:ext cx="7072650"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上验收极限</a:t>
            </a:r>
            <a:r>
              <a:rPr lang="en-US" altLang="zh-CN" b="1"/>
              <a:t>=100+0.3=100.03 mm</a:t>
            </a:r>
          </a:p>
        </p:txBody>
      </p:sp>
      <p:sp>
        <p:nvSpPr>
          <p:cNvPr id="128023" name="Text Box 23"/>
          <p:cNvSpPr txBox="1">
            <a:spLocks noChangeArrowheads="1"/>
          </p:cNvSpPr>
          <p:nvPr/>
        </p:nvSpPr>
        <p:spPr bwMode="auto">
          <a:xfrm>
            <a:off x="1406962" y="4581333"/>
            <a:ext cx="7072650"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下验收极限</a:t>
            </a:r>
            <a:r>
              <a:rPr lang="en-US" altLang="zh-CN" b="1"/>
              <a:t>=100-0.3=99.7 mm</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04"/>
                                        </p:tgtEl>
                                        <p:attrNameLst>
                                          <p:attrName>style.visibility</p:attrName>
                                        </p:attrNameLst>
                                      </p:cBhvr>
                                      <p:to>
                                        <p:strVal val="visible"/>
                                      </p:to>
                                    </p:set>
                                    <p:animEffect transition="in" filter="wipe(left)">
                                      <p:cBhvr>
                                        <p:cTn id="7" dur="300"/>
                                        <p:tgtEl>
                                          <p:spTgt spid="1280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8016"/>
                                        </p:tgtEl>
                                        <p:attrNameLst>
                                          <p:attrName>style.visibility</p:attrName>
                                        </p:attrNameLst>
                                      </p:cBhvr>
                                      <p:to>
                                        <p:strVal val="visible"/>
                                      </p:to>
                                    </p:set>
                                    <p:animEffect transition="in" filter="wipe(left)">
                                      <p:cBhvr>
                                        <p:cTn id="12" dur="2000"/>
                                        <p:tgtEl>
                                          <p:spTgt spid="1280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8011"/>
                                        </p:tgtEl>
                                        <p:attrNameLst>
                                          <p:attrName>style.visibility</p:attrName>
                                        </p:attrNameLst>
                                      </p:cBhvr>
                                      <p:to>
                                        <p:strVal val="visible"/>
                                      </p:to>
                                    </p:set>
                                    <p:anim calcmode="lin" valueType="num">
                                      <p:cBhvr additive="base">
                                        <p:cTn id="17" dur="2000" fill="hold"/>
                                        <p:tgtEl>
                                          <p:spTgt spid="128011"/>
                                        </p:tgtEl>
                                        <p:attrNameLst>
                                          <p:attrName>ppt_x</p:attrName>
                                        </p:attrNameLst>
                                      </p:cBhvr>
                                      <p:tavLst>
                                        <p:tav tm="0">
                                          <p:val>
                                            <p:strVal val="#ppt_x"/>
                                          </p:val>
                                        </p:tav>
                                        <p:tav tm="100000">
                                          <p:val>
                                            <p:strVal val="#ppt_x"/>
                                          </p:val>
                                        </p:tav>
                                      </p:tavLst>
                                    </p:anim>
                                    <p:anim calcmode="lin" valueType="num">
                                      <p:cBhvr additive="base">
                                        <p:cTn id="18" dur="2000" fill="hold"/>
                                        <p:tgtEl>
                                          <p:spTgt spid="12801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28012"/>
                                        </p:tgtEl>
                                        <p:attrNameLst>
                                          <p:attrName>style.visibility</p:attrName>
                                        </p:attrNameLst>
                                      </p:cBhvr>
                                      <p:to>
                                        <p:strVal val="visible"/>
                                      </p:to>
                                    </p:set>
                                    <p:animEffect transition="in" filter="wipe(left)">
                                      <p:cBhvr>
                                        <p:cTn id="23" dur="2000"/>
                                        <p:tgtEl>
                                          <p:spTgt spid="1280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28017"/>
                                        </p:tgtEl>
                                        <p:attrNameLst>
                                          <p:attrName>style.visibility</p:attrName>
                                        </p:attrNameLst>
                                      </p:cBhvr>
                                      <p:to>
                                        <p:strVal val="visible"/>
                                      </p:to>
                                    </p:set>
                                    <p:animEffect transition="in" filter="wipe(left)">
                                      <p:cBhvr>
                                        <p:cTn id="28" dur="2000"/>
                                        <p:tgtEl>
                                          <p:spTgt spid="12801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nodeType="clickEffect">
                                  <p:stCondLst>
                                    <p:cond delay="0"/>
                                  </p:stCondLst>
                                  <p:childTnLst>
                                    <p:set>
                                      <p:cBhvr>
                                        <p:cTn id="32" dur="1" fill="hold">
                                          <p:stCondLst>
                                            <p:cond delay="0"/>
                                          </p:stCondLst>
                                        </p:cTn>
                                        <p:tgtEl>
                                          <p:spTgt spid="128020"/>
                                        </p:tgtEl>
                                        <p:attrNameLst>
                                          <p:attrName>style.visibility</p:attrName>
                                        </p:attrNameLst>
                                      </p:cBhvr>
                                      <p:to>
                                        <p:strVal val="visible"/>
                                      </p:to>
                                    </p:set>
                                    <p:anim calcmode="lin" valueType="num">
                                      <p:cBhvr additive="base">
                                        <p:cTn id="33" dur="2000" fill="hold"/>
                                        <p:tgtEl>
                                          <p:spTgt spid="128020"/>
                                        </p:tgtEl>
                                        <p:attrNameLst>
                                          <p:attrName>ppt_x</p:attrName>
                                        </p:attrNameLst>
                                      </p:cBhvr>
                                      <p:tavLst>
                                        <p:tav tm="0">
                                          <p:val>
                                            <p:strVal val="1+#ppt_w/2"/>
                                          </p:val>
                                        </p:tav>
                                        <p:tav tm="100000">
                                          <p:val>
                                            <p:strVal val="#ppt_x"/>
                                          </p:val>
                                        </p:tav>
                                      </p:tavLst>
                                    </p:anim>
                                    <p:anim calcmode="lin" valueType="num">
                                      <p:cBhvr additive="base">
                                        <p:cTn id="34" dur="2000" fill="hold"/>
                                        <p:tgtEl>
                                          <p:spTgt spid="128020"/>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8021"/>
                                        </p:tgtEl>
                                        <p:attrNameLst>
                                          <p:attrName>style.visibility</p:attrName>
                                        </p:attrNameLst>
                                      </p:cBhvr>
                                      <p:to>
                                        <p:strVal val="visible"/>
                                      </p:to>
                                    </p:set>
                                    <p:animEffect transition="in" filter="wipe(left)">
                                      <p:cBhvr>
                                        <p:cTn id="39" dur="2000"/>
                                        <p:tgtEl>
                                          <p:spTgt spid="12802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8022"/>
                                        </p:tgtEl>
                                        <p:attrNameLst>
                                          <p:attrName>style.visibility</p:attrName>
                                        </p:attrNameLst>
                                      </p:cBhvr>
                                      <p:to>
                                        <p:strVal val="visible"/>
                                      </p:to>
                                    </p:set>
                                    <p:animEffect transition="in" filter="wipe(left)">
                                      <p:cBhvr>
                                        <p:cTn id="44" dur="2000"/>
                                        <p:tgtEl>
                                          <p:spTgt spid="12802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28023"/>
                                        </p:tgtEl>
                                        <p:attrNameLst>
                                          <p:attrName>style.visibility</p:attrName>
                                        </p:attrNameLst>
                                      </p:cBhvr>
                                      <p:to>
                                        <p:strVal val="visible"/>
                                      </p:to>
                                    </p:set>
                                    <p:animEffect transition="in" filter="wipe(left)">
                                      <p:cBhvr>
                                        <p:cTn id="49" dur="2000"/>
                                        <p:tgtEl>
                                          <p:spTgt spid="128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autoUpdateAnimBg="0"/>
      <p:bldP spid="128021" grpId="0"/>
      <p:bldP spid="128022" grpId="0"/>
      <p:bldP spid="12802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450A086E-0D88-4391-AB88-D773CA4EAF4A}" type="slidenum">
              <a:rPr lang="en-US" altLang="zh-CN" sz="2800">
                <a:solidFill>
                  <a:srgbClr val="0000FF"/>
                </a:solidFill>
              </a:rPr>
              <a:pPr eaLnBrk="1" hangingPunct="1"/>
              <a:t>68</a:t>
            </a:fld>
            <a:endParaRPr lang="en-US" altLang="zh-CN" sz="2800">
              <a:solidFill>
                <a:srgbClr val="0000FF"/>
              </a:solidFill>
            </a:endParaRPr>
          </a:p>
        </p:txBody>
      </p:sp>
      <p:sp>
        <p:nvSpPr>
          <p:cNvPr id="129028" name="Text Box 4"/>
          <p:cNvSpPr txBox="1">
            <a:spLocks noChangeArrowheads="1"/>
          </p:cNvSpPr>
          <p:nvPr/>
        </p:nvSpPr>
        <p:spPr bwMode="auto">
          <a:xfrm>
            <a:off x="1056082" y="547364"/>
            <a:ext cx="10791295" cy="986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a:t>
            </a:r>
            <a:r>
              <a:rPr lang="en-US" altLang="zh-CN" b="1" dirty="0"/>
              <a:t>3</a:t>
            </a:r>
            <a:r>
              <a:rPr lang="zh-CN" altLang="en-US" b="1" dirty="0"/>
              <a:t>）一般公差的</a:t>
            </a:r>
            <a:r>
              <a:rPr lang="en-US" altLang="zh-CN" b="1" dirty="0"/>
              <a:t>m</a:t>
            </a:r>
            <a:r>
              <a:rPr lang="zh-CN" altLang="en-US" b="1" dirty="0"/>
              <a:t>级相当于</a:t>
            </a:r>
            <a:r>
              <a:rPr lang="en-US" altLang="zh-CN" b="1" dirty="0"/>
              <a:t>IT13~IT14</a:t>
            </a:r>
            <a:r>
              <a:rPr lang="zh-CN" altLang="en-US" b="1" dirty="0"/>
              <a:t>，这里取</a:t>
            </a:r>
            <a:r>
              <a:rPr lang="en-US" altLang="zh-CN" b="1" dirty="0"/>
              <a:t>IT13</a:t>
            </a:r>
            <a:r>
              <a:rPr lang="zh-CN" altLang="en-US" b="1" dirty="0"/>
              <a:t>，查表</a:t>
            </a:r>
            <a:r>
              <a:rPr lang="en-US" altLang="zh-CN" b="1" dirty="0"/>
              <a:t>3.18</a:t>
            </a:r>
            <a:r>
              <a:rPr lang="zh-CN" altLang="en-US" b="1" dirty="0"/>
              <a:t>得测量不确定度允许值为</a:t>
            </a:r>
          </a:p>
        </p:txBody>
      </p:sp>
      <p:graphicFrame>
        <p:nvGraphicFramePr>
          <p:cNvPr id="129046" name="Object 22"/>
          <p:cNvGraphicFramePr>
            <a:graphicFrameLocks noGrp="1" noChangeAspect="1"/>
          </p:cNvGraphicFramePr>
          <p:nvPr>
            <p:ph/>
            <p:extLst>
              <p:ext uri="{D42A27DB-BD31-4B8C-83A1-F6EECF244321}">
                <p14:modId xmlns:p14="http://schemas.microsoft.com/office/powerpoint/2010/main" val="1189324772"/>
              </p:ext>
            </p:extLst>
          </p:nvPr>
        </p:nvGraphicFramePr>
        <p:xfrm>
          <a:off x="4327526" y="1050338"/>
          <a:ext cx="2057123" cy="544034"/>
        </p:xfrm>
        <a:graphic>
          <a:graphicData uri="http://schemas.openxmlformats.org/presentationml/2006/ole">
            <mc:AlternateContent xmlns:mc="http://schemas.openxmlformats.org/markup-compatibility/2006">
              <mc:Choice xmlns:v="urn:schemas-microsoft-com:vml" Requires="v">
                <p:oleObj spid="_x0000_s68713" name="公式" r:id="rId3" imgW="812447" imgH="215806" progId="Equation.3">
                  <p:embed/>
                </p:oleObj>
              </mc:Choice>
              <mc:Fallback>
                <p:oleObj name="公式" r:id="rId3" imgW="812447" imgH="215806"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7526" y="1050338"/>
                        <a:ext cx="2057123" cy="544034"/>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9052" name="Text Box 28"/>
          <p:cNvSpPr txBox="1">
            <a:spLocks noChangeArrowheads="1"/>
          </p:cNvSpPr>
          <p:nvPr/>
        </p:nvSpPr>
        <p:spPr bwMode="auto">
          <a:xfrm>
            <a:off x="1138642" y="1635431"/>
            <a:ext cx="11675376"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由表</a:t>
            </a:r>
            <a:r>
              <a:rPr lang="en-US" altLang="zh-CN" b="1" dirty="0"/>
              <a:t>3.19</a:t>
            </a:r>
            <a:r>
              <a:rPr lang="zh-CN" altLang="en-US" b="1" dirty="0"/>
              <a:t>中查得尺寸</a:t>
            </a:r>
            <a:r>
              <a:rPr lang="en-US" altLang="zh-CN" b="1" dirty="0"/>
              <a:t>0~150mm </a:t>
            </a:r>
            <a:r>
              <a:rPr lang="zh-CN" altLang="en-US" b="1" dirty="0"/>
              <a:t>的分度值 </a:t>
            </a:r>
            <a:r>
              <a:rPr lang="en-US" altLang="zh-CN" b="1" i="1" dirty="0"/>
              <a:t>i</a:t>
            </a:r>
            <a:r>
              <a:rPr lang="en-US" altLang="zh-CN" b="1" dirty="0"/>
              <a:t>= 0.02</a:t>
            </a:r>
            <a:r>
              <a:rPr lang="zh-CN" altLang="en-US" b="1" dirty="0"/>
              <a:t>游标卡尺的不确定度为</a:t>
            </a:r>
          </a:p>
        </p:txBody>
      </p:sp>
      <p:graphicFrame>
        <p:nvGraphicFramePr>
          <p:cNvPr id="129053" name="Object 29"/>
          <p:cNvGraphicFramePr>
            <a:graphicFrameLocks noChangeAspect="1"/>
          </p:cNvGraphicFramePr>
          <p:nvPr>
            <p:extLst>
              <p:ext uri="{D42A27DB-BD31-4B8C-83A1-F6EECF244321}">
                <p14:modId xmlns:p14="http://schemas.microsoft.com/office/powerpoint/2010/main" val="184949777"/>
              </p:ext>
            </p:extLst>
          </p:nvPr>
        </p:nvGraphicFramePr>
        <p:xfrm>
          <a:off x="1785363" y="2246187"/>
          <a:ext cx="7143170" cy="631284"/>
        </p:xfrm>
        <a:graphic>
          <a:graphicData uri="http://schemas.openxmlformats.org/presentationml/2006/ole">
            <mc:AlternateContent xmlns:mc="http://schemas.openxmlformats.org/markup-compatibility/2006">
              <mc:Choice xmlns:v="urn:schemas-microsoft-com:vml" Requires="v">
                <p:oleObj spid="_x0000_s68714" name="公式" r:id="rId5" imgW="2578100" imgH="228600" progId="Equation.3">
                  <p:embed/>
                </p:oleObj>
              </mc:Choice>
              <mc:Fallback>
                <p:oleObj name="公式" r:id="rId5" imgW="2578100" imgH="228600" progId="Equation.3">
                  <p:embed/>
                  <p:pic>
                    <p:nvPicPr>
                      <p:cNvPr id="0" name="Object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5363" y="2246187"/>
                        <a:ext cx="7143170" cy="631284"/>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9058" name="Group 34"/>
          <p:cNvGrpSpPr>
            <a:grpSpLocks/>
          </p:cNvGrpSpPr>
          <p:nvPr/>
        </p:nvGrpSpPr>
        <p:grpSpPr bwMode="auto">
          <a:xfrm>
            <a:off x="2167203" y="6410362"/>
            <a:ext cx="8187211" cy="2807419"/>
            <a:chOff x="1260" y="3747"/>
            <a:chExt cx="4760" cy="1641"/>
          </a:xfrm>
        </p:grpSpPr>
        <p:grpSp>
          <p:nvGrpSpPr>
            <p:cNvPr id="68618" name="Group 30"/>
            <p:cNvGrpSpPr>
              <a:grpSpLocks/>
            </p:cNvGrpSpPr>
            <p:nvPr/>
          </p:nvGrpSpPr>
          <p:grpSpPr bwMode="auto">
            <a:xfrm>
              <a:off x="1260" y="3747"/>
              <a:ext cx="4760" cy="1641"/>
              <a:chOff x="865" y="2618"/>
              <a:chExt cx="5624" cy="1833"/>
            </a:xfrm>
          </p:grpSpPr>
          <p:pic>
            <p:nvPicPr>
              <p:cNvPr id="68620" name="Picture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5" y="2693"/>
                <a:ext cx="5624" cy="1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21" name="Text Box 32"/>
              <p:cNvSpPr txBox="1">
                <a:spLocks noChangeArrowheads="1"/>
              </p:cNvSpPr>
              <p:nvPr/>
            </p:nvSpPr>
            <p:spPr bwMode="auto">
              <a:xfrm>
                <a:off x="1802" y="2618"/>
                <a:ext cx="1220" cy="30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3.19</a:t>
                </a:r>
              </a:p>
            </p:txBody>
          </p:sp>
        </p:grpSp>
        <p:sp>
          <p:nvSpPr>
            <p:cNvPr id="68619" name="Oval 33"/>
            <p:cNvSpPr>
              <a:spLocks noChangeArrowheads="1"/>
            </p:cNvSpPr>
            <p:nvPr/>
          </p:nvSpPr>
          <p:spPr bwMode="auto">
            <a:xfrm>
              <a:off x="4091" y="4116"/>
              <a:ext cx="912" cy="118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8" name="圆角矩形 17">
            <a:hlinkClick r:id="rId8"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pic>
        <p:nvPicPr>
          <p:cNvPr id="68648" name="Picture 4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67203" y="2858745"/>
            <a:ext cx="8483052" cy="348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p:cNvGrpSpPr>
            <a:grpSpLocks/>
          </p:cNvGrpSpPr>
          <p:nvPr/>
        </p:nvGrpSpPr>
        <p:grpSpPr bwMode="auto">
          <a:xfrm>
            <a:off x="2109498" y="6060716"/>
            <a:ext cx="8945904" cy="349644"/>
            <a:chOff x="1239" y="1856"/>
            <a:chExt cx="5888" cy="218"/>
          </a:xfrm>
        </p:grpSpPr>
        <p:sp>
          <p:nvSpPr>
            <p:cNvPr id="21" name="Line 20"/>
            <p:cNvSpPr>
              <a:spLocks noChangeShapeType="1"/>
            </p:cNvSpPr>
            <p:nvPr/>
          </p:nvSpPr>
          <p:spPr bwMode="auto">
            <a:xfrm>
              <a:off x="1239" y="2062"/>
              <a:ext cx="5888" cy="1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Rectangle 21"/>
            <p:cNvSpPr>
              <a:spLocks noChangeArrowheads="1"/>
            </p:cNvSpPr>
            <p:nvPr/>
          </p:nvSpPr>
          <p:spPr bwMode="auto">
            <a:xfrm>
              <a:off x="5693" y="1856"/>
              <a:ext cx="1379" cy="19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9028"/>
                                        </p:tgtEl>
                                        <p:attrNameLst>
                                          <p:attrName>style.visibility</p:attrName>
                                        </p:attrNameLst>
                                      </p:cBhvr>
                                      <p:to>
                                        <p:strVal val="visible"/>
                                      </p:to>
                                    </p:set>
                                    <p:animEffect transition="in" filter="wipe(left)">
                                      <p:cBhvr>
                                        <p:cTn id="7" dur="2000"/>
                                        <p:tgtEl>
                                          <p:spTgt spid="1290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8648"/>
                                        </p:tgtEl>
                                        <p:attrNameLst>
                                          <p:attrName>style.visibility</p:attrName>
                                        </p:attrNameLst>
                                      </p:cBhvr>
                                      <p:to>
                                        <p:strVal val="visible"/>
                                      </p:to>
                                    </p:set>
                                    <p:anim calcmode="lin" valueType="num">
                                      <p:cBhvr additive="base">
                                        <p:cTn id="12" dur="500" fill="hold"/>
                                        <p:tgtEl>
                                          <p:spTgt spid="68648"/>
                                        </p:tgtEl>
                                        <p:attrNameLst>
                                          <p:attrName>ppt_x</p:attrName>
                                        </p:attrNameLst>
                                      </p:cBhvr>
                                      <p:tavLst>
                                        <p:tav tm="0">
                                          <p:val>
                                            <p:strVal val="0-#ppt_w/2"/>
                                          </p:val>
                                        </p:tav>
                                        <p:tav tm="100000">
                                          <p:val>
                                            <p:strVal val="#ppt_x"/>
                                          </p:val>
                                        </p:tav>
                                      </p:tavLst>
                                    </p:anim>
                                    <p:anim calcmode="lin" valueType="num">
                                      <p:cBhvr additive="base">
                                        <p:cTn id="13" dur="500" fill="hold"/>
                                        <p:tgtEl>
                                          <p:spTgt spid="6864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20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9046"/>
                                        </p:tgtEl>
                                        <p:attrNameLst>
                                          <p:attrName>style.visibility</p:attrName>
                                        </p:attrNameLst>
                                      </p:cBhvr>
                                      <p:to>
                                        <p:strVal val="visible"/>
                                      </p:to>
                                    </p:set>
                                    <p:animEffect transition="in" filter="blinds(horizontal)">
                                      <p:cBhvr>
                                        <p:cTn id="23" dur="500"/>
                                        <p:tgtEl>
                                          <p:spTgt spid="12904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9052"/>
                                        </p:tgtEl>
                                        <p:attrNameLst>
                                          <p:attrName>style.visibility</p:attrName>
                                        </p:attrNameLst>
                                      </p:cBhvr>
                                      <p:to>
                                        <p:strVal val="visible"/>
                                      </p:to>
                                    </p:set>
                                    <p:animEffect transition="in" filter="wipe(left)">
                                      <p:cBhvr>
                                        <p:cTn id="28" dur="2000"/>
                                        <p:tgtEl>
                                          <p:spTgt spid="12905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29058"/>
                                        </p:tgtEl>
                                        <p:attrNameLst>
                                          <p:attrName>style.visibility</p:attrName>
                                        </p:attrNameLst>
                                      </p:cBhvr>
                                      <p:to>
                                        <p:strVal val="visible"/>
                                      </p:to>
                                    </p:set>
                                    <p:anim calcmode="lin" valueType="num">
                                      <p:cBhvr additive="base">
                                        <p:cTn id="33" dur="2000" fill="hold"/>
                                        <p:tgtEl>
                                          <p:spTgt spid="129058"/>
                                        </p:tgtEl>
                                        <p:attrNameLst>
                                          <p:attrName>ppt_x</p:attrName>
                                        </p:attrNameLst>
                                      </p:cBhvr>
                                      <p:tavLst>
                                        <p:tav tm="0">
                                          <p:val>
                                            <p:strVal val="#ppt_x"/>
                                          </p:val>
                                        </p:tav>
                                        <p:tav tm="100000">
                                          <p:val>
                                            <p:strVal val="#ppt_x"/>
                                          </p:val>
                                        </p:tav>
                                      </p:tavLst>
                                    </p:anim>
                                    <p:anim calcmode="lin" valueType="num">
                                      <p:cBhvr additive="base">
                                        <p:cTn id="34" dur="2000" fill="hold"/>
                                        <p:tgtEl>
                                          <p:spTgt spid="12905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29053"/>
                                        </p:tgtEl>
                                        <p:attrNameLst>
                                          <p:attrName>style.visibility</p:attrName>
                                        </p:attrNameLst>
                                      </p:cBhvr>
                                      <p:to>
                                        <p:strVal val="visible"/>
                                      </p:to>
                                    </p:set>
                                    <p:animEffect transition="in" filter="wipe(left)">
                                      <p:cBhvr>
                                        <p:cTn id="39" dur="2000"/>
                                        <p:tgtEl>
                                          <p:spTgt spid="129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P spid="12905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8631ABD4-60C1-47AE-8A5A-325755FD95D1}" type="slidenum">
              <a:rPr lang="en-US" altLang="zh-CN" sz="2800">
                <a:solidFill>
                  <a:srgbClr val="0000FF"/>
                </a:solidFill>
              </a:rPr>
              <a:pPr eaLnBrk="1" hangingPunct="1"/>
              <a:t>69</a:t>
            </a:fld>
            <a:endParaRPr lang="en-US" altLang="zh-CN" sz="2800">
              <a:solidFill>
                <a:srgbClr val="0000FF"/>
              </a:solidFill>
            </a:endParaRPr>
          </a:p>
        </p:txBody>
      </p:sp>
      <p:sp>
        <p:nvSpPr>
          <p:cNvPr id="27650" name="Text Box 2"/>
          <p:cNvSpPr txBox="1">
            <a:spLocks noChangeArrowheads="1"/>
          </p:cNvSpPr>
          <p:nvPr/>
        </p:nvSpPr>
        <p:spPr bwMode="auto">
          <a:xfrm>
            <a:off x="1207442" y="556056"/>
            <a:ext cx="9675014" cy="667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500" b="1" dirty="0"/>
              <a:t>3.5.2  </a:t>
            </a:r>
            <a:r>
              <a:rPr lang="zh-CN" altLang="en-US" sz="3500" b="1" dirty="0"/>
              <a:t>用光滑极限量规检验</a:t>
            </a:r>
            <a:endParaRPr lang="zh-CN" altLang="en-US" sz="3500" dirty="0"/>
          </a:p>
        </p:txBody>
      </p:sp>
      <p:sp>
        <p:nvSpPr>
          <p:cNvPr id="27655" name="Text Box 7"/>
          <p:cNvSpPr txBox="1">
            <a:spLocks noChangeArrowheads="1"/>
          </p:cNvSpPr>
          <p:nvPr/>
        </p:nvSpPr>
        <p:spPr bwMode="auto">
          <a:xfrm>
            <a:off x="1458562" y="1280417"/>
            <a:ext cx="774001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1. </a:t>
            </a:r>
            <a:r>
              <a:rPr lang="zh-CN" altLang="en-US" b="1" dirty="0"/>
              <a:t>量规 的作用和分类</a:t>
            </a:r>
          </a:p>
        </p:txBody>
      </p:sp>
      <p:sp>
        <p:nvSpPr>
          <p:cNvPr id="27728" name="Text Box 80"/>
          <p:cNvSpPr txBox="1">
            <a:spLocks noChangeArrowheads="1"/>
          </p:cNvSpPr>
          <p:nvPr/>
        </p:nvSpPr>
        <p:spPr bwMode="auto">
          <a:xfrm>
            <a:off x="1081882" y="1719399"/>
            <a:ext cx="10971895" cy="1246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t>  </a:t>
            </a:r>
            <a:r>
              <a:rPr lang="zh-CN" altLang="en-US" b="1" dirty="0"/>
              <a:t>（</a:t>
            </a:r>
            <a:r>
              <a:rPr lang="en-US" altLang="zh-CN" b="1" dirty="0"/>
              <a:t>1</a:t>
            </a:r>
            <a:r>
              <a:rPr lang="zh-CN" altLang="en-US" b="1" dirty="0"/>
              <a:t>）作用：量规是一种无刻度的定值专用量具</a:t>
            </a:r>
            <a:r>
              <a:rPr lang="en-US" altLang="zh-CN" b="1" dirty="0"/>
              <a:t>, </a:t>
            </a:r>
            <a:r>
              <a:rPr lang="zh-CN" altLang="en-US" b="1" dirty="0"/>
              <a:t>用量规检验零件时，只能判断零件是否合格，不能测出零件实际尺寸的数值。如图</a:t>
            </a:r>
            <a:r>
              <a:rPr lang="en-US" altLang="zh-CN" b="1" dirty="0"/>
              <a:t>3.29</a:t>
            </a:r>
            <a:r>
              <a:rPr lang="zh-CN" altLang="en-US" b="1" dirty="0"/>
              <a:t>所。</a:t>
            </a:r>
          </a:p>
        </p:txBody>
      </p:sp>
      <p:sp>
        <p:nvSpPr>
          <p:cNvPr id="27736" name="Text Box 88"/>
          <p:cNvSpPr txBox="1">
            <a:spLocks noChangeArrowheads="1"/>
          </p:cNvSpPr>
          <p:nvPr/>
        </p:nvSpPr>
        <p:spPr bwMode="auto">
          <a:xfrm>
            <a:off x="715521" y="6459975"/>
            <a:ext cx="11606576" cy="1843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b="1" dirty="0"/>
              <a:t>        </a:t>
            </a:r>
            <a:r>
              <a:rPr lang="zh-CN" altLang="en-US" b="1" dirty="0"/>
              <a:t>由图</a:t>
            </a:r>
            <a:r>
              <a:rPr lang="en-US" altLang="zh-CN" b="1" dirty="0"/>
              <a:t>3.29</a:t>
            </a:r>
            <a:r>
              <a:rPr lang="zh-CN" altLang="en-US" b="1" dirty="0"/>
              <a:t>可见，量规都是成对使用的，分通规（</a:t>
            </a:r>
            <a:r>
              <a:rPr lang="en-US" altLang="zh-CN" b="1" dirty="0"/>
              <a:t>T</a:t>
            </a:r>
            <a:r>
              <a:rPr lang="zh-CN" altLang="en-US" b="1" dirty="0"/>
              <a:t>）和止规</a:t>
            </a:r>
            <a:r>
              <a:rPr lang="en-US" altLang="zh-CN" b="1" dirty="0"/>
              <a:t>(Z)</a:t>
            </a:r>
            <a:r>
              <a:rPr lang="zh-CN" altLang="en-US" b="1" dirty="0"/>
              <a:t>。孔用量规称塞规，轴用量规称卡规。如果被测零件通规能通过，止规不能通过，即被测零件合格；若通规不能通过，或者止规能通过，则被测零件不合格。</a:t>
            </a:r>
          </a:p>
        </p:txBody>
      </p:sp>
      <p:pic>
        <p:nvPicPr>
          <p:cNvPr id="6964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282" y="2792024"/>
            <a:ext cx="5147967" cy="3570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45"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1810" y="2780048"/>
            <a:ext cx="5388767" cy="3587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86"/>
          <p:cNvSpPr>
            <a:spLocks noChangeArrowheads="1"/>
          </p:cNvSpPr>
          <p:nvPr/>
        </p:nvSpPr>
        <p:spPr bwMode="auto">
          <a:xfrm>
            <a:off x="8283531" y="5775655"/>
            <a:ext cx="2635044" cy="69458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15" name="Rectangle 85"/>
          <p:cNvSpPr>
            <a:spLocks noChangeArrowheads="1"/>
          </p:cNvSpPr>
          <p:nvPr/>
        </p:nvSpPr>
        <p:spPr bwMode="auto">
          <a:xfrm>
            <a:off x="1809443" y="5652477"/>
            <a:ext cx="2074323" cy="69287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0"/>
                                        </p:tgtEl>
                                        <p:attrNameLst>
                                          <p:attrName>style.visibility</p:attrName>
                                        </p:attrNameLst>
                                      </p:cBhvr>
                                      <p:to>
                                        <p:strVal val="visible"/>
                                      </p:to>
                                    </p:set>
                                    <p:animEffect transition="in" filter="wipe(left)">
                                      <p:cBhvr>
                                        <p:cTn id="7" dur="300"/>
                                        <p:tgtEl>
                                          <p:spTgt spid="276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55"/>
                                        </p:tgtEl>
                                        <p:attrNameLst>
                                          <p:attrName>style.visibility</p:attrName>
                                        </p:attrNameLst>
                                      </p:cBhvr>
                                      <p:to>
                                        <p:strVal val="visible"/>
                                      </p:to>
                                    </p:set>
                                    <p:animEffect transition="in" filter="wipe(left)">
                                      <p:cBhvr>
                                        <p:cTn id="12" dur="300"/>
                                        <p:tgtEl>
                                          <p:spTgt spid="276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728"/>
                                        </p:tgtEl>
                                        <p:attrNameLst>
                                          <p:attrName>style.visibility</p:attrName>
                                        </p:attrNameLst>
                                      </p:cBhvr>
                                      <p:to>
                                        <p:strVal val="visible"/>
                                      </p:to>
                                    </p:set>
                                    <p:animEffect transition="in" filter="wipe(left)">
                                      <p:cBhvr>
                                        <p:cTn id="17" dur="300"/>
                                        <p:tgtEl>
                                          <p:spTgt spid="277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69644"/>
                                        </p:tgtEl>
                                        <p:attrNameLst>
                                          <p:attrName>style.visibility</p:attrName>
                                        </p:attrNameLst>
                                      </p:cBhvr>
                                      <p:to>
                                        <p:strVal val="visible"/>
                                      </p:to>
                                    </p:set>
                                    <p:anim calcmode="lin" valueType="num">
                                      <p:cBhvr additive="base">
                                        <p:cTn id="22" dur="3000" fill="hold"/>
                                        <p:tgtEl>
                                          <p:spTgt spid="69644"/>
                                        </p:tgtEl>
                                        <p:attrNameLst>
                                          <p:attrName>ppt_x</p:attrName>
                                        </p:attrNameLst>
                                      </p:cBhvr>
                                      <p:tavLst>
                                        <p:tav tm="0">
                                          <p:val>
                                            <p:strVal val="0-#ppt_w/2"/>
                                          </p:val>
                                        </p:tav>
                                        <p:tav tm="100000">
                                          <p:val>
                                            <p:strVal val="#ppt_x"/>
                                          </p:val>
                                        </p:tav>
                                      </p:tavLst>
                                    </p:anim>
                                    <p:anim calcmode="lin" valueType="num">
                                      <p:cBhvr additive="base">
                                        <p:cTn id="23" dur="3000" fill="hold"/>
                                        <p:tgtEl>
                                          <p:spTgt spid="69644"/>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2250"/>
                                        <p:tgtEl>
                                          <p:spTgt spid="1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69645"/>
                                        </p:tgtEl>
                                        <p:attrNameLst>
                                          <p:attrName>style.visibility</p:attrName>
                                        </p:attrNameLst>
                                      </p:cBhvr>
                                      <p:to>
                                        <p:strVal val="visible"/>
                                      </p:to>
                                    </p:set>
                                    <p:anim calcmode="lin" valueType="num">
                                      <p:cBhvr additive="base">
                                        <p:cTn id="33" dur="2500" fill="hold"/>
                                        <p:tgtEl>
                                          <p:spTgt spid="69645"/>
                                        </p:tgtEl>
                                        <p:attrNameLst>
                                          <p:attrName>ppt_x</p:attrName>
                                        </p:attrNameLst>
                                      </p:cBhvr>
                                      <p:tavLst>
                                        <p:tav tm="0">
                                          <p:val>
                                            <p:strVal val="#ppt_x"/>
                                          </p:val>
                                        </p:tav>
                                        <p:tav tm="100000">
                                          <p:val>
                                            <p:strVal val="#ppt_x"/>
                                          </p:val>
                                        </p:tav>
                                      </p:tavLst>
                                    </p:anim>
                                    <p:anim calcmode="lin" valueType="num">
                                      <p:cBhvr additive="base">
                                        <p:cTn id="34" dur="2500" fill="hold"/>
                                        <p:tgtEl>
                                          <p:spTgt spid="69645"/>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arn(inVertical)">
                                      <p:cBhvr>
                                        <p:cTn id="39" dur="500"/>
                                        <p:tgtEl>
                                          <p:spTgt spid="1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27736"/>
                                        </p:tgtEl>
                                        <p:attrNameLst>
                                          <p:attrName>style.visibility</p:attrName>
                                        </p:attrNameLst>
                                      </p:cBhvr>
                                      <p:to>
                                        <p:strVal val="visible"/>
                                      </p:to>
                                    </p:set>
                                    <p:animEffect transition="in" filter="wipe(left)">
                                      <p:cBhvr>
                                        <p:cTn id="44" dur="300"/>
                                        <p:tgtEl>
                                          <p:spTgt spid="27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5" grpId="0" autoUpdateAnimBg="0"/>
      <p:bldP spid="27728" grpId="0" autoUpdateAnimBg="0"/>
      <p:bldP spid="27736" grpId="0" autoUpdateAnimBg="0"/>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6D66EFDD-1C9D-41A5-933F-B1A726769A35}" type="slidenum">
              <a:rPr lang="en-US" altLang="zh-CN" sz="2800">
                <a:solidFill>
                  <a:srgbClr val="0000FF"/>
                </a:solidFill>
              </a:rPr>
              <a:pPr eaLnBrk="1" hangingPunct="1"/>
              <a:t>7</a:t>
            </a:fld>
            <a:endParaRPr lang="en-US" altLang="zh-CN" sz="2800" dirty="0">
              <a:solidFill>
                <a:srgbClr val="0000FF"/>
              </a:solidFill>
            </a:endParaRPr>
          </a:p>
        </p:txBody>
      </p:sp>
      <p:sp>
        <p:nvSpPr>
          <p:cNvPr id="4100" name="Text Box 4"/>
          <p:cNvSpPr txBox="1">
            <a:spLocks noChangeArrowheads="1"/>
          </p:cNvSpPr>
          <p:nvPr/>
        </p:nvSpPr>
        <p:spPr bwMode="auto">
          <a:xfrm>
            <a:off x="1154123" y="511667"/>
            <a:ext cx="9277693"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latin typeface="宋体" pitchFamily="2" charset="-122"/>
              </a:rPr>
              <a:t>3.4.2  </a:t>
            </a:r>
            <a:r>
              <a:rPr lang="zh-CN" altLang="en-US" sz="3000" b="1" dirty="0">
                <a:latin typeface="宋体" pitchFamily="2" charset="-122"/>
              </a:rPr>
              <a:t>标准公差等级的选用</a:t>
            </a:r>
            <a:r>
              <a:rPr lang="zh-CN" altLang="en-US" sz="3000" dirty="0">
                <a:latin typeface="宋体" pitchFamily="2" charset="-122"/>
              </a:rPr>
              <a:t> </a:t>
            </a:r>
          </a:p>
        </p:txBody>
      </p:sp>
      <p:sp>
        <p:nvSpPr>
          <p:cNvPr id="4102" name="Text Box 6"/>
          <p:cNvSpPr txBox="1">
            <a:spLocks noChangeArrowheads="1"/>
          </p:cNvSpPr>
          <p:nvPr/>
        </p:nvSpPr>
        <p:spPr bwMode="auto">
          <a:xfrm>
            <a:off x="1510162" y="1078728"/>
            <a:ext cx="5111847"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dirty="0"/>
              <a:t>1</a:t>
            </a:r>
            <a:r>
              <a:rPr lang="en-US" altLang="zh-CN" sz="3000" b="1" dirty="0">
                <a:solidFill>
                  <a:srgbClr val="FF0000"/>
                </a:solidFill>
              </a:rPr>
              <a:t>.  </a:t>
            </a:r>
            <a:r>
              <a:rPr lang="zh-CN" altLang="en-US" sz="3000" b="1" dirty="0">
                <a:solidFill>
                  <a:srgbClr val="FF0000"/>
                </a:solidFill>
              </a:rPr>
              <a:t>选用原则</a:t>
            </a:r>
            <a:r>
              <a:rPr lang="zh-CN" altLang="en-US" sz="3000" dirty="0"/>
              <a:t>： </a:t>
            </a:r>
          </a:p>
        </p:txBody>
      </p:sp>
      <p:sp>
        <p:nvSpPr>
          <p:cNvPr id="4103" name="Text Box 7"/>
          <p:cNvSpPr txBox="1">
            <a:spLocks noChangeArrowheads="1"/>
          </p:cNvSpPr>
          <p:nvPr/>
        </p:nvSpPr>
        <p:spPr bwMode="auto">
          <a:xfrm>
            <a:off x="1078442" y="1478129"/>
            <a:ext cx="10252934" cy="1521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sz="3000" dirty="0"/>
              <a:t>        </a:t>
            </a:r>
            <a:r>
              <a:rPr lang="zh-CN" altLang="en-US" sz="3000" b="1" dirty="0"/>
              <a:t>在充分满足使用条件下，考虑工艺的可能性，应</a:t>
            </a:r>
            <a:r>
              <a:rPr lang="zh-CN" altLang="en-US" sz="3000" b="1" dirty="0">
                <a:solidFill>
                  <a:srgbClr val="FF0000"/>
                </a:solidFill>
              </a:rPr>
              <a:t>尽量选用精度较低的公差等级</a:t>
            </a:r>
            <a:r>
              <a:rPr lang="zh-CN" altLang="en-US" sz="3000" dirty="0"/>
              <a:t>。</a:t>
            </a:r>
            <a:r>
              <a:rPr lang="zh-CN" altLang="en-US" sz="3000" b="1" dirty="0"/>
              <a:t>其原因见图</a:t>
            </a:r>
            <a:r>
              <a:rPr lang="en-US" altLang="zh-CN" sz="3000" b="1" dirty="0"/>
              <a:t>3.17</a:t>
            </a:r>
            <a:r>
              <a:rPr lang="zh-CN" altLang="en-US" sz="3000" b="1" dirty="0"/>
              <a:t>所示。 </a:t>
            </a:r>
          </a:p>
        </p:txBody>
      </p:sp>
      <p:pic>
        <p:nvPicPr>
          <p:cNvPr id="4108"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0523" y="2999122"/>
            <a:ext cx="5330287" cy="5294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9"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6531" y="2952145"/>
            <a:ext cx="4504686" cy="5257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00">
                                            <p:txEl>
                                              <p:pRg st="0" end="0"/>
                                            </p:txEl>
                                          </p:spTgt>
                                        </p:tgtEl>
                                        <p:attrNameLst>
                                          <p:attrName>style.visibility</p:attrName>
                                        </p:attrNameLst>
                                      </p:cBhvr>
                                      <p:to>
                                        <p:strVal val="visible"/>
                                      </p:to>
                                    </p:set>
                                    <p:animEffect transition="in" filter="wipe(left)">
                                      <p:cBhvr>
                                        <p:cTn id="7" dur="300"/>
                                        <p:tgtEl>
                                          <p:spTgt spid="410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02">
                                            <p:txEl>
                                              <p:pRg st="0" end="0"/>
                                            </p:txEl>
                                          </p:spTgt>
                                        </p:tgtEl>
                                        <p:attrNameLst>
                                          <p:attrName>style.visibility</p:attrName>
                                        </p:attrNameLst>
                                      </p:cBhvr>
                                      <p:to>
                                        <p:strVal val="visible"/>
                                      </p:to>
                                    </p:set>
                                    <p:animEffect transition="in" filter="wipe(left)">
                                      <p:cBhvr>
                                        <p:cTn id="12" dur="300"/>
                                        <p:tgtEl>
                                          <p:spTgt spid="410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03"/>
                                        </p:tgtEl>
                                        <p:attrNameLst>
                                          <p:attrName>style.visibility</p:attrName>
                                        </p:attrNameLst>
                                      </p:cBhvr>
                                      <p:to>
                                        <p:strVal val="visible"/>
                                      </p:to>
                                    </p:set>
                                    <p:animEffect transition="in" filter="wipe(left)">
                                      <p:cBhvr>
                                        <p:cTn id="17" dur="300"/>
                                        <p:tgtEl>
                                          <p:spTgt spid="410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4108"/>
                                        </p:tgtEl>
                                        <p:attrNameLst>
                                          <p:attrName>style.visibility</p:attrName>
                                        </p:attrNameLst>
                                      </p:cBhvr>
                                      <p:to>
                                        <p:strVal val="visible"/>
                                      </p:to>
                                    </p:set>
                                    <p:anim calcmode="lin" valueType="num">
                                      <p:cBhvr additive="base">
                                        <p:cTn id="22" dur="500" fill="hold"/>
                                        <p:tgtEl>
                                          <p:spTgt spid="4108"/>
                                        </p:tgtEl>
                                        <p:attrNameLst>
                                          <p:attrName>ppt_x</p:attrName>
                                        </p:attrNameLst>
                                      </p:cBhvr>
                                      <p:tavLst>
                                        <p:tav tm="0">
                                          <p:val>
                                            <p:strVal val="0-#ppt_w/2"/>
                                          </p:val>
                                        </p:tav>
                                        <p:tav tm="100000">
                                          <p:val>
                                            <p:strVal val="#ppt_x"/>
                                          </p:val>
                                        </p:tav>
                                      </p:tavLst>
                                    </p:anim>
                                    <p:anim calcmode="lin" valueType="num">
                                      <p:cBhvr additive="base">
                                        <p:cTn id="23" dur="500" fill="hold"/>
                                        <p:tgtEl>
                                          <p:spTgt spid="4108"/>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4109"/>
                                        </p:tgtEl>
                                        <p:attrNameLst>
                                          <p:attrName>style.visibility</p:attrName>
                                        </p:attrNameLst>
                                      </p:cBhvr>
                                      <p:to>
                                        <p:strVal val="visible"/>
                                      </p:to>
                                    </p:set>
                                    <p:anim calcmode="lin" valueType="num">
                                      <p:cBhvr additive="base">
                                        <p:cTn id="28" dur="500" fill="hold"/>
                                        <p:tgtEl>
                                          <p:spTgt spid="4109"/>
                                        </p:tgtEl>
                                        <p:attrNameLst>
                                          <p:attrName>ppt_x</p:attrName>
                                        </p:attrNameLst>
                                      </p:cBhvr>
                                      <p:tavLst>
                                        <p:tav tm="0">
                                          <p:val>
                                            <p:strVal val="1+#ppt_w/2"/>
                                          </p:val>
                                        </p:tav>
                                        <p:tav tm="100000">
                                          <p:val>
                                            <p:strVal val="#ppt_x"/>
                                          </p:val>
                                        </p:tav>
                                      </p:tavLst>
                                    </p:anim>
                                    <p:anim calcmode="lin" valueType="num">
                                      <p:cBhvr additive="base">
                                        <p:cTn id="29" dur="500" fill="hold"/>
                                        <p:tgtEl>
                                          <p:spTgt spid="4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autoUpdateAnimBg="0"/>
      <p:bldP spid="4102" grpId="0" build="p" autoUpdateAnimBg="0"/>
      <p:bldP spid="4103"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xfrm>
            <a:off x="10180695" y="742486"/>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85EA89E8-28CA-4429-BF8C-27B85AC2E551}" type="slidenum">
              <a:rPr lang="en-US" altLang="zh-CN" sz="2800">
                <a:solidFill>
                  <a:srgbClr val="0000FF"/>
                </a:solidFill>
              </a:rPr>
              <a:pPr eaLnBrk="1" hangingPunct="1"/>
              <a:t>70</a:t>
            </a:fld>
            <a:endParaRPr lang="en-US" altLang="zh-CN" sz="2800">
              <a:solidFill>
                <a:srgbClr val="0000FF"/>
              </a:solidFill>
            </a:endParaRPr>
          </a:p>
        </p:txBody>
      </p:sp>
      <p:sp>
        <p:nvSpPr>
          <p:cNvPr id="68680" name="Text Box 1096"/>
          <p:cNvSpPr txBox="1">
            <a:spLocks noChangeArrowheads="1"/>
          </p:cNvSpPr>
          <p:nvPr/>
        </p:nvSpPr>
        <p:spPr bwMode="auto">
          <a:xfrm>
            <a:off x="3285204" y="910145"/>
            <a:ext cx="3606846"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latin typeface="宋体" pitchFamily="2" charset="-122"/>
              </a:rPr>
              <a:t>① </a:t>
            </a:r>
            <a:r>
              <a:rPr lang="zh-CN" altLang="en-US" b="1"/>
              <a:t>工作量规：</a:t>
            </a:r>
          </a:p>
        </p:txBody>
      </p:sp>
      <p:sp>
        <p:nvSpPr>
          <p:cNvPr id="68681" name="Text Box 1097"/>
          <p:cNvSpPr txBox="1">
            <a:spLocks noChangeArrowheads="1"/>
          </p:cNvSpPr>
          <p:nvPr/>
        </p:nvSpPr>
        <p:spPr bwMode="auto">
          <a:xfrm>
            <a:off x="3264565" y="1532875"/>
            <a:ext cx="316136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latin typeface="宋体" pitchFamily="2" charset="-122"/>
              </a:rPr>
              <a:t>② </a:t>
            </a:r>
            <a:r>
              <a:rPr lang="zh-CN" altLang="en-US" b="1"/>
              <a:t>验收量规：</a:t>
            </a:r>
          </a:p>
        </p:txBody>
      </p:sp>
      <p:sp>
        <p:nvSpPr>
          <p:cNvPr id="68682" name="Text Box 1098"/>
          <p:cNvSpPr txBox="1">
            <a:spLocks noChangeArrowheads="1"/>
          </p:cNvSpPr>
          <p:nvPr/>
        </p:nvSpPr>
        <p:spPr bwMode="auto">
          <a:xfrm>
            <a:off x="3367765" y="3031534"/>
            <a:ext cx="276748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latin typeface="宋体" pitchFamily="2" charset="-122"/>
              </a:rPr>
              <a:t>③ </a:t>
            </a:r>
            <a:r>
              <a:rPr lang="zh-CN" altLang="en-US" b="1"/>
              <a:t>校对量规</a:t>
            </a:r>
            <a:r>
              <a:rPr lang="en-US" altLang="zh-CN" b="1"/>
              <a:t>:</a:t>
            </a:r>
          </a:p>
        </p:txBody>
      </p:sp>
      <p:grpSp>
        <p:nvGrpSpPr>
          <p:cNvPr id="68698" name="Group 1114"/>
          <p:cNvGrpSpPr>
            <a:grpSpLocks/>
          </p:cNvGrpSpPr>
          <p:nvPr/>
        </p:nvGrpSpPr>
        <p:grpSpPr bwMode="auto">
          <a:xfrm>
            <a:off x="791201" y="1053852"/>
            <a:ext cx="2394243" cy="2263387"/>
            <a:chOff x="460" y="304"/>
            <a:chExt cx="1392" cy="1323"/>
          </a:xfrm>
        </p:grpSpPr>
        <p:sp>
          <p:nvSpPr>
            <p:cNvPr id="70670" name="Text Box 1099"/>
            <p:cNvSpPr txBox="1">
              <a:spLocks noChangeArrowheads="1"/>
            </p:cNvSpPr>
            <p:nvPr/>
          </p:nvSpPr>
          <p:spPr bwMode="auto">
            <a:xfrm>
              <a:off x="460" y="598"/>
              <a:ext cx="1372" cy="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latin typeface="宋体" pitchFamily="2" charset="-122"/>
                </a:rPr>
                <a:t>(2) </a:t>
              </a:r>
              <a:r>
                <a:rPr lang="zh-CN" altLang="en-US" b="1" dirty="0"/>
                <a:t>量规的</a:t>
              </a:r>
            </a:p>
            <a:p>
              <a:pPr eaLnBrk="1" hangingPunct="1">
                <a:lnSpc>
                  <a:spcPct val="150000"/>
                </a:lnSpc>
              </a:pPr>
              <a:r>
                <a:rPr lang="zh-CN" altLang="en-US" b="1" dirty="0"/>
                <a:t>       分类</a:t>
              </a:r>
            </a:p>
          </p:txBody>
        </p:sp>
        <p:sp>
          <p:nvSpPr>
            <p:cNvPr id="70671" name="AutoShape 1100"/>
            <p:cNvSpPr>
              <a:spLocks/>
            </p:cNvSpPr>
            <p:nvPr/>
          </p:nvSpPr>
          <p:spPr bwMode="auto">
            <a:xfrm>
              <a:off x="1555" y="304"/>
              <a:ext cx="297" cy="1323"/>
            </a:xfrm>
            <a:prstGeom prst="leftBrace">
              <a:avLst>
                <a:gd name="adj1" fmla="val 37121"/>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8686" name="Text Box 1102"/>
          <p:cNvSpPr txBox="1">
            <a:spLocks noChangeArrowheads="1"/>
          </p:cNvSpPr>
          <p:nvPr/>
        </p:nvSpPr>
        <p:spPr bwMode="auto">
          <a:xfrm>
            <a:off x="5314807" y="911856"/>
            <a:ext cx="591680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  </a:t>
            </a:r>
            <a:r>
              <a:rPr lang="zh-CN" altLang="en-US" b="1">
                <a:solidFill>
                  <a:srgbClr val="FF0000"/>
                </a:solidFill>
              </a:rPr>
              <a:t>操作者</a:t>
            </a:r>
            <a:r>
              <a:rPr lang="zh-CN" altLang="en-US" b="1"/>
              <a:t>对零件进行检验用的量规。</a:t>
            </a:r>
          </a:p>
        </p:txBody>
      </p:sp>
      <p:sp>
        <p:nvSpPr>
          <p:cNvPr id="68687" name="Text Box 1103"/>
          <p:cNvSpPr txBox="1">
            <a:spLocks noChangeArrowheads="1"/>
          </p:cNvSpPr>
          <p:nvPr/>
        </p:nvSpPr>
        <p:spPr bwMode="auto">
          <a:xfrm>
            <a:off x="5380168" y="1431939"/>
            <a:ext cx="6652969" cy="145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检验人员或用户</a:t>
            </a:r>
            <a:r>
              <a:rPr lang="zh-CN" altLang="en-US" b="1" dirty="0"/>
              <a:t>在验收产品时用的量规。</a:t>
            </a:r>
            <a:r>
              <a:rPr lang="zh-CN" altLang="en-US" b="1" dirty="0">
                <a:solidFill>
                  <a:srgbClr val="FF0000"/>
                </a:solidFill>
              </a:rPr>
              <a:t>验收量规的类型同工作量规</a:t>
            </a:r>
            <a:r>
              <a:rPr lang="zh-CN" altLang="en-US" b="1" dirty="0"/>
              <a:t>，只是其磨损较多，但未超过磨损极限。</a:t>
            </a:r>
          </a:p>
        </p:txBody>
      </p:sp>
      <p:sp>
        <p:nvSpPr>
          <p:cNvPr id="68688" name="Text Box 1104"/>
          <p:cNvSpPr txBox="1">
            <a:spLocks noChangeArrowheads="1"/>
          </p:cNvSpPr>
          <p:nvPr/>
        </p:nvSpPr>
        <p:spPr bwMode="auto">
          <a:xfrm>
            <a:off x="670801" y="4962504"/>
            <a:ext cx="11362336"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 “</a:t>
            </a:r>
            <a:r>
              <a:rPr lang="zh-CN" altLang="en-US" b="1" dirty="0"/>
              <a:t>校通</a:t>
            </a:r>
            <a:r>
              <a:rPr lang="en-US" altLang="zh-CN" b="1" dirty="0"/>
              <a:t>—</a:t>
            </a:r>
            <a:r>
              <a:rPr lang="zh-CN" altLang="en-US" b="1" dirty="0"/>
              <a:t>通”量规（</a:t>
            </a:r>
            <a:r>
              <a:rPr lang="en-US" altLang="zh-CN" b="1" dirty="0"/>
              <a:t>TT): </a:t>
            </a:r>
            <a:r>
              <a:rPr lang="zh-CN" altLang="en-US" b="1" dirty="0"/>
              <a:t>是指检验轴用工作量规</a:t>
            </a:r>
            <a:r>
              <a:rPr lang="zh-CN" altLang="en-US" b="1" dirty="0">
                <a:solidFill>
                  <a:srgbClr val="FF0000"/>
                </a:solidFill>
              </a:rPr>
              <a:t>通规</a:t>
            </a:r>
            <a:r>
              <a:rPr lang="zh-CN" altLang="en-US" b="1" dirty="0"/>
              <a:t>的校对量规。检验时它应</a:t>
            </a:r>
            <a:r>
              <a:rPr lang="zh-CN" altLang="en-US" b="1" dirty="0">
                <a:solidFill>
                  <a:srgbClr val="FF0000"/>
                </a:solidFill>
              </a:rPr>
              <a:t>通过</a:t>
            </a:r>
            <a:r>
              <a:rPr lang="zh-CN" altLang="en-US" b="1" dirty="0"/>
              <a:t>轴用工作量规的通规，否则通规不合格。</a:t>
            </a:r>
          </a:p>
        </p:txBody>
      </p:sp>
      <p:sp>
        <p:nvSpPr>
          <p:cNvPr id="68689" name="Text Box 1105"/>
          <p:cNvSpPr txBox="1">
            <a:spLocks noChangeArrowheads="1"/>
          </p:cNvSpPr>
          <p:nvPr/>
        </p:nvSpPr>
        <p:spPr bwMode="auto">
          <a:xfrm>
            <a:off x="381841" y="5984557"/>
            <a:ext cx="12134617" cy="10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b. “</a:t>
            </a:r>
            <a:r>
              <a:rPr lang="zh-CN" altLang="en-US" b="1" dirty="0"/>
              <a:t>校止</a:t>
            </a:r>
            <a:r>
              <a:rPr lang="en-US" altLang="zh-CN" b="1" dirty="0"/>
              <a:t>—</a:t>
            </a:r>
            <a:r>
              <a:rPr lang="zh-CN" altLang="en-US" b="1" dirty="0"/>
              <a:t>通”量规（</a:t>
            </a:r>
            <a:r>
              <a:rPr lang="en-US" altLang="zh-CN" b="1" dirty="0"/>
              <a:t>ZT):</a:t>
            </a:r>
            <a:r>
              <a:rPr lang="zh-CN" altLang="en-US" b="1" dirty="0"/>
              <a:t>是指检验轴用工作量规</a:t>
            </a:r>
            <a:r>
              <a:rPr lang="zh-CN" altLang="en-US" b="1" dirty="0">
                <a:solidFill>
                  <a:srgbClr val="FF0000"/>
                </a:solidFill>
              </a:rPr>
              <a:t>止规</a:t>
            </a:r>
            <a:r>
              <a:rPr lang="zh-CN" altLang="en-US" b="1" dirty="0"/>
              <a:t>的校对量规。检验时它应</a:t>
            </a:r>
            <a:r>
              <a:rPr lang="zh-CN" altLang="en-US" b="1" dirty="0">
                <a:solidFill>
                  <a:srgbClr val="FF0000"/>
                </a:solidFill>
              </a:rPr>
              <a:t>通过</a:t>
            </a:r>
            <a:r>
              <a:rPr lang="zh-CN" altLang="en-US" b="1" dirty="0"/>
              <a:t>轴用工作量规的止规，否则止规不合格。</a:t>
            </a:r>
          </a:p>
        </p:txBody>
      </p:sp>
      <p:sp>
        <p:nvSpPr>
          <p:cNvPr id="68690" name="Text Box 1106"/>
          <p:cNvSpPr txBox="1">
            <a:spLocks noChangeArrowheads="1"/>
          </p:cNvSpPr>
          <p:nvPr/>
        </p:nvSpPr>
        <p:spPr bwMode="auto">
          <a:xfrm>
            <a:off x="361201" y="7034987"/>
            <a:ext cx="12093337" cy="145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c. “</a:t>
            </a:r>
            <a:r>
              <a:rPr lang="zh-CN" altLang="en-US" b="1" dirty="0"/>
              <a:t>校止</a:t>
            </a:r>
            <a:r>
              <a:rPr lang="en-US" altLang="zh-CN" b="1" dirty="0"/>
              <a:t>—</a:t>
            </a:r>
            <a:r>
              <a:rPr lang="zh-CN" altLang="en-US" b="1" dirty="0"/>
              <a:t>损”量规（</a:t>
            </a:r>
            <a:r>
              <a:rPr lang="en-US" altLang="zh-CN" b="1" dirty="0"/>
              <a:t>ZS)</a:t>
            </a:r>
            <a:r>
              <a:rPr lang="zh-CN" altLang="en-US" b="1" dirty="0"/>
              <a:t>：是指检验轴用工作量规</a:t>
            </a:r>
            <a:r>
              <a:rPr lang="zh-CN" altLang="en-US" b="1" dirty="0">
                <a:solidFill>
                  <a:srgbClr val="FF0000"/>
                </a:solidFill>
              </a:rPr>
              <a:t>通规是否达到磨损极限的</a:t>
            </a:r>
            <a:r>
              <a:rPr lang="zh-CN" altLang="en-US" b="1" dirty="0"/>
              <a:t>校对量规。检验时它</a:t>
            </a:r>
            <a:r>
              <a:rPr lang="zh-CN" altLang="en-US" b="1" dirty="0">
                <a:solidFill>
                  <a:srgbClr val="FF0000"/>
                </a:solidFill>
              </a:rPr>
              <a:t>不应通过</a:t>
            </a:r>
            <a:r>
              <a:rPr lang="zh-CN" altLang="en-US" b="1" dirty="0"/>
              <a:t>轴用工作量规的通规，否则该通规已达到或超过磨损极限，不应再使用。</a:t>
            </a:r>
          </a:p>
        </p:txBody>
      </p:sp>
      <p:sp>
        <p:nvSpPr>
          <p:cNvPr id="68700" name="Text Box 1116"/>
          <p:cNvSpPr txBox="1">
            <a:spLocks noChangeArrowheads="1"/>
          </p:cNvSpPr>
          <p:nvPr/>
        </p:nvSpPr>
        <p:spPr bwMode="auto">
          <a:xfrm>
            <a:off x="5411128" y="2908358"/>
            <a:ext cx="6622009" cy="1901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solidFill>
                  <a:srgbClr val="FF0000"/>
                </a:solidFill>
              </a:rPr>
              <a:t>检验轴用量规</a:t>
            </a:r>
            <a:r>
              <a:rPr lang="zh-CN" altLang="en-US" b="1" dirty="0"/>
              <a:t>（环规或卡规）在制造时是否符合制造公差，在使用中是否已达到磨损极限的量规。</a:t>
            </a:r>
            <a:r>
              <a:rPr lang="zh-CN" altLang="en-US" b="1" dirty="0">
                <a:solidFill>
                  <a:srgbClr val="FF0000"/>
                </a:solidFill>
              </a:rPr>
              <a:t>孔用量规</a:t>
            </a:r>
            <a:r>
              <a:rPr lang="zh-CN" altLang="en-US" b="1" dirty="0"/>
              <a:t>可以较方便地用通用量仪检测，所以不设校对量规。</a:t>
            </a:r>
          </a:p>
        </p:txBody>
      </p:sp>
      <p:sp>
        <p:nvSpPr>
          <p:cNvPr id="68701" name="Text Box 1117"/>
          <p:cNvSpPr txBox="1">
            <a:spLocks noChangeArrowheads="1"/>
          </p:cNvSpPr>
          <p:nvPr/>
        </p:nvSpPr>
        <p:spPr bwMode="auto">
          <a:xfrm>
            <a:off x="1474042" y="4448260"/>
            <a:ext cx="9074733"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校对量规又分为以下三类：</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8698"/>
                                        </p:tgtEl>
                                        <p:attrNameLst>
                                          <p:attrName>style.visibility</p:attrName>
                                        </p:attrNameLst>
                                      </p:cBhvr>
                                      <p:to>
                                        <p:strVal val="visible"/>
                                      </p:to>
                                    </p:set>
                                    <p:animEffect transition="in" filter="wipe(left)">
                                      <p:cBhvr>
                                        <p:cTn id="7" dur="2000"/>
                                        <p:tgtEl>
                                          <p:spTgt spid="686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8680"/>
                                        </p:tgtEl>
                                        <p:attrNameLst>
                                          <p:attrName>style.visibility</p:attrName>
                                        </p:attrNameLst>
                                      </p:cBhvr>
                                      <p:to>
                                        <p:strVal val="visible"/>
                                      </p:to>
                                    </p:set>
                                    <p:animEffect transition="in" filter="wipe(left)">
                                      <p:cBhvr>
                                        <p:cTn id="12" dur="300"/>
                                        <p:tgtEl>
                                          <p:spTgt spid="686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8681"/>
                                        </p:tgtEl>
                                        <p:attrNameLst>
                                          <p:attrName>style.visibility</p:attrName>
                                        </p:attrNameLst>
                                      </p:cBhvr>
                                      <p:to>
                                        <p:strVal val="visible"/>
                                      </p:to>
                                    </p:set>
                                    <p:animEffect transition="in" filter="wipe(left)">
                                      <p:cBhvr>
                                        <p:cTn id="17" dur="300"/>
                                        <p:tgtEl>
                                          <p:spTgt spid="686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8682"/>
                                        </p:tgtEl>
                                        <p:attrNameLst>
                                          <p:attrName>style.visibility</p:attrName>
                                        </p:attrNameLst>
                                      </p:cBhvr>
                                      <p:to>
                                        <p:strVal val="visible"/>
                                      </p:to>
                                    </p:set>
                                    <p:animEffect transition="in" filter="wipe(left)">
                                      <p:cBhvr>
                                        <p:cTn id="22" dur="300"/>
                                        <p:tgtEl>
                                          <p:spTgt spid="6868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8686"/>
                                        </p:tgtEl>
                                        <p:attrNameLst>
                                          <p:attrName>style.visibility</p:attrName>
                                        </p:attrNameLst>
                                      </p:cBhvr>
                                      <p:to>
                                        <p:strVal val="visible"/>
                                      </p:to>
                                    </p:set>
                                    <p:animEffect transition="in" filter="wipe(left)">
                                      <p:cBhvr>
                                        <p:cTn id="27" dur="500"/>
                                        <p:tgtEl>
                                          <p:spTgt spid="6868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8687"/>
                                        </p:tgtEl>
                                        <p:attrNameLst>
                                          <p:attrName>style.visibility</p:attrName>
                                        </p:attrNameLst>
                                      </p:cBhvr>
                                      <p:to>
                                        <p:strVal val="visible"/>
                                      </p:to>
                                    </p:set>
                                    <p:animEffect transition="in" filter="wipe(left)">
                                      <p:cBhvr>
                                        <p:cTn id="32" dur="500"/>
                                        <p:tgtEl>
                                          <p:spTgt spid="6868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8700"/>
                                        </p:tgtEl>
                                        <p:attrNameLst>
                                          <p:attrName>style.visibility</p:attrName>
                                        </p:attrNameLst>
                                      </p:cBhvr>
                                      <p:to>
                                        <p:strVal val="visible"/>
                                      </p:to>
                                    </p:set>
                                    <p:animEffect transition="in" filter="wipe(left)">
                                      <p:cBhvr>
                                        <p:cTn id="37" dur="300"/>
                                        <p:tgtEl>
                                          <p:spTgt spid="6870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8701"/>
                                        </p:tgtEl>
                                        <p:attrNameLst>
                                          <p:attrName>style.visibility</p:attrName>
                                        </p:attrNameLst>
                                      </p:cBhvr>
                                      <p:to>
                                        <p:strVal val="visible"/>
                                      </p:to>
                                    </p:set>
                                    <p:animEffect transition="in" filter="wipe(left)">
                                      <p:cBhvr>
                                        <p:cTn id="42" dur="2000"/>
                                        <p:tgtEl>
                                          <p:spTgt spid="6870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8688"/>
                                        </p:tgtEl>
                                        <p:attrNameLst>
                                          <p:attrName>style.visibility</p:attrName>
                                        </p:attrNameLst>
                                      </p:cBhvr>
                                      <p:to>
                                        <p:strVal val="visible"/>
                                      </p:to>
                                    </p:set>
                                    <p:animEffect transition="in" filter="wipe(left)">
                                      <p:cBhvr>
                                        <p:cTn id="47" dur="500"/>
                                        <p:tgtEl>
                                          <p:spTgt spid="6868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8689"/>
                                        </p:tgtEl>
                                        <p:attrNameLst>
                                          <p:attrName>style.visibility</p:attrName>
                                        </p:attrNameLst>
                                      </p:cBhvr>
                                      <p:to>
                                        <p:strVal val="visible"/>
                                      </p:to>
                                    </p:set>
                                    <p:animEffect transition="in" filter="wipe(left)">
                                      <p:cBhvr>
                                        <p:cTn id="52" dur="500"/>
                                        <p:tgtEl>
                                          <p:spTgt spid="6868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68690"/>
                                        </p:tgtEl>
                                        <p:attrNameLst>
                                          <p:attrName>style.visibility</p:attrName>
                                        </p:attrNameLst>
                                      </p:cBhvr>
                                      <p:to>
                                        <p:strVal val="visible"/>
                                      </p:to>
                                    </p:set>
                                    <p:animEffect transition="in" filter="diamond(in)">
                                      <p:cBhvr>
                                        <p:cTn id="57" dur="2000"/>
                                        <p:tgtEl>
                                          <p:spTgt spid="6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80" grpId="0" autoUpdateAnimBg="0"/>
      <p:bldP spid="68681" grpId="0" autoUpdateAnimBg="0"/>
      <p:bldP spid="68682" grpId="0" autoUpdateAnimBg="0"/>
      <p:bldP spid="68686" grpId="0"/>
      <p:bldP spid="68687" grpId="0"/>
      <p:bldP spid="68688" grpId="0"/>
      <p:bldP spid="68689" grpId="0"/>
      <p:bldP spid="68690" grpId="0"/>
      <p:bldP spid="68700" grpId="0" autoUpdateAnimBg="0"/>
      <p:bldP spid="6870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CCE818EA-7DB8-40A1-B1B3-0348D1D17C26}" type="slidenum">
              <a:rPr lang="en-US" altLang="zh-CN" sz="2800">
                <a:solidFill>
                  <a:srgbClr val="0000FF"/>
                </a:solidFill>
              </a:rPr>
              <a:pPr eaLnBrk="1" hangingPunct="1"/>
              <a:t>71</a:t>
            </a:fld>
            <a:endParaRPr lang="en-US" altLang="zh-CN" sz="2800">
              <a:solidFill>
                <a:srgbClr val="0000FF"/>
              </a:solidFill>
            </a:endParaRPr>
          </a:p>
        </p:txBody>
      </p:sp>
      <p:sp>
        <p:nvSpPr>
          <p:cNvPr id="132100" name="Text Box 4"/>
          <p:cNvSpPr txBox="1">
            <a:spLocks noChangeArrowheads="1"/>
          </p:cNvSpPr>
          <p:nvPr/>
        </p:nvSpPr>
        <p:spPr bwMode="auto">
          <a:xfrm>
            <a:off x="1247003" y="366018"/>
            <a:ext cx="8020371"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2. </a:t>
            </a:r>
            <a:r>
              <a:rPr lang="zh-CN" altLang="en-US" b="1" dirty="0"/>
              <a:t>量规设计原则：</a:t>
            </a:r>
            <a:r>
              <a:rPr lang="zh-CN" altLang="en-US" b="1" dirty="0">
                <a:solidFill>
                  <a:srgbClr val="FF0000"/>
                </a:solidFill>
              </a:rPr>
              <a:t>泰勒原则</a:t>
            </a:r>
            <a:r>
              <a:rPr lang="zh-CN" altLang="en-US" b="1" dirty="0"/>
              <a:t>（</a:t>
            </a:r>
            <a:r>
              <a:rPr lang="zh-CN" altLang="en-US" b="1" dirty="0">
                <a:solidFill>
                  <a:srgbClr val="FF0000"/>
                </a:solidFill>
              </a:rPr>
              <a:t>公差带内缩原则</a:t>
            </a:r>
            <a:r>
              <a:rPr lang="zh-CN" altLang="en-US" b="1" dirty="0"/>
              <a:t>）</a:t>
            </a:r>
          </a:p>
        </p:txBody>
      </p:sp>
      <p:sp>
        <p:nvSpPr>
          <p:cNvPr id="132101" name="Text Box 5"/>
          <p:cNvSpPr txBox="1">
            <a:spLocks noChangeArrowheads="1"/>
          </p:cNvSpPr>
          <p:nvPr/>
        </p:nvSpPr>
        <p:spPr bwMode="auto">
          <a:xfrm>
            <a:off x="870322" y="2194955"/>
            <a:ext cx="584456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量规的</a:t>
            </a:r>
            <a:r>
              <a:rPr lang="zh-CN" altLang="en-US" b="1" dirty="0" smtClean="0"/>
              <a:t>尺寸的确定</a:t>
            </a:r>
            <a:endParaRPr lang="zh-CN" altLang="en-US" b="1" dirty="0"/>
          </a:p>
        </p:txBody>
      </p:sp>
      <p:sp>
        <p:nvSpPr>
          <p:cNvPr id="132102" name="Text Box 6"/>
          <p:cNvSpPr txBox="1">
            <a:spLocks noChangeArrowheads="1"/>
          </p:cNvSpPr>
          <p:nvPr/>
        </p:nvSpPr>
        <p:spPr bwMode="auto">
          <a:xfrm>
            <a:off x="1004482" y="2677400"/>
            <a:ext cx="984873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通规的公称尺寸 </a:t>
            </a:r>
            <a:r>
              <a:rPr lang="en-US" altLang="zh-CN" b="1" dirty="0"/>
              <a:t>= </a:t>
            </a:r>
            <a:r>
              <a:rPr lang="zh-CN" altLang="en-US" b="1" dirty="0"/>
              <a:t>被</a:t>
            </a:r>
            <a:r>
              <a:rPr lang="zh-CN" altLang="en-US" b="1" dirty="0" smtClean="0"/>
              <a:t>测</a:t>
            </a:r>
            <a:r>
              <a:rPr lang="zh-CN" altLang="en-US" b="1" dirty="0"/>
              <a:t>轴</a:t>
            </a:r>
            <a:r>
              <a:rPr lang="zh-CN" altLang="en-US" b="1" dirty="0" smtClean="0"/>
              <a:t>的最大极限尺寸、</a:t>
            </a:r>
            <a:r>
              <a:rPr lang="zh-CN" altLang="en-US" b="1" dirty="0"/>
              <a:t>孔的</a:t>
            </a:r>
            <a:r>
              <a:rPr lang="zh-CN" altLang="en-US" b="1" dirty="0" smtClean="0"/>
              <a:t>最小极限尺寸</a:t>
            </a:r>
            <a:endParaRPr lang="en-US" altLang="zh-CN" b="1" dirty="0"/>
          </a:p>
        </p:txBody>
      </p:sp>
      <p:sp>
        <p:nvSpPr>
          <p:cNvPr id="132103" name="Text Box 7"/>
          <p:cNvSpPr txBox="1">
            <a:spLocks noChangeArrowheads="1"/>
          </p:cNvSpPr>
          <p:nvPr/>
        </p:nvSpPr>
        <p:spPr bwMode="auto">
          <a:xfrm>
            <a:off x="985562" y="3156423"/>
            <a:ext cx="976273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止规的公称尺寸 </a:t>
            </a:r>
            <a:r>
              <a:rPr lang="en-US" altLang="zh-CN" b="1" dirty="0"/>
              <a:t>= </a:t>
            </a:r>
            <a:r>
              <a:rPr lang="zh-CN" altLang="en-US" b="1" dirty="0"/>
              <a:t>被</a:t>
            </a:r>
            <a:r>
              <a:rPr lang="zh-CN" altLang="en-US" b="1" dirty="0" smtClean="0"/>
              <a:t>测轴的最小极限尺寸、</a:t>
            </a:r>
            <a:r>
              <a:rPr lang="zh-CN" altLang="en-US" b="1" dirty="0"/>
              <a:t>孔的最大极限尺寸</a:t>
            </a:r>
          </a:p>
        </p:txBody>
      </p:sp>
      <p:sp>
        <p:nvSpPr>
          <p:cNvPr id="132104" name="Text Box 8"/>
          <p:cNvSpPr txBox="1">
            <a:spLocks noChangeArrowheads="1"/>
          </p:cNvSpPr>
          <p:nvPr/>
        </p:nvSpPr>
        <p:spPr bwMode="auto">
          <a:xfrm>
            <a:off x="787762" y="838199"/>
            <a:ext cx="11059615" cy="145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b="1" dirty="0"/>
              <a:t>         </a:t>
            </a:r>
            <a:r>
              <a:rPr lang="zh-CN" altLang="en-US" b="1" dirty="0"/>
              <a:t>对于要求遵守包容要求的孔、轴在用量规检验时，为了正确地评定被测零件的合格性，应按极限判断原则（泰勒原则）验收，即光滑极限量规应遵守泰勒原则来设计。</a:t>
            </a:r>
          </a:p>
        </p:txBody>
      </p:sp>
      <p:sp>
        <p:nvSpPr>
          <p:cNvPr id="132105" name="Text Box 9"/>
          <p:cNvSpPr txBox="1">
            <a:spLocks noChangeArrowheads="1"/>
          </p:cNvSpPr>
          <p:nvPr/>
        </p:nvSpPr>
        <p:spPr bwMode="auto">
          <a:xfrm>
            <a:off x="700042" y="3650844"/>
            <a:ext cx="7447610"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）量规的</a:t>
            </a:r>
            <a:r>
              <a:rPr lang="zh-CN" altLang="en-US" b="1" dirty="0" smtClean="0"/>
              <a:t>形式的确定</a:t>
            </a:r>
            <a:r>
              <a:rPr lang="en-US" altLang="zh-CN" b="1" dirty="0" smtClean="0"/>
              <a:t>(</a:t>
            </a:r>
            <a:r>
              <a:rPr lang="zh-CN" altLang="en-US" b="1" dirty="0"/>
              <a:t>如图</a:t>
            </a:r>
            <a:r>
              <a:rPr lang="en-US" altLang="zh-CN" b="1" dirty="0"/>
              <a:t>3.30</a:t>
            </a:r>
            <a:r>
              <a:rPr lang="zh-CN" altLang="en-US" b="1" dirty="0"/>
              <a:t>所示</a:t>
            </a:r>
            <a:r>
              <a:rPr lang="en-US" altLang="zh-CN" b="1" dirty="0"/>
              <a:t>)</a:t>
            </a:r>
          </a:p>
        </p:txBody>
      </p:sp>
      <p:sp>
        <p:nvSpPr>
          <p:cNvPr id="132106" name="Text Box 10"/>
          <p:cNvSpPr txBox="1">
            <a:spLocks noChangeArrowheads="1"/>
          </p:cNvSpPr>
          <p:nvPr/>
        </p:nvSpPr>
        <p:spPr bwMode="auto">
          <a:xfrm>
            <a:off x="994162" y="4140132"/>
            <a:ext cx="11806096" cy="571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理论上</a:t>
            </a:r>
            <a:r>
              <a:rPr lang="zh-CN" altLang="en-US" b="1">
                <a:solidFill>
                  <a:srgbClr val="FF0000"/>
                </a:solidFill>
              </a:rPr>
              <a:t>通规为全形规</a:t>
            </a:r>
            <a:r>
              <a:rPr lang="zh-CN" altLang="en-US" b="1"/>
              <a:t>，它是控制体外作用尺寸</a:t>
            </a:r>
            <a:r>
              <a:rPr lang="en-US" altLang="zh-CN" b="1"/>
              <a:t>(</a:t>
            </a:r>
            <a:r>
              <a:rPr lang="zh-CN" altLang="en-US" b="1"/>
              <a:t>即实际尺寸和形状误差）。</a:t>
            </a:r>
          </a:p>
        </p:txBody>
      </p:sp>
      <p:sp>
        <p:nvSpPr>
          <p:cNvPr id="132107" name="Rectangle 11"/>
          <p:cNvSpPr>
            <a:spLocks noChangeArrowheads="1"/>
          </p:cNvSpPr>
          <p:nvPr/>
        </p:nvSpPr>
        <p:spPr bwMode="auto">
          <a:xfrm>
            <a:off x="990721" y="4711538"/>
            <a:ext cx="7244650" cy="528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p>
            <a:pPr defTabSz="1275054"/>
            <a:r>
              <a:rPr lang="zh-CN" altLang="en-US" b="1">
                <a:solidFill>
                  <a:srgbClr val="FF0000"/>
                </a:solidFill>
              </a:rPr>
              <a:t>止规为非全形规</a:t>
            </a:r>
            <a:r>
              <a:rPr lang="zh-CN" altLang="en-US" b="1"/>
              <a:t>，它是控制实际尺寸。</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5922" y="5389014"/>
            <a:ext cx="9466893" cy="3693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2100">
                                            <p:txEl>
                                              <p:pRg st="0" end="0"/>
                                            </p:txEl>
                                          </p:spTgt>
                                        </p:tgtEl>
                                        <p:attrNameLst>
                                          <p:attrName>style.visibility</p:attrName>
                                        </p:attrNameLst>
                                      </p:cBhvr>
                                      <p:to>
                                        <p:strVal val="visible"/>
                                      </p:to>
                                    </p:set>
                                    <p:animEffect transition="in" filter="wipe(left)">
                                      <p:cBhvr>
                                        <p:cTn id="7" dur="300"/>
                                        <p:tgtEl>
                                          <p:spTgt spid="13210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2104">
                                            <p:txEl>
                                              <p:pRg st="0" end="0"/>
                                            </p:txEl>
                                          </p:spTgt>
                                        </p:tgtEl>
                                        <p:attrNameLst>
                                          <p:attrName>style.visibility</p:attrName>
                                        </p:attrNameLst>
                                      </p:cBhvr>
                                      <p:to>
                                        <p:strVal val="visible"/>
                                      </p:to>
                                    </p:set>
                                    <p:animEffect transition="in" filter="wipe(left)">
                                      <p:cBhvr>
                                        <p:cTn id="12" dur="300"/>
                                        <p:tgtEl>
                                          <p:spTgt spid="13210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2101"/>
                                        </p:tgtEl>
                                        <p:attrNameLst>
                                          <p:attrName>style.visibility</p:attrName>
                                        </p:attrNameLst>
                                      </p:cBhvr>
                                      <p:to>
                                        <p:strVal val="visible"/>
                                      </p:to>
                                    </p:set>
                                    <p:animEffect transition="in" filter="blinds(horizontal)">
                                      <p:cBhvr>
                                        <p:cTn id="17" dur="500"/>
                                        <p:tgtEl>
                                          <p:spTgt spid="13210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2102"/>
                                        </p:tgtEl>
                                        <p:attrNameLst>
                                          <p:attrName>style.visibility</p:attrName>
                                        </p:attrNameLst>
                                      </p:cBhvr>
                                      <p:to>
                                        <p:strVal val="visible"/>
                                      </p:to>
                                    </p:set>
                                    <p:animEffect transition="in" filter="box(in)">
                                      <p:cBhvr>
                                        <p:cTn id="22" dur="500"/>
                                        <p:tgtEl>
                                          <p:spTgt spid="13210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2103"/>
                                        </p:tgtEl>
                                        <p:attrNameLst>
                                          <p:attrName>style.visibility</p:attrName>
                                        </p:attrNameLst>
                                      </p:cBhvr>
                                      <p:to>
                                        <p:strVal val="visible"/>
                                      </p:to>
                                    </p:set>
                                    <p:animEffect transition="in" filter="wipe(down)">
                                      <p:cBhvr>
                                        <p:cTn id="27" dur="500"/>
                                        <p:tgtEl>
                                          <p:spTgt spid="13210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32105"/>
                                        </p:tgtEl>
                                        <p:attrNameLst>
                                          <p:attrName>style.visibility</p:attrName>
                                        </p:attrNameLst>
                                      </p:cBhvr>
                                      <p:to>
                                        <p:strVal val="visible"/>
                                      </p:to>
                                    </p:set>
                                    <p:animEffect transition="in" filter="wipe(left)">
                                      <p:cBhvr>
                                        <p:cTn id="32" dur="300"/>
                                        <p:tgtEl>
                                          <p:spTgt spid="13210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9874"/>
                                        </p:tgtEl>
                                        <p:attrNameLst>
                                          <p:attrName>style.visibility</p:attrName>
                                        </p:attrNameLst>
                                      </p:cBhvr>
                                      <p:to>
                                        <p:strVal val="visible"/>
                                      </p:to>
                                    </p:set>
                                    <p:anim calcmode="lin" valueType="num">
                                      <p:cBhvr additive="base">
                                        <p:cTn id="37" dur="500" fill="hold"/>
                                        <p:tgtEl>
                                          <p:spTgt spid="79874"/>
                                        </p:tgtEl>
                                        <p:attrNameLst>
                                          <p:attrName>ppt_x</p:attrName>
                                        </p:attrNameLst>
                                      </p:cBhvr>
                                      <p:tavLst>
                                        <p:tav tm="0">
                                          <p:val>
                                            <p:strVal val="#ppt_x"/>
                                          </p:val>
                                        </p:tav>
                                        <p:tav tm="100000">
                                          <p:val>
                                            <p:strVal val="#ppt_x"/>
                                          </p:val>
                                        </p:tav>
                                      </p:tavLst>
                                    </p:anim>
                                    <p:anim calcmode="lin" valueType="num">
                                      <p:cBhvr additive="base">
                                        <p:cTn id="38"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32106"/>
                                        </p:tgtEl>
                                        <p:attrNameLst>
                                          <p:attrName>style.visibility</p:attrName>
                                        </p:attrNameLst>
                                      </p:cBhvr>
                                      <p:to>
                                        <p:strVal val="visible"/>
                                      </p:to>
                                    </p:set>
                                    <p:animEffect transition="in" filter="wipe(left)">
                                      <p:cBhvr>
                                        <p:cTn id="43" dur="300"/>
                                        <p:tgtEl>
                                          <p:spTgt spid="13210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32107"/>
                                        </p:tgtEl>
                                        <p:attrNameLst>
                                          <p:attrName>style.visibility</p:attrName>
                                        </p:attrNameLst>
                                      </p:cBhvr>
                                      <p:to>
                                        <p:strVal val="visible"/>
                                      </p:to>
                                    </p:set>
                                    <p:animEffect transition="in" filter="wipe(left)">
                                      <p:cBhvr>
                                        <p:cTn id="48" dur="300"/>
                                        <p:tgtEl>
                                          <p:spTgt spid="132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build="p" autoUpdateAnimBg="0"/>
      <p:bldP spid="132101" grpId="0"/>
      <p:bldP spid="132102" grpId="0"/>
      <p:bldP spid="132103" grpId="0"/>
      <p:bldP spid="132104" grpId="0" build="p" autoUpdateAnimBg="0"/>
      <p:bldP spid="132105" grpId="0" autoUpdateAnimBg="0"/>
      <p:bldP spid="132106" grpId="0" autoUpdateAnimBg="0"/>
      <p:bldP spid="132107"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9EB610D4-3822-4FE2-B8B8-313D74BAA1A2}" type="slidenum">
              <a:rPr lang="en-US" altLang="zh-CN" sz="2800">
                <a:solidFill>
                  <a:srgbClr val="0000FF"/>
                </a:solidFill>
              </a:rPr>
              <a:pPr eaLnBrk="1" hangingPunct="1"/>
              <a:t>72</a:t>
            </a:fld>
            <a:endParaRPr lang="en-US" altLang="zh-CN" sz="2800">
              <a:solidFill>
                <a:srgbClr val="0000FF"/>
              </a:solidFill>
            </a:endParaRPr>
          </a:p>
        </p:txBody>
      </p:sp>
      <p:sp>
        <p:nvSpPr>
          <p:cNvPr id="72708" name="Text Box 1028"/>
          <p:cNvSpPr txBox="1">
            <a:spLocks noChangeArrowheads="1"/>
          </p:cNvSpPr>
          <p:nvPr/>
        </p:nvSpPr>
        <p:spPr bwMode="auto">
          <a:xfrm>
            <a:off x="1575522" y="526141"/>
            <a:ext cx="556592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 </a:t>
            </a:r>
            <a:r>
              <a:rPr lang="zh-CN" altLang="en-US" b="1" dirty="0"/>
              <a:t>量规公差及其工作尺寸的计算</a:t>
            </a:r>
          </a:p>
        </p:txBody>
      </p:sp>
      <p:sp>
        <p:nvSpPr>
          <p:cNvPr id="72807" name="Text Box 1127"/>
          <p:cNvSpPr txBox="1">
            <a:spLocks noChangeArrowheads="1"/>
          </p:cNvSpPr>
          <p:nvPr/>
        </p:nvSpPr>
        <p:spPr bwMode="auto">
          <a:xfrm>
            <a:off x="1348483" y="1121498"/>
            <a:ext cx="6752729"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en-US" altLang="zh-CN" b="1" dirty="0"/>
              <a:t>1</a:t>
            </a:r>
            <a:r>
              <a:rPr lang="zh-CN" altLang="en-US" b="1" dirty="0"/>
              <a:t>）量规公差及其公差带</a:t>
            </a:r>
          </a:p>
        </p:txBody>
      </p:sp>
      <p:sp>
        <p:nvSpPr>
          <p:cNvPr id="72808" name="Text Box 1128"/>
          <p:cNvSpPr txBox="1">
            <a:spLocks noChangeArrowheads="1"/>
          </p:cNvSpPr>
          <p:nvPr/>
        </p:nvSpPr>
        <p:spPr bwMode="auto">
          <a:xfrm>
            <a:off x="1631082" y="1628819"/>
            <a:ext cx="392848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① </a:t>
            </a:r>
            <a:r>
              <a:rPr lang="zh-CN" altLang="en-US" b="1" dirty="0"/>
              <a:t>量规尺寸公差</a:t>
            </a:r>
          </a:p>
        </p:txBody>
      </p:sp>
      <p:sp>
        <p:nvSpPr>
          <p:cNvPr id="72809" name="Text Box 1129"/>
          <p:cNvSpPr txBox="1">
            <a:spLocks noChangeArrowheads="1"/>
          </p:cNvSpPr>
          <p:nvPr/>
        </p:nvSpPr>
        <p:spPr bwMode="auto">
          <a:xfrm>
            <a:off x="1472322" y="2012826"/>
            <a:ext cx="9611373" cy="1246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zh-CN" altLang="en-US" b="1" dirty="0" smtClean="0"/>
              <a:t>         量规</a:t>
            </a:r>
            <a:r>
              <a:rPr lang="zh-CN" altLang="en-US" b="1" dirty="0"/>
              <a:t>的制造公差</a:t>
            </a:r>
            <a:r>
              <a:rPr lang="en-US" altLang="zh-CN" b="1" dirty="0"/>
              <a:t>(</a:t>
            </a:r>
            <a:r>
              <a:rPr lang="en-US" altLang="zh-CN" b="1" i="1" dirty="0"/>
              <a:t>T</a:t>
            </a:r>
            <a:r>
              <a:rPr lang="en-US" altLang="zh-CN" b="1" baseline="-25000" dirty="0"/>
              <a:t>1</a:t>
            </a:r>
            <a:r>
              <a:rPr lang="en-US" altLang="zh-CN" b="1" dirty="0"/>
              <a:t>)</a:t>
            </a:r>
            <a:r>
              <a:rPr lang="zh-CN" altLang="en-US" b="1" dirty="0"/>
              <a:t>与被检零件的公差等级和公称尺寸有关，如表</a:t>
            </a:r>
            <a:r>
              <a:rPr lang="en-US" altLang="zh-CN" b="1" dirty="0"/>
              <a:t>3.21</a:t>
            </a:r>
            <a:r>
              <a:rPr lang="zh-CN" altLang="en-US" b="1" dirty="0"/>
              <a:t>所示。</a:t>
            </a:r>
            <a:endParaRPr lang="zh-CN" altLang="en-US" b="1" baseline="-25000" dirty="0"/>
          </a:p>
        </p:txBody>
      </p:sp>
      <p:sp>
        <p:nvSpPr>
          <p:cNvPr id="72812" name="Text Box 1132"/>
          <p:cNvSpPr txBox="1">
            <a:spLocks noChangeArrowheads="1"/>
          </p:cNvSpPr>
          <p:nvPr/>
        </p:nvSpPr>
        <p:spPr bwMode="auto">
          <a:xfrm>
            <a:off x="1245282" y="7553175"/>
            <a:ext cx="1036817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latin typeface="宋体" pitchFamily="2" charset="-122"/>
              </a:rPr>
              <a:t>例如被</a:t>
            </a:r>
            <a:r>
              <a:rPr lang="zh-CN" altLang="en-US" b="1" dirty="0">
                <a:latin typeface="宋体" pitchFamily="2" charset="-122"/>
              </a:rPr>
              <a:t>检孔要求为</a:t>
            </a:r>
            <a:r>
              <a:rPr lang="el-GR" altLang="zh-CN" b="1" i="1" dirty="0">
                <a:latin typeface="Gulim" pitchFamily="34" charset="-127"/>
                <a:ea typeface="Gulim" pitchFamily="34" charset="-127"/>
              </a:rPr>
              <a:t>Φ</a:t>
            </a:r>
            <a:r>
              <a:rPr lang="en-US" altLang="zh-CN" b="1" i="1" dirty="0">
                <a:latin typeface="Gulim" pitchFamily="34" charset="-127"/>
                <a:ea typeface="Gulim" pitchFamily="34" charset="-127"/>
              </a:rPr>
              <a:t> </a:t>
            </a:r>
            <a:r>
              <a:rPr lang="en-US" altLang="zh-CN" b="1" dirty="0">
                <a:latin typeface="宋体" pitchFamily="2" charset="-122"/>
              </a:rPr>
              <a:t>30H9</a:t>
            </a:r>
            <a:r>
              <a:rPr lang="zh-CN" altLang="en-US" b="1" dirty="0">
                <a:latin typeface="宋体" pitchFamily="2" charset="-122"/>
              </a:rPr>
              <a:t>，由表</a:t>
            </a:r>
            <a:r>
              <a:rPr lang="en-US" altLang="zh-CN" b="1" dirty="0">
                <a:latin typeface="宋体" pitchFamily="2" charset="-122"/>
              </a:rPr>
              <a:t>3.21</a:t>
            </a:r>
            <a:r>
              <a:rPr lang="zh-CN" altLang="en-US" b="1" dirty="0">
                <a:latin typeface="宋体" pitchFamily="2" charset="-122"/>
              </a:rPr>
              <a:t>查得孔量规尺寸公差为</a:t>
            </a:r>
            <a:endParaRPr lang="zh-CN" altLang="el-GR" b="1" dirty="0">
              <a:latin typeface="宋体" pitchFamily="2" charset="-122"/>
            </a:endParaRPr>
          </a:p>
        </p:txBody>
      </p:sp>
      <p:graphicFrame>
        <p:nvGraphicFramePr>
          <p:cNvPr id="72816" name="Object 1136"/>
          <p:cNvGraphicFramePr>
            <a:graphicFrameLocks noChangeAspect="1"/>
          </p:cNvGraphicFramePr>
          <p:nvPr>
            <p:extLst>
              <p:ext uri="{D42A27DB-BD31-4B8C-83A1-F6EECF244321}">
                <p14:modId xmlns:p14="http://schemas.microsoft.com/office/powerpoint/2010/main" val="468430193"/>
              </p:ext>
            </p:extLst>
          </p:nvPr>
        </p:nvGraphicFramePr>
        <p:xfrm>
          <a:off x="4465126" y="8073258"/>
          <a:ext cx="2788124" cy="889615"/>
        </p:xfrm>
        <a:graphic>
          <a:graphicData uri="http://schemas.openxmlformats.org/presentationml/2006/ole">
            <mc:AlternateContent xmlns:mc="http://schemas.openxmlformats.org/markup-compatibility/2006">
              <mc:Choice xmlns:v="urn:schemas-microsoft-com:vml" Requires="v">
                <p:oleObj spid="_x0000_s72760" name="公式" r:id="rId3" imgW="672808" imgH="215806" progId="Equation.3">
                  <p:embed/>
                </p:oleObj>
              </mc:Choice>
              <mc:Fallback>
                <p:oleObj name="公式" r:id="rId3" imgW="672808" imgH="215806" progId="Equation.3">
                  <p:embed/>
                  <p:pic>
                    <p:nvPicPr>
                      <p:cNvPr id="0" name="Object 11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5126" y="8073258"/>
                        <a:ext cx="2788124" cy="88961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72719"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7362" y="3064040"/>
            <a:ext cx="10072334" cy="437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14" name="Line 1140"/>
          <p:cNvSpPr>
            <a:spLocks noChangeShapeType="1"/>
          </p:cNvSpPr>
          <p:nvPr/>
        </p:nvSpPr>
        <p:spPr bwMode="auto">
          <a:xfrm>
            <a:off x="1228081" y="-3505426"/>
            <a:ext cx="9019693"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lstStyle/>
          <a:p>
            <a:endParaRPr lang="zh-CN" altLang="en-US"/>
          </a:p>
        </p:txBody>
      </p:sp>
      <p:grpSp>
        <p:nvGrpSpPr>
          <p:cNvPr id="19" name="Group 1139"/>
          <p:cNvGrpSpPr>
            <a:grpSpLocks/>
          </p:cNvGrpSpPr>
          <p:nvPr/>
        </p:nvGrpSpPr>
        <p:grpSpPr bwMode="auto">
          <a:xfrm>
            <a:off x="1558322" y="5686693"/>
            <a:ext cx="9019693" cy="307944"/>
            <a:chOff x="588" y="4896"/>
            <a:chExt cx="5244" cy="180"/>
          </a:xfrm>
        </p:grpSpPr>
        <p:sp>
          <p:nvSpPr>
            <p:cNvPr id="72716" name="Line 1140"/>
            <p:cNvSpPr>
              <a:spLocks noChangeShapeType="1"/>
            </p:cNvSpPr>
            <p:nvPr/>
          </p:nvSpPr>
          <p:spPr bwMode="auto">
            <a:xfrm>
              <a:off x="588" y="5076"/>
              <a:ext cx="5244"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17" name="Rectangle 1141"/>
            <p:cNvSpPr>
              <a:spLocks noChangeArrowheads="1"/>
            </p:cNvSpPr>
            <p:nvPr/>
          </p:nvSpPr>
          <p:spPr bwMode="auto">
            <a:xfrm>
              <a:off x="3936" y="4896"/>
              <a:ext cx="720" cy="180"/>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08"/>
                                        </p:tgtEl>
                                        <p:attrNameLst>
                                          <p:attrName>style.visibility</p:attrName>
                                        </p:attrNameLst>
                                      </p:cBhvr>
                                      <p:to>
                                        <p:strVal val="visible"/>
                                      </p:to>
                                    </p:set>
                                    <p:animEffect transition="in" filter="wipe(left)">
                                      <p:cBhvr>
                                        <p:cTn id="7" dur="300"/>
                                        <p:tgtEl>
                                          <p:spTgt spid="727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807"/>
                                        </p:tgtEl>
                                        <p:attrNameLst>
                                          <p:attrName>style.visibility</p:attrName>
                                        </p:attrNameLst>
                                      </p:cBhvr>
                                      <p:to>
                                        <p:strVal val="visible"/>
                                      </p:to>
                                    </p:set>
                                    <p:animEffect transition="in" filter="wipe(left)">
                                      <p:cBhvr>
                                        <p:cTn id="12" dur="300"/>
                                        <p:tgtEl>
                                          <p:spTgt spid="728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808"/>
                                        </p:tgtEl>
                                        <p:attrNameLst>
                                          <p:attrName>style.visibility</p:attrName>
                                        </p:attrNameLst>
                                      </p:cBhvr>
                                      <p:to>
                                        <p:strVal val="visible"/>
                                      </p:to>
                                    </p:set>
                                    <p:animEffect transition="in" filter="wipe(left)">
                                      <p:cBhvr>
                                        <p:cTn id="17" dur="300"/>
                                        <p:tgtEl>
                                          <p:spTgt spid="7280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809"/>
                                        </p:tgtEl>
                                        <p:attrNameLst>
                                          <p:attrName>style.visibility</p:attrName>
                                        </p:attrNameLst>
                                      </p:cBhvr>
                                      <p:to>
                                        <p:strVal val="visible"/>
                                      </p:to>
                                    </p:set>
                                    <p:animEffect transition="in" filter="wipe(left)">
                                      <p:cBhvr>
                                        <p:cTn id="22" dur="300"/>
                                        <p:tgtEl>
                                          <p:spTgt spid="7280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72719"/>
                                        </p:tgtEl>
                                        <p:attrNameLst>
                                          <p:attrName>style.visibility</p:attrName>
                                        </p:attrNameLst>
                                      </p:cBhvr>
                                      <p:to>
                                        <p:strVal val="visible"/>
                                      </p:to>
                                    </p:set>
                                    <p:anim calcmode="lin" valueType="num">
                                      <p:cBhvr additive="base">
                                        <p:cTn id="27" dur="500" fill="hold"/>
                                        <p:tgtEl>
                                          <p:spTgt spid="72719"/>
                                        </p:tgtEl>
                                        <p:attrNameLst>
                                          <p:attrName>ppt_x</p:attrName>
                                        </p:attrNameLst>
                                      </p:cBhvr>
                                      <p:tavLst>
                                        <p:tav tm="0">
                                          <p:val>
                                            <p:strVal val="0-#ppt_w/2"/>
                                          </p:val>
                                        </p:tav>
                                        <p:tav tm="100000">
                                          <p:val>
                                            <p:strVal val="#ppt_x"/>
                                          </p:val>
                                        </p:tav>
                                      </p:tavLst>
                                    </p:anim>
                                    <p:anim calcmode="lin" valueType="num">
                                      <p:cBhvr additive="base">
                                        <p:cTn id="28" dur="500" fill="hold"/>
                                        <p:tgtEl>
                                          <p:spTgt spid="72719"/>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2812"/>
                                        </p:tgtEl>
                                        <p:attrNameLst>
                                          <p:attrName>style.visibility</p:attrName>
                                        </p:attrNameLst>
                                      </p:cBhvr>
                                      <p:to>
                                        <p:strVal val="visible"/>
                                      </p:to>
                                    </p:set>
                                    <p:animEffect transition="in" filter="wipe(left)">
                                      <p:cBhvr>
                                        <p:cTn id="33" dur="300"/>
                                        <p:tgtEl>
                                          <p:spTgt spid="728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2000"/>
                                        <p:tgtEl>
                                          <p:spTgt spid="1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72816"/>
                                        </p:tgtEl>
                                        <p:attrNameLst>
                                          <p:attrName>style.visibility</p:attrName>
                                        </p:attrNameLst>
                                      </p:cBhvr>
                                      <p:to>
                                        <p:strVal val="visible"/>
                                      </p:to>
                                    </p:set>
                                    <p:animEffect transition="in" filter="blinds(horizontal)">
                                      <p:cBhvr>
                                        <p:cTn id="43" dur="500"/>
                                        <p:tgtEl>
                                          <p:spTgt spid="72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utoUpdateAnimBg="0"/>
      <p:bldP spid="72807" grpId="0" autoUpdateAnimBg="0"/>
      <p:bldP spid="72808" grpId="0" autoUpdateAnimBg="0"/>
      <p:bldP spid="72809" grpId="0" autoUpdateAnimBg="0"/>
      <p:bldP spid="72812"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F44A7773-8A1A-44F3-B4EE-5C21E160DD00}" type="slidenum">
              <a:rPr lang="en-US" altLang="zh-CN" sz="2800">
                <a:solidFill>
                  <a:srgbClr val="0000FF"/>
                </a:solidFill>
              </a:rPr>
              <a:pPr eaLnBrk="1" hangingPunct="1"/>
              <a:t>73</a:t>
            </a:fld>
            <a:endParaRPr lang="en-US" altLang="zh-CN" sz="2800">
              <a:solidFill>
                <a:srgbClr val="0000FF"/>
              </a:solidFill>
            </a:endParaRPr>
          </a:p>
        </p:txBody>
      </p:sp>
      <p:sp>
        <p:nvSpPr>
          <p:cNvPr id="133124" name="Text Box 4"/>
          <p:cNvSpPr txBox="1">
            <a:spLocks noChangeArrowheads="1"/>
          </p:cNvSpPr>
          <p:nvPr/>
        </p:nvSpPr>
        <p:spPr bwMode="auto">
          <a:xfrm>
            <a:off x="1166162" y="1122284"/>
            <a:ext cx="10227134"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a:t>
            </a:r>
            <a:r>
              <a:rPr lang="zh-CN" altLang="en-US" b="1" dirty="0"/>
              <a:t>量规尺寸公差带如图</a:t>
            </a:r>
            <a:r>
              <a:rPr lang="en-US" altLang="zh-CN" b="1" dirty="0"/>
              <a:t>3.31</a:t>
            </a:r>
            <a:r>
              <a:rPr lang="zh-CN" altLang="en-US" b="1" dirty="0"/>
              <a:t>所示，</a:t>
            </a:r>
            <a:r>
              <a:rPr lang="zh-CN" altLang="en-US" b="1" dirty="0" smtClean="0"/>
              <a:t>其中图（</a:t>
            </a:r>
            <a:r>
              <a:rPr lang="en-US" altLang="zh-CN" b="1" dirty="0"/>
              <a:t>a</a:t>
            </a:r>
            <a:r>
              <a:rPr lang="zh-CN" altLang="en-US" b="1" dirty="0"/>
              <a:t>）为孔用量规公差带图。</a:t>
            </a:r>
          </a:p>
        </p:txBody>
      </p:sp>
      <p:sp>
        <p:nvSpPr>
          <p:cNvPr id="133131" name="Text Box 11"/>
          <p:cNvSpPr txBox="1">
            <a:spLocks noChangeArrowheads="1"/>
          </p:cNvSpPr>
          <p:nvPr/>
        </p:nvSpPr>
        <p:spPr bwMode="auto">
          <a:xfrm>
            <a:off x="1355361" y="602201"/>
            <a:ext cx="3928485"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latin typeface="宋体" pitchFamily="2" charset="-122"/>
              </a:rPr>
              <a:t>②  </a:t>
            </a:r>
            <a:r>
              <a:rPr lang="zh-CN" altLang="en-US" b="1" dirty="0"/>
              <a:t>量规尺寸公差带</a:t>
            </a:r>
          </a:p>
        </p:txBody>
      </p:sp>
      <p:sp>
        <p:nvSpPr>
          <p:cNvPr id="133137" name="Text Box 17"/>
          <p:cNvSpPr txBox="1">
            <a:spLocks noChangeArrowheads="1"/>
          </p:cNvSpPr>
          <p:nvPr/>
        </p:nvSpPr>
        <p:spPr bwMode="auto">
          <a:xfrm>
            <a:off x="1095641" y="5878303"/>
            <a:ext cx="10627896" cy="289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t>        </a:t>
            </a:r>
            <a:r>
              <a:rPr lang="zh-CN" altLang="en-US" b="1" dirty="0"/>
              <a:t>由图</a:t>
            </a:r>
            <a:r>
              <a:rPr lang="en-US" altLang="zh-CN" b="1" dirty="0"/>
              <a:t>3.31</a:t>
            </a:r>
            <a:r>
              <a:rPr lang="zh-CN" altLang="en-US" b="1" dirty="0"/>
              <a:t>可见，量规的公差带位于被检</a:t>
            </a:r>
            <a:r>
              <a:rPr lang="zh-CN" altLang="en-US" b="1" dirty="0">
                <a:solidFill>
                  <a:srgbClr val="FF0000"/>
                </a:solidFill>
              </a:rPr>
              <a:t>零件公差带之内</a:t>
            </a:r>
            <a:r>
              <a:rPr lang="zh-CN" altLang="en-US" b="1" dirty="0"/>
              <a:t>，这是为了在验收时不会产生误收。</a:t>
            </a:r>
            <a:r>
              <a:rPr lang="zh-CN" altLang="en-US" b="1" dirty="0">
                <a:solidFill>
                  <a:srgbClr val="FF0000"/>
                </a:solidFill>
              </a:rPr>
              <a:t>止规的公差带</a:t>
            </a:r>
            <a:r>
              <a:rPr lang="zh-CN" altLang="en-US" b="1" dirty="0"/>
              <a:t>紧靠被</a:t>
            </a:r>
            <a:r>
              <a:rPr lang="zh-CN" altLang="en-US" b="1" dirty="0" smtClean="0"/>
              <a:t>检孔的最大极限尺寸、</a:t>
            </a:r>
            <a:r>
              <a:rPr lang="zh-CN" altLang="en-US" b="1" dirty="0"/>
              <a:t>轴的</a:t>
            </a:r>
            <a:r>
              <a:rPr lang="zh-CN" altLang="en-US" b="1" dirty="0" smtClean="0"/>
              <a:t>最小极限尺寸</a:t>
            </a:r>
            <a:r>
              <a:rPr lang="zh-CN" altLang="en-US" b="1" dirty="0"/>
              <a:t>。</a:t>
            </a:r>
            <a:r>
              <a:rPr lang="zh-CN" altLang="en-US" b="1" dirty="0">
                <a:solidFill>
                  <a:srgbClr val="FF0000"/>
                </a:solidFill>
              </a:rPr>
              <a:t>通规</a:t>
            </a:r>
            <a:r>
              <a:rPr lang="zh-CN" altLang="en-US" b="1" dirty="0"/>
              <a:t>的公差带中心偏离被</a:t>
            </a:r>
            <a:r>
              <a:rPr lang="zh-CN" altLang="en-US" b="1" dirty="0" smtClean="0"/>
              <a:t>检</a:t>
            </a:r>
            <a:r>
              <a:rPr lang="zh-CN" altLang="en-US" b="1" dirty="0"/>
              <a:t>孔的小</a:t>
            </a:r>
            <a:r>
              <a:rPr lang="zh-CN" altLang="en-US" b="1" dirty="0" smtClean="0"/>
              <a:t>极限尺寸、轴最大极限尺寸</a:t>
            </a:r>
            <a:r>
              <a:rPr lang="zh-CN" altLang="en-US" b="1" dirty="0"/>
              <a:t>一个</a:t>
            </a:r>
            <a:r>
              <a:rPr lang="en-US" altLang="zh-CN" b="1" i="1" dirty="0"/>
              <a:t>Z</a:t>
            </a:r>
            <a:r>
              <a:rPr lang="en-US" altLang="zh-CN" b="1" baseline="-25000" dirty="0"/>
              <a:t>1</a:t>
            </a:r>
            <a:r>
              <a:rPr lang="zh-CN" altLang="en-US" b="1" dirty="0"/>
              <a:t>值，这是给通规工作时留有一定的磨损公差，而通规的磨损极限尺寸为被</a:t>
            </a:r>
            <a:r>
              <a:rPr lang="zh-CN" altLang="en-US" b="1" dirty="0" smtClean="0"/>
              <a:t>检孔的最小极限尺寸、轴的最大极限尺寸。</a:t>
            </a:r>
            <a:endParaRPr lang="zh-CN" altLang="en-US" b="1" baseline="-25000" dirty="0"/>
          </a:p>
        </p:txBody>
      </p:sp>
      <p:pic>
        <p:nvPicPr>
          <p:cNvPr id="73815" name="Picture 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361" y="2360902"/>
            <a:ext cx="9305213" cy="3702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6"/>
          <p:cNvSpPr>
            <a:spLocks noChangeArrowheads="1"/>
          </p:cNvSpPr>
          <p:nvPr/>
        </p:nvSpPr>
        <p:spPr bwMode="auto">
          <a:xfrm>
            <a:off x="9262213" y="2579885"/>
            <a:ext cx="1059523" cy="2306155"/>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21" name="Text Box 5"/>
          <p:cNvSpPr txBox="1">
            <a:spLocks noChangeArrowheads="1"/>
          </p:cNvSpPr>
          <p:nvPr/>
        </p:nvSpPr>
        <p:spPr bwMode="auto">
          <a:xfrm>
            <a:off x="1195403" y="1758192"/>
            <a:ext cx="5562488"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图（</a:t>
            </a:r>
            <a:r>
              <a:rPr lang="en-US" altLang="zh-CN" b="1" dirty="0" smtClean="0"/>
              <a:t>b</a:t>
            </a:r>
            <a:r>
              <a:rPr lang="zh-CN" altLang="en-US" b="1" dirty="0"/>
              <a:t>）</a:t>
            </a:r>
            <a:r>
              <a:rPr lang="zh-CN" altLang="en-US" b="1" dirty="0" smtClean="0"/>
              <a:t>为 </a:t>
            </a:r>
            <a:r>
              <a:rPr lang="zh-CN" altLang="en-US" b="1" dirty="0"/>
              <a:t>轴用量规公差带</a:t>
            </a:r>
            <a:r>
              <a:rPr lang="zh-CN" altLang="en-US" b="1" dirty="0" smtClean="0"/>
              <a:t>图，</a:t>
            </a:r>
            <a:endParaRPr lang="zh-CN" altLang="en-US" b="1" dirty="0"/>
          </a:p>
        </p:txBody>
      </p:sp>
      <p:sp>
        <p:nvSpPr>
          <p:cNvPr id="22" name="Text Box 6"/>
          <p:cNvSpPr txBox="1">
            <a:spLocks noChangeArrowheads="1"/>
          </p:cNvSpPr>
          <p:nvPr/>
        </p:nvSpPr>
        <p:spPr bwMode="auto">
          <a:xfrm>
            <a:off x="5758569" y="1792408"/>
            <a:ext cx="6174809" cy="498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轴用量规的校对量规公差带图。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131"/>
                                        </p:tgtEl>
                                        <p:attrNameLst>
                                          <p:attrName>style.visibility</p:attrName>
                                        </p:attrNameLst>
                                      </p:cBhvr>
                                      <p:to>
                                        <p:strVal val="visible"/>
                                      </p:to>
                                    </p:set>
                                    <p:animEffect transition="in" filter="wipe(left)">
                                      <p:cBhvr>
                                        <p:cTn id="7" dur="300"/>
                                        <p:tgtEl>
                                          <p:spTgt spid="1331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3124"/>
                                        </p:tgtEl>
                                        <p:attrNameLst>
                                          <p:attrName>style.visibility</p:attrName>
                                        </p:attrNameLst>
                                      </p:cBhvr>
                                      <p:to>
                                        <p:strVal val="visible"/>
                                      </p:to>
                                    </p:set>
                                    <p:animEffect transition="in" filter="wipe(left)">
                                      <p:cBhvr>
                                        <p:cTn id="12" dur="300"/>
                                        <p:tgtEl>
                                          <p:spTgt spid="1331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
                                        </p:tgtEl>
                                        <p:attrNameLst>
                                          <p:attrName>style.visibility</p:attrName>
                                        </p:attrNameLst>
                                      </p:cBhvr>
                                      <p:to>
                                        <p:strVal val="visible"/>
                                      </p:to>
                                    </p:set>
                                    <p:animEffect transition="in" filter="wipe(left)">
                                      <p:cBhvr>
                                        <p:cTn id="17" dur="3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3815"/>
                                        </p:tgtEl>
                                        <p:attrNameLst>
                                          <p:attrName>style.visibility</p:attrName>
                                        </p:attrNameLst>
                                      </p:cBhvr>
                                      <p:to>
                                        <p:strVal val="visible"/>
                                      </p:to>
                                    </p:set>
                                    <p:anim calcmode="lin" valueType="num">
                                      <p:cBhvr additive="base">
                                        <p:cTn id="22" dur="500" fill="hold"/>
                                        <p:tgtEl>
                                          <p:spTgt spid="73815"/>
                                        </p:tgtEl>
                                        <p:attrNameLst>
                                          <p:attrName>ppt_x</p:attrName>
                                        </p:attrNameLst>
                                      </p:cBhvr>
                                      <p:tavLst>
                                        <p:tav tm="0">
                                          <p:val>
                                            <p:strVal val="0-#ppt_w/2"/>
                                          </p:val>
                                        </p:tav>
                                        <p:tav tm="100000">
                                          <p:val>
                                            <p:strVal val="#ppt_x"/>
                                          </p:val>
                                        </p:tav>
                                      </p:tavLst>
                                    </p:anim>
                                    <p:anim calcmode="lin" valueType="num">
                                      <p:cBhvr additive="base">
                                        <p:cTn id="23" dur="500" fill="hold"/>
                                        <p:tgtEl>
                                          <p:spTgt spid="7381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3137"/>
                                        </p:tgtEl>
                                        <p:attrNameLst>
                                          <p:attrName>style.visibility</p:attrName>
                                        </p:attrNameLst>
                                      </p:cBhvr>
                                      <p:to>
                                        <p:strVal val="visible"/>
                                      </p:to>
                                    </p:set>
                                    <p:animEffect transition="in" filter="wipe(left)">
                                      <p:cBhvr>
                                        <p:cTn id="28" dur="300"/>
                                        <p:tgtEl>
                                          <p:spTgt spid="1331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2"/>
                                        </p:tgtEl>
                                        <p:attrNameLst>
                                          <p:attrName>style.visibility</p:attrName>
                                        </p:attrNameLst>
                                      </p:cBhvr>
                                      <p:to>
                                        <p:strVal val="visible"/>
                                      </p:to>
                                    </p:set>
                                    <p:animEffect transition="in" filter="wipe(left)">
                                      <p:cBhvr>
                                        <p:cTn id="38"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4" grpId="0" autoUpdateAnimBg="0"/>
      <p:bldP spid="133131" grpId="0" autoUpdateAnimBg="0"/>
      <p:bldP spid="133137" grpId="0" autoUpdateAnimBg="0"/>
      <p:bldP spid="20" grpId="0" animBg="1"/>
      <p:bldP spid="21" grpId="0" autoUpdateAnimBg="0"/>
      <p:bldP spid="22"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66AFD88-E90F-48C1-905B-8FFF16B03B7C}" type="slidenum">
              <a:rPr lang="en-US" altLang="zh-CN" sz="2800">
                <a:solidFill>
                  <a:srgbClr val="0000FF"/>
                </a:solidFill>
              </a:rPr>
              <a:pPr eaLnBrk="1" hangingPunct="1"/>
              <a:t>74</a:t>
            </a:fld>
            <a:endParaRPr lang="en-US" altLang="zh-CN" sz="2800">
              <a:solidFill>
                <a:srgbClr val="0000FF"/>
              </a:solidFill>
            </a:endParaRPr>
          </a:p>
        </p:txBody>
      </p:sp>
      <p:sp>
        <p:nvSpPr>
          <p:cNvPr id="134148" name="Text Box 4"/>
          <p:cNvSpPr txBox="1">
            <a:spLocks noChangeArrowheads="1"/>
          </p:cNvSpPr>
          <p:nvPr/>
        </p:nvSpPr>
        <p:spPr bwMode="auto">
          <a:xfrm>
            <a:off x="1303762" y="651306"/>
            <a:ext cx="8641292"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）校对量规的公差及公差带</a:t>
            </a:r>
          </a:p>
        </p:txBody>
      </p:sp>
      <p:sp>
        <p:nvSpPr>
          <p:cNvPr id="134149" name="Text Box 5"/>
          <p:cNvSpPr txBox="1">
            <a:spLocks noChangeArrowheads="1"/>
          </p:cNvSpPr>
          <p:nvPr/>
        </p:nvSpPr>
        <p:spPr bwMode="auto">
          <a:xfrm>
            <a:off x="1613362" y="1164546"/>
            <a:ext cx="8868332"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latin typeface="宋体" pitchFamily="2" charset="-122"/>
              </a:rPr>
              <a:t>① </a:t>
            </a:r>
            <a:r>
              <a:rPr lang="zh-CN" altLang="en-US" b="1">
                <a:latin typeface="宋体" pitchFamily="2" charset="-122"/>
              </a:rPr>
              <a:t>校对量规</a:t>
            </a:r>
            <a:r>
              <a:rPr lang="zh-CN" altLang="en-US" b="1">
                <a:solidFill>
                  <a:srgbClr val="FF0000"/>
                </a:solidFill>
                <a:latin typeface="宋体" pitchFamily="2" charset="-122"/>
              </a:rPr>
              <a:t>尺寸公差</a:t>
            </a:r>
            <a:r>
              <a:rPr lang="zh-CN" altLang="en-US" b="1">
                <a:latin typeface="宋体" pitchFamily="2" charset="-122"/>
              </a:rPr>
              <a:t>：</a:t>
            </a:r>
          </a:p>
        </p:txBody>
      </p:sp>
      <p:graphicFrame>
        <p:nvGraphicFramePr>
          <p:cNvPr id="134150" name="Object 6"/>
          <p:cNvGraphicFramePr>
            <a:graphicFrameLocks noGrp="1" noChangeAspect="1"/>
          </p:cNvGraphicFramePr>
          <p:nvPr>
            <p:ph/>
            <p:extLst>
              <p:ext uri="{D42A27DB-BD31-4B8C-83A1-F6EECF244321}">
                <p14:modId xmlns:p14="http://schemas.microsoft.com/office/powerpoint/2010/main" val="3120341426"/>
              </p:ext>
            </p:extLst>
          </p:nvPr>
        </p:nvGraphicFramePr>
        <p:xfrm>
          <a:off x="5762009" y="965400"/>
          <a:ext cx="2418323" cy="730510"/>
        </p:xfrm>
        <a:graphic>
          <a:graphicData uri="http://schemas.openxmlformats.org/presentationml/2006/ole">
            <mc:AlternateContent xmlns:mc="http://schemas.openxmlformats.org/markup-compatibility/2006">
              <mc:Choice xmlns:v="urn:schemas-microsoft-com:vml" Requires="v">
                <p:oleObj spid="_x0000_s74811" name="公式" r:id="rId3" imgW="710891" imgH="215806" progId="Equation.3">
                  <p:embed/>
                </p:oleObj>
              </mc:Choice>
              <mc:Fallback>
                <p:oleObj name="公式" r:id="rId3" imgW="710891" imgH="215806"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009" y="965400"/>
                        <a:ext cx="2418323" cy="73051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4152" name="Text Box 8"/>
          <p:cNvSpPr txBox="1">
            <a:spLocks noChangeArrowheads="1"/>
          </p:cNvSpPr>
          <p:nvPr/>
        </p:nvSpPr>
        <p:spPr bwMode="auto">
          <a:xfrm>
            <a:off x="1634002" y="1607449"/>
            <a:ext cx="8868332"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latin typeface="宋体" pitchFamily="2" charset="-122"/>
              </a:rPr>
              <a:t>② </a:t>
            </a:r>
            <a:r>
              <a:rPr lang="zh-CN" altLang="en-US" b="1">
                <a:latin typeface="宋体" pitchFamily="2" charset="-122"/>
              </a:rPr>
              <a:t>校对量规</a:t>
            </a:r>
            <a:r>
              <a:rPr lang="zh-CN" altLang="en-US" b="1">
                <a:solidFill>
                  <a:srgbClr val="FF0000"/>
                </a:solidFill>
                <a:latin typeface="宋体" pitchFamily="2" charset="-122"/>
              </a:rPr>
              <a:t>尺寸公差带</a:t>
            </a:r>
            <a:r>
              <a:rPr lang="zh-CN" altLang="en-US" b="1">
                <a:latin typeface="宋体" pitchFamily="2" charset="-122"/>
              </a:rPr>
              <a:t>：见图</a:t>
            </a:r>
            <a:r>
              <a:rPr lang="en-US" altLang="zh-CN" b="1">
                <a:latin typeface="宋体" pitchFamily="2" charset="-122"/>
              </a:rPr>
              <a:t>3.31</a:t>
            </a:r>
            <a:r>
              <a:rPr lang="zh-CN" altLang="en-US" b="1">
                <a:latin typeface="宋体" pitchFamily="2" charset="-122"/>
              </a:rPr>
              <a:t>（</a:t>
            </a:r>
            <a:r>
              <a:rPr lang="en-US" altLang="zh-CN" b="1">
                <a:latin typeface="宋体" pitchFamily="2" charset="-122"/>
              </a:rPr>
              <a:t>b</a:t>
            </a:r>
            <a:r>
              <a:rPr lang="zh-CN" altLang="en-US" b="1">
                <a:latin typeface="宋体" pitchFamily="2" charset="-122"/>
              </a:rPr>
              <a:t>）所示。</a:t>
            </a:r>
          </a:p>
        </p:txBody>
      </p:sp>
      <p:sp>
        <p:nvSpPr>
          <p:cNvPr id="134157" name="Text Box 13"/>
          <p:cNvSpPr txBox="1">
            <a:spLocks noChangeArrowheads="1"/>
          </p:cNvSpPr>
          <p:nvPr/>
        </p:nvSpPr>
        <p:spPr bwMode="auto">
          <a:xfrm>
            <a:off x="1592722" y="2100159"/>
            <a:ext cx="5111847"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latin typeface="宋体" pitchFamily="2" charset="-122"/>
              </a:rPr>
              <a:t>由图</a:t>
            </a:r>
            <a:r>
              <a:rPr lang="en-US" altLang="zh-CN" b="1">
                <a:latin typeface="宋体" pitchFamily="2" charset="-122"/>
              </a:rPr>
              <a:t>3.31(b)</a:t>
            </a:r>
            <a:r>
              <a:rPr lang="zh-CN" altLang="en-US" b="1">
                <a:latin typeface="宋体" pitchFamily="2" charset="-122"/>
              </a:rPr>
              <a:t>可见：</a:t>
            </a:r>
          </a:p>
        </p:txBody>
      </p:sp>
      <p:sp>
        <p:nvSpPr>
          <p:cNvPr id="134158" name="Text Box 14"/>
          <p:cNvSpPr txBox="1">
            <a:spLocks noChangeArrowheads="1"/>
          </p:cNvSpPr>
          <p:nvPr/>
        </p:nvSpPr>
        <p:spPr bwMode="auto">
          <a:xfrm>
            <a:off x="890961" y="2736446"/>
            <a:ext cx="6474089" cy="142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latin typeface="宋体" pitchFamily="2" charset="-122"/>
              </a:rPr>
              <a:t>   </a:t>
            </a:r>
            <a:r>
              <a:rPr lang="en-US" altLang="zh-CN" b="1" dirty="0">
                <a:solidFill>
                  <a:srgbClr val="FF0000"/>
                </a:solidFill>
                <a:latin typeface="宋体" pitchFamily="2" charset="-122"/>
              </a:rPr>
              <a:t>“</a:t>
            </a:r>
            <a:r>
              <a:rPr lang="zh-CN" altLang="en-US" b="1" dirty="0">
                <a:solidFill>
                  <a:srgbClr val="FF0000"/>
                </a:solidFill>
                <a:latin typeface="宋体" pitchFamily="2" charset="-122"/>
              </a:rPr>
              <a:t>校通</a:t>
            </a:r>
            <a:r>
              <a:rPr lang="en-US" altLang="zh-CN" b="1" dirty="0">
                <a:solidFill>
                  <a:srgbClr val="FF0000"/>
                </a:solidFill>
                <a:latin typeface="宋体" pitchFamily="2" charset="-122"/>
              </a:rPr>
              <a:t>—</a:t>
            </a:r>
            <a:r>
              <a:rPr lang="zh-CN" altLang="en-US" b="1" dirty="0">
                <a:solidFill>
                  <a:srgbClr val="FF0000"/>
                </a:solidFill>
                <a:latin typeface="宋体" pitchFamily="2" charset="-122"/>
              </a:rPr>
              <a:t>通”</a:t>
            </a:r>
            <a:r>
              <a:rPr lang="zh-CN" altLang="en-US" b="1" dirty="0">
                <a:latin typeface="宋体" pitchFamily="2" charset="-122"/>
              </a:rPr>
              <a:t>量规（</a:t>
            </a:r>
            <a:r>
              <a:rPr lang="en-US" altLang="zh-CN" b="1" dirty="0">
                <a:latin typeface="宋体" pitchFamily="2" charset="-122"/>
              </a:rPr>
              <a:t>TT</a:t>
            </a:r>
            <a:r>
              <a:rPr lang="zh-CN" altLang="en-US" b="1" dirty="0">
                <a:latin typeface="宋体" pitchFamily="2" charset="-122"/>
              </a:rPr>
              <a:t>）</a:t>
            </a:r>
            <a:r>
              <a:rPr lang="en-US" altLang="zh-CN" b="1" dirty="0">
                <a:latin typeface="宋体" pitchFamily="2" charset="-122"/>
              </a:rPr>
              <a:t>:</a:t>
            </a:r>
            <a:r>
              <a:rPr lang="zh-CN" altLang="en-US" b="1" dirty="0">
                <a:latin typeface="宋体" pitchFamily="2" charset="-122"/>
              </a:rPr>
              <a:t>检验时应通过被检通规。其公差带是从通规下极限偏差起向通规公差带内分布。其</a:t>
            </a:r>
            <a:r>
              <a:rPr lang="zh-CN" altLang="en-US" b="1" dirty="0">
                <a:solidFill>
                  <a:srgbClr val="FF0000"/>
                </a:solidFill>
                <a:latin typeface="宋体" pitchFamily="2" charset="-122"/>
              </a:rPr>
              <a:t>作用</a:t>
            </a:r>
            <a:r>
              <a:rPr lang="zh-CN" altLang="en-US" b="1" dirty="0">
                <a:latin typeface="宋体" pitchFamily="2" charset="-122"/>
              </a:rPr>
              <a:t>是防止通规过小。</a:t>
            </a:r>
          </a:p>
        </p:txBody>
      </p:sp>
      <p:sp>
        <p:nvSpPr>
          <p:cNvPr id="134159" name="Text Box 15"/>
          <p:cNvSpPr txBox="1">
            <a:spLocks noChangeArrowheads="1"/>
          </p:cNvSpPr>
          <p:nvPr/>
        </p:nvSpPr>
        <p:spPr bwMode="auto">
          <a:xfrm>
            <a:off x="825601" y="4109338"/>
            <a:ext cx="6701129" cy="2315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a:latin typeface="宋体" pitchFamily="2" charset="-122"/>
              </a:rPr>
              <a:t>   </a:t>
            </a:r>
            <a:r>
              <a:rPr lang="en-US" altLang="zh-CN" b="1">
                <a:solidFill>
                  <a:srgbClr val="FF0000"/>
                </a:solidFill>
                <a:latin typeface="宋体" pitchFamily="2" charset="-122"/>
              </a:rPr>
              <a:t>“</a:t>
            </a:r>
            <a:r>
              <a:rPr lang="zh-CN" altLang="en-US" b="1">
                <a:solidFill>
                  <a:srgbClr val="FF0000"/>
                </a:solidFill>
                <a:latin typeface="宋体" pitchFamily="2" charset="-122"/>
              </a:rPr>
              <a:t>校通</a:t>
            </a:r>
            <a:r>
              <a:rPr lang="en-US" altLang="zh-CN" b="1">
                <a:solidFill>
                  <a:srgbClr val="FF0000"/>
                </a:solidFill>
                <a:latin typeface="宋体" pitchFamily="2" charset="-122"/>
              </a:rPr>
              <a:t>—</a:t>
            </a:r>
            <a:r>
              <a:rPr lang="zh-CN" altLang="en-US" b="1">
                <a:solidFill>
                  <a:srgbClr val="FF0000"/>
                </a:solidFill>
                <a:latin typeface="宋体" pitchFamily="2" charset="-122"/>
              </a:rPr>
              <a:t>损”</a:t>
            </a:r>
            <a:r>
              <a:rPr lang="zh-CN" altLang="en-US" b="1">
                <a:latin typeface="宋体" pitchFamily="2" charset="-122"/>
              </a:rPr>
              <a:t>量规（</a:t>
            </a:r>
            <a:r>
              <a:rPr lang="en-US" altLang="zh-CN" b="1">
                <a:latin typeface="宋体" pitchFamily="2" charset="-122"/>
              </a:rPr>
              <a:t>TS</a:t>
            </a:r>
            <a:r>
              <a:rPr lang="zh-CN" altLang="en-US" b="1">
                <a:latin typeface="宋体" pitchFamily="2" charset="-122"/>
              </a:rPr>
              <a:t>）</a:t>
            </a:r>
            <a:r>
              <a:rPr lang="en-US" altLang="zh-CN" b="1">
                <a:latin typeface="宋体" pitchFamily="2" charset="-122"/>
              </a:rPr>
              <a:t>:</a:t>
            </a:r>
            <a:r>
              <a:rPr lang="zh-CN" altLang="en-US" b="1">
                <a:latin typeface="宋体" pitchFamily="2" charset="-122"/>
              </a:rPr>
              <a:t>检验时不通过被检通规。其公差带是从通规的磨损极限（上极限偏差）起向通规公差带内分布。</a:t>
            </a:r>
          </a:p>
          <a:p>
            <a:pPr eaLnBrk="1" hangingPunct="1">
              <a:lnSpc>
                <a:spcPct val="120000"/>
              </a:lnSpc>
            </a:pPr>
            <a:r>
              <a:rPr lang="zh-CN" altLang="en-US" b="1"/>
              <a:t>其</a:t>
            </a:r>
            <a:r>
              <a:rPr lang="zh-CN" altLang="en-US" b="1">
                <a:solidFill>
                  <a:srgbClr val="FF0000"/>
                </a:solidFill>
              </a:rPr>
              <a:t>作用</a:t>
            </a:r>
            <a:r>
              <a:rPr lang="zh-CN" altLang="en-US" b="1"/>
              <a:t>是防止通规在使用中超出磨损极限尺寸（最大实体尺寸）。</a:t>
            </a:r>
            <a:endParaRPr lang="zh-CN" altLang="en-US" b="1">
              <a:latin typeface="宋体" pitchFamily="2" charset="-122"/>
            </a:endParaRPr>
          </a:p>
        </p:txBody>
      </p:sp>
      <p:sp>
        <p:nvSpPr>
          <p:cNvPr id="134160" name="Text Box 16"/>
          <p:cNvSpPr txBox="1">
            <a:spLocks noChangeArrowheads="1"/>
          </p:cNvSpPr>
          <p:nvPr/>
        </p:nvSpPr>
        <p:spPr bwMode="auto">
          <a:xfrm>
            <a:off x="725841" y="6377948"/>
            <a:ext cx="11183456" cy="986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latin typeface="宋体" pitchFamily="2" charset="-122"/>
              </a:rPr>
              <a:t>    </a:t>
            </a:r>
            <a:r>
              <a:rPr lang="en-US" altLang="zh-CN" b="1" dirty="0">
                <a:solidFill>
                  <a:srgbClr val="FF0000"/>
                </a:solidFill>
                <a:latin typeface="宋体" pitchFamily="2" charset="-122"/>
              </a:rPr>
              <a:t>“</a:t>
            </a:r>
            <a:r>
              <a:rPr lang="zh-CN" altLang="en-US" b="1" dirty="0">
                <a:solidFill>
                  <a:srgbClr val="FF0000"/>
                </a:solidFill>
                <a:latin typeface="宋体" pitchFamily="2" charset="-122"/>
              </a:rPr>
              <a:t>校止</a:t>
            </a:r>
            <a:r>
              <a:rPr lang="en-US" altLang="zh-CN" b="1" dirty="0">
                <a:solidFill>
                  <a:srgbClr val="FF0000"/>
                </a:solidFill>
                <a:latin typeface="宋体" pitchFamily="2" charset="-122"/>
              </a:rPr>
              <a:t>—</a:t>
            </a:r>
            <a:r>
              <a:rPr lang="zh-CN" altLang="en-US" b="1" dirty="0">
                <a:solidFill>
                  <a:srgbClr val="FF0000"/>
                </a:solidFill>
                <a:latin typeface="宋体" pitchFamily="2" charset="-122"/>
              </a:rPr>
              <a:t>通”</a:t>
            </a:r>
            <a:r>
              <a:rPr lang="zh-CN" altLang="en-US" b="1" dirty="0">
                <a:latin typeface="宋体" pitchFamily="2" charset="-122"/>
              </a:rPr>
              <a:t>量规（</a:t>
            </a:r>
            <a:r>
              <a:rPr lang="en-US" altLang="zh-CN" b="1" dirty="0">
                <a:latin typeface="宋体" pitchFamily="2" charset="-122"/>
              </a:rPr>
              <a:t>ZT</a:t>
            </a:r>
            <a:r>
              <a:rPr lang="zh-CN" altLang="en-US" b="1" dirty="0">
                <a:latin typeface="宋体" pitchFamily="2" charset="-122"/>
              </a:rPr>
              <a:t>）</a:t>
            </a:r>
            <a:r>
              <a:rPr lang="en-US" altLang="zh-CN" b="1" dirty="0">
                <a:latin typeface="宋体" pitchFamily="2" charset="-122"/>
              </a:rPr>
              <a:t>:</a:t>
            </a:r>
            <a:r>
              <a:rPr lang="zh-CN" altLang="en-US" b="1" dirty="0">
                <a:latin typeface="宋体" pitchFamily="2" charset="-122"/>
              </a:rPr>
              <a:t>检验时应通过被检止规。其公差带是从止规下极限偏差起向止规公差带内分布。其</a:t>
            </a:r>
            <a:r>
              <a:rPr lang="zh-CN" altLang="en-US" b="1" dirty="0">
                <a:solidFill>
                  <a:srgbClr val="FF0000"/>
                </a:solidFill>
                <a:latin typeface="宋体" pitchFamily="2" charset="-122"/>
              </a:rPr>
              <a:t>作用</a:t>
            </a:r>
            <a:r>
              <a:rPr lang="zh-CN" altLang="en-US" b="1" dirty="0">
                <a:latin typeface="宋体" pitchFamily="2" charset="-122"/>
              </a:rPr>
              <a:t>是防止止规尺寸过小。</a:t>
            </a:r>
          </a:p>
        </p:txBody>
      </p:sp>
      <p:sp>
        <p:nvSpPr>
          <p:cNvPr id="134161" name="Text Box 17"/>
          <p:cNvSpPr txBox="1">
            <a:spLocks noChangeArrowheads="1"/>
          </p:cNvSpPr>
          <p:nvPr/>
        </p:nvSpPr>
        <p:spPr bwMode="auto">
          <a:xfrm>
            <a:off x="705202" y="7445487"/>
            <a:ext cx="11100895" cy="986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latin typeface="宋体" pitchFamily="2" charset="-122"/>
              </a:rPr>
              <a:t>     ③ </a:t>
            </a:r>
            <a:r>
              <a:rPr lang="zh-CN" altLang="en-US" b="1" dirty="0">
                <a:latin typeface="宋体" pitchFamily="2" charset="-122"/>
              </a:rPr>
              <a:t>校对量规</a:t>
            </a:r>
            <a:r>
              <a:rPr lang="zh-CN" altLang="en-US" b="1" dirty="0">
                <a:solidFill>
                  <a:srgbClr val="FF0000"/>
                </a:solidFill>
                <a:latin typeface="宋体" pitchFamily="2" charset="-122"/>
              </a:rPr>
              <a:t>几何误差</a:t>
            </a:r>
            <a:r>
              <a:rPr lang="zh-CN" altLang="en-US" b="1" dirty="0">
                <a:latin typeface="宋体" pitchFamily="2" charset="-122"/>
              </a:rPr>
              <a:t>应在其尺寸公差带内，其测量表面粗糙度轮廓参数 </a:t>
            </a:r>
            <a:r>
              <a:rPr lang="en-US" altLang="zh-CN" b="1" i="1" dirty="0">
                <a:solidFill>
                  <a:srgbClr val="FF0000"/>
                </a:solidFill>
                <a:latin typeface="宋体" pitchFamily="2" charset="-122"/>
              </a:rPr>
              <a:t>R</a:t>
            </a:r>
            <a:r>
              <a:rPr lang="en-US" altLang="zh-CN" b="1" i="1" dirty="0">
                <a:solidFill>
                  <a:srgbClr val="FF0000"/>
                </a:solidFill>
              </a:rPr>
              <a:t>a</a:t>
            </a:r>
            <a:r>
              <a:rPr lang="zh-CN" altLang="en-US" b="1" dirty="0">
                <a:solidFill>
                  <a:srgbClr val="FF0000"/>
                </a:solidFill>
              </a:rPr>
              <a:t>值</a:t>
            </a:r>
            <a:r>
              <a:rPr lang="zh-CN" altLang="en-US" b="1" dirty="0"/>
              <a:t>比工作量规要小。</a:t>
            </a:r>
          </a:p>
        </p:txBody>
      </p:sp>
      <p:pic>
        <p:nvPicPr>
          <p:cNvPr id="74804" name="Picture 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8809" y="1953731"/>
            <a:ext cx="5343057" cy="3531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2"/>
          <p:cNvSpPr>
            <a:spLocks noChangeArrowheads="1"/>
          </p:cNvSpPr>
          <p:nvPr/>
        </p:nvSpPr>
        <p:spPr bwMode="auto">
          <a:xfrm>
            <a:off x="10588335" y="2117969"/>
            <a:ext cx="1045761" cy="2562776"/>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148"/>
                                        </p:tgtEl>
                                        <p:attrNameLst>
                                          <p:attrName>style.visibility</p:attrName>
                                        </p:attrNameLst>
                                      </p:cBhvr>
                                      <p:to>
                                        <p:strVal val="visible"/>
                                      </p:to>
                                    </p:set>
                                    <p:animEffect transition="in" filter="wipe(left)">
                                      <p:cBhvr>
                                        <p:cTn id="7" dur="2000"/>
                                        <p:tgtEl>
                                          <p:spTgt spid="134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4149"/>
                                        </p:tgtEl>
                                        <p:attrNameLst>
                                          <p:attrName>style.visibility</p:attrName>
                                        </p:attrNameLst>
                                      </p:cBhvr>
                                      <p:to>
                                        <p:strVal val="visible"/>
                                      </p:to>
                                    </p:set>
                                    <p:animEffect transition="in" filter="wipe(left)">
                                      <p:cBhvr>
                                        <p:cTn id="12" dur="2000"/>
                                        <p:tgtEl>
                                          <p:spTgt spid="1341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34150"/>
                                        </p:tgtEl>
                                        <p:attrNameLst>
                                          <p:attrName>style.visibility</p:attrName>
                                        </p:attrNameLst>
                                      </p:cBhvr>
                                      <p:to>
                                        <p:strVal val="visible"/>
                                      </p:to>
                                    </p:set>
                                    <p:animEffect transition="in" filter="wipe(left)">
                                      <p:cBhvr>
                                        <p:cTn id="17" dur="2000"/>
                                        <p:tgtEl>
                                          <p:spTgt spid="1341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4152"/>
                                        </p:tgtEl>
                                        <p:attrNameLst>
                                          <p:attrName>style.visibility</p:attrName>
                                        </p:attrNameLst>
                                      </p:cBhvr>
                                      <p:to>
                                        <p:strVal val="visible"/>
                                      </p:to>
                                    </p:set>
                                    <p:animEffect transition="in" filter="wipe(left)">
                                      <p:cBhvr>
                                        <p:cTn id="22" dur="2000"/>
                                        <p:tgtEl>
                                          <p:spTgt spid="13415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74804"/>
                                        </p:tgtEl>
                                        <p:attrNameLst>
                                          <p:attrName>style.visibility</p:attrName>
                                        </p:attrNameLst>
                                      </p:cBhvr>
                                      <p:to>
                                        <p:strVal val="visible"/>
                                      </p:to>
                                    </p:set>
                                    <p:animEffect transition="in" filter="wipe(right)">
                                      <p:cBhvr>
                                        <p:cTn id="27" dur="500"/>
                                        <p:tgtEl>
                                          <p:spTgt spid="7480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4157"/>
                                        </p:tgtEl>
                                        <p:attrNameLst>
                                          <p:attrName>style.visibility</p:attrName>
                                        </p:attrNameLst>
                                      </p:cBhvr>
                                      <p:to>
                                        <p:strVal val="visible"/>
                                      </p:to>
                                    </p:set>
                                    <p:animEffect transition="in" filter="blinds(horizontal)">
                                      <p:cBhvr>
                                        <p:cTn id="37" dur="2000"/>
                                        <p:tgtEl>
                                          <p:spTgt spid="1341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4158"/>
                                        </p:tgtEl>
                                        <p:attrNameLst>
                                          <p:attrName>style.visibility</p:attrName>
                                        </p:attrNameLst>
                                      </p:cBhvr>
                                      <p:to>
                                        <p:strVal val="visible"/>
                                      </p:to>
                                    </p:set>
                                    <p:animEffect transition="in" filter="wipe(left)">
                                      <p:cBhvr>
                                        <p:cTn id="42" dur="2000"/>
                                        <p:tgtEl>
                                          <p:spTgt spid="13415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34159"/>
                                        </p:tgtEl>
                                        <p:attrNameLst>
                                          <p:attrName>style.visibility</p:attrName>
                                        </p:attrNameLst>
                                      </p:cBhvr>
                                      <p:to>
                                        <p:strVal val="visible"/>
                                      </p:to>
                                    </p:set>
                                    <p:animEffect transition="in" filter="wipe(left)">
                                      <p:cBhvr>
                                        <p:cTn id="47" dur="2000"/>
                                        <p:tgtEl>
                                          <p:spTgt spid="13415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4160"/>
                                        </p:tgtEl>
                                        <p:attrNameLst>
                                          <p:attrName>style.visibility</p:attrName>
                                        </p:attrNameLst>
                                      </p:cBhvr>
                                      <p:to>
                                        <p:strVal val="visible"/>
                                      </p:to>
                                    </p:set>
                                    <p:animEffect transition="in" filter="wipe(left)">
                                      <p:cBhvr>
                                        <p:cTn id="52" dur="2000"/>
                                        <p:tgtEl>
                                          <p:spTgt spid="13416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4161"/>
                                        </p:tgtEl>
                                        <p:attrNameLst>
                                          <p:attrName>style.visibility</p:attrName>
                                        </p:attrNameLst>
                                      </p:cBhvr>
                                      <p:to>
                                        <p:strVal val="visible"/>
                                      </p:to>
                                    </p:set>
                                    <p:animEffect transition="in" filter="wipe(left)">
                                      <p:cBhvr>
                                        <p:cTn id="57" dur="2000"/>
                                        <p:tgtEl>
                                          <p:spTgt spid="134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P spid="134149" grpId="0"/>
      <p:bldP spid="134152" grpId="0"/>
      <p:bldP spid="134157" grpId="0"/>
      <p:bldP spid="134158" grpId="0"/>
      <p:bldP spid="134159" grpId="0"/>
      <p:bldP spid="134160" grpId="0"/>
      <p:bldP spid="134161" grpId="0"/>
      <p:bldP spid="1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xfrm>
            <a:off x="10180695" y="265867"/>
            <a:ext cx="2700404" cy="622731"/>
          </a:xfrm>
        </p:spPr>
        <p:txBody>
          <a:bodyPr/>
          <a:lstStyle/>
          <a:p>
            <a:pPr>
              <a:defRPr/>
            </a:pPr>
            <a:fld id="{7FBD0D55-0B48-49FB-80D6-D2B098ABCEA7}" type="slidenum">
              <a:rPr lang="en-US" altLang="zh-CN" smtClean="0"/>
              <a:pPr>
                <a:defRPr/>
              </a:pPr>
              <a:t>75</a:t>
            </a:fld>
            <a:endParaRPr lang="en-US" altLang="zh-CN"/>
          </a:p>
        </p:txBody>
      </p:sp>
      <p:sp>
        <p:nvSpPr>
          <p:cNvPr id="4" name="Text Box 18"/>
          <p:cNvSpPr txBox="1">
            <a:spLocks noChangeArrowheads="1"/>
          </p:cNvSpPr>
          <p:nvPr/>
        </p:nvSpPr>
        <p:spPr bwMode="auto">
          <a:xfrm>
            <a:off x="1451682" y="798205"/>
            <a:ext cx="3928485"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latin typeface="宋体" pitchFamily="2" charset="-122"/>
              </a:rPr>
              <a:t>③ </a:t>
            </a:r>
            <a:r>
              <a:rPr lang="zh-CN" altLang="en-US" sz="3000" b="1" dirty="0"/>
              <a:t>量规几何公差</a:t>
            </a:r>
          </a:p>
        </p:txBody>
      </p:sp>
      <p:graphicFrame>
        <p:nvGraphicFramePr>
          <p:cNvPr id="5" name="Object 20"/>
          <p:cNvGraphicFramePr>
            <a:graphicFrameLocks noGrp="1" noChangeAspect="1"/>
          </p:cNvGraphicFramePr>
          <p:nvPr>
            <p:ph/>
            <p:extLst>
              <p:ext uri="{D42A27DB-BD31-4B8C-83A1-F6EECF244321}">
                <p14:modId xmlns:p14="http://schemas.microsoft.com/office/powerpoint/2010/main" val="2540421067"/>
              </p:ext>
            </p:extLst>
          </p:nvPr>
        </p:nvGraphicFramePr>
        <p:xfrm>
          <a:off x="1492963" y="1395272"/>
          <a:ext cx="9716774" cy="711692"/>
        </p:xfrm>
        <a:graphic>
          <a:graphicData uri="http://schemas.openxmlformats.org/presentationml/2006/ole">
            <mc:AlternateContent xmlns:mc="http://schemas.openxmlformats.org/markup-compatibility/2006">
              <mc:Choice xmlns:v="urn:schemas-microsoft-com:vml" Requires="v">
                <p:oleObj spid="_x0000_s80930" name="公式" r:id="rId3" imgW="3276600" imgH="241300" progId="Equation.3">
                  <p:embed/>
                </p:oleObj>
              </mc:Choice>
              <mc:Fallback>
                <p:oleObj name="公式" r:id="rId3" imgW="32766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2963" y="1395272"/>
                        <a:ext cx="9716774" cy="711692"/>
                      </a:xfrm>
                      <a:prstGeom prst="rect">
                        <a:avLst/>
                      </a:prstGeom>
                      <a:solidFill>
                        <a:srgbClr val="C2FFF0"/>
                      </a:solidFill>
                      <a:ln>
                        <a:noFill/>
                      </a:ln>
                      <a:extLst/>
                    </p:spPr>
                  </p:pic>
                </p:oleObj>
              </mc:Fallback>
            </mc:AlternateContent>
          </a:graphicData>
        </a:graphic>
      </p:graphicFrame>
      <p:sp>
        <p:nvSpPr>
          <p:cNvPr id="6" name="Text Box 22"/>
          <p:cNvSpPr txBox="1">
            <a:spLocks noChangeArrowheads="1"/>
          </p:cNvSpPr>
          <p:nvPr/>
        </p:nvSpPr>
        <p:spPr bwMode="auto">
          <a:xfrm>
            <a:off x="1286562" y="2247251"/>
            <a:ext cx="8434892" cy="59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000" b="1" dirty="0">
                <a:latin typeface="宋体" pitchFamily="2" charset="-122"/>
              </a:rPr>
              <a:t>④ </a:t>
            </a:r>
            <a:r>
              <a:rPr lang="zh-CN" altLang="en-US" sz="3000" b="1" dirty="0"/>
              <a:t>量规测量面的表面粗糙度轮廓</a:t>
            </a:r>
          </a:p>
        </p:txBody>
      </p:sp>
      <p:graphicFrame>
        <p:nvGraphicFramePr>
          <p:cNvPr id="7" name="Object 23"/>
          <p:cNvGraphicFramePr>
            <a:graphicFrameLocks noChangeAspect="1"/>
          </p:cNvGraphicFramePr>
          <p:nvPr>
            <p:extLst>
              <p:ext uri="{D42A27DB-BD31-4B8C-83A1-F6EECF244321}">
                <p14:modId xmlns:p14="http://schemas.microsoft.com/office/powerpoint/2010/main" val="1906107823"/>
              </p:ext>
            </p:extLst>
          </p:nvPr>
        </p:nvGraphicFramePr>
        <p:xfrm>
          <a:off x="1912839" y="2882773"/>
          <a:ext cx="7808615" cy="866557"/>
        </p:xfrm>
        <a:graphic>
          <a:graphicData uri="http://schemas.openxmlformats.org/presentationml/2006/ole">
            <mc:AlternateContent xmlns:mc="http://schemas.openxmlformats.org/markup-compatibility/2006">
              <mc:Choice xmlns:v="urn:schemas-microsoft-com:vml" Requires="v">
                <p:oleObj spid="_x0000_s80931" name="公式" r:id="rId5" imgW="1815312" imgH="215806" progId="Equation.3">
                  <p:embed/>
                </p:oleObj>
              </mc:Choice>
              <mc:Fallback>
                <p:oleObj name="公式" r:id="rId5" imgW="1815312" imgH="215806"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2839" y="2882773"/>
                        <a:ext cx="7808615" cy="866557"/>
                      </a:xfrm>
                      <a:prstGeom prst="rect">
                        <a:avLst/>
                      </a:prstGeom>
                      <a:solidFill>
                        <a:srgbClr val="FFFF00"/>
                      </a:solidFill>
                      <a:ln>
                        <a:noFill/>
                      </a:ln>
                      <a:extLst/>
                    </p:spPr>
                  </p:pic>
                </p:oleObj>
              </mc:Fallback>
            </mc:AlternateContent>
          </a:graphicData>
        </a:graphic>
      </p:graphicFrame>
      <mc:AlternateContent xmlns:mc="http://schemas.openxmlformats.org/markup-compatibility/2006">
        <mc:Choice xmlns:a14="http://schemas.microsoft.com/office/drawing/2010/main" Requires="a14">
          <p:sp>
            <p:nvSpPr>
              <p:cNvPr id="8" name="Text Box 4"/>
              <p:cNvSpPr txBox="1">
                <a:spLocks noChangeArrowheads="1"/>
              </p:cNvSpPr>
              <p:nvPr/>
            </p:nvSpPr>
            <p:spPr bwMode="auto">
              <a:xfrm>
                <a:off x="1241842" y="4963997"/>
                <a:ext cx="10911695" cy="46914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例</a:t>
                </a:r>
                <a:r>
                  <a:rPr lang="en-US" altLang="zh-CN" b="1" dirty="0"/>
                  <a:t>3.18 </a:t>
                </a:r>
                <a:r>
                  <a:rPr lang="zh-CN" altLang="en-US" b="1" dirty="0"/>
                  <a:t>计算</a:t>
                </a:r>
                <a14:m>
                  <m:oMath xmlns:m="http://schemas.openxmlformats.org/officeDocument/2006/math">
                    <m:r>
                      <a:rPr lang="el-GR" altLang="zh-CN" b="1" i="1" dirty="0" smtClean="0">
                        <a:latin typeface="Cambria Math"/>
                        <a:ea typeface="Cambria Math"/>
                        <a:cs typeface="Times New Roman" pitchFamily="18" charset="0"/>
                      </a:rPr>
                      <m:t>∅</m:t>
                    </m:r>
                  </m:oMath>
                </a14:m>
                <a:r>
                  <a:rPr lang="en-US" altLang="zh-CN" b="1" dirty="0">
                    <a:cs typeface="Times New Roman" pitchFamily="18" charset="0"/>
                  </a:rPr>
                  <a:t>40H8/g7 </a:t>
                </a:r>
                <a:r>
                  <a:rPr lang="zh-CN" altLang="en-US" b="1" dirty="0">
                    <a:cs typeface="Times New Roman" pitchFamily="18" charset="0"/>
                  </a:rPr>
                  <a:t>孔、轴用各种量规的极限偏差和工作尺寸。</a:t>
                </a:r>
                <a:endParaRPr lang="zh-CN" altLang="el-GR" b="1" dirty="0">
                  <a:cs typeface="Times New Roman" pitchFamily="18" charset="0"/>
                </a:endParaRPr>
              </a:p>
            </p:txBody>
          </p:sp>
        </mc:Choice>
        <mc:Fallback>
          <p:sp>
            <p:nvSpPr>
              <p:cNvPr id="8" name="Text Box 4"/>
              <p:cNvSpPr txBox="1">
                <a:spLocks noRot="1" noChangeAspect="1" noMove="1" noResize="1" noEditPoints="1" noAdjustHandles="1" noChangeArrowheads="1" noChangeShapeType="1" noTextEdit="1"/>
              </p:cNvSpPr>
              <p:nvPr/>
            </p:nvSpPr>
            <p:spPr bwMode="auto">
              <a:xfrm>
                <a:off x="1241842" y="4963997"/>
                <a:ext cx="10911695" cy="469143"/>
              </a:xfrm>
              <a:prstGeom prst="rect">
                <a:avLst/>
              </a:prstGeom>
              <a:blipFill rotWithShape="1">
                <a:blip r:embed="rId7"/>
                <a:stretch>
                  <a:fillRect l="-838" t="-12987" b="-2987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 name="Text Box 5"/>
          <p:cNvSpPr txBox="1">
            <a:spLocks noChangeArrowheads="1"/>
          </p:cNvSpPr>
          <p:nvPr/>
        </p:nvSpPr>
        <p:spPr bwMode="auto">
          <a:xfrm>
            <a:off x="519441" y="5477237"/>
            <a:ext cx="10935775" cy="1218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cs typeface="Times New Roman" pitchFamily="18" charset="0"/>
              </a:rPr>
              <a:t>          </a:t>
            </a:r>
            <a:r>
              <a:rPr lang="zh-CN" altLang="en-US" b="1" dirty="0">
                <a:cs typeface="Times New Roman" pitchFamily="18" charset="0"/>
              </a:rPr>
              <a:t>解  （</a:t>
            </a:r>
            <a:r>
              <a:rPr lang="en-US" altLang="zh-CN" b="1" dirty="0">
                <a:cs typeface="Times New Roman" pitchFamily="18" charset="0"/>
              </a:rPr>
              <a:t>1</a:t>
            </a:r>
            <a:r>
              <a:rPr lang="zh-CN" altLang="en-US" b="1" dirty="0">
                <a:cs typeface="Times New Roman" pitchFamily="18" charset="0"/>
              </a:rPr>
              <a:t>）  由表</a:t>
            </a:r>
            <a:r>
              <a:rPr lang="en-US" altLang="zh-CN" b="1" dirty="0">
                <a:cs typeface="Times New Roman" pitchFamily="18" charset="0"/>
              </a:rPr>
              <a:t>3.2</a:t>
            </a:r>
            <a:r>
              <a:rPr lang="zh-CN" altLang="en-US" b="1" dirty="0">
                <a:cs typeface="Times New Roman" pitchFamily="18" charset="0"/>
              </a:rPr>
              <a:t>、表</a:t>
            </a:r>
            <a:r>
              <a:rPr lang="en-US" altLang="zh-CN" b="1" dirty="0">
                <a:cs typeface="Times New Roman" pitchFamily="18" charset="0"/>
              </a:rPr>
              <a:t>3.4</a:t>
            </a:r>
            <a:r>
              <a:rPr lang="zh-CN" altLang="en-US" b="1" dirty="0">
                <a:cs typeface="Times New Roman" pitchFamily="18" charset="0"/>
              </a:rPr>
              <a:t>和表</a:t>
            </a:r>
            <a:r>
              <a:rPr lang="en-US" altLang="zh-CN" b="1" dirty="0">
                <a:cs typeface="Times New Roman" pitchFamily="18" charset="0"/>
              </a:rPr>
              <a:t>3.5</a:t>
            </a:r>
            <a:r>
              <a:rPr lang="zh-CN" altLang="en-US" b="1" dirty="0">
                <a:cs typeface="Times New Roman" pitchFamily="18" charset="0"/>
              </a:rPr>
              <a:t>查出孔、轴的标准公差和基本偏差，并计算出孔、轴的另一个极限偏差，其极限偏差分别为</a:t>
            </a:r>
            <a:endParaRPr lang="zh-CN" altLang="el-GR" b="1" dirty="0">
              <a:cs typeface="Times New Roman" pitchFamily="18" charset="0"/>
            </a:endParaRPr>
          </a:p>
        </p:txBody>
      </p:sp>
      <p:graphicFrame>
        <p:nvGraphicFramePr>
          <p:cNvPr id="10" name="Object 6"/>
          <p:cNvGraphicFramePr>
            <a:graphicFrameLocks noChangeAspect="1"/>
          </p:cNvGraphicFramePr>
          <p:nvPr>
            <p:extLst>
              <p:ext uri="{D42A27DB-BD31-4B8C-83A1-F6EECF244321}">
                <p14:modId xmlns:p14="http://schemas.microsoft.com/office/powerpoint/2010/main" val="3343533992"/>
              </p:ext>
            </p:extLst>
          </p:nvPr>
        </p:nvGraphicFramePr>
        <p:xfrm>
          <a:off x="1317522" y="6886934"/>
          <a:ext cx="7210250" cy="658658"/>
        </p:xfrm>
        <a:graphic>
          <a:graphicData uri="http://schemas.openxmlformats.org/presentationml/2006/ole">
            <mc:AlternateContent xmlns:mc="http://schemas.openxmlformats.org/markup-compatibility/2006">
              <mc:Choice xmlns:v="urn:schemas-microsoft-com:vml" Requires="v">
                <p:oleObj spid="_x0000_s80932" name="公式" r:id="rId8" imgW="2349500" imgH="215900" progId="Equation.3">
                  <p:embed/>
                </p:oleObj>
              </mc:Choice>
              <mc:Fallback>
                <p:oleObj name="公式" r:id="rId8" imgW="2349500" imgH="2159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7522" y="6886934"/>
                        <a:ext cx="7210250" cy="6586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8"/>
          <p:cNvGraphicFramePr>
            <a:graphicFrameLocks noChangeAspect="1"/>
          </p:cNvGraphicFramePr>
          <p:nvPr>
            <p:extLst>
              <p:ext uri="{D42A27DB-BD31-4B8C-83A1-F6EECF244321}">
                <p14:modId xmlns:p14="http://schemas.microsoft.com/office/powerpoint/2010/main" val="2007388050"/>
              </p:ext>
            </p:extLst>
          </p:nvPr>
        </p:nvGraphicFramePr>
        <p:xfrm>
          <a:off x="1290002" y="7665349"/>
          <a:ext cx="8813292" cy="686030"/>
        </p:xfrm>
        <a:graphic>
          <a:graphicData uri="http://schemas.openxmlformats.org/presentationml/2006/ole">
            <mc:AlternateContent xmlns:mc="http://schemas.openxmlformats.org/markup-compatibility/2006">
              <mc:Choice xmlns:v="urn:schemas-microsoft-com:vml" Requires="v">
                <p:oleObj spid="_x0000_s80933" name="公式" r:id="rId10" imgW="2755900" imgH="215900" progId="Equation.3">
                  <p:embed/>
                </p:oleObj>
              </mc:Choice>
              <mc:Fallback>
                <p:oleObj name="公式" r:id="rId10" imgW="2755900" imgH="2159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90002" y="7665349"/>
                        <a:ext cx="8813292" cy="686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4"/>
          <p:cNvSpPr txBox="1">
            <a:spLocks noChangeArrowheads="1"/>
          </p:cNvSpPr>
          <p:nvPr/>
        </p:nvSpPr>
        <p:spPr bwMode="auto">
          <a:xfrm>
            <a:off x="1059521" y="3827321"/>
            <a:ext cx="8641292"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a:t>
            </a:r>
            <a:r>
              <a:rPr lang="en-US" altLang="zh-CN" sz="3000" b="1" dirty="0"/>
              <a:t>3</a:t>
            </a:r>
            <a:r>
              <a:rPr lang="zh-CN" altLang="en-US" sz="3000" b="1" dirty="0"/>
              <a:t>）量规工作尺寸的计算</a:t>
            </a:r>
            <a:endParaRPr lang="zh-CN" altLang="en-US" sz="3000" b="1" dirty="0"/>
          </a:p>
        </p:txBody>
      </p:sp>
      <p:sp>
        <p:nvSpPr>
          <p:cNvPr id="13" name="Text Box 4"/>
          <p:cNvSpPr txBox="1">
            <a:spLocks noChangeArrowheads="1"/>
          </p:cNvSpPr>
          <p:nvPr/>
        </p:nvSpPr>
        <p:spPr bwMode="auto">
          <a:xfrm>
            <a:off x="2026163" y="4343982"/>
            <a:ext cx="8641292"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000" b="1" dirty="0"/>
              <a:t>举例说明量规</a:t>
            </a:r>
            <a:r>
              <a:rPr lang="zh-CN" altLang="en-US" sz="3000" b="1" dirty="0"/>
              <a:t>工作尺寸的</a:t>
            </a:r>
            <a:r>
              <a:rPr lang="zh-CN" altLang="en-US" sz="3000" b="1" dirty="0"/>
              <a:t>计算。</a:t>
            </a:r>
            <a:endParaRPr lang="zh-CN" altLang="en-US" sz="3000" b="1" dirty="0"/>
          </a:p>
        </p:txBody>
      </p:sp>
    </p:spTree>
    <p:extLst>
      <p:ext uri="{BB962C8B-B14F-4D97-AF65-F5344CB8AC3E}">
        <p14:creationId xmlns:p14="http://schemas.microsoft.com/office/powerpoint/2010/main" val="747634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3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utoUpdateAnimBg="0"/>
      <p:bldP spid="8" grpId="0"/>
      <p:bldP spid="9" grpId="0"/>
      <p:bldP spid="12" grpId="0"/>
      <p:bldP spid="1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6"/>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AAF9BB3-107D-4801-A067-207BADD19E97}" type="slidenum">
              <a:rPr lang="en-US" altLang="zh-CN" sz="2800">
                <a:solidFill>
                  <a:srgbClr val="0000FF"/>
                </a:solidFill>
              </a:rPr>
              <a:pPr eaLnBrk="1" hangingPunct="1"/>
              <a:t>76</a:t>
            </a:fld>
            <a:endParaRPr lang="en-US" altLang="zh-CN" sz="2800">
              <a:solidFill>
                <a:srgbClr val="0000FF"/>
              </a:solidFill>
            </a:endParaRPr>
          </a:p>
        </p:txBody>
      </p:sp>
      <p:sp>
        <p:nvSpPr>
          <p:cNvPr id="137225" name="Text Box 9"/>
          <p:cNvSpPr txBox="1">
            <a:spLocks noChangeArrowheads="1"/>
          </p:cNvSpPr>
          <p:nvPr/>
        </p:nvSpPr>
        <p:spPr bwMode="auto">
          <a:xfrm>
            <a:off x="802381" y="837737"/>
            <a:ext cx="10552215" cy="1218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cs typeface="Times New Roman" pitchFamily="18" charset="0"/>
              </a:rPr>
              <a:t>（</a:t>
            </a:r>
            <a:r>
              <a:rPr lang="en-US" altLang="zh-CN" b="1" dirty="0">
                <a:cs typeface="Times New Roman" pitchFamily="18" charset="0"/>
              </a:rPr>
              <a:t>2</a:t>
            </a:r>
            <a:r>
              <a:rPr lang="zh-CN" altLang="en-US" b="1" dirty="0">
                <a:cs typeface="Times New Roman" pitchFamily="18" charset="0"/>
              </a:rPr>
              <a:t>）由表</a:t>
            </a:r>
            <a:r>
              <a:rPr lang="en-US" altLang="zh-CN" b="1" dirty="0">
                <a:cs typeface="Times New Roman" pitchFamily="18" charset="0"/>
              </a:rPr>
              <a:t>3.21</a:t>
            </a:r>
            <a:r>
              <a:rPr lang="zh-CN" altLang="en-US" b="1" dirty="0">
                <a:cs typeface="Times New Roman" pitchFamily="18" charset="0"/>
              </a:rPr>
              <a:t>查出量规尺寸公差</a:t>
            </a:r>
            <a:r>
              <a:rPr lang="en-US" altLang="zh-CN" b="1" i="1" dirty="0">
                <a:cs typeface="Times New Roman" pitchFamily="18" charset="0"/>
              </a:rPr>
              <a:t>T</a:t>
            </a:r>
            <a:r>
              <a:rPr lang="en-US" altLang="zh-CN" b="1" baseline="-25000" dirty="0">
                <a:cs typeface="Times New Roman" pitchFamily="18" charset="0"/>
              </a:rPr>
              <a:t>1</a:t>
            </a:r>
            <a:r>
              <a:rPr lang="zh-CN" altLang="en-US" b="1" dirty="0">
                <a:cs typeface="Times New Roman" pitchFamily="18" charset="0"/>
              </a:rPr>
              <a:t>和通规公差带中心到工件的最大实体尺寸之间的距离</a:t>
            </a:r>
            <a:r>
              <a:rPr lang="en-US" altLang="zh-CN" b="1" i="1" dirty="0">
                <a:cs typeface="Times New Roman" pitchFamily="18" charset="0"/>
              </a:rPr>
              <a:t>Z</a:t>
            </a:r>
            <a:r>
              <a:rPr lang="en-US" altLang="zh-CN" b="1" baseline="-25000" dirty="0">
                <a:cs typeface="Times New Roman" pitchFamily="18" charset="0"/>
              </a:rPr>
              <a:t>1 </a:t>
            </a:r>
            <a:r>
              <a:rPr lang="en-US" altLang="zh-CN" b="1" i="1" dirty="0">
                <a:cs typeface="Times New Roman" pitchFamily="18" charset="0"/>
              </a:rPr>
              <a:t>,</a:t>
            </a:r>
            <a:r>
              <a:rPr lang="zh-CN" altLang="en-US" b="1" dirty="0">
                <a:cs typeface="Times New Roman" pitchFamily="18" charset="0"/>
              </a:rPr>
              <a:t>确定校对量规的尺寸公差。</a:t>
            </a:r>
            <a:endParaRPr lang="zh-CN" altLang="el-GR" b="1" dirty="0">
              <a:cs typeface="Times New Roman" pitchFamily="18" charset="0"/>
            </a:endParaRPr>
          </a:p>
        </p:txBody>
      </p:sp>
      <p:graphicFrame>
        <p:nvGraphicFramePr>
          <p:cNvPr id="137234" name="Object 18"/>
          <p:cNvGraphicFramePr>
            <a:graphicFrameLocks noGrp="1" noChangeAspect="1"/>
          </p:cNvGraphicFramePr>
          <p:nvPr>
            <p:ph sz="half" idx="2"/>
            <p:extLst>
              <p:ext uri="{D42A27DB-BD31-4B8C-83A1-F6EECF244321}">
                <p14:modId xmlns:p14="http://schemas.microsoft.com/office/powerpoint/2010/main" val="2303730130"/>
              </p:ext>
            </p:extLst>
          </p:nvPr>
        </p:nvGraphicFramePr>
        <p:xfrm>
          <a:off x="1403522" y="2206929"/>
          <a:ext cx="7775918" cy="646682"/>
        </p:xfrm>
        <a:graphic>
          <a:graphicData uri="http://schemas.openxmlformats.org/presentationml/2006/ole">
            <mc:AlternateContent xmlns:mc="http://schemas.openxmlformats.org/markup-compatibility/2006">
              <mc:Choice xmlns:v="urn:schemas-microsoft-com:vml" Requires="v">
                <p:oleObj spid="_x0000_s75992" name="公式" r:id="rId3" imgW="2578100" imgH="215900" progId="Equation.3">
                  <p:embed/>
                </p:oleObj>
              </mc:Choice>
              <mc:Fallback>
                <p:oleObj name="公式" r:id="rId3" imgW="2578100" imgH="21590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522" y="2206929"/>
                        <a:ext cx="7775918" cy="646682"/>
                      </a:xfrm>
                      <a:prstGeom prst="rect">
                        <a:avLst/>
                      </a:prstGeom>
                      <a:solidFill>
                        <a:srgbClr val="FFCCFF"/>
                      </a:solidFill>
                      <a:ln>
                        <a:noFill/>
                      </a:ln>
                      <a:effectLst/>
                      <a:extLst/>
                    </p:spPr>
                  </p:pic>
                </p:oleObj>
              </mc:Fallback>
            </mc:AlternateContent>
          </a:graphicData>
        </a:graphic>
      </p:graphicFrame>
      <p:graphicFrame>
        <p:nvGraphicFramePr>
          <p:cNvPr id="137237" name="Object 21"/>
          <p:cNvGraphicFramePr>
            <a:graphicFrameLocks noChangeAspect="1"/>
          </p:cNvGraphicFramePr>
          <p:nvPr>
            <p:extLst>
              <p:ext uri="{D42A27DB-BD31-4B8C-83A1-F6EECF244321}">
                <p14:modId xmlns:p14="http://schemas.microsoft.com/office/powerpoint/2010/main" val="2956218766"/>
              </p:ext>
            </p:extLst>
          </p:nvPr>
        </p:nvGraphicFramePr>
        <p:xfrm>
          <a:off x="1347622" y="3069172"/>
          <a:ext cx="7995531" cy="564563"/>
        </p:xfrm>
        <a:graphic>
          <a:graphicData uri="http://schemas.openxmlformats.org/presentationml/2006/ole">
            <mc:AlternateContent xmlns:mc="http://schemas.openxmlformats.org/markup-compatibility/2006">
              <mc:Choice xmlns:v="urn:schemas-microsoft-com:vml" Requires="v">
                <p:oleObj spid="_x0000_s75993" name="公式" r:id="rId5" imgW="3035300" imgH="215900" progId="Equation.3">
                  <p:embed/>
                </p:oleObj>
              </mc:Choice>
              <mc:Fallback>
                <p:oleObj name="公式" r:id="rId5" imgW="3035300" imgH="215900" progId="Equation.3">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7622" y="3069172"/>
                        <a:ext cx="7995531" cy="564563"/>
                      </a:xfrm>
                      <a:prstGeom prst="rect">
                        <a:avLst/>
                      </a:prstGeom>
                      <a:solidFill>
                        <a:srgbClr val="CCFFCC"/>
                      </a:solidFill>
                      <a:ln>
                        <a:noFill/>
                      </a:ln>
                      <a:effectLst/>
                      <a:extLst/>
                    </p:spPr>
                  </p:pic>
                </p:oleObj>
              </mc:Fallback>
            </mc:AlternateContent>
          </a:graphicData>
        </a:graphic>
      </p:graphicFrame>
      <p:graphicFrame>
        <p:nvGraphicFramePr>
          <p:cNvPr id="137238" name="Object 22"/>
          <p:cNvGraphicFramePr>
            <a:graphicFrameLocks noChangeAspect="1"/>
          </p:cNvGraphicFramePr>
          <p:nvPr>
            <p:extLst>
              <p:ext uri="{D42A27DB-BD31-4B8C-83A1-F6EECF244321}">
                <p14:modId xmlns:p14="http://schemas.microsoft.com/office/powerpoint/2010/main" val="4275437418"/>
              </p:ext>
            </p:extLst>
          </p:nvPr>
        </p:nvGraphicFramePr>
        <p:xfrm>
          <a:off x="1337302" y="3876668"/>
          <a:ext cx="7298843" cy="906723"/>
        </p:xfrm>
        <a:graphic>
          <a:graphicData uri="http://schemas.openxmlformats.org/presentationml/2006/ole">
            <mc:AlternateContent xmlns:mc="http://schemas.openxmlformats.org/markup-compatibility/2006">
              <mc:Choice xmlns:v="urn:schemas-microsoft-com:vml" Requires="v">
                <p:oleObj spid="_x0000_s75994" name="公式" r:id="rId7" imgW="3149600" imgH="393700" progId="Equation.3">
                  <p:embed/>
                </p:oleObj>
              </mc:Choice>
              <mc:Fallback>
                <p:oleObj name="公式" r:id="rId7" imgW="3149600" imgH="393700" progId="Equation.3">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7302" y="3876668"/>
                        <a:ext cx="7298843" cy="906723"/>
                      </a:xfrm>
                      <a:prstGeom prst="rect">
                        <a:avLst/>
                      </a:prstGeom>
                      <a:solidFill>
                        <a:srgbClr val="FFCCFF"/>
                      </a:solidFill>
                      <a:ln>
                        <a:noFill/>
                      </a:ln>
                      <a:effectLst/>
                      <a:extLst/>
                    </p:spPr>
                  </p:pic>
                </p:oleObj>
              </mc:Fallback>
            </mc:AlternateContent>
          </a:graphicData>
        </a:graphic>
      </p:graphicFrame>
      <p:pic>
        <p:nvPicPr>
          <p:cNvPr id="75800"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4802" y="5040012"/>
            <a:ext cx="9986334" cy="3409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a:cxnSpLocks noChangeShapeType="1"/>
          </p:cNvCxnSpPr>
          <p:nvPr/>
        </p:nvCxnSpPr>
        <p:spPr bwMode="auto">
          <a:xfrm>
            <a:off x="1014802" y="8211832"/>
            <a:ext cx="9532253" cy="0"/>
          </a:xfrm>
          <a:prstGeom prst="line">
            <a:avLst/>
          </a:prstGeom>
          <a:noFill/>
          <a:ln w="38100" algn="ctr">
            <a:solidFill>
              <a:srgbClr val="C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Rectangle 15"/>
          <p:cNvSpPr>
            <a:spLocks noChangeArrowheads="1"/>
          </p:cNvSpPr>
          <p:nvPr/>
        </p:nvSpPr>
        <p:spPr bwMode="auto">
          <a:xfrm>
            <a:off x="5737928" y="7864540"/>
            <a:ext cx="1176482" cy="390062"/>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24" name="Rectangle 15"/>
          <p:cNvSpPr>
            <a:spLocks noChangeArrowheads="1"/>
          </p:cNvSpPr>
          <p:nvPr/>
        </p:nvSpPr>
        <p:spPr bwMode="auto">
          <a:xfrm>
            <a:off x="4477167" y="7821770"/>
            <a:ext cx="1176482" cy="390062"/>
          </a:xfrm>
          <a:prstGeom prst="rect">
            <a:avLst/>
          </a:prstGeom>
          <a:noFill/>
          <a:ln w="57150">
            <a:solidFill>
              <a:schemeClr val="accent1">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pPr>
              <a:defRPr/>
            </a:pP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7225"/>
                                        </p:tgtEl>
                                        <p:attrNameLst>
                                          <p:attrName>style.visibility</p:attrName>
                                        </p:attrNameLst>
                                      </p:cBhvr>
                                      <p:to>
                                        <p:strVal val="visible"/>
                                      </p:to>
                                    </p:set>
                                    <p:animEffect transition="in" filter="wipe(left)">
                                      <p:cBhvr>
                                        <p:cTn id="7" dur="2000"/>
                                        <p:tgtEl>
                                          <p:spTgt spid="1372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5800"/>
                                        </p:tgtEl>
                                        <p:attrNameLst>
                                          <p:attrName>style.visibility</p:attrName>
                                        </p:attrNameLst>
                                      </p:cBhvr>
                                      <p:to>
                                        <p:strVal val="visible"/>
                                      </p:to>
                                    </p:set>
                                    <p:anim calcmode="lin" valueType="num">
                                      <p:cBhvr additive="base">
                                        <p:cTn id="12" dur="2750" fill="hold"/>
                                        <p:tgtEl>
                                          <p:spTgt spid="75800"/>
                                        </p:tgtEl>
                                        <p:attrNameLst>
                                          <p:attrName>ppt_x</p:attrName>
                                        </p:attrNameLst>
                                      </p:cBhvr>
                                      <p:tavLst>
                                        <p:tav tm="0">
                                          <p:val>
                                            <p:strVal val="0-#ppt_w/2"/>
                                          </p:val>
                                        </p:tav>
                                        <p:tav tm="100000">
                                          <p:val>
                                            <p:strVal val="#ppt_x"/>
                                          </p:val>
                                        </p:tav>
                                      </p:tavLst>
                                    </p:anim>
                                    <p:anim calcmode="lin" valueType="num">
                                      <p:cBhvr additive="base">
                                        <p:cTn id="13" dur="2750" fill="hold"/>
                                        <p:tgtEl>
                                          <p:spTgt spid="7580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225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1" presetClass="entr" presetSubtype="3" fill="hold" grpId="1"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heel(3)">
                                      <p:cBhvr>
                                        <p:cTn id="23" dur="2000"/>
                                        <p:tgtEl>
                                          <p:spTgt spid="2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37234"/>
                                        </p:tgtEl>
                                        <p:attrNameLst>
                                          <p:attrName>style.visibility</p:attrName>
                                        </p:attrNameLst>
                                      </p:cBhvr>
                                      <p:to>
                                        <p:strVal val="visible"/>
                                      </p:to>
                                    </p:set>
                                    <p:animEffect transition="in" filter="wipe(left)">
                                      <p:cBhvr>
                                        <p:cTn id="28" dur="2000"/>
                                        <p:tgtEl>
                                          <p:spTgt spid="13723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2000"/>
                                        <p:tgtEl>
                                          <p:spTgt spid="2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37237"/>
                                        </p:tgtEl>
                                        <p:attrNameLst>
                                          <p:attrName>style.visibility</p:attrName>
                                        </p:attrNameLst>
                                      </p:cBhvr>
                                      <p:to>
                                        <p:strVal val="visible"/>
                                      </p:to>
                                    </p:set>
                                    <p:animEffect transition="in" filter="wipe(left)">
                                      <p:cBhvr>
                                        <p:cTn id="38" dur="2000"/>
                                        <p:tgtEl>
                                          <p:spTgt spid="13723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37238"/>
                                        </p:tgtEl>
                                        <p:attrNameLst>
                                          <p:attrName>style.visibility</p:attrName>
                                        </p:attrNameLst>
                                      </p:cBhvr>
                                      <p:to>
                                        <p:strVal val="visible"/>
                                      </p:to>
                                    </p:set>
                                    <p:animEffect transition="in" filter="wipe(left)">
                                      <p:cBhvr>
                                        <p:cTn id="43" dur="2000"/>
                                        <p:tgtEl>
                                          <p:spTgt spid="13723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linds(horizontal)">
                                      <p:cBhvr>
                                        <p:cTn id="4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5" grpId="0"/>
      <p:bldP spid="23" grpId="0" animBg="1"/>
      <p:bldP spid="23" grpId="1" animBg="1"/>
      <p:bldP spid="2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3D07A6FE-D96D-4D92-91D5-7BF825CF1A02}" type="slidenum">
              <a:rPr lang="en-US" altLang="zh-CN" sz="2800">
                <a:solidFill>
                  <a:srgbClr val="0000FF"/>
                </a:solidFill>
              </a:rPr>
              <a:pPr eaLnBrk="1" hangingPunct="1"/>
              <a:t>77</a:t>
            </a:fld>
            <a:endParaRPr lang="en-US" altLang="zh-CN" sz="2800">
              <a:solidFill>
                <a:srgbClr val="0000FF"/>
              </a:solidFill>
            </a:endParaRPr>
          </a:p>
        </p:txBody>
      </p:sp>
      <p:sp>
        <p:nvSpPr>
          <p:cNvPr id="138244" name="Text Box 4"/>
          <p:cNvSpPr txBox="1">
            <a:spLocks noChangeArrowheads="1"/>
          </p:cNvSpPr>
          <p:nvPr/>
        </p:nvSpPr>
        <p:spPr bwMode="auto">
          <a:xfrm>
            <a:off x="1138642" y="446195"/>
            <a:ext cx="9036893"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3</a:t>
            </a:r>
            <a:r>
              <a:rPr lang="zh-CN" altLang="en-US" b="1" dirty="0"/>
              <a:t>）画出工件和量规的尺寸公差带图 （ 如图</a:t>
            </a:r>
            <a:r>
              <a:rPr lang="en-US" altLang="zh-CN" b="1" dirty="0"/>
              <a:t>3.32</a:t>
            </a:r>
            <a:r>
              <a:rPr lang="zh-CN" altLang="en-US" b="1" dirty="0"/>
              <a:t>所示）</a:t>
            </a:r>
          </a:p>
        </p:txBody>
      </p:sp>
      <p:sp>
        <p:nvSpPr>
          <p:cNvPr id="138249" name="Text Box 9"/>
          <p:cNvSpPr txBox="1">
            <a:spLocks noChangeArrowheads="1"/>
          </p:cNvSpPr>
          <p:nvPr/>
        </p:nvSpPr>
        <p:spPr bwMode="auto">
          <a:xfrm>
            <a:off x="1097362" y="1062083"/>
            <a:ext cx="7382250"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4</a:t>
            </a:r>
            <a:r>
              <a:rPr lang="zh-CN" altLang="en-US" b="1" dirty="0"/>
              <a:t>）计算工作量规的极限偏差和工作尺寸</a:t>
            </a:r>
          </a:p>
        </p:txBody>
      </p:sp>
      <mc:AlternateContent xmlns:mc="http://schemas.openxmlformats.org/markup-compatibility/2006">
        <mc:Choice xmlns:a14="http://schemas.microsoft.com/office/drawing/2010/main" Requires="a14">
          <p:sp>
            <p:nvSpPr>
              <p:cNvPr id="138250" name="Text Box 10"/>
              <p:cNvSpPr txBox="1">
                <a:spLocks noChangeArrowheads="1"/>
              </p:cNvSpPr>
              <p:nvPr/>
            </p:nvSpPr>
            <p:spPr bwMode="auto">
              <a:xfrm>
                <a:off x="1427602" y="1575322"/>
                <a:ext cx="4929527" cy="46914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a:t>
                </a:r>
                <a:r>
                  <a:rPr lang="zh-CN" altLang="en-US" b="1" dirty="0"/>
                  <a:t>）</a:t>
                </a:r>
                <a:r>
                  <a:rPr lang="el-GR" altLang="zh-CN" b="1" dirty="0">
                    <a:ea typeface="Cambria Math"/>
                    <a:cs typeface="Times New Roman" pitchFamily="18" charset="0"/>
                  </a:rPr>
                  <a:t> </a:t>
                </a:r>
                <a14:m>
                  <m:oMath xmlns:m="http://schemas.openxmlformats.org/officeDocument/2006/math">
                    <m:r>
                      <a:rPr lang="el-GR" altLang="zh-CN" b="1" i="1" dirty="0">
                        <a:latin typeface="Cambria Math"/>
                        <a:ea typeface="Cambria Math"/>
                        <a:cs typeface="Times New Roman" pitchFamily="18" charset="0"/>
                      </a:rPr>
                      <m:t>∅ </m:t>
                    </m:r>
                  </m:oMath>
                </a14:m>
                <a:r>
                  <a:rPr lang="en-US" altLang="zh-CN" b="1" dirty="0">
                    <a:cs typeface="Times New Roman" pitchFamily="18" charset="0"/>
                  </a:rPr>
                  <a:t>40H8</a:t>
                </a:r>
                <a:r>
                  <a:rPr lang="zh-CN" altLang="en-US" b="1" dirty="0">
                    <a:cs typeface="Times New Roman" pitchFamily="18" charset="0"/>
                  </a:rPr>
                  <a:t>孔用塞规</a:t>
                </a:r>
                <a:endParaRPr lang="zh-CN" altLang="el-GR" b="1" dirty="0">
                  <a:cs typeface="Times New Roman" pitchFamily="18" charset="0"/>
                </a:endParaRPr>
              </a:p>
            </p:txBody>
          </p:sp>
        </mc:Choice>
        <mc:Fallback>
          <p:sp>
            <p:nvSpPr>
              <p:cNvPr id="138250" name="Text Box 10"/>
              <p:cNvSpPr txBox="1">
                <a:spLocks noRot="1" noChangeAspect="1" noMove="1" noResize="1" noEditPoints="1" noAdjustHandles="1" noChangeArrowheads="1" noChangeShapeType="1" noTextEdit="1"/>
              </p:cNvSpPr>
              <p:nvPr/>
            </p:nvSpPr>
            <p:spPr bwMode="auto">
              <a:xfrm>
                <a:off x="1427602" y="1575322"/>
                <a:ext cx="4929527" cy="469143"/>
              </a:xfrm>
              <a:prstGeom prst="rect">
                <a:avLst/>
              </a:prstGeom>
              <a:blipFill rotWithShape="1">
                <a:blip r:embed="rId3"/>
                <a:stretch>
                  <a:fillRect l="-1731" t="-12987" b="-2987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38251" name="Text Box 11"/>
          <p:cNvSpPr txBox="1">
            <a:spLocks noChangeArrowheads="1"/>
          </p:cNvSpPr>
          <p:nvPr/>
        </p:nvSpPr>
        <p:spPr bwMode="auto">
          <a:xfrm>
            <a:off x="1427603" y="2088562"/>
            <a:ext cx="4599286"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l-GR" altLang="zh-CN" b="1" dirty="0">
                <a:latin typeface="宋体" pitchFamily="2" charset="-122"/>
                <a:cs typeface="Times New Roman" pitchFamily="18" charset="0"/>
              </a:rPr>
              <a:t>①</a:t>
            </a:r>
            <a:r>
              <a:rPr lang="en-US" altLang="zh-CN" b="1" dirty="0">
                <a:latin typeface="宋体" pitchFamily="2" charset="-122"/>
                <a:cs typeface="Times New Roman" pitchFamily="18" charset="0"/>
              </a:rPr>
              <a:t> </a:t>
            </a:r>
            <a:r>
              <a:rPr lang="zh-CN" altLang="en-US" b="1" dirty="0">
                <a:latin typeface="宋体" pitchFamily="2" charset="-122"/>
                <a:cs typeface="Times New Roman" pitchFamily="18" charset="0"/>
              </a:rPr>
              <a:t>通规（</a:t>
            </a:r>
            <a:r>
              <a:rPr lang="en-US" altLang="zh-CN" b="1" dirty="0">
                <a:latin typeface="宋体" pitchFamily="2" charset="-122"/>
                <a:cs typeface="Times New Roman" pitchFamily="18" charset="0"/>
              </a:rPr>
              <a:t>T</a:t>
            </a:r>
            <a:r>
              <a:rPr lang="zh-CN" altLang="en-US" b="1" dirty="0">
                <a:latin typeface="宋体" pitchFamily="2" charset="-122"/>
                <a:cs typeface="Times New Roman" pitchFamily="18" charset="0"/>
              </a:rPr>
              <a:t>）</a:t>
            </a:r>
            <a:endParaRPr lang="zh-CN" altLang="el-GR" b="1" dirty="0">
              <a:cs typeface="Times New Roman" pitchFamily="18" charset="0"/>
            </a:endParaRPr>
          </a:p>
        </p:txBody>
      </p:sp>
      <p:graphicFrame>
        <p:nvGraphicFramePr>
          <p:cNvPr id="138252" name="Object 12"/>
          <p:cNvGraphicFramePr>
            <a:graphicFrameLocks noGrp="1" noChangeAspect="1"/>
          </p:cNvGraphicFramePr>
          <p:nvPr>
            <p:ph/>
            <p:extLst>
              <p:ext uri="{D42A27DB-BD31-4B8C-83A1-F6EECF244321}">
                <p14:modId xmlns:p14="http://schemas.microsoft.com/office/powerpoint/2010/main" val="3113319574"/>
              </p:ext>
            </p:extLst>
          </p:nvPr>
        </p:nvGraphicFramePr>
        <p:xfrm>
          <a:off x="1148962" y="2619926"/>
          <a:ext cx="7134570" cy="408881"/>
        </p:xfrm>
        <a:graphic>
          <a:graphicData uri="http://schemas.openxmlformats.org/presentationml/2006/ole">
            <mc:AlternateContent xmlns:mc="http://schemas.openxmlformats.org/markup-compatibility/2006">
              <mc:Choice xmlns:v="urn:schemas-microsoft-com:vml" Requires="v">
                <p:oleObj spid="_x0000_s77120" name="公式" r:id="rId4" imgW="3746500" imgH="215900" progId="Equation.3">
                  <p:embed/>
                </p:oleObj>
              </mc:Choice>
              <mc:Fallback>
                <p:oleObj name="公式" r:id="rId4" imgW="3746500" imgH="21590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8962" y="2619926"/>
                        <a:ext cx="7134570" cy="408881"/>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4" name="Object 14"/>
          <p:cNvGraphicFramePr>
            <a:graphicFrameLocks noChangeAspect="1"/>
          </p:cNvGraphicFramePr>
          <p:nvPr>
            <p:extLst>
              <p:ext uri="{D42A27DB-BD31-4B8C-83A1-F6EECF244321}">
                <p14:modId xmlns:p14="http://schemas.microsoft.com/office/powerpoint/2010/main" val="2751248477"/>
              </p:ext>
            </p:extLst>
          </p:nvPr>
        </p:nvGraphicFramePr>
        <p:xfrm>
          <a:off x="1147242" y="3148563"/>
          <a:ext cx="7301410" cy="429410"/>
        </p:xfrm>
        <a:graphic>
          <a:graphicData uri="http://schemas.openxmlformats.org/presentationml/2006/ole">
            <mc:AlternateContent xmlns:mc="http://schemas.openxmlformats.org/markup-compatibility/2006">
              <mc:Choice xmlns:v="urn:schemas-microsoft-com:vml" Requires="v">
                <p:oleObj spid="_x0000_s77121" name="公式" r:id="rId6" imgW="3657600" imgH="215900" progId="Equation.3">
                  <p:embed/>
                </p:oleObj>
              </mc:Choice>
              <mc:Fallback>
                <p:oleObj name="公式" r:id="rId6" imgW="3657600" imgH="215900"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7242" y="3148563"/>
                        <a:ext cx="7301410" cy="429410"/>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8255" name="Object 15"/>
          <p:cNvGraphicFramePr>
            <a:graphicFrameLocks noChangeAspect="1"/>
          </p:cNvGraphicFramePr>
          <p:nvPr>
            <p:extLst>
              <p:ext uri="{D42A27DB-BD31-4B8C-83A1-F6EECF244321}">
                <p14:modId xmlns:p14="http://schemas.microsoft.com/office/powerpoint/2010/main" val="3835875586"/>
              </p:ext>
            </p:extLst>
          </p:nvPr>
        </p:nvGraphicFramePr>
        <p:xfrm>
          <a:off x="1205722" y="3640579"/>
          <a:ext cx="6740689" cy="808982"/>
        </p:xfrm>
        <a:graphic>
          <a:graphicData uri="http://schemas.openxmlformats.org/presentationml/2006/ole">
            <mc:AlternateContent xmlns:mc="http://schemas.openxmlformats.org/markup-compatibility/2006">
              <mc:Choice xmlns:v="urn:schemas-microsoft-com:vml" Requires="v">
                <p:oleObj spid="_x0000_s77122" name="公式" r:id="rId8" imgW="2006600" imgH="241300" progId="Equation.3">
                  <p:embed/>
                </p:oleObj>
              </mc:Choice>
              <mc:Fallback>
                <p:oleObj name="公式" r:id="rId8" imgW="2006600" imgH="241300"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05722" y="3640579"/>
                        <a:ext cx="6740689" cy="808982"/>
                      </a:xfrm>
                      <a:prstGeom prst="rect">
                        <a:avLst/>
                      </a:prstGeom>
                      <a:solidFill>
                        <a:srgbClr val="FFCCFF"/>
                      </a:solidFill>
                      <a:ln>
                        <a:noFill/>
                      </a:ln>
                      <a:effectLst/>
                      <a:extLst/>
                    </p:spPr>
                  </p:pic>
                </p:oleObj>
              </mc:Fallback>
            </mc:AlternateContent>
          </a:graphicData>
        </a:graphic>
      </p:graphicFrame>
      <p:graphicFrame>
        <p:nvGraphicFramePr>
          <p:cNvPr id="138256" name="Object 16"/>
          <p:cNvGraphicFramePr>
            <a:graphicFrameLocks noChangeAspect="1"/>
          </p:cNvGraphicFramePr>
          <p:nvPr>
            <p:extLst>
              <p:ext uri="{D42A27DB-BD31-4B8C-83A1-F6EECF244321}">
                <p14:modId xmlns:p14="http://schemas.microsoft.com/office/powerpoint/2010/main" val="238385511"/>
              </p:ext>
            </p:extLst>
          </p:nvPr>
        </p:nvGraphicFramePr>
        <p:xfrm>
          <a:off x="1166162" y="4533616"/>
          <a:ext cx="4819448" cy="771715"/>
        </p:xfrm>
        <a:graphic>
          <a:graphicData uri="http://schemas.openxmlformats.org/presentationml/2006/ole">
            <mc:AlternateContent xmlns:mc="http://schemas.openxmlformats.org/markup-compatibility/2006">
              <mc:Choice xmlns:v="urn:schemas-microsoft-com:vml" Requires="v">
                <p:oleObj spid="_x0000_s77123" name="公式" r:id="rId10" imgW="1345616" imgH="215806" progId="Equation.3">
                  <p:embed/>
                </p:oleObj>
              </mc:Choice>
              <mc:Fallback>
                <p:oleObj name="公式" r:id="rId10" imgW="1345616" imgH="215806" progId="Equation.3">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66162" y="4533616"/>
                        <a:ext cx="4819448" cy="771715"/>
                      </a:xfrm>
                      <a:prstGeom prst="rect">
                        <a:avLst/>
                      </a:prstGeom>
                      <a:solidFill>
                        <a:srgbClr val="CCFFCC"/>
                      </a:solidFill>
                      <a:ln>
                        <a:noFill/>
                      </a:ln>
                      <a:effectLst/>
                      <a:extLst/>
                    </p:spPr>
                  </p:pic>
                </p:oleObj>
              </mc:Fallback>
            </mc:AlternateContent>
          </a:graphicData>
        </a:graphic>
      </p:graphicFrame>
      <p:sp>
        <p:nvSpPr>
          <p:cNvPr id="138257" name="Text Box 17"/>
          <p:cNvSpPr txBox="1">
            <a:spLocks noChangeArrowheads="1"/>
          </p:cNvSpPr>
          <p:nvPr/>
        </p:nvSpPr>
        <p:spPr bwMode="auto">
          <a:xfrm>
            <a:off x="1076722" y="5402701"/>
            <a:ext cx="3608565" cy="46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cs typeface="Times New Roman" pitchFamily="18" charset="0"/>
              </a:rPr>
              <a:t>② </a:t>
            </a:r>
            <a:r>
              <a:rPr lang="zh-CN" altLang="en-US" b="1" dirty="0">
                <a:latin typeface="宋体" pitchFamily="2" charset="-122"/>
                <a:cs typeface="Times New Roman" pitchFamily="18" charset="0"/>
              </a:rPr>
              <a:t>止规（</a:t>
            </a:r>
            <a:r>
              <a:rPr lang="en-US" altLang="zh-CN" b="1" dirty="0">
                <a:latin typeface="宋体" pitchFamily="2" charset="-122"/>
                <a:cs typeface="Times New Roman" pitchFamily="18" charset="0"/>
              </a:rPr>
              <a:t>Z</a:t>
            </a:r>
            <a:r>
              <a:rPr lang="zh-CN" altLang="en-US" b="1" dirty="0">
                <a:latin typeface="宋体" pitchFamily="2" charset="-122"/>
                <a:cs typeface="Times New Roman" pitchFamily="18" charset="0"/>
              </a:rPr>
              <a:t>）</a:t>
            </a:r>
            <a:endParaRPr lang="zh-CN" altLang="el-GR" b="1" dirty="0">
              <a:cs typeface="Times New Roman" pitchFamily="18" charset="0"/>
            </a:endParaRPr>
          </a:p>
        </p:txBody>
      </p:sp>
      <p:graphicFrame>
        <p:nvGraphicFramePr>
          <p:cNvPr id="138258" name="Object 18"/>
          <p:cNvGraphicFramePr>
            <a:graphicFrameLocks noChangeAspect="1"/>
          </p:cNvGraphicFramePr>
          <p:nvPr>
            <p:extLst>
              <p:ext uri="{D42A27DB-BD31-4B8C-83A1-F6EECF244321}">
                <p14:modId xmlns:p14="http://schemas.microsoft.com/office/powerpoint/2010/main" val="1070573018"/>
              </p:ext>
            </p:extLst>
          </p:nvPr>
        </p:nvGraphicFramePr>
        <p:xfrm>
          <a:off x="1069842" y="5962133"/>
          <a:ext cx="6360569" cy="660614"/>
        </p:xfrm>
        <a:graphic>
          <a:graphicData uri="http://schemas.openxmlformats.org/presentationml/2006/ole">
            <mc:AlternateContent xmlns:mc="http://schemas.openxmlformats.org/markup-compatibility/2006">
              <mc:Choice xmlns:v="urn:schemas-microsoft-com:vml" Requires="v">
                <p:oleObj spid="_x0000_s77124" name="公式" r:id="rId12" imgW="1943100" imgH="203200" progId="Equation.3">
                  <p:embed/>
                </p:oleObj>
              </mc:Choice>
              <mc:Fallback>
                <p:oleObj name="公式" r:id="rId12" imgW="1943100" imgH="203200" progId="Equation.3">
                  <p:embed/>
                  <p:pic>
                    <p:nvPicPr>
                      <p:cNvPr id="0" name="Object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69842" y="5962133"/>
                        <a:ext cx="6360569" cy="660614"/>
                      </a:xfrm>
                      <a:prstGeom prst="rect">
                        <a:avLst/>
                      </a:prstGeom>
                      <a:noFill/>
                      <a:ln>
                        <a:noFill/>
                      </a:ln>
                      <a:effectLst/>
                      <a:extLst/>
                    </p:spPr>
                  </p:pic>
                </p:oleObj>
              </mc:Fallback>
            </mc:AlternateContent>
          </a:graphicData>
        </a:graphic>
      </p:graphicFrame>
      <p:graphicFrame>
        <p:nvGraphicFramePr>
          <p:cNvPr id="138259" name="Object 19"/>
          <p:cNvGraphicFramePr>
            <a:graphicFrameLocks noChangeAspect="1"/>
          </p:cNvGraphicFramePr>
          <p:nvPr>
            <p:extLst>
              <p:ext uri="{D42A27DB-BD31-4B8C-83A1-F6EECF244321}">
                <p14:modId xmlns:p14="http://schemas.microsoft.com/office/powerpoint/2010/main" val="455751552"/>
              </p:ext>
            </p:extLst>
          </p:nvPr>
        </p:nvGraphicFramePr>
        <p:xfrm>
          <a:off x="1062963" y="6745678"/>
          <a:ext cx="9788533" cy="665873"/>
        </p:xfrm>
        <a:graphic>
          <a:graphicData uri="http://schemas.openxmlformats.org/presentationml/2006/ole">
            <mc:AlternateContent xmlns:mc="http://schemas.openxmlformats.org/markup-compatibility/2006">
              <mc:Choice xmlns:v="urn:schemas-microsoft-com:vml" Requires="v">
                <p:oleObj spid="_x0000_s77125" name="公式" r:id="rId14" imgW="3162300" imgH="215900" progId="Equation.3">
                  <p:embed/>
                </p:oleObj>
              </mc:Choice>
              <mc:Fallback>
                <p:oleObj name="公式" r:id="rId14" imgW="3162300" imgH="215900" progId="Equation.3">
                  <p:embed/>
                  <p:pic>
                    <p:nvPicPr>
                      <p:cNvPr id="0" name="Object 1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62963" y="6745678"/>
                        <a:ext cx="9788533" cy="665873"/>
                      </a:xfrm>
                      <a:prstGeom prst="rect">
                        <a:avLst/>
                      </a:prstGeom>
                      <a:noFill/>
                      <a:ln>
                        <a:noFill/>
                      </a:ln>
                      <a:effectLst/>
                      <a:extLst/>
                    </p:spPr>
                  </p:pic>
                </p:oleObj>
              </mc:Fallback>
            </mc:AlternateContent>
          </a:graphicData>
        </a:graphic>
      </p:graphicFrame>
      <p:graphicFrame>
        <p:nvGraphicFramePr>
          <p:cNvPr id="138260" name="Object 20"/>
          <p:cNvGraphicFramePr>
            <a:graphicFrameLocks noChangeAspect="1"/>
          </p:cNvGraphicFramePr>
          <p:nvPr>
            <p:extLst>
              <p:ext uri="{D42A27DB-BD31-4B8C-83A1-F6EECF244321}">
                <p14:modId xmlns:p14="http://schemas.microsoft.com/office/powerpoint/2010/main" val="554121347"/>
              </p:ext>
            </p:extLst>
          </p:nvPr>
        </p:nvGraphicFramePr>
        <p:xfrm>
          <a:off x="1795682" y="7510496"/>
          <a:ext cx="7722811" cy="932386"/>
        </p:xfrm>
        <a:graphic>
          <a:graphicData uri="http://schemas.openxmlformats.org/presentationml/2006/ole">
            <mc:AlternateContent xmlns:mc="http://schemas.openxmlformats.org/markup-compatibility/2006">
              <mc:Choice xmlns:v="urn:schemas-microsoft-com:vml" Requires="v">
                <p:oleObj spid="_x0000_s77126" name="公式" r:id="rId16" imgW="1993900" imgH="241300" progId="Equation.3">
                  <p:embed/>
                </p:oleObj>
              </mc:Choice>
              <mc:Fallback>
                <p:oleObj name="公式" r:id="rId16" imgW="1993900" imgH="241300" progId="Equation.3">
                  <p:embed/>
                  <p:pic>
                    <p:nvPicPr>
                      <p:cNvPr id="0" name="Object 2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95682" y="7510496"/>
                        <a:ext cx="7722811" cy="932386"/>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38248" name="Group 8"/>
          <p:cNvGrpSpPr>
            <a:grpSpLocks/>
          </p:cNvGrpSpPr>
          <p:nvPr/>
        </p:nvGrpSpPr>
        <p:grpSpPr bwMode="auto">
          <a:xfrm>
            <a:off x="8142492" y="908435"/>
            <a:ext cx="4468566" cy="5127262"/>
            <a:chOff x="4638" y="555"/>
            <a:chExt cx="2598" cy="2997"/>
          </a:xfrm>
        </p:grpSpPr>
        <p:pic>
          <p:nvPicPr>
            <p:cNvPr id="76817" name="Picture 6"/>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638" y="555"/>
              <a:ext cx="2598" cy="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818" name="Text Box 7"/>
            <p:cNvSpPr txBox="1">
              <a:spLocks noChangeArrowheads="1"/>
            </p:cNvSpPr>
            <p:nvPr/>
          </p:nvSpPr>
          <p:spPr bwMode="auto">
            <a:xfrm>
              <a:off x="5330" y="3302"/>
              <a:ext cx="16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2200" b="1"/>
                <a:t>图 </a:t>
              </a:r>
              <a:r>
                <a:rPr lang="en-US" altLang="zh-CN" sz="2200" b="1"/>
                <a:t>3.32</a:t>
              </a:r>
            </a:p>
          </p:txBody>
        </p:sp>
      </p:grpSp>
      <p:sp>
        <p:nvSpPr>
          <p:cNvPr id="138261" name="Rectangle 21"/>
          <p:cNvSpPr>
            <a:spLocks noChangeArrowheads="1"/>
          </p:cNvSpPr>
          <p:nvPr/>
        </p:nvSpPr>
        <p:spPr bwMode="auto">
          <a:xfrm>
            <a:off x="11021775" y="1478129"/>
            <a:ext cx="1671842" cy="211454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8244"/>
                                        </p:tgtEl>
                                        <p:attrNameLst>
                                          <p:attrName>style.visibility</p:attrName>
                                        </p:attrNameLst>
                                      </p:cBhvr>
                                      <p:to>
                                        <p:strVal val="visible"/>
                                      </p:to>
                                    </p:set>
                                    <p:animEffect transition="in" filter="wipe(left)">
                                      <p:cBhvr>
                                        <p:cTn id="7" dur="2000"/>
                                        <p:tgtEl>
                                          <p:spTgt spid="138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38248"/>
                                        </p:tgtEl>
                                        <p:attrNameLst>
                                          <p:attrName>style.visibility</p:attrName>
                                        </p:attrNameLst>
                                      </p:cBhvr>
                                      <p:to>
                                        <p:strVal val="visible"/>
                                      </p:to>
                                    </p:set>
                                    <p:anim calcmode="lin" valueType="num">
                                      <p:cBhvr additive="base">
                                        <p:cTn id="12" dur="2000" fill="hold"/>
                                        <p:tgtEl>
                                          <p:spTgt spid="138248"/>
                                        </p:tgtEl>
                                        <p:attrNameLst>
                                          <p:attrName>ppt_x</p:attrName>
                                        </p:attrNameLst>
                                      </p:cBhvr>
                                      <p:tavLst>
                                        <p:tav tm="0">
                                          <p:val>
                                            <p:strVal val="1+#ppt_w/2"/>
                                          </p:val>
                                        </p:tav>
                                        <p:tav tm="100000">
                                          <p:val>
                                            <p:strVal val="#ppt_x"/>
                                          </p:val>
                                        </p:tav>
                                      </p:tavLst>
                                    </p:anim>
                                    <p:anim calcmode="lin" valueType="num">
                                      <p:cBhvr additive="base">
                                        <p:cTn id="13" dur="2000" fill="hold"/>
                                        <p:tgtEl>
                                          <p:spTgt spid="13824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38249"/>
                                        </p:tgtEl>
                                        <p:attrNameLst>
                                          <p:attrName>style.visibility</p:attrName>
                                        </p:attrNameLst>
                                      </p:cBhvr>
                                      <p:to>
                                        <p:strVal val="visible"/>
                                      </p:to>
                                    </p:set>
                                    <p:animEffect transition="in" filter="wipe(left)">
                                      <p:cBhvr>
                                        <p:cTn id="18" dur="2000"/>
                                        <p:tgtEl>
                                          <p:spTgt spid="13824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8250"/>
                                        </p:tgtEl>
                                        <p:attrNameLst>
                                          <p:attrName>style.visibility</p:attrName>
                                        </p:attrNameLst>
                                      </p:cBhvr>
                                      <p:to>
                                        <p:strVal val="visible"/>
                                      </p:to>
                                    </p:set>
                                    <p:animEffect transition="in" filter="wipe(left)">
                                      <p:cBhvr>
                                        <p:cTn id="23" dur="2000"/>
                                        <p:tgtEl>
                                          <p:spTgt spid="1382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38261"/>
                                        </p:tgtEl>
                                        <p:attrNameLst>
                                          <p:attrName>style.visibility</p:attrName>
                                        </p:attrNameLst>
                                      </p:cBhvr>
                                      <p:to>
                                        <p:strVal val="visible"/>
                                      </p:to>
                                    </p:set>
                                    <p:animEffect transition="in" filter="wipe(up)">
                                      <p:cBhvr>
                                        <p:cTn id="28" dur="2000"/>
                                        <p:tgtEl>
                                          <p:spTgt spid="13826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38251"/>
                                        </p:tgtEl>
                                        <p:attrNameLst>
                                          <p:attrName>style.visibility</p:attrName>
                                        </p:attrNameLst>
                                      </p:cBhvr>
                                      <p:to>
                                        <p:strVal val="visible"/>
                                      </p:to>
                                    </p:set>
                                    <p:animEffect transition="in" filter="blinds(horizontal)">
                                      <p:cBhvr>
                                        <p:cTn id="33" dur="2000"/>
                                        <p:tgtEl>
                                          <p:spTgt spid="13825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38252"/>
                                        </p:tgtEl>
                                        <p:attrNameLst>
                                          <p:attrName>style.visibility</p:attrName>
                                        </p:attrNameLst>
                                      </p:cBhvr>
                                      <p:to>
                                        <p:strVal val="visible"/>
                                      </p:to>
                                    </p:set>
                                    <p:animEffect transition="in" filter="wipe(left)">
                                      <p:cBhvr>
                                        <p:cTn id="38" dur="2000"/>
                                        <p:tgtEl>
                                          <p:spTgt spid="13825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38254"/>
                                        </p:tgtEl>
                                        <p:attrNameLst>
                                          <p:attrName>style.visibility</p:attrName>
                                        </p:attrNameLst>
                                      </p:cBhvr>
                                      <p:to>
                                        <p:strVal val="visible"/>
                                      </p:to>
                                    </p:set>
                                    <p:animEffect transition="in" filter="wipe(left)">
                                      <p:cBhvr>
                                        <p:cTn id="43" dur="2000"/>
                                        <p:tgtEl>
                                          <p:spTgt spid="13825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38255"/>
                                        </p:tgtEl>
                                        <p:attrNameLst>
                                          <p:attrName>style.visibility</p:attrName>
                                        </p:attrNameLst>
                                      </p:cBhvr>
                                      <p:to>
                                        <p:strVal val="visible"/>
                                      </p:to>
                                    </p:set>
                                    <p:animEffect transition="in" filter="wipe(left)">
                                      <p:cBhvr>
                                        <p:cTn id="48" dur="2000"/>
                                        <p:tgtEl>
                                          <p:spTgt spid="13825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138256"/>
                                        </p:tgtEl>
                                        <p:attrNameLst>
                                          <p:attrName>style.visibility</p:attrName>
                                        </p:attrNameLst>
                                      </p:cBhvr>
                                      <p:to>
                                        <p:strVal val="visible"/>
                                      </p:to>
                                    </p:set>
                                    <p:animEffect transition="in" filter="blinds(horizontal)">
                                      <p:cBhvr>
                                        <p:cTn id="53" dur="2000"/>
                                        <p:tgtEl>
                                          <p:spTgt spid="13825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38257"/>
                                        </p:tgtEl>
                                        <p:attrNameLst>
                                          <p:attrName>style.visibility</p:attrName>
                                        </p:attrNameLst>
                                      </p:cBhvr>
                                      <p:to>
                                        <p:strVal val="visible"/>
                                      </p:to>
                                    </p:set>
                                    <p:animEffect transition="in" filter="blinds(horizontal)">
                                      <p:cBhvr>
                                        <p:cTn id="58" dur="2000"/>
                                        <p:tgtEl>
                                          <p:spTgt spid="13825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38258"/>
                                        </p:tgtEl>
                                        <p:attrNameLst>
                                          <p:attrName>style.visibility</p:attrName>
                                        </p:attrNameLst>
                                      </p:cBhvr>
                                      <p:to>
                                        <p:strVal val="visible"/>
                                      </p:to>
                                    </p:set>
                                    <p:animEffect transition="in" filter="wipe(left)">
                                      <p:cBhvr>
                                        <p:cTn id="63" dur="2000"/>
                                        <p:tgtEl>
                                          <p:spTgt spid="13825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38259"/>
                                        </p:tgtEl>
                                        <p:attrNameLst>
                                          <p:attrName>style.visibility</p:attrName>
                                        </p:attrNameLst>
                                      </p:cBhvr>
                                      <p:to>
                                        <p:strVal val="visible"/>
                                      </p:to>
                                    </p:set>
                                    <p:animEffect transition="in" filter="wipe(left)">
                                      <p:cBhvr>
                                        <p:cTn id="68" dur="2000"/>
                                        <p:tgtEl>
                                          <p:spTgt spid="138259"/>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138260"/>
                                        </p:tgtEl>
                                        <p:attrNameLst>
                                          <p:attrName>style.visibility</p:attrName>
                                        </p:attrNameLst>
                                      </p:cBhvr>
                                      <p:to>
                                        <p:strVal val="visible"/>
                                      </p:to>
                                    </p:set>
                                    <p:animEffect transition="in" filter="wipe(left)">
                                      <p:cBhvr>
                                        <p:cTn id="73" dur="2000"/>
                                        <p:tgtEl>
                                          <p:spTgt spid="138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p:bldP spid="138249" grpId="0"/>
      <p:bldP spid="138250" grpId="0"/>
      <p:bldP spid="138251" grpId="0"/>
      <p:bldP spid="138257" grpId="0"/>
      <p:bldP spid="138261"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6"/>
          <p:cNvSpPr>
            <a:spLocks noGrp="1"/>
          </p:cNvSpPr>
          <p:nvPr>
            <p:ph type="sldNum" sz="quarter" idx="12"/>
          </p:nvPr>
        </p:nvSpPr>
        <p:spPr>
          <a:xfrm>
            <a:off x="10180695" y="44481"/>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5801984E-96DA-4225-9982-E20742A7038F}" type="slidenum">
              <a:rPr lang="en-US" altLang="zh-CN" sz="2800">
                <a:solidFill>
                  <a:srgbClr val="0000FF"/>
                </a:solidFill>
              </a:rPr>
              <a:pPr eaLnBrk="1" hangingPunct="1"/>
              <a:t>78</a:t>
            </a:fld>
            <a:endParaRPr lang="en-US" altLang="zh-CN" sz="2800">
              <a:solidFill>
                <a:srgbClr val="0000FF"/>
              </a:solidFill>
            </a:endParaRPr>
          </a:p>
        </p:txBody>
      </p:sp>
      <mc:AlternateContent xmlns:mc="http://schemas.openxmlformats.org/markup-compatibility/2006" xmlns:a14="http://schemas.microsoft.com/office/drawing/2010/main">
        <mc:Choice Requires="a14">
          <p:sp>
            <p:nvSpPr>
              <p:cNvPr id="139268" name="Text Box 4"/>
              <p:cNvSpPr txBox="1">
                <a:spLocks noChangeArrowheads="1"/>
              </p:cNvSpPr>
              <p:nvPr/>
            </p:nvSpPr>
            <p:spPr bwMode="auto">
              <a:xfrm>
                <a:off x="1138641" y="352424"/>
                <a:ext cx="7052010" cy="56385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dirty="0"/>
                  <a:t>2</a:t>
                </a:r>
                <a:r>
                  <a:rPr lang="zh-CN" altLang="en-US" sz="3000" b="1" dirty="0"/>
                  <a:t>）</a:t>
                </a:r>
                <a:r>
                  <a:rPr lang="el-GR" altLang="zh-CN" sz="3000" b="1" dirty="0">
                    <a:ea typeface="Cambria Math"/>
                    <a:cs typeface="Times New Roman" pitchFamily="18" charset="0"/>
                  </a:rPr>
                  <a:t> </a:t>
                </a:r>
                <a14:m>
                  <m:oMath xmlns:m="http://schemas.openxmlformats.org/officeDocument/2006/math">
                    <m:r>
                      <a:rPr lang="el-GR" altLang="zh-CN" sz="3000" b="1" i="1" dirty="0">
                        <a:latin typeface="Cambria Math"/>
                        <a:ea typeface="Cambria Math"/>
                        <a:cs typeface="Times New Roman" pitchFamily="18" charset="0"/>
                      </a:rPr>
                      <m:t>∅</m:t>
                    </m:r>
                  </m:oMath>
                </a14:m>
                <a:r>
                  <a:rPr lang="en-US" altLang="zh-CN" sz="3000" b="1" i="1" dirty="0">
                    <a:ea typeface="Gulim" pitchFamily="34" charset="-127"/>
                    <a:cs typeface="Times New Roman" pitchFamily="18" charset="0"/>
                  </a:rPr>
                  <a:t> </a:t>
                </a:r>
                <a:r>
                  <a:rPr lang="en-US" altLang="zh-CN" sz="3000" b="1" dirty="0">
                    <a:cs typeface="Times New Roman" pitchFamily="18" charset="0"/>
                  </a:rPr>
                  <a:t>40g7 </a:t>
                </a:r>
                <a:r>
                  <a:rPr lang="zh-CN" altLang="en-US" sz="3000" b="1" dirty="0">
                    <a:cs typeface="Times New Roman" pitchFamily="18" charset="0"/>
                  </a:rPr>
                  <a:t>轴用环规</a:t>
                </a:r>
                <a:endParaRPr lang="zh-CN" altLang="el-GR" sz="3000" b="1" dirty="0">
                  <a:cs typeface="Times New Roman" pitchFamily="18" charset="0"/>
                </a:endParaRPr>
              </a:p>
            </p:txBody>
          </p:sp>
        </mc:Choice>
        <mc:Fallback xmlns="">
          <p:sp>
            <p:nvSpPr>
              <p:cNvPr id="139268" name="Text Box 4"/>
              <p:cNvSpPr txBox="1">
                <a:spLocks noRot="1" noChangeAspect="1" noMove="1" noResize="1" noEditPoints="1" noAdjustHandles="1" noChangeArrowheads="1" noChangeShapeType="1" noTextEdit="1"/>
              </p:cNvSpPr>
              <p:nvPr/>
            </p:nvSpPr>
            <p:spPr bwMode="auto">
              <a:xfrm>
                <a:off x="1050925" y="327025"/>
                <a:ext cx="6508750" cy="523220"/>
              </a:xfrm>
              <a:prstGeom prst="rect">
                <a:avLst/>
              </a:prstGeom>
              <a:blipFill rotWithShape="1">
                <a:blip r:embed="rId3"/>
                <a:stretch>
                  <a:fillRect l="-1873" t="-15294" b="-3411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39269" name="Text Box 5"/>
          <p:cNvSpPr txBox="1">
            <a:spLocks noChangeArrowheads="1"/>
          </p:cNvSpPr>
          <p:nvPr/>
        </p:nvSpPr>
        <p:spPr bwMode="auto">
          <a:xfrm>
            <a:off x="1159282" y="927252"/>
            <a:ext cx="7052010"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l-GR" altLang="zh-CN" sz="3000" b="1" dirty="0">
                <a:latin typeface="宋体" pitchFamily="2" charset="-122"/>
                <a:cs typeface="Times New Roman" pitchFamily="18" charset="0"/>
              </a:rPr>
              <a:t>①</a:t>
            </a:r>
            <a:r>
              <a:rPr lang="en-US" altLang="zh-CN" sz="3000" b="1" dirty="0">
                <a:latin typeface="宋体" pitchFamily="2" charset="-122"/>
                <a:cs typeface="Times New Roman" pitchFamily="18" charset="0"/>
              </a:rPr>
              <a:t> </a:t>
            </a:r>
            <a:r>
              <a:rPr lang="zh-CN" altLang="en-US" sz="3000" b="1" dirty="0">
                <a:latin typeface="宋体" pitchFamily="2" charset="-122"/>
                <a:cs typeface="Times New Roman" pitchFamily="18" charset="0"/>
              </a:rPr>
              <a:t>通规（</a:t>
            </a:r>
            <a:r>
              <a:rPr lang="en-US" altLang="zh-CN" sz="3000" b="1" dirty="0">
                <a:latin typeface="宋体" pitchFamily="2" charset="-122"/>
                <a:cs typeface="Times New Roman" pitchFamily="18" charset="0"/>
              </a:rPr>
              <a:t>T</a:t>
            </a:r>
            <a:r>
              <a:rPr lang="zh-CN" altLang="en-US" sz="3000" b="1" dirty="0">
                <a:latin typeface="宋体" pitchFamily="2" charset="-122"/>
                <a:cs typeface="Times New Roman" pitchFamily="18" charset="0"/>
              </a:rPr>
              <a:t>）</a:t>
            </a:r>
            <a:endParaRPr lang="zh-CN" altLang="el-GR" sz="3000" b="1" dirty="0">
              <a:cs typeface="Times New Roman" pitchFamily="18" charset="0"/>
            </a:endParaRPr>
          </a:p>
        </p:txBody>
      </p:sp>
      <p:graphicFrame>
        <p:nvGraphicFramePr>
          <p:cNvPr id="139270" name="Object 6"/>
          <p:cNvGraphicFramePr>
            <a:graphicFrameLocks noChangeAspect="1"/>
          </p:cNvGraphicFramePr>
          <p:nvPr>
            <p:extLst>
              <p:ext uri="{D42A27DB-BD31-4B8C-83A1-F6EECF244321}">
                <p14:modId xmlns:p14="http://schemas.microsoft.com/office/powerpoint/2010/main" val="450655049"/>
              </p:ext>
            </p:extLst>
          </p:nvPr>
        </p:nvGraphicFramePr>
        <p:xfrm>
          <a:off x="1118002" y="1579068"/>
          <a:ext cx="7105330" cy="920409"/>
        </p:xfrm>
        <a:graphic>
          <a:graphicData uri="http://schemas.openxmlformats.org/presentationml/2006/ole">
            <mc:AlternateContent xmlns:mc="http://schemas.openxmlformats.org/markup-compatibility/2006">
              <mc:Choice xmlns:v="urn:schemas-microsoft-com:vml" Requires="v">
                <p:oleObj spid="_x0000_s78128" name="公式" r:id="rId4" imgW="3314700" imgH="431800" progId="Equation.3">
                  <p:embed/>
                </p:oleObj>
              </mc:Choice>
              <mc:Fallback>
                <p:oleObj name="公式" r:id="rId4" imgW="3314700" imgH="4318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002" y="1579068"/>
                        <a:ext cx="7105330" cy="920409"/>
                      </a:xfrm>
                      <a:prstGeom prst="rect">
                        <a:avLst/>
                      </a:prstGeom>
                      <a:solidFill>
                        <a:schemeClr val="accent1">
                          <a:lumMod val="20000"/>
                          <a:lumOff val="80000"/>
                        </a:schemeClr>
                      </a:solidFill>
                      <a:ln>
                        <a:noFill/>
                      </a:ln>
                      <a:effectLst/>
                      <a:extLst/>
                    </p:spPr>
                  </p:pic>
                </p:oleObj>
              </mc:Fallback>
            </mc:AlternateContent>
          </a:graphicData>
        </a:graphic>
      </p:graphicFrame>
      <p:graphicFrame>
        <p:nvGraphicFramePr>
          <p:cNvPr id="139271" name="Object 7"/>
          <p:cNvGraphicFramePr>
            <a:graphicFrameLocks noChangeAspect="1"/>
          </p:cNvGraphicFramePr>
          <p:nvPr>
            <p:extLst>
              <p:ext uri="{D42A27DB-BD31-4B8C-83A1-F6EECF244321}">
                <p14:modId xmlns:p14="http://schemas.microsoft.com/office/powerpoint/2010/main" val="3257077289"/>
              </p:ext>
            </p:extLst>
          </p:nvPr>
        </p:nvGraphicFramePr>
        <p:xfrm>
          <a:off x="1073282" y="2672267"/>
          <a:ext cx="7084690" cy="940939"/>
        </p:xfrm>
        <a:graphic>
          <a:graphicData uri="http://schemas.openxmlformats.org/presentationml/2006/ole">
            <mc:AlternateContent xmlns:mc="http://schemas.openxmlformats.org/markup-compatibility/2006">
              <mc:Choice xmlns:v="urn:schemas-microsoft-com:vml" Requires="v">
                <p:oleObj spid="_x0000_s78129" name="公式" r:id="rId6" imgW="3238500" imgH="431800" progId="Equation.3">
                  <p:embed/>
                </p:oleObj>
              </mc:Choice>
              <mc:Fallback>
                <p:oleObj name="公式" r:id="rId6" imgW="3238500" imgH="4318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3282" y="2672267"/>
                        <a:ext cx="7084690" cy="940939"/>
                      </a:xfrm>
                      <a:prstGeom prst="rect">
                        <a:avLst/>
                      </a:prstGeom>
                      <a:solidFill>
                        <a:schemeClr val="accent1">
                          <a:lumMod val="20000"/>
                          <a:lumOff val="80000"/>
                        </a:schemeClr>
                      </a:solidFill>
                      <a:ln>
                        <a:noFill/>
                      </a:ln>
                      <a:effectLst/>
                      <a:extLst/>
                    </p:spPr>
                  </p:pic>
                </p:oleObj>
              </mc:Fallback>
            </mc:AlternateContent>
          </a:graphicData>
        </a:graphic>
      </p:graphicFrame>
      <p:grpSp>
        <p:nvGrpSpPr>
          <p:cNvPr id="139272" name="Group 8"/>
          <p:cNvGrpSpPr>
            <a:grpSpLocks/>
          </p:cNvGrpSpPr>
          <p:nvPr/>
        </p:nvGrpSpPr>
        <p:grpSpPr bwMode="auto">
          <a:xfrm>
            <a:off x="7998012" y="518373"/>
            <a:ext cx="4468566" cy="5127262"/>
            <a:chOff x="4638" y="555"/>
            <a:chExt cx="2598" cy="2997"/>
          </a:xfrm>
        </p:grpSpPr>
        <p:pic>
          <p:nvPicPr>
            <p:cNvPr id="77839"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38" y="555"/>
              <a:ext cx="2598" cy="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40" name="Text Box 10"/>
            <p:cNvSpPr txBox="1">
              <a:spLocks noChangeArrowheads="1"/>
            </p:cNvSpPr>
            <p:nvPr/>
          </p:nvSpPr>
          <p:spPr bwMode="auto">
            <a:xfrm>
              <a:off x="5330" y="3302"/>
              <a:ext cx="16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2200" b="1"/>
                <a:t>图 </a:t>
              </a:r>
              <a:r>
                <a:rPr lang="en-US" altLang="zh-CN" sz="2200" b="1"/>
                <a:t>3.32</a:t>
              </a:r>
            </a:p>
          </p:txBody>
        </p:sp>
      </p:grpSp>
      <p:sp>
        <p:nvSpPr>
          <p:cNvPr id="139275" name="Rectangle 11"/>
          <p:cNvSpPr>
            <a:spLocks noChangeArrowheads="1"/>
          </p:cNvSpPr>
          <p:nvPr/>
        </p:nvSpPr>
        <p:spPr bwMode="auto">
          <a:xfrm>
            <a:off x="9948494" y="3182085"/>
            <a:ext cx="2641924" cy="188872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graphicFrame>
        <p:nvGraphicFramePr>
          <p:cNvPr id="139276" name="Object 12"/>
          <p:cNvGraphicFramePr>
            <a:graphicFrameLocks noChangeAspect="1"/>
          </p:cNvGraphicFramePr>
          <p:nvPr>
            <p:extLst>
              <p:ext uri="{D42A27DB-BD31-4B8C-83A1-F6EECF244321}">
                <p14:modId xmlns:p14="http://schemas.microsoft.com/office/powerpoint/2010/main" val="1761951682"/>
              </p:ext>
            </p:extLst>
          </p:nvPr>
        </p:nvGraphicFramePr>
        <p:xfrm>
          <a:off x="1188523" y="3679928"/>
          <a:ext cx="6303808" cy="749330"/>
        </p:xfrm>
        <a:graphic>
          <a:graphicData uri="http://schemas.openxmlformats.org/presentationml/2006/ole">
            <mc:AlternateContent xmlns:mc="http://schemas.openxmlformats.org/markup-compatibility/2006">
              <mc:Choice xmlns:v="urn:schemas-microsoft-com:vml" Requires="v">
                <p:oleObj spid="_x0000_s78130" name="公式" r:id="rId9" imgW="2019300" imgH="241300" progId="Equation.3">
                  <p:embed/>
                </p:oleObj>
              </mc:Choice>
              <mc:Fallback>
                <p:oleObj name="公式" r:id="rId9" imgW="2019300" imgH="24130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8523" y="3679928"/>
                        <a:ext cx="6303808" cy="74933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9277" name="Object 13"/>
          <p:cNvGraphicFramePr>
            <a:graphicFrameLocks noGrp="1" noChangeAspect="1"/>
          </p:cNvGraphicFramePr>
          <p:nvPr>
            <p:ph sz="half" idx="1"/>
            <p:extLst>
              <p:ext uri="{D42A27DB-BD31-4B8C-83A1-F6EECF244321}">
                <p14:modId xmlns:p14="http://schemas.microsoft.com/office/powerpoint/2010/main" val="3663638775"/>
              </p:ext>
            </p:extLst>
          </p:nvPr>
        </p:nvGraphicFramePr>
        <p:xfrm>
          <a:off x="1675282" y="7592153"/>
          <a:ext cx="9434214" cy="1142813"/>
        </p:xfrm>
        <a:graphic>
          <a:graphicData uri="http://schemas.openxmlformats.org/presentationml/2006/ole">
            <mc:AlternateContent xmlns:mc="http://schemas.openxmlformats.org/markup-compatibility/2006">
              <mc:Choice xmlns:v="urn:schemas-microsoft-com:vml" Requires="v">
                <p:oleObj spid="_x0000_s78131" name="公式" r:id="rId11" imgW="1981200" imgH="241300" progId="Equation.3">
                  <p:embed/>
                </p:oleObj>
              </mc:Choice>
              <mc:Fallback>
                <p:oleObj name="公式" r:id="rId11" imgW="1981200" imgH="24130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5282" y="7592153"/>
                        <a:ext cx="9434214" cy="114281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9279" name="Object 15"/>
          <p:cNvGraphicFramePr>
            <a:graphicFrameLocks noGrp="1" noChangeAspect="1"/>
          </p:cNvGraphicFramePr>
          <p:nvPr>
            <p:ph sz="half" idx="2"/>
            <p:extLst>
              <p:ext uri="{D42A27DB-BD31-4B8C-83A1-F6EECF244321}">
                <p14:modId xmlns:p14="http://schemas.microsoft.com/office/powerpoint/2010/main" val="4099724655"/>
              </p:ext>
            </p:extLst>
          </p:nvPr>
        </p:nvGraphicFramePr>
        <p:xfrm>
          <a:off x="1097362" y="4677323"/>
          <a:ext cx="7131130" cy="537191"/>
        </p:xfrm>
        <a:graphic>
          <a:graphicData uri="http://schemas.openxmlformats.org/presentationml/2006/ole">
            <mc:AlternateContent xmlns:mc="http://schemas.openxmlformats.org/markup-compatibility/2006">
              <mc:Choice xmlns:v="urn:schemas-microsoft-com:vml" Requires="v">
                <p:oleObj spid="_x0000_s78132" name="公式" r:id="rId13" imgW="2844800" imgH="215900" progId="Equation.3">
                  <p:embed/>
                </p:oleObj>
              </mc:Choice>
              <mc:Fallback>
                <p:oleObj name="公式" r:id="rId13" imgW="2844800" imgH="215900" progId="Equation.3">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97362" y="4677323"/>
                        <a:ext cx="7131130" cy="537191"/>
                      </a:xfrm>
                      <a:prstGeom prst="rect">
                        <a:avLst/>
                      </a:prstGeom>
                      <a:solidFill>
                        <a:srgbClr val="CCFFCC"/>
                      </a:solidFill>
                      <a:ln>
                        <a:noFill/>
                      </a:ln>
                      <a:extLs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39282" name="Text Box 18"/>
          <p:cNvSpPr txBox="1">
            <a:spLocks noChangeArrowheads="1"/>
          </p:cNvSpPr>
          <p:nvPr/>
        </p:nvSpPr>
        <p:spPr bwMode="auto">
          <a:xfrm>
            <a:off x="952881" y="5305484"/>
            <a:ext cx="7052010"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dirty="0">
                <a:latin typeface="宋体" pitchFamily="2" charset="-122"/>
                <a:cs typeface="Times New Roman" pitchFamily="18" charset="0"/>
              </a:rPr>
              <a:t>② </a:t>
            </a:r>
            <a:r>
              <a:rPr lang="zh-CN" altLang="en-US" sz="3000" b="1" dirty="0">
                <a:latin typeface="宋体" pitchFamily="2" charset="-122"/>
                <a:cs typeface="Times New Roman" pitchFamily="18" charset="0"/>
              </a:rPr>
              <a:t>止规（</a:t>
            </a:r>
            <a:r>
              <a:rPr lang="en-US" altLang="zh-CN" sz="3000" b="1" dirty="0">
                <a:latin typeface="宋体" pitchFamily="2" charset="-122"/>
                <a:cs typeface="Times New Roman" pitchFamily="18" charset="0"/>
              </a:rPr>
              <a:t>Z</a:t>
            </a:r>
            <a:r>
              <a:rPr lang="zh-CN" altLang="en-US" sz="3000" b="1" dirty="0">
                <a:latin typeface="宋体" pitchFamily="2" charset="-122"/>
                <a:cs typeface="Times New Roman" pitchFamily="18" charset="0"/>
              </a:rPr>
              <a:t>）</a:t>
            </a:r>
            <a:endParaRPr lang="zh-CN" altLang="el-GR" sz="3000" b="1" dirty="0">
              <a:cs typeface="Times New Roman" pitchFamily="18" charset="0"/>
            </a:endParaRPr>
          </a:p>
        </p:txBody>
      </p:sp>
      <p:graphicFrame>
        <p:nvGraphicFramePr>
          <p:cNvPr id="139283" name="Object 19"/>
          <p:cNvGraphicFramePr>
            <a:graphicFrameLocks noChangeAspect="1"/>
          </p:cNvGraphicFramePr>
          <p:nvPr>
            <p:extLst>
              <p:ext uri="{D42A27DB-BD31-4B8C-83A1-F6EECF244321}">
                <p14:modId xmlns:p14="http://schemas.microsoft.com/office/powerpoint/2010/main" val="2922207918"/>
              </p:ext>
            </p:extLst>
          </p:nvPr>
        </p:nvGraphicFramePr>
        <p:xfrm>
          <a:off x="1028562" y="5900867"/>
          <a:ext cx="11370182" cy="759594"/>
        </p:xfrm>
        <a:graphic>
          <a:graphicData uri="http://schemas.openxmlformats.org/presentationml/2006/ole">
            <mc:AlternateContent xmlns:mc="http://schemas.openxmlformats.org/markup-compatibility/2006">
              <mc:Choice xmlns:v="urn:schemas-microsoft-com:vml" Requires="v">
                <p:oleObj spid="_x0000_s78133" name="公式" r:id="rId15" imgW="3213100" imgH="215900" progId="Equation.3">
                  <p:embed/>
                </p:oleObj>
              </mc:Choice>
              <mc:Fallback>
                <p:oleObj name="公式" r:id="rId15" imgW="3213100" imgH="215900" progId="Equation.3">
                  <p:embed/>
                  <p:pic>
                    <p:nvPicPr>
                      <p:cNvPr id="0"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28562" y="5900867"/>
                        <a:ext cx="11370182" cy="759594"/>
                      </a:xfrm>
                      <a:prstGeom prst="rect">
                        <a:avLst/>
                      </a:prstGeom>
                      <a:noFill/>
                      <a:ln>
                        <a:noFill/>
                      </a:ln>
                      <a:effectLst/>
                      <a:extLst/>
                    </p:spPr>
                  </p:pic>
                </p:oleObj>
              </mc:Fallback>
            </mc:AlternateContent>
          </a:graphicData>
        </a:graphic>
      </p:graphicFrame>
      <p:graphicFrame>
        <p:nvGraphicFramePr>
          <p:cNvPr id="139284" name="Object 20"/>
          <p:cNvGraphicFramePr>
            <a:graphicFrameLocks noChangeAspect="1"/>
          </p:cNvGraphicFramePr>
          <p:nvPr>
            <p:extLst>
              <p:ext uri="{D42A27DB-BD31-4B8C-83A1-F6EECF244321}">
                <p14:modId xmlns:p14="http://schemas.microsoft.com/office/powerpoint/2010/main" val="1685117571"/>
              </p:ext>
            </p:extLst>
          </p:nvPr>
        </p:nvGraphicFramePr>
        <p:xfrm>
          <a:off x="952882" y="6628973"/>
          <a:ext cx="8321372" cy="915277"/>
        </p:xfrm>
        <a:graphic>
          <a:graphicData uri="http://schemas.openxmlformats.org/presentationml/2006/ole">
            <mc:AlternateContent xmlns:mc="http://schemas.openxmlformats.org/markup-compatibility/2006">
              <mc:Choice xmlns:v="urn:schemas-microsoft-com:vml" Requires="v">
                <p:oleObj spid="_x0000_s78134" name="公式" r:id="rId17" imgW="1841500" imgH="203200" progId="Equation.3">
                  <p:embed/>
                </p:oleObj>
              </mc:Choice>
              <mc:Fallback>
                <p:oleObj name="公式" r:id="rId17" imgW="1841500" imgH="203200" progId="Equation.3">
                  <p:embed/>
                  <p:pic>
                    <p:nvPicPr>
                      <p:cNvPr id="0"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52882" y="6628973"/>
                        <a:ext cx="8321372" cy="915277"/>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9268"/>
                                        </p:tgtEl>
                                        <p:attrNameLst>
                                          <p:attrName>style.visibility</p:attrName>
                                        </p:attrNameLst>
                                      </p:cBhvr>
                                      <p:to>
                                        <p:strVal val="visible"/>
                                      </p:to>
                                    </p:set>
                                    <p:animEffect transition="in" filter="wipe(left)">
                                      <p:cBhvr>
                                        <p:cTn id="7" dur="2000"/>
                                        <p:tgtEl>
                                          <p:spTgt spid="1392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9269"/>
                                        </p:tgtEl>
                                        <p:attrNameLst>
                                          <p:attrName>style.visibility</p:attrName>
                                        </p:attrNameLst>
                                      </p:cBhvr>
                                      <p:to>
                                        <p:strVal val="visible"/>
                                      </p:to>
                                    </p:set>
                                    <p:animEffect transition="in" filter="blinds(horizontal)">
                                      <p:cBhvr>
                                        <p:cTn id="12" dur="2000"/>
                                        <p:tgtEl>
                                          <p:spTgt spid="1392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39272"/>
                                        </p:tgtEl>
                                        <p:attrNameLst>
                                          <p:attrName>style.visibility</p:attrName>
                                        </p:attrNameLst>
                                      </p:cBhvr>
                                      <p:to>
                                        <p:strVal val="visible"/>
                                      </p:to>
                                    </p:set>
                                    <p:anim calcmode="lin" valueType="num">
                                      <p:cBhvr additive="base">
                                        <p:cTn id="17" dur="2000" fill="hold"/>
                                        <p:tgtEl>
                                          <p:spTgt spid="139272"/>
                                        </p:tgtEl>
                                        <p:attrNameLst>
                                          <p:attrName>ppt_x</p:attrName>
                                        </p:attrNameLst>
                                      </p:cBhvr>
                                      <p:tavLst>
                                        <p:tav tm="0">
                                          <p:val>
                                            <p:strVal val="1+#ppt_w/2"/>
                                          </p:val>
                                        </p:tav>
                                        <p:tav tm="100000">
                                          <p:val>
                                            <p:strVal val="#ppt_x"/>
                                          </p:val>
                                        </p:tav>
                                      </p:tavLst>
                                    </p:anim>
                                    <p:anim calcmode="lin" valueType="num">
                                      <p:cBhvr additive="base">
                                        <p:cTn id="18" dur="2000" fill="hold"/>
                                        <p:tgtEl>
                                          <p:spTgt spid="13927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39275"/>
                                        </p:tgtEl>
                                        <p:attrNameLst>
                                          <p:attrName>style.visibility</p:attrName>
                                        </p:attrNameLst>
                                      </p:cBhvr>
                                      <p:to>
                                        <p:strVal val="visible"/>
                                      </p:to>
                                    </p:set>
                                    <p:animEffect transition="in" filter="wipe(up)">
                                      <p:cBhvr>
                                        <p:cTn id="23" dur="2000"/>
                                        <p:tgtEl>
                                          <p:spTgt spid="13927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39270"/>
                                        </p:tgtEl>
                                        <p:attrNameLst>
                                          <p:attrName>style.visibility</p:attrName>
                                        </p:attrNameLst>
                                      </p:cBhvr>
                                      <p:to>
                                        <p:strVal val="visible"/>
                                      </p:to>
                                    </p:set>
                                    <p:animEffect transition="in" filter="wipe(left)">
                                      <p:cBhvr>
                                        <p:cTn id="28" dur="2000"/>
                                        <p:tgtEl>
                                          <p:spTgt spid="13927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39271"/>
                                        </p:tgtEl>
                                        <p:attrNameLst>
                                          <p:attrName>style.visibility</p:attrName>
                                        </p:attrNameLst>
                                      </p:cBhvr>
                                      <p:to>
                                        <p:strVal val="visible"/>
                                      </p:to>
                                    </p:set>
                                    <p:animEffect transition="in" filter="wipe(left)">
                                      <p:cBhvr>
                                        <p:cTn id="33" dur="2000"/>
                                        <p:tgtEl>
                                          <p:spTgt spid="13927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39276"/>
                                        </p:tgtEl>
                                        <p:attrNameLst>
                                          <p:attrName>style.visibility</p:attrName>
                                        </p:attrNameLst>
                                      </p:cBhvr>
                                      <p:to>
                                        <p:strVal val="visible"/>
                                      </p:to>
                                    </p:set>
                                    <p:animEffect transition="in" filter="wipe(left)">
                                      <p:cBhvr>
                                        <p:cTn id="38" dur="2000"/>
                                        <p:tgtEl>
                                          <p:spTgt spid="13927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39279"/>
                                        </p:tgtEl>
                                        <p:attrNameLst>
                                          <p:attrName>style.visibility</p:attrName>
                                        </p:attrNameLst>
                                      </p:cBhvr>
                                      <p:to>
                                        <p:strVal val="visible"/>
                                      </p:to>
                                    </p:set>
                                    <p:animEffect transition="in" filter="blinds(horizontal)">
                                      <p:cBhvr>
                                        <p:cTn id="43" dur="2000"/>
                                        <p:tgtEl>
                                          <p:spTgt spid="13927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39282"/>
                                        </p:tgtEl>
                                        <p:attrNameLst>
                                          <p:attrName>style.visibility</p:attrName>
                                        </p:attrNameLst>
                                      </p:cBhvr>
                                      <p:to>
                                        <p:strVal val="visible"/>
                                      </p:to>
                                    </p:set>
                                    <p:animEffect transition="in" filter="blinds(horizontal)">
                                      <p:cBhvr>
                                        <p:cTn id="48" dur="2000"/>
                                        <p:tgtEl>
                                          <p:spTgt spid="13928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139283"/>
                                        </p:tgtEl>
                                        <p:attrNameLst>
                                          <p:attrName>style.visibility</p:attrName>
                                        </p:attrNameLst>
                                      </p:cBhvr>
                                      <p:to>
                                        <p:strVal val="visible"/>
                                      </p:to>
                                    </p:set>
                                    <p:animEffect transition="in" filter="wipe(left)">
                                      <p:cBhvr>
                                        <p:cTn id="53" dur="2000"/>
                                        <p:tgtEl>
                                          <p:spTgt spid="13928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39284"/>
                                        </p:tgtEl>
                                        <p:attrNameLst>
                                          <p:attrName>style.visibility</p:attrName>
                                        </p:attrNameLst>
                                      </p:cBhvr>
                                      <p:to>
                                        <p:strVal val="visible"/>
                                      </p:to>
                                    </p:set>
                                    <p:animEffect transition="in" filter="wipe(left)">
                                      <p:cBhvr>
                                        <p:cTn id="58" dur="2000"/>
                                        <p:tgtEl>
                                          <p:spTgt spid="13928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39277"/>
                                        </p:tgtEl>
                                        <p:attrNameLst>
                                          <p:attrName>style.visibility</p:attrName>
                                        </p:attrNameLst>
                                      </p:cBhvr>
                                      <p:to>
                                        <p:strVal val="visible"/>
                                      </p:to>
                                    </p:set>
                                    <p:animEffect transition="in" filter="wipe(left)">
                                      <p:cBhvr>
                                        <p:cTn id="63" dur="2000"/>
                                        <p:tgtEl>
                                          <p:spTgt spid="139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8" grpId="0"/>
      <p:bldP spid="139269" grpId="0"/>
      <p:bldP spid="139275" grpId="0" animBg="1"/>
      <p:bldP spid="13928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4"/>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C7D5AE5-9598-4E3A-92E4-5C64862E8311}" type="slidenum">
              <a:rPr lang="en-US" altLang="zh-CN" sz="2800">
                <a:solidFill>
                  <a:srgbClr val="0000FF"/>
                </a:solidFill>
              </a:rPr>
              <a:pPr eaLnBrk="1" hangingPunct="1"/>
              <a:t>79</a:t>
            </a:fld>
            <a:endParaRPr lang="en-US" altLang="zh-CN" sz="2800">
              <a:solidFill>
                <a:srgbClr val="0000FF"/>
              </a:solidFill>
            </a:endParaRPr>
          </a:p>
        </p:txBody>
      </p:sp>
      <p:sp>
        <p:nvSpPr>
          <p:cNvPr id="140293" name="Text Box 5"/>
          <p:cNvSpPr txBox="1">
            <a:spLocks noChangeArrowheads="1"/>
          </p:cNvSpPr>
          <p:nvPr/>
        </p:nvSpPr>
        <p:spPr bwMode="auto">
          <a:xfrm>
            <a:off x="767121" y="544404"/>
            <a:ext cx="7052010"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000" b="1" dirty="0"/>
              <a:t>3</a:t>
            </a:r>
            <a:r>
              <a:rPr lang="zh-CN" altLang="en-US" sz="3000" b="1" dirty="0"/>
              <a:t>）</a:t>
            </a:r>
            <a:r>
              <a:rPr lang="zh-CN" altLang="en-US" sz="3000" b="1" dirty="0">
                <a:ea typeface="Gulim" pitchFamily="34" charset="-127"/>
                <a:cs typeface="Times New Roman" pitchFamily="18" charset="0"/>
              </a:rPr>
              <a:t>轴用卡规的校对量规的工作尺寸</a:t>
            </a:r>
            <a:endParaRPr lang="zh-CN" altLang="el-GR" sz="3000" b="1" dirty="0">
              <a:cs typeface="Times New Roman" pitchFamily="18" charset="0"/>
            </a:endParaRPr>
          </a:p>
        </p:txBody>
      </p:sp>
      <p:grpSp>
        <p:nvGrpSpPr>
          <p:cNvPr id="140296" name="Group 8"/>
          <p:cNvGrpSpPr>
            <a:grpSpLocks/>
          </p:cNvGrpSpPr>
          <p:nvPr/>
        </p:nvGrpSpPr>
        <p:grpSpPr bwMode="auto">
          <a:xfrm>
            <a:off x="7972212" y="1257437"/>
            <a:ext cx="4312045" cy="3847585"/>
            <a:chOff x="4803" y="531"/>
            <a:chExt cx="2507" cy="2249"/>
          </a:xfrm>
        </p:grpSpPr>
        <p:pic>
          <p:nvPicPr>
            <p:cNvPr id="7886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3" y="531"/>
              <a:ext cx="2507" cy="2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67" name="Text Box 7"/>
            <p:cNvSpPr txBox="1">
              <a:spLocks noChangeArrowheads="1"/>
            </p:cNvSpPr>
            <p:nvPr/>
          </p:nvSpPr>
          <p:spPr bwMode="auto">
            <a:xfrm>
              <a:off x="5378" y="2510"/>
              <a:ext cx="1004"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3.32</a:t>
              </a:r>
            </a:p>
          </p:txBody>
        </p:sp>
      </p:grpSp>
      <p:sp>
        <p:nvSpPr>
          <p:cNvPr id="140297" name="Rectangle 9"/>
          <p:cNvSpPr>
            <a:spLocks noChangeArrowheads="1"/>
          </p:cNvSpPr>
          <p:nvPr/>
        </p:nvSpPr>
        <p:spPr bwMode="auto">
          <a:xfrm>
            <a:off x="11331376" y="3243673"/>
            <a:ext cx="990721" cy="158077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140298" name="Text Box 10"/>
          <p:cNvSpPr txBox="1">
            <a:spLocks noChangeArrowheads="1"/>
          </p:cNvSpPr>
          <p:nvPr/>
        </p:nvSpPr>
        <p:spPr bwMode="auto">
          <a:xfrm>
            <a:off x="6983210" y="544404"/>
            <a:ext cx="5256327"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l-GR" sz="3000" b="1" dirty="0">
                <a:latin typeface="宋体" pitchFamily="2" charset="-122"/>
                <a:cs typeface="Times New Roman" pitchFamily="18" charset="0"/>
              </a:rPr>
              <a:t>①</a:t>
            </a:r>
            <a:r>
              <a:rPr lang="en-US" altLang="zh-CN" sz="3000" b="1" dirty="0">
                <a:latin typeface="宋体" pitchFamily="2" charset="-122"/>
                <a:cs typeface="Times New Roman" pitchFamily="18" charset="0"/>
              </a:rPr>
              <a:t> “</a:t>
            </a:r>
            <a:r>
              <a:rPr lang="zh-CN" altLang="en-US" sz="3000" b="1" dirty="0">
                <a:latin typeface="宋体" pitchFamily="2" charset="-122"/>
                <a:cs typeface="Times New Roman" pitchFamily="18" charset="0"/>
              </a:rPr>
              <a:t>校通</a:t>
            </a:r>
            <a:r>
              <a:rPr lang="en-US" altLang="zh-CN" sz="3000" b="1" dirty="0">
                <a:latin typeface="宋体" pitchFamily="2" charset="-122"/>
                <a:cs typeface="Times New Roman" pitchFamily="18" charset="0"/>
              </a:rPr>
              <a:t>—</a:t>
            </a:r>
            <a:r>
              <a:rPr lang="zh-CN" altLang="en-US" sz="3000" b="1" dirty="0">
                <a:latin typeface="宋体" pitchFamily="2" charset="-122"/>
                <a:cs typeface="Times New Roman" pitchFamily="18" charset="0"/>
              </a:rPr>
              <a:t>通”量规（</a:t>
            </a:r>
            <a:r>
              <a:rPr lang="en-US" altLang="zh-CN" sz="3000" b="1" dirty="0">
                <a:latin typeface="宋体" pitchFamily="2" charset="-122"/>
                <a:cs typeface="Times New Roman" pitchFamily="18" charset="0"/>
              </a:rPr>
              <a:t>TT</a:t>
            </a:r>
            <a:r>
              <a:rPr lang="zh-CN" altLang="en-US" sz="3000" b="1" dirty="0">
                <a:latin typeface="宋体" pitchFamily="2" charset="-122"/>
                <a:cs typeface="Times New Roman" pitchFamily="18" charset="0"/>
              </a:rPr>
              <a:t>）</a:t>
            </a:r>
            <a:endParaRPr lang="zh-CN" altLang="el-GR" sz="3000" b="1" dirty="0">
              <a:latin typeface="宋体" pitchFamily="2" charset="-122"/>
              <a:cs typeface="Times New Roman" pitchFamily="18" charset="0"/>
            </a:endParaRPr>
          </a:p>
        </p:txBody>
      </p:sp>
      <p:graphicFrame>
        <p:nvGraphicFramePr>
          <p:cNvPr id="140299" name="Object 11"/>
          <p:cNvGraphicFramePr>
            <a:graphicFrameLocks noGrp="1" noChangeAspect="1"/>
          </p:cNvGraphicFramePr>
          <p:nvPr>
            <p:ph/>
            <p:extLst>
              <p:ext uri="{D42A27DB-BD31-4B8C-83A1-F6EECF244321}">
                <p14:modId xmlns:p14="http://schemas.microsoft.com/office/powerpoint/2010/main" val="2755424227"/>
              </p:ext>
            </p:extLst>
          </p:nvPr>
        </p:nvGraphicFramePr>
        <p:xfrm>
          <a:off x="968363" y="1115811"/>
          <a:ext cx="7354730" cy="1139993"/>
        </p:xfrm>
        <a:graphic>
          <a:graphicData uri="http://schemas.openxmlformats.org/presentationml/2006/ole">
            <mc:AlternateContent xmlns:mc="http://schemas.openxmlformats.org/markup-compatibility/2006">
              <mc:Choice xmlns:v="urn:schemas-microsoft-com:vml" Requires="v">
                <p:oleObj spid="_x0000_s79246" name="公式" r:id="rId4" imgW="2933700" imgH="457200" progId="Equation.3">
                  <p:embed/>
                </p:oleObj>
              </mc:Choice>
              <mc:Fallback>
                <p:oleObj name="公式" r:id="rId4" imgW="2933700" imgH="457200"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8363" y="1115811"/>
                        <a:ext cx="7354730" cy="1139993"/>
                      </a:xfrm>
                      <a:prstGeom prst="rect">
                        <a:avLst/>
                      </a:prstGeom>
                      <a:solidFill>
                        <a:schemeClr val="bg1"/>
                      </a:solidFill>
                      <a:ln>
                        <a:noFill/>
                      </a:ln>
                      <a:effectLst/>
                      <a:extLst/>
                    </p:spPr>
                  </p:pic>
                </p:oleObj>
              </mc:Fallback>
            </mc:AlternateContent>
          </a:graphicData>
        </a:graphic>
      </p:graphicFrame>
      <p:graphicFrame>
        <p:nvGraphicFramePr>
          <p:cNvPr id="140301" name="Object 13"/>
          <p:cNvGraphicFramePr>
            <a:graphicFrameLocks noChangeAspect="1"/>
          </p:cNvGraphicFramePr>
          <p:nvPr>
            <p:extLst>
              <p:ext uri="{D42A27DB-BD31-4B8C-83A1-F6EECF244321}">
                <p14:modId xmlns:p14="http://schemas.microsoft.com/office/powerpoint/2010/main" val="3750311923"/>
              </p:ext>
            </p:extLst>
          </p:nvPr>
        </p:nvGraphicFramePr>
        <p:xfrm>
          <a:off x="925362" y="2265467"/>
          <a:ext cx="6279729" cy="1165054"/>
        </p:xfrm>
        <a:graphic>
          <a:graphicData uri="http://schemas.openxmlformats.org/presentationml/2006/ole">
            <mc:AlternateContent xmlns:mc="http://schemas.openxmlformats.org/markup-compatibility/2006">
              <mc:Choice xmlns:v="urn:schemas-microsoft-com:vml" Requires="v">
                <p:oleObj spid="_x0000_s79247" name="公式" r:id="rId6" imgW="2451100" imgH="457200" progId="Equation.3">
                  <p:embed/>
                </p:oleObj>
              </mc:Choice>
              <mc:Fallback>
                <p:oleObj name="公式" r:id="rId6" imgW="2451100" imgH="457200"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5362" y="2265467"/>
                        <a:ext cx="6279729" cy="1165054"/>
                      </a:xfrm>
                      <a:prstGeom prst="rect">
                        <a:avLst/>
                      </a:prstGeom>
                      <a:solidFill>
                        <a:schemeClr val="bg1"/>
                      </a:solidFill>
                      <a:ln>
                        <a:noFill/>
                      </a:ln>
                      <a:effectLst/>
                      <a:extLst/>
                    </p:spPr>
                  </p:pic>
                </p:oleObj>
              </mc:Fallback>
            </mc:AlternateContent>
          </a:graphicData>
        </a:graphic>
      </p:graphicFrame>
      <p:graphicFrame>
        <p:nvGraphicFramePr>
          <p:cNvPr id="140302" name="Object 14"/>
          <p:cNvGraphicFramePr>
            <a:graphicFrameLocks noChangeAspect="1"/>
          </p:cNvGraphicFramePr>
          <p:nvPr>
            <p:extLst>
              <p:ext uri="{D42A27DB-BD31-4B8C-83A1-F6EECF244321}">
                <p14:modId xmlns:p14="http://schemas.microsoft.com/office/powerpoint/2010/main" val="2422524219"/>
              </p:ext>
            </p:extLst>
          </p:nvPr>
        </p:nvGraphicFramePr>
        <p:xfrm>
          <a:off x="956841" y="5868824"/>
          <a:ext cx="5602048" cy="812629"/>
        </p:xfrm>
        <a:graphic>
          <a:graphicData uri="http://schemas.openxmlformats.org/presentationml/2006/ole">
            <mc:AlternateContent xmlns:mc="http://schemas.openxmlformats.org/markup-compatibility/2006">
              <mc:Choice xmlns:v="urn:schemas-microsoft-com:vml" Requires="v">
                <p:oleObj spid="_x0000_s79248" name="公式" r:id="rId8" imgW="1651000" imgH="241300" progId="Equation.3">
                  <p:embed/>
                </p:oleObj>
              </mc:Choice>
              <mc:Fallback>
                <p:oleObj name="公式" r:id="rId8" imgW="1651000" imgH="241300" progId="Equation.3">
                  <p:embed/>
                  <p:pic>
                    <p:nvPicPr>
                      <p:cNvPr id="0" name="Object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56841" y="5868824"/>
                        <a:ext cx="5602048" cy="81262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0303" name="Text Box 15"/>
          <p:cNvSpPr txBox="1">
            <a:spLocks noChangeArrowheads="1"/>
          </p:cNvSpPr>
          <p:nvPr/>
        </p:nvSpPr>
        <p:spPr bwMode="auto">
          <a:xfrm>
            <a:off x="808401" y="4273574"/>
            <a:ext cx="7052010"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l-GR" altLang="zh-CN" sz="3000" b="1" dirty="0">
                <a:latin typeface="宋体" pitchFamily="2" charset="-122"/>
                <a:cs typeface="Times New Roman" pitchFamily="18" charset="0"/>
              </a:rPr>
              <a:t>②</a:t>
            </a:r>
            <a:r>
              <a:rPr lang="en-US" altLang="zh-CN" sz="3000" b="1" dirty="0">
                <a:latin typeface="宋体" pitchFamily="2" charset="-122"/>
                <a:cs typeface="Times New Roman" pitchFamily="18" charset="0"/>
              </a:rPr>
              <a:t> “</a:t>
            </a:r>
            <a:r>
              <a:rPr lang="zh-CN" altLang="en-US" sz="3000" b="1" dirty="0">
                <a:latin typeface="宋体" pitchFamily="2" charset="-122"/>
                <a:cs typeface="Times New Roman" pitchFamily="18" charset="0"/>
              </a:rPr>
              <a:t>校通</a:t>
            </a:r>
            <a:r>
              <a:rPr lang="en-US" altLang="zh-CN" sz="3000" b="1" dirty="0">
                <a:latin typeface="宋体" pitchFamily="2" charset="-122"/>
                <a:cs typeface="Times New Roman" pitchFamily="18" charset="0"/>
              </a:rPr>
              <a:t>—</a:t>
            </a:r>
            <a:r>
              <a:rPr lang="zh-CN" altLang="en-US" sz="3000" b="1" dirty="0">
                <a:latin typeface="宋体" pitchFamily="2" charset="-122"/>
                <a:cs typeface="Times New Roman" pitchFamily="18" charset="0"/>
              </a:rPr>
              <a:t>损”量规（</a:t>
            </a:r>
            <a:r>
              <a:rPr lang="en-US" altLang="zh-CN" sz="3000" b="1" dirty="0">
                <a:latin typeface="宋体" pitchFamily="2" charset="-122"/>
                <a:cs typeface="Times New Roman" pitchFamily="18" charset="0"/>
              </a:rPr>
              <a:t>TS</a:t>
            </a:r>
            <a:r>
              <a:rPr lang="zh-CN" altLang="en-US" sz="3000" b="1" dirty="0">
                <a:latin typeface="宋体" pitchFamily="2" charset="-122"/>
                <a:cs typeface="Times New Roman" pitchFamily="18" charset="0"/>
              </a:rPr>
              <a:t>）</a:t>
            </a:r>
            <a:endParaRPr lang="zh-CN" altLang="el-GR" sz="3000" b="1" dirty="0">
              <a:latin typeface="宋体" pitchFamily="2" charset="-122"/>
              <a:cs typeface="Times New Roman" pitchFamily="18" charset="0"/>
            </a:endParaRPr>
          </a:p>
        </p:txBody>
      </p:sp>
      <p:graphicFrame>
        <p:nvGraphicFramePr>
          <p:cNvPr id="140304" name="Object 16"/>
          <p:cNvGraphicFramePr>
            <a:graphicFrameLocks noChangeAspect="1"/>
          </p:cNvGraphicFramePr>
          <p:nvPr>
            <p:extLst>
              <p:ext uri="{D42A27DB-BD31-4B8C-83A1-F6EECF244321}">
                <p14:modId xmlns:p14="http://schemas.microsoft.com/office/powerpoint/2010/main" val="298806737"/>
              </p:ext>
            </p:extLst>
          </p:nvPr>
        </p:nvGraphicFramePr>
        <p:xfrm>
          <a:off x="847962" y="4797078"/>
          <a:ext cx="4989726" cy="540612"/>
        </p:xfrm>
        <a:graphic>
          <a:graphicData uri="http://schemas.openxmlformats.org/presentationml/2006/ole">
            <mc:AlternateContent xmlns:mc="http://schemas.openxmlformats.org/markup-compatibility/2006">
              <mc:Choice xmlns:v="urn:schemas-microsoft-com:vml" Requires="v">
                <p:oleObj spid="_x0000_s79249" name="公式" r:id="rId10" imgW="1866090" imgH="203112" progId="Equation.3">
                  <p:embed/>
                </p:oleObj>
              </mc:Choice>
              <mc:Fallback>
                <p:oleObj name="公式" r:id="rId10" imgW="1866090" imgH="203112" progId="Equation.3">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7962" y="4797078"/>
                        <a:ext cx="4989726" cy="540612"/>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5" name="Object 17"/>
          <p:cNvGraphicFramePr>
            <a:graphicFrameLocks noChangeAspect="1"/>
          </p:cNvGraphicFramePr>
          <p:nvPr>
            <p:extLst>
              <p:ext uri="{D42A27DB-BD31-4B8C-83A1-F6EECF244321}">
                <p14:modId xmlns:p14="http://schemas.microsoft.com/office/powerpoint/2010/main" val="542696645"/>
              </p:ext>
            </p:extLst>
          </p:nvPr>
        </p:nvGraphicFramePr>
        <p:xfrm>
          <a:off x="830762" y="5329923"/>
          <a:ext cx="8493372" cy="615887"/>
        </p:xfrm>
        <a:graphic>
          <a:graphicData uri="http://schemas.openxmlformats.org/presentationml/2006/ole">
            <mc:AlternateContent xmlns:mc="http://schemas.openxmlformats.org/markup-compatibility/2006">
              <mc:Choice xmlns:v="urn:schemas-microsoft-com:vml" Requires="v">
                <p:oleObj spid="_x0000_s79250" name="公式" r:id="rId12" imgW="3314700" imgH="241300" progId="Equation.3">
                  <p:embed/>
                </p:oleObj>
              </mc:Choice>
              <mc:Fallback>
                <p:oleObj name="公式" r:id="rId12" imgW="3314700" imgH="241300" progId="Equation.3">
                  <p:embed/>
                  <p:pic>
                    <p:nvPicPr>
                      <p:cNvPr id="0" name="Object 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0762" y="5329923"/>
                        <a:ext cx="8493372" cy="615887"/>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6" name="Object 18"/>
          <p:cNvGraphicFramePr>
            <a:graphicFrameLocks noChangeAspect="1"/>
          </p:cNvGraphicFramePr>
          <p:nvPr>
            <p:extLst>
              <p:ext uri="{D42A27DB-BD31-4B8C-83A1-F6EECF244321}">
                <p14:modId xmlns:p14="http://schemas.microsoft.com/office/powerpoint/2010/main" val="2026143175"/>
              </p:ext>
            </p:extLst>
          </p:nvPr>
        </p:nvGraphicFramePr>
        <p:xfrm>
          <a:off x="1004482" y="3488226"/>
          <a:ext cx="5645048" cy="812629"/>
        </p:xfrm>
        <a:graphic>
          <a:graphicData uri="http://schemas.openxmlformats.org/presentationml/2006/ole">
            <mc:AlternateContent xmlns:mc="http://schemas.openxmlformats.org/markup-compatibility/2006">
              <mc:Choice xmlns:v="urn:schemas-microsoft-com:vml" Requires="v">
                <p:oleObj spid="_x0000_s79251" name="公式" r:id="rId14" imgW="1663700" imgH="241300" progId="Equation.3">
                  <p:embed/>
                </p:oleObj>
              </mc:Choice>
              <mc:Fallback>
                <p:oleObj name="公式" r:id="rId14" imgW="1663700" imgH="241300" progId="Equation.3">
                  <p:embed/>
                  <p:pic>
                    <p:nvPicPr>
                      <p:cNvPr id="0" name="Object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04482" y="3488226"/>
                        <a:ext cx="5645048" cy="81262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0307" name="Text Box 19"/>
          <p:cNvSpPr txBox="1">
            <a:spLocks noChangeArrowheads="1"/>
          </p:cNvSpPr>
          <p:nvPr/>
        </p:nvSpPr>
        <p:spPr bwMode="auto">
          <a:xfrm>
            <a:off x="622641" y="6681453"/>
            <a:ext cx="7052010" cy="56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l-GR" altLang="zh-CN" sz="3000" b="1" dirty="0">
                <a:latin typeface="宋体" pitchFamily="2" charset="-122"/>
                <a:cs typeface="Times New Roman" pitchFamily="18" charset="0"/>
              </a:rPr>
              <a:t>③</a:t>
            </a:r>
            <a:r>
              <a:rPr lang="en-US" altLang="zh-CN" sz="3000" b="1" dirty="0">
                <a:latin typeface="宋体" pitchFamily="2" charset="-122"/>
                <a:cs typeface="Times New Roman" pitchFamily="18" charset="0"/>
              </a:rPr>
              <a:t>“</a:t>
            </a:r>
            <a:r>
              <a:rPr lang="zh-CN" altLang="en-US" sz="3000" b="1" dirty="0">
                <a:latin typeface="宋体" pitchFamily="2" charset="-122"/>
                <a:cs typeface="Times New Roman" pitchFamily="18" charset="0"/>
              </a:rPr>
              <a:t>校止</a:t>
            </a:r>
            <a:r>
              <a:rPr lang="en-US" altLang="zh-CN" sz="3000" b="1" dirty="0">
                <a:latin typeface="宋体" pitchFamily="2" charset="-122"/>
                <a:cs typeface="Times New Roman" pitchFamily="18" charset="0"/>
              </a:rPr>
              <a:t>—</a:t>
            </a:r>
            <a:r>
              <a:rPr lang="zh-CN" altLang="en-US" sz="3000" b="1" dirty="0">
                <a:latin typeface="宋体" pitchFamily="2" charset="-122"/>
                <a:cs typeface="Times New Roman" pitchFamily="18" charset="0"/>
              </a:rPr>
              <a:t>通”量规（</a:t>
            </a:r>
            <a:r>
              <a:rPr lang="en-US" altLang="zh-CN" sz="3000" b="1" dirty="0">
                <a:latin typeface="宋体" pitchFamily="2" charset="-122"/>
                <a:cs typeface="Times New Roman" pitchFamily="18" charset="0"/>
              </a:rPr>
              <a:t>ZT</a:t>
            </a:r>
            <a:r>
              <a:rPr lang="zh-CN" altLang="en-US" sz="3000" b="1" dirty="0">
                <a:latin typeface="宋体" pitchFamily="2" charset="-122"/>
                <a:cs typeface="Times New Roman" pitchFamily="18" charset="0"/>
              </a:rPr>
              <a:t>）</a:t>
            </a:r>
            <a:endParaRPr lang="zh-CN" altLang="el-GR" sz="3000" b="1" dirty="0">
              <a:latin typeface="宋体" pitchFamily="2" charset="-122"/>
              <a:cs typeface="Times New Roman" pitchFamily="18" charset="0"/>
            </a:endParaRPr>
          </a:p>
        </p:txBody>
      </p:sp>
      <p:graphicFrame>
        <p:nvGraphicFramePr>
          <p:cNvPr id="140308" name="Object 20"/>
          <p:cNvGraphicFramePr>
            <a:graphicFrameLocks noChangeAspect="1"/>
          </p:cNvGraphicFramePr>
          <p:nvPr>
            <p:extLst>
              <p:ext uri="{D42A27DB-BD31-4B8C-83A1-F6EECF244321}">
                <p14:modId xmlns:p14="http://schemas.microsoft.com/office/powerpoint/2010/main" val="1731701498"/>
              </p:ext>
            </p:extLst>
          </p:nvPr>
        </p:nvGraphicFramePr>
        <p:xfrm>
          <a:off x="753361" y="7271680"/>
          <a:ext cx="8687733" cy="550877"/>
        </p:xfrm>
        <a:graphic>
          <a:graphicData uri="http://schemas.openxmlformats.org/presentationml/2006/ole">
            <mc:AlternateContent xmlns:mc="http://schemas.openxmlformats.org/markup-compatibility/2006">
              <mc:Choice xmlns:v="urn:schemas-microsoft-com:vml" Requires="v">
                <p:oleObj spid="_x0000_s79252" name="公式" r:id="rId16" imgW="3390900" imgH="215900" progId="Equation.3">
                  <p:embed/>
                </p:oleObj>
              </mc:Choice>
              <mc:Fallback>
                <p:oleObj name="公式" r:id="rId16" imgW="3390900" imgH="215900" progId="Equation.3">
                  <p:embed/>
                  <p:pic>
                    <p:nvPicPr>
                      <p:cNvPr id="0" name="Object 2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3361" y="7271680"/>
                        <a:ext cx="8687733" cy="550877"/>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09" name="Object 21"/>
          <p:cNvGraphicFramePr>
            <a:graphicFrameLocks noChangeAspect="1"/>
          </p:cNvGraphicFramePr>
          <p:nvPr>
            <p:extLst>
              <p:ext uri="{D42A27DB-BD31-4B8C-83A1-F6EECF244321}">
                <p14:modId xmlns:p14="http://schemas.microsoft.com/office/powerpoint/2010/main" val="729424527"/>
              </p:ext>
            </p:extLst>
          </p:nvPr>
        </p:nvGraphicFramePr>
        <p:xfrm>
          <a:off x="777441" y="7883914"/>
          <a:ext cx="4719687" cy="518372"/>
        </p:xfrm>
        <a:graphic>
          <a:graphicData uri="http://schemas.openxmlformats.org/presentationml/2006/ole">
            <mc:AlternateContent xmlns:mc="http://schemas.openxmlformats.org/markup-compatibility/2006">
              <mc:Choice xmlns:v="urn:schemas-microsoft-com:vml" Requires="v">
                <p:oleObj spid="_x0000_s79253" name="公式" r:id="rId18" imgW="1841500" imgH="203200" progId="Equation.3">
                  <p:embed/>
                </p:oleObj>
              </mc:Choice>
              <mc:Fallback>
                <p:oleObj name="公式" r:id="rId18" imgW="1841500" imgH="203200" progId="Equation.3">
                  <p:embed/>
                  <p:pic>
                    <p:nvPicPr>
                      <p:cNvPr id="0" name="Object 2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77441" y="7883914"/>
                        <a:ext cx="4719687" cy="518372"/>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0310" name="Object 22"/>
          <p:cNvGraphicFramePr>
            <a:graphicFrameLocks noChangeAspect="1"/>
          </p:cNvGraphicFramePr>
          <p:nvPr>
            <p:extLst>
              <p:ext uri="{D42A27DB-BD31-4B8C-83A1-F6EECF244321}">
                <p14:modId xmlns:p14="http://schemas.microsoft.com/office/powerpoint/2010/main" val="1872925569"/>
              </p:ext>
            </p:extLst>
          </p:nvPr>
        </p:nvGraphicFramePr>
        <p:xfrm>
          <a:off x="6020009" y="7897831"/>
          <a:ext cx="5645048" cy="812629"/>
        </p:xfrm>
        <a:graphic>
          <a:graphicData uri="http://schemas.openxmlformats.org/presentationml/2006/ole">
            <mc:AlternateContent xmlns:mc="http://schemas.openxmlformats.org/markup-compatibility/2006">
              <mc:Choice xmlns:v="urn:schemas-microsoft-com:vml" Requires="v">
                <p:oleObj spid="_x0000_s79254" name="公式" r:id="rId20" imgW="1663700" imgH="241300" progId="Equation.3">
                  <p:embed/>
                </p:oleObj>
              </mc:Choice>
              <mc:Fallback>
                <p:oleObj name="公式" r:id="rId20" imgW="1663700" imgH="241300" progId="Equation.3">
                  <p:embed/>
                  <p:pic>
                    <p:nvPicPr>
                      <p:cNvPr id="0" name="Object 2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020009" y="7897831"/>
                        <a:ext cx="5645048" cy="81262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圆角矩形 19">
            <a:hlinkClick r:id="rId22" action="ppaction://hlinksldjump"/>
          </p:cNvPr>
          <p:cNvSpPr/>
          <p:nvPr/>
        </p:nvSpPr>
        <p:spPr bwMode="auto">
          <a:xfrm>
            <a:off x="257293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0293"/>
                                        </p:tgtEl>
                                        <p:attrNameLst>
                                          <p:attrName>style.visibility</p:attrName>
                                        </p:attrNameLst>
                                      </p:cBhvr>
                                      <p:to>
                                        <p:strVal val="visible"/>
                                      </p:to>
                                    </p:set>
                                    <p:animEffect transition="in" filter="wipe(left)">
                                      <p:cBhvr>
                                        <p:cTn id="7" dur="2000"/>
                                        <p:tgtEl>
                                          <p:spTgt spid="1402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0298"/>
                                        </p:tgtEl>
                                        <p:attrNameLst>
                                          <p:attrName>style.visibility</p:attrName>
                                        </p:attrNameLst>
                                      </p:cBhvr>
                                      <p:to>
                                        <p:strVal val="visible"/>
                                      </p:to>
                                    </p:set>
                                    <p:animEffect transition="in" filter="wipe(left)">
                                      <p:cBhvr>
                                        <p:cTn id="12" dur="2000"/>
                                        <p:tgtEl>
                                          <p:spTgt spid="1402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40296"/>
                                        </p:tgtEl>
                                        <p:attrNameLst>
                                          <p:attrName>style.visibility</p:attrName>
                                        </p:attrNameLst>
                                      </p:cBhvr>
                                      <p:to>
                                        <p:strVal val="visible"/>
                                      </p:to>
                                    </p:set>
                                    <p:anim calcmode="lin" valueType="num">
                                      <p:cBhvr additive="base">
                                        <p:cTn id="17" dur="2000" fill="hold"/>
                                        <p:tgtEl>
                                          <p:spTgt spid="140296"/>
                                        </p:tgtEl>
                                        <p:attrNameLst>
                                          <p:attrName>ppt_x</p:attrName>
                                        </p:attrNameLst>
                                      </p:cBhvr>
                                      <p:tavLst>
                                        <p:tav tm="0">
                                          <p:val>
                                            <p:strVal val="1+#ppt_w/2"/>
                                          </p:val>
                                        </p:tav>
                                        <p:tav tm="100000">
                                          <p:val>
                                            <p:strVal val="#ppt_x"/>
                                          </p:val>
                                        </p:tav>
                                      </p:tavLst>
                                    </p:anim>
                                    <p:anim calcmode="lin" valueType="num">
                                      <p:cBhvr additive="base">
                                        <p:cTn id="18" dur="2000" fill="hold"/>
                                        <p:tgtEl>
                                          <p:spTgt spid="14029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40297"/>
                                        </p:tgtEl>
                                        <p:attrNameLst>
                                          <p:attrName>style.visibility</p:attrName>
                                        </p:attrNameLst>
                                      </p:cBhvr>
                                      <p:to>
                                        <p:strVal val="visible"/>
                                      </p:to>
                                    </p:set>
                                    <p:animEffect transition="in" filter="wipe(up)">
                                      <p:cBhvr>
                                        <p:cTn id="23" dur="2000"/>
                                        <p:tgtEl>
                                          <p:spTgt spid="14029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40299"/>
                                        </p:tgtEl>
                                        <p:attrNameLst>
                                          <p:attrName>style.visibility</p:attrName>
                                        </p:attrNameLst>
                                      </p:cBhvr>
                                      <p:to>
                                        <p:strVal val="visible"/>
                                      </p:to>
                                    </p:set>
                                    <p:animEffect transition="in" filter="wipe(left)">
                                      <p:cBhvr>
                                        <p:cTn id="28" dur="2000"/>
                                        <p:tgtEl>
                                          <p:spTgt spid="14029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40301"/>
                                        </p:tgtEl>
                                        <p:attrNameLst>
                                          <p:attrName>style.visibility</p:attrName>
                                        </p:attrNameLst>
                                      </p:cBhvr>
                                      <p:to>
                                        <p:strVal val="visible"/>
                                      </p:to>
                                    </p:set>
                                    <p:animEffect transition="in" filter="wipe(left)">
                                      <p:cBhvr>
                                        <p:cTn id="33" dur="2000"/>
                                        <p:tgtEl>
                                          <p:spTgt spid="14030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40306"/>
                                        </p:tgtEl>
                                        <p:attrNameLst>
                                          <p:attrName>style.visibility</p:attrName>
                                        </p:attrNameLst>
                                      </p:cBhvr>
                                      <p:to>
                                        <p:strVal val="visible"/>
                                      </p:to>
                                    </p:set>
                                    <p:animEffect transition="in" filter="wipe(left)">
                                      <p:cBhvr>
                                        <p:cTn id="38" dur="2000"/>
                                        <p:tgtEl>
                                          <p:spTgt spid="14030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0303"/>
                                        </p:tgtEl>
                                        <p:attrNameLst>
                                          <p:attrName>style.visibility</p:attrName>
                                        </p:attrNameLst>
                                      </p:cBhvr>
                                      <p:to>
                                        <p:strVal val="visible"/>
                                      </p:to>
                                    </p:set>
                                    <p:animEffect transition="in" filter="wipe(left)">
                                      <p:cBhvr>
                                        <p:cTn id="43" dur="2000"/>
                                        <p:tgtEl>
                                          <p:spTgt spid="14030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40304"/>
                                        </p:tgtEl>
                                        <p:attrNameLst>
                                          <p:attrName>style.visibility</p:attrName>
                                        </p:attrNameLst>
                                      </p:cBhvr>
                                      <p:to>
                                        <p:strVal val="visible"/>
                                      </p:to>
                                    </p:set>
                                    <p:animEffect transition="in" filter="wipe(left)">
                                      <p:cBhvr>
                                        <p:cTn id="48" dur="2000"/>
                                        <p:tgtEl>
                                          <p:spTgt spid="14030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140305"/>
                                        </p:tgtEl>
                                        <p:attrNameLst>
                                          <p:attrName>style.visibility</p:attrName>
                                        </p:attrNameLst>
                                      </p:cBhvr>
                                      <p:to>
                                        <p:strVal val="visible"/>
                                      </p:to>
                                    </p:set>
                                    <p:animEffect transition="in" filter="wipe(left)">
                                      <p:cBhvr>
                                        <p:cTn id="53" dur="2000"/>
                                        <p:tgtEl>
                                          <p:spTgt spid="14030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40302"/>
                                        </p:tgtEl>
                                        <p:attrNameLst>
                                          <p:attrName>style.visibility</p:attrName>
                                        </p:attrNameLst>
                                      </p:cBhvr>
                                      <p:to>
                                        <p:strVal val="visible"/>
                                      </p:to>
                                    </p:set>
                                    <p:animEffect transition="in" filter="wipe(left)">
                                      <p:cBhvr>
                                        <p:cTn id="58" dur="2000"/>
                                        <p:tgtEl>
                                          <p:spTgt spid="140302"/>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0307"/>
                                        </p:tgtEl>
                                        <p:attrNameLst>
                                          <p:attrName>style.visibility</p:attrName>
                                        </p:attrNameLst>
                                      </p:cBhvr>
                                      <p:to>
                                        <p:strVal val="visible"/>
                                      </p:to>
                                    </p:set>
                                    <p:animEffect transition="in" filter="wipe(left)">
                                      <p:cBhvr>
                                        <p:cTn id="63" dur="2000"/>
                                        <p:tgtEl>
                                          <p:spTgt spid="140307"/>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40308"/>
                                        </p:tgtEl>
                                        <p:attrNameLst>
                                          <p:attrName>style.visibility</p:attrName>
                                        </p:attrNameLst>
                                      </p:cBhvr>
                                      <p:to>
                                        <p:strVal val="visible"/>
                                      </p:to>
                                    </p:set>
                                    <p:animEffect transition="in" filter="wipe(left)">
                                      <p:cBhvr>
                                        <p:cTn id="68" dur="2000"/>
                                        <p:tgtEl>
                                          <p:spTgt spid="140308"/>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140309"/>
                                        </p:tgtEl>
                                        <p:attrNameLst>
                                          <p:attrName>style.visibility</p:attrName>
                                        </p:attrNameLst>
                                      </p:cBhvr>
                                      <p:to>
                                        <p:strVal val="visible"/>
                                      </p:to>
                                    </p:set>
                                    <p:animEffect transition="in" filter="wipe(left)">
                                      <p:cBhvr>
                                        <p:cTn id="73" dur="2000"/>
                                        <p:tgtEl>
                                          <p:spTgt spid="140309"/>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nodeType="clickEffect">
                                  <p:stCondLst>
                                    <p:cond delay="0"/>
                                  </p:stCondLst>
                                  <p:childTnLst>
                                    <p:set>
                                      <p:cBhvr>
                                        <p:cTn id="77" dur="1" fill="hold">
                                          <p:stCondLst>
                                            <p:cond delay="0"/>
                                          </p:stCondLst>
                                        </p:cTn>
                                        <p:tgtEl>
                                          <p:spTgt spid="140310"/>
                                        </p:tgtEl>
                                        <p:attrNameLst>
                                          <p:attrName>style.visibility</p:attrName>
                                        </p:attrNameLst>
                                      </p:cBhvr>
                                      <p:to>
                                        <p:strVal val="visible"/>
                                      </p:to>
                                    </p:set>
                                    <p:animEffect transition="in" filter="wipe(left)">
                                      <p:cBhvr>
                                        <p:cTn id="78" dur="2000"/>
                                        <p:tgtEl>
                                          <p:spTgt spid="140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3" grpId="0"/>
      <p:bldP spid="140297" grpId="0" animBg="1"/>
      <p:bldP spid="140298" grpId="0"/>
      <p:bldP spid="140303" grpId="0"/>
      <p:bldP spid="14030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E967BFF8-5ECD-4BE3-B7EF-71276C94AB4F}" type="slidenum">
              <a:rPr lang="en-US" altLang="zh-CN" sz="2800">
                <a:solidFill>
                  <a:srgbClr val="0000FF"/>
                </a:solidFill>
              </a:rPr>
              <a:pPr eaLnBrk="1" hangingPunct="1"/>
              <a:t>8</a:t>
            </a:fld>
            <a:endParaRPr lang="en-US" altLang="zh-CN" sz="2800" dirty="0">
              <a:solidFill>
                <a:srgbClr val="0000FF"/>
              </a:solidFill>
            </a:endParaRPr>
          </a:p>
        </p:txBody>
      </p:sp>
      <p:sp>
        <p:nvSpPr>
          <p:cNvPr id="5122" name="Text Box 2"/>
          <p:cNvSpPr txBox="1">
            <a:spLocks noChangeArrowheads="1"/>
          </p:cNvSpPr>
          <p:nvPr/>
        </p:nvSpPr>
        <p:spPr bwMode="auto">
          <a:xfrm>
            <a:off x="1080162" y="1221419"/>
            <a:ext cx="4212286"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dirty="0"/>
              <a:t>2. </a:t>
            </a:r>
            <a:r>
              <a:rPr lang="zh-CN" altLang="en-US" sz="3900" b="1" dirty="0"/>
              <a:t>选用方法： </a:t>
            </a:r>
          </a:p>
        </p:txBody>
      </p:sp>
      <p:sp>
        <p:nvSpPr>
          <p:cNvPr id="5123" name="Text Box 3"/>
          <p:cNvSpPr txBox="1">
            <a:spLocks noChangeArrowheads="1"/>
          </p:cNvSpPr>
          <p:nvPr/>
        </p:nvSpPr>
        <p:spPr bwMode="auto">
          <a:xfrm>
            <a:off x="5110128" y="754278"/>
            <a:ext cx="7337530"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计算法 </a:t>
            </a:r>
            <a:r>
              <a:rPr lang="en-US" altLang="zh-CN" sz="3900" b="1" dirty="0"/>
              <a:t>— </a:t>
            </a:r>
            <a:r>
              <a:rPr lang="zh-CN" altLang="en-US" sz="3900" b="1"/>
              <a:t>一般很少采用</a:t>
            </a:r>
          </a:p>
        </p:txBody>
      </p:sp>
      <p:sp>
        <p:nvSpPr>
          <p:cNvPr id="5124" name="Text Box 4"/>
          <p:cNvSpPr txBox="1">
            <a:spLocks noChangeArrowheads="1"/>
          </p:cNvSpPr>
          <p:nvPr/>
        </p:nvSpPr>
        <p:spPr bwMode="auto">
          <a:xfrm>
            <a:off x="971803" y="3103388"/>
            <a:ext cx="10261534" cy="1587621"/>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900" b="1" dirty="0"/>
              <a:t>        </a:t>
            </a:r>
            <a:r>
              <a:rPr lang="zh-CN" altLang="en-US" sz="3900" b="1"/>
              <a:t>根据具体情况，参照已被实践证明合理的实例来选用公差等级。 </a:t>
            </a:r>
          </a:p>
        </p:txBody>
      </p:sp>
      <p:sp>
        <p:nvSpPr>
          <p:cNvPr id="5127" name="Text Box 7"/>
          <p:cNvSpPr txBox="1">
            <a:spLocks noChangeArrowheads="1"/>
          </p:cNvSpPr>
          <p:nvPr/>
        </p:nvSpPr>
        <p:spPr bwMode="auto">
          <a:xfrm>
            <a:off x="937402" y="4714035"/>
            <a:ext cx="10619295" cy="156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900" b="1" dirty="0"/>
              <a:t>        </a:t>
            </a:r>
            <a:r>
              <a:rPr lang="zh-CN" altLang="en-US" sz="3900" b="1" dirty="0"/>
              <a:t>利用类比法，应有一定的实践经验和参考有关的资料。</a:t>
            </a:r>
          </a:p>
        </p:txBody>
      </p:sp>
      <p:sp>
        <p:nvSpPr>
          <p:cNvPr id="5128" name="Text Box 8"/>
          <p:cNvSpPr txBox="1">
            <a:spLocks noChangeArrowheads="1"/>
          </p:cNvSpPr>
          <p:nvPr/>
        </p:nvSpPr>
        <p:spPr bwMode="auto">
          <a:xfrm>
            <a:off x="908161" y="6987686"/>
            <a:ext cx="10485135" cy="156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900" b="1" dirty="0"/>
              <a:t>        </a:t>
            </a:r>
            <a:r>
              <a:rPr lang="zh-CN" altLang="en-US" sz="3900" b="1" dirty="0"/>
              <a:t>表</a:t>
            </a:r>
            <a:r>
              <a:rPr lang="en-US" altLang="zh-CN" sz="3900" b="1" dirty="0"/>
              <a:t>3.10</a:t>
            </a:r>
            <a:r>
              <a:rPr lang="zh-CN" altLang="en-US" sz="3900" b="1" dirty="0"/>
              <a:t>各种加工方法可能达到的标准公差等供选用时参考。</a:t>
            </a:r>
          </a:p>
        </p:txBody>
      </p:sp>
      <p:sp>
        <p:nvSpPr>
          <p:cNvPr id="5130" name="Text Box 10"/>
          <p:cNvSpPr txBox="1">
            <a:spLocks noChangeArrowheads="1"/>
          </p:cNvSpPr>
          <p:nvPr/>
        </p:nvSpPr>
        <p:spPr bwMode="auto">
          <a:xfrm>
            <a:off x="5110128" y="1394117"/>
            <a:ext cx="6695969"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类比法 </a:t>
            </a:r>
            <a:r>
              <a:rPr lang="en-US" altLang="zh-CN" sz="3900" b="1" dirty="0"/>
              <a:t>— </a:t>
            </a:r>
            <a:r>
              <a:rPr lang="zh-CN" altLang="en-US" sz="3900" b="1"/>
              <a:t>工程上常常采用</a:t>
            </a:r>
          </a:p>
        </p:txBody>
      </p:sp>
      <p:sp>
        <p:nvSpPr>
          <p:cNvPr id="5131" name="Text Box 11"/>
          <p:cNvSpPr txBox="1">
            <a:spLocks noChangeArrowheads="1"/>
          </p:cNvSpPr>
          <p:nvPr/>
        </p:nvSpPr>
        <p:spPr bwMode="auto">
          <a:xfrm>
            <a:off x="5110128" y="2054485"/>
            <a:ext cx="7041690"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dirty="0"/>
              <a:t>计算查表法 </a:t>
            </a:r>
            <a:r>
              <a:rPr lang="en-US" altLang="zh-CN" sz="3900" b="1" dirty="0"/>
              <a:t>— </a:t>
            </a:r>
            <a:r>
              <a:rPr lang="zh-CN" altLang="en-US" sz="3900" b="1" dirty="0"/>
              <a:t>应掌握</a:t>
            </a:r>
          </a:p>
        </p:txBody>
      </p:sp>
      <p:sp>
        <p:nvSpPr>
          <p:cNvPr id="5132" name="Text Box 12"/>
          <p:cNvSpPr txBox="1">
            <a:spLocks noChangeArrowheads="1"/>
          </p:cNvSpPr>
          <p:nvPr/>
        </p:nvSpPr>
        <p:spPr bwMode="auto">
          <a:xfrm>
            <a:off x="971802" y="2318132"/>
            <a:ext cx="4836647"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400" b="1" dirty="0"/>
              <a:t>（</a:t>
            </a:r>
            <a:r>
              <a:rPr lang="en-US" altLang="zh-CN" sz="3400" b="1" dirty="0"/>
              <a:t>1</a:t>
            </a:r>
            <a:r>
              <a:rPr lang="zh-CN" altLang="en-US" sz="3400" b="1" dirty="0"/>
              <a:t>）</a:t>
            </a:r>
            <a:r>
              <a:rPr lang="zh-CN" altLang="en-US" sz="3400" b="1" dirty="0">
                <a:solidFill>
                  <a:srgbClr val="FF0000"/>
                </a:solidFill>
              </a:rPr>
              <a:t>类比法</a:t>
            </a:r>
            <a:endParaRPr lang="zh-CN" altLang="en-US" sz="3400" b="1" dirty="0"/>
          </a:p>
        </p:txBody>
      </p:sp>
      <p:sp>
        <p:nvSpPr>
          <p:cNvPr id="5136" name="AutoShape 16"/>
          <p:cNvSpPr>
            <a:spLocks/>
          </p:cNvSpPr>
          <p:nvPr/>
        </p:nvSpPr>
        <p:spPr bwMode="auto">
          <a:xfrm>
            <a:off x="4594127" y="1065643"/>
            <a:ext cx="540081" cy="1457600"/>
          </a:xfrm>
          <a:prstGeom prst="leftBrace">
            <a:avLst>
              <a:gd name="adj1" fmla="val 22611"/>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8847" tIns="49423" rIns="98847" bIns="49423" anchor="ctr"/>
          <a:lstStyle/>
          <a:p>
            <a:endParaRPr lang="zh-CN" altLang="en-US"/>
          </a:p>
        </p:txBody>
      </p:sp>
      <p:sp>
        <p:nvSpPr>
          <p:cNvPr id="5137" name="Text Box 17"/>
          <p:cNvSpPr txBox="1">
            <a:spLocks noChangeArrowheads="1"/>
          </p:cNvSpPr>
          <p:nvPr/>
        </p:nvSpPr>
        <p:spPr bwMode="auto">
          <a:xfrm>
            <a:off x="1881682" y="6219538"/>
            <a:ext cx="10115335"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a:t>例如 表</a:t>
            </a:r>
            <a:r>
              <a:rPr lang="en-US" altLang="zh-CN" sz="3900" b="1" dirty="0"/>
              <a:t>3.9 </a:t>
            </a:r>
            <a:r>
              <a:rPr lang="zh-CN" altLang="en-US" sz="3900" b="1"/>
              <a:t>标准公差等级的应用范围，</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2"/>
                                        </p:tgtEl>
                                        <p:attrNameLst>
                                          <p:attrName>style.visibility</p:attrName>
                                        </p:attrNameLst>
                                      </p:cBhvr>
                                      <p:to>
                                        <p:strVal val="visible"/>
                                      </p:to>
                                    </p:set>
                                    <p:animEffect transition="in" filter="wipe(left)">
                                      <p:cBhvr>
                                        <p:cTn id="7" dur="300"/>
                                        <p:tgtEl>
                                          <p:spTgt spid="5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36"/>
                                        </p:tgtEl>
                                        <p:attrNameLst>
                                          <p:attrName>style.visibility</p:attrName>
                                        </p:attrNameLst>
                                      </p:cBhvr>
                                      <p:to>
                                        <p:strVal val="visible"/>
                                      </p:to>
                                    </p:set>
                                    <p:animEffect transition="in" filter="wipe(left)">
                                      <p:cBhvr>
                                        <p:cTn id="12" dur="500"/>
                                        <p:tgtEl>
                                          <p:spTgt spid="51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23"/>
                                        </p:tgtEl>
                                        <p:attrNameLst>
                                          <p:attrName>style.visibility</p:attrName>
                                        </p:attrNameLst>
                                      </p:cBhvr>
                                      <p:to>
                                        <p:strVal val="visible"/>
                                      </p:to>
                                    </p:set>
                                    <p:animEffect transition="in" filter="wipe(left)">
                                      <p:cBhvr>
                                        <p:cTn id="17" dur="300"/>
                                        <p:tgtEl>
                                          <p:spTgt spid="51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130"/>
                                        </p:tgtEl>
                                        <p:attrNameLst>
                                          <p:attrName>style.visibility</p:attrName>
                                        </p:attrNameLst>
                                      </p:cBhvr>
                                      <p:to>
                                        <p:strVal val="visible"/>
                                      </p:to>
                                    </p:set>
                                    <p:animEffect transition="in" filter="wipe(left)">
                                      <p:cBhvr>
                                        <p:cTn id="22" dur="300"/>
                                        <p:tgtEl>
                                          <p:spTgt spid="51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31"/>
                                        </p:tgtEl>
                                        <p:attrNameLst>
                                          <p:attrName>style.visibility</p:attrName>
                                        </p:attrNameLst>
                                      </p:cBhvr>
                                      <p:to>
                                        <p:strVal val="visible"/>
                                      </p:to>
                                    </p:set>
                                    <p:animEffect transition="in" filter="wipe(left)">
                                      <p:cBhvr>
                                        <p:cTn id="27" dur="300"/>
                                        <p:tgtEl>
                                          <p:spTgt spid="513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32"/>
                                        </p:tgtEl>
                                        <p:attrNameLst>
                                          <p:attrName>style.visibility</p:attrName>
                                        </p:attrNameLst>
                                      </p:cBhvr>
                                      <p:to>
                                        <p:strVal val="visible"/>
                                      </p:to>
                                    </p:set>
                                    <p:animEffect transition="in" filter="wipe(left)">
                                      <p:cBhvr>
                                        <p:cTn id="32" dur="300"/>
                                        <p:tgtEl>
                                          <p:spTgt spid="513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124"/>
                                        </p:tgtEl>
                                        <p:attrNameLst>
                                          <p:attrName>style.visibility</p:attrName>
                                        </p:attrNameLst>
                                      </p:cBhvr>
                                      <p:to>
                                        <p:strVal val="visible"/>
                                      </p:to>
                                    </p:set>
                                    <p:animEffect transition="in" filter="wipe(left)">
                                      <p:cBhvr>
                                        <p:cTn id="37" dur="300"/>
                                        <p:tgtEl>
                                          <p:spTgt spid="512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27"/>
                                        </p:tgtEl>
                                        <p:attrNameLst>
                                          <p:attrName>style.visibility</p:attrName>
                                        </p:attrNameLst>
                                      </p:cBhvr>
                                      <p:to>
                                        <p:strVal val="visible"/>
                                      </p:to>
                                    </p:set>
                                    <p:animEffect transition="in" filter="wipe(left)">
                                      <p:cBhvr>
                                        <p:cTn id="42" dur="300"/>
                                        <p:tgtEl>
                                          <p:spTgt spid="512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137"/>
                                        </p:tgtEl>
                                        <p:attrNameLst>
                                          <p:attrName>style.visibility</p:attrName>
                                        </p:attrNameLst>
                                      </p:cBhvr>
                                      <p:to>
                                        <p:strVal val="visible"/>
                                      </p:to>
                                    </p:set>
                                    <p:animEffect transition="in" filter="wipe(left)">
                                      <p:cBhvr>
                                        <p:cTn id="47" dur="300"/>
                                        <p:tgtEl>
                                          <p:spTgt spid="513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128"/>
                                        </p:tgtEl>
                                        <p:attrNameLst>
                                          <p:attrName>style.visibility</p:attrName>
                                        </p:attrNameLst>
                                      </p:cBhvr>
                                      <p:to>
                                        <p:strVal val="visible"/>
                                      </p:to>
                                    </p:set>
                                    <p:animEffect transition="in" filter="wipe(left)">
                                      <p:cBhvr>
                                        <p:cTn id="52" dur="3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autoUpdateAnimBg="0"/>
      <p:bldP spid="5124" grpId="0" animBg="1" autoUpdateAnimBg="0"/>
      <p:bldP spid="5127" grpId="0" autoUpdateAnimBg="0"/>
      <p:bldP spid="5128" grpId="0" autoUpdateAnimBg="0"/>
      <p:bldP spid="5130" grpId="0" autoUpdateAnimBg="0"/>
      <p:bldP spid="5131" grpId="0" autoUpdateAnimBg="0"/>
      <p:bldP spid="5132" grpId="0" autoUpdateAnimBg="0"/>
      <p:bldP spid="5136" grpId="0" animBg="1"/>
      <p:bldP spid="5137"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3CC9CC3-B190-43C0-A29A-333351FE0F0A}" type="slidenum">
              <a:rPr lang="en-US" altLang="zh-CN" sz="2800">
                <a:solidFill>
                  <a:srgbClr val="0000FF"/>
                </a:solidFill>
              </a:rPr>
              <a:pPr eaLnBrk="1" hangingPunct="1"/>
              <a:t>80</a:t>
            </a:fld>
            <a:endParaRPr lang="en-US" altLang="zh-CN" sz="2800">
              <a:solidFill>
                <a:srgbClr val="0000FF"/>
              </a:solidFill>
            </a:endParaRPr>
          </a:p>
        </p:txBody>
      </p:sp>
      <p:sp>
        <p:nvSpPr>
          <p:cNvPr id="147461" name="Text Box 5"/>
          <p:cNvSpPr txBox="1">
            <a:spLocks noChangeArrowheads="1"/>
          </p:cNvSpPr>
          <p:nvPr/>
        </p:nvSpPr>
        <p:spPr bwMode="auto">
          <a:xfrm>
            <a:off x="1190242" y="1165054"/>
            <a:ext cx="9506454" cy="805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dirty="0">
                <a:solidFill>
                  <a:srgbClr val="FF0000"/>
                </a:solidFill>
              </a:rPr>
              <a:t>本章重点</a:t>
            </a:r>
            <a:r>
              <a:rPr lang="en-US" altLang="zh-CN" sz="4400" b="1" dirty="0">
                <a:solidFill>
                  <a:srgbClr val="FF0000"/>
                </a:solidFill>
              </a:rPr>
              <a:t>:</a:t>
            </a:r>
          </a:p>
        </p:txBody>
      </p:sp>
      <p:sp>
        <p:nvSpPr>
          <p:cNvPr id="147462" name="Text Box 6"/>
          <p:cNvSpPr txBox="1">
            <a:spLocks noChangeArrowheads="1"/>
          </p:cNvSpPr>
          <p:nvPr/>
        </p:nvSpPr>
        <p:spPr bwMode="auto">
          <a:xfrm>
            <a:off x="1439643" y="2208641"/>
            <a:ext cx="10641654" cy="4329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900" b="1">
                <a:solidFill>
                  <a:srgbClr val="FF0000"/>
                </a:solidFill>
              </a:rPr>
              <a:t>1.</a:t>
            </a:r>
            <a:r>
              <a:rPr lang="en-US" altLang="zh-CN" sz="3900" b="1"/>
              <a:t>《</a:t>
            </a:r>
            <a:r>
              <a:rPr lang="zh-CN" altLang="en-US" sz="3900" b="1"/>
              <a:t>极限与配合</a:t>
            </a:r>
            <a:r>
              <a:rPr lang="en-US" altLang="zh-CN" sz="3900" b="1"/>
              <a:t>》</a:t>
            </a:r>
            <a:r>
              <a:rPr lang="zh-CN" altLang="en-US" sz="3900" b="1"/>
              <a:t>的基本术语和定义及其  </a:t>
            </a:r>
          </a:p>
          <a:p>
            <a:pPr eaLnBrk="1" hangingPunct="1">
              <a:spcBef>
                <a:spcPct val="50000"/>
              </a:spcBef>
            </a:pPr>
            <a:r>
              <a:rPr lang="zh-CN" altLang="en-US" sz="3900" b="1"/>
              <a:t>      运算关系、尺寸公差带的图解；</a:t>
            </a:r>
          </a:p>
          <a:p>
            <a:pPr eaLnBrk="1" hangingPunct="1">
              <a:spcBef>
                <a:spcPct val="50000"/>
              </a:spcBef>
            </a:pPr>
            <a:r>
              <a:rPr lang="en-US" altLang="zh-CN" sz="3900" b="1">
                <a:solidFill>
                  <a:srgbClr val="FF0000"/>
                </a:solidFill>
              </a:rPr>
              <a:t>2.</a:t>
            </a:r>
            <a:r>
              <a:rPr lang="en-US" altLang="zh-CN" sz="3900" b="1"/>
              <a:t> </a:t>
            </a:r>
            <a:r>
              <a:rPr lang="zh-CN" altLang="en-US" sz="3900" b="1"/>
              <a:t>标准公差和基本偏差的应用；</a:t>
            </a:r>
          </a:p>
          <a:p>
            <a:pPr eaLnBrk="1" hangingPunct="1">
              <a:spcBef>
                <a:spcPct val="50000"/>
              </a:spcBef>
            </a:pPr>
            <a:r>
              <a:rPr lang="en-US" altLang="zh-CN" sz="3900" b="1">
                <a:solidFill>
                  <a:srgbClr val="FF0000"/>
                </a:solidFill>
              </a:rPr>
              <a:t>3.</a:t>
            </a:r>
            <a:r>
              <a:rPr lang="en-US" altLang="zh-CN" sz="3900" b="1"/>
              <a:t> </a:t>
            </a:r>
            <a:r>
              <a:rPr lang="zh-CN" altLang="en-US" sz="3900" b="1"/>
              <a:t>圆柱结合的精度设计内容和基本方法；</a:t>
            </a:r>
          </a:p>
          <a:p>
            <a:pPr eaLnBrk="1" hangingPunct="1">
              <a:spcBef>
                <a:spcPct val="50000"/>
              </a:spcBef>
            </a:pPr>
            <a:r>
              <a:rPr lang="en-US" altLang="zh-CN" sz="3900" b="1">
                <a:solidFill>
                  <a:srgbClr val="FF0000"/>
                </a:solidFill>
              </a:rPr>
              <a:t>4.</a:t>
            </a:r>
            <a:r>
              <a:rPr lang="en-US" altLang="zh-CN" sz="3900" b="1"/>
              <a:t> </a:t>
            </a:r>
            <a:r>
              <a:rPr lang="zh-CN" altLang="en-US" sz="3900" b="1"/>
              <a:t>未注尺寸公差的应用。</a:t>
            </a:r>
          </a:p>
        </p:txBody>
      </p:sp>
      <p:sp>
        <p:nvSpPr>
          <p:cNvPr id="5" name="圆角矩形 4">
            <a:hlinkClick r:id="rId2"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47461">
                                            <p:txEl>
                                              <p:pRg st="0" end="0"/>
                                            </p:txEl>
                                          </p:spTgt>
                                        </p:tgtEl>
                                        <p:attrNameLst>
                                          <p:attrName>style.visibility</p:attrName>
                                        </p:attrNameLst>
                                      </p:cBhvr>
                                      <p:to>
                                        <p:strVal val="visible"/>
                                      </p:to>
                                    </p:set>
                                    <p:animEffect transition="in" filter="wipe(left)">
                                      <p:cBhvr>
                                        <p:cTn id="7" dur="500"/>
                                        <p:tgtEl>
                                          <p:spTgt spid="14746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7462">
                                            <p:txEl>
                                              <p:pRg st="0" end="0"/>
                                            </p:txEl>
                                          </p:spTgt>
                                        </p:tgtEl>
                                        <p:attrNameLst>
                                          <p:attrName>style.visibility</p:attrName>
                                        </p:attrNameLst>
                                      </p:cBhvr>
                                      <p:to>
                                        <p:strVal val="visible"/>
                                      </p:to>
                                    </p:set>
                                    <p:animEffect transition="in" filter="wipe(left)">
                                      <p:cBhvr>
                                        <p:cTn id="12" dur="500"/>
                                        <p:tgtEl>
                                          <p:spTgt spid="14746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7462">
                                            <p:txEl>
                                              <p:pRg st="1" end="1"/>
                                            </p:txEl>
                                          </p:spTgt>
                                        </p:tgtEl>
                                        <p:attrNameLst>
                                          <p:attrName>style.visibility</p:attrName>
                                        </p:attrNameLst>
                                      </p:cBhvr>
                                      <p:to>
                                        <p:strVal val="visible"/>
                                      </p:to>
                                    </p:set>
                                    <p:animEffect transition="in" filter="wipe(left)">
                                      <p:cBhvr>
                                        <p:cTn id="17" dur="500"/>
                                        <p:tgtEl>
                                          <p:spTgt spid="147462">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7462">
                                            <p:txEl>
                                              <p:pRg st="2" end="2"/>
                                            </p:txEl>
                                          </p:spTgt>
                                        </p:tgtEl>
                                        <p:attrNameLst>
                                          <p:attrName>style.visibility</p:attrName>
                                        </p:attrNameLst>
                                      </p:cBhvr>
                                      <p:to>
                                        <p:strVal val="visible"/>
                                      </p:to>
                                    </p:set>
                                    <p:animEffect transition="in" filter="wipe(left)">
                                      <p:cBhvr>
                                        <p:cTn id="22" dur="500"/>
                                        <p:tgtEl>
                                          <p:spTgt spid="147462">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7462">
                                            <p:txEl>
                                              <p:pRg st="3" end="3"/>
                                            </p:txEl>
                                          </p:spTgt>
                                        </p:tgtEl>
                                        <p:attrNameLst>
                                          <p:attrName>style.visibility</p:attrName>
                                        </p:attrNameLst>
                                      </p:cBhvr>
                                      <p:to>
                                        <p:strVal val="visible"/>
                                      </p:to>
                                    </p:set>
                                    <p:animEffect transition="in" filter="wipe(left)">
                                      <p:cBhvr>
                                        <p:cTn id="27" dur="500"/>
                                        <p:tgtEl>
                                          <p:spTgt spid="147462">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7462">
                                            <p:txEl>
                                              <p:pRg st="4" end="4"/>
                                            </p:txEl>
                                          </p:spTgt>
                                        </p:tgtEl>
                                        <p:attrNameLst>
                                          <p:attrName>style.visibility</p:attrName>
                                        </p:attrNameLst>
                                      </p:cBhvr>
                                      <p:to>
                                        <p:strVal val="visible"/>
                                      </p:to>
                                    </p:set>
                                    <p:animEffect transition="in" filter="wipe(left)">
                                      <p:cBhvr>
                                        <p:cTn id="32" dur="500"/>
                                        <p:tgtEl>
                                          <p:spTgt spid="14746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1" grpId="0" build="p" autoUpdateAnimBg="0" advAuto="1000"/>
      <p:bldP spid="147462" grpId="0" build="p"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5"/>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9CA957F6-971B-4552-B6BC-E55FDCEE71D6}" type="slidenum">
              <a:rPr lang="en-US" altLang="zh-CN" sz="2800">
                <a:solidFill>
                  <a:srgbClr val="0000FF"/>
                </a:solidFill>
              </a:rPr>
              <a:pPr eaLnBrk="1" hangingPunct="1"/>
              <a:t>81</a:t>
            </a:fld>
            <a:endParaRPr lang="en-US" altLang="zh-CN" sz="2800">
              <a:solidFill>
                <a:srgbClr val="0000FF"/>
              </a:solidFill>
            </a:endParaRPr>
          </a:p>
        </p:txBody>
      </p:sp>
      <p:pic>
        <p:nvPicPr>
          <p:cNvPr id="808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602" y="841713"/>
            <a:ext cx="11266016" cy="5522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3"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0899"/>
                                        </p:tgtEl>
                                        <p:attrNameLst>
                                          <p:attrName>style.visibility</p:attrName>
                                        </p:attrNameLst>
                                      </p:cBhvr>
                                      <p:to>
                                        <p:strVal val="visible"/>
                                      </p:to>
                                    </p:set>
                                    <p:anim calcmode="lin" valueType="num">
                                      <p:cBhvr additive="base">
                                        <p:cTn id="7" dur="500" fill="hold"/>
                                        <p:tgtEl>
                                          <p:spTgt spid="80899"/>
                                        </p:tgtEl>
                                        <p:attrNameLst>
                                          <p:attrName>ppt_x</p:attrName>
                                        </p:attrNameLst>
                                      </p:cBhvr>
                                      <p:tavLst>
                                        <p:tav tm="0">
                                          <p:val>
                                            <p:strVal val="#ppt_x"/>
                                          </p:val>
                                        </p:tav>
                                        <p:tav tm="100000">
                                          <p:val>
                                            <p:strVal val="#ppt_x"/>
                                          </p:val>
                                        </p:tav>
                                      </p:tavLst>
                                    </p:anim>
                                    <p:anim calcmode="lin" valueType="num">
                                      <p:cBhvr additive="base">
                                        <p:cTn id="8" dur="500" fill="hold"/>
                                        <p:tgtEl>
                                          <p:spTgt spid="80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196999A-964B-49A9-B938-3C39264839EB}" type="slidenum">
              <a:rPr lang="en-US" altLang="zh-CN" sz="2800">
                <a:solidFill>
                  <a:srgbClr val="0000FF"/>
                </a:solidFill>
              </a:rPr>
              <a:pPr eaLnBrk="1" hangingPunct="1"/>
              <a:t>82</a:t>
            </a:fld>
            <a:endParaRPr lang="en-US" altLang="zh-CN" sz="2800">
              <a:solidFill>
                <a:srgbClr val="0000FF"/>
              </a:solidFill>
            </a:endParaRPr>
          </a:p>
        </p:txBody>
      </p:sp>
      <p:pic>
        <p:nvPicPr>
          <p:cNvPr id="8192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9362" y="82118"/>
            <a:ext cx="10345815" cy="9217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1923"/>
                                        </p:tgtEl>
                                        <p:attrNameLst>
                                          <p:attrName>style.visibility</p:attrName>
                                        </p:attrNameLst>
                                      </p:cBhvr>
                                      <p:to>
                                        <p:strVal val="visible"/>
                                      </p:to>
                                    </p:set>
                                    <p:anim calcmode="lin" valueType="num">
                                      <p:cBhvr additive="base">
                                        <p:cTn id="7" dur="500" fill="hold"/>
                                        <p:tgtEl>
                                          <p:spTgt spid="81923"/>
                                        </p:tgtEl>
                                        <p:attrNameLst>
                                          <p:attrName>ppt_x</p:attrName>
                                        </p:attrNameLst>
                                      </p:cBhvr>
                                      <p:tavLst>
                                        <p:tav tm="0">
                                          <p:val>
                                            <p:strVal val="#ppt_x"/>
                                          </p:val>
                                        </p:tav>
                                        <p:tav tm="100000">
                                          <p:val>
                                            <p:strVal val="#ppt_x"/>
                                          </p:val>
                                        </p:tav>
                                      </p:tavLst>
                                    </p:anim>
                                    <p:anim calcmode="lin" valueType="num">
                                      <p:cBhvr additive="base">
                                        <p:cTn id="8" dur="500" fill="hold"/>
                                        <p:tgtEl>
                                          <p:spTgt spid="819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89182A8-84AB-4B81-BC26-143CDD63905A}" type="slidenum">
              <a:rPr lang="en-US" altLang="zh-CN" sz="2800">
                <a:solidFill>
                  <a:srgbClr val="0000FF"/>
                </a:solidFill>
              </a:rPr>
              <a:pPr eaLnBrk="1" hangingPunct="1"/>
              <a:t>83</a:t>
            </a:fld>
            <a:endParaRPr lang="en-US" altLang="zh-CN" sz="2800">
              <a:solidFill>
                <a:srgbClr val="0000FF"/>
              </a:solidFill>
            </a:endParaRPr>
          </a:p>
        </p:txBody>
      </p:sp>
      <p:grpSp>
        <p:nvGrpSpPr>
          <p:cNvPr id="82947" name="Group 16"/>
          <p:cNvGrpSpPr>
            <a:grpSpLocks/>
          </p:cNvGrpSpPr>
          <p:nvPr/>
        </p:nvGrpSpPr>
        <p:grpSpPr bwMode="auto">
          <a:xfrm>
            <a:off x="645002" y="1153078"/>
            <a:ext cx="11312455" cy="7720833"/>
            <a:chOff x="375" y="674"/>
            <a:chExt cx="6577" cy="4513"/>
          </a:xfrm>
        </p:grpSpPr>
        <p:grpSp>
          <p:nvGrpSpPr>
            <p:cNvPr id="82948" name="Group 10"/>
            <p:cNvGrpSpPr>
              <a:grpSpLocks/>
            </p:cNvGrpSpPr>
            <p:nvPr/>
          </p:nvGrpSpPr>
          <p:grpSpPr bwMode="auto">
            <a:xfrm>
              <a:off x="680" y="674"/>
              <a:ext cx="6238" cy="4513"/>
              <a:chOff x="0" y="270"/>
              <a:chExt cx="5773" cy="3621"/>
            </a:xfrm>
          </p:grpSpPr>
          <p:grpSp>
            <p:nvGrpSpPr>
              <p:cNvPr id="82951" name="Group 5"/>
              <p:cNvGrpSpPr>
                <a:grpSpLocks/>
              </p:cNvGrpSpPr>
              <p:nvPr/>
            </p:nvGrpSpPr>
            <p:grpSpPr bwMode="auto">
              <a:xfrm>
                <a:off x="0" y="456"/>
                <a:ext cx="5773" cy="3435"/>
                <a:chOff x="0" y="240"/>
                <a:chExt cx="5773" cy="3253"/>
              </a:xfrm>
            </p:grpSpPr>
            <p:pic>
              <p:nvPicPr>
                <p:cNvPr id="8295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 y="240"/>
                  <a:ext cx="5714" cy="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4"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064"/>
                  <a:ext cx="5773" cy="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2952" name="Text Box 8"/>
              <p:cNvSpPr txBox="1">
                <a:spLocks noChangeArrowheads="1"/>
              </p:cNvSpPr>
              <p:nvPr/>
            </p:nvSpPr>
            <p:spPr bwMode="auto">
              <a:xfrm>
                <a:off x="1584" y="270"/>
                <a:ext cx="2448"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500">
                    <a:latin typeface="宋体" pitchFamily="2" charset="-122"/>
                  </a:rPr>
                  <a:t>表</a:t>
                </a:r>
                <a:r>
                  <a:rPr lang="en-US" altLang="zh-CN" sz="2500">
                    <a:latin typeface="宋体" pitchFamily="2" charset="-122"/>
                  </a:rPr>
                  <a:t>3.4 </a:t>
                </a:r>
                <a:r>
                  <a:rPr lang="zh-CN" altLang="en-US" sz="2500">
                    <a:latin typeface="宋体" pitchFamily="2" charset="-122"/>
                  </a:rPr>
                  <a:t>轴的基本偏差数值</a:t>
                </a:r>
              </a:p>
            </p:txBody>
          </p:sp>
        </p:grpSp>
        <p:sp>
          <p:nvSpPr>
            <p:cNvPr id="82949" name="Rectangle 14"/>
            <p:cNvSpPr>
              <a:spLocks noChangeArrowheads="1"/>
            </p:cNvSpPr>
            <p:nvPr/>
          </p:nvSpPr>
          <p:spPr bwMode="auto">
            <a:xfrm>
              <a:off x="375" y="1138"/>
              <a:ext cx="696" cy="38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zh-CN" altLang="en-US" sz="1500" b="1"/>
                <a:t>公称</a:t>
              </a:r>
            </a:p>
            <a:p>
              <a:pPr algn="r"/>
              <a:r>
                <a:rPr lang="zh-CN" altLang="en-US" sz="1500" b="1"/>
                <a:t>尺寸</a:t>
              </a:r>
            </a:p>
            <a:p>
              <a:pPr algn="r"/>
              <a:r>
                <a:rPr lang="en-US" altLang="zh-CN" sz="1500" b="1"/>
                <a:t>/mm</a:t>
              </a:r>
            </a:p>
          </p:txBody>
        </p:sp>
        <p:sp>
          <p:nvSpPr>
            <p:cNvPr id="82950" name="Text Box 15"/>
            <p:cNvSpPr txBox="1">
              <a:spLocks noChangeArrowheads="1"/>
            </p:cNvSpPr>
            <p:nvPr/>
          </p:nvSpPr>
          <p:spPr bwMode="auto">
            <a:xfrm>
              <a:off x="5076" y="787"/>
              <a:ext cx="187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900" b="1"/>
                <a:t>（摘自</a:t>
              </a:r>
              <a:r>
                <a:rPr lang="en-US" altLang="zh-CN" sz="1900" b="1"/>
                <a:t>GB/T1800.1-2009)</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82947"/>
                                        </p:tgtEl>
                                        <p:attrNameLst>
                                          <p:attrName>style.visibility</p:attrName>
                                        </p:attrNameLst>
                                      </p:cBhvr>
                                      <p:to>
                                        <p:strVal val="visible"/>
                                      </p:to>
                                    </p:set>
                                    <p:anim calcmode="lin" valueType="num">
                                      <p:cBhvr additive="base">
                                        <p:cTn id="7" dur="500" fill="hold"/>
                                        <p:tgtEl>
                                          <p:spTgt spid="82947"/>
                                        </p:tgtEl>
                                        <p:attrNameLst>
                                          <p:attrName>ppt_x</p:attrName>
                                        </p:attrNameLst>
                                      </p:cBhvr>
                                      <p:tavLst>
                                        <p:tav tm="0">
                                          <p:val>
                                            <p:strVal val="0-#ppt_w/2"/>
                                          </p:val>
                                        </p:tav>
                                        <p:tav tm="100000">
                                          <p:val>
                                            <p:strVal val="#ppt_x"/>
                                          </p:val>
                                        </p:tav>
                                      </p:tavLst>
                                    </p:anim>
                                    <p:anim calcmode="lin" valueType="num">
                                      <p:cBhvr additive="base">
                                        <p:cTn id="8" dur="500" fill="hold"/>
                                        <p:tgtEl>
                                          <p:spTgt spid="829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D8F8DA5-08E3-45F0-9708-998E2C5763F8}" type="slidenum">
              <a:rPr lang="en-US" altLang="zh-CN" sz="2800">
                <a:solidFill>
                  <a:srgbClr val="0000FF"/>
                </a:solidFill>
              </a:rPr>
              <a:pPr eaLnBrk="1" hangingPunct="1"/>
              <a:t>84</a:t>
            </a:fld>
            <a:endParaRPr lang="en-US" altLang="zh-CN" sz="2800">
              <a:solidFill>
                <a:srgbClr val="0000FF"/>
              </a:solidFill>
            </a:endParaRPr>
          </a:p>
        </p:txBody>
      </p:sp>
      <p:grpSp>
        <p:nvGrpSpPr>
          <p:cNvPr id="83971" name="Group 16"/>
          <p:cNvGrpSpPr>
            <a:grpSpLocks/>
          </p:cNvGrpSpPr>
          <p:nvPr/>
        </p:nvGrpSpPr>
        <p:grpSpPr bwMode="auto">
          <a:xfrm>
            <a:off x="851402" y="997396"/>
            <a:ext cx="10949535" cy="8052727"/>
            <a:chOff x="495" y="583"/>
            <a:chExt cx="6366" cy="4707"/>
          </a:xfrm>
        </p:grpSpPr>
        <p:grpSp>
          <p:nvGrpSpPr>
            <p:cNvPr id="83972" name="Group 5"/>
            <p:cNvGrpSpPr>
              <a:grpSpLocks/>
            </p:cNvGrpSpPr>
            <p:nvPr/>
          </p:nvGrpSpPr>
          <p:grpSpPr bwMode="auto">
            <a:xfrm>
              <a:off x="691" y="583"/>
              <a:ext cx="6170" cy="4707"/>
              <a:chOff x="0" y="228"/>
              <a:chExt cx="5772" cy="3500"/>
            </a:xfrm>
          </p:grpSpPr>
          <p:grpSp>
            <p:nvGrpSpPr>
              <p:cNvPr id="83974" name="Group 6"/>
              <p:cNvGrpSpPr>
                <a:grpSpLocks/>
              </p:cNvGrpSpPr>
              <p:nvPr/>
            </p:nvGrpSpPr>
            <p:grpSpPr bwMode="auto">
              <a:xfrm>
                <a:off x="0" y="391"/>
                <a:ext cx="5772" cy="3337"/>
                <a:chOff x="0" y="391"/>
                <a:chExt cx="5772" cy="3337"/>
              </a:xfrm>
            </p:grpSpPr>
            <p:pic>
              <p:nvPicPr>
                <p:cNvPr id="8397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1"/>
                  <a:ext cx="2939" cy="3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7"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7" y="393"/>
                  <a:ext cx="2815" cy="3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3975" name="Text Box 9"/>
              <p:cNvSpPr txBox="1">
                <a:spLocks noChangeArrowheads="1"/>
              </p:cNvSpPr>
              <p:nvPr/>
            </p:nvSpPr>
            <p:spPr bwMode="auto">
              <a:xfrm>
                <a:off x="1404" y="228"/>
                <a:ext cx="2400" cy="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1900">
                    <a:latin typeface="宋体" pitchFamily="2" charset="-122"/>
                  </a:rPr>
                  <a:t>表</a:t>
                </a:r>
                <a:r>
                  <a:rPr lang="en-US" altLang="zh-CN" sz="1900">
                    <a:latin typeface="宋体" pitchFamily="2" charset="-122"/>
                  </a:rPr>
                  <a:t>3.5   </a:t>
                </a:r>
                <a:r>
                  <a:rPr lang="zh-CN" altLang="en-US" sz="1900">
                    <a:latin typeface="宋体" pitchFamily="2" charset="-122"/>
                  </a:rPr>
                  <a:t>孔的基本偏差数值表</a:t>
                </a:r>
              </a:p>
            </p:txBody>
          </p:sp>
        </p:grpSp>
        <p:sp>
          <p:nvSpPr>
            <p:cNvPr id="83973" name="Rectangle 15"/>
            <p:cNvSpPr>
              <a:spLocks noChangeArrowheads="1"/>
            </p:cNvSpPr>
            <p:nvPr/>
          </p:nvSpPr>
          <p:spPr bwMode="auto">
            <a:xfrm>
              <a:off x="495" y="946"/>
              <a:ext cx="480" cy="38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zh-CN" altLang="en-US" sz="1500" b="1"/>
                <a:t>公称</a:t>
              </a:r>
            </a:p>
            <a:p>
              <a:pPr algn="r"/>
              <a:r>
                <a:rPr lang="zh-CN" altLang="en-US" sz="1500" b="1"/>
                <a:t>尺寸</a:t>
              </a:r>
            </a:p>
            <a:p>
              <a:pPr algn="r"/>
              <a:r>
                <a:rPr lang="en-US" altLang="zh-CN" sz="1500" b="1"/>
                <a:t>/mm</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83971"/>
                                        </p:tgtEl>
                                        <p:attrNameLst>
                                          <p:attrName>style.visibility</p:attrName>
                                        </p:attrNameLst>
                                      </p:cBhvr>
                                      <p:to>
                                        <p:strVal val="visible"/>
                                      </p:to>
                                    </p:set>
                                    <p:anim calcmode="lin" valueType="num">
                                      <p:cBhvr additive="base">
                                        <p:cTn id="7" dur="500" fill="hold"/>
                                        <p:tgtEl>
                                          <p:spTgt spid="83971"/>
                                        </p:tgtEl>
                                        <p:attrNameLst>
                                          <p:attrName>ppt_x</p:attrName>
                                        </p:attrNameLst>
                                      </p:cBhvr>
                                      <p:tavLst>
                                        <p:tav tm="0">
                                          <p:val>
                                            <p:strVal val="0-#ppt_w/2"/>
                                          </p:val>
                                        </p:tav>
                                        <p:tav tm="100000">
                                          <p:val>
                                            <p:strVal val="#ppt_x"/>
                                          </p:val>
                                        </p:tav>
                                      </p:tavLst>
                                    </p:anim>
                                    <p:anim calcmode="lin" valueType="num">
                                      <p:cBhvr additive="base">
                                        <p:cTn id="8" dur="500" fill="hold"/>
                                        <p:tgtEl>
                                          <p:spTgt spid="839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灯片编号占位符 1"/>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3FA052CA-8E78-428E-BC4F-58E725157732}" type="slidenum">
              <a:rPr lang="en-US" altLang="zh-CN" sz="2800">
                <a:solidFill>
                  <a:srgbClr val="0000FF"/>
                </a:solidFill>
              </a:rPr>
              <a:pPr eaLnBrk="1" hangingPunct="1"/>
              <a:t>85</a:t>
            </a:fld>
            <a:endParaRPr lang="en-US" altLang="zh-CN" sz="2800">
              <a:solidFill>
                <a:srgbClr val="0000FF"/>
              </a:solidFill>
            </a:endParaRPr>
          </a:p>
        </p:txBody>
      </p:sp>
      <p:pic>
        <p:nvPicPr>
          <p:cNvPr id="849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4763" y="959758"/>
            <a:ext cx="10356134" cy="708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 fill="hold"/>
                                        <p:tgtEl>
                                          <p:spTgt spid="84995"/>
                                        </p:tgtEl>
                                        <p:attrNameLst>
                                          <p:attrName>ppt_x</p:attrName>
                                        </p:attrNameLst>
                                      </p:cBhvr>
                                      <p:tavLst>
                                        <p:tav tm="0">
                                          <p:val>
                                            <p:strVal val="#ppt_x"/>
                                          </p:val>
                                        </p:tav>
                                        <p:tav tm="100000">
                                          <p:val>
                                            <p:strVal val="#ppt_x"/>
                                          </p:val>
                                        </p:tav>
                                      </p:tavLst>
                                    </p:anim>
                                    <p:anim calcmode="lin" valueType="num">
                                      <p:cBhvr additive="base">
                                        <p:cTn id="8" dur="500" fill="hold"/>
                                        <p:tgtEl>
                                          <p:spTgt spid="8499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灯片编号占位符 1"/>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F7F1AB29-9263-4F8F-B007-D9AD7DD3FAEC}" type="slidenum">
              <a:rPr lang="en-US" altLang="zh-CN" sz="2800">
                <a:solidFill>
                  <a:srgbClr val="0000FF"/>
                </a:solidFill>
              </a:rPr>
              <a:pPr eaLnBrk="1" hangingPunct="1"/>
              <a:t>86</a:t>
            </a:fld>
            <a:endParaRPr lang="en-US" altLang="zh-CN" sz="2800">
              <a:solidFill>
                <a:srgbClr val="0000FF"/>
              </a:solidFill>
            </a:endParaRPr>
          </a:p>
        </p:txBody>
      </p:sp>
      <p:pic>
        <p:nvPicPr>
          <p:cNvPr id="860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4482" y="595358"/>
            <a:ext cx="10304535" cy="6938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86019"/>
                                        </p:tgtEl>
                                        <p:attrNameLst>
                                          <p:attrName>style.visibility</p:attrName>
                                        </p:attrNameLst>
                                      </p:cBhvr>
                                      <p:to>
                                        <p:strVal val="visible"/>
                                      </p:to>
                                    </p:set>
                                    <p:anim calcmode="lin" valueType="num">
                                      <p:cBhvr additive="base">
                                        <p:cTn id="7" dur="500" fill="hold"/>
                                        <p:tgtEl>
                                          <p:spTgt spid="86019"/>
                                        </p:tgtEl>
                                        <p:attrNameLst>
                                          <p:attrName>ppt_x</p:attrName>
                                        </p:attrNameLst>
                                      </p:cBhvr>
                                      <p:tavLst>
                                        <p:tav tm="0">
                                          <p:val>
                                            <p:strVal val="1+#ppt_w/2"/>
                                          </p:val>
                                        </p:tav>
                                        <p:tav tm="100000">
                                          <p:val>
                                            <p:strVal val="#ppt_x"/>
                                          </p:val>
                                        </p:tav>
                                      </p:tavLst>
                                    </p:anim>
                                    <p:anim calcmode="lin" valueType="num">
                                      <p:cBhvr additive="base">
                                        <p:cTn id="8" dur="500" fill="hold"/>
                                        <p:tgtEl>
                                          <p:spTgt spid="860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1"/>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0B5DFD64-52D3-4955-9DFF-02654064FAAF}" type="slidenum">
              <a:rPr lang="en-US" altLang="zh-CN" sz="2800">
                <a:solidFill>
                  <a:srgbClr val="0000FF"/>
                </a:solidFill>
              </a:rPr>
              <a:pPr eaLnBrk="1" hangingPunct="1"/>
              <a:t>87</a:t>
            </a:fld>
            <a:endParaRPr lang="en-US" altLang="zh-CN" sz="2800">
              <a:solidFill>
                <a:srgbClr val="0000FF"/>
              </a:solidFill>
            </a:endParaRPr>
          </a:p>
        </p:txBody>
      </p:sp>
      <p:pic>
        <p:nvPicPr>
          <p:cNvPr id="870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0682" y="195031"/>
            <a:ext cx="10359574" cy="7914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1+#ppt_w/2"/>
                                          </p:val>
                                        </p:tav>
                                        <p:tav tm="100000">
                                          <p:val>
                                            <p:strVal val="#ppt_x"/>
                                          </p:val>
                                        </p:tav>
                                      </p:tavLst>
                                    </p:anim>
                                    <p:anim calcmode="lin" valueType="num">
                                      <p:cBhvr additive="base">
                                        <p:cTn id="8" dur="500" fill="hold"/>
                                        <p:tgtEl>
                                          <p:spTgt spid="870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A53F5DB-03B9-477D-BD4A-20B0514A5CE0}" type="slidenum">
              <a:rPr lang="en-US" altLang="zh-CN" sz="2800">
                <a:solidFill>
                  <a:srgbClr val="0000FF"/>
                </a:solidFill>
              </a:rPr>
              <a:pPr eaLnBrk="1" hangingPunct="1"/>
              <a:t>88</a:t>
            </a:fld>
            <a:endParaRPr lang="en-US" altLang="zh-CN" sz="2800">
              <a:solidFill>
                <a:srgbClr val="0000FF"/>
              </a:solidFill>
            </a:endParaRPr>
          </a:p>
        </p:txBody>
      </p:sp>
      <p:grpSp>
        <p:nvGrpSpPr>
          <p:cNvPr id="88067" name="Group 19"/>
          <p:cNvGrpSpPr>
            <a:grpSpLocks/>
          </p:cNvGrpSpPr>
          <p:nvPr/>
        </p:nvGrpSpPr>
        <p:grpSpPr bwMode="auto">
          <a:xfrm>
            <a:off x="825601" y="1207824"/>
            <a:ext cx="11099176" cy="4001558"/>
            <a:chOff x="480" y="706"/>
            <a:chExt cx="6453" cy="2339"/>
          </a:xfrm>
        </p:grpSpPr>
        <p:pic>
          <p:nvPicPr>
            <p:cNvPr id="880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 y="793"/>
              <a:ext cx="6453" cy="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74" name="Text Box 17"/>
            <p:cNvSpPr txBox="1">
              <a:spLocks noChangeArrowheads="1"/>
            </p:cNvSpPr>
            <p:nvPr/>
          </p:nvSpPr>
          <p:spPr bwMode="auto">
            <a:xfrm>
              <a:off x="2017" y="706"/>
              <a:ext cx="1028"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3.16</a:t>
              </a:r>
            </a:p>
          </p:txBody>
        </p:sp>
      </p:grpSp>
      <p:grpSp>
        <p:nvGrpSpPr>
          <p:cNvPr id="88068" name="Group 20"/>
          <p:cNvGrpSpPr>
            <a:grpSpLocks/>
          </p:cNvGrpSpPr>
          <p:nvPr/>
        </p:nvGrpSpPr>
        <p:grpSpPr bwMode="auto">
          <a:xfrm>
            <a:off x="620922" y="5128973"/>
            <a:ext cx="11594536" cy="3649133"/>
            <a:chOff x="361" y="2998"/>
            <a:chExt cx="6741" cy="2133"/>
          </a:xfrm>
        </p:grpSpPr>
        <p:grpSp>
          <p:nvGrpSpPr>
            <p:cNvPr id="88069" name="Group 13"/>
            <p:cNvGrpSpPr>
              <a:grpSpLocks/>
            </p:cNvGrpSpPr>
            <p:nvPr/>
          </p:nvGrpSpPr>
          <p:grpSpPr bwMode="auto">
            <a:xfrm>
              <a:off x="361" y="3039"/>
              <a:ext cx="6741" cy="2092"/>
              <a:chOff x="196" y="2247"/>
              <a:chExt cx="5312" cy="1956"/>
            </a:xfrm>
          </p:grpSpPr>
          <p:pic>
            <p:nvPicPr>
              <p:cNvPr id="8807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6" y="2247"/>
                <a:ext cx="3299" cy="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 y="2438"/>
                <a:ext cx="5312" cy="1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8070" name="Text Box 18"/>
            <p:cNvSpPr txBox="1">
              <a:spLocks noChangeArrowheads="1"/>
            </p:cNvSpPr>
            <p:nvPr/>
          </p:nvSpPr>
          <p:spPr bwMode="auto">
            <a:xfrm>
              <a:off x="1597" y="2998"/>
              <a:ext cx="1028"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3.17</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additive="base">
                                        <p:cTn id="7" dur="500" fill="hold"/>
                                        <p:tgtEl>
                                          <p:spTgt spid="88067"/>
                                        </p:tgtEl>
                                        <p:attrNameLst>
                                          <p:attrName>ppt_x</p:attrName>
                                        </p:attrNameLst>
                                      </p:cBhvr>
                                      <p:tavLst>
                                        <p:tav tm="0">
                                          <p:val>
                                            <p:strVal val="#ppt_x"/>
                                          </p:val>
                                        </p:tav>
                                        <p:tav tm="100000">
                                          <p:val>
                                            <p:strVal val="#ppt_x"/>
                                          </p:val>
                                        </p:tav>
                                      </p:tavLst>
                                    </p:anim>
                                    <p:anim calcmode="lin" valueType="num">
                                      <p:cBhvr additive="base">
                                        <p:cTn id="8" dur="500" fill="hold"/>
                                        <p:tgtEl>
                                          <p:spTgt spid="8806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8068"/>
                                        </p:tgtEl>
                                        <p:attrNameLst>
                                          <p:attrName>style.visibility</p:attrName>
                                        </p:attrNameLst>
                                      </p:cBhvr>
                                      <p:to>
                                        <p:strVal val="visible"/>
                                      </p:to>
                                    </p:set>
                                    <p:anim calcmode="lin" valueType="num">
                                      <p:cBhvr additive="base">
                                        <p:cTn id="13" dur="500" fill="hold"/>
                                        <p:tgtEl>
                                          <p:spTgt spid="88068"/>
                                        </p:tgtEl>
                                        <p:attrNameLst>
                                          <p:attrName>ppt_x</p:attrName>
                                        </p:attrNameLst>
                                      </p:cBhvr>
                                      <p:tavLst>
                                        <p:tav tm="0">
                                          <p:val>
                                            <p:strVal val="#ppt_x"/>
                                          </p:val>
                                        </p:tav>
                                        <p:tav tm="100000">
                                          <p:val>
                                            <p:strVal val="#ppt_x"/>
                                          </p:val>
                                        </p:tav>
                                      </p:tavLst>
                                    </p:anim>
                                    <p:anim calcmode="lin" valueType="num">
                                      <p:cBhvr additive="base">
                                        <p:cTn id="14"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9D07191F-408D-4137-9F8C-4D5B84190B16}" type="slidenum">
              <a:rPr lang="en-US" altLang="zh-CN" sz="2800">
                <a:solidFill>
                  <a:srgbClr val="0000FF"/>
                </a:solidFill>
              </a:rPr>
              <a:pPr eaLnBrk="1" hangingPunct="1"/>
              <a:t>89</a:t>
            </a:fld>
            <a:endParaRPr lang="en-US" altLang="zh-CN" sz="2800">
              <a:solidFill>
                <a:srgbClr val="0000FF"/>
              </a:solidFill>
            </a:endParaRPr>
          </a:p>
        </p:txBody>
      </p:sp>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000" y="595358"/>
            <a:ext cx="10964820" cy="5522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additive="base">
                                        <p:cTn id="7" dur="500" fill="hold"/>
                                        <p:tgtEl>
                                          <p:spTgt spid="83970"/>
                                        </p:tgtEl>
                                        <p:attrNameLst>
                                          <p:attrName>ppt_x</p:attrName>
                                        </p:attrNameLst>
                                      </p:cBhvr>
                                      <p:tavLst>
                                        <p:tav tm="0">
                                          <p:val>
                                            <p:strVal val="1+#ppt_w/2"/>
                                          </p:val>
                                        </p:tav>
                                        <p:tav tm="100000">
                                          <p:val>
                                            <p:strVal val="#ppt_x"/>
                                          </p:val>
                                        </p:tav>
                                      </p:tavLst>
                                    </p:anim>
                                    <p:anim calcmode="lin" valueType="num">
                                      <p:cBhvr additive="base">
                                        <p:cTn id="8" dur="500" fill="hold"/>
                                        <p:tgtEl>
                                          <p:spTgt spid="839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113C33ED-2241-4BB4-8E5B-D508F1BB5F8C}" type="slidenum">
              <a:rPr lang="en-US" altLang="zh-CN" sz="2800">
                <a:solidFill>
                  <a:srgbClr val="0000FF"/>
                </a:solidFill>
              </a:rPr>
              <a:pPr eaLnBrk="1" hangingPunct="1"/>
              <a:t>9</a:t>
            </a:fld>
            <a:endParaRPr lang="en-US" altLang="zh-CN" sz="2800" dirty="0">
              <a:solidFill>
                <a:srgbClr val="0000FF"/>
              </a:solidFill>
            </a:endParaRPr>
          </a:p>
        </p:txBody>
      </p:sp>
      <p:sp>
        <p:nvSpPr>
          <p:cNvPr id="46085" name="Text Box 5"/>
          <p:cNvSpPr txBox="1">
            <a:spLocks noChangeArrowheads="1"/>
          </p:cNvSpPr>
          <p:nvPr/>
        </p:nvSpPr>
        <p:spPr bwMode="auto">
          <a:xfrm>
            <a:off x="1351922" y="1043404"/>
            <a:ext cx="9795414" cy="72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900" b="1" dirty="0"/>
              <a:t>例如 </a:t>
            </a:r>
            <a:r>
              <a:rPr lang="en-US" altLang="zh-CN" sz="3900" b="1" dirty="0"/>
              <a:t>:</a:t>
            </a:r>
            <a:r>
              <a:rPr lang="zh-CN" altLang="en-US" sz="3900" b="1" dirty="0"/>
              <a:t>表</a:t>
            </a:r>
            <a:r>
              <a:rPr lang="en-US" altLang="zh-CN" sz="3900" b="1" dirty="0"/>
              <a:t>3.9</a:t>
            </a:r>
            <a:r>
              <a:rPr lang="zh-CN" altLang="en-US" sz="3900" b="1" dirty="0"/>
              <a:t>标准公差等级的应用范围。</a:t>
            </a:r>
          </a:p>
        </p:txBody>
      </p:sp>
      <p:grpSp>
        <p:nvGrpSpPr>
          <p:cNvPr id="46089" name="Group 9"/>
          <p:cNvGrpSpPr>
            <a:grpSpLocks/>
          </p:cNvGrpSpPr>
          <p:nvPr/>
        </p:nvGrpSpPr>
        <p:grpSpPr bwMode="auto">
          <a:xfrm>
            <a:off x="371521" y="1851084"/>
            <a:ext cx="12206857" cy="6033986"/>
            <a:chOff x="251" y="1094"/>
            <a:chExt cx="7097" cy="3527"/>
          </a:xfrm>
        </p:grpSpPr>
        <p:pic>
          <p:nvPicPr>
            <p:cNvPr id="1024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 y="1094"/>
              <a:ext cx="7097" cy="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6" name="Rectangle 8"/>
            <p:cNvSpPr>
              <a:spLocks noChangeArrowheads="1"/>
            </p:cNvSpPr>
            <p:nvPr/>
          </p:nvSpPr>
          <p:spPr bwMode="auto">
            <a:xfrm>
              <a:off x="2868" y="1140"/>
              <a:ext cx="360" cy="22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dirty="0"/>
                <a:t>3.9</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5"/>
                                        </p:tgtEl>
                                        <p:attrNameLst>
                                          <p:attrName>style.visibility</p:attrName>
                                        </p:attrNameLst>
                                      </p:cBhvr>
                                      <p:to>
                                        <p:strVal val="visible"/>
                                      </p:to>
                                    </p:set>
                                    <p:animEffect transition="in" filter="wipe(left)">
                                      <p:cBhvr>
                                        <p:cTn id="7" dur="300"/>
                                        <p:tgtEl>
                                          <p:spTgt spid="460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6089"/>
                                        </p:tgtEl>
                                        <p:attrNameLst>
                                          <p:attrName>style.visibility</p:attrName>
                                        </p:attrNameLst>
                                      </p:cBhvr>
                                      <p:to>
                                        <p:strVal val="visible"/>
                                      </p:to>
                                    </p:set>
                                    <p:anim calcmode="lin" valueType="num">
                                      <p:cBhvr additive="base">
                                        <p:cTn id="12" dur="500" fill="hold"/>
                                        <p:tgtEl>
                                          <p:spTgt spid="46089"/>
                                        </p:tgtEl>
                                        <p:attrNameLst>
                                          <p:attrName>ppt_x</p:attrName>
                                        </p:attrNameLst>
                                      </p:cBhvr>
                                      <p:tavLst>
                                        <p:tav tm="0">
                                          <p:val>
                                            <p:strVal val="#ppt_x"/>
                                          </p:val>
                                        </p:tav>
                                        <p:tav tm="100000">
                                          <p:val>
                                            <p:strVal val="#ppt_x"/>
                                          </p:val>
                                        </p:tav>
                                      </p:tavLst>
                                    </p:anim>
                                    <p:anim calcmode="lin" valueType="num">
                                      <p:cBhvr additive="base">
                                        <p:cTn id="13" dur="500" fill="hold"/>
                                        <p:tgtEl>
                                          <p:spTgt spid="460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3E64819-31B9-4A52-8B21-698B8755CE91}" type="slidenum">
              <a:rPr lang="en-US" altLang="zh-CN" sz="2800">
                <a:solidFill>
                  <a:srgbClr val="0000FF"/>
                </a:solidFill>
              </a:rPr>
              <a:pPr eaLnBrk="1" hangingPunct="1"/>
              <a:t>90</a:t>
            </a:fld>
            <a:endParaRPr lang="en-US" altLang="zh-CN" sz="2800">
              <a:solidFill>
                <a:srgbClr val="0000FF"/>
              </a:solidFill>
            </a:endParaRPr>
          </a:p>
        </p:txBody>
      </p:sp>
      <p:grpSp>
        <p:nvGrpSpPr>
          <p:cNvPr id="90115" name="Group 9"/>
          <p:cNvGrpSpPr>
            <a:grpSpLocks/>
          </p:cNvGrpSpPr>
          <p:nvPr/>
        </p:nvGrpSpPr>
        <p:grpSpPr bwMode="auto">
          <a:xfrm>
            <a:off x="1066402" y="1413120"/>
            <a:ext cx="10793016" cy="6923601"/>
            <a:chOff x="620" y="826"/>
            <a:chExt cx="6275" cy="4047"/>
          </a:xfrm>
        </p:grpSpPr>
        <p:pic>
          <p:nvPicPr>
            <p:cNvPr id="901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 y="883"/>
              <a:ext cx="6275" cy="3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117" name="Text Box 8"/>
            <p:cNvSpPr txBox="1">
              <a:spLocks noChangeArrowheads="1"/>
            </p:cNvSpPr>
            <p:nvPr/>
          </p:nvSpPr>
          <p:spPr bwMode="auto">
            <a:xfrm>
              <a:off x="2005" y="826"/>
              <a:ext cx="1028"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3.19</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0115"/>
                                        </p:tgtEl>
                                        <p:attrNameLst>
                                          <p:attrName>style.visibility</p:attrName>
                                        </p:attrNameLst>
                                      </p:cBhvr>
                                      <p:to>
                                        <p:strVal val="visible"/>
                                      </p:to>
                                    </p:set>
                                    <p:anim calcmode="lin" valueType="num">
                                      <p:cBhvr additive="base">
                                        <p:cTn id="7" dur="500" fill="hold"/>
                                        <p:tgtEl>
                                          <p:spTgt spid="90115"/>
                                        </p:tgtEl>
                                        <p:attrNameLst>
                                          <p:attrName>ppt_x</p:attrName>
                                        </p:attrNameLst>
                                      </p:cBhvr>
                                      <p:tavLst>
                                        <p:tav tm="0">
                                          <p:val>
                                            <p:strVal val="0-#ppt_w/2"/>
                                          </p:val>
                                        </p:tav>
                                        <p:tav tm="100000">
                                          <p:val>
                                            <p:strVal val="#ppt_x"/>
                                          </p:val>
                                        </p:tav>
                                      </p:tavLst>
                                    </p:anim>
                                    <p:anim calcmode="lin" valueType="num">
                                      <p:cBhvr additive="base">
                                        <p:cTn id="8"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B7AC4752-654F-4C3C-81DC-24B8B6BD448D}" type="slidenum">
              <a:rPr lang="en-US" altLang="zh-CN" sz="2800">
                <a:solidFill>
                  <a:srgbClr val="0000FF"/>
                </a:solidFill>
              </a:rPr>
              <a:pPr eaLnBrk="1" hangingPunct="1"/>
              <a:t>91</a:t>
            </a:fld>
            <a:endParaRPr lang="en-US" altLang="zh-CN" sz="2800">
              <a:solidFill>
                <a:srgbClr val="0000FF"/>
              </a:solidFill>
            </a:endParaRPr>
          </a:p>
        </p:txBody>
      </p:sp>
      <p:grpSp>
        <p:nvGrpSpPr>
          <p:cNvPr id="91139" name="Group 10"/>
          <p:cNvGrpSpPr>
            <a:grpSpLocks/>
          </p:cNvGrpSpPr>
          <p:nvPr/>
        </p:nvGrpSpPr>
        <p:grpSpPr bwMode="auto">
          <a:xfrm>
            <a:off x="975243" y="1392590"/>
            <a:ext cx="11011455" cy="6439445"/>
            <a:chOff x="567" y="814"/>
            <a:chExt cx="6402" cy="3764"/>
          </a:xfrm>
        </p:grpSpPr>
        <p:pic>
          <p:nvPicPr>
            <p:cNvPr id="911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7" y="894"/>
              <a:ext cx="6402" cy="3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141" name="Text Box 9"/>
            <p:cNvSpPr txBox="1">
              <a:spLocks noChangeArrowheads="1"/>
            </p:cNvSpPr>
            <p:nvPr/>
          </p:nvSpPr>
          <p:spPr bwMode="auto">
            <a:xfrm>
              <a:off x="2389" y="814"/>
              <a:ext cx="1028" cy="27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表</a:t>
              </a:r>
              <a:r>
                <a:rPr lang="en-US" altLang="zh-CN" b="1"/>
                <a:t>3.20</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additive="base">
                                        <p:cTn id="7" dur="500" fill="hold"/>
                                        <p:tgtEl>
                                          <p:spTgt spid="91139"/>
                                        </p:tgtEl>
                                        <p:attrNameLst>
                                          <p:attrName>ppt_x</p:attrName>
                                        </p:attrNameLst>
                                      </p:cBhvr>
                                      <p:tavLst>
                                        <p:tav tm="0">
                                          <p:val>
                                            <p:strVal val="0-#ppt_w/2"/>
                                          </p:val>
                                        </p:tav>
                                        <p:tav tm="100000">
                                          <p:val>
                                            <p:strVal val="#ppt_x"/>
                                          </p:val>
                                        </p:tav>
                                      </p:tavLst>
                                    </p:anim>
                                    <p:anim calcmode="lin" valueType="num">
                                      <p:cBhvr additive="base">
                                        <p:cTn id="8" dur="500" fill="hold"/>
                                        <p:tgtEl>
                                          <p:spTgt spid="911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3"/>
          <p:cNvSpPr>
            <a:spLocks noGrp="1"/>
          </p:cNvSpPr>
          <p:nvPr>
            <p:ph type="sldNum" sz="quarter" idx="12"/>
          </p:nvPr>
        </p:nvSpPr>
        <p:spPr>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413E0311-E721-415B-A2FF-6EEACBD7A573}" type="slidenum">
              <a:rPr lang="en-US" altLang="zh-CN" sz="2800">
                <a:solidFill>
                  <a:srgbClr val="0000FF"/>
                </a:solidFill>
              </a:rPr>
              <a:pPr eaLnBrk="1" hangingPunct="1"/>
              <a:t>92</a:t>
            </a:fld>
            <a:endParaRPr lang="en-US" altLang="zh-CN" sz="2800">
              <a:solidFill>
                <a:srgbClr val="0000FF"/>
              </a:solidFill>
            </a:endParaRPr>
          </a:p>
        </p:txBody>
      </p:sp>
      <p:pic>
        <p:nvPicPr>
          <p:cNvPr id="9216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9602" y="2059802"/>
            <a:ext cx="10223694" cy="449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3"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2163"/>
                                        </p:tgtEl>
                                        <p:attrNameLst>
                                          <p:attrName>style.visibility</p:attrName>
                                        </p:attrNameLst>
                                      </p:cBhvr>
                                      <p:to>
                                        <p:strVal val="visible"/>
                                      </p:to>
                                    </p:set>
                                    <p:anim calcmode="lin" valueType="num">
                                      <p:cBhvr additive="base">
                                        <p:cTn id="7" dur="500" fill="hold"/>
                                        <p:tgtEl>
                                          <p:spTgt spid="92163"/>
                                        </p:tgtEl>
                                        <p:attrNameLst>
                                          <p:attrName>ppt_x</p:attrName>
                                        </p:attrNameLst>
                                      </p:cBhvr>
                                      <p:tavLst>
                                        <p:tav tm="0">
                                          <p:val>
                                            <p:strVal val="#ppt_x"/>
                                          </p:val>
                                        </p:tav>
                                        <p:tav tm="100000">
                                          <p:val>
                                            <p:strVal val="#ppt_x"/>
                                          </p:val>
                                        </p:tav>
                                      </p:tavLst>
                                    </p:anim>
                                    <p:anim calcmode="lin" valueType="num">
                                      <p:cBhvr additive="base">
                                        <p:cTn id="8" dur="500" fill="hold"/>
                                        <p:tgtEl>
                                          <p:spTgt spid="92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灯片编号占位符 3"/>
          <p:cNvSpPr>
            <a:spLocks noGrp="1"/>
          </p:cNvSpPr>
          <p:nvPr>
            <p:ph type="sldNum" sz="quarter" idx="12"/>
          </p:nvPr>
        </p:nvSpPr>
        <p:spPr>
          <a:xfrm>
            <a:off x="10261535" y="148840"/>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2620AF5D-CAF0-4494-90FE-F36C15DBCB27}" type="slidenum">
              <a:rPr lang="en-US" altLang="zh-CN" sz="2800">
                <a:solidFill>
                  <a:srgbClr val="0000FF"/>
                </a:solidFill>
              </a:rPr>
              <a:pPr eaLnBrk="1" hangingPunct="1"/>
              <a:t>93</a:t>
            </a:fld>
            <a:endParaRPr lang="en-US" altLang="zh-CN" sz="2800">
              <a:solidFill>
                <a:srgbClr val="0000FF"/>
              </a:solidFill>
            </a:endParaRPr>
          </a:p>
        </p:txBody>
      </p:sp>
      <p:sp>
        <p:nvSpPr>
          <p:cNvPr id="39940" name="Text Box 4"/>
          <p:cNvSpPr txBox="1">
            <a:spLocks noChangeArrowheads="1"/>
          </p:cNvSpPr>
          <p:nvPr/>
        </p:nvSpPr>
        <p:spPr bwMode="auto">
          <a:xfrm>
            <a:off x="1219483" y="801764"/>
            <a:ext cx="6871409" cy="800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4400" b="1" dirty="0">
                <a:solidFill>
                  <a:srgbClr val="FF0000"/>
                </a:solidFill>
              </a:rPr>
              <a:t>作业题解释</a:t>
            </a:r>
          </a:p>
        </p:txBody>
      </p:sp>
      <p:sp>
        <p:nvSpPr>
          <p:cNvPr id="39941" name="Text Box 5"/>
          <p:cNvSpPr txBox="1">
            <a:spLocks noChangeArrowheads="1"/>
          </p:cNvSpPr>
          <p:nvPr/>
        </p:nvSpPr>
        <p:spPr bwMode="auto">
          <a:xfrm>
            <a:off x="620922" y="1807713"/>
            <a:ext cx="8051331"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1.</a:t>
            </a:r>
            <a:r>
              <a:rPr lang="zh-CN" altLang="en-US" sz="3400" dirty="0"/>
              <a:t>孔：求</a:t>
            </a:r>
            <a:r>
              <a:rPr lang="en-US" altLang="zh-CN" sz="3400" i="1" dirty="0" err="1"/>
              <a:t>D</a:t>
            </a:r>
            <a:r>
              <a:rPr lang="en-US" altLang="zh-CN" sz="3400" baseline="-25000" dirty="0" err="1"/>
              <a:t>max</a:t>
            </a:r>
            <a:r>
              <a:rPr lang="zh-CN" altLang="en-US" sz="3400" dirty="0"/>
              <a:t>、</a:t>
            </a:r>
            <a:r>
              <a:rPr lang="en-US" altLang="zh-CN" sz="3400" i="1" dirty="0" err="1"/>
              <a:t>D</a:t>
            </a:r>
            <a:r>
              <a:rPr lang="en-US" altLang="zh-CN" sz="3400" baseline="-25000" dirty="0" err="1"/>
              <a:t>min</a:t>
            </a:r>
            <a:r>
              <a:rPr lang="zh-CN" altLang="en-US" sz="3400" dirty="0"/>
              <a:t>， </a:t>
            </a:r>
            <a:r>
              <a:rPr lang="en-US" altLang="zh-CN" sz="3400" dirty="0"/>
              <a:t>ES</a:t>
            </a:r>
            <a:r>
              <a:rPr lang="zh-CN" altLang="en-US" sz="3400" dirty="0"/>
              <a:t>、</a:t>
            </a:r>
            <a:r>
              <a:rPr lang="en-US" altLang="zh-CN" sz="3400" dirty="0"/>
              <a:t>EI</a:t>
            </a:r>
            <a:r>
              <a:rPr lang="zh-CN" altLang="en-US" sz="3400" dirty="0"/>
              <a:t>、和  </a:t>
            </a:r>
            <a:r>
              <a:rPr lang="zh-CN" altLang="en-US" sz="3400" i="1" dirty="0"/>
              <a:t> </a:t>
            </a:r>
            <a:r>
              <a:rPr lang="en-US" altLang="zh-CN" sz="3400" i="1" dirty="0"/>
              <a:t>T</a:t>
            </a:r>
            <a:r>
              <a:rPr lang="en-US" altLang="zh-CN" sz="3400" baseline="-25000" dirty="0"/>
              <a:t>D</a:t>
            </a:r>
            <a:r>
              <a:rPr lang="zh-CN" altLang="en-US" sz="3400" dirty="0"/>
              <a:t>。</a:t>
            </a:r>
          </a:p>
        </p:txBody>
      </p:sp>
      <p:sp>
        <p:nvSpPr>
          <p:cNvPr id="39942" name="Text Box 6"/>
          <p:cNvSpPr txBox="1">
            <a:spLocks noChangeArrowheads="1"/>
          </p:cNvSpPr>
          <p:nvPr/>
        </p:nvSpPr>
        <p:spPr bwMode="auto">
          <a:xfrm>
            <a:off x="853121" y="2822633"/>
            <a:ext cx="7287651"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400" dirty="0"/>
              <a:t>轴∶求</a:t>
            </a:r>
            <a:r>
              <a:rPr lang="en-US" altLang="zh-CN" sz="3400" i="1" dirty="0" err="1"/>
              <a:t>d</a:t>
            </a:r>
            <a:r>
              <a:rPr lang="en-US" altLang="zh-CN" sz="3400" baseline="-25000" dirty="0" err="1"/>
              <a:t>max</a:t>
            </a:r>
            <a:r>
              <a:rPr lang="zh-CN" altLang="en-US" sz="3400" dirty="0"/>
              <a:t>、</a:t>
            </a:r>
            <a:r>
              <a:rPr lang="zh-CN" altLang="en-US" sz="3400" i="1" dirty="0"/>
              <a:t> </a:t>
            </a:r>
            <a:r>
              <a:rPr lang="en-US" altLang="zh-CN" sz="3400" i="1" dirty="0" err="1"/>
              <a:t>d</a:t>
            </a:r>
            <a:r>
              <a:rPr lang="en-US" altLang="zh-CN" sz="3400" baseline="-25000" dirty="0" err="1"/>
              <a:t>min</a:t>
            </a:r>
            <a:r>
              <a:rPr lang="zh-CN" altLang="en-US" sz="3400" dirty="0"/>
              <a:t>，    </a:t>
            </a:r>
            <a:r>
              <a:rPr lang="en-US" altLang="zh-CN" sz="3400" dirty="0" err="1"/>
              <a:t>es</a:t>
            </a:r>
            <a:r>
              <a:rPr lang="zh-CN" altLang="en-US" sz="3400" dirty="0"/>
              <a:t>、 </a:t>
            </a:r>
            <a:r>
              <a:rPr lang="en-US" altLang="zh-CN" sz="3400" dirty="0" err="1"/>
              <a:t>ei</a:t>
            </a:r>
            <a:r>
              <a:rPr lang="zh-CN" altLang="en-US" sz="3400" dirty="0"/>
              <a:t>和</a:t>
            </a:r>
            <a:r>
              <a:rPr lang="zh-CN" altLang="en-US" sz="3400" i="1" dirty="0"/>
              <a:t> </a:t>
            </a:r>
            <a:r>
              <a:rPr lang="en-US" altLang="zh-CN" sz="3400" i="1" dirty="0"/>
              <a:t>T</a:t>
            </a:r>
            <a:r>
              <a:rPr lang="en-US" altLang="zh-CN" sz="3400" baseline="-25000" dirty="0"/>
              <a:t>d</a:t>
            </a:r>
            <a:r>
              <a:rPr lang="zh-CN" altLang="en-US" sz="3400" dirty="0"/>
              <a:t>。</a:t>
            </a:r>
          </a:p>
        </p:txBody>
      </p:sp>
      <p:sp>
        <p:nvSpPr>
          <p:cNvPr id="39965" name="Text Box 29"/>
          <p:cNvSpPr txBox="1">
            <a:spLocks noChangeArrowheads="1"/>
          </p:cNvSpPr>
          <p:nvPr/>
        </p:nvSpPr>
        <p:spPr bwMode="auto">
          <a:xfrm>
            <a:off x="688001" y="4499275"/>
            <a:ext cx="1871363"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 3.</a:t>
            </a:r>
          </a:p>
        </p:txBody>
      </p:sp>
      <p:sp>
        <p:nvSpPr>
          <p:cNvPr id="39984" name="Text Box 48"/>
          <p:cNvSpPr txBox="1">
            <a:spLocks noChangeArrowheads="1"/>
          </p:cNvSpPr>
          <p:nvPr/>
        </p:nvSpPr>
        <p:spPr bwMode="auto">
          <a:xfrm>
            <a:off x="715521" y="6802135"/>
            <a:ext cx="9137861" cy="117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  4.     IT7</a:t>
            </a:r>
            <a:r>
              <a:rPr lang="zh-CN" altLang="en-US" sz="3400" dirty="0"/>
              <a:t>＝</a:t>
            </a:r>
            <a:r>
              <a:rPr lang="en-US" altLang="zh-CN" sz="3400" dirty="0"/>
              <a:t>0.25</a:t>
            </a:r>
            <a:r>
              <a:rPr lang="zh-CN" altLang="en-US" sz="3400" dirty="0"/>
              <a:t>：</a:t>
            </a:r>
            <a:r>
              <a:rPr lang="en-US" altLang="zh-CN" sz="3400" dirty="0"/>
              <a:t>IT7.5</a:t>
            </a:r>
            <a:r>
              <a:rPr lang="zh-CN" altLang="en-US" sz="3400" dirty="0"/>
              <a:t>＝</a:t>
            </a:r>
            <a:r>
              <a:rPr lang="en-US" altLang="zh-CN" sz="3400" dirty="0"/>
              <a:t>31</a:t>
            </a:r>
            <a:r>
              <a:rPr lang="zh-CN" altLang="en-US" sz="3400" dirty="0"/>
              <a:t>：</a:t>
            </a:r>
            <a:r>
              <a:rPr lang="en-US" altLang="zh-CN" sz="3400" dirty="0"/>
              <a:t>IT7.25</a:t>
            </a:r>
            <a:r>
              <a:rPr lang="zh-CN" altLang="en-US" sz="3400" dirty="0"/>
              <a:t>＝</a:t>
            </a:r>
            <a:r>
              <a:rPr lang="en-US" altLang="zh-CN" sz="3400" dirty="0"/>
              <a:t>28</a:t>
            </a:r>
            <a:r>
              <a:rPr lang="zh-CN" altLang="en-US" sz="3400" dirty="0"/>
              <a:t>：</a:t>
            </a:r>
          </a:p>
          <a:p>
            <a:pPr eaLnBrk="1" hangingPunct="1"/>
            <a:r>
              <a:rPr lang="zh-CN" altLang="en-US" sz="3400" dirty="0"/>
              <a:t>          </a:t>
            </a:r>
            <a:r>
              <a:rPr lang="en-US" altLang="zh-CN" sz="3400" dirty="0"/>
              <a:t>IT8</a:t>
            </a:r>
            <a:r>
              <a:rPr lang="zh-CN" altLang="en-US" sz="3400" dirty="0"/>
              <a:t>＝</a:t>
            </a:r>
            <a:r>
              <a:rPr lang="en-US" altLang="zh-CN" sz="3400" dirty="0"/>
              <a:t>39</a:t>
            </a:r>
            <a:r>
              <a:rPr lang="zh-CN" altLang="en-US" sz="3400" dirty="0"/>
              <a:t>：   </a:t>
            </a:r>
            <a:r>
              <a:rPr lang="en-US" altLang="zh-CN" sz="3400" dirty="0"/>
              <a:t>IT8.5</a:t>
            </a:r>
            <a:r>
              <a:rPr lang="zh-CN" altLang="en-US" sz="3400" dirty="0"/>
              <a:t>＝</a:t>
            </a:r>
            <a:r>
              <a:rPr lang="en-US" altLang="zh-CN" sz="3400" dirty="0"/>
              <a:t>49</a:t>
            </a:r>
            <a:r>
              <a:rPr lang="zh-CN" altLang="en-US" sz="3400" dirty="0"/>
              <a:t>：</a:t>
            </a:r>
            <a:r>
              <a:rPr lang="en-US" altLang="zh-CN" sz="3400" dirty="0"/>
              <a:t>IT8.25</a:t>
            </a:r>
            <a:r>
              <a:rPr lang="zh-CN" altLang="en-US" sz="3400" dirty="0"/>
              <a:t>＝</a:t>
            </a:r>
            <a:r>
              <a:rPr lang="en-US" altLang="zh-CN" sz="3400" dirty="0"/>
              <a:t>44</a:t>
            </a:r>
          </a:p>
        </p:txBody>
      </p:sp>
      <p:sp>
        <p:nvSpPr>
          <p:cNvPr id="39985" name="Text Box 49"/>
          <p:cNvSpPr txBox="1">
            <a:spLocks noChangeArrowheads="1"/>
          </p:cNvSpPr>
          <p:nvPr/>
        </p:nvSpPr>
        <p:spPr bwMode="auto">
          <a:xfrm>
            <a:off x="913323" y="7890063"/>
            <a:ext cx="10996357"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5. </a:t>
            </a:r>
            <a:r>
              <a:rPr lang="en-US" altLang="zh-CN" sz="3400" i="1" dirty="0"/>
              <a:t> d</a:t>
            </a:r>
            <a:r>
              <a:rPr lang="en-US" altLang="zh-CN" sz="3400" baseline="-25000" dirty="0"/>
              <a:t>1</a:t>
            </a:r>
            <a:r>
              <a:rPr lang="en-US" altLang="zh-CN" sz="3400" dirty="0"/>
              <a:t>—IT5</a:t>
            </a:r>
            <a:r>
              <a:rPr lang="zh-CN" altLang="en-US" sz="3400" dirty="0"/>
              <a:t>；</a:t>
            </a:r>
            <a:r>
              <a:rPr lang="en-US" altLang="zh-CN" sz="3400" i="1" dirty="0"/>
              <a:t>d</a:t>
            </a:r>
            <a:r>
              <a:rPr lang="en-US" altLang="zh-CN" sz="3400" baseline="-25000" dirty="0"/>
              <a:t>2</a:t>
            </a:r>
            <a:r>
              <a:rPr lang="en-US" altLang="zh-CN" sz="3400" dirty="0"/>
              <a:t>—IT6</a:t>
            </a:r>
            <a:r>
              <a:rPr lang="zh-CN" altLang="en-US" sz="3400" dirty="0"/>
              <a:t>：∵</a:t>
            </a:r>
            <a:r>
              <a:rPr lang="en-US" altLang="zh-CN" sz="3400" dirty="0"/>
              <a:t>IT6</a:t>
            </a:r>
            <a:r>
              <a:rPr lang="zh-CN" altLang="en-US" sz="3400" dirty="0"/>
              <a:t>比</a:t>
            </a:r>
            <a:r>
              <a:rPr lang="en-US" altLang="zh-CN" sz="3400" dirty="0"/>
              <a:t>IT5</a:t>
            </a:r>
            <a:r>
              <a:rPr lang="zh-CN" altLang="en-US" sz="3400" dirty="0"/>
              <a:t>精度低．∴</a:t>
            </a:r>
            <a:r>
              <a:rPr lang="en-US" altLang="zh-CN" sz="3400" i="1" dirty="0"/>
              <a:t>d</a:t>
            </a:r>
            <a:r>
              <a:rPr lang="en-US" altLang="zh-CN" sz="3400" baseline="-25000" dirty="0"/>
              <a:t>2</a:t>
            </a:r>
            <a:r>
              <a:rPr lang="zh-CN" altLang="en-US" sz="3400" dirty="0"/>
              <a:t>易加工．</a:t>
            </a:r>
          </a:p>
        </p:txBody>
      </p:sp>
      <p:sp>
        <p:nvSpPr>
          <p:cNvPr id="39987" name="Rectangle 51"/>
          <p:cNvSpPr>
            <a:spLocks noChangeArrowheads="1"/>
          </p:cNvSpPr>
          <p:nvPr/>
        </p:nvSpPr>
        <p:spPr bwMode="auto">
          <a:xfrm>
            <a:off x="1382882" y="3826872"/>
            <a:ext cx="6542889" cy="499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8847" tIns="49423" rIns="98847" bIns="49423">
            <a:spAutoFit/>
          </a:bodyPr>
          <a:lstStyle/>
          <a:p>
            <a:r>
              <a:rPr lang="zh-CN" altLang="en-US" b="1" dirty="0"/>
              <a:t>求</a:t>
            </a:r>
            <a:r>
              <a:rPr lang="zh-CN" altLang="en-US" b="1" i="1" dirty="0"/>
              <a:t> </a:t>
            </a:r>
            <a:r>
              <a:rPr lang="en-US" altLang="zh-CN" b="1" i="1" dirty="0" err="1"/>
              <a:t>X</a:t>
            </a:r>
            <a:r>
              <a:rPr lang="en-US" altLang="zh-CN" b="1" baseline="-25000" dirty="0" err="1"/>
              <a:t>max</a:t>
            </a:r>
            <a:r>
              <a:rPr lang="zh-CN" altLang="en-US" b="1" dirty="0"/>
              <a:t>、</a:t>
            </a:r>
            <a:r>
              <a:rPr lang="en-US" altLang="zh-CN" b="1" i="1" dirty="0" err="1"/>
              <a:t>X</a:t>
            </a:r>
            <a:r>
              <a:rPr lang="en-US" altLang="zh-CN" b="1" baseline="-25000" dirty="0" err="1"/>
              <a:t>min</a:t>
            </a:r>
            <a:r>
              <a:rPr lang="zh-CN" altLang="en-US" b="1" dirty="0"/>
              <a:t>、    </a:t>
            </a:r>
            <a:r>
              <a:rPr lang="zh-CN" altLang="en-US" b="1" i="1" dirty="0"/>
              <a:t> </a:t>
            </a:r>
            <a:r>
              <a:rPr lang="en-US" altLang="zh-CN" b="1" i="1" dirty="0"/>
              <a:t>X</a:t>
            </a:r>
            <a:r>
              <a:rPr lang="zh-CN" altLang="en-US" b="1" baseline="-25000" dirty="0" smtClean="0"/>
              <a:t>平均 </a:t>
            </a:r>
            <a:r>
              <a:rPr lang="zh-CN" altLang="en-US" b="1" dirty="0" smtClean="0"/>
              <a:t>和 </a:t>
            </a:r>
            <a:r>
              <a:rPr lang="en-US" altLang="zh-CN" b="1" i="1" dirty="0" err="1" smtClean="0"/>
              <a:t>T</a:t>
            </a:r>
            <a:r>
              <a:rPr lang="en-US" altLang="zh-CN" b="1" baseline="-25000" dirty="0" err="1" smtClean="0"/>
              <a:t>f</a:t>
            </a:r>
            <a:r>
              <a:rPr lang="en-US" altLang="zh-CN" b="1" baseline="-25000" dirty="0" smtClean="0"/>
              <a:t>  </a:t>
            </a:r>
            <a:r>
              <a:rPr lang="zh-CN" altLang="en-US" b="1" dirty="0"/>
              <a:t>。</a:t>
            </a:r>
          </a:p>
        </p:txBody>
      </p:sp>
      <p:grpSp>
        <p:nvGrpSpPr>
          <p:cNvPr id="5" name="组合 4"/>
          <p:cNvGrpSpPr/>
          <p:nvPr/>
        </p:nvGrpSpPr>
        <p:grpSpPr>
          <a:xfrm>
            <a:off x="7986263" y="2714637"/>
            <a:ext cx="4275519" cy="2938296"/>
            <a:chOff x="7537827" y="858838"/>
            <a:chExt cx="3946149" cy="2726531"/>
          </a:xfrm>
        </p:grpSpPr>
        <p:grpSp>
          <p:nvGrpSpPr>
            <p:cNvPr id="39963" name="Group 27"/>
            <p:cNvGrpSpPr>
              <a:grpSpLocks/>
            </p:cNvGrpSpPr>
            <p:nvPr/>
          </p:nvGrpSpPr>
          <p:grpSpPr bwMode="auto">
            <a:xfrm>
              <a:off x="7692460" y="858838"/>
              <a:ext cx="3791516" cy="2343150"/>
              <a:chOff x="3712" y="491"/>
              <a:chExt cx="1825" cy="1165"/>
            </a:xfrm>
          </p:grpSpPr>
          <p:sp>
            <p:nvSpPr>
              <p:cNvPr id="93210" name="Line 8"/>
              <p:cNvSpPr>
                <a:spLocks noChangeShapeType="1"/>
              </p:cNvSpPr>
              <p:nvPr/>
            </p:nvSpPr>
            <p:spPr bwMode="auto">
              <a:xfrm>
                <a:off x="3790" y="987"/>
                <a:ext cx="174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11" name="Line 9"/>
              <p:cNvSpPr>
                <a:spLocks noChangeShapeType="1"/>
              </p:cNvSpPr>
              <p:nvPr/>
            </p:nvSpPr>
            <p:spPr bwMode="auto">
              <a:xfrm>
                <a:off x="3846" y="962"/>
                <a:ext cx="0" cy="682"/>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12" name="WordArt 10"/>
              <p:cNvSpPr>
                <a:spLocks noChangeArrowheads="1" noChangeShapeType="1" noTextEdit="1"/>
              </p:cNvSpPr>
              <p:nvPr/>
            </p:nvSpPr>
            <p:spPr bwMode="auto">
              <a:xfrm>
                <a:off x="3712" y="900"/>
                <a:ext cx="52" cy="174"/>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a:t>
                </a:r>
              </a:p>
              <a:p>
                <a:pPr algn="ctr"/>
                <a:r>
                  <a:rPr lang="en-US" altLang="zh-CN" sz="3900" kern="10">
                    <a:ln w="9525">
                      <a:solidFill>
                        <a:srgbClr val="000000"/>
                      </a:solidFill>
                      <a:round/>
                      <a:headEnd/>
                      <a:tailEnd/>
                    </a:ln>
                    <a:solidFill>
                      <a:srgbClr val="000000"/>
                    </a:solidFill>
                    <a:latin typeface="宋体"/>
                    <a:ea typeface="宋体"/>
                  </a:rPr>
                  <a:t>0</a:t>
                </a:r>
              </a:p>
              <a:p>
                <a:pPr algn="ctr"/>
                <a:r>
                  <a:rPr lang="en-US" altLang="zh-CN" sz="3900" kern="10">
                    <a:ln w="9525">
                      <a:solidFill>
                        <a:srgbClr val="000000"/>
                      </a:solidFill>
                      <a:round/>
                      <a:headEnd/>
                      <a:tailEnd/>
                    </a:ln>
                    <a:solidFill>
                      <a:srgbClr val="000000"/>
                    </a:solidFill>
                    <a:latin typeface="宋体"/>
                    <a:ea typeface="宋体"/>
                  </a:rPr>
                  <a:t>-</a:t>
                </a:r>
                <a:endParaRPr lang="zh-CN" altLang="en-US" sz="3900" kern="10">
                  <a:ln w="9525">
                    <a:solidFill>
                      <a:srgbClr val="000000"/>
                    </a:solidFill>
                    <a:round/>
                    <a:headEnd/>
                    <a:tailEnd/>
                  </a:ln>
                  <a:solidFill>
                    <a:srgbClr val="000000"/>
                  </a:solidFill>
                  <a:latin typeface="宋体"/>
                  <a:ea typeface="宋体"/>
                </a:endParaRPr>
              </a:p>
            </p:txBody>
          </p:sp>
          <p:grpSp>
            <p:nvGrpSpPr>
              <p:cNvPr id="93213" name="Group 11"/>
              <p:cNvGrpSpPr>
                <a:grpSpLocks/>
              </p:cNvGrpSpPr>
              <p:nvPr/>
            </p:nvGrpSpPr>
            <p:grpSpPr bwMode="auto">
              <a:xfrm>
                <a:off x="4797" y="1297"/>
                <a:ext cx="336" cy="285"/>
                <a:chOff x="2959" y="11608"/>
                <a:chExt cx="840" cy="713"/>
              </a:xfrm>
            </p:grpSpPr>
            <p:sp>
              <p:nvSpPr>
                <p:cNvPr id="93223" name="Rectangle 12"/>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24" name="Text Box 13"/>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2300" b="1" i="1"/>
                    <a:t>T</a:t>
                  </a:r>
                  <a:r>
                    <a:rPr kumimoji="0" lang="en-US" altLang="zh-CN" sz="1400" b="1"/>
                    <a:t>d</a:t>
                  </a:r>
                  <a:endParaRPr kumimoji="0" lang="en-US" altLang="zh-CN" sz="1400" b="1" i="1"/>
                </a:p>
              </p:txBody>
            </p:sp>
          </p:grpSp>
          <p:sp>
            <p:nvSpPr>
              <p:cNvPr id="93214" name="Text Box 15"/>
              <p:cNvSpPr txBox="1">
                <a:spLocks noChangeArrowheads="1"/>
              </p:cNvSpPr>
              <p:nvPr/>
            </p:nvSpPr>
            <p:spPr bwMode="auto">
              <a:xfrm>
                <a:off x="4507" y="491"/>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1600" b="1"/>
                  <a:t>ES</a:t>
                </a:r>
              </a:p>
            </p:txBody>
          </p:sp>
          <p:sp>
            <p:nvSpPr>
              <p:cNvPr id="93215" name="Text Box 16"/>
              <p:cNvSpPr txBox="1">
                <a:spLocks noChangeArrowheads="1"/>
              </p:cNvSpPr>
              <p:nvPr/>
            </p:nvSpPr>
            <p:spPr bwMode="auto">
              <a:xfrm>
                <a:off x="5159" y="1173"/>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1600" b="1"/>
                  <a:t>es</a:t>
                </a:r>
              </a:p>
            </p:txBody>
          </p:sp>
          <p:grpSp>
            <p:nvGrpSpPr>
              <p:cNvPr id="93216" name="Group 17"/>
              <p:cNvGrpSpPr>
                <a:grpSpLocks/>
              </p:cNvGrpSpPr>
              <p:nvPr/>
            </p:nvGrpSpPr>
            <p:grpSpPr bwMode="auto">
              <a:xfrm>
                <a:off x="4145" y="590"/>
                <a:ext cx="314" cy="397"/>
                <a:chOff x="4723" y="12445"/>
                <a:chExt cx="784" cy="992"/>
              </a:xfrm>
            </p:grpSpPr>
            <p:sp>
              <p:nvSpPr>
                <p:cNvPr id="93221" name="Rectangle 18"/>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22" name="Text Box 19"/>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2300" b="1" i="1"/>
                    <a:t>T</a:t>
                  </a:r>
                  <a:r>
                    <a:rPr kumimoji="0" lang="en-US" altLang="zh-CN" sz="1600" b="1"/>
                    <a:t>D</a:t>
                  </a:r>
                  <a:endParaRPr kumimoji="0" lang="en-US" altLang="zh-CN" sz="1400" b="1" i="1"/>
                </a:p>
              </p:txBody>
            </p:sp>
          </p:grpSp>
          <p:sp>
            <p:nvSpPr>
              <p:cNvPr id="93217" name="Text Box 20"/>
              <p:cNvSpPr txBox="1">
                <a:spLocks noChangeArrowheads="1"/>
              </p:cNvSpPr>
              <p:nvPr/>
            </p:nvSpPr>
            <p:spPr bwMode="auto">
              <a:xfrm>
                <a:off x="5159" y="1532"/>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1600" b="1"/>
                  <a:t>ei</a:t>
                </a:r>
              </a:p>
            </p:txBody>
          </p:sp>
        </p:grpSp>
        <mc:AlternateContent xmlns:mc="http://schemas.openxmlformats.org/markup-compatibility/2006" xmlns:a14="http://schemas.microsoft.com/office/drawing/2010/main">
          <mc:Choice Requires="a14">
            <p:sp>
              <p:nvSpPr>
                <p:cNvPr id="2" name="TextBox 1"/>
                <p:cNvSpPr txBox="1"/>
                <p:nvPr/>
              </p:nvSpPr>
              <p:spPr>
                <a:xfrm rot="16200000">
                  <a:off x="6955066" y="2540942"/>
                  <a:ext cx="1627188"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b="1" i="1" smtClean="0">
                            <a:latin typeface="Cambria Math"/>
                          </a:rPr>
                          <m:t>∅</m:t>
                        </m:r>
                        <m:r>
                          <a:rPr lang="en-US" altLang="zh-CN" b="1" i="0" smtClean="0">
                            <a:latin typeface="Cambria Math"/>
                          </a:rPr>
                          <m:t>𝟏𝟓𝐦𝐦</m:t>
                        </m:r>
                      </m:oMath>
                    </m:oMathPara>
                  </a14:m>
                  <a:endParaRPr lang="zh-CN" altLang="en-US" b="1" dirty="0"/>
                </a:p>
              </p:txBody>
            </p:sp>
          </mc:Choice>
          <mc:Fallback xmlns="">
            <p:sp>
              <p:nvSpPr>
                <p:cNvPr id="2" name="TextBox 1"/>
                <p:cNvSpPr txBox="1">
                  <a:spLocks noRot="1" noChangeAspect="1" noMove="1" noResize="1" noEditPoints="1" noAdjustHandles="1" noChangeArrowheads="1" noChangeShapeType="1" noTextEdit="1"/>
                </p:cNvSpPr>
                <p:nvPr/>
              </p:nvSpPr>
              <p:spPr>
                <a:xfrm rot="16200000">
                  <a:off x="6955066" y="2540942"/>
                  <a:ext cx="1627188" cy="461665"/>
                </a:xfrm>
                <a:prstGeom prst="rect">
                  <a:avLst/>
                </a:prstGeom>
                <a:blipFill rotWithShape="1">
                  <a:blip r:embed="rId2"/>
                  <a:stretch>
                    <a:fillRect r="-6667"/>
                  </a:stretch>
                </a:blipFill>
              </p:spPr>
              <p:txBody>
                <a:bodyPr/>
                <a:lstStyle/>
                <a:p>
                  <a:r>
                    <a:rPr lang="zh-CN" altLang="en-US">
                      <a:noFill/>
                    </a:rPr>
                    <a:t> </a:t>
                  </a:r>
                </a:p>
              </p:txBody>
            </p:sp>
          </mc:Fallback>
        </mc:AlternateContent>
      </p:grpSp>
      <p:grpSp>
        <p:nvGrpSpPr>
          <p:cNvPr id="4" name="组合 3"/>
          <p:cNvGrpSpPr/>
          <p:nvPr/>
        </p:nvGrpSpPr>
        <p:grpSpPr>
          <a:xfrm>
            <a:off x="2919711" y="4627710"/>
            <a:ext cx="4017059" cy="2261700"/>
            <a:chOff x="2409038" y="4446588"/>
            <a:chExt cx="3707600" cy="2098698"/>
          </a:xfrm>
        </p:grpSpPr>
        <p:sp>
          <p:nvSpPr>
            <p:cNvPr id="93200" name="Text Box 37"/>
            <p:cNvSpPr txBox="1">
              <a:spLocks noChangeArrowheads="1"/>
            </p:cNvSpPr>
            <p:nvPr/>
          </p:nvSpPr>
          <p:spPr bwMode="auto">
            <a:xfrm>
              <a:off x="4060322" y="4446588"/>
              <a:ext cx="488115" cy="249188"/>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1600" b="1"/>
                <a:t>ES</a:t>
              </a:r>
            </a:p>
          </p:txBody>
        </p:sp>
        <p:grpSp>
          <p:nvGrpSpPr>
            <p:cNvPr id="3" name="组合 2"/>
            <p:cNvGrpSpPr/>
            <p:nvPr/>
          </p:nvGrpSpPr>
          <p:grpSpPr>
            <a:xfrm>
              <a:off x="2409038" y="4765560"/>
              <a:ext cx="3707600" cy="1565390"/>
              <a:chOff x="2409038" y="4765560"/>
              <a:chExt cx="3707600" cy="1565390"/>
            </a:xfrm>
          </p:grpSpPr>
          <p:sp>
            <p:nvSpPr>
              <p:cNvPr id="93196" name="Line 31"/>
              <p:cNvSpPr>
                <a:spLocks noChangeShapeType="1"/>
              </p:cNvSpPr>
              <p:nvPr/>
            </p:nvSpPr>
            <p:spPr bwMode="auto">
              <a:xfrm>
                <a:off x="2487967" y="4977117"/>
                <a:ext cx="3628671"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197" name="Line 32"/>
              <p:cNvSpPr>
                <a:spLocks noChangeShapeType="1"/>
              </p:cNvSpPr>
              <p:nvPr/>
            </p:nvSpPr>
            <p:spPr bwMode="auto">
              <a:xfrm>
                <a:off x="2935018" y="5011883"/>
                <a:ext cx="0" cy="1319067"/>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198" name="WordArt 33"/>
              <p:cNvSpPr>
                <a:spLocks noChangeArrowheads="1" noChangeShapeType="1" noTextEdit="1"/>
              </p:cNvSpPr>
              <p:nvPr/>
            </p:nvSpPr>
            <p:spPr bwMode="auto">
              <a:xfrm>
                <a:off x="2409038" y="4899130"/>
                <a:ext cx="108009" cy="268897"/>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a:t>
                </a:r>
              </a:p>
              <a:p>
                <a:pPr algn="ctr"/>
                <a:r>
                  <a:rPr lang="en-US" altLang="zh-CN" sz="3900" kern="10">
                    <a:ln w="9525">
                      <a:solidFill>
                        <a:srgbClr val="000000"/>
                      </a:solidFill>
                      <a:round/>
                      <a:headEnd/>
                      <a:tailEnd/>
                    </a:ln>
                    <a:solidFill>
                      <a:srgbClr val="000000"/>
                    </a:solidFill>
                    <a:latin typeface="宋体"/>
                    <a:ea typeface="宋体"/>
                  </a:rPr>
                  <a:t>0</a:t>
                </a:r>
              </a:p>
              <a:p>
                <a:pPr algn="ctr"/>
                <a:r>
                  <a:rPr lang="en-US" altLang="zh-CN" sz="3900" kern="10">
                    <a:ln w="9525">
                      <a:solidFill>
                        <a:srgbClr val="000000"/>
                      </a:solidFill>
                      <a:round/>
                      <a:headEnd/>
                      <a:tailEnd/>
                    </a:ln>
                    <a:solidFill>
                      <a:srgbClr val="000000"/>
                    </a:solidFill>
                    <a:latin typeface="宋体"/>
                    <a:ea typeface="宋体"/>
                  </a:rPr>
                  <a:t>-</a:t>
                </a:r>
                <a:endParaRPr lang="zh-CN" altLang="en-US" sz="3900" kern="10">
                  <a:ln w="9525">
                    <a:solidFill>
                      <a:srgbClr val="000000"/>
                    </a:solidFill>
                    <a:round/>
                    <a:headEnd/>
                    <a:tailEnd/>
                  </a:ln>
                  <a:solidFill>
                    <a:srgbClr val="000000"/>
                  </a:solidFill>
                  <a:latin typeface="宋体"/>
                  <a:ea typeface="宋体"/>
                </a:endParaRPr>
              </a:p>
            </p:txBody>
          </p:sp>
          <p:grpSp>
            <p:nvGrpSpPr>
              <p:cNvPr id="93199" name="Group 34"/>
              <p:cNvGrpSpPr>
                <a:grpSpLocks/>
              </p:cNvGrpSpPr>
              <p:nvPr/>
            </p:nvGrpSpPr>
            <p:grpSpPr bwMode="auto">
              <a:xfrm>
                <a:off x="4579594" y="5121469"/>
                <a:ext cx="697901" cy="440435"/>
                <a:chOff x="2959" y="11608"/>
                <a:chExt cx="840" cy="713"/>
              </a:xfrm>
            </p:grpSpPr>
            <p:sp>
              <p:nvSpPr>
                <p:cNvPr id="93208" name="Rectangle 35"/>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09" name="Text Box 36"/>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2300" b="1" i="1"/>
                    <a:t>T</a:t>
                  </a:r>
                  <a:r>
                    <a:rPr kumimoji="0" lang="en-US" altLang="zh-CN" sz="1400" b="1"/>
                    <a:t>d</a:t>
                  </a:r>
                  <a:endParaRPr kumimoji="0" lang="en-US" altLang="zh-CN" sz="1400" b="1" i="1"/>
                </a:p>
              </p:txBody>
            </p:sp>
          </p:grpSp>
          <p:sp>
            <p:nvSpPr>
              <p:cNvPr id="93201" name="Text Box 38"/>
              <p:cNvSpPr txBox="1">
                <a:spLocks noChangeArrowheads="1"/>
              </p:cNvSpPr>
              <p:nvPr/>
            </p:nvSpPr>
            <p:spPr bwMode="auto">
              <a:xfrm>
                <a:off x="5364733" y="5440612"/>
                <a:ext cx="488115" cy="191628"/>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1600" b="1"/>
                  <a:t>ei</a:t>
                </a:r>
              </a:p>
            </p:txBody>
          </p:sp>
          <p:grpSp>
            <p:nvGrpSpPr>
              <p:cNvPr id="93202" name="Group 39"/>
              <p:cNvGrpSpPr>
                <a:grpSpLocks/>
              </p:cNvGrpSpPr>
              <p:nvPr/>
            </p:nvGrpSpPr>
            <p:grpSpPr bwMode="auto">
              <a:xfrm>
                <a:off x="3241950" y="4765560"/>
                <a:ext cx="652205" cy="774239"/>
                <a:chOff x="4723" y="12445"/>
                <a:chExt cx="784" cy="992"/>
              </a:xfrm>
            </p:grpSpPr>
            <p:sp>
              <p:nvSpPr>
                <p:cNvPr id="93206" name="Rectangle 40"/>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93207" name="Text Box 41"/>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2300" b="1" i="1"/>
                    <a:t>T</a:t>
                  </a:r>
                  <a:r>
                    <a:rPr kumimoji="0" lang="en-US" altLang="zh-CN" sz="1600" b="1"/>
                    <a:t>D</a:t>
                  </a:r>
                  <a:endParaRPr kumimoji="0" lang="en-US" altLang="zh-CN" sz="1400" b="1" i="1"/>
                </a:p>
              </p:txBody>
            </p:sp>
          </p:grpSp>
          <p:sp>
            <p:nvSpPr>
              <p:cNvPr id="93205" name="Text Box 46"/>
              <p:cNvSpPr txBox="1">
                <a:spLocks noChangeArrowheads="1"/>
              </p:cNvSpPr>
              <p:nvPr/>
            </p:nvSpPr>
            <p:spPr bwMode="auto">
              <a:xfrm>
                <a:off x="3960622" y="5581283"/>
                <a:ext cx="488115" cy="191628"/>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1600" b="1"/>
                  <a:t>EI</a:t>
                </a:r>
              </a:p>
            </p:txBody>
          </p:sp>
        </p:grpSp>
        <mc:AlternateContent xmlns:mc="http://schemas.openxmlformats.org/markup-compatibility/2006" xmlns:a14="http://schemas.microsoft.com/office/drawing/2010/main">
          <mc:Choice Requires="a14">
            <p:sp>
              <p:nvSpPr>
                <p:cNvPr id="43" name="TextBox 42"/>
                <p:cNvSpPr txBox="1"/>
                <p:nvPr/>
              </p:nvSpPr>
              <p:spPr>
                <a:xfrm rot="16200000">
                  <a:off x="1949393" y="5500859"/>
                  <a:ext cx="1627188"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b="1" i="1" smtClean="0">
                            <a:latin typeface="Cambria Math"/>
                          </a:rPr>
                          <m:t>∅</m:t>
                        </m:r>
                        <m:r>
                          <a:rPr lang="en-US" altLang="zh-CN" b="1" i="1" smtClean="0">
                            <a:latin typeface="Cambria Math"/>
                          </a:rPr>
                          <m:t>𝟑𝟎</m:t>
                        </m:r>
                        <m:r>
                          <a:rPr lang="en-US" altLang="zh-CN" b="1" i="0" smtClean="0">
                            <a:latin typeface="Cambria Math"/>
                          </a:rPr>
                          <m:t>𝐦𝐦</m:t>
                        </m:r>
                      </m:oMath>
                    </m:oMathPara>
                  </a14:m>
                  <a:endParaRPr lang="zh-CN" altLang="en-US" b="1" dirty="0"/>
                </a:p>
              </p:txBody>
            </p:sp>
          </mc:Choice>
          <mc:Fallback xmlns="">
            <p:sp>
              <p:nvSpPr>
                <p:cNvPr id="43" name="TextBox 42"/>
                <p:cNvSpPr txBox="1">
                  <a:spLocks noRot="1" noChangeAspect="1" noMove="1" noResize="1" noEditPoints="1" noAdjustHandles="1" noChangeArrowheads="1" noChangeShapeType="1" noTextEdit="1"/>
                </p:cNvSpPr>
                <p:nvPr/>
              </p:nvSpPr>
              <p:spPr>
                <a:xfrm rot="16200000">
                  <a:off x="1949393" y="5500859"/>
                  <a:ext cx="1627188" cy="461665"/>
                </a:xfrm>
                <a:prstGeom prst="rect">
                  <a:avLst/>
                </a:prstGeom>
                <a:blipFill rotWithShape="1">
                  <a:blip r:embed="rId3"/>
                  <a:stretch>
                    <a:fillRect r="-6667"/>
                  </a:stretch>
                </a:blipFill>
              </p:spPr>
              <p:txBody>
                <a:bodyPr/>
                <a:lstStyle/>
                <a:p>
                  <a:r>
                    <a:rPr lang="zh-CN" altLang="en-US">
                      <a:noFill/>
                    </a:rPr>
                    <a:t> </a:t>
                  </a: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gtEl>
                                        <p:attrNameLst>
                                          <p:attrName>style.visibility</p:attrName>
                                        </p:attrNameLst>
                                      </p:cBhvr>
                                      <p:to>
                                        <p:strVal val="visible"/>
                                      </p:to>
                                    </p:set>
                                    <p:animEffect transition="in" filter="wipe(left)">
                                      <p:cBhvr>
                                        <p:cTn id="7" dur="300"/>
                                        <p:tgtEl>
                                          <p:spTgt spid="399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9941"/>
                                        </p:tgtEl>
                                        <p:attrNameLst>
                                          <p:attrName>style.visibility</p:attrName>
                                        </p:attrNameLst>
                                      </p:cBhvr>
                                      <p:to>
                                        <p:strVal val="visible"/>
                                      </p:to>
                                    </p:set>
                                    <p:animEffect transition="in" filter="wipe(left)">
                                      <p:cBhvr>
                                        <p:cTn id="12" dur="300"/>
                                        <p:tgtEl>
                                          <p:spTgt spid="399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2"/>
                                        </p:tgtEl>
                                        <p:attrNameLst>
                                          <p:attrName>style.visibility</p:attrName>
                                        </p:attrNameLst>
                                      </p:cBhvr>
                                      <p:to>
                                        <p:strVal val="visible"/>
                                      </p:to>
                                    </p:set>
                                    <p:animEffect transition="in" filter="wipe(left)">
                                      <p:cBhvr>
                                        <p:cTn id="17" dur="300"/>
                                        <p:tgtEl>
                                          <p:spTgt spid="399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987"/>
                                        </p:tgtEl>
                                        <p:attrNameLst>
                                          <p:attrName>style.visibility</p:attrName>
                                        </p:attrNameLst>
                                      </p:cBhvr>
                                      <p:to>
                                        <p:strVal val="visible"/>
                                      </p:to>
                                    </p:set>
                                    <p:animEffect transition="in" filter="wipe(left)">
                                      <p:cBhvr>
                                        <p:cTn id="22" dur="3000"/>
                                        <p:tgtEl>
                                          <p:spTgt spid="399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9965"/>
                                        </p:tgtEl>
                                        <p:attrNameLst>
                                          <p:attrName>style.visibility</p:attrName>
                                        </p:attrNameLst>
                                      </p:cBhvr>
                                      <p:to>
                                        <p:strVal val="visible"/>
                                      </p:to>
                                    </p:set>
                                    <p:animEffect transition="in" filter="wipe(left)">
                                      <p:cBhvr>
                                        <p:cTn id="33" dur="300"/>
                                        <p:tgtEl>
                                          <p:spTgt spid="3996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39984"/>
                                        </p:tgtEl>
                                        <p:attrNameLst>
                                          <p:attrName>style.visibility</p:attrName>
                                        </p:attrNameLst>
                                      </p:cBhvr>
                                      <p:to>
                                        <p:strVal val="visible"/>
                                      </p:to>
                                    </p:set>
                                    <p:animEffect transition="in" filter="wipe(left)">
                                      <p:cBhvr>
                                        <p:cTn id="43" dur="300"/>
                                        <p:tgtEl>
                                          <p:spTgt spid="3998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39985"/>
                                        </p:tgtEl>
                                        <p:attrNameLst>
                                          <p:attrName>style.visibility</p:attrName>
                                        </p:attrNameLst>
                                      </p:cBhvr>
                                      <p:to>
                                        <p:strVal val="visible"/>
                                      </p:to>
                                    </p:set>
                                    <p:animEffect transition="in" filter="wipe(left)">
                                      <p:cBhvr>
                                        <p:cTn id="48" dur="300"/>
                                        <p:tgtEl>
                                          <p:spTgt spid="39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utoUpdateAnimBg="0"/>
      <p:bldP spid="39941" grpId="0" autoUpdateAnimBg="0"/>
      <p:bldP spid="39942" grpId="0" autoUpdateAnimBg="0"/>
      <p:bldP spid="39965" grpId="0" autoUpdateAnimBg="0"/>
      <p:bldP spid="39984" grpId="0" autoUpdateAnimBg="0"/>
      <p:bldP spid="39985" grpId="0" autoUpdateAnimBg="0"/>
      <p:bldP spid="3998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3"/>
          <p:cNvSpPr>
            <a:spLocks noGrp="1"/>
          </p:cNvSpPr>
          <p:nvPr>
            <p:ph type="sldNum" sz="quarter" idx="12"/>
          </p:nvPr>
        </p:nvSpPr>
        <p:spPr>
          <a:xfrm>
            <a:off x="9804005" y="330828"/>
            <a:ext cx="2700404" cy="622731"/>
          </a:xfrm>
          <a:noFill/>
        </p:spPr>
        <p:txBody>
          <a:bodyPr/>
          <a:lstStyle>
            <a:lvl1pPr defTabSz="1275054" eaLnBrk="0" hangingPunct="0">
              <a:defRPr kumimoji="1" sz="2600">
                <a:solidFill>
                  <a:schemeClr val="tx1"/>
                </a:solidFill>
                <a:latin typeface="Times New Roman" pitchFamily="18" charset="0"/>
                <a:ea typeface="宋体" pitchFamily="2" charset="-122"/>
              </a:defRPr>
            </a:lvl1pPr>
            <a:lvl2pPr marL="803129" indent="-308896" defTabSz="1275054" eaLnBrk="0" hangingPunct="0">
              <a:defRPr kumimoji="1" sz="2600">
                <a:solidFill>
                  <a:schemeClr val="tx1"/>
                </a:solidFill>
                <a:latin typeface="Times New Roman" pitchFamily="18" charset="0"/>
                <a:ea typeface="宋体" pitchFamily="2" charset="-122"/>
              </a:defRPr>
            </a:lvl2pPr>
            <a:lvl3pPr marL="1235583" indent="-247117" defTabSz="1275054" eaLnBrk="0" hangingPunct="0">
              <a:defRPr kumimoji="1" sz="2600">
                <a:solidFill>
                  <a:schemeClr val="tx1"/>
                </a:solidFill>
                <a:latin typeface="Times New Roman" pitchFamily="18" charset="0"/>
                <a:ea typeface="宋体" pitchFamily="2" charset="-122"/>
              </a:defRPr>
            </a:lvl3pPr>
            <a:lvl4pPr marL="1729816" indent="-247117" defTabSz="1275054" eaLnBrk="0" hangingPunct="0">
              <a:defRPr kumimoji="1" sz="2600">
                <a:solidFill>
                  <a:schemeClr val="tx1"/>
                </a:solidFill>
                <a:latin typeface="Times New Roman" pitchFamily="18" charset="0"/>
                <a:ea typeface="宋体" pitchFamily="2" charset="-122"/>
              </a:defRPr>
            </a:lvl4pPr>
            <a:lvl5pPr marL="2224049" indent="-247117" defTabSz="1275054" eaLnBrk="0" hangingPunct="0">
              <a:defRPr kumimoji="1" sz="2600">
                <a:solidFill>
                  <a:schemeClr val="tx1"/>
                </a:solidFill>
                <a:latin typeface="Times New Roman" pitchFamily="18" charset="0"/>
                <a:ea typeface="宋体" pitchFamily="2" charset="-122"/>
              </a:defRPr>
            </a:lvl5pPr>
            <a:lvl6pPr marL="2718283"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6pPr>
            <a:lvl7pPr marL="3212516"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7pPr>
            <a:lvl8pPr marL="3706749"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8pPr>
            <a:lvl9pPr marL="4200982" indent="-247117" defTabSz="1275054" eaLnBrk="0" fontAlgn="base" hangingPunct="0">
              <a:spcBef>
                <a:spcPct val="0"/>
              </a:spcBef>
              <a:spcAft>
                <a:spcPct val="0"/>
              </a:spcAft>
              <a:defRPr kumimoji="1" sz="2600">
                <a:solidFill>
                  <a:schemeClr val="tx1"/>
                </a:solidFill>
                <a:latin typeface="Times New Roman" pitchFamily="18" charset="0"/>
                <a:ea typeface="宋体" pitchFamily="2" charset="-122"/>
              </a:defRPr>
            </a:lvl9pPr>
          </a:lstStyle>
          <a:p>
            <a:pPr eaLnBrk="1" hangingPunct="1"/>
            <a:fld id="{AD9B7F8D-7AA4-426B-BD35-AA64F9709FE1}" type="slidenum">
              <a:rPr lang="en-US" altLang="zh-CN" sz="2800">
                <a:solidFill>
                  <a:srgbClr val="0000FF"/>
                </a:solidFill>
              </a:rPr>
              <a:pPr eaLnBrk="1" hangingPunct="1"/>
              <a:t>94</a:t>
            </a:fld>
            <a:endParaRPr lang="en-US" altLang="zh-CN" sz="2800" dirty="0">
              <a:solidFill>
                <a:srgbClr val="0000FF"/>
              </a:solidFill>
            </a:endParaRPr>
          </a:p>
        </p:txBody>
      </p:sp>
      <p:grpSp>
        <p:nvGrpSpPr>
          <p:cNvPr id="41997" name="Group 13"/>
          <p:cNvGrpSpPr>
            <a:grpSpLocks/>
          </p:cNvGrpSpPr>
          <p:nvPr/>
        </p:nvGrpSpPr>
        <p:grpSpPr bwMode="auto">
          <a:xfrm>
            <a:off x="423121" y="906723"/>
            <a:ext cx="6904090" cy="641788"/>
            <a:chOff x="494" y="109"/>
            <a:chExt cx="3068" cy="296"/>
          </a:xfrm>
        </p:grpSpPr>
        <mc:AlternateContent xmlns:mc="http://schemas.openxmlformats.org/markup-compatibility/2006" xmlns:a14="http://schemas.microsoft.com/office/drawing/2010/main">
          <mc:Choice Requires="a14">
            <p:sp>
              <p:nvSpPr>
                <p:cNvPr id="94242" name="Text Box 4"/>
                <p:cNvSpPr txBox="1">
                  <a:spLocks noChangeArrowheads="1"/>
                </p:cNvSpPr>
                <p:nvPr/>
              </p:nvSpPr>
              <p:spPr bwMode="auto">
                <a:xfrm>
                  <a:off x="494" y="109"/>
                  <a:ext cx="3068" cy="2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6.</a:t>
                  </a:r>
                  <a:r>
                    <a:rPr lang="zh-CN" altLang="en-US" sz="3400" dirty="0"/>
                    <a:t>（</a:t>
                  </a:r>
                  <a:r>
                    <a:rPr lang="en-US" altLang="zh-CN" sz="3400" dirty="0"/>
                    <a:t>1</a:t>
                  </a:r>
                  <a:r>
                    <a:rPr lang="zh-CN" altLang="en-US" sz="3400" dirty="0"/>
                    <a:t>）轴 ：①</a:t>
                  </a:r>
                  <a14:m>
                    <m:oMath xmlns:m="http://schemas.openxmlformats.org/officeDocument/2006/math">
                      <m:r>
                        <a:rPr lang="en-US" altLang="zh-CN" sz="3400" i="1" dirty="0">
                          <a:latin typeface="Cambria Math"/>
                          <a:ea typeface="Cambria Math"/>
                        </a:rPr>
                        <m:t>∅</m:t>
                      </m:r>
                    </m:oMath>
                  </a14:m>
                  <a:r>
                    <a:rPr lang="en-US" altLang="zh-CN" sz="3400" dirty="0"/>
                    <a:t>32d8</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32</a:t>
                  </a:r>
                </a:p>
              </p:txBody>
            </p:sp>
          </mc:Choice>
          <mc:Fallback xmlns="">
            <p:sp>
              <p:nvSpPr>
                <p:cNvPr id="94242" name="Text Box 4"/>
                <p:cNvSpPr txBox="1">
                  <a:spLocks noRot="1" noChangeAspect="1" noMove="1" noResize="1" noEditPoints="1" noAdjustHandles="1" noChangeArrowheads="1" noChangeShapeType="1" noTextEdit="1"/>
                </p:cNvSpPr>
                <p:nvPr/>
              </p:nvSpPr>
              <p:spPr bwMode="auto">
                <a:xfrm>
                  <a:off x="494" y="109"/>
                  <a:ext cx="3068" cy="296"/>
                </a:xfrm>
                <a:prstGeom prst="rect">
                  <a:avLst/>
                </a:prstGeom>
                <a:blipFill rotWithShape="1">
                  <a:blip r:embed="rId2"/>
                  <a:stretch>
                    <a:fillRect l="-1912"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43" name="WordArt 6"/>
            <p:cNvSpPr>
              <a:spLocks noChangeArrowheads="1" noChangeShapeType="1"/>
            </p:cNvSpPr>
            <p:nvPr/>
          </p:nvSpPr>
          <p:spPr bwMode="auto">
            <a:xfrm>
              <a:off x="3023" y="174"/>
              <a:ext cx="329" cy="152"/>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-0.080</a:t>
              </a:r>
            </a:p>
            <a:p>
              <a:pPr algn="ctr"/>
              <a:r>
                <a:rPr lang="en-US" altLang="zh-CN" sz="3900" kern="10">
                  <a:ln w="9525">
                    <a:solidFill>
                      <a:srgbClr val="000000"/>
                    </a:solidFill>
                    <a:round/>
                    <a:headEnd/>
                    <a:tailEnd/>
                  </a:ln>
                  <a:solidFill>
                    <a:srgbClr val="000000"/>
                  </a:solidFill>
                  <a:latin typeface="宋体"/>
                  <a:ea typeface="宋体"/>
                </a:rPr>
                <a:t>-0.119</a:t>
              </a:r>
              <a:endParaRPr lang="zh-CN" altLang="en-US" sz="3900" kern="10">
                <a:ln w="9525">
                  <a:solidFill>
                    <a:srgbClr val="000000"/>
                  </a:solidFill>
                  <a:round/>
                  <a:headEnd/>
                  <a:tailEnd/>
                </a:ln>
                <a:solidFill>
                  <a:srgbClr val="000000"/>
                </a:solidFill>
                <a:latin typeface="宋体"/>
                <a:ea typeface="宋体"/>
              </a:endParaRPr>
            </a:p>
          </p:txBody>
        </p:sp>
      </p:grpSp>
      <p:grpSp>
        <p:nvGrpSpPr>
          <p:cNvPr id="42009" name="Group 25"/>
          <p:cNvGrpSpPr>
            <a:grpSpLocks/>
          </p:cNvGrpSpPr>
          <p:nvPr/>
        </p:nvGrpSpPr>
        <p:grpSpPr bwMode="auto">
          <a:xfrm>
            <a:off x="1358802" y="1585911"/>
            <a:ext cx="5283847" cy="761969"/>
            <a:chOff x="406" y="462"/>
            <a:chExt cx="2348" cy="352"/>
          </a:xfrm>
        </p:grpSpPr>
        <p:sp>
          <p:nvSpPr>
            <p:cNvPr id="94240" name="WordArt 5"/>
            <p:cNvSpPr>
              <a:spLocks noChangeArrowheads="1" noChangeShapeType="1"/>
            </p:cNvSpPr>
            <p:nvPr/>
          </p:nvSpPr>
          <p:spPr bwMode="auto">
            <a:xfrm>
              <a:off x="1911" y="462"/>
              <a:ext cx="377" cy="296"/>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+0.023</a:t>
              </a:r>
            </a:p>
            <a:p>
              <a:pPr algn="ctr"/>
              <a:r>
                <a:rPr lang="en-US" altLang="zh-CN" sz="3900" kern="10">
                  <a:ln w="9525">
                    <a:solidFill>
                      <a:srgbClr val="000000"/>
                    </a:solidFill>
                    <a:round/>
                    <a:headEnd/>
                    <a:tailEnd/>
                  </a:ln>
                  <a:solidFill>
                    <a:srgbClr val="000000"/>
                  </a:solidFill>
                  <a:latin typeface="宋体"/>
                  <a:ea typeface="宋体"/>
                </a:rPr>
                <a:t>+0.002</a:t>
              </a:r>
              <a:endParaRPr lang="zh-CN" altLang="en-US" sz="3900" kern="10">
                <a:ln w="9525">
                  <a:solidFill>
                    <a:srgbClr val="000000"/>
                  </a:solidFill>
                  <a:round/>
                  <a:headEnd/>
                  <a:tailEnd/>
                </a:ln>
                <a:solidFill>
                  <a:srgbClr val="000000"/>
                </a:solidFill>
                <a:latin typeface="宋体"/>
                <a:ea typeface="宋体"/>
              </a:endParaRPr>
            </a:p>
          </p:txBody>
        </p:sp>
        <mc:AlternateContent xmlns:mc="http://schemas.openxmlformats.org/markup-compatibility/2006" xmlns:a14="http://schemas.microsoft.com/office/drawing/2010/main">
          <mc:Choice Requires="a14">
            <p:sp>
              <p:nvSpPr>
                <p:cNvPr id="94241" name="Text Box 17"/>
                <p:cNvSpPr txBox="1">
                  <a:spLocks noChangeArrowheads="1"/>
                </p:cNvSpPr>
                <p:nvPr/>
              </p:nvSpPr>
              <p:spPr bwMode="auto">
                <a:xfrm>
                  <a:off x="406" y="517"/>
                  <a:ext cx="2348" cy="29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③</a:t>
                  </a:r>
                  <a:r>
                    <a:rPr lang="en-US" altLang="zh-CN" sz="3400" i="1" dirty="0"/>
                    <a:t> </a:t>
                  </a:r>
                  <a14:m>
                    <m:oMath xmlns:m="http://schemas.openxmlformats.org/officeDocument/2006/math">
                      <m:r>
                        <a:rPr lang="en-US" altLang="zh-CN" sz="3400" i="1" dirty="0">
                          <a:latin typeface="Cambria Math"/>
                          <a:ea typeface="Cambria Math"/>
                        </a:rPr>
                        <m:t>∅ </m:t>
                      </m:r>
                    </m:oMath>
                  </a14:m>
                  <a:r>
                    <a:rPr lang="en-US" altLang="zh-CN" sz="3400" dirty="0"/>
                    <a:t>28k7</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28</a:t>
                  </a:r>
                </a:p>
              </p:txBody>
            </p:sp>
          </mc:Choice>
          <mc:Fallback xmlns="">
            <p:sp>
              <p:nvSpPr>
                <p:cNvPr id="94241" name="Text Box 17"/>
                <p:cNvSpPr txBox="1">
                  <a:spLocks noRot="1" noChangeAspect="1" noMove="1" noResize="1" noEditPoints="1" noAdjustHandles="1" noChangeArrowheads="1" noChangeShapeType="1" noTextEdit="1"/>
                </p:cNvSpPr>
                <p:nvPr/>
              </p:nvSpPr>
              <p:spPr bwMode="auto">
                <a:xfrm>
                  <a:off x="406" y="517"/>
                  <a:ext cx="2348" cy="297"/>
                </a:xfrm>
                <a:prstGeom prst="rect">
                  <a:avLst/>
                </a:prstGeom>
                <a:blipFill rotWithShape="1">
                  <a:blip r:embed="rId3"/>
                  <a:stretch>
                    <a:fillRect l="-2500"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grpSp>
        <p:nvGrpSpPr>
          <p:cNvPr id="42008" name="Group 24"/>
          <p:cNvGrpSpPr>
            <a:grpSpLocks/>
          </p:cNvGrpSpPr>
          <p:nvPr/>
        </p:nvGrpSpPr>
        <p:grpSpPr bwMode="auto">
          <a:xfrm>
            <a:off x="7029650" y="1756989"/>
            <a:ext cx="5283847" cy="641786"/>
            <a:chOff x="2998" y="525"/>
            <a:chExt cx="2348" cy="296"/>
          </a:xfrm>
        </p:grpSpPr>
        <mc:AlternateContent xmlns:mc="http://schemas.openxmlformats.org/markup-compatibility/2006" xmlns:a14="http://schemas.microsoft.com/office/drawing/2010/main">
          <mc:Choice Requires="a14">
            <p:sp>
              <p:nvSpPr>
                <p:cNvPr id="94238" name="Text Box 20"/>
                <p:cNvSpPr txBox="1">
                  <a:spLocks noChangeArrowheads="1"/>
                </p:cNvSpPr>
                <p:nvPr/>
              </p:nvSpPr>
              <p:spPr bwMode="auto">
                <a:xfrm>
                  <a:off x="2998" y="525"/>
                  <a:ext cx="2348" cy="2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④</a:t>
                  </a:r>
                  <a:r>
                    <a:rPr lang="en-US" altLang="zh-CN" sz="3400" i="1" dirty="0"/>
                    <a:t> </a:t>
                  </a:r>
                  <a14:m>
                    <m:oMath xmlns:m="http://schemas.openxmlformats.org/officeDocument/2006/math">
                      <m:r>
                        <a:rPr lang="en-US" altLang="zh-CN" sz="3400" i="1" dirty="0">
                          <a:latin typeface="Cambria Math"/>
                          <a:ea typeface="Cambria Math"/>
                        </a:rPr>
                        <m:t>∅ </m:t>
                      </m:r>
                    </m:oMath>
                  </a14:m>
                  <a:r>
                    <a:rPr lang="en-US" altLang="zh-CN" sz="3400" dirty="0"/>
                    <a:t>80p6</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80</a:t>
                  </a:r>
                </a:p>
              </p:txBody>
            </p:sp>
          </mc:Choice>
          <mc:Fallback xmlns="">
            <p:sp>
              <p:nvSpPr>
                <p:cNvPr id="94238" name="Text Box 20"/>
                <p:cNvSpPr txBox="1">
                  <a:spLocks noRot="1" noChangeAspect="1" noMove="1" noResize="1" noEditPoints="1" noAdjustHandles="1" noChangeArrowheads="1" noChangeShapeType="1" noTextEdit="1"/>
                </p:cNvSpPr>
                <p:nvPr/>
              </p:nvSpPr>
              <p:spPr bwMode="auto">
                <a:xfrm>
                  <a:off x="2998" y="525"/>
                  <a:ext cx="2348" cy="296"/>
                </a:xfrm>
                <a:prstGeom prst="rect">
                  <a:avLst/>
                </a:prstGeom>
                <a:blipFill rotWithShape="1">
                  <a:blip r:embed="rId4"/>
                  <a:stretch>
                    <a:fillRect l="-2500" t="-14433" b="-3092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39" name="WordArt 21"/>
            <p:cNvSpPr>
              <a:spLocks noChangeArrowheads="1" noChangeShapeType="1"/>
            </p:cNvSpPr>
            <p:nvPr/>
          </p:nvSpPr>
          <p:spPr bwMode="auto">
            <a:xfrm>
              <a:off x="4543" y="550"/>
              <a:ext cx="329" cy="240"/>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+0.051</a:t>
              </a:r>
            </a:p>
            <a:p>
              <a:pPr algn="ctr"/>
              <a:r>
                <a:rPr lang="en-US" altLang="zh-CN" sz="3900" kern="10">
                  <a:ln w="9525">
                    <a:solidFill>
                      <a:srgbClr val="000000"/>
                    </a:solidFill>
                    <a:round/>
                    <a:headEnd/>
                    <a:tailEnd/>
                  </a:ln>
                  <a:solidFill>
                    <a:srgbClr val="000000"/>
                  </a:solidFill>
                  <a:latin typeface="宋体"/>
                  <a:ea typeface="宋体"/>
                </a:rPr>
                <a:t>+0.032</a:t>
              </a:r>
              <a:endParaRPr lang="zh-CN" altLang="en-US" sz="3900" kern="10">
                <a:ln w="9525">
                  <a:solidFill>
                    <a:srgbClr val="000000"/>
                  </a:solidFill>
                  <a:round/>
                  <a:headEnd/>
                  <a:tailEnd/>
                </a:ln>
                <a:solidFill>
                  <a:srgbClr val="000000"/>
                </a:solidFill>
                <a:latin typeface="宋体"/>
                <a:ea typeface="宋体"/>
              </a:endParaRPr>
            </a:p>
          </p:txBody>
        </p:sp>
      </p:grpSp>
      <p:grpSp>
        <p:nvGrpSpPr>
          <p:cNvPr id="42030" name="Group 46"/>
          <p:cNvGrpSpPr>
            <a:grpSpLocks/>
          </p:cNvGrpSpPr>
          <p:nvPr/>
        </p:nvGrpSpPr>
        <p:grpSpPr bwMode="auto">
          <a:xfrm>
            <a:off x="854842" y="5162681"/>
            <a:ext cx="5283847" cy="779071"/>
            <a:chOff x="422" y="1926"/>
            <a:chExt cx="2348" cy="360"/>
          </a:xfrm>
        </p:grpSpPr>
        <mc:AlternateContent xmlns:mc="http://schemas.openxmlformats.org/markup-compatibility/2006" xmlns:a14="http://schemas.microsoft.com/office/drawing/2010/main">
          <mc:Choice Requires="a14">
            <p:sp>
              <p:nvSpPr>
                <p:cNvPr id="94236" name="Text Box 22"/>
                <p:cNvSpPr txBox="1">
                  <a:spLocks noChangeArrowheads="1"/>
                </p:cNvSpPr>
                <p:nvPr/>
              </p:nvSpPr>
              <p:spPr bwMode="auto">
                <a:xfrm>
                  <a:off x="422" y="1989"/>
                  <a:ext cx="2348" cy="29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⑤</a:t>
                  </a:r>
                  <a:r>
                    <a:rPr lang="en-US" altLang="zh-CN" sz="3400" i="1" dirty="0"/>
                    <a:t> </a:t>
                  </a:r>
                  <a14:m>
                    <m:oMath xmlns:m="http://schemas.openxmlformats.org/officeDocument/2006/math">
                      <m:r>
                        <a:rPr lang="en-US" altLang="zh-CN" sz="3400" i="1" dirty="0">
                          <a:latin typeface="Cambria Math"/>
                          <a:ea typeface="Cambria Math"/>
                        </a:rPr>
                        <m:t>∅ </m:t>
                      </m:r>
                    </m:oMath>
                  </a14:m>
                  <a:r>
                    <a:rPr lang="en-US" altLang="zh-CN" sz="3400" dirty="0"/>
                    <a:t>35P8</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35</a:t>
                  </a:r>
                </a:p>
              </p:txBody>
            </p:sp>
          </mc:Choice>
          <mc:Fallback xmlns="">
            <p:sp>
              <p:nvSpPr>
                <p:cNvPr id="94236" name="Text Box 22"/>
                <p:cNvSpPr txBox="1">
                  <a:spLocks noRot="1" noChangeAspect="1" noMove="1" noResize="1" noEditPoints="1" noAdjustHandles="1" noChangeArrowheads="1" noChangeShapeType="1" noTextEdit="1"/>
                </p:cNvSpPr>
                <p:nvPr/>
              </p:nvSpPr>
              <p:spPr bwMode="auto">
                <a:xfrm>
                  <a:off x="422" y="1989"/>
                  <a:ext cx="2348" cy="297"/>
                </a:xfrm>
                <a:prstGeom prst="rect">
                  <a:avLst/>
                </a:prstGeom>
                <a:blipFill rotWithShape="1">
                  <a:blip r:embed="rId5"/>
                  <a:stretch>
                    <a:fillRect l="-2500"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37" name="WordArt 23"/>
            <p:cNvSpPr>
              <a:spLocks noChangeArrowheads="1" noChangeShapeType="1"/>
            </p:cNvSpPr>
            <p:nvPr/>
          </p:nvSpPr>
          <p:spPr bwMode="auto">
            <a:xfrm>
              <a:off x="1943" y="1926"/>
              <a:ext cx="329" cy="296"/>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-0.026</a:t>
              </a:r>
            </a:p>
            <a:p>
              <a:pPr algn="ctr"/>
              <a:r>
                <a:rPr lang="en-US" altLang="zh-CN" sz="3900" kern="10">
                  <a:ln w="9525">
                    <a:solidFill>
                      <a:srgbClr val="000000"/>
                    </a:solidFill>
                    <a:round/>
                    <a:headEnd/>
                    <a:tailEnd/>
                  </a:ln>
                  <a:solidFill>
                    <a:srgbClr val="000000"/>
                  </a:solidFill>
                  <a:latin typeface="宋体"/>
                  <a:ea typeface="宋体"/>
                </a:rPr>
                <a:t>-0.065</a:t>
              </a:r>
              <a:endParaRPr lang="zh-CN" altLang="en-US" sz="3900" kern="10">
                <a:ln w="9525">
                  <a:solidFill>
                    <a:srgbClr val="000000"/>
                  </a:solidFill>
                  <a:round/>
                  <a:headEnd/>
                  <a:tailEnd/>
                </a:ln>
                <a:solidFill>
                  <a:srgbClr val="000000"/>
                </a:solidFill>
                <a:latin typeface="宋体"/>
                <a:ea typeface="宋体"/>
              </a:endParaRPr>
            </a:p>
          </p:txBody>
        </p:sp>
      </p:grpSp>
      <p:sp>
        <p:nvSpPr>
          <p:cNvPr id="42011" name="Text Box 27"/>
          <p:cNvSpPr txBox="1">
            <a:spLocks noChangeArrowheads="1"/>
          </p:cNvSpPr>
          <p:nvPr/>
        </p:nvSpPr>
        <p:spPr bwMode="auto">
          <a:xfrm>
            <a:off x="103200" y="3524244"/>
            <a:ext cx="3312725" cy="652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400"/>
              <a:t>（</a:t>
            </a:r>
            <a:r>
              <a:rPr lang="en-US" altLang="zh-CN" sz="3400"/>
              <a:t>2</a:t>
            </a:r>
            <a:r>
              <a:rPr lang="zh-CN" altLang="en-US" sz="3400"/>
              <a:t>）孔</a:t>
            </a:r>
          </a:p>
        </p:txBody>
      </p:sp>
      <p:grpSp>
        <p:nvGrpSpPr>
          <p:cNvPr id="42016" name="Group 32"/>
          <p:cNvGrpSpPr>
            <a:grpSpLocks/>
          </p:cNvGrpSpPr>
          <p:nvPr/>
        </p:nvGrpSpPr>
        <p:grpSpPr bwMode="auto">
          <a:xfrm>
            <a:off x="2024444" y="3510557"/>
            <a:ext cx="4852126" cy="691393"/>
            <a:chOff x="1110" y="1198"/>
            <a:chExt cx="2156" cy="319"/>
          </a:xfrm>
        </p:grpSpPr>
        <mc:AlternateContent xmlns:mc="http://schemas.openxmlformats.org/markup-compatibility/2006" xmlns:a14="http://schemas.microsoft.com/office/drawing/2010/main">
          <mc:Choice Requires="a14">
            <p:sp>
              <p:nvSpPr>
                <p:cNvPr id="94234" name="Text Box 29"/>
                <p:cNvSpPr txBox="1">
                  <a:spLocks noChangeArrowheads="1"/>
                </p:cNvSpPr>
                <p:nvPr/>
              </p:nvSpPr>
              <p:spPr bwMode="auto">
                <a:xfrm>
                  <a:off x="1110" y="1221"/>
                  <a:ext cx="2156" cy="2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①</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40C8</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40</a:t>
                  </a:r>
                </a:p>
              </p:txBody>
            </p:sp>
          </mc:Choice>
          <mc:Fallback xmlns="">
            <p:sp>
              <p:nvSpPr>
                <p:cNvPr id="94234" name="Text Box 29"/>
                <p:cNvSpPr txBox="1">
                  <a:spLocks noRot="1" noChangeAspect="1" noMove="1" noResize="1" noEditPoints="1" noAdjustHandles="1" noChangeArrowheads="1" noChangeShapeType="1" noTextEdit="1"/>
                </p:cNvSpPr>
                <p:nvPr/>
              </p:nvSpPr>
              <p:spPr bwMode="auto">
                <a:xfrm>
                  <a:off x="1110" y="1221"/>
                  <a:ext cx="2156" cy="296"/>
                </a:xfrm>
                <a:prstGeom prst="rect">
                  <a:avLst/>
                </a:prstGeom>
                <a:blipFill rotWithShape="1">
                  <a:blip r:embed="rId6"/>
                  <a:stretch>
                    <a:fillRect l="-2721"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35" name="WordArt 31"/>
            <p:cNvSpPr>
              <a:spLocks noChangeArrowheads="1" noChangeShapeType="1"/>
            </p:cNvSpPr>
            <p:nvPr/>
          </p:nvSpPr>
          <p:spPr bwMode="auto">
            <a:xfrm>
              <a:off x="2671" y="1198"/>
              <a:ext cx="377" cy="240"/>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+0.159</a:t>
              </a:r>
            </a:p>
            <a:p>
              <a:pPr algn="ctr"/>
              <a:r>
                <a:rPr lang="en-US" altLang="zh-CN" sz="3900" kern="10">
                  <a:ln w="9525">
                    <a:solidFill>
                      <a:srgbClr val="000000"/>
                    </a:solidFill>
                    <a:round/>
                    <a:headEnd/>
                    <a:tailEnd/>
                  </a:ln>
                  <a:solidFill>
                    <a:srgbClr val="000000"/>
                  </a:solidFill>
                  <a:latin typeface="宋体"/>
                  <a:ea typeface="宋体"/>
                </a:rPr>
                <a:t>+0.120</a:t>
              </a:r>
              <a:endParaRPr lang="zh-CN" altLang="en-US" sz="3900" kern="10">
                <a:ln w="9525">
                  <a:solidFill>
                    <a:srgbClr val="000000"/>
                  </a:solidFill>
                  <a:round/>
                  <a:headEnd/>
                  <a:tailEnd/>
                </a:ln>
                <a:solidFill>
                  <a:srgbClr val="000000"/>
                </a:solidFill>
                <a:latin typeface="宋体"/>
                <a:ea typeface="宋体"/>
              </a:endParaRPr>
            </a:p>
          </p:txBody>
        </p:sp>
      </p:grpSp>
      <p:grpSp>
        <p:nvGrpSpPr>
          <p:cNvPr id="42017" name="Group 33"/>
          <p:cNvGrpSpPr>
            <a:grpSpLocks/>
          </p:cNvGrpSpPr>
          <p:nvPr/>
        </p:nvGrpSpPr>
        <p:grpSpPr bwMode="auto">
          <a:xfrm>
            <a:off x="7048570" y="845135"/>
            <a:ext cx="5282128" cy="727764"/>
            <a:chOff x="470" y="406"/>
            <a:chExt cx="2348" cy="336"/>
          </a:xfrm>
        </p:grpSpPr>
        <mc:AlternateContent xmlns:mc="http://schemas.openxmlformats.org/markup-compatibility/2006" xmlns:a14="http://schemas.microsoft.com/office/drawing/2010/main">
          <mc:Choice Requires="a14">
            <p:sp>
              <p:nvSpPr>
                <p:cNvPr id="94232" name="Text Box 34"/>
                <p:cNvSpPr txBox="1">
                  <a:spLocks noChangeArrowheads="1"/>
                </p:cNvSpPr>
                <p:nvPr/>
              </p:nvSpPr>
              <p:spPr bwMode="auto">
                <a:xfrm>
                  <a:off x="470" y="445"/>
                  <a:ext cx="2348" cy="29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② </a:t>
                  </a:r>
                  <a14:m>
                    <m:oMath xmlns:m="http://schemas.openxmlformats.org/officeDocument/2006/math">
                      <m:r>
                        <a:rPr lang="en-US" altLang="zh-CN" sz="3400" i="1" dirty="0">
                          <a:latin typeface="Cambria Math"/>
                          <a:ea typeface="Cambria Math"/>
                        </a:rPr>
                        <m:t>∅ </m:t>
                      </m:r>
                    </m:oMath>
                  </a14:m>
                  <a:r>
                    <a:rPr lang="en-US" altLang="zh-CN" sz="3400" dirty="0"/>
                    <a:t>70h11</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70</a:t>
                  </a:r>
                </a:p>
              </p:txBody>
            </p:sp>
          </mc:Choice>
          <mc:Fallback xmlns="">
            <p:sp>
              <p:nvSpPr>
                <p:cNvPr id="94232" name="Text Box 34"/>
                <p:cNvSpPr txBox="1">
                  <a:spLocks noRot="1" noChangeAspect="1" noMove="1" noResize="1" noEditPoints="1" noAdjustHandles="1" noChangeArrowheads="1" noChangeShapeType="1" noTextEdit="1"/>
                </p:cNvSpPr>
                <p:nvPr/>
              </p:nvSpPr>
              <p:spPr bwMode="auto">
                <a:xfrm>
                  <a:off x="470" y="445"/>
                  <a:ext cx="2348" cy="297"/>
                </a:xfrm>
                <a:prstGeom prst="rect">
                  <a:avLst/>
                </a:prstGeom>
                <a:blipFill rotWithShape="1">
                  <a:blip r:embed="rId7"/>
                  <a:stretch>
                    <a:fillRect l="-2628"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2019" name="WordArt 35"/>
            <p:cNvSpPr>
              <a:spLocks noChangeArrowheads="1" noChangeShapeType="1"/>
            </p:cNvSpPr>
            <p:nvPr/>
          </p:nvSpPr>
          <p:spPr bwMode="auto">
            <a:xfrm>
              <a:off x="1895" y="406"/>
              <a:ext cx="537" cy="28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zh-CN" altLang="en-US" sz="3900" kern="10">
                  <a:ln w="9525">
                    <a:solidFill>
                      <a:srgbClr val="000000"/>
                    </a:solidFill>
                    <a:round/>
                    <a:headEnd/>
                    <a:tailEnd/>
                  </a:ln>
                  <a:solidFill>
                    <a:srgbClr val="000000"/>
                  </a:solidFill>
                  <a:latin typeface="宋体"/>
                  <a:ea typeface="宋体"/>
                </a:rPr>
                <a:t> </a:t>
              </a:r>
              <a:r>
                <a:rPr lang="en-US" altLang="zh-CN" sz="3900" kern="10">
                  <a:ln w="9525">
                    <a:solidFill>
                      <a:srgbClr val="000000"/>
                    </a:solidFill>
                    <a:round/>
                    <a:headEnd/>
                    <a:tailEnd/>
                  </a:ln>
                  <a:solidFill>
                    <a:srgbClr val="000000"/>
                  </a:solidFill>
                  <a:latin typeface="宋体"/>
                  <a:ea typeface="宋体"/>
                </a:rPr>
                <a:t>0</a:t>
              </a:r>
            </a:p>
            <a:p>
              <a:pPr algn="ctr">
                <a:defRPr/>
              </a:pPr>
              <a:r>
                <a:rPr lang="en-US" altLang="zh-CN" sz="3900" kern="10">
                  <a:ln w="9525">
                    <a:solidFill>
                      <a:srgbClr val="000000"/>
                    </a:solidFill>
                    <a:round/>
                    <a:headEnd/>
                    <a:tailEnd/>
                  </a:ln>
                  <a:solidFill>
                    <a:srgbClr val="000000"/>
                  </a:solidFill>
                  <a:latin typeface="宋体"/>
                  <a:ea typeface="宋体"/>
                </a:rPr>
                <a:t>   -0.19</a:t>
              </a:r>
              <a:endParaRPr lang="zh-CN" altLang="en-US" sz="3900" kern="10">
                <a:ln w="9525">
                  <a:solidFill>
                    <a:srgbClr val="000000"/>
                  </a:solidFill>
                  <a:round/>
                  <a:headEnd/>
                  <a:tailEnd/>
                </a:ln>
                <a:solidFill>
                  <a:srgbClr val="000000"/>
                </a:solidFill>
                <a:latin typeface="宋体"/>
                <a:ea typeface="宋体"/>
              </a:endParaRPr>
            </a:p>
          </p:txBody>
        </p:sp>
      </p:grpSp>
      <p:grpSp>
        <p:nvGrpSpPr>
          <p:cNvPr id="42021" name="Group 37"/>
          <p:cNvGrpSpPr>
            <a:grpSpLocks/>
          </p:cNvGrpSpPr>
          <p:nvPr/>
        </p:nvGrpSpPr>
        <p:grpSpPr bwMode="auto">
          <a:xfrm>
            <a:off x="7246371" y="3353165"/>
            <a:ext cx="5283847" cy="783807"/>
            <a:chOff x="3158" y="1110"/>
            <a:chExt cx="2348" cy="361"/>
          </a:xfrm>
        </p:grpSpPr>
        <mc:AlternateContent xmlns:mc="http://schemas.openxmlformats.org/markup-compatibility/2006" xmlns:a14="http://schemas.microsoft.com/office/drawing/2010/main">
          <mc:Choice Requires="a14">
            <p:sp>
              <p:nvSpPr>
                <p:cNvPr id="94230" name="Text Box 10"/>
                <p:cNvSpPr txBox="1">
                  <a:spLocks noChangeArrowheads="1"/>
                </p:cNvSpPr>
                <p:nvPr/>
              </p:nvSpPr>
              <p:spPr bwMode="auto">
                <a:xfrm>
                  <a:off x="3158" y="1175"/>
                  <a:ext cx="2348" cy="2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② </a:t>
                  </a:r>
                  <a14:m>
                    <m:oMath xmlns:m="http://schemas.openxmlformats.org/officeDocument/2006/math">
                      <m:r>
                        <a:rPr lang="en-US" altLang="zh-CN" sz="3400" i="1" dirty="0">
                          <a:latin typeface="Cambria Math"/>
                          <a:ea typeface="Cambria Math"/>
                        </a:rPr>
                        <m:t>∅ </m:t>
                      </m:r>
                    </m:oMath>
                  </a14:m>
                  <a:r>
                    <a:rPr lang="en-US" altLang="zh-CN" sz="3400" dirty="0"/>
                    <a:t>300M6</a:t>
                  </a:r>
                  <a:r>
                    <a:rPr lang="zh-CN" altLang="en-US" sz="3400" dirty="0"/>
                    <a:t>＝ </a:t>
                  </a:r>
                  <a:r>
                    <a:rPr lang="en-US" altLang="zh-CN" sz="3400" dirty="0"/>
                    <a:t>Φ300</a:t>
                  </a:r>
                </a:p>
              </p:txBody>
            </p:sp>
          </mc:Choice>
          <mc:Fallback xmlns="">
            <p:sp>
              <p:nvSpPr>
                <p:cNvPr id="94230" name="Text Box 10"/>
                <p:cNvSpPr txBox="1">
                  <a:spLocks noRot="1" noChangeAspect="1" noMove="1" noResize="1" noEditPoints="1" noAdjustHandles="1" noChangeArrowheads="1" noChangeShapeType="1" noTextEdit="1"/>
                </p:cNvSpPr>
                <p:nvPr/>
              </p:nvSpPr>
              <p:spPr bwMode="auto">
                <a:xfrm>
                  <a:off x="3158" y="1175"/>
                  <a:ext cx="2348" cy="296"/>
                </a:xfrm>
                <a:prstGeom prst="rect">
                  <a:avLst/>
                </a:prstGeom>
                <a:blipFill rotWithShape="1">
                  <a:blip r:embed="rId8"/>
                  <a:stretch>
                    <a:fillRect l="-2625"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31" name="WordArt 36"/>
            <p:cNvSpPr>
              <a:spLocks noChangeArrowheads="1" noChangeShapeType="1"/>
            </p:cNvSpPr>
            <p:nvPr/>
          </p:nvSpPr>
          <p:spPr bwMode="auto">
            <a:xfrm>
              <a:off x="4983" y="1110"/>
              <a:ext cx="377" cy="296"/>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-0.009</a:t>
              </a:r>
            </a:p>
            <a:p>
              <a:pPr algn="ctr"/>
              <a:r>
                <a:rPr lang="en-US" altLang="zh-CN" sz="3900" kern="10">
                  <a:ln w="9525">
                    <a:solidFill>
                      <a:srgbClr val="000000"/>
                    </a:solidFill>
                    <a:round/>
                    <a:headEnd/>
                    <a:tailEnd/>
                  </a:ln>
                  <a:solidFill>
                    <a:srgbClr val="000000"/>
                  </a:solidFill>
                  <a:latin typeface="宋体"/>
                  <a:ea typeface="宋体"/>
                </a:rPr>
                <a:t>-0.041</a:t>
              </a:r>
              <a:endParaRPr lang="zh-CN" altLang="en-US" sz="3900" kern="10">
                <a:ln w="9525">
                  <a:solidFill>
                    <a:srgbClr val="000000"/>
                  </a:solidFill>
                  <a:round/>
                  <a:headEnd/>
                  <a:tailEnd/>
                </a:ln>
                <a:solidFill>
                  <a:srgbClr val="000000"/>
                </a:solidFill>
                <a:latin typeface="宋体"/>
                <a:ea typeface="宋体"/>
              </a:endParaRPr>
            </a:p>
          </p:txBody>
        </p:sp>
      </p:grpSp>
      <p:grpSp>
        <p:nvGrpSpPr>
          <p:cNvPr id="42037" name="Group 53"/>
          <p:cNvGrpSpPr>
            <a:grpSpLocks/>
          </p:cNvGrpSpPr>
          <p:nvPr/>
        </p:nvGrpSpPr>
        <p:grpSpPr bwMode="auto">
          <a:xfrm>
            <a:off x="872042" y="4383623"/>
            <a:ext cx="5283847" cy="641788"/>
            <a:chOff x="342" y="1773"/>
            <a:chExt cx="2348" cy="296"/>
          </a:xfrm>
        </p:grpSpPr>
        <p:sp>
          <p:nvSpPr>
            <p:cNvPr id="94228" name="WordArt 39"/>
            <p:cNvSpPr>
              <a:spLocks noChangeArrowheads="1" noChangeShapeType="1"/>
            </p:cNvSpPr>
            <p:nvPr/>
          </p:nvSpPr>
          <p:spPr bwMode="auto">
            <a:xfrm>
              <a:off x="1935" y="1830"/>
              <a:ext cx="609" cy="144"/>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±0.0065</a:t>
              </a:r>
              <a:endParaRPr lang="zh-CN" altLang="en-US" sz="3900" kern="10">
                <a:ln w="9525">
                  <a:solidFill>
                    <a:srgbClr val="000000"/>
                  </a:solidFill>
                  <a:round/>
                  <a:headEnd/>
                  <a:tailEnd/>
                </a:ln>
                <a:solidFill>
                  <a:srgbClr val="000000"/>
                </a:solidFill>
                <a:latin typeface="宋体"/>
                <a:ea typeface="宋体"/>
              </a:endParaRPr>
            </a:p>
          </p:txBody>
        </p:sp>
        <mc:AlternateContent xmlns:mc="http://schemas.openxmlformats.org/markup-compatibility/2006" xmlns:a14="http://schemas.microsoft.com/office/drawing/2010/main">
          <mc:Choice Requires="a14">
            <p:sp>
              <p:nvSpPr>
                <p:cNvPr id="94229" name="Text Box 40"/>
                <p:cNvSpPr txBox="1">
                  <a:spLocks noChangeArrowheads="1"/>
                </p:cNvSpPr>
                <p:nvPr/>
              </p:nvSpPr>
              <p:spPr bwMode="auto">
                <a:xfrm>
                  <a:off x="342" y="1773"/>
                  <a:ext cx="2348" cy="2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③</a:t>
                  </a:r>
                  <a:r>
                    <a:rPr lang="en-US" altLang="zh-CN" sz="3400" i="1" dirty="0"/>
                    <a:t> </a:t>
                  </a:r>
                  <a14:m>
                    <m:oMath xmlns:m="http://schemas.openxmlformats.org/officeDocument/2006/math">
                      <m:r>
                        <a:rPr lang="en-US" altLang="zh-CN" sz="3400" i="1" dirty="0">
                          <a:latin typeface="Cambria Math"/>
                          <a:ea typeface="Cambria Math"/>
                        </a:rPr>
                        <m:t>∅ </m:t>
                      </m:r>
                    </m:oMath>
                  </a14:m>
                  <a:r>
                    <a:rPr lang="en-US" altLang="zh-CN" sz="3400" dirty="0"/>
                    <a:t>30JS6</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30</a:t>
                  </a:r>
                </a:p>
              </p:txBody>
            </p:sp>
          </mc:Choice>
          <mc:Fallback xmlns="">
            <p:sp>
              <p:nvSpPr>
                <p:cNvPr id="94229" name="Text Box 40"/>
                <p:cNvSpPr txBox="1">
                  <a:spLocks noRot="1" noChangeAspect="1" noMove="1" noResize="1" noEditPoints="1" noAdjustHandles="1" noChangeArrowheads="1" noChangeShapeType="1" noTextEdit="1"/>
                </p:cNvSpPr>
                <p:nvPr/>
              </p:nvSpPr>
              <p:spPr bwMode="auto">
                <a:xfrm>
                  <a:off x="342" y="1773"/>
                  <a:ext cx="2348" cy="296"/>
                </a:xfrm>
                <a:prstGeom prst="rect">
                  <a:avLst/>
                </a:prstGeom>
                <a:blipFill rotWithShape="1">
                  <a:blip r:embed="rId9"/>
                  <a:stretch>
                    <a:fillRect l="-2500"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grpSp>
        <p:nvGrpSpPr>
          <p:cNvPr id="42029" name="Group 45"/>
          <p:cNvGrpSpPr>
            <a:grpSpLocks/>
          </p:cNvGrpSpPr>
          <p:nvPr/>
        </p:nvGrpSpPr>
        <p:grpSpPr bwMode="auto">
          <a:xfrm>
            <a:off x="6651250" y="4368224"/>
            <a:ext cx="5283847" cy="687741"/>
            <a:chOff x="2870" y="1574"/>
            <a:chExt cx="2348" cy="317"/>
          </a:xfrm>
        </p:grpSpPr>
        <mc:AlternateContent xmlns:mc="http://schemas.openxmlformats.org/markup-compatibility/2006" xmlns:a14="http://schemas.microsoft.com/office/drawing/2010/main">
          <mc:Choice Requires="a14">
            <p:sp>
              <p:nvSpPr>
                <p:cNvPr id="94226" name="Text Box 43"/>
                <p:cNvSpPr txBox="1">
                  <a:spLocks noChangeArrowheads="1"/>
                </p:cNvSpPr>
                <p:nvPr/>
              </p:nvSpPr>
              <p:spPr bwMode="auto">
                <a:xfrm>
                  <a:off x="2870" y="1597"/>
                  <a:ext cx="2348" cy="29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④</a:t>
                  </a:r>
                  <a:r>
                    <a:rPr lang="en-US" altLang="zh-CN" sz="3400" i="1" dirty="0"/>
                    <a:t> </a:t>
                  </a:r>
                  <a14:m>
                    <m:oMath xmlns:m="http://schemas.openxmlformats.org/officeDocument/2006/math">
                      <m:r>
                        <a:rPr lang="en-US" altLang="zh-CN" sz="3400" i="1" dirty="0">
                          <a:latin typeface="Cambria Math"/>
                          <a:ea typeface="Cambria Math"/>
                        </a:rPr>
                        <m:t>∅ </m:t>
                      </m:r>
                    </m:oMath>
                  </a14:m>
                  <a:r>
                    <a:rPr lang="en-US" altLang="zh-CN" sz="3400" dirty="0"/>
                    <a:t>6J6</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6</a:t>
                  </a:r>
                </a:p>
              </p:txBody>
            </p:sp>
          </mc:Choice>
          <mc:Fallback xmlns="">
            <p:sp>
              <p:nvSpPr>
                <p:cNvPr id="94226" name="Text Box 43"/>
                <p:cNvSpPr txBox="1">
                  <a:spLocks noRot="1" noChangeAspect="1" noMove="1" noResize="1" noEditPoints="1" noAdjustHandles="1" noChangeArrowheads="1" noChangeShapeType="1" noTextEdit="1"/>
                </p:cNvSpPr>
                <p:nvPr/>
              </p:nvSpPr>
              <p:spPr bwMode="auto">
                <a:xfrm>
                  <a:off x="2870" y="1597"/>
                  <a:ext cx="2348" cy="294"/>
                </a:xfrm>
                <a:prstGeom prst="rect">
                  <a:avLst/>
                </a:prstGeom>
                <a:blipFill rotWithShape="1">
                  <a:blip r:embed="rId10"/>
                  <a:stretch>
                    <a:fillRect l="-2500" t="-14433" b="-3092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27" name="WordArt 44"/>
            <p:cNvSpPr>
              <a:spLocks noChangeArrowheads="1" noChangeShapeType="1"/>
            </p:cNvSpPr>
            <p:nvPr/>
          </p:nvSpPr>
          <p:spPr bwMode="auto">
            <a:xfrm>
              <a:off x="4271" y="1574"/>
              <a:ext cx="329" cy="240"/>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+0.005</a:t>
              </a:r>
            </a:p>
            <a:p>
              <a:pPr algn="ctr"/>
              <a:r>
                <a:rPr lang="en-US" altLang="zh-CN" sz="3900" kern="10">
                  <a:ln w="9525">
                    <a:solidFill>
                      <a:srgbClr val="000000"/>
                    </a:solidFill>
                    <a:round/>
                    <a:headEnd/>
                    <a:tailEnd/>
                  </a:ln>
                  <a:solidFill>
                    <a:srgbClr val="000000"/>
                  </a:solidFill>
                  <a:latin typeface="宋体"/>
                  <a:ea typeface="宋体"/>
                </a:rPr>
                <a:t>-0.003</a:t>
              </a:r>
              <a:endParaRPr lang="zh-CN" altLang="en-US" sz="3900" kern="10">
                <a:ln w="9525">
                  <a:solidFill>
                    <a:srgbClr val="000000"/>
                  </a:solidFill>
                  <a:round/>
                  <a:headEnd/>
                  <a:tailEnd/>
                </a:ln>
                <a:solidFill>
                  <a:srgbClr val="000000"/>
                </a:solidFill>
                <a:latin typeface="宋体"/>
                <a:ea typeface="宋体"/>
              </a:endParaRPr>
            </a:p>
          </p:txBody>
        </p:sp>
      </p:grpSp>
      <p:grpSp>
        <p:nvGrpSpPr>
          <p:cNvPr id="42034" name="Group 50"/>
          <p:cNvGrpSpPr>
            <a:grpSpLocks/>
          </p:cNvGrpSpPr>
          <p:nvPr/>
        </p:nvGrpSpPr>
        <p:grpSpPr bwMode="auto">
          <a:xfrm>
            <a:off x="1431042" y="2608969"/>
            <a:ext cx="5283847" cy="727764"/>
            <a:chOff x="430" y="790"/>
            <a:chExt cx="2348" cy="336"/>
          </a:xfrm>
        </p:grpSpPr>
        <mc:AlternateContent xmlns:mc="http://schemas.openxmlformats.org/markup-compatibility/2006" xmlns:a14="http://schemas.microsoft.com/office/drawing/2010/main">
          <mc:Choice Requires="a14">
            <p:sp>
              <p:nvSpPr>
                <p:cNvPr id="94224" name="Text Box 48"/>
                <p:cNvSpPr txBox="1">
                  <a:spLocks noChangeArrowheads="1"/>
                </p:cNvSpPr>
                <p:nvPr/>
              </p:nvSpPr>
              <p:spPr bwMode="auto">
                <a:xfrm>
                  <a:off x="430" y="829"/>
                  <a:ext cx="2348" cy="29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17994" tIns="58997" rIns="117994" bIns="58997">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⑤</a:t>
                  </a:r>
                  <a:r>
                    <a:rPr lang="en-US" altLang="zh-CN" sz="3400" i="1" dirty="0"/>
                    <a:t> </a:t>
                  </a:r>
                  <a14:m>
                    <m:oMath xmlns:m="http://schemas.openxmlformats.org/officeDocument/2006/math">
                      <m:r>
                        <a:rPr lang="en-US" altLang="zh-CN" sz="3400" i="1" dirty="0">
                          <a:latin typeface="Cambria Math"/>
                          <a:ea typeface="Cambria Math"/>
                        </a:rPr>
                        <m:t>∅ </m:t>
                      </m:r>
                    </m:oMath>
                  </a14:m>
                  <a:r>
                    <a:rPr lang="en-US" altLang="zh-CN" sz="3400" dirty="0"/>
                    <a:t>120v7</a:t>
                  </a:r>
                  <a:r>
                    <a:rPr lang="zh-CN" altLang="en-US" sz="3400" dirty="0"/>
                    <a:t>＝ </a:t>
                  </a:r>
                  <a14:m>
                    <m:oMath xmlns:m="http://schemas.openxmlformats.org/officeDocument/2006/math">
                      <m:r>
                        <a:rPr lang="en-US" altLang="zh-CN" sz="3400" i="1" dirty="0">
                          <a:latin typeface="Cambria Math"/>
                          <a:ea typeface="Cambria Math"/>
                        </a:rPr>
                        <m:t>∅ </m:t>
                      </m:r>
                    </m:oMath>
                  </a14:m>
                  <a:r>
                    <a:rPr lang="en-US" altLang="zh-CN" sz="3400" dirty="0"/>
                    <a:t>120</a:t>
                  </a:r>
                </a:p>
              </p:txBody>
            </p:sp>
          </mc:Choice>
          <mc:Fallback xmlns="">
            <p:sp>
              <p:nvSpPr>
                <p:cNvPr id="94224" name="Text Box 48"/>
                <p:cNvSpPr txBox="1">
                  <a:spLocks noRot="1" noChangeAspect="1" noMove="1" noResize="1" noEditPoints="1" noAdjustHandles="1" noChangeArrowheads="1" noChangeShapeType="1" noTextEdit="1"/>
                </p:cNvSpPr>
                <p:nvPr/>
              </p:nvSpPr>
              <p:spPr bwMode="auto">
                <a:xfrm>
                  <a:off x="430" y="829"/>
                  <a:ext cx="2348" cy="297"/>
                </a:xfrm>
                <a:prstGeom prst="rect">
                  <a:avLst/>
                </a:prstGeom>
                <a:blipFill rotWithShape="1">
                  <a:blip r:embed="rId11"/>
                  <a:stretch>
                    <a:fillRect l="-2500" t="-14286" b="-295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4225" name="WordArt 49"/>
            <p:cNvSpPr>
              <a:spLocks noChangeArrowheads="1" noChangeShapeType="1"/>
            </p:cNvSpPr>
            <p:nvPr/>
          </p:nvSpPr>
          <p:spPr bwMode="auto">
            <a:xfrm>
              <a:off x="2151" y="790"/>
              <a:ext cx="433" cy="256"/>
            </a:xfrm>
            <a:prstGeom prst="rect">
              <a:avLst/>
            </a:prstGeom>
          </p:spPr>
          <p:txBody>
            <a:bodyPr wrap="none" fromWordArt="1">
              <a:prstTxWarp prst="textPlain">
                <a:avLst>
                  <a:gd name="adj" fmla="val 50000"/>
                </a:avLst>
              </a:prstTxWarp>
            </a:bodyPr>
            <a:lstStyle/>
            <a:p>
              <a:pPr algn="ctr"/>
              <a:r>
                <a:rPr lang="en-US" altLang="zh-CN" sz="3900" kern="10">
                  <a:ln w="9525">
                    <a:solidFill>
                      <a:srgbClr val="000000"/>
                    </a:solidFill>
                    <a:round/>
                    <a:headEnd/>
                    <a:tailEnd/>
                  </a:ln>
                  <a:solidFill>
                    <a:srgbClr val="000000"/>
                  </a:solidFill>
                  <a:latin typeface="宋体"/>
                  <a:ea typeface="宋体"/>
                </a:rPr>
                <a:t>+0.207</a:t>
              </a:r>
            </a:p>
            <a:p>
              <a:pPr algn="ctr"/>
              <a:r>
                <a:rPr lang="en-US" altLang="zh-CN" sz="3900" kern="10">
                  <a:ln w="9525">
                    <a:solidFill>
                      <a:srgbClr val="000000"/>
                    </a:solidFill>
                    <a:round/>
                    <a:headEnd/>
                    <a:tailEnd/>
                  </a:ln>
                  <a:solidFill>
                    <a:srgbClr val="000000"/>
                  </a:solidFill>
                  <a:latin typeface="宋体"/>
                  <a:ea typeface="宋体"/>
                </a:rPr>
                <a:t>+0.172</a:t>
              </a:r>
              <a:endParaRPr lang="zh-CN" altLang="en-US" sz="3900" kern="10">
                <a:ln w="9525">
                  <a:solidFill>
                    <a:srgbClr val="000000"/>
                  </a:solidFill>
                  <a:round/>
                  <a:headEnd/>
                  <a:tailEnd/>
                </a:ln>
                <a:solidFill>
                  <a:srgbClr val="000000"/>
                </a:solidFill>
                <a:latin typeface="宋体"/>
                <a:ea typeface="宋体"/>
              </a:endParaRPr>
            </a:p>
          </p:txBody>
        </p:sp>
      </p:grpSp>
      <mc:AlternateContent xmlns:mc="http://schemas.openxmlformats.org/markup-compatibility/2006">
        <mc:Choice xmlns:a14="http://schemas.microsoft.com/office/drawing/2010/main" Requires="a14">
          <p:sp>
            <p:nvSpPr>
              <p:cNvPr id="42035" name="Text Box 51"/>
              <p:cNvSpPr txBox="1">
                <a:spLocks noChangeArrowheads="1"/>
              </p:cNvSpPr>
              <p:nvPr/>
            </p:nvSpPr>
            <p:spPr bwMode="auto">
              <a:xfrm>
                <a:off x="505681" y="6107041"/>
                <a:ext cx="12232657" cy="65201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400" dirty="0"/>
                  <a:t>9.</a:t>
                </a:r>
                <a:r>
                  <a:rPr lang="zh-CN" altLang="en-US" sz="3400" dirty="0"/>
                  <a:t>（</a:t>
                </a:r>
                <a:r>
                  <a:rPr lang="en-US" altLang="zh-CN" sz="3400" dirty="0"/>
                  <a:t>1</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40n6</a:t>
                </a:r>
                <a:r>
                  <a:rPr lang="zh-CN" altLang="en-US" sz="3400" dirty="0"/>
                  <a:t>，（</a:t>
                </a:r>
                <a:r>
                  <a:rPr lang="en-US" altLang="zh-CN" sz="3400" dirty="0"/>
                  <a:t>2</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18s7</a:t>
                </a:r>
                <a:r>
                  <a:rPr lang="zh-CN" altLang="en-US" sz="3400" dirty="0"/>
                  <a:t>，（</a:t>
                </a:r>
                <a:r>
                  <a:rPr lang="en-US" altLang="zh-CN" sz="3400" dirty="0"/>
                  <a:t>3</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65R7</a:t>
                </a:r>
                <a:r>
                  <a:rPr lang="zh-CN" altLang="en-US" sz="3400" dirty="0"/>
                  <a:t>，（</a:t>
                </a:r>
                <a:r>
                  <a:rPr lang="en-US" altLang="zh-CN" sz="3400" dirty="0"/>
                  <a:t>4</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240D9</a:t>
                </a:r>
              </a:p>
            </p:txBody>
          </p:sp>
        </mc:Choice>
        <mc:Fallback>
          <p:sp>
            <p:nvSpPr>
              <p:cNvPr id="42035" name="Text Box 51"/>
              <p:cNvSpPr txBox="1">
                <a:spLocks noRot="1" noChangeAspect="1" noMove="1" noResize="1" noEditPoints="1" noAdjustHandles="1" noChangeArrowheads="1" noChangeShapeType="1" noTextEdit="1"/>
              </p:cNvSpPr>
              <p:nvPr/>
            </p:nvSpPr>
            <p:spPr bwMode="auto">
              <a:xfrm>
                <a:off x="505681" y="6107041"/>
                <a:ext cx="12232657" cy="652018"/>
              </a:xfrm>
              <a:prstGeom prst="rect">
                <a:avLst/>
              </a:prstGeom>
              <a:blipFill rotWithShape="1">
                <a:blip r:embed="rId12"/>
                <a:stretch>
                  <a:fillRect l="-1096" t="-14019" b="-2897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2036" name="Text Box 52"/>
              <p:cNvSpPr txBox="1">
                <a:spLocks noChangeArrowheads="1"/>
              </p:cNvSpPr>
              <p:nvPr/>
            </p:nvSpPr>
            <p:spPr bwMode="auto">
              <a:xfrm>
                <a:off x="505681" y="7058246"/>
                <a:ext cx="12052057" cy="14368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27552" tIns="63776" rIns="127552" bIns="63776">
                <a:spAutoFit/>
              </a:bodyPr>
              <a:lstStyle>
                <a:lvl1pPr defTabSz="1179513" eaLnBrk="0" hangingPunct="0">
                  <a:defRPr kumimoji="1" sz="2400">
                    <a:solidFill>
                      <a:schemeClr val="tx1"/>
                    </a:solidFill>
                    <a:latin typeface="Times New Roman" pitchFamily="18" charset="0"/>
                    <a:ea typeface="宋体" pitchFamily="2" charset="-122"/>
                  </a:defRPr>
                </a:lvl1pPr>
                <a:lvl2pPr marL="742950" indent="-285750" defTabSz="1179513" eaLnBrk="0" hangingPunct="0">
                  <a:defRPr kumimoji="1" sz="2400">
                    <a:solidFill>
                      <a:schemeClr val="tx1"/>
                    </a:solidFill>
                    <a:latin typeface="Times New Roman" pitchFamily="18" charset="0"/>
                    <a:ea typeface="宋体" pitchFamily="2" charset="-122"/>
                  </a:defRPr>
                </a:lvl2pPr>
                <a:lvl3pPr marL="1143000" indent="-228600" defTabSz="1179513" eaLnBrk="0" hangingPunct="0">
                  <a:defRPr kumimoji="1" sz="2400">
                    <a:solidFill>
                      <a:schemeClr val="tx1"/>
                    </a:solidFill>
                    <a:latin typeface="Times New Roman" pitchFamily="18" charset="0"/>
                    <a:ea typeface="宋体" pitchFamily="2" charset="-122"/>
                  </a:defRPr>
                </a:lvl3pPr>
                <a:lvl4pPr marL="1600200" indent="-228600" defTabSz="1179513" eaLnBrk="0" hangingPunct="0">
                  <a:defRPr kumimoji="1" sz="2400">
                    <a:solidFill>
                      <a:schemeClr val="tx1"/>
                    </a:solidFill>
                    <a:latin typeface="Times New Roman" pitchFamily="18" charset="0"/>
                    <a:ea typeface="宋体" pitchFamily="2" charset="-122"/>
                  </a:defRPr>
                </a:lvl4pPr>
                <a:lvl5pPr marL="2057400" indent="-228600" defTabSz="1179513" eaLnBrk="0" hangingPunct="0">
                  <a:defRPr kumimoji="1" sz="2400">
                    <a:solidFill>
                      <a:schemeClr val="tx1"/>
                    </a:solidFill>
                    <a:latin typeface="Times New Roman" pitchFamily="18" charset="0"/>
                    <a:ea typeface="宋体" pitchFamily="2" charset="-122"/>
                  </a:defRPr>
                </a:lvl5pPr>
                <a:lvl6pPr marL="25146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179513"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400" dirty="0"/>
                  <a:t>10</a:t>
                </a:r>
                <a:r>
                  <a:rPr lang="en-US" altLang="zh-CN" sz="3400" i="1" dirty="0"/>
                  <a:t>.</a:t>
                </a:r>
                <a:r>
                  <a:rPr lang="zh-CN" altLang="en-US" sz="3400" dirty="0"/>
                  <a:t>（</a:t>
                </a:r>
                <a:r>
                  <a:rPr lang="en-US" altLang="zh-CN" sz="3400" dirty="0"/>
                  <a:t>1</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35H8</a:t>
                </a:r>
                <a:r>
                  <a:rPr lang="zh-CN" altLang="en-US" sz="3400" dirty="0"/>
                  <a:t>／</a:t>
                </a:r>
                <a:r>
                  <a:rPr lang="en-US" altLang="zh-CN" sz="3400" dirty="0"/>
                  <a:t>e7</a:t>
                </a:r>
                <a:r>
                  <a:rPr lang="zh-CN" altLang="en-US" sz="3400" dirty="0"/>
                  <a:t>，（</a:t>
                </a:r>
                <a:r>
                  <a:rPr lang="en-US" altLang="zh-CN" sz="3400" dirty="0"/>
                  <a:t>2</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40H7</a:t>
                </a:r>
                <a:r>
                  <a:rPr lang="zh-CN" altLang="en-US" sz="3400" dirty="0"/>
                  <a:t>／</a:t>
                </a:r>
                <a:r>
                  <a:rPr lang="en-US" altLang="zh-CN" sz="3400" dirty="0"/>
                  <a:t>u6</a:t>
                </a:r>
                <a:r>
                  <a:rPr lang="zh-CN" altLang="en-US" sz="3400" dirty="0"/>
                  <a:t>，</a:t>
                </a:r>
              </a:p>
              <a:p>
                <a:pPr eaLnBrk="1" hangingPunct="1">
                  <a:spcBef>
                    <a:spcPct val="50000"/>
                  </a:spcBef>
                </a:pPr>
                <a:r>
                  <a:rPr lang="zh-CN" altLang="en-US" sz="3400" dirty="0"/>
                  <a:t>     （</a:t>
                </a:r>
                <a:r>
                  <a:rPr lang="en-US" altLang="zh-CN" sz="3400" dirty="0"/>
                  <a:t>3</a:t>
                </a:r>
                <a:r>
                  <a:rPr lang="zh-CN" altLang="en-US" sz="3400" dirty="0"/>
                  <a:t>）</a:t>
                </a:r>
                <a:r>
                  <a:rPr lang="en-US" altLang="zh-CN" sz="3400" dirty="0">
                    <a:ea typeface="Cambria Math"/>
                  </a:rPr>
                  <a:t> </a:t>
                </a:r>
                <a14:m>
                  <m:oMath xmlns:m="http://schemas.openxmlformats.org/officeDocument/2006/math">
                    <m:r>
                      <a:rPr lang="en-US" altLang="zh-CN" sz="3400" i="1" dirty="0">
                        <a:latin typeface="Cambria Math"/>
                        <a:ea typeface="Cambria Math"/>
                      </a:rPr>
                      <m:t>∅ </m:t>
                    </m:r>
                  </m:oMath>
                </a14:m>
                <a:r>
                  <a:rPr lang="en-US" altLang="zh-CN" sz="3400" dirty="0"/>
                  <a:t>60H8</a:t>
                </a:r>
                <a:r>
                  <a:rPr lang="zh-CN" altLang="en-US" sz="3400" dirty="0"/>
                  <a:t>／</a:t>
                </a:r>
                <a:r>
                  <a:rPr lang="en-US" altLang="zh-CN" sz="3400" dirty="0"/>
                  <a:t>k7</a:t>
                </a:r>
              </a:p>
            </p:txBody>
          </p:sp>
        </mc:Choice>
        <mc:Fallback>
          <p:sp>
            <p:nvSpPr>
              <p:cNvPr id="42036" name="Text Box 52"/>
              <p:cNvSpPr txBox="1">
                <a:spLocks noRot="1" noChangeAspect="1" noMove="1" noResize="1" noEditPoints="1" noAdjustHandles="1" noChangeArrowheads="1" noChangeShapeType="1" noTextEdit="1"/>
              </p:cNvSpPr>
              <p:nvPr/>
            </p:nvSpPr>
            <p:spPr bwMode="auto">
              <a:xfrm>
                <a:off x="505681" y="7058246"/>
                <a:ext cx="12052057" cy="1436848"/>
              </a:xfrm>
              <a:prstGeom prst="rect">
                <a:avLst/>
              </a:prstGeom>
              <a:blipFill rotWithShape="1">
                <a:blip r:embed="rId13"/>
                <a:stretch>
                  <a:fillRect l="-1113" t="-6356" b="-1271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6" name="圆角矩形 35">
            <a:hlinkClick r:id="rId14" action="ppaction://hlinksldjump"/>
          </p:cNvPr>
          <p:cNvSpPr/>
          <p:nvPr/>
        </p:nvSpPr>
        <p:spPr bwMode="auto">
          <a:xfrm>
            <a:off x="10014921" y="8533462"/>
            <a:ext cx="1761475" cy="57482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8847" tIns="49423" rIns="98847" bIns="49423" numCol="1" rtlCol="0" anchor="t" anchorCtr="0" compatLnSpc="1">
            <a:prstTxWarp prst="textNoShape">
              <a:avLst/>
            </a:prstTxWarp>
          </a:bodyPr>
          <a:lstStyle/>
          <a:p>
            <a:pPr defTabSz="988466"/>
            <a:r>
              <a:rPr kumimoji="1" lang="zh-CN" altLang="en-US"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b="1"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1997"/>
                                        </p:tgtEl>
                                        <p:attrNameLst>
                                          <p:attrName>style.visibility</p:attrName>
                                        </p:attrNameLst>
                                      </p:cBhvr>
                                      <p:to>
                                        <p:strVal val="visible"/>
                                      </p:to>
                                    </p:set>
                                    <p:animEffect transition="in" filter="wipe(left)">
                                      <p:cBhvr>
                                        <p:cTn id="7" dur="500"/>
                                        <p:tgtEl>
                                          <p:spTgt spid="419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2017"/>
                                        </p:tgtEl>
                                        <p:attrNameLst>
                                          <p:attrName>style.visibility</p:attrName>
                                        </p:attrNameLst>
                                      </p:cBhvr>
                                      <p:to>
                                        <p:strVal val="visible"/>
                                      </p:to>
                                    </p:set>
                                    <p:animEffect transition="in" filter="wipe(left)">
                                      <p:cBhvr>
                                        <p:cTn id="12" dur="500"/>
                                        <p:tgtEl>
                                          <p:spTgt spid="420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2009"/>
                                        </p:tgtEl>
                                        <p:attrNameLst>
                                          <p:attrName>style.visibility</p:attrName>
                                        </p:attrNameLst>
                                      </p:cBhvr>
                                      <p:to>
                                        <p:strVal val="visible"/>
                                      </p:to>
                                    </p:set>
                                    <p:animEffect transition="in" filter="wipe(left)">
                                      <p:cBhvr>
                                        <p:cTn id="17" dur="500"/>
                                        <p:tgtEl>
                                          <p:spTgt spid="420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2008"/>
                                        </p:tgtEl>
                                        <p:attrNameLst>
                                          <p:attrName>style.visibility</p:attrName>
                                        </p:attrNameLst>
                                      </p:cBhvr>
                                      <p:to>
                                        <p:strVal val="visible"/>
                                      </p:to>
                                    </p:set>
                                    <p:animEffect transition="in" filter="wipe(left)">
                                      <p:cBhvr>
                                        <p:cTn id="22" dur="500"/>
                                        <p:tgtEl>
                                          <p:spTgt spid="420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2034"/>
                                        </p:tgtEl>
                                        <p:attrNameLst>
                                          <p:attrName>style.visibility</p:attrName>
                                        </p:attrNameLst>
                                      </p:cBhvr>
                                      <p:to>
                                        <p:strVal val="visible"/>
                                      </p:to>
                                    </p:set>
                                    <p:animEffect transition="in" filter="wipe(left)">
                                      <p:cBhvr>
                                        <p:cTn id="27" dur="500"/>
                                        <p:tgtEl>
                                          <p:spTgt spid="420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2011"/>
                                        </p:tgtEl>
                                        <p:attrNameLst>
                                          <p:attrName>style.visibility</p:attrName>
                                        </p:attrNameLst>
                                      </p:cBhvr>
                                      <p:to>
                                        <p:strVal val="visible"/>
                                      </p:to>
                                    </p:set>
                                    <p:animEffect transition="in" filter="wipe(left)">
                                      <p:cBhvr>
                                        <p:cTn id="32" dur="500"/>
                                        <p:tgtEl>
                                          <p:spTgt spid="420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2016"/>
                                        </p:tgtEl>
                                        <p:attrNameLst>
                                          <p:attrName>style.visibility</p:attrName>
                                        </p:attrNameLst>
                                      </p:cBhvr>
                                      <p:to>
                                        <p:strVal val="visible"/>
                                      </p:to>
                                    </p:set>
                                    <p:animEffect transition="in" filter="wipe(left)">
                                      <p:cBhvr>
                                        <p:cTn id="37" dur="500"/>
                                        <p:tgtEl>
                                          <p:spTgt spid="420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42021"/>
                                        </p:tgtEl>
                                        <p:attrNameLst>
                                          <p:attrName>style.visibility</p:attrName>
                                        </p:attrNameLst>
                                      </p:cBhvr>
                                      <p:to>
                                        <p:strVal val="visible"/>
                                      </p:to>
                                    </p:set>
                                    <p:animEffect transition="in" filter="wipe(left)">
                                      <p:cBhvr>
                                        <p:cTn id="42" dur="500"/>
                                        <p:tgtEl>
                                          <p:spTgt spid="4202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2037"/>
                                        </p:tgtEl>
                                        <p:attrNameLst>
                                          <p:attrName>style.visibility</p:attrName>
                                        </p:attrNameLst>
                                      </p:cBhvr>
                                      <p:to>
                                        <p:strVal val="visible"/>
                                      </p:to>
                                    </p:set>
                                    <p:animEffect transition="in" filter="wipe(left)">
                                      <p:cBhvr>
                                        <p:cTn id="47" dur="500"/>
                                        <p:tgtEl>
                                          <p:spTgt spid="4203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42029"/>
                                        </p:tgtEl>
                                        <p:attrNameLst>
                                          <p:attrName>style.visibility</p:attrName>
                                        </p:attrNameLst>
                                      </p:cBhvr>
                                      <p:to>
                                        <p:strVal val="visible"/>
                                      </p:to>
                                    </p:set>
                                    <p:animEffect transition="in" filter="wipe(left)">
                                      <p:cBhvr>
                                        <p:cTn id="52" dur="500"/>
                                        <p:tgtEl>
                                          <p:spTgt spid="4202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42030"/>
                                        </p:tgtEl>
                                        <p:attrNameLst>
                                          <p:attrName>style.visibility</p:attrName>
                                        </p:attrNameLst>
                                      </p:cBhvr>
                                      <p:to>
                                        <p:strVal val="visible"/>
                                      </p:to>
                                    </p:set>
                                    <p:animEffect transition="in" filter="wipe(left)">
                                      <p:cBhvr>
                                        <p:cTn id="57" dur="500"/>
                                        <p:tgtEl>
                                          <p:spTgt spid="4203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2035"/>
                                        </p:tgtEl>
                                        <p:attrNameLst>
                                          <p:attrName>style.visibility</p:attrName>
                                        </p:attrNameLst>
                                      </p:cBhvr>
                                      <p:to>
                                        <p:strVal val="visible"/>
                                      </p:to>
                                    </p:set>
                                    <p:animEffect transition="in" filter="wipe(left)">
                                      <p:cBhvr>
                                        <p:cTn id="62" dur="500"/>
                                        <p:tgtEl>
                                          <p:spTgt spid="4203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2036"/>
                                        </p:tgtEl>
                                        <p:attrNameLst>
                                          <p:attrName>style.visibility</p:attrName>
                                        </p:attrNameLst>
                                      </p:cBhvr>
                                      <p:to>
                                        <p:strVal val="visible"/>
                                      </p:to>
                                    </p:set>
                                    <p:animEffect transition="in" filter="wipe(left)">
                                      <p:cBhvr>
                                        <p:cTn id="67" dur="500"/>
                                        <p:tgtEl>
                                          <p:spTgt spid="42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11" grpId="0" autoUpdateAnimBg="0"/>
      <p:bldP spid="42035" grpId="0" autoUpdateAnimBg="0"/>
      <p:bldP spid="42036" grpId="0" autoUpdateAnimBg="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8859</TotalTime>
  <Words>6111</Words>
  <Application>Microsoft Office PowerPoint</Application>
  <PresentationFormat>自定义</PresentationFormat>
  <Paragraphs>693</Paragraphs>
  <Slides>94</Slides>
  <Notes>2</Notes>
  <HiddenSlides>0</HiddenSlides>
  <MMClips>0</MMClips>
  <ScaleCrop>false</ScaleCrop>
  <HeadingPairs>
    <vt:vector size="8" baseType="variant">
      <vt:variant>
        <vt:lpstr>主题</vt:lpstr>
      </vt:variant>
      <vt:variant>
        <vt:i4>1</vt:i4>
      </vt:variant>
      <vt:variant>
        <vt:lpstr>嵌入 OLE 服务器</vt:lpstr>
      </vt:variant>
      <vt:variant>
        <vt:i4>2</vt:i4>
      </vt:variant>
      <vt:variant>
        <vt:lpstr>幻灯片标题</vt:lpstr>
      </vt:variant>
      <vt:variant>
        <vt:i4>94</vt:i4>
      </vt:variant>
      <vt:variant>
        <vt:lpstr>自定义放映</vt:lpstr>
      </vt:variant>
      <vt:variant>
        <vt:i4>1</vt:i4>
      </vt:variant>
    </vt:vector>
  </HeadingPairs>
  <TitlesOfParts>
    <vt:vector size="98" baseType="lpstr">
      <vt:lpstr>默认设计模板</vt:lpstr>
      <vt:lpstr>公式</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自定义放映1</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Administrator</cp:lastModifiedBy>
  <cp:revision>393</cp:revision>
  <dcterms:created xsi:type="dcterms:W3CDTF">2006-04-27T15:15:29Z</dcterms:created>
  <dcterms:modified xsi:type="dcterms:W3CDTF">2018-11-15T01:05:01Z</dcterms:modified>
</cp:coreProperties>
</file>